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71" r:id="rId3"/>
    <p:sldId id="308" r:id="rId4"/>
    <p:sldId id="285" r:id="rId5"/>
    <p:sldId id="306" r:id="rId6"/>
    <p:sldId id="299" r:id="rId7"/>
    <p:sldId id="307" r:id="rId8"/>
    <p:sldId id="286" r:id="rId9"/>
    <p:sldId id="300" r:id="rId10"/>
    <p:sldId id="301" r:id="rId11"/>
    <p:sldId id="287" r:id="rId12"/>
    <p:sldId id="292" r:id="rId13"/>
    <p:sldId id="293" r:id="rId14"/>
    <p:sldId id="294" r:id="rId15"/>
    <p:sldId id="290" r:id="rId16"/>
    <p:sldId id="295" r:id="rId17"/>
    <p:sldId id="288" r:id="rId18"/>
    <p:sldId id="289" r:id="rId19"/>
    <p:sldId id="297" r:id="rId20"/>
    <p:sldId id="296" r:id="rId21"/>
    <p:sldId id="298" r:id="rId22"/>
    <p:sldId id="291" r:id="rId23"/>
    <p:sldId id="303" r:id="rId24"/>
    <p:sldId id="304" r:id="rId25"/>
    <p:sldId id="302" r:id="rId26"/>
  </p:sldIdLst>
  <p:sldSz cx="12192000" cy="6858000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007F"/>
    <a:srgbClr val="FF66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66" d="100"/>
          <a:sy n="66" d="100"/>
        </p:scale>
        <p:origin x="1536" y="11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3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1_제목 슬라이드 복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모서리가 둥근 직사각형"/>
          <p:cNvSpPr/>
          <p:nvPr/>
        </p:nvSpPr>
        <p:spPr>
          <a:xfrm>
            <a:off x="11099027" y="6516845"/>
            <a:ext cx="2351908" cy="231149"/>
          </a:xfrm>
          <a:prstGeom prst="roundRect">
            <a:avLst>
              <a:gd name="adj" fmla="val 47253"/>
            </a:avLst>
          </a:prstGeom>
          <a:solidFill>
            <a:srgbClr val="E5007F"/>
          </a:solidFill>
          <a:ln w="12700">
            <a:miter lim="400000"/>
          </a:ln>
        </p:spPr>
        <p:txBody>
          <a:bodyPr lIns="42201" tIns="42201" rIns="42201" bIns="42201" anchor="ctr"/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>
                <a:latin typeface="+mn-lt"/>
                <a:ea typeface="+mn-ea"/>
                <a:cs typeface="+mn-cs"/>
                <a:sym typeface="Helvetica"/>
              </a:defRPr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배달의민족 한나는 열한살" panose="020B0600000101010101" pitchFamily="50" charset="-127"/>
              <a:ea typeface="배달의민족 한나는 열한살" panose="020B0600000101010101" pitchFamily="50" charset="-127"/>
              <a:cs typeface="Helvetica"/>
              <a:sym typeface="Helvetica"/>
            </a:endParaRPr>
          </a:p>
        </p:txBody>
      </p:sp>
      <p:sp>
        <p:nvSpPr>
          <p:cNvPr id="26" name="사각형"/>
          <p:cNvSpPr/>
          <p:nvPr/>
        </p:nvSpPr>
        <p:spPr>
          <a:xfrm>
            <a:off x="104090" y="6627192"/>
            <a:ext cx="101616" cy="101615"/>
          </a:xfrm>
          <a:prstGeom prst="rect">
            <a:avLst/>
          </a:prstGeom>
          <a:solidFill>
            <a:srgbClr val="E5007F"/>
          </a:solidFill>
          <a:ln w="12700" cap="flat">
            <a:noFill/>
            <a:miter lim="400000"/>
          </a:ln>
          <a:effectLst/>
        </p:spPr>
        <p:txBody>
          <a:bodyPr wrap="square" lIns="84402" tIns="84402" rIns="84402" bIns="84402" numCol="1" anchor="ctr">
            <a:no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>
                <a:solidFill>
                  <a:srgbClr val="B3BBC0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E5007F"/>
              </a:solidFill>
              <a:effectLst/>
              <a:uLnTx/>
              <a:uFillTx/>
              <a:latin typeface="배달의민족 한나는 열한살" panose="020B0600000101010101" pitchFamily="50" charset="-127"/>
              <a:ea typeface="배달의민족 한나는 열한살" panose="020B0600000101010101" pitchFamily="50" charset="-127"/>
              <a:cs typeface="Helvetica"/>
              <a:sym typeface="Helvetica"/>
            </a:endParaRPr>
          </a:p>
        </p:txBody>
      </p:sp>
      <p:sp>
        <p:nvSpPr>
          <p:cNvPr id="21" name="직사각형 20"/>
          <p:cNvSpPr/>
          <p:nvPr userDrawn="1"/>
        </p:nvSpPr>
        <p:spPr>
          <a:xfrm>
            <a:off x="2562962" y="6582499"/>
            <a:ext cx="7028750" cy="203295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C00000"/>
            </a:solidFill>
            <a:prstDash val="solid"/>
          </a:ln>
          <a:effectLst/>
        </p:spPr>
        <p:txBody>
          <a:bodyPr wrap="none" rtlCol="0" anchor="ctr"/>
          <a:lstStyle/>
          <a:p>
            <a:pPr marL="0" marR="0" lvl="0" indent="0" algn="ctr" defTabSz="15005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050" b="0" i="0" u="none" strike="noStrike" kern="0" cap="none" spc="-164" normalizeH="0" baseline="0" noProof="0" dirty="0">
                <a:ln>
                  <a:noFill/>
                </a:ln>
                <a:solidFill>
                  <a:srgbClr val="E5007F"/>
                </a:solidFill>
                <a:effectLst/>
                <a:uLnTx/>
                <a:uFillTx/>
                <a:latin typeface="흥국씨앗 B" panose="020B0803000000000000" pitchFamily="50" charset="-127"/>
                <a:ea typeface="흥국씨앗 B" panose="020B0803000000000000" pitchFamily="50" charset="-127"/>
                <a:cs typeface="Helvetica"/>
                <a:sym typeface="맑은 고딕"/>
              </a:rPr>
              <a:t>본 자료는 흥국생명 </a:t>
            </a:r>
            <a:r>
              <a:rPr kumimoji="0" lang="en-US" altLang="ko-KR" sz="1050" b="0" i="0" u="none" strike="noStrike" kern="0" cap="none" spc="-164" normalizeH="0" baseline="0" noProof="0" dirty="0">
                <a:ln>
                  <a:noFill/>
                </a:ln>
                <a:solidFill>
                  <a:srgbClr val="E5007F"/>
                </a:solidFill>
                <a:effectLst/>
                <a:uLnTx/>
                <a:uFillTx/>
                <a:latin typeface="흥국씨앗 B" panose="020B0803000000000000" pitchFamily="50" charset="-127"/>
                <a:ea typeface="흥국씨앗 B" panose="020B0803000000000000" pitchFamily="50" charset="-127"/>
                <a:cs typeface="Helvetica"/>
                <a:sym typeface="맑은 고딕"/>
              </a:rPr>
              <a:t>GA</a:t>
            </a:r>
            <a:r>
              <a:rPr kumimoji="0" lang="ko-KR" altLang="en-US" sz="1050" b="0" i="0" u="none" strike="noStrike" kern="0" cap="none" spc="-164" normalizeH="0" baseline="0" noProof="0" dirty="0">
                <a:ln>
                  <a:noFill/>
                </a:ln>
                <a:solidFill>
                  <a:srgbClr val="E5007F"/>
                </a:solidFill>
                <a:effectLst/>
                <a:uLnTx/>
                <a:uFillTx/>
                <a:latin typeface="흥국씨앗 B" panose="020B0803000000000000" pitchFamily="50" charset="-127"/>
                <a:ea typeface="흥국씨앗 B" panose="020B0803000000000000" pitchFamily="50" charset="-127"/>
                <a:cs typeface="Helvetica"/>
                <a:sym typeface="맑은 고딕"/>
              </a:rPr>
              <a:t> 설계사 교육용 자료로 고객에게 교부</a:t>
            </a:r>
            <a:r>
              <a:rPr kumimoji="0" lang="en-US" altLang="ko-KR" sz="1050" b="0" i="0" u="none" strike="noStrike" kern="0" cap="none" spc="-164" normalizeH="0" baseline="0" noProof="0" dirty="0">
                <a:ln>
                  <a:noFill/>
                </a:ln>
                <a:solidFill>
                  <a:srgbClr val="E5007F"/>
                </a:solidFill>
                <a:effectLst/>
                <a:uLnTx/>
                <a:uFillTx/>
                <a:latin typeface="흥국씨앗 B" panose="020B0803000000000000" pitchFamily="50" charset="-127"/>
                <a:ea typeface="흥국씨앗 B" panose="020B0803000000000000" pitchFamily="50" charset="-127"/>
                <a:cs typeface="Helvetica"/>
                <a:sym typeface="맑은 고딕"/>
              </a:rPr>
              <a:t>·</a:t>
            </a:r>
            <a:r>
              <a:rPr kumimoji="0" lang="ko-KR" altLang="en-US" sz="1050" b="0" i="0" u="none" strike="noStrike" kern="0" cap="none" spc="-164" normalizeH="0" baseline="0" noProof="0" dirty="0">
                <a:ln>
                  <a:noFill/>
                </a:ln>
                <a:solidFill>
                  <a:srgbClr val="E5007F"/>
                </a:solidFill>
                <a:effectLst/>
                <a:uLnTx/>
                <a:uFillTx/>
                <a:latin typeface="흥국씨앗 B" panose="020B0803000000000000" pitchFamily="50" charset="-127"/>
                <a:ea typeface="흥국씨앗 B" panose="020B0803000000000000" pitchFamily="50" charset="-127"/>
                <a:cs typeface="Helvetica"/>
                <a:sym typeface="맑은 고딕"/>
              </a:rPr>
              <a:t>배포할 수 없으며</a:t>
            </a:r>
            <a:r>
              <a:rPr kumimoji="0" lang="en-US" altLang="ko-KR" sz="1050" b="0" i="0" u="none" strike="noStrike" kern="0" cap="none" spc="-164" normalizeH="0" baseline="0" noProof="0" dirty="0">
                <a:ln>
                  <a:noFill/>
                </a:ln>
                <a:solidFill>
                  <a:srgbClr val="E5007F"/>
                </a:solidFill>
                <a:effectLst/>
                <a:uLnTx/>
                <a:uFillTx/>
                <a:latin typeface="흥국씨앗 B" panose="020B0803000000000000" pitchFamily="50" charset="-127"/>
                <a:ea typeface="흥국씨앗 B" panose="020B0803000000000000" pitchFamily="50" charset="-127"/>
                <a:cs typeface="Helvetica"/>
                <a:sym typeface="맑은 고딕"/>
              </a:rPr>
              <a:t>, </a:t>
            </a:r>
            <a:r>
              <a:rPr kumimoji="0" lang="ko-KR" altLang="en-US" sz="1050" b="0" i="0" u="none" strike="noStrike" kern="0" cap="none" spc="-164" normalizeH="0" baseline="0" noProof="0" dirty="0">
                <a:ln>
                  <a:noFill/>
                </a:ln>
                <a:solidFill>
                  <a:srgbClr val="E5007F"/>
                </a:solidFill>
                <a:effectLst/>
                <a:uLnTx/>
                <a:uFillTx/>
                <a:latin typeface="흥국씨앗 B" panose="020B0803000000000000" pitchFamily="50" charset="-127"/>
                <a:ea typeface="흥국씨앗 B" panose="020B0803000000000000" pitchFamily="50" charset="-127"/>
                <a:cs typeface="Helvetica"/>
                <a:sym typeface="맑은 고딕"/>
              </a:rPr>
              <a:t>특히 보험 안내자료</a:t>
            </a:r>
            <a:r>
              <a:rPr kumimoji="0" lang="en-US" altLang="ko-KR" sz="1050" b="0" i="0" u="none" strike="noStrike" kern="0" cap="none" spc="-164" normalizeH="0" baseline="0" noProof="0" dirty="0">
                <a:ln>
                  <a:noFill/>
                </a:ln>
                <a:solidFill>
                  <a:srgbClr val="E5007F"/>
                </a:solidFill>
                <a:effectLst/>
                <a:uLnTx/>
                <a:uFillTx/>
                <a:latin typeface="흥국씨앗 B" panose="020B0803000000000000" pitchFamily="50" charset="-127"/>
                <a:ea typeface="흥국씨앗 B" panose="020B0803000000000000" pitchFamily="50" charset="-127"/>
                <a:cs typeface="Helvetica"/>
                <a:sym typeface="맑은 고딕"/>
              </a:rPr>
              <a:t>(</a:t>
            </a:r>
            <a:r>
              <a:rPr kumimoji="0" lang="ko-KR" altLang="en-US" sz="1050" b="0" i="0" u="none" strike="noStrike" kern="0" cap="none" spc="-164" normalizeH="0" baseline="0" noProof="0" dirty="0">
                <a:ln>
                  <a:noFill/>
                </a:ln>
                <a:solidFill>
                  <a:srgbClr val="E5007F"/>
                </a:solidFill>
                <a:effectLst/>
                <a:uLnTx/>
                <a:uFillTx/>
                <a:latin typeface="흥국씨앗 B" panose="020B0803000000000000" pitchFamily="50" charset="-127"/>
                <a:ea typeface="흥국씨앗 B" panose="020B0803000000000000" pitchFamily="50" charset="-127"/>
                <a:cs typeface="Helvetica"/>
                <a:sym typeface="맑은 고딕"/>
              </a:rPr>
              <a:t>광고</a:t>
            </a:r>
            <a:r>
              <a:rPr kumimoji="0" lang="en-US" altLang="ko-KR" sz="1050" b="0" i="0" u="none" strike="noStrike" kern="0" cap="none" spc="-164" normalizeH="0" baseline="0" noProof="0" dirty="0">
                <a:ln>
                  <a:noFill/>
                </a:ln>
                <a:solidFill>
                  <a:srgbClr val="E5007F"/>
                </a:solidFill>
                <a:effectLst/>
                <a:uLnTx/>
                <a:uFillTx/>
                <a:latin typeface="흥국씨앗 B" panose="020B0803000000000000" pitchFamily="50" charset="-127"/>
                <a:ea typeface="흥국씨앗 B" panose="020B0803000000000000" pitchFamily="50" charset="-127"/>
                <a:cs typeface="Helvetica"/>
                <a:sym typeface="맑은 고딕"/>
              </a:rPr>
              <a:t>·</a:t>
            </a:r>
            <a:r>
              <a:rPr kumimoji="0" lang="ko-KR" altLang="en-US" sz="1050" b="0" i="0" u="none" strike="noStrike" kern="0" cap="none" spc="-164" normalizeH="0" baseline="0" noProof="0" dirty="0">
                <a:ln>
                  <a:noFill/>
                </a:ln>
                <a:solidFill>
                  <a:srgbClr val="E5007F"/>
                </a:solidFill>
                <a:effectLst/>
                <a:uLnTx/>
                <a:uFillTx/>
                <a:latin typeface="흥국씨앗 B" panose="020B0803000000000000" pitchFamily="50" charset="-127"/>
                <a:ea typeface="흥국씨앗 B" panose="020B0803000000000000" pitchFamily="50" charset="-127"/>
                <a:cs typeface="Helvetica"/>
                <a:sym typeface="맑은 고딕"/>
              </a:rPr>
              <a:t>선전물</a:t>
            </a:r>
            <a:r>
              <a:rPr kumimoji="0" lang="en-US" altLang="ko-KR" sz="1050" b="0" i="0" u="none" strike="noStrike" kern="0" cap="none" spc="-164" normalizeH="0" baseline="0" noProof="0" dirty="0">
                <a:ln>
                  <a:noFill/>
                </a:ln>
                <a:solidFill>
                  <a:srgbClr val="E5007F"/>
                </a:solidFill>
                <a:effectLst/>
                <a:uLnTx/>
                <a:uFillTx/>
                <a:latin typeface="흥국씨앗 B" panose="020B0803000000000000" pitchFamily="50" charset="-127"/>
                <a:ea typeface="흥국씨앗 B" panose="020B0803000000000000" pitchFamily="50" charset="-127"/>
                <a:cs typeface="Helvetica"/>
                <a:sym typeface="맑은 고딕"/>
              </a:rPr>
              <a:t>)</a:t>
            </a:r>
            <a:r>
              <a:rPr kumimoji="0" lang="ko-KR" altLang="en-US" sz="1050" b="0" i="0" u="none" strike="noStrike" kern="0" cap="none" spc="-164" normalizeH="0" baseline="0" noProof="0" dirty="0">
                <a:ln>
                  <a:noFill/>
                </a:ln>
                <a:solidFill>
                  <a:srgbClr val="E5007F"/>
                </a:solidFill>
                <a:effectLst/>
                <a:uLnTx/>
                <a:uFillTx/>
                <a:latin typeface="흥국씨앗 B" panose="020B0803000000000000" pitchFamily="50" charset="-127"/>
                <a:ea typeface="흥국씨앗 B" panose="020B0803000000000000" pitchFamily="50" charset="-127"/>
                <a:cs typeface="Helvetica"/>
                <a:sym typeface="맑은 고딕"/>
              </a:rPr>
              <a:t>로의 사용을 엄격히 금지합니다</a:t>
            </a:r>
            <a:r>
              <a:rPr kumimoji="0" lang="en-US" altLang="ko-KR" sz="1050" b="0" i="0" u="none" strike="noStrike" kern="0" cap="none" spc="-164" normalizeH="0" baseline="0" noProof="0" dirty="0">
                <a:ln>
                  <a:noFill/>
                </a:ln>
                <a:solidFill>
                  <a:srgbClr val="E5007F"/>
                </a:solidFill>
                <a:effectLst/>
                <a:uLnTx/>
                <a:uFillTx/>
                <a:latin typeface="흥국씨앗 B" panose="020B0803000000000000" pitchFamily="50" charset="-127"/>
                <a:ea typeface="흥국씨앗 B" panose="020B0803000000000000" pitchFamily="50" charset="-127"/>
                <a:cs typeface="Helvetica"/>
                <a:sym typeface="맑은 고딕"/>
              </a:rPr>
              <a:t>.</a:t>
            </a:r>
          </a:p>
        </p:txBody>
      </p:sp>
      <p:sp>
        <p:nvSpPr>
          <p:cNvPr id="23" name="직사각형 22"/>
          <p:cNvSpPr/>
          <p:nvPr userDrawn="1"/>
        </p:nvSpPr>
        <p:spPr>
          <a:xfrm>
            <a:off x="10776855" y="54878"/>
            <a:ext cx="1288574" cy="662895"/>
          </a:xfrm>
          <a:prstGeom prst="rect">
            <a:avLst/>
          </a:prstGeom>
          <a:solidFill>
            <a:srgbClr val="5E4888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18288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맑은 고딕"/>
              <a:ea typeface="맑은 고딕"/>
              <a:cs typeface="+mj-cs"/>
              <a:sym typeface="맑은 고딕"/>
            </a:endParaRPr>
          </a:p>
        </p:txBody>
      </p:sp>
      <p:pic>
        <p:nvPicPr>
          <p:cNvPr id="27" name="그림 2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76856" y="317780"/>
            <a:ext cx="1241205" cy="415645"/>
          </a:xfrm>
          <a:prstGeom prst="rect">
            <a:avLst/>
          </a:prstGeom>
        </p:spPr>
      </p:pic>
      <p:sp>
        <p:nvSpPr>
          <p:cNvPr id="28" name="직사각형 27"/>
          <p:cNvSpPr/>
          <p:nvPr userDrawn="1"/>
        </p:nvSpPr>
        <p:spPr>
          <a:xfrm>
            <a:off x="12020719" y="60440"/>
            <a:ext cx="77974" cy="662895"/>
          </a:xfrm>
          <a:prstGeom prst="rect">
            <a:avLst/>
          </a:prstGeom>
          <a:solidFill>
            <a:srgbClr val="E5007F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18288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맑은 고딕"/>
              <a:ea typeface="맑은 고딕"/>
              <a:cs typeface="+mj-cs"/>
              <a:sym typeface="맑은 고딕"/>
            </a:endParaRPr>
          </a:p>
        </p:txBody>
      </p:sp>
      <p:grpSp>
        <p:nvGrpSpPr>
          <p:cNvPr id="30" name="그룹 29"/>
          <p:cNvGrpSpPr/>
          <p:nvPr userDrawn="1"/>
        </p:nvGrpSpPr>
        <p:grpSpPr>
          <a:xfrm flipV="1">
            <a:off x="195941" y="790848"/>
            <a:ext cx="11762792" cy="56440"/>
            <a:chOff x="979714" y="-5220544"/>
            <a:chExt cx="7081935" cy="13162584"/>
          </a:xfrm>
        </p:grpSpPr>
        <p:sp>
          <p:nvSpPr>
            <p:cNvPr id="31" name="직사각형 30"/>
            <p:cNvSpPr/>
            <p:nvPr userDrawn="1"/>
          </p:nvSpPr>
          <p:spPr>
            <a:xfrm flipV="1">
              <a:off x="979714" y="-5220544"/>
              <a:ext cx="2360645" cy="13162584"/>
            </a:xfrm>
            <a:prstGeom prst="rect">
              <a:avLst/>
            </a:prstGeom>
            <a:solidFill>
              <a:srgbClr val="E5007F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84402" tIns="84402" rIns="84402" bIns="84402" numCol="1" spcCol="38100" rtlCol="0" anchor="ctr">
              <a:spAutoFit/>
            </a:bodyPr>
            <a:lstStyle/>
            <a:p>
              <a:pPr marL="0" marR="0" lvl="0" indent="0" algn="l" defTabSz="18288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+mj-cs"/>
                <a:sym typeface="맑은 고딕"/>
              </a:endParaRPr>
            </a:p>
          </p:txBody>
        </p:sp>
        <p:sp>
          <p:nvSpPr>
            <p:cNvPr id="32" name="직사각형 31"/>
            <p:cNvSpPr/>
            <p:nvPr userDrawn="1"/>
          </p:nvSpPr>
          <p:spPr>
            <a:xfrm flipV="1">
              <a:off x="3340359" y="-5220544"/>
              <a:ext cx="2360645" cy="13162584"/>
            </a:xfrm>
            <a:prstGeom prst="rect">
              <a:avLst/>
            </a:prstGeom>
            <a:solidFill>
              <a:srgbClr val="7030A0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84402" tIns="84402" rIns="84402" bIns="84402" numCol="1" spcCol="38100" rtlCol="0" anchor="ctr">
              <a:spAutoFit/>
            </a:bodyPr>
            <a:lstStyle/>
            <a:p>
              <a:pPr marL="0" marR="0" lvl="0" indent="0" algn="l" defTabSz="18288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+mj-cs"/>
                <a:sym typeface="맑은 고딕"/>
              </a:endParaRPr>
            </a:p>
          </p:txBody>
        </p:sp>
        <p:sp>
          <p:nvSpPr>
            <p:cNvPr id="33" name="직사각형 32"/>
            <p:cNvSpPr/>
            <p:nvPr userDrawn="1"/>
          </p:nvSpPr>
          <p:spPr>
            <a:xfrm flipV="1">
              <a:off x="5701004" y="-5220544"/>
              <a:ext cx="2360645" cy="13162584"/>
            </a:xfrm>
            <a:prstGeom prst="rect">
              <a:avLst/>
            </a:prstGeom>
            <a:solidFill>
              <a:srgbClr val="00B0F0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84402" tIns="84402" rIns="84402" bIns="84402" numCol="1" spcCol="38100" rtlCol="0" anchor="ctr">
              <a:spAutoFit/>
            </a:bodyPr>
            <a:lstStyle/>
            <a:p>
              <a:pPr marL="0" marR="0" lvl="0" indent="0" algn="l" defTabSz="18288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+mj-cs"/>
                <a:sym typeface="맑은 고딕"/>
              </a:endParaRPr>
            </a:p>
          </p:txBody>
        </p:sp>
      </p:grpSp>
      <p:sp>
        <p:nvSpPr>
          <p:cNvPr id="14" name="슬라이드 번호"/>
          <p:cNvSpPr txBox="1">
            <a:spLocks noGrp="1"/>
          </p:cNvSpPr>
          <p:nvPr>
            <p:ph type="sldNum" sz="quarter" idx="2"/>
          </p:nvPr>
        </p:nvSpPr>
        <p:spPr>
          <a:xfrm>
            <a:off x="11161865" y="6516336"/>
            <a:ext cx="707622" cy="275587"/>
          </a:xfrm>
          <a:prstGeom prst="rect">
            <a:avLst/>
          </a:prstGeom>
        </p:spPr>
        <p:txBody>
          <a:bodyPr lIns="91436" tIns="91436" rIns="91436" bIns="91436"/>
          <a:lstStyle>
            <a:lvl1pPr algn="r">
              <a:defRPr sz="1000" spc="0">
                <a:solidFill>
                  <a:srgbClr val="FFFFFF"/>
                </a:solidFill>
                <a:latin typeface="배달의민족 한나는 열한살" panose="020B0600000101010101" pitchFamily="50" charset="-127"/>
                <a:ea typeface="배달의민족 한나는 열한살" panose="020B0600000101010101" pitchFamily="50" charset="-127"/>
                <a:cs typeface="+mj-cs"/>
                <a:sym typeface="맑은 고딕"/>
              </a:defRPr>
            </a:lvl1pPr>
          </a:lstStyle>
          <a:p>
            <a:pPr latinLnBrk="0" hangingPunct="0"/>
            <a:fld id="{86CB4B4D-7CA3-9044-876B-883B54F8677D}" type="slidenum">
              <a:rPr lang="en-US" altLang="ko-KR" kern="0" smtClean="0"/>
              <a:pPr latinLnBrk="0" hangingPunct="0"/>
              <a:t>‹#›</a:t>
            </a:fld>
            <a:r>
              <a:rPr lang="en-US" altLang="ko-KR" kern="0" smtClean="0"/>
              <a:t>/99</a:t>
            </a:r>
            <a:endParaRPr lang="en-US" altLang="ko-KR" kern="0" dirty="0"/>
          </a:p>
        </p:txBody>
      </p:sp>
      <p:sp>
        <p:nvSpPr>
          <p:cNvPr id="15" name="사내교육용"/>
          <p:cNvSpPr txBox="1"/>
          <p:nvPr userDrawn="1"/>
        </p:nvSpPr>
        <p:spPr>
          <a:xfrm>
            <a:off x="10791353" y="83976"/>
            <a:ext cx="1260919" cy="2462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 algn="r">
              <a:defRPr sz="2200">
                <a:solidFill>
                  <a:srgbClr val="FFFFFF"/>
                </a:solidFill>
                <a:latin typeface="배달의민족 한나는 열한살 OTF"/>
                <a:ea typeface="배달의민족 한나는 열한살 OTF"/>
                <a:cs typeface="배달의민족 한나는 열한살 OTF"/>
                <a:sym typeface="배달의민족 한나는 열한살 OTF"/>
              </a:defRPr>
            </a:lvl1pPr>
          </a:lstStyle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맑은 고딕"/>
                <a:ea typeface="맑은 고딕"/>
                <a:sym typeface="배달의민족 한나는 열한살 OTF"/>
              </a:rPr>
              <a:t>사내교육용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맑은 고딕"/>
                <a:ea typeface="맑은 고딕"/>
                <a:sym typeface="배달의민족 한나는 열한살 OTF"/>
              </a:rPr>
              <a:t> - </a:t>
            </a:r>
            <a:r>
              <a:rPr kumimoji="0" lang="ko-KR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맑은 고딕"/>
                <a:ea typeface="맑은 고딕"/>
                <a:sym typeface="배달의민족 한나는 열한살 OTF"/>
              </a:rPr>
              <a:t>대외비</a:t>
            </a:r>
            <a:endParaRPr kumimoji="0" sz="10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맑은 고딕"/>
              <a:ea typeface="맑은 고딕"/>
              <a:sym typeface="배달의민족 한나는 열한살 OTF"/>
            </a:endParaRPr>
          </a:p>
        </p:txBody>
      </p:sp>
    </p:spTree>
    <p:extLst>
      <p:ext uri="{BB962C8B-B14F-4D97-AF65-F5344CB8AC3E}">
        <p14:creationId xmlns:p14="http://schemas.microsoft.com/office/powerpoint/2010/main" val="153433133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제목 슬라이드 복사 3">
    <p:bg>
      <p:bgPr>
        <a:solidFill>
          <a:srgbClr val="00CC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모서리가 둥근 직사각형"/>
          <p:cNvSpPr/>
          <p:nvPr/>
        </p:nvSpPr>
        <p:spPr>
          <a:xfrm>
            <a:off x="11099027" y="6516845"/>
            <a:ext cx="2351908" cy="231149"/>
          </a:xfrm>
          <a:prstGeom prst="roundRect">
            <a:avLst>
              <a:gd name="adj" fmla="val 47253"/>
            </a:avLst>
          </a:prstGeom>
          <a:solidFill>
            <a:srgbClr val="222222"/>
          </a:solidFill>
          <a:ln w="12700">
            <a:miter lim="400000"/>
          </a:ln>
        </p:spPr>
        <p:txBody>
          <a:bodyPr lIns="42201" tIns="42201" rIns="42201" bIns="42201" anchor="ctr"/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>
                <a:latin typeface="+mn-lt"/>
                <a:ea typeface="+mn-ea"/>
                <a:cs typeface="+mn-cs"/>
                <a:sym typeface="Helvetica"/>
              </a:defRPr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배달의민족 한나는 열한살" panose="020B0600000101010101" pitchFamily="50" charset="-127"/>
              <a:ea typeface="배달의민족 한나는 열한살" panose="020B0600000101010101" pitchFamily="50" charset="-127"/>
              <a:cs typeface="Helvetica"/>
              <a:sym typeface="Helvetica"/>
            </a:endParaRPr>
          </a:p>
        </p:txBody>
      </p:sp>
      <p:sp>
        <p:nvSpPr>
          <p:cNvPr id="53" name="선"/>
          <p:cNvSpPr/>
          <p:nvPr/>
        </p:nvSpPr>
        <p:spPr>
          <a:xfrm flipV="1">
            <a:off x="12034005" y="-53823"/>
            <a:ext cx="7" cy="530025"/>
          </a:xfrm>
          <a:prstGeom prst="line">
            <a:avLst/>
          </a:prstGeom>
          <a:ln w="381000">
            <a:solidFill>
              <a:srgbClr val="222222"/>
            </a:solidFill>
          </a:ln>
        </p:spPr>
        <p:txBody>
          <a:bodyPr lIns="22859" tIns="22859" rIns="22859" bIns="22859"/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배달의민족 한나는 열한살" panose="020B0600000101010101" pitchFamily="50" charset="-127"/>
              <a:ea typeface="배달의민족 한나는 열한살" panose="020B0600000101010101" pitchFamily="50" charset="-127"/>
              <a:cs typeface="Helvetica"/>
              <a:sym typeface="맑은 고딕"/>
            </a:endParaRPr>
          </a:p>
        </p:txBody>
      </p:sp>
      <p:sp>
        <p:nvSpPr>
          <p:cNvPr id="54" name="Heungkuk…"/>
          <p:cNvSpPr txBox="1"/>
          <p:nvPr/>
        </p:nvSpPr>
        <p:spPr>
          <a:xfrm>
            <a:off x="10828401" y="107023"/>
            <a:ext cx="1105428" cy="4616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>
                <a:solidFill>
                  <a:srgbClr val="222222"/>
                </a:solidFill>
                <a:latin typeface="배달의민족 주아 OTF"/>
                <a:ea typeface="배달의민족 주아 OTF"/>
                <a:cs typeface="배달의민족 주아 OTF"/>
                <a:sym typeface="배달의민족 주아 OTF"/>
              </a:defRPr>
            </a:pPr>
            <a:r>
              <a:rPr kumimoji="0" sz="1200" b="0" i="0" u="none" strike="noStrike" kern="0" cap="none" spc="0" normalizeH="0" baseline="0" noProof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배달의민족 한나는 열한살" panose="020B0600000101010101" pitchFamily="50" charset="-127"/>
                <a:ea typeface="배달의민족 한나는 열한살" panose="020B0600000101010101" pitchFamily="50" charset="-127"/>
                <a:sym typeface="배달의민족 주아 OTF"/>
              </a:rPr>
              <a:t>Heungkuk </a:t>
            </a:r>
          </a:p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>
                <a:solidFill>
                  <a:srgbClr val="222222"/>
                </a:solidFill>
                <a:latin typeface="배달의민족 주아 OTF"/>
                <a:ea typeface="배달의민족 주아 OTF"/>
                <a:cs typeface="배달의민족 주아 OTF"/>
                <a:sym typeface="배달의민족 주아 OTF"/>
              </a:defRPr>
            </a:pPr>
            <a:r>
              <a:rPr kumimoji="0" sz="1200" b="0" i="0" u="none" strike="noStrike" kern="0" cap="none" spc="0" normalizeH="0" baseline="0" noProof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배달의민족 한나는 열한살" panose="020B0600000101010101" pitchFamily="50" charset="-127"/>
                <a:ea typeface="배달의민족 한나는 열한살" panose="020B0600000101010101" pitchFamily="50" charset="-127"/>
                <a:sym typeface="배달의민족 주아 OTF"/>
              </a:rPr>
              <a:t>Life Insurance</a:t>
            </a:r>
          </a:p>
        </p:txBody>
      </p:sp>
      <p:sp>
        <p:nvSpPr>
          <p:cNvPr id="55" name="사내교육용"/>
          <p:cNvSpPr txBox="1"/>
          <p:nvPr/>
        </p:nvSpPr>
        <p:spPr>
          <a:xfrm>
            <a:off x="11071838" y="6523195"/>
            <a:ext cx="797650" cy="261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 algn="r">
              <a:defRPr sz="2200">
                <a:solidFill>
                  <a:srgbClr val="FFFFFF"/>
                </a:solidFill>
                <a:latin typeface="배달의민족 한나는 열한살 OTF"/>
                <a:ea typeface="배달의민족 한나는 열한살 OTF"/>
                <a:cs typeface="배달의민족 한나는 열한살 OTF"/>
                <a:sym typeface="배달의민족 한나는 열한살 OTF"/>
              </a:defRPr>
            </a:lvl1pPr>
          </a:lstStyle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배달의민족 한나는 열한살" panose="020B0600000101010101" pitchFamily="50" charset="-127"/>
                <a:ea typeface="배달의민족 한나는 열한살" panose="020B0600000101010101" pitchFamily="50" charset="-127"/>
                <a:sym typeface="배달의민족 한나는 열한살 OTF"/>
              </a:rPr>
              <a:t>사내교육용</a:t>
            </a:r>
          </a:p>
        </p:txBody>
      </p:sp>
      <p:grpSp>
        <p:nvGrpSpPr>
          <p:cNvPr id="58" name="그룹"/>
          <p:cNvGrpSpPr/>
          <p:nvPr/>
        </p:nvGrpSpPr>
        <p:grpSpPr>
          <a:xfrm>
            <a:off x="-4954" y="5730966"/>
            <a:ext cx="332391" cy="1005395"/>
            <a:chOff x="-142398" y="-219568"/>
            <a:chExt cx="664776" cy="2010786"/>
          </a:xfrm>
        </p:grpSpPr>
        <p:sp>
          <p:nvSpPr>
            <p:cNvPr id="56" name="사각형"/>
            <p:cNvSpPr/>
            <p:nvPr/>
          </p:nvSpPr>
          <p:spPr>
            <a:xfrm>
              <a:off x="75689" y="1572883"/>
              <a:ext cx="203231" cy="203229"/>
            </a:xfrm>
            <a:prstGeom prst="rect">
              <a:avLst/>
            </a:prstGeom>
            <a:solidFill>
              <a:srgbClr val="222222"/>
            </a:solidFill>
            <a:ln w="12700" cap="flat">
              <a:noFill/>
              <a:miter lim="400000"/>
            </a:ln>
            <a:effectLst/>
          </p:spPr>
          <p:txBody>
            <a:bodyPr wrap="square" lIns="84402" tIns="84402" rIns="84402" bIns="84402" numCol="1" anchor="ctr">
              <a:no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600">
                  <a:solidFill>
                    <a:srgbClr val="B3BBC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B3BBC0"/>
                </a:solidFill>
                <a:effectLst/>
                <a:uLnTx/>
                <a:uFillTx/>
                <a:latin typeface="배달의민족 한나는 열한살" panose="020B0600000101010101" pitchFamily="50" charset="-127"/>
                <a:ea typeface="배달의민족 한나는 열한살" panose="020B0600000101010101" pitchFamily="50" charset="-127"/>
                <a:cs typeface="Helvetica"/>
                <a:sym typeface="Helvetica"/>
              </a:endParaRPr>
            </a:p>
          </p:txBody>
        </p:sp>
        <p:sp>
          <p:nvSpPr>
            <p:cNvPr id="57" name="착한생활비보장보험"/>
            <p:cNvSpPr txBox="1"/>
            <p:nvPr/>
          </p:nvSpPr>
          <p:spPr>
            <a:xfrm rot="16200000">
              <a:off x="-815403" y="453437"/>
              <a:ext cx="2010786" cy="6647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91436" tIns="91436" rIns="91436" bIns="91436" numCol="1" anchor="ctr">
              <a:spAutoFit/>
            </a:bodyPr>
            <a:lstStyle>
              <a:lvl1pPr>
                <a:lnSpc>
                  <a:spcPct val="120000"/>
                </a:lnSpc>
                <a:defRPr sz="1600">
                  <a:solidFill>
                    <a:srgbClr val="222222"/>
                  </a:solidFill>
                  <a:latin typeface="배달의민족 한나는 열한살 OTF"/>
                  <a:ea typeface="배달의민족 한나는 열한살 OTF"/>
                  <a:cs typeface="배달의민족 한나는 열한살 OTF"/>
                  <a:sym typeface="배달의민족 한나는 열한살 OTF"/>
                </a:defRPr>
              </a:lvl1pPr>
            </a:lstStyle>
            <a:p>
              <a:pPr marL="0" marR="0" lvl="0" indent="0" algn="l" defTabSz="914400" rtl="0" eaLnBrk="1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800" b="0" i="0" u="none" strike="noStrike" kern="0" cap="none" spc="0" normalizeH="0" baseline="0" noProof="0">
                  <a:ln>
                    <a:noFill/>
                  </a:ln>
                  <a:solidFill>
                    <a:srgbClr val="222222"/>
                  </a:solidFill>
                  <a:effectLst/>
                  <a:uLnTx/>
                  <a:uFillTx/>
                  <a:latin typeface="배달의민족 한나는 열한살" panose="020B0600000101010101" pitchFamily="50" charset="-127"/>
                  <a:ea typeface="배달의민족 한나는 열한살" panose="020B0600000101010101" pitchFamily="50" charset="-127"/>
                  <a:sym typeface="배달의민족 한나는 열한살 OTF"/>
                </a:rPr>
                <a:t>흥국생명상품교육</a:t>
              </a:r>
            </a:p>
          </p:txBody>
        </p:sp>
      </p:grpSp>
      <p:sp>
        <p:nvSpPr>
          <p:cNvPr id="59" name="슬라이드 번호"/>
          <p:cNvSpPr txBox="1">
            <a:spLocks noGrp="1"/>
          </p:cNvSpPr>
          <p:nvPr>
            <p:ph type="sldNum" sz="quarter" idx="2"/>
          </p:nvPr>
        </p:nvSpPr>
        <p:spPr>
          <a:xfrm>
            <a:off x="11086504" y="6401121"/>
            <a:ext cx="267302" cy="275587"/>
          </a:xfrm>
          <a:prstGeom prst="rect">
            <a:avLst/>
          </a:prstGeom>
        </p:spPr>
        <p:txBody>
          <a:bodyPr lIns="91436" tIns="91436" rIns="91436" bIns="91436"/>
          <a:lstStyle>
            <a:lvl1pPr algn="r">
              <a:defRPr spc="0">
                <a:latin typeface="배달의민족 한나는 열한살" panose="020B0600000101010101" pitchFamily="50" charset="-127"/>
                <a:ea typeface="배달의민족 한나는 열한살" panose="020B0600000101010101" pitchFamily="50" charset="-127"/>
                <a:cs typeface="+mj-cs"/>
                <a:sym typeface="맑은 고딕"/>
              </a:defRPr>
            </a:lvl1pPr>
          </a:lstStyle>
          <a:p>
            <a:pPr latinLnBrk="0" hangingPunct="0"/>
            <a:fld id="{86CB4B4D-7CA3-9044-876B-883B54F8677D}" type="slidenum">
              <a:rPr lang="en-US" altLang="ko-KR" kern="0" smtClean="0">
                <a:solidFill>
                  <a:srgbClr val="000000"/>
                </a:solidFill>
              </a:rPr>
              <a:pPr latinLnBrk="0" hangingPunct="0"/>
              <a:t>‹#›</a:t>
            </a:fld>
            <a:endParaRPr lang="en-US" altLang="ko-KR" ker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99707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제목 슬라이드 복사 15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직사각형"/>
          <p:cNvSpPr/>
          <p:nvPr/>
        </p:nvSpPr>
        <p:spPr>
          <a:xfrm>
            <a:off x="-732" y="-1"/>
            <a:ext cx="6096009" cy="685800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</p:spPr>
        <p:txBody>
          <a:bodyPr lIns="42201" tIns="42201" rIns="42201" bIns="42201" anchor="ctr"/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>
                <a:latin typeface="+mn-lt"/>
                <a:ea typeface="+mn-ea"/>
                <a:cs typeface="+mn-cs"/>
                <a:sym typeface="Helvetica"/>
              </a:defRPr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배달의민족 한나는 열한살" panose="020B0600000101010101" pitchFamily="50" charset="-127"/>
              <a:ea typeface="배달의민족 한나는 열한살" panose="020B0600000101010101" pitchFamily="50" charset="-127"/>
              <a:cs typeface="Helvetica"/>
              <a:sym typeface="Helvetica"/>
            </a:endParaRPr>
          </a:p>
        </p:txBody>
      </p:sp>
      <p:sp>
        <p:nvSpPr>
          <p:cNvPr id="101" name="모서리가 둥근 직사각형"/>
          <p:cNvSpPr/>
          <p:nvPr/>
        </p:nvSpPr>
        <p:spPr>
          <a:xfrm>
            <a:off x="11099027" y="6516845"/>
            <a:ext cx="2351908" cy="231149"/>
          </a:xfrm>
          <a:prstGeom prst="roundRect">
            <a:avLst>
              <a:gd name="adj" fmla="val 47253"/>
            </a:avLst>
          </a:prstGeom>
          <a:solidFill>
            <a:srgbClr val="00CCBD"/>
          </a:solidFill>
          <a:ln w="12700">
            <a:miter lim="400000"/>
          </a:ln>
        </p:spPr>
        <p:txBody>
          <a:bodyPr lIns="42201" tIns="42201" rIns="42201" bIns="42201" anchor="ctr"/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>
                <a:latin typeface="+mn-lt"/>
                <a:ea typeface="+mn-ea"/>
                <a:cs typeface="+mn-cs"/>
                <a:sym typeface="Helvetica"/>
              </a:defRPr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배달의민족 한나는 열한살" panose="020B0600000101010101" pitchFamily="50" charset="-127"/>
              <a:ea typeface="배달의민족 한나는 열한살" panose="020B0600000101010101" pitchFamily="50" charset="-127"/>
              <a:cs typeface="Helvetica"/>
              <a:sym typeface="Helvetica"/>
            </a:endParaRPr>
          </a:p>
        </p:txBody>
      </p:sp>
      <p:sp>
        <p:nvSpPr>
          <p:cNvPr id="102" name="선"/>
          <p:cNvSpPr/>
          <p:nvPr/>
        </p:nvSpPr>
        <p:spPr>
          <a:xfrm flipV="1">
            <a:off x="12034005" y="-53823"/>
            <a:ext cx="7" cy="530025"/>
          </a:xfrm>
          <a:prstGeom prst="line">
            <a:avLst/>
          </a:prstGeom>
          <a:ln w="381000">
            <a:solidFill>
              <a:srgbClr val="00CCBD"/>
            </a:solidFill>
          </a:ln>
        </p:spPr>
        <p:txBody>
          <a:bodyPr lIns="22859" tIns="22859" rIns="22859" bIns="22859"/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배달의민족 한나는 열한살" panose="020B0600000101010101" pitchFamily="50" charset="-127"/>
              <a:ea typeface="배달의민족 한나는 열한살" panose="020B0600000101010101" pitchFamily="50" charset="-127"/>
              <a:cs typeface="Helvetica"/>
              <a:sym typeface="맑은 고딕"/>
            </a:endParaRPr>
          </a:p>
        </p:txBody>
      </p:sp>
      <p:sp>
        <p:nvSpPr>
          <p:cNvPr id="103" name="Heungkuk…"/>
          <p:cNvSpPr txBox="1"/>
          <p:nvPr/>
        </p:nvSpPr>
        <p:spPr>
          <a:xfrm>
            <a:off x="10828401" y="107023"/>
            <a:ext cx="1105428" cy="4616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>
                <a:solidFill>
                  <a:srgbClr val="FFFFFF"/>
                </a:solidFill>
                <a:latin typeface="배달의민족 주아 OTF"/>
                <a:ea typeface="배달의민족 주아 OTF"/>
                <a:cs typeface="배달의민족 주아 OTF"/>
                <a:sym typeface="배달의민족 주아 OTF"/>
              </a:defRPr>
            </a:pPr>
            <a:r>
              <a:rPr kumimoji="0" sz="1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배달의민족 한나는 열한살" panose="020B0600000101010101" pitchFamily="50" charset="-127"/>
                <a:ea typeface="배달의민족 한나는 열한살" panose="020B0600000101010101" pitchFamily="50" charset="-127"/>
                <a:sym typeface="배달의민족 주아 OTF"/>
              </a:rPr>
              <a:t>Heungkuk </a:t>
            </a:r>
          </a:p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>
                <a:solidFill>
                  <a:srgbClr val="FFFFFF"/>
                </a:solidFill>
                <a:latin typeface="배달의민족 주아 OTF"/>
                <a:ea typeface="배달의민족 주아 OTF"/>
                <a:cs typeface="배달의민족 주아 OTF"/>
                <a:sym typeface="배달의민족 주아 OTF"/>
              </a:defRPr>
            </a:pPr>
            <a:r>
              <a:rPr kumimoji="0" sz="1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배달의민족 한나는 열한살" panose="020B0600000101010101" pitchFamily="50" charset="-127"/>
                <a:ea typeface="배달의민족 한나는 열한살" panose="020B0600000101010101" pitchFamily="50" charset="-127"/>
                <a:sym typeface="배달의민족 주아 OTF"/>
              </a:rPr>
              <a:t>Life Insurance</a:t>
            </a:r>
          </a:p>
        </p:txBody>
      </p:sp>
      <p:sp>
        <p:nvSpPr>
          <p:cNvPr id="104" name="사내교육용"/>
          <p:cNvSpPr txBox="1"/>
          <p:nvPr/>
        </p:nvSpPr>
        <p:spPr>
          <a:xfrm>
            <a:off x="11071838" y="6523195"/>
            <a:ext cx="797650" cy="261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 algn="r">
              <a:defRPr sz="2200">
                <a:solidFill>
                  <a:srgbClr val="FFFFFF"/>
                </a:solidFill>
                <a:latin typeface="배달의민족 한나는 열한살 OTF"/>
                <a:ea typeface="배달의민족 한나는 열한살 OTF"/>
                <a:cs typeface="배달의민족 한나는 열한살 OTF"/>
                <a:sym typeface="배달의민족 한나는 열한살 OTF"/>
              </a:defRPr>
            </a:lvl1pPr>
          </a:lstStyle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배달의민족 한나는 열한살" panose="020B0600000101010101" pitchFamily="50" charset="-127"/>
                <a:ea typeface="배달의민족 한나는 열한살" panose="020B0600000101010101" pitchFamily="50" charset="-127"/>
                <a:sym typeface="배달의민족 한나는 열한살 OTF"/>
              </a:rPr>
              <a:t>사내교육용</a:t>
            </a:r>
          </a:p>
        </p:txBody>
      </p:sp>
      <p:grpSp>
        <p:nvGrpSpPr>
          <p:cNvPr id="107" name="그룹"/>
          <p:cNvGrpSpPr/>
          <p:nvPr/>
        </p:nvGrpSpPr>
        <p:grpSpPr>
          <a:xfrm>
            <a:off x="-4954" y="5730966"/>
            <a:ext cx="332391" cy="1005395"/>
            <a:chOff x="-142398" y="-219568"/>
            <a:chExt cx="664776" cy="2010786"/>
          </a:xfrm>
        </p:grpSpPr>
        <p:sp>
          <p:nvSpPr>
            <p:cNvPr id="105" name="사각형"/>
            <p:cNvSpPr/>
            <p:nvPr/>
          </p:nvSpPr>
          <p:spPr>
            <a:xfrm>
              <a:off x="75689" y="1572883"/>
              <a:ext cx="203231" cy="203229"/>
            </a:xfrm>
            <a:prstGeom prst="rect">
              <a:avLst/>
            </a:prstGeom>
            <a:solidFill>
              <a:srgbClr val="00CCBD"/>
            </a:solidFill>
            <a:ln w="12700" cap="flat">
              <a:noFill/>
              <a:miter lim="400000"/>
            </a:ln>
            <a:effectLst/>
          </p:spPr>
          <p:txBody>
            <a:bodyPr wrap="square" lIns="84402" tIns="84402" rIns="84402" bIns="84402" numCol="1" anchor="ctr">
              <a:no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600">
                  <a:solidFill>
                    <a:srgbClr val="B3BBC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B3BBC0"/>
                </a:solidFill>
                <a:effectLst/>
                <a:uLnTx/>
                <a:uFillTx/>
                <a:latin typeface="배달의민족 한나는 열한살" panose="020B0600000101010101" pitchFamily="50" charset="-127"/>
                <a:ea typeface="배달의민족 한나는 열한살" panose="020B0600000101010101" pitchFamily="50" charset="-127"/>
                <a:cs typeface="Helvetica"/>
                <a:sym typeface="Helvetica"/>
              </a:endParaRPr>
            </a:p>
          </p:txBody>
        </p:sp>
        <p:sp>
          <p:nvSpPr>
            <p:cNvPr id="106" name="착한생활비보장보험"/>
            <p:cNvSpPr txBox="1"/>
            <p:nvPr/>
          </p:nvSpPr>
          <p:spPr>
            <a:xfrm rot="16200000">
              <a:off x="-815403" y="453437"/>
              <a:ext cx="2010786" cy="6647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91436" tIns="91436" rIns="91436" bIns="91436" numCol="1" anchor="ctr">
              <a:spAutoFit/>
            </a:bodyPr>
            <a:lstStyle>
              <a:lvl1pPr>
                <a:lnSpc>
                  <a:spcPct val="120000"/>
                </a:lnSpc>
                <a:defRPr sz="1600">
                  <a:solidFill>
                    <a:srgbClr val="00CCBD"/>
                  </a:solidFill>
                  <a:latin typeface="배달의민족 한나는 열한살 OTF"/>
                  <a:ea typeface="배달의민족 한나는 열한살 OTF"/>
                  <a:cs typeface="배달의민족 한나는 열한살 OTF"/>
                  <a:sym typeface="배달의민족 한나는 열한살 OTF"/>
                </a:defRPr>
              </a:lvl1pPr>
            </a:lstStyle>
            <a:p>
              <a:pPr marL="0" marR="0" lvl="0" indent="0" algn="l" defTabSz="914400" rtl="0" eaLnBrk="1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800" b="0" i="0" u="none" strike="noStrike" kern="0" cap="none" spc="0" normalizeH="0" baseline="0" noProof="0">
                  <a:ln>
                    <a:noFill/>
                  </a:ln>
                  <a:solidFill>
                    <a:srgbClr val="00CCBD"/>
                  </a:solidFill>
                  <a:effectLst/>
                  <a:uLnTx/>
                  <a:uFillTx/>
                  <a:latin typeface="배달의민족 한나는 열한살" panose="020B0600000101010101" pitchFamily="50" charset="-127"/>
                  <a:ea typeface="배달의민족 한나는 열한살" panose="020B0600000101010101" pitchFamily="50" charset="-127"/>
                  <a:sym typeface="배달의민족 한나는 열한살 OTF"/>
                </a:rPr>
                <a:t>흥국생명상품교육</a:t>
              </a:r>
            </a:p>
          </p:txBody>
        </p:sp>
      </p:grpSp>
      <p:sp>
        <p:nvSpPr>
          <p:cNvPr id="108" name="슬라이드 번호"/>
          <p:cNvSpPr txBox="1">
            <a:spLocks noGrp="1"/>
          </p:cNvSpPr>
          <p:nvPr>
            <p:ph type="sldNum" sz="quarter" idx="2"/>
          </p:nvPr>
        </p:nvSpPr>
        <p:spPr>
          <a:xfrm>
            <a:off x="11086504" y="6401121"/>
            <a:ext cx="267302" cy="275587"/>
          </a:xfrm>
          <a:prstGeom prst="rect">
            <a:avLst/>
          </a:prstGeom>
        </p:spPr>
        <p:txBody>
          <a:bodyPr lIns="91436" tIns="91436" rIns="91436" bIns="91436"/>
          <a:lstStyle>
            <a:lvl1pPr algn="r">
              <a:defRPr spc="0">
                <a:latin typeface="배달의민족 한나는 열한살" panose="020B0600000101010101" pitchFamily="50" charset="-127"/>
                <a:ea typeface="배달의민족 한나는 열한살" panose="020B0600000101010101" pitchFamily="50" charset="-127"/>
                <a:cs typeface="+mj-cs"/>
                <a:sym typeface="맑은 고딕"/>
              </a:defRPr>
            </a:lvl1pPr>
          </a:lstStyle>
          <a:p>
            <a:pPr latinLnBrk="0" hangingPunct="0"/>
            <a:fld id="{86CB4B4D-7CA3-9044-876B-883B54F8677D}" type="slidenum">
              <a:rPr lang="en-US" altLang="ko-KR" kern="0" smtClean="0">
                <a:solidFill>
                  <a:srgbClr val="000000"/>
                </a:solidFill>
              </a:rPr>
              <a:pPr latinLnBrk="0" hangingPunct="0"/>
              <a:t>‹#›</a:t>
            </a:fld>
            <a:endParaRPr lang="en-US" altLang="ko-KR" ker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13208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모서리가 둥근 직사각형"/>
          <p:cNvSpPr/>
          <p:nvPr userDrawn="1"/>
        </p:nvSpPr>
        <p:spPr>
          <a:xfrm>
            <a:off x="11099027" y="6516845"/>
            <a:ext cx="2351908" cy="231149"/>
          </a:xfrm>
          <a:prstGeom prst="roundRect">
            <a:avLst>
              <a:gd name="adj" fmla="val 47253"/>
            </a:avLst>
          </a:prstGeom>
          <a:solidFill>
            <a:srgbClr val="E5007F"/>
          </a:solidFill>
          <a:ln w="12700">
            <a:miter lim="400000"/>
          </a:ln>
        </p:spPr>
        <p:txBody>
          <a:bodyPr lIns="42201" tIns="42201" rIns="42201" bIns="42201" anchor="ctr"/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>
                <a:latin typeface="+mn-lt"/>
                <a:ea typeface="+mn-ea"/>
                <a:cs typeface="+mn-cs"/>
                <a:sym typeface="Helvetica"/>
              </a:defRPr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배달의민족 한나는 열한살" panose="020B0600000101010101" pitchFamily="50" charset="-127"/>
              <a:ea typeface="배달의민족 한나는 열한살" panose="020B0600000101010101" pitchFamily="50" charset="-127"/>
              <a:cs typeface="Helvetica"/>
              <a:sym typeface="Helvetica"/>
            </a:endParaRPr>
          </a:p>
        </p:txBody>
      </p:sp>
      <p:sp>
        <p:nvSpPr>
          <p:cNvPr id="5" name="사각형"/>
          <p:cNvSpPr/>
          <p:nvPr userDrawn="1"/>
        </p:nvSpPr>
        <p:spPr>
          <a:xfrm>
            <a:off x="104090" y="6627192"/>
            <a:ext cx="101616" cy="101615"/>
          </a:xfrm>
          <a:prstGeom prst="rect">
            <a:avLst/>
          </a:prstGeom>
          <a:solidFill>
            <a:srgbClr val="E5007F"/>
          </a:solidFill>
          <a:ln w="12700" cap="flat">
            <a:noFill/>
            <a:miter lim="400000"/>
          </a:ln>
          <a:effectLst/>
        </p:spPr>
        <p:txBody>
          <a:bodyPr wrap="square" lIns="84402" tIns="84402" rIns="84402" bIns="84402" numCol="1" anchor="ctr">
            <a:no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>
                <a:solidFill>
                  <a:srgbClr val="B3BBC0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E5007F"/>
              </a:solidFill>
              <a:effectLst/>
              <a:uLnTx/>
              <a:uFillTx/>
              <a:latin typeface="배달의민족 한나는 열한살" panose="020B0600000101010101" pitchFamily="50" charset="-127"/>
              <a:ea typeface="배달의민족 한나는 열한살" panose="020B0600000101010101" pitchFamily="50" charset="-127"/>
              <a:cs typeface="Helvetica"/>
              <a:sym typeface="Helvetica"/>
            </a:endParaRPr>
          </a:p>
        </p:txBody>
      </p:sp>
      <p:grpSp>
        <p:nvGrpSpPr>
          <p:cNvPr id="9" name="그룹 8"/>
          <p:cNvGrpSpPr/>
          <p:nvPr userDrawn="1"/>
        </p:nvGrpSpPr>
        <p:grpSpPr>
          <a:xfrm flipV="1">
            <a:off x="195941" y="812404"/>
            <a:ext cx="11762792" cy="45719"/>
            <a:chOff x="979714" y="-5220544"/>
            <a:chExt cx="7081935" cy="13162584"/>
          </a:xfrm>
        </p:grpSpPr>
        <p:sp>
          <p:nvSpPr>
            <p:cNvPr id="10" name="직사각형 9"/>
            <p:cNvSpPr/>
            <p:nvPr userDrawn="1"/>
          </p:nvSpPr>
          <p:spPr>
            <a:xfrm flipV="1">
              <a:off x="979714" y="-5220544"/>
              <a:ext cx="2360645" cy="13162584"/>
            </a:xfrm>
            <a:prstGeom prst="rect">
              <a:avLst/>
            </a:prstGeom>
            <a:solidFill>
              <a:srgbClr val="E5007F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84402" tIns="84402" rIns="84402" bIns="84402" numCol="1" spcCol="38100" rtlCol="0" anchor="ctr">
              <a:spAutoFit/>
            </a:bodyPr>
            <a:lstStyle/>
            <a:p>
              <a:pPr marL="0" marR="0" lvl="0" indent="0" algn="l" defTabSz="18288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+mj-cs"/>
                <a:sym typeface="맑은 고딕"/>
              </a:endParaRPr>
            </a:p>
          </p:txBody>
        </p:sp>
        <p:sp>
          <p:nvSpPr>
            <p:cNvPr id="11" name="직사각형 10"/>
            <p:cNvSpPr/>
            <p:nvPr userDrawn="1"/>
          </p:nvSpPr>
          <p:spPr>
            <a:xfrm flipV="1">
              <a:off x="3340359" y="-5220544"/>
              <a:ext cx="2360645" cy="13162584"/>
            </a:xfrm>
            <a:prstGeom prst="rect">
              <a:avLst/>
            </a:prstGeom>
            <a:solidFill>
              <a:srgbClr val="7030A0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84402" tIns="84402" rIns="84402" bIns="84402" numCol="1" spcCol="38100" rtlCol="0" anchor="ctr">
              <a:spAutoFit/>
            </a:bodyPr>
            <a:lstStyle/>
            <a:p>
              <a:pPr marL="0" marR="0" lvl="0" indent="0" algn="l" defTabSz="18288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+mj-cs"/>
                <a:sym typeface="맑은 고딕"/>
              </a:endParaRPr>
            </a:p>
          </p:txBody>
        </p:sp>
        <p:sp>
          <p:nvSpPr>
            <p:cNvPr id="12" name="직사각형 11"/>
            <p:cNvSpPr/>
            <p:nvPr userDrawn="1"/>
          </p:nvSpPr>
          <p:spPr>
            <a:xfrm flipV="1">
              <a:off x="5701004" y="-5220544"/>
              <a:ext cx="2360645" cy="13162584"/>
            </a:xfrm>
            <a:prstGeom prst="rect">
              <a:avLst/>
            </a:prstGeom>
            <a:solidFill>
              <a:srgbClr val="00B0F0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84402" tIns="84402" rIns="84402" bIns="84402" numCol="1" spcCol="38100" rtlCol="0" anchor="ctr">
              <a:spAutoFit/>
            </a:bodyPr>
            <a:lstStyle/>
            <a:p>
              <a:pPr marL="0" marR="0" lvl="0" indent="0" algn="l" defTabSz="18288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+mj-cs"/>
                <a:sym typeface="맑은 고딕"/>
              </a:endParaRPr>
            </a:p>
          </p:txBody>
        </p:sp>
      </p:grpSp>
      <p:sp>
        <p:nvSpPr>
          <p:cNvPr id="13" name="직사각형 12"/>
          <p:cNvSpPr/>
          <p:nvPr userDrawn="1"/>
        </p:nvSpPr>
        <p:spPr>
          <a:xfrm>
            <a:off x="2562962" y="6582499"/>
            <a:ext cx="7028750" cy="203295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C00000"/>
            </a:solidFill>
            <a:prstDash val="solid"/>
          </a:ln>
          <a:effectLst/>
        </p:spPr>
        <p:txBody>
          <a:bodyPr wrap="none" rtlCol="0" anchor="ctr"/>
          <a:lstStyle/>
          <a:p>
            <a:pPr marL="0" marR="0" lvl="0" indent="0" algn="ctr" defTabSz="15005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050" b="0" i="0" u="none" strike="noStrike" kern="0" cap="none" spc="-164" normalizeH="0" baseline="0" noProof="0" dirty="0">
                <a:ln>
                  <a:noFill/>
                </a:ln>
                <a:solidFill>
                  <a:srgbClr val="E5007F"/>
                </a:solidFill>
                <a:effectLst/>
                <a:uLnTx/>
                <a:uFillTx/>
                <a:latin typeface="흥국씨앗 B" panose="020B0803000000000000" pitchFamily="50" charset="-127"/>
                <a:ea typeface="흥국씨앗 B" panose="020B0803000000000000" pitchFamily="50" charset="-127"/>
                <a:cs typeface="Helvetica"/>
                <a:sym typeface="맑은 고딕"/>
              </a:rPr>
              <a:t>본 자료는 흥국생명 </a:t>
            </a:r>
            <a:r>
              <a:rPr kumimoji="0" lang="en-US" altLang="ko-KR" sz="1050" b="0" i="0" u="none" strike="noStrike" kern="0" cap="none" spc="-164" normalizeH="0" baseline="0" noProof="0" dirty="0">
                <a:ln>
                  <a:noFill/>
                </a:ln>
                <a:solidFill>
                  <a:srgbClr val="E5007F"/>
                </a:solidFill>
                <a:effectLst/>
                <a:uLnTx/>
                <a:uFillTx/>
                <a:latin typeface="흥국씨앗 B" panose="020B0803000000000000" pitchFamily="50" charset="-127"/>
                <a:ea typeface="흥국씨앗 B" panose="020B0803000000000000" pitchFamily="50" charset="-127"/>
                <a:cs typeface="Helvetica"/>
                <a:sym typeface="맑은 고딕"/>
              </a:rPr>
              <a:t>GA</a:t>
            </a:r>
            <a:r>
              <a:rPr kumimoji="0" lang="ko-KR" altLang="en-US" sz="1050" b="0" i="0" u="none" strike="noStrike" kern="0" cap="none" spc="-164" normalizeH="0" baseline="0" noProof="0" dirty="0">
                <a:ln>
                  <a:noFill/>
                </a:ln>
                <a:solidFill>
                  <a:srgbClr val="E5007F"/>
                </a:solidFill>
                <a:effectLst/>
                <a:uLnTx/>
                <a:uFillTx/>
                <a:latin typeface="흥국씨앗 B" panose="020B0803000000000000" pitchFamily="50" charset="-127"/>
                <a:ea typeface="흥국씨앗 B" panose="020B0803000000000000" pitchFamily="50" charset="-127"/>
                <a:cs typeface="Helvetica"/>
                <a:sym typeface="맑은 고딕"/>
              </a:rPr>
              <a:t> 설계사 교육용 자료로 고객에게 교부</a:t>
            </a:r>
            <a:r>
              <a:rPr kumimoji="0" lang="en-US" altLang="ko-KR" sz="1050" b="0" i="0" u="none" strike="noStrike" kern="0" cap="none" spc="-164" normalizeH="0" baseline="0" noProof="0" dirty="0">
                <a:ln>
                  <a:noFill/>
                </a:ln>
                <a:solidFill>
                  <a:srgbClr val="E5007F"/>
                </a:solidFill>
                <a:effectLst/>
                <a:uLnTx/>
                <a:uFillTx/>
                <a:latin typeface="흥국씨앗 B" panose="020B0803000000000000" pitchFamily="50" charset="-127"/>
                <a:ea typeface="흥국씨앗 B" panose="020B0803000000000000" pitchFamily="50" charset="-127"/>
                <a:cs typeface="Helvetica"/>
                <a:sym typeface="맑은 고딕"/>
              </a:rPr>
              <a:t>·</a:t>
            </a:r>
            <a:r>
              <a:rPr kumimoji="0" lang="ko-KR" altLang="en-US" sz="1050" b="0" i="0" u="none" strike="noStrike" kern="0" cap="none" spc="-164" normalizeH="0" baseline="0" noProof="0" dirty="0">
                <a:ln>
                  <a:noFill/>
                </a:ln>
                <a:solidFill>
                  <a:srgbClr val="E5007F"/>
                </a:solidFill>
                <a:effectLst/>
                <a:uLnTx/>
                <a:uFillTx/>
                <a:latin typeface="흥국씨앗 B" panose="020B0803000000000000" pitchFamily="50" charset="-127"/>
                <a:ea typeface="흥국씨앗 B" panose="020B0803000000000000" pitchFamily="50" charset="-127"/>
                <a:cs typeface="Helvetica"/>
                <a:sym typeface="맑은 고딕"/>
              </a:rPr>
              <a:t>배포할 수 없으며</a:t>
            </a:r>
            <a:r>
              <a:rPr kumimoji="0" lang="en-US" altLang="ko-KR" sz="1050" b="0" i="0" u="none" strike="noStrike" kern="0" cap="none" spc="-164" normalizeH="0" baseline="0" noProof="0" dirty="0">
                <a:ln>
                  <a:noFill/>
                </a:ln>
                <a:solidFill>
                  <a:srgbClr val="E5007F"/>
                </a:solidFill>
                <a:effectLst/>
                <a:uLnTx/>
                <a:uFillTx/>
                <a:latin typeface="흥국씨앗 B" panose="020B0803000000000000" pitchFamily="50" charset="-127"/>
                <a:ea typeface="흥국씨앗 B" panose="020B0803000000000000" pitchFamily="50" charset="-127"/>
                <a:cs typeface="Helvetica"/>
                <a:sym typeface="맑은 고딕"/>
              </a:rPr>
              <a:t>, </a:t>
            </a:r>
            <a:r>
              <a:rPr kumimoji="0" lang="ko-KR" altLang="en-US" sz="1050" b="0" i="0" u="none" strike="noStrike" kern="0" cap="none" spc="-164" normalizeH="0" baseline="0" noProof="0" dirty="0">
                <a:ln>
                  <a:noFill/>
                </a:ln>
                <a:solidFill>
                  <a:srgbClr val="E5007F"/>
                </a:solidFill>
                <a:effectLst/>
                <a:uLnTx/>
                <a:uFillTx/>
                <a:latin typeface="흥국씨앗 B" panose="020B0803000000000000" pitchFamily="50" charset="-127"/>
                <a:ea typeface="흥국씨앗 B" panose="020B0803000000000000" pitchFamily="50" charset="-127"/>
                <a:cs typeface="Helvetica"/>
                <a:sym typeface="맑은 고딕"/>
              </a:rPr>
              <a:t>특히 보험 안내자료</a:t>
            </a:r>
            <a:r>
              <a:rPr kumimoji="0" lang="en-US" altLang="ko-KR" sz="1050" b="0" i="0" u="none" strike="noStrike" kern="0" cap="none" spc="-164" normalizeH="0" baseline="0" noProof="0" dirty="0">
                <a:ln>
                  <a:noFill/>
                </a:ln>
                <a:solidFill>
                  <a:srgbClr val="E5007F"/>
                </a:solidFill>
                <a:effectLst/>
                <a:uLnTx/>
                <a:uFillTx/>
                <a:latin typeface="흥국씨앗 B" panose="020B0803000000000000" pitchFamily="50" charset="-127"/>
                <a:ea typeface="흥국씨앗 B" panose="020B0803000000000000" pitchFamily="50" charset="-127"/>
                <a:cs typeface="Helvetica"/>
                <a:sym typeface="맑은 고딕"/>
              </a:rPr>
              <a:t>(</a:t>
            </a:r>
            <a:r>
              <a:rPr kumimoji="0" lang="ko-KR" altLang="en-US" sz="1050" b="0" i="0" u="none" strike="noStrike" kern="0" cap="none" spc="-164" normalizeH="0" baseline="0" noProof="0" dirty="0">
                <a:ln>
                  <a:noFill/>
                </a:ln>
                <a:solidFill>
                  <a:srgbClr val="E5007F"/>
                </a:solidFill>
                <a:effectLst/>
                <a:uLnTx/>
                <a:uFillTx/>
                <a:latin typeface="흥국씨앗 B" panose="020B0803000000000000" pitchFamily="50" charset="-127"/>
                <a:ea typeface="흥국씨앗 B" panose="020B0803000000000000" pitchFamily="50" charset="-127"/>
                <a:cs typeface="Helvetica"/>
                <a:sym typeface="맑은 고딕"/>
              </a:rPr>
              <a:t>광고</a:t>
            </a:r>
            <a:r>
              <a:rPr kumimoji="0" lang="en-US" altLang="ko-KR" sz="1050" b="0" i="0" u="none" strike="noStrike" kern="0" cap="none" spc="-164" normalizeH="0" baseline="0" noProof="0" dirty="0">
                <a:ln>
                  <a:noFill/>
                </a:ln>
                <a:solidFill>
                  <a:srgbClr val="E5007F"/>
                </a:solidFill>
                <a:effectLst/>
                <a:uLnTx/>
                <a:uFillTx/>
                <a:latin typeface="흥국씨앗 B" panose="020B0803000000000000" pitchFamily="50" charset="-127"/>
                <a:ea typeface="흥국씨앗 B" panose="020B0803000000000000" pitchFamily="50" charset="-127"/>
                <a:cs typeface="Helvetica"/>
                <a:sym typeface="맑은 고딕"/>
              </a:rPr>
              <a:t>·</a:t>
            </a:r>
            <a:r>
              <a:rPr kumimoji="0" lang="ko-KR" altLang="en-US" sz="1050" b="0" i="0" u="none" strike="noStrike" kern="0" cap="none" spc="-164" normalizeH="0" baseline="0" noProof="0" dirty="0">
                <a:ln>
                  <a:noFill/>
                </a:ln>
                <a:solidFill>
                  <a:srgbClr val="E5007F"/>
                </a:solidFill>
                <a:effectLst/>
                <a:uLnTx/>
                <a:uFillTx/>
                <a:latin typeface="흥국씨앗 B" panose="020B0803000000000000" pitchFamily="50" charset="-127"/>
                <a:ea typeface="흥국씨앗 B" panose="020B0803000000000000" pitchFamily="50" charset="-127"/>
                <a:cs typeface="Helvetica"/>
                <a:sym typeface="맑은 고딕"/>
              </a:rPr>
              <a:t>선전물</a:t>
            </a:r>
            <a:r>
              <a:rPr kumimoji="0" lang="en-US" altLang="ko-KR" sz="1050" b="0" i="0" u="none" strike="noStrike" kern="0" cap="none" spc="-164" normalizeH="0" baseline="0" noProof="0" dirty="0">
                <a:ln>
                  <a:noFill/>
                </a:ln>
                <a:solidFill>
                  <a:srgbClr val="E5007F"/>
                </a:solidFill>
                <a:effectLst/>
                <a:uLnTx/>
                <a:uFillTx/>
                <a:latin typeface="흥국씨앗 B" panose="020B0803000000000000" pitchFamily="50" charset="-127"/>
                <a:ea typeface="흥국씨앗 B" panose="020B0803000000000000" pitchFamily="50" charset="-127"/>
                <a:cs typeface="Helvetica"/>
                <a:sym typeface="맑은 고딕"/>
              </a:rPr>
              <a:t>)</a:t>
            </a:r>
            <a:r>
              <a:rPr kumimoji="0" lang="ko-KR" altLang="en-US" sz="1050" b="0" i="0" u="none" strike="noStrike" kern="0" cap="none" spc="-164" normalizeH="0" baseline="0" noProof="0" dirty="0">
                <a:ln>
                  <a:noFill/>
                </a:ln>
                <a:solidFill>
                  <a:srgbClr val="E5007F"/>
                </a:solidFill>
                <a:effectLst/>
                <a:uLnTx/>
                <a:uFillTx/>
                <a:latin typeface="흥국씨앗 B" panose="020B0803000000000000" pitchFamily="50" charset="-127"/>
                <a:ea typeface="흥국씨앗 B" panose="020B0803000000000000" pitchFamily="50" charset="-127"/>
                <a:cs typeface="Helvetica"/>
                <a:sym typeface="맑은 고딕"/>
              </a:rPr>
              <a:t>로의 사용을 엄격히 금지합니다</a:t>
            </a:r>
            <a:r>
              <a:rPr kumimoji="0" lang="en-US" altLang="ko-KR" sz="1050" b="0" i="0" u="none" strike="noStrike" kern="0" cap="none" spc="-164" normalizeH="0" baseline="0" noProof="0" dirty="0">
                <a:ln>
                  <a:noFill/>
                </a:ln>
                <a:solidFill>
                  <a:srgbClr val="E5007F"/>
                </a:solidFill>
                <a:effectLst/>
                <a:uLnTx/>
                <a:uFillTx/>
                <a:latin typeface="흥국씨앗 B" panose="020B0803000000000000" pitchFamily="50" charset="-127"/>
                <a:ea typeface="흥국씨앗 B" panose="020B0803000000000000" pitchFamily="50" charset="-127"/>
                <a:cs typeface="Helvetica"/>
                <a:sym typeface="맑은 고딕"/>
              </a:rPr>
              <a:t>.</a:t>
            </a:r>
          </a:p>
        </p:txBody>
      </p:sp>
      <p:sp>
        <p:nvSpPr>
          <p:cNvPr id="14" name="슬라이드 번호"/>
          <p:cNvSpPr txBox="1">
            <a:spLocks noGrp="1"/>
          </p:cNvSpPr>
          <p:nvPr>
            <p:ph type="sldNum" sz="quarter" idx="4"/>
          </p:nvPr>
        </p:nvSpPr>
        <p:spPr>
          <a:xfrm>
            <a:off x="11161865" y="6516336"/>
            <a:ext cx="707622" cy="275587"/>
          </a:xfrm>
          <a:prstGeom prst="rect">
            <a:avLst/>
          </a:prstGeom>
        </p:spPr>
        <p:txBody>
          <a:bodyPr lIns="91436" tIns="91436" rIns="91436" bIns="91436"/>
          <a:lstStyle>
            <a:lvl1pPr algn="r">
              <a:defRPr sz="1000" spc="0">
                <a:solidFill>
                  <a:srgbClr val="FFFFFF"/>
                </a:solidFill>
                <a:latin typeface="배달의민족 한나는 열한살" panose="020B0600000101010101" pitchFamily="50" charset="-127"/>
                <a:ea typeface="배달의민족 한나는 열한살" panose="020B0600000101010101" pitchFamily="50" charset="-127"/>
                <a:cs typeface="+mj-cs"/>
                <a:sym typeface="맑은 고딕"/>
              </a:defRPr>
            </a:lvl1pPr>
          </a:lstStyle>
          <a:p>
            <a:pPr latinLnBrk="0" hangingPunct="0"/>
            <a:fld id="{86CB4B4D-7CA3-9044-876B-883B54F8677D}" type="slidenum">
              <a:rPr lang="en-US" altLang="ko-KR" kern="0" smtClean="0"/>
              <a:pPr latinLnBrk="0" hangingPunct="0"/>
              <a:t>‹#›</a:t>
            </a:fld>
            <a:r>
              <a:rPr lang="en-US" altLang="ko-KR" kern="0" smtClean="0"/>
              <a:t>/99</a:t>
            </a:r>
            <a:endParaRPr lang="en-US" altLang="ko-KR" kern="0" dirty="0"/>
          </a:p>
        </p:txBody>
      </p:sp>
      <p:sp>
        <p:nvSpPr>
          <p:cNvPr id="15" name="직사각형 14"/>
          <p:cNvSpPr/>
          <p:nvPr userDrawn="1"/>
        </p:nvSpPr>
        <p:spPr>
          <a:xfrm>
            <a:off x="10776855" y="54878"/>
            <a:ext cx="1288574" cy="662895"/>
          </a:xfrm>
          <a:prstGeom prst="rect">
            <a:avLst/>
          </a:prstGeom>
          <a:solidFill>
            <a:srgbClr val="5E4888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18288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맑은 고딕"/>
              <a:ea typeface="맑은 고딕"/>
              <a:cs typeface="+mj-cs"/>
              <a:sym typeface="맑은 고딕"/>
            </a:endParaRPr>
          </a:p>
        </p:txBody>
      </p:sp>
      <p:pic>
        <p:nvPicPr>
          <p:cNvPr id="16" name="그림 15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776856" y="317780"/>
            <a:ext cx="1241205" cy="415645"/>
          </a:xfrm>
          <a:prstGeom prst="rect">
            <a:avLst/>
          </a:prstGeom>
        </p:spPr>
      </p:pic>
      <p:sp>
        <p:nvSpPr>
          <p:cNvPr id="17" name="직사각형 16"/>
          <p:cNvSpPr/>
          <p:nvPr userDrawn="1"/>
        </p:nvSpPr>
        <p:spPr>
          <a:xfrm>
            <a:off x="12020719" y="60440"/>
            <a:ext cx="77974" cy="662895"/>
          </a:xfrm>
          <a:prstGeom prst="rect">
            <a:avLst/>
          </a:prstGeom>
          <a:solidFill>
            <a:srgbClr val="E5007F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18288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맑은 고딕"/>
              <a:ea typeface="맑은 고딕"/>
              <a:cs typeface="+mj-cs"/>
              <a:sym typeface="맑은 고딕"/>
            </a:endParaRPr>
          </a:p>
        </p:txBody>
      </p:sp>
      <p:sp>
        <p:nvSpPr>
          <p:cNvPr id="18" name="사내교육용"/>
          <p:cNvSpPr txBox="1"/>
          <p:nvPr userDrawn="1"/>
        </p:nvSpPr>
        <p:spPr>
          <a:xfrm>
            <a:off x="10791353" y="83976"/>
            <a:ext cx="1260919" cy="2462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 algn="r">
              <a:defRPr sz="2200">
                <a:solidFill>
                  <a:srgbClr val="FFFFFF"/>
                </a:solidFill>
                <a:latin typeface="배달의민족 한나는 열한살 OTF"/>
                <a:ea typeface="배달의민족 한나는 열한살 OTF"/>
                <a:cs typeface="배달의민족 한나는 열한살 OTF"/>
                <a:sym typeface="배달의민족 한나는 열한살 OTF"/>
              </a:defRPr>
            </a:lvl1pPr>
          </a:lstStyle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맑은 고딕"/>
                <a:ea typeface="맑은 고딕"/>
                <a:sym typeface="배달의민족 한나는 열한살 OTF"/>
              </a:rPr>
              <a:t>사내교육용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맑은 고딕"/>
                <a:ea typeface="맑은 고딕"/>
                <a:sym typeface="배달의민족 한나는 열한살 OTF"/>
              </a:rPr>
              <a:t> - </a:t>
            </a:r>
            <a:r>
              <a:rPr kumimoji="0" lang="ko-KR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맑은 고딕"/>
                <a:ea typeface="맑은 고딕"/>
                <a:sym typeface="배달의민족 한나는 열한살 OTF"/>
              </a:rPr>
              <a:t>대외비</a:t>
            </a:r>
            <a:endParaRPr kumimoji="0" sz="10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맑은 고딕"/>
              <a:ea typeface="맑은 고딕"/>
              <a:sym typeface="배달의민족 한나는 열한살 OTF"/>
            </a:endParaRPr>
          </a:p>
        </p:txBody>
      </p:sp>
    </p:spTree>
    <p:extLst>
      <p:ext uri="{BB962C8B-B14F-4D97-AF65-F5344CB8AC3E}">
        <p14:creationId xmlns:p14="http://schemas.microsoft.com/office/powerpoint/2010/main" val="1724161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ransition spd="med"/>
  <p:hf hdr="0" ftr="0" dt="0"/>
  <p:txStyles>
    <p:titleStyle>
      <a:lvl1pPr marL="0" marR="0" indent="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50" baseline="0">
          <a:ln>
            <a:noFill/>
          </a:ln>
          <a:solidFill>
            <a:srgbClr val="000000"/>
          </a:solidFill>
          <a:uFillTx/>
          <a:latin typeface="KoPubWorld돋움체 Light"/>
          <a:ea typeface="KoPubWorld돋움체 Light"/>
          <a:cs typeface="KoPubWorld돋움체 Light"/>
          <a:sym typeface="KoPubWorld돋움체 Light"/>
        </a:defRPr>
      </a:lvl1pPr>
      <a:lvl2pPr marL="0" marR="0" indent="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50" baseline="0">
          <a:ln>
            <a:noFill/>
          </a:ln>
          <a:solidFill>
            <a:srgbClr val="000000"/>
          </a:solidFill>
          <a:uFillTx/>
          <a:latin typeface="KoPubWorld돋움체 Light"/>
          <a:ea typeface="KoPubWorld돋움체 Light"/>
          <a:cs typeface="KoPubWorld돋움체 Light"/>
          <a:sym typeface="KoPubWorld돋움체 Light"/>
        </a:defRPr>
      </a:lvl2pPr>
      <a:lvl3pPr marL="0" marR="0" indent="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50" baseline="0">
          <a:ln>
            <a:noFill/>
          </a:ln>
          <a:solidFill>
            <a:srgbClr val="000000"/>
          </a:solidFill>
          <a:uFillTx/>
          <a:latin typeface="KoPubWorld돋움체 Light"/>
          <a:ea typeface="KoPubWorld돋움체 Light"/>
          <a:cs typeface="KoPubWorld돋움체 Light"/>
          <a:sym typeface="KoPubWorld돋움체 Light"/>
        </a:defRPr>
      </a:lvl3pPr>
      <a:lvl4pPr marL="0" marR="0" indent="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50" baseline="0">
          <a:ln>
            <a:noFill/>
          </a:ln>
          <a:solidFill>
            <a:srgbClr val="000000"/>
          </a:solidFill>
          <a:uFillTx/>
          <a:latin typeface="KoPubWorld돋움체 Light"/>
          <a:ea typeface="KoPubWorld돋움체 Light"/>
          <a:cs typeface="KoPubWorld돋움체 Light"/>
          <a:sym typeface="KoPubWorld돋움체 Light"/>
        </a:defRPr>
      </a:lvl4pPr>
      <a:lvl5pPr marL="0" marR="0" indent="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50" baseline="0">
          <a:ln>
            <a:noFill/>
          </a:ln>
          <a:solidFill>
            <a:srgbClr val="000000"/>
          </a:solidFill>
          <a:uFillTx/>
          <a:latin typeface="KoPubWorld돋움체 Light"/>
          <a:ea typeface="KoPubWorld돋움체 Light"/>
          <a:cs typeface="KoPubWorld돋움체 Light"/>
          <a:sym typeface="KoPubWorld돋움체 Light"/>
        </a:defRPr>
      </a:lvl5pPr>
      <a:lvl6pPr marL="0" marR="0" indent="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50" baseline="0">
          <a:ln>
            <a:noFill/>
          </a:ln>
          <a:solidFill>
            <a:srgbClr val="000000"/>
          </a:solidFill>
          <a:uFillTx/>
          <a:latin typeface="KoPubWorld돋움체 Light"/>
          <a:ea typeface="KoPubWorld돋움체 Light"/>
          <a:cs typeface="KoPubWorld돋움체 Light"/>
          <a:sym typeface="KoPubWorld돋움체 Light"/>
        </a:defRPr>
      </a:lvl6pPr>
      <a:lvl7pPr marL="0" marR="0" indent="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50" baseline="0">
          <a:ln>
            <a:noFill/>
          </a:ln>
          <a:solidFill>
            <a:srgbClr val="000000"/>
          </a:solidFill>
          <a:uFillTx/>
          <a:latin typeface="KoPubWorld돋움체 Light"/>
          <a:ea typeface="KoPubWorld돋움체 Light"/>
          <a:cs typeface="KoPubWorld돋움체 Light"/>
          <a:sym typeface="KoPubWorld돋움체 Light"/>
        </a:defRPr>
      </a:lvl7pPr>
      <a:lvl8pPr marL="0" marR="0" indent="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50" baseline="0">
          <a:ln>
            <a:noFill/>
          </a:ln>
          <a:solidFill>
            <a:srgbClr val="000000"/>
          </a:solidFill>
          <a:uFillTx/>
          <a:latin typeface="KoPubWorld돋움체 Light"/>
          <a:ea typeface="KoPubWorld돋움체 Light"/>
          <a:cs typeface="KoPubWorld돋움체 Light"/>
          <a:sym typeface="KoPubWorld돋움체 Light"/>
        </a:defRPr>
      </a:lvl8pPr>
      <a:lvl9pPr marL="0" marR="0" indent="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50" baseline="0">
          <a:ln>
            <a:noFill/>
          </a:ln>
          <a:solidFill>
            <a:srgbClr val="000000"/>
          </a:solidFill>
          <a:uFillTx/>
          <a:latin typeface="KoPubWorld돋움체 Light"/>
          <a:ea typeface="KoPubWorld돋움체 Light"/>
          <a:cs typeface="KoPubWorld돋움체 Light"/>
          <a:sym typeface="KoPubWorld돋움체 Light"/>
        </a:defRPr>
      </a:lvl9pPr>
    </p:titleStyle>
    <p:bodyStyle>
      <a:lvl1pPr marL="342900" marR="0" indent="-342900" algn="ctr" defTabSz="914400" latinLnBrk="0">
        <a:lnSpc>
          <a:spcPct val="100000"/>
        </a:lnSpc>
        <a:spcBef>
          <a:spcPts val="75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-150" baseline="0">
          <a:ln>
            <a:noFill/>
          </a:ln>
          <a:solidFill>
            <a:srgbClr val="000000"/>
          </a:solidFill>
          <a:uFillTx/>
          <a:latin typeface="KoPubWorld돋움체 Bold"/>
          <a:ea typeface="KoPubWorld돋움체 Bold"/>
          <a:cs typeface="KoPubWorld돋움체 Bold"/>
          <a:sym typeface="KoPubWorld돋움체 Bold"/>
        </a:defRPr>
      </a:lvl1pPr>
      <a:lvl2pPr marL="555171" marR="0" indent="-326571" algn="ctr" defTabSz="914400" latinLnBrk="0">
        <a:lnSpc>
          <a:spcPct val="100000"/>
        </a:lnSpc>
        <a:spcBef>
          <a:spcPts val="75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-150" baseline="0">
          <a:ln>
            <a:noFill/>
          </a:ln>
          <a:solidFill>
            <a:srgbClr val="000000"/>
          </a:solidFill>
          <a:uFillTx/>
          <a:latin typeface="KoPubWorld돋움체 Bold"/>
          <a:ea typeface="KoPubWorld돋움체 Bold"/>
          <a:cs typeface="KoPubWorld돋움체 Bold"/>
          <a:sym typeface="KoPubWorld돋움체 Bold"/>
        </a:defRPr>
      </a:lvl2pPr>
      <a:lvl3pPr marL="762000" marR="0" indent="-304800" algn="ctr" defTabSz="914400" latinLnBrk="0">
        <a:lnSpc>
          <a:spcPct val="100000"/>
        </a:lnSpc>
        <a:spcBef>
          <a:spcPts val="75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-150" baseline="0">
          <a:ln>
            <a:noFill/>
          </a:ln>
          <a:solidFill>
            <a:srgbClr val="000000"/>
          </a:solidFill>
          <a:uFillTx/>
          <a:latin typeface="KoPubWorld돋움체 Bold"/>
          <a:ea typeface="KoPubWorld돋움체 Bold"/>
          <a:cs typeface="KoPubWorld돋움체 Bold"/>
          <a:sym typeface="KoPubWorld돋움체 Bold"/>
        </a:defRPr>
      </a:lvl3pPr>
      <a:lvl4pPr marL="1051560" marR="0" indent="-365760" algn="ctr" defTabSz="914400" latinLnBrk="0">
        <a:lnSpc>
          <a:spcPct val="100000"/>
        </a:lnSpc>
        <a:spcBef>
          <a:spcPts val="75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-150" baseline="0">
          <a:ln>
            <a:noFill/>
          </a:ln>
          <a:solidFill>
            <a:srgbClr val="000000"/>
          </a:solidFill>
          <a:uFillTx/>
          <a:latin typeface="KoPubWorld돋움체 Bold"/>
          <a:ea typeface="KoPubWorld돋움체 Bold"/>
          <a:cs typeface="KoPubWorld돋움체 Bold"/>
          <a:sym typeface="KoPubWorld돋움체 Bold"/>
        </a:defRPr>
      </a:lvl4pPr>
      <a:lvl5pPr marL="1280160" marR="0" indent="-365760" algn="ctr" defTabSz="914400" latinLnBrk="0">
        <a:lnSpc>
          <a:spcPct val="100000"/>
        </a:lnSpc>
        <a:spcBef>
          <a:spcPts val="75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-150" baseline="0">
          <a:ln>
            <a:noFill/>
          </a:ln>
          <a:solidFill>
            <a:srgbClr val="000000"/>
          </a:solidFill>
          <a:uFillTx/>
          <a:latin typeface="KoPubWorld돋움체 Bold"/>
          <a:ea typeface="KoPubWorld돋움체 Bold"/>
          <a:cs typeface="KoPubWorld돋움체 Bold"/>
          <a:sym typeface="KoPubWorld돋움체 Bold"/>
        </a:defRPr>
      </a:lvl5pPr>
      <a:lvl6pPr marL="1508760" marR="0" indent="-365760" algn="ctr" defTabSz="914400" latinLnBrk="0">
        <a:lnSpc>
          <a:spcPct val="100000"/>
        </a:lnSpc>
        <a:spcBef>
          <a:spcPts val="75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-150" baseline="0">
          <a:ln>
            <a:noFill/>
          </a:ln>
          <a:solidFill>
            <a:srgbClr val="000000"/>
          </a:solidFill>
          <a:uFillTx/>
          <a:latin typeface="KoPubWorld돋움체 Bold"/>
          <a:ea typeface="KoPubWorld돋움체 Bold"/>
          <a:cs typeface="KoPubWorld돋움체 Bold"/>
          <a:sym typeface="KoPubWorld돋움체 Bold"/>
        </a:defRPr>
      </a:lvl6pPr>
      <a:lvl7pPr marL="1737360" marR="0" indent="-365760" algn="ctr" defTabSz="914400" latinLnBrk="0">
        <a:lnSpc>
          <a:spcPct val="100000"/>
        </a:lnSpc>
        <a:spcBef>
          <a:spcPts val="75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-150" baseline="0">
          <a:ln>
            <a:noFill/>
          </a:ln>
          <a:solidFill>
            <a:srgbClr val="000000"/>
          </a:solidFill>
          <a:uFillTx/>
          <a:latin typeface="KoPubWorld돋움체 Bold"/>
          <a:ea typeface="KoPubWorld돋움체 Bold"/>
          <a:cs typeface="KoPubWorld돋움체 Bold"/>
          <a:sym typeface="KoPubWorld돋움체 Bold"/>
        </a:defRPr>
      </a:lvl7pPr>
      <a:lvl8pPr marL="1965960" marR="0" indent="-365760" algn="ctr" defTabSz="914400" latinLnBrk="0">
        <a:lnSpc>
          <a:spcPct val="100000"/>
        </a:lnSpc>
        <a:spcBef>
          <a:spcPts val="75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-150" baseline="0">
          <a:ln>
            <a:noFill/>
          </a:ln>
          <a:solidFill>
            <a:srgbClr val="000000"/>
          </a:solidFill>
          <a:uFillTx/>
          <a:latin typeface="KoPubWorld돋움체 Bold"/>
          <a:ea typeface="KoPubWorld돋움체 Bold"/>
          <a:cs typeface="KoPubWorld돋움체 Bold"/>
          <a:sym typeface="KoPubWorld돋움체 Bold"/>
        </a:defRPr>
      </a:lvl8pPr>
      <a:lvl9pPr marL="2194560" marR="0" indent="-365760" algn="ctr" defTabSz="914400" latinLnBrk="0">
        <a:lnSpc>
          <a:spcPct val="100000"/>
        </a:lnSpc>
        <a:spcBef>
          <a:spcPts val="75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-150" baseline="0">
          <a:ln>
            <a:noFill/>
          </a:ln>
          <a:solidFill>
            <a:srgbClr val="000000"/>
          </a:solidFill>
          <a:uFillTx/>
          <a:latin typeface="KoPubWorld돋움체 Bold"/>
          <a:ea typeface="KoPubWorld돋움체 Bold"/>
          <a:cs typeface="KoPubWorld돋움체 Bold"/>
          <a:sym typeface="KoPubWorld돋움체 Bold"/>
        </a:defRPr>
      </a:lvl9pPr>
    </p:bodyStyle>
    <p:otherStyle>
      <a:lvl1pPr marL="0" marR="0" indent="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-15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KoPubWorld돋움체 Bold"/>
        </a:defRPr>
      </a:lvl1pPr>
      <a:lvl2pPr marL="0" marR="0" indent="2286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-15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KoPubWorld돋움체 Bold"/>
        </a:defRPr>
      </a:lvl2pPr>
      <a:lvl3pPr marL="0" marR="0" indent="4572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-15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KoPubWorld돋움체 Bold"/>
        </a:defRPr>
      </a:lvl3pPr>
      <a:lvl4pPr marL="0" marR="0" indent="6858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-15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KoPubWorld돋움체 Bold"/>
        </a:defRPr>
      </a:lvl4pPr>
      <a:lvl5pPr marL="0" marR="0" indent="9144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-15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KoPubWorld돋움체 Bold"/>
        </a:defRPr>
      </a:lvl5pPr>
      <a:lvl6pPr marL="0" marR="0" indent="11430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-15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KoPubWorld돋움체 Bold"/>
        </a:defRPr>
      </a:lvl6pPr>
      <a:lvl7pPr marL="0" marR="0" indent="13716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-15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KoPubWorld돋움체 Bold"/>
        </a:defRPr>
      </a:lvl7pPr>
      <a:lvl8pPr marL="0" marR="0" indent="16002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-15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KoPubWorld돋움체 Bold"/>
        </a:defRPr>
      </a:lvl8pPr>
      <a:lvl9pPr marL="0" marR="0" indent="18288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-15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KoPubWorld돋움체 Bol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순서도: 판단 17"/>
          <p:cNvSpPr/>
          <p:nvPr/>
        </p:nvSpPr>
        <p:spPr>
          <a:xfrm>
            <a:off x="3515002" y="1250989"/>
            <a:ext cx="5063450" cy="4760686"/>
          </a:xfrm>
          <a:prstGeom prst="flowChartDecision">
            <a:avLst/>
          </a:prstGeom>
          <a:solidFill>
            <a:srgbClr val="FFFFFF"/>
          </a:solidFill>
          <a:ln w="76200" cap="flat">
            <a:solidFill>
              <a:srgbClr val="7030A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ctr">
            <a:spAutoFit/>
          </a:bodyPr>
          <a:lstStyle/>
          <a:p>
            <a:pPr marL="0" marR="0" lvl="0" indent="0" algn="l" defTabSz="18288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3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맑은 고딕"/>
              <a:ea typeface="맑은 고딕"/>
              <a:cs typeface="+mj-cs"/>
              <a:sym typeface="맑은 고딕"/>
            </a:endParaRPr>
          </a:p>
        </p:txBody>
      </p:sp>
      <p:sp>
        <p:nvSpPr>
          <p:cNvPr id="9" name="순서도: 판단 8"/>
          <p:cNvSpPr/>
          <p:nvPr/>
        </p:nvSpPr>
        <p:spPr>
          <a:xfrm>
            <a:off x="3928708" y="2990259"/>
            <a:ext cx="4400550" cy="658407"/>
          </a:xfrm>
          <a:prstGeom prst="flowChartDecision">
            <a:avLst/>
          </a:prstGeom>
          <a:solidFill>
            <a:srgbClr val="FFFFFF"/>
          </a:solidFill>
          <a:ln w="76200" cap="flat">
            <a:solidFill>
              <a:srgbClr val="7030A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2201" tIns="42201" rIns="42201" bIns="42201" numCol="1" spcCol="38100" rtlCol="0" anchor="ctr">
            <a:spAutoFit/>
          </a:bodyPr>
          <a:lstStyle/>
          <a:p>
            <a:pPr latinLnBrk="0" hangingPunct="0">
              <a:defRPr/>
            </a:pPr>
            <a:endParaRPr lang="ko-KR" altLang="en-US" sz="1600" kern="0">
              <a:solidFill>
                <a:srgbClr val="000000"/>
              </a:solidFill>
              <a:latin typeface="맑은 고딕"/>
              <a:ea typeface="맑은 고딕"/>
              <a:cs typeface="+mj-cs"/>
              <a:sym typeface="맑은 고딕"/>
            </a:endParaRPr>
          </a:p>
        </p:txBody>
      </p:sp>
      <p:sp>
        <p:nvSpPr>
          <p:cNvPr id="498" name="치매…"/>
          <p:cNvSpPr txBox="1"/>
          <p:nvPr/>
        </p:nvSpPr>
        <p:spPr>
          <a:xfrm>
            <a:off x="2462319" y="2787448"/>
            <a:ext cx="7267370" cy="109260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 anchor="ctr">
            <a:spAutoFit/>
          </a:bodyPr>
          <a:lstStyle>
            <a:lvl1pPr algn="ctr">
              <a:lnSpc>
                <a:spcPct val="130000"/>
              </a:lnSpc>
              <a:defRPr sz="10000" spc="1199">
                <a:solidFill>
                  <a:srgbClr val="FFFFFF"/>
                </a:solidFill>
                <a:latin typeface="배달의민족 한나는 열한살 OTF"/>
                <a:ea typeface="배달의민족 한나는 열한살 OTF"/>
                <a:cs typeface="배달의민족 한나는 열한살 OTF"/>
                <a:sym typeface="배달의민족 한나는 열한살 OTF"/>
              </a:defRPr>
            </a:lvl1pPr>
          </a:lstStyle>
          <a:p>
            <a:pPr latinLnBrk="0" hangingPunct="0"/>
            <a:r>
              <a:rPr lang="en-US" altLang="ko-KR" sz="5000" kern="0" spc="600" dirty="0" smtClean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</a:rPr>
              <a:t>23</a:t>
            </a:r>
            <a:r>
              <a:rPr lang="ko-KR" altLang="en-US" sz="5000" kern="0" spc="600" dirty="0" smtClean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</a:rPr>
              <a:t>년 </a:t>
            </a:r>
            <a:r>
              <a:rPr lang="en-US" altLang="ko-KR" sz="5000" kern="0" spc="600" dirty="0" smtClean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</a:rPr>
              <a:t>1</a:t>
            </a:r>
            <a:r>
              <a:rPr lang="ko-KR" altLang="en-US" sz="5000" kern="0" spc="600" dirty="0" smtClean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</a:rPr>
              <a:t>월 상품 변경사항</a:t>
            </a:r>
            <a:endParaRPr lang="ko-KR" altLang="en-US" sz="5000" kern="0" spc="600" dirty="0">
              <a:solidFill>
                <a:srgbClr val="E5007F"/>
              </a:solidFill>
              <a:latin typeface="경기천년제목 Bold" panose="02020803020101020101" pitchFamily="18" charset="-127"/>
              <a:ea typeface="경기천년제목 Bold" panose="02020803020101020101" pitchFamily="18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2694795" y="4319603"/>
            <a:ext cx="1198972" cy="331447"/>
          </a:xfrm>
          <a:prstGeom prst="rect">
            <a:avLst/>
          </a:prstGeom>
          <a:solidFill>
            <a:srgbClr val="E5007F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2201" tIns="42201" rIns="42201" bIns="42201" numCol="1" spcCol="38100" rtlCol="0" anchor="ctr">
            <a:spAutoFit/>
          </a:bodyPr>
          <a:lstStyle/>
          <a:p>
            <a:pPr latinLnBrk="0" hangingPunct="0">
              <a:defRPr/>
            </a:pPr>
            <a:endParaRPr lang="ko-KR" altLang="en-US" sz="1600" kern="0">
              <a:solidFill>
                <a:srgbClr val="000000"/>
              </a:solidFill>
              <a:latin typeface="맑은 고딕"/>
              <a:ea typeface="맑은 고딕"/>
              <a:cs typeface="+mj-cs"/>
              <a:sym typeface="맑은 고딕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2694795" y="2052653"/>
            <a:ext cx="1198972" cy="331447"/>
          </a:xfrm>
          <a:prstGeom prst="rect">
            <a:avLst/>
          </a:prstGeom>
          <a:solidFill>
            <a:srgbClr val="E5007F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2201" tIns="42201" rIns="42201" bIns="42201" numCol="1" spcCol="38100" rtlCol="0" anchor="ctr">
            <a:spAutoFit/>
          </a:bodyPr>
          <a:lstStyle/>
          <a:p>
            <a:pPr latinLnBrk="0" hangingPunct="0">
              <a:defRPr/>
            </a:pPr>
            <a:endParaRPr lang="ko-KR" altLang="en-US" sz="1600" kern="0">
              <a:solidFill>
                <a:srgbClr val="000000"/>
              </a:solidFill>
              <a:latin typeface="맑은 고딕"/>
              <a:ea typeface="맑은 고딕"/>
              <a:cs typeface="+mj-cs"/>
              <a:sym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3527448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dissolv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치매…"/>
          <p:cNvSpPr txBox="1"/>
          <p:nvPr/>
        </p:nvSpPr>
        <p:spPr>
          <a:xfrm>
            <a:off x="332898" y="67733"/>
            <a:ext cx="4117470" cy="646327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 anchor="ctr">
            <a:sp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0" spc="4799">
                <a:solidFill>
                  <a:srgbClr val="FFF101"/>
                </a:solidFill>
                <a:latin typeface="배달의민족 한나는 열한살 OTF"/>
                <a:ea typeface="배달의민족 한나는 열한살 OTF"/>
                <a:cs typeface="배달의민족 한나는 열한살 OTF"/>
                <a:sym typeface="배달의민족 한나는 열한살 OTF"/>
              </a:defRPr>
            </a:pPr>
            <a:r>
              <a:rPr kumimoji="0" lang="en-US" altLang="ko-KR" sz="3600" b="0" i="0" u="none" strike="noStrike" kern="0" cap="none" spc="-150" normalizeH="0" baseline="0" noProof="0" dirty="0" smtClean="0">
                <a:ln>
                  <a:noFill/>
                </a:ln>
                <a:solidFill>
                  <a:srgbClr val="E5007F"/>
                </a:solidFill>
                <a:effectLst/>
                <a:uLnTx/>
                <a:uFillTx/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1</a:t>
            </a:r>
            <a:r>
              <a:rPr kumimoji="0" lang="ko-KR" altLang="en-US" sz="3600" b="0" i="0" u="none" strike="noStrike" kern="0" cap="none" spc="-150" normalizeH="0" baseline="0" noProof="0" dirty="0" smtClean="0">
                <a:ln>
                  <a:noFill/>
                </a:ln>
                <a:solidFill>
                  <a:srgbClr val="E5007F"/>
                </a:solidFill>
                <a:effectLst/>
                <a:uLnTx/>
                <a:uFillTx/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월 상품 변경사항 안내</a:t>
            </a:r>
            <a:endParaRPr kumimoji="0" sz="2700" b="0" i="0" u="none" strike="noStrike" kern="0" cap="none" spc="-15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경기천년제목 Bold" panose="02020803020101020101" pitchFamily="18" charset="-127"/>
              <a:ea typeface="경기천년제목 Bold" panose="02020803020101020101" pitchFamily="18" charset="-127"/>
              <a:sym typeface="배달의민족 한나는 열한살 OTF"/>
            </a:endParaRPr>
          </a:p>
        </p:txBody>
      </p:sp>
      <p:sp>
        <p:nvSpPr>
          <p:cNvPr id="4" name="모서리가 둥근 직사각형 3"/>
          <p:cNvSpPr/>
          <p:nvPr/>
        </p:nvSpPr>
        <p:spPr>
          <a:xfrm>
            <a:off x="4618604" y="67733"/>
            <a:ext cx="5973196" cy="69108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84402" tIns="84402" rIns="84402" bIns="84402" numCol="1" spcCol="38100" rtlCol="0" anchor="ctr">
            <a:noAutofit/>
          </a:bodyPr>
          <a:lstStyle/>
          <a:p>
            <a:pPr marL="0" marR="0" lvl="0" indent="0" algn="ctr" defTabSz="18288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다</a:t>
            </a:r>
            <a:r>
              <a:rPr kumimoji="0" lang="en-US" altLang="ko-K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(</a:t>
            </a:r>
            <a:r>
              <a:rPr kumimoji="0" lang="ko-KR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多</a:t>
            </a:r>
            <a:r>
              <a:rPr kumimoji="0" lang="en-US" altLang="ko-K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)</a:t>
            </a:r>
            <a:r>
              <a:rPr kumimoji="0" lang="ko-KR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사랑통합보험</a:t>
            </a:r>
            <a:r>
              <a:rPr kumimoji="0" lang="en-US" altLang="ko-K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V2</a:t>
            </a:r>
            <a:endParaRPr kumimoji="0" lang="ko-KR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경기천년제목 Medium" panose="02020603020101020101" pitchFamily="18" charset="-127"/>
              <a:ea typeface="경기천년제목 Medium" panose="02020603020101020101" pitchFamily="18" charset="-127"/>
              <a:cs typeface="+mj-cs"/>
              <a:sym typeface="맑은 고딕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3803" y="965612"/>
            <a:ext cx="8257722" cy="613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t">
            <a:spAutoFit/>
          </a:bodyPr>
          <a:lstStyle/>
          <a:p>
            <a:pPr marL="0" marR="0" lvl="0" indent="0" algn="l" defTabSz="18288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4. </a:t>
            </a:r>
            <a:r>
              <a:rPr kumimoji="0" lang="ko-KR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간병인사용입원 일당 추가</a:t>
            </a:r>
            <a:endParaRPr kumimoji="0" lang="en-US" altLang="ko-KR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경기천년제목V Bold" panose="02020803020101020101" pitchFamily="18" charset="-127"/>
              <a:ea typeface="경기천년제목V Bold" panose="02020803020101020101" pitchFamily="18" charset="-127"/>
              <a:cs typeface="+mj-cs"/>
              <a:sym typeface="맑은 고딕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59569" y="1595533"/>
            <a:ext cx="10018503" cy="6628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t">
            <a:sp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ko-KR" altLang="en-US" sz="32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손해보험사 간병인 </a:t>
            </a:r>
            <a:r>
              <a:rPr kumimoji="0" lang="ko-KR" altLang="en-US" sz="3200" b="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사용입원</a:t>
            </a:r>
            <a:r>
              <a:rPr kumimoji="0" lang="ko-KR" altLang="en-US" sz="32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 </a:t>
            </a:r>
            <a:r>
              <a:rPr kumimoji="0" lang="en-US" altLang="ko-KR" sz="32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or </a:t>
            </a:r>
            <a:r>
              <a:rPr kumimoji="0" lang="ko-KR" altLang="en-US" sz="32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사용 일당 </a:t>
            </a:r>
            <a:r>
              <a:rPr kumimoji="0" lang="ko-KR" altLang="en-US" sz="3200" b="0" i="0" u="none" strike="noStrike" cap="none" spc="0" normalizeH="0" baseline="0" dirty="0" smtClean="0">
                <a:ln>
                  <a:noFill/>
                </a:ln>
                <a:solidFill>
                  <a:srgbClr val="E5007F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중복 가입 불가</a:t>
            </a:r>
            <a:endParaRPr kumimoji="0" lang="ko-KR" altLang="en-US" sz="1600" b="0" i="0" u="none" strike="noStrike" cap="none" spc="0" normalizeH="0" baseline="0" dirty="0">
              <a:ln>
                <a:noFill/>
              </a:ln>
              <a:solidFill>
                <a:srgbClr val="E5007F"/>
              </a:solidFill>
              <a:effectLst/>
              <a:uFillTx/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</p:txBody>
      </p:sp>
      <p:sp>
        <p:nvSpPr>
          <p:cNvPr id="3" name="타원 2"/>
          <p:cNvSpPr/>
          <p:nvPr/>
        </p:nvSpPr>
        <p:spPr>
          <a:xfrm>
            <a:off x="587829" y="2323319"/>
            <a:ext cx="2864498" cy="2668555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84402" tIns="84402" rIns="84402" bIns="84402" numCol="1" spcCol="38100" rtlCol="0" anchor="ctr"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ko-KR" altLang="en-US" sz="32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손해보험사</a:t>
            </a:r>
            <a:endParaRPr kumimoji="0" lang="en-US" altLang="ko-KR" sz="32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ko-KR" altLang="en-US" sz="3200" dirty="0" err="1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간병인사용</a:t>
            </a:r>
            <a:endParaRPr lang="en-US" altLang="ko-KR" sz="3200" dirty="0" smtClean="0">
              <a:solidFill>
                <a:srgbClr val="000000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ko-KR" altLang="en-US" sz="3200" b="0" i="0" u="none" strike="noStrike" cap="none" spc="0" normalizeH="0" baseline="0" dirty="0" smtClean="0">
                <a:ln>
                  <a:noFill/>
                </a:ln>
                <a:solidFill>
                  <a:srgbClr val="E5007F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최대 </a:t>
            </a:r>
            <a:r>
              <a:rPr kumimoji="0" lang="en-US" altLang="ko-KR" sz="3200" b="0" i="0" u="none" strike="noStrike" cap="none" spc="0" normalizeH="0" baseline="0" dirty="0" smtClean="0">
                <a:ln>
                  <a:noFill/>
                </a:ln>
                <a:solidFill>
                  <a:srgbClr val="E5007F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15</a:t>
            </a:r>
            <a:r>
              <a:rPr kumimoji="0" lang="ko-KR" altLang="en-US" sz="3200" b="0" i="0" u="none" strike="noStrike" cap="none" spc="0" normalizeH="0" baseline="0" dirty="0" smtClean="0">
                <a:ln>
                  <a:noFill/>
                </a:ln>
                <a:solidFill>
                  <a:srgbClr val="E5007F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만원</a:t>
            </a:r>
            <a:endParaRPr kumimoji="0" lang="ko-KR" altLang="en-US" sz="3200" b="0" i="0" u="none" strike="noStrike" cap="none" spc="0" normalizeH="0" baseline="0" dirty="0">
              <a:ln>
                <a:noFill/>
              </a:ln>
              <a:solidFill>
                <a:srgbClr val="E5007F"/>
              </a:solidFill>
              <a:effectLst/>
              <a:uFillTx/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</p:txBody>
      </p:sp>
      <p:sp>
        <p:nvSpPr>
          <p:cNvPr id="5" name="오른쪽 화살표 4"/>
          <p:cNvSpPr/>
          <p:nvPr/>
        </p:nvSpPr>
        <p:spPr>
          <a:xfrm>
            <a:off x="3592027" y="2995122"/>
            <a:ext cx="531845" cy="1324947"/>
          </a:xfrm>
          <a:prstGeom prst="rightArrow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84402" tIns="84402" rIns="84402" bIns="84402" numCol="1" spcCol="38100" rtlCol="0" anchor="ctr"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맑은 고딕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4371820" y="2323317"/>
            <a:ext cx="2864498" cy="2668555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84402" tIns="84402" rIns="84402" bIns="84402" numCol="1" spcCol="38100" rtlCol="0" anchor="ctr"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ko-KR" altLang="en-US" sz="32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손해보험사</a:t>
            </a:r>
            <a:endParaRPr kumimoji="0" lang="en-US" altLang="ko-KR" sz="32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  <a:p>
            <a:pPr algn="ctr" defTabSz="1828800" latinLnBrk="0" hangingPunct="0"/>
            <a:r>
              <a:rPr lang="ko-KR" altLang="en-US" sz="3200" dirty="0" err="1" smtClean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추가가입</a:t>
            </a:r>
            <a:r>
              <a:rPr lang="en-US" altLang="ko-KR" sz="3200" dirty="0" smtClean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 </a:t>
            </a:r>
            <a:r>
              <a:rPr lang="ko-KR" altLang="en-US" sz="3200" dirty="0" smtClean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불가</a:t>
            </a:r>
            <a:endParaRPr lang="ko-KR" altLang="en-US" sz="3200" dirty="0">
              <a:solidFill>
                <a:srgbClr val="E5007F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</p:txBody>
      </p:sp>
      <p:sp>
        <p:nvSpPr>
          <p:cNvPr id="12" name="오른쪽 화살표 11"/>
          <p:cNvSpPr/>
          <p:nvPr/>
        </p:nvSpPr>
        <p:spPr>
          <a:xfrm>
            <a:off x="7439518" y="2992437"/>
            <a:ext cx="531845" cy="1324947"/>
          </a:xfrm>
          <a:prstGeom prst="rightArrow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84402" tIns="84402" rIns="84402" bIns="84402" numCol="1" spcCol="38100" rtlCol="0" anchor="ctr"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맑은 고딕"/>
            </a:endParaRPr>
          </a:p>
        </p:txBody>
      </p:sp>
      <p:sp>
        <p:nvSpPr>
          <p:cNvPr id="13" name="타원 12"/>
          <p:cNvSpPr/>
          <p:nvPr/>
        </p:nvSpPr>
        <p:spPr>
          <a:xfrm>
            <a:off x="8128444" y="2274688"/>
            <a:ext cx="2864498" cy="2668555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84402" tIns="84402" rIns="84402" bIns="84402" numCol="1" spcCol="38100" rtlCol="0" anchor="ctr"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ko-KR" altLang="en-US" sz="3200" b="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다사랑통합</a:t>
            </a:r>
            <a:endParaRPr kumimoji="0" lang="en-US" altLang="ko-KR" sz="32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ko-KR" altLang="en-US" sz="3200" b="1" dirty="0" err="1" smtClean="0">
                <a:solidFill>
                  <a:srgbClr val="7030A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추가가입</a:t>
            </a:r>
            <a:r>
              <a:rPr lang="ko-KR" altLang="en-US" sz="3200" b="1" dirty="0" smtClean="0">
                <a:solidFill>
                  <a:srgbClr val="7030A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 </a:t>
            </a:r>
            <a:r>
              <a:rPr lang="en-US" altLang="ko-KR" sz="3200" b="1" dirty="0" smtClean="0">
                <a:solidFill>
                  <a:srgbClr val="7030A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OK!</a:t>
            </a:r>
            <a:endParaRPr lang="en-US" altLang="ko-KR" sz="3200" b="1" dirty="0">
              <a:solidFill>
                <a:srgbClr val="7030A0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</p:txBody>
      </p:sp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430937"/>
              </p:ext>
            </p:extLst>
          </p:nvPr>
        </p:nvGraphicFramePr>
        <p:xfrm>
          <a:off x="6756400" y="5051393"/>
          <a:ext cx="506730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8419">
                  <a:extLst>
                    <a:ext uri="{9D8B030D-6E8A-4147-A177-3AD203B41FA5}">
                      <a16:colId xmlns:a16="http://schemas.microsoft.com/office/drawing/2014/main" val="2016732137"/>
                    </a:ext>
                  </a:extLst>
                </a:gridCol>
                <a:gridCol w="1747670">
                  <a:extLst>
                    <a:ext uri="{9D8B030D-6E8A-4147-A177-3AD203B41FA5}">
                      <a16:colId xmlns:a16="http://schemas.microsoft.com/office/drawing/2014/main" val="921510497"/>
                    </a:ext>
                  </a:extLst>
                </a:gridCol>
                <a:gridCol w="1921211">
                  <a:extLst>
                    <a:ext uri="{9D8B030D-6E8A-4147-A177-3AD203B41FA5}">
                      <a16:colId xmlns:a16="http://schemas.microsoft.com/office/drawing/2014/main" val="1330001584"/>
                    </a:ext>
                  </a:extLst>
                </a:gridCol>
              </a:tblGrid>
              <a:tr h="27118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구분</a:t>
                      </a:r>
                      <a:endParaRPr lang="ko-KR" altLang="en-US" sz="20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타사 합산</a:t>
                      </a:r>
                      <a:endParaRPr lang="ko-KR" altLang="en-US" sz="20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20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당사 합산</a:t>
                      </a:r>
                      <a:endParaRPr lang="ko-KR" altLang="en-US" sz="20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401225"/>
                  </a:ext>
                </a:extLst>
              </a:tr>
              <a:tr h="47978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합산 한도</a:t>
                      </a:r>
                      <a:endParaRPr lang="ko-KR" altLang="en-US" sz="20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20</a:t>
                      </a:r>
                      <a:r>
                        <a:rPr lang="ko-KR" altLang="en-US" sz="20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만원</a:t>
                      </a:r>
                      <a:endParaRPr lang="ko-KR" altLang="en-US" sz="2000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5</a:t>
                      </a:r>
                      <a:r>
                        <a:rPr lang="ko-KR" altLang="en-US" sz="24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만원</a:t>
                      </a:r>
                      <a:endParaRPr lang="en-US" altLang="ko-KR" sz="2400" b="1" spc="0" dirty="0" smtClean="0">
                        <a:solidFill>
                          <a:srgbClr val="E5007F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latinLnBrk="1"/>
                      <a:r>
                        <a:rPr lang="en-US" altLang="ko-KR" sz="16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</a:t>
                      </a:r>
                      <a:r>
                        <a:rPr lang="ko-KR" altLang="en-US" sz="16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가입금액 </a:t>
                      </a:r>
                      <a:r>
                        <a:rPr lang="en-US" altLang="ko-KR" sz="16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10</a:t>
                      </a:r>
                      <a:r>
                        <a:rPr lang="ko-KR" altLang="en-US" sz="16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만원</a:t>
                      </a:r>
                      <a:r>
                        <a:rPr lang="en-US" altLang="ko-KR" sz="16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)</a:t>
                      </a:r>
                      <a:endParaRPr lang="ko-KR" altLang="en-US" sz="1600" b="1" spc="0" dirty="0">
                        <a:solidFill>
                          <a:srgbClr val="E5007F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20357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09680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치매…"/>
          <p:cNvSpPr txBox="1"/>
          <p:nvPr/>
        </p:nvSpPr>
        <p:spPr>
          <a:xfrm>
            <a:off x="332898" y="67733"/>
            <a:ext cx="4117470" cy="646327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 anchor="ctr">
            <a:spAutoFit/>
          </a:bodyPr>
          <a:lstStyle/>
          <a:p>
            <a:pPr algn="ctr" latinLnBrk="0" hangingPunct="0">
              <a:defRPr sz="40000" spc="4799">
                <a:solidFill>
                  <a:srgbClr val="FFF101"/>
                </a:solidFill>
                <a:latin typeface="배달의민족 한나는 열한살 OTF"/>
                <a:ea typeface="배달의민족 한나는 열한살 OTF"/>
                <a:cs typeface="배달의민족 한나는 열한살 OTF"/>
                <a:sym typeface="배달의민족 한나는 열한살 OTF"/>
              </a:defRPr>
            </a:pPr>
            <a:r>
              <a:rPr lang="en-US" altLang="ko-KR" sz="3600" kern="0" spc="-150" dirty="0" smtClean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1</a:t>
            </a:r>
            <a:r>
              <a:rPr lang="ko-KR" altLang="en-US" sz="3600" kern="0" spc="-150" dirty="0" smtClean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월 상품 변경사항 안내</a:t>
            </a:r>
            <a:endParaRPr sz="2700" kern="0" spc="-150" dirty="0">
              <a:solidFill>
                <a:srgbClr val="7030A0"/>
              </a:solidFill>
              <a:latin typeface="경기천년제목 Bold" panose="02020803020101020101" pitchFamily="18" charset="-127"/>
              <a:ea typeface="경기천년제목 Bold" panose="02020803020101020101" pitchFamily="18" charset="-127"/>
              <a:sym typeface="배달의민족 한나는 열한살 OTF"/>
            </a:endParaRPr>
          </a:p>
        </p:txBody>
      </p:sp>
      <p:sp>
        <p:nvSpPr>
          <p:cNvPr id="4" name="모서리가 둥근 직사각형 3"/>
          <p:cNvSpPr/>
          <p:nvPr/>
        </p:nvSpPr>
        <p:spPr>
          <a:xfrm>
            <a:off x="4618604" y="67733"/>
            <a:ext cx="5973196" cy="69108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84402" tIns="84402" rIns="84402" bIns="84402" numCol="1" spcCol="38100" rtlCol="0" anchor="ctr"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ko-KR" altLang="en-US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다</a:t>
            </a:r>
            <a:r>
              <a:rPr kumimoji="0" lang="en-US" altLang="ko-KR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(</a:t>
            </a:r>
            <a:r>
              <a:rPr kumimoji="0" lang="ko-KR" altLang="en-US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多</a:t>
            </a:r>
            <a:r>
              <a:rPr kumimoji="0" lang="en-US" altLang="ko-KR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)</a:t>
            </a:r>
            <a:r>
              <a:rPr kumimoji="0" lang="ko-KR" altLang="en-US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사랑통합보험</a:t>
            </a:r>
            <a:r>
              <a:rPr kumimoji="0" lang="en-US" altLang="ko-KR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V2</a:t>
            </a:r>
            <a:endParaRPr kumimoji="0" lang="ko-KR" altLang="en-US" sz="3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경기천년제목 Medium" panose="02020603020101020101" pitchFamily="18" charset="-127"/>
              <a:ea typeface="경기천년제목 Medium" panose="02020603020101020101" pitchFamily="18" charset="-127"/>
              <a:cs typeface="+mj-cs"/>
              <a:sym typeface="맑은 고딕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3803" y="1101081"/>
            <a:ext cx="12472308" cy="613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t">
            <a:spAutoFit/>
          </a:bodyPr>
          <a:lstStyle/>
          <a:p>
            <a:pPr marR="0" algn="l" defTabSz="1828800" rtl="0" fontAlgn="auto" latinLnBrk="0" hangingPunct="0"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altLang="ko-KR" sz="280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5. </a:t>
            </a:r>
            <a:r>
              <a:rPr lang="ko-KR" altLang="en-US" sz="2800" dirty="0" err="1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산정특례</a:t>
            </a:r>
            <a:r>
              <a:rPr lang="ko-KR" altLang="en-US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 </a:t>
            </a:r>
            <a:r>
              <a:rPr lang="en-US" altLang="ko-KR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4</a:t>
            </a:r>
            <a:r>
              <a:rPr lang="ko-KR" altLang="en-US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종 출시</a:t>
            </a:r>
            <a:r>
              <a:rPr lang="en-US" altLang="ko-KR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(</a:t>
            </a:r>
            <a:r>
              <a:rPr lang="ko-KR" altLang="en-US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뇌혈관</a:t>
            </a:r>
            <a:r>
              <a:rPr lang="en-US" altLang="ko-KR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, </a:t>
            </a:r>
            <a:r>
              <a:rPr lang="ko-KR" altLang="en-US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심장질환</a:t>
            </a:r>
            <a:r>
              <a:rPr lang="en-US" altLang="ko-KR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, </a:t>
            </a:r>
            <a:r>
              <a:rPr lang="ko-KR" altLang="en-US" sz="2800" dirty="0" err="1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중증치매</a:t>
            </a:r>
            <a:r>
              <a:rPr lang="en-US" altLang="ko-KR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, </a:t>
            </a:r>
            <a:r>
              <a:rPr lang="ko-KR" altLang="en-US" sz="2800" dirty="0" err="1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중증화상</a:t>
            </a:r>
            <a:r>
              <a:rPr lang="en-US" altLang="ko-KR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)</a:t>
            </a:r>
            <a:endParaRPr lang="en-US" altLang="ko-KR" dirty="0" smtClean="0">
              <a:solidFill>
                <a:srgbClr val="000000"/>
              </a:solidFill>
              <a:latin typeface="경기천년제목V Bold" panose="02020803020101020101" pitchFamily="18" charset="-127"/>
              <a:ea typeface="경기천년제목V Bold" panose="02020803020101020101" pitchFamily="18" charset="-127"/>
              <a:cs typeface="+mj-cs"/>
              <a:sym typeface="맑은 고딕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33424" y="1799672"/>
            <a:ext cx="2550069" cy="90559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ctr"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ko-KR" altLang="en-US" sz="2400" dirty="0" err="1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산정특례란</a:t>
            </a:r>
            <a:r>
              <a:rPr lang="en-US" altLang="ko-KR" sz="24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?</a:t>
            </a:r>
            <a:endParaRPr kumimoji="0" lang="ko-KR" altLang="en-US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3371372" y="1799672"/>
            <a:ext cx="7708675" cy="905591"/>
          </a:xfrm>
          <a:prstGeom prst="rect">
            <a:avLst/>
          </a:prstGeom>
          <a:noFill/>
          <a:ln w="127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ctr"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ko-KR" altLang="en-US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진료비 본인부담이 높은 </a:t>
            </a:r>
            <a:r>
              <a:rPr kumimoji="0" lang="ko-KR" altLang="en-US" sz="2400" b="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중증질환에</a:t>
            </a:r>
            <a:r>
              <a:rPr kumimoji="0" lang="ko-KR" altLang="en-US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 대해</a:t>
            </a:r>
            <a:endParaRPr kumimoji="0" lang="en-US" altLang="ko-KR" sz="24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ko-KR" altLang="en-US" sz="2400" dirty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치료비를 경감해주는 제도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2"/>
          <a:srcRect r="47991"/>
          <a:stretch/>
        </p:blipFill>
        <p:spPr>
          <a:xfrm>
            <a:off x="332897" y="2813095"/>
            <a:ext cx="4591527" cy="3607874"/>
          </a:xfrm>
          <a:prstGeom prst="rect">
            <a:avLst/>
          </a:prstGeom>
        </p:spPr>
      </p:pic>
      <p:sp>
        <p:nvSpPr>
          <p:cNvPr id="6" name="모서리가 둥근 직사각형 5"/>
          <p:cNvSpPr/>
          <p:nvPr/>
        </p:nvSpPr>
        <p:spPr>
          <a:xfrm>
            <a:off x="5028688" y="3097294"/>
            <a:ext cx="1924561" cy="61428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ko-KR" altLang="en-US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중증질환진단</a:t>
            </a:r>
            <a:endParaRPr lang="en-US" altLang="ko-KR" dirty="0" smtClean="0">
              <a:solidFill>
                <a:srgbClr val="000000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ko-KR" altLang="en-US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및 수술</a:t>
            </a:r>
            <a:r>
              <a:rPr lang="en-US" altLang="ko-KR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, </a:t>
            </a:r>
            <a:r>
              <a:rPr lang="ko-KR" altLang="en-US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투약 등</a:t>
            </a:r>
            <a:endParaRPr lang="en-US" altLang="ko-KR" dirty="0" smtClean="0">
              <a:solidFill>
                <a:srgbClr val="000000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</p:txBody>
      </p:sp>
      <p:sp>
        <p:nvSpPr>
          <p:cNvPr id="8" name="오른쪽 화살표 7"/>
          <p:cNvSpPr/>
          <p:nvPr/>
        </p:nvSpPr>
        <p:spPr>
          <a:xfrm>
            <a:off x="7166996" y="3228975"/>
            <a:ext cx="342900" cy="400050"/>
          </a:xfrm>
          <a:prstGeom prst="rightArrow">
            <a:avLst/>
          </a:prstGeom>
          <a:solidFill>
            <a:srgbClr val="FF6600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맑은 고딕"/>
            </a:endParaRPr>
          </a:p>
        </p:txBody>
      </p:sp>
      <p:sp>
        <p:nvSpPr>
          <p:cNvPr id="17" name="모서리가 둥근 직사각형 16"/>
          <p:cNvSpPr/>
          <p:nvPr/>
        </p:nvSpPr>
        <p:spPr>
          <a:xfrm>
            <a:off x="7660198" y="3097293"/>
            <a:ext cx="2000250" cy="61428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ko-KR" altLang="en-US" sz="240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등록신청</a:t>
            </a:r>
            <a:endParaRPr lang="ko-KR" altLang="en-US" sz="2400" dirty="0">
              <a:solidFill>
                <a:srgbClr val="000000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</p:txBody>
      </p:sp>
      <p:sp>
        <p:nvSpPr>
          <p:cNvPr id="18" name="오른쪽 화살표 17"/>
          <p:cNvSpPr/>
          <p:nvPr/>
        </p:nvSpPr>
        <p:spPr>
          <a:xfrm>
            <a:off x="7864447" y="3990975"/>
            <a:ext cx="342900" cy="400050"/>
          </a:xfrm>
          <a:prstGeom prst="rightArrow">
            <a:avLst/>
          </a:prstGeom>
          <a:solidFill>
            <a:srgbClr val="FF6600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맑은 고딕"/>
            </a:endParaRPr>
          </a:p>
        </p:txBody>
      </p:sp>
      <p:sp>
        <p:nvSpPr>
          <p:cNvPr id="19" name="모서리가 둥근 직사각형 18"/>
          <p:cNvSpPr/>
          <p:nvPr/>
        </p:nvSpPr>
        <p:spPr>
          <a:xfrm>
            <a:off x="8344949" y="3781425"/>
            <a:ext cx="2000250" cy="81915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ko-KR" altLang="en-US" sz="24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국민건강보험</a:t>
            </a:r>
            <a:endParaRPr lang="en-US" altLang="ko-KR" sz="2400" dirty="0" smtClean="0">
              <a:solidFill>
                <a:srgbClr val="000000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ko-KR" altLang="en-US" sz="2400" dirty="0" err="1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산정특례</a:t>
            </a:r>
            <a:r>
              <a:rPr lang="ko-KR" altLang="en-US" sz="24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 등록</a:t>
            </a:r>
            <a:endParaRPr lang="ko-KR" altLang="en-US" sz="2400" dirty="0">
              <a:solidFill>
                <a:srgbClr val="000000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</p:txBody>
      </p:sp>
      <p:sp>
        <p:nvSpPr>
          <p:cNvPr id="20" name="오른쪽 화살표 19"/>
          <p:cNvSpPr/>
          <p:nvPr/>
        </p:nvSpPr>
        <p:spPr>
          <a:xfrm>
            <a:off x="8701598" y="4899025"/>
            <a:ext cx="342900" cy="400050"/>
          </a:xfrm>
          <a:prstGeom prst="rightArrow">
            <a:avLst/>
          </a:prstGeom>
          <a:solidFill>
            <a:srgbClr val="FF6600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맑은 고딕"/>
            </a:endParaRPr>
          </a:p>
        </p:txBody>
      </p:sp>
      <p:sp>
        <p:nvSpPr>
          <p:cNvPr id="21" name="모서리가 둥근 직사각형 20"/>
          <p:cNvSpPr/>
          <p:nvPr/>
        </p:nvSpPr>
        <p:spPr>
          <a:xfrm>
            <a:off x="9182100" y="4689475"/>
            <a:ext cx="2000250" cy="81915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ko-KR" sz="240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5~10%</a:t>
            </a:r>
          </a:p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ko-KR" altLang="en-US" sz="2400" dirty="0" err="1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자기부담금</a:t>
            </a:r>
            <a:endParaRPr lang="ko-KR" altLang="en-US" sz="2400" dirty="0">
              <a:solidFill>
                <a:srgbClr val="000000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</p:txBody>
      </p:sp>
      <p:sp>
        <p:nvSpPr>
          <p:cNvPr id="22" name="오른쪽 화살표 21"/>
          <p:cNvSpPr/>
          <p:nvPr/>
        </p:nvSpPr>
        <p:spPr>
          <a:xfrm>
            <a:off x="9501698" y="5807075"/>
            <a:ext cx="342900" cy="400050"/>
          </a:xfrm>
          <a:prstGeom prst="rightArrow">
            <a:avLst/>
          </a:prstGeom>
          <a:solidFill>
            <a:srgbClr val="FF6600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맑은 고딕"/>
            </a:endParaRPr>
          </a:p>
        </p:txBody>
      </p:sp>
      <p:sp>
        <p:nvSpPr>
          <p:cNvPr id="23" name="모서리가 둥근 직사각형 22"/>
          <p:cNvSpPr/>
          <p:nvPr/>
        </p:nvSpPr>
        <p:spPr>
          <a:xfrm>
            <a:off x="9982200" y="5597525"/>
            <a:ext cx="2000250" cy="819150"/>
          </a:xfrm>
          <a:prstGeom prst="roundRect">
            <a:avLst/>
          </a:prstGeom>
          <a:solidFill>
            <a:srgbClr val="E5007F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ko-KR" altLang="en-US" sz="2400" dirty="0" smtClean="0">
                <a:solidFill>
                  <a:srgbClr val="FFFFF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산정특례대상</a:t>
            </a:r>
            <a:endParaRPr lang="en-US" altLang="ko-KR" sz="2400" dirty="0" smtClean="0">
              <a:solidFill>
                <a:srgbClr val="FFFFFF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ko-KR" altLang="en-US" sz="2400" dirty="0" smtClean="0">
                <a:solidFill>
                  <a:srgbClr val="FFFFF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보험금 지급</a:t>
            </a:r>
            <a:endParaRPr lang="ko-KR" altLang="en-US" sz="2400" dirty="0">
              <a:solidFill>
                <a:srgbClr val="FFFFFF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</p:txBody>
      </p:sp>
      <p:graphicFrame>
        <p:nvGraphicFramePr>
          <p:cNvPr id="24" name="표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451501"/>
              </p:ext>
            </p:extLst>
          </p:nvPr>
        </p:nvGraphicFramePr>
        <p:xfrm>
          <a:off x="5062026" y="3808730"/>
          <a:ext cx="1891223" cy="243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91223">
                  <a:extLst>
                    <a:ext uri="{9D8B030D-6E8A-4147-A177-3AD203B41FA5}">
                      <a16:colId xmlns:a16="http://schemas.microsoft.com/office/drawing/2014/main" val="4013153650"/>
                    </a:ext>
                  </a:extLst>
                </a:gridCol>
              </a:tblGrid>
              <a:tr h="24145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암</a:t>
                      </a:r>
                      <a:endParaRPr lang="ko-KR" altLang="en-US" sz="1400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1580135"/>
                  </a:ext>
                </a:extLst>
              </a:tr>
              <a:tr h="24145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뇌혈관질환</a:t>
                      </a:r>
                      <a:endParaRPr lang="ko-KR" altLang="en-US" sz="1400" b="1" spc="0" dirty="0">
                        <a:solidFill>
                          <a:srgbClr val="E5007F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834151"/>
                  </a:ext>
                </a:extLst>
              </a:tr>
              <a:tr h="24145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심장질환</a:t>
                      </a:r>
                      <a:endParaRPr lang="ko-KR" altLang="en-US" sz="1400" b="1" spc="0" dirty="0">
                        <a:solidFill>
                          <a:srgbClr val="E5007F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833118"/>
                  </a:ext>
                </a:extLst>
              </a:tr>
              <a:tr h="24145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spc="0" dirty="0" err="1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중증치매</a:t>
                      </a:r>
                      <a:endParaRPr lang="ko-KR" altLang="en-US" sz="1400" b="1" spc="0" dirty="0">
                        <a:solidFill>
                          <a:srgbClr val="E5007F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715128"/>
                  </a:ext>
                </a:extLst>
              </a:tr>
              <a:tr h="24145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spc="0" dirty="0" err="1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중증화상</a:t>
                      </a:r>
                      <a:endParaRPr lang="ko-KR" altLang="en-US" sz="1400" b="1" spc="0" dirty="0">
                        <a:solidFill>
                          <a:srgbClr val="E5007F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552928"/>
                  </a:ext>
                </a:extLst>
              </a:tr>
              <a:tr h="24145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희귀난치성질환</a:t>
                      </a:r>
                      <a:endParaRPr lang="ko-KR" altLang="en-US" sz="1400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4812377"/>
                  </a:ext>
                </a:extLst>
              </a:tr>
              <a:tr h="24145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결핵</a:t>
                      </a:r>
                      <a:endParaRPr lang="ko-KR" altLang="en-US" sz="1400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6401695"/>
                  </a:ext>
                </a:extLst>
              </a:tr>
              <a:tr h="24145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중증외상</a:t>
                      </a:r>
                      <a:endParaRPr lang="ko-KR" altLang="en-US" sz="1400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0480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65261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치매…"/>
          <p:cNvSpPr txBox="1"/>
          <p:nvPr/>
        </p:nvSpPr>
        <p:spPr>
          <a:xfrm>
            <a:off x="332898" y="67733"/>
            <a:ext cx="4117470" cy="646327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 anchor="ctr">
            <a:spAutoFit/>
          </a:bodyPr>
          <a:lstStyle/>
          <a:p>
            <a:pPr algn="ctr" latinLnBrk="0" hangingPunct="0">
              <a:defRPr sz="40000" spc="4799">
                <a:solidFill>
                  <a:srgbClr val="FFF101"/>
                </a:solidFill>
                <a:latin typeface="배달의민족 한나는 열한살 OTF"/>
                <a:ea typeface="배달의민족 한나는 열한살 OTF"/>
                <a:cs typeface="배달의민족 한나는 열한살 OTF"/>
                <a:sym typeface="배달의민족 한나는 열한살 OTF"/>
              </a:defRPr>
            </a:pPr>
            <a:r>
              <a:rPr lang="en-US" altLang="ko-KR" sz="3600" kern="0" spc="-150" dirty="0" smtClean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1</a:t>
            </a:r>
            <a:r>
              <a:rPr lang="ko-KR" altLang="en-US" sz="3600" kern="0" spc="-150" dirty="0" smtClean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월 상품 변경사항 안내</a:t>
            </a:r>
            <a:endParaRPr sz="2700" kern="0" spc="-150" dirty="0">
              <a:solidFill>
                <a:srgbClr val="7030A0"/>
              </a:solidFill>
              <a:latin typeface="경기천년제목 Bold" panose="02020803020101020101" pitchFamily="18" charset="-127"/>
              <a:ea typeface="경기천년제목 Bold" panose="02020803020101020101" pitchFamily="18" charset="-127"/>
              <a:sym typeface="배달의민족 한나는 열한살 OTF"/>
            </a:endParaRPr>
          </a:p>
        </p:txBody>
      </p:sp>
      <p:sp>
        <p:nvSpPr>
          <p:cNvPr id="4" name="모서리가 둥근 직사각형 3"/>
          <p:cNvSpPr/>
          <p:nvPr/>
        </p:nvSpPr>
        <p:spPr>
          <a:xfrm>
            <a:off x="4618604" y="67733"/>
            <a:ext cx="5973196" cy="69108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84402" tIns="84402" rIns="84402" bIns="84402" numCol="1" spcCol="38100" rtlCol="0" anchor="ctr"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ko-KR" altLang="en-US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다</a:t>
            </a:r>
            <a:r>
              <a:rPr kumimoji="0" lang="en-US" altLang="ko-KR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(</a:t>
            </a:r>
            <a:r>
              <a:rPr kumimoji="0" lang="ko-KR" altLang="en-US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多</a:t>
            </a:r>
            <a:r>
              <a:rPr kumimoji="0" lang="en-US" altLang="ko-KR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)</a:t>
            </a:r>
            <a:r>
              <a:rPr kumimoji="0" lang="ko-KR" altLang="en-US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사랑통합보험</a:t>
            </a:r>
            <a:r>
              <a:rPr kumimoji="0" lang="en-US" altLang="ko-KR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V2</a:t>
            </a:r>
            <a:endParaRPr kumimoji="0" lang="ko-KR" altLang="en-US" sz="3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경기천년제목 Medium" panose="02020603020101020101" pitchFamily="18" charset="-127"/>
              <a:ea typeface="경기천년제목 Medium" panose="02020603020101020101" pitchFamily="18" charset="-127"/>
              <a:cs typeface="+mj-cs"/>
              <a:sym typeface="맑은 고딕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3803" y="1101081"/>
            <a:ext cx="12472308" cy="613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t">
            <a:spAutoFit/>
          </a:bodyPr>
          <a:lstStyle/>
          <a:p>
            <a:pPr marR="0" algn="l" defTabSz="1828800" rtl="0" fontAlgn="auto" latinLnBrk="0" hangingPunct="0"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altLang="ko-KR" sz="280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5. </a:t>
            </a:r>
            <a:r>
              <a:rPr lang="ko-KR" altLang="en-US" sz="2800" dirty="0" err="1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산정특례</a:t>
            </a:r>
            <a:r>
              <a:rPr lang="ko-KR" altLang="en-US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 </a:t>
            </a:r>
            <a:r>
              <a:rPr lang="en-US" altLang="ko-KR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4</a:t>
            </a:r>
            <a:r>
              <a:rPr lang="ko-KR" altLang="en-US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종 출시</a:t>
            </a:r>
            <a:r>
              <a:rPr lang="en-US" altLang="ko-KR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(</a:t>
            </a:r>
            <a:r>
              <a:rPr lang="ko-KR" altLang="en-US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뇌혈관</a:t>
            </a:r>
            <a:r>
              <a:rPr lang="en-US" altLang="ko-KR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, </a:t>
            </a:r>
            <a:r>
              <a:rPr lang="ko-KR" altLang="en-US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심장질환</a:t>
            </a:r>
            <a:r>
              <a:rPr lang="en-US" altLang="ko-KR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, </a:t>
            </a:r>
            <a:r>
              <a:rPr lang="ko-KR" altLang="en-US" sz="2800" dirty="0" err="1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중증치매</a:t>
            </a:r>
            <a:r>
              <a:rPr lang="en-US" altLang="ko-KR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, </a:t>
            </a:r>
            <a:r>
              <a:rPr lang="ko-KR" altLang="en-US" sz="2800" dirty="0" err="1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중증화상</a:t>
            </a:r>
            <a:r>
              <a:rPr lang="en-US" altLang="ko-KR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)</a:t>
            </a:r>
            <a:endParaRPr lang="en-US" altLang="ko-KR" dirty="0" smtClean="0">
              <a:solidFill>
                <a:srgbClr val="000000"/>
              </a:solidFill>
              <a:latin typeface="경기천년제목V Bold" panose="02020803020101020101" pitchFamily="18" charset="-127"/>
              <a:ea typeface="경기천년제목V Bold" panose="02020803020101020101" pitchFamily="18" charset="-127"/>
              <a:cs typeface="+mj-cs"/>
              <a:sym typeface="맑은 고딕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465179"/>
              </p:ext>
            </p:extLst>
          </p:nvPr>
        </p:nvGraphicFramePr>
        <p:xfrm>
          <a:off x="5248274" y="3210894"/>
          <a:ext cx="6311898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3966">
                  <a:extLst>
                    <a:ext uri="{9D8B030D-6E8A-4147-A177-3AD203B41FA5}">
                      <a16:colId xmlns:a16="http://schemas.microsoft.com/office/drawing/2014/main" val="1054621471"/>
                    </a:ext>
                  </a:extLst>
                </a:gridCol>
                <a:gridCol w="2103966">
                  <a:extLst>
                    <a:ext uri="{9D8B030D-6E8A-4147-A177-3AD203B41FA5}">
                      <a16:colId xmlns:a16="http://schemas.microsoft.com/office/drawing/2014/main" val="3904403815"/>
                    </a:ext>
                  </a:extLst>
                </a:gridCol>
                <a:gridCol w="2103966">
                  <a:extLst>
                    <a:ext uri="{9D8B030D-6E8A-4147-A177-3AD203B41FA5}">
                      <a16:colId xmlns:a16="http://schemas.microsoft.com/office/drawing/2014/main" val="439282140"/>
                    </a:ext>
                  </a:extLst>
                </a:gridCol>
              </a:tblGrid>
              <a:tr h="29365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구분</a:t>
                      </a:r>
                      <a:endParaRPr lang="ko-KR" altLang="en-US" sz="1600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spc="0" dirty="0" err="1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특례기간</a:t>
                      </a:r>
                      <a:endParaRPr lang="ko-KR" altLang="en-US" sz="1600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spc="0" dirty="0" err="1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본인부담률</a:t>
                      </a:r>
                      <a:endParaRPr lang="ko-KR" altLang="en-US" sz="1600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86208"/>
                  </a:ext>
                </a:extLst>
              </a:tr>
              <a:tr h="29365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암</a:t>
                      </a:r>
                      <a:endParaRPr lang="ko-KR" altLang="en-US" sz="1600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5</a:t>
                      </a:r>
                      <a:r>
                        <a:rPr lang="ko-KR" altLang="en-US" sz="16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년</a:t>
                      </a:r>
                      <a:endParaRPr lang="ko-KR" altLang="en-US" sz="1600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5%</a:t>
                      </a:r>
                      <a:endParaRPr lang="ko-KR" altLang="en-US" sz="1600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9854423"/>
                  </a:ext>
                </a:extLst>
              </a:tr>
              <a:tr h="29365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뇌혈관질환</a:t>
                      </a:r>
                      <a:endParaRPr lang="ko-KR" altLang="en-US" sz="1600" b="1" spc="0" dirty="0">
                        <a:solidFill>
                          <a:srgbClr val="E5007F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최대 </a:t>
                      </a:r>
                      <a:r>
                        <a:rPr lang="en-US" altLang="ko-KR" sz="16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30</a:t>
                      </a:r>
                      <a:r>
                        <a:rPr lang="ko-KR" altLang="en-US" sz="16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일</a:t>
                      </a:r>
                      <a:endParaRPr lang="ko-KR" altLang="en-US" sz="1600" b="1" spc="0" dirty="0">
                        <a:solidFill>
                          <a:srgbClr val="E5007F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5%</a:t>
                      </a:r>
                      <a:endParaRPr lang="ko-KR" altLang="en-US" sz="1600" b="1" spc="0" dirty="0">
                        <a:solidFill>
                          <a:srgbClr val="E5007F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558282"/>
                  </a:ext>
                </a:extLst>
              </a:tr>
              <a:tr h="573963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심장질환</a:t>
                      </a:r>
                      <a:endParaRPr lang="ko-KR" altLang="en-US" sz="1600" b="1" spc="0" dirty="0">
                        <a:solidFill>
                          <a:srgbClr val="E5007F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최대 </a:t>
                      </a:r>
                      <a:r>
                        <a:rPr lang="en-US" altLang="ko-KR" sz="16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30</a:t>
                      </a:r>
                      <a:r>
                        <a:rPr lang="ko-KR" altLang="en-US" sz="16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일</a:t>
                      </a:r>
                      <a:endParaRPr lang="en-US" altLang="ko-KR" sz="1600" b="1" spc="0" dirty="0" smtClean="0">
                        <a:solidFill>
                          <a:srgbClr val="E5007F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latinLnBrk="1"/>
                      <a:r>
                        <a:rPr lang="en-US" altLang="ko-KR" sz="105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*</a:t>
                      </a:r>
                      <a:r>
                        <a:rPr lang="ko-KR" altLang="en-US" sz="105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심기형질환자 또는 </a:t>
                      </a:r>
                      <a:endParaRPr lang="en-US" altLang="ko-KR" sz="1050" b="1" spc="0" dirty="0" smtClean="0">
                        <a:solidFill>
                          <a:srgbClr val="E5007F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latinLnBrk="1"/>
                      <a:r>
                        <a:rPr lang="ko-KR" altLang="en-US" sz="105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심장이식술의 경우 </a:t>
                      </a:r>
                      <a:r>
                        <a:rPr lang="en-US" altLang="ko-KR" sz="105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60</a:t>
                      </a:r>
                      <a:r>
                        <a:rPr lang="ko-KR" altLang="en-US" sz="105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일</a:t>
                      </a:r>
                      <a:endParaRPr lang="ko-KR" altLang="en-US" sz="1050" b="1" spc="0" dirty="0">
                        <a:solidFill>
                          <a:srgbClr val="E5007F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5%</a:t>
                      </a:r>
                      <a:endParaRPr lang="ko-KR" altLang="en-US" sz="1600" b="1" spc="0" dirty="0">
                        <a:solidFill>
                          <a:srgbClr val="E5007F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876282"/>
                  </a:ext>
                </a:extLst>
              </a:tr>
              <a:tr h="29365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b="1" spc="0" dirty="0" err="1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중증치매</a:t>
                      </a:r>
                      <a:endParaRPr lang="ko-KR" altLang="en-US" sz="1600" b="1" spc="0" dirty="0">
                        <a:solidFill>
                          <a:srgbClr val="E5007F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5</a:t>
                      </a:r>
                      <a:r>
                        <a:rPr lang="ko-KR" altLang="en-US" sz="16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년</a:t>
                      </a:r>
                      <a:r>
                        <a:rPr lang="en-US" altLang="ko-KR" sz="16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, 60</a:t>
                      </a:r>
                      <a:r>
                        <a:rPr lang="ko-KR" altLang="en-US" sz="16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일</a:t>
                      </a:r>
                      <a:endParaRPr lang="ko-KR" altLang="en-US" sz="1600" b="1" spc="0" dirty="0">
                        <a:solidFill>
                          <a:srgbClr val="E5007F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10%</a:t>
                      </a:r>
                      <a:endParaRPr lang="ko-KR" altLang="en-US" sz="1600" b="1" spc="0" dirty="0">
                        <a:solidFill>
                          <a:srgbClr val="E5007F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473903"/>
                  </a:ext>
                </a:extLst>
              </a:tr>
              <a:tr h="29365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b="1" spc="0" dirty="0" err="1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중증화상</a:t>
                      </a:r>
                      <a:endParaRPr lang="ko-KR" altLang="en-US" sz="1600" b="1" spc="0" dirty="0">
                        <a:solidFill>
                          <a:srgbClr val="E5007F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</a:t>
                      </a:r>
                      <a:r>
                        <a:rPr lang="ko-KR" altLang="en-US" sz="16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년</a:t>
                      </a:r>
                      <a:endParaRPr lang="ko-KR" altLang="en-US" sz="1600" b="1" spc="0" dirty="0">
                        <a:solidFill>
                          <a:srgbClr val="E5007F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5%</a:t>
                      </a:r>
                      <a:endParaRPr lang="ko-KR" altLang="en-US" sz="1600" b="1" spc="0" dirty="0">
                        <a:solidFill>
                          <a:srgbClr val="E5007F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665599"/>
                  </a:ext>
                </a:extLst>
              </a:tr>
              <a:tr h="29365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희귀난치성질환</a:t>
                      </a:r>
                      <a:endParaRPr lang="ko-KR" altLang="en-US" sz="1600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5</a:t>
                      </a:r>
                      <a:r>
                        <a:rPr lang="ko-KR" altLang="en-US" sz="16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년</a:t>
                      </a:r>
                      <a:r>
                        <a:rPr lang="en-US" altLang="ko-KR" sz="16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</a:t>
                      </a:r>
                      <a:r>
                        <a:rPr lang="ko-KR" altLang="en-US" sz="1600" spc="0" dirty="0" err="1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상세불명</a:t>
                      </a:r>
                      <a:r>
                        <a:rPr lang="ko-KR" altLang="en-US" sz="16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</a:t>
                      </a:r>
                      <a:r>
                        <a:rPr lang="en-US" altLang="ko-KR" sz="16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</a:t>
                      </a:r>
                      <a:r>
                        <a:rPr lang="ko-KR" altLang="en-US" sz="16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년</a:t>
                      </a:r>
                      <a:r>
                        <a:rPr lang="en-US" altLang="ko-KR" sz="16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)</a:t>
                      </a:r>
                      <a:endParaRPr lang="ko-KR" altLang="en-US" sz="1600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10%</a:t>
                      </a:r>
                      <a:endParaRPr lang="ko-KR" altLang="en-US" sz="1600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3685306"/>
                  </a:ext>
                </a:extLst>
              </a:tr>
              <a:tr h="29365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결핵</a:t>
                      </a:r>
                      <a:endParaRPr lang="ko-KR" altLang="en-US" sz="1600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결핵치료기간</a:t>
                      </a:r>
                      <a:endParaRPr lang="ko-KR" altLang="en-US" sz="1600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0%</a:t>
                      </a:r>
                      <a:endParaRPr lang="ko-KR" altLang="en-US" sz="1600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517466"/>
                  </a:ext>
                </a:extLst>
              </a:tr>
              <a:tr h="29365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중증외상</a:t>
                      </a:r>
                      <a:endParaRPr lang="ko-KR" altLang="en-US" sz="1600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30</a:t>
                      </a:r>
                      <a:r>
                        <a:rPr lang="ko-KR" altLang="en-US" sz="16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일</a:t>
                      </a:r>
                      <a:endParaRPr lang="ko-KR" altLang="en-US" sz="1600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5%</a:t>
                      </a:r>
                      <a:endParaRPr lang="ko-KR" altLang="en-US" sz="1600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9190345"/>
                  </a:ext>
                </a:extLst>
              </a:tr>
            </a:tbl>
          </a:graphicData>
        </a:graphic>
      </p:graphicFrame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2"/>
          <a:srcRect r="47991"/>
          <a:stretch/>
        </p:blipFill>
        <p:spPr>
          <a:xfrm>
            <a:off x="332897" y="2813095"/>
            <a:ext cx="4591527" cy="3607874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4976241" y="2759529"/>
            <a:ext cx="34015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828800" latinLnBrk="0" hangingPunct="0"/>
            <a:r>
              <a:rPr lang="ko-KR" altLang="en-US" sz="2400" spc="-170" dirty="0">
                <a:ln>
                  <a:solidFill>
                    <a:schemeClr val="tx1">
                      <a:alpha val="0"/>
                    </a:schemeClr>
                  </a:solidFill>
                </a:ln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맑은 고딕 Semilight" panose="020B0502040204020203" pitchFamily="50" charset="-127"/>
              </a:rPr>
              <a:t>❐ </a:t>
            </a:r>
            <a:r>
              <a:rPr lang="ko-KR" altLang="en-US" sz="24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sym typeface="맑은 고딕"/>
              </a:rPr>
              <a:t>중증질환 산정특례기간</a:t>
            </a:r>
            <a:endParaRPr lang="ko-KR" altLang="en-US" sz="2400" dirty="0">
              <a:solidFill>
                <a:srgbClr val="000000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  <a:sym typeface="맑은 고딕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733424" y="1799672"/>
            <a:ext cx="2550069" cy="90559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ctr"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ko-KR" altLang="en-US" sz="2400" dirty="0" err="1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산정특례란</a:t>
            </a:r>
            <a:r>
              <a:rPr lang="en-US" altLang="ko-KR" sz="24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?</a:t>
            </a:r>
            <a:endParaRPr kumimoji="0" lang="ko-KR" altLang="en-US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3371372" y="1799672"/>
            <a:ext cx="7708675" cy="905591"/>
          </a:xfrm>
          <a:prstGeom prst="rect">
            <a:avLst/>
          </a:prstGeom>
          <a:noFill/>
          <a:ln w="127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ctr"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ko-KR" altLang="en-US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진료비 본인부담이 높은 </a:t>
            </a:r>
            <a:r>
              <a:rPr kumimoji="0" lang="ko-KR" altLang="en-US" sz="2400" b="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중증질환에</a:t>
            </a:r>
            <a:r>
              <a:rPr kumimoji="0" lang="ko-KR" altLang="en-US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 대해</a:t>
            </a:r>
            <a:endParaRPr kumimoji="0" lang="en-US" altLang="ko-KR" sz="24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ko-KR" altLang="en-US" sz="2400" dirty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치료비를 경감해주는 제도</a:t>
            </a:r>
          </a:p>
        </p:txBody>
      </p:sp>
    </p:spTree>
    <p:extLst>
      <p:ext uri="{BB962C8B-B14F-4D97-AF65-F5344CB8AC3E}">
        <p14:creationId xmlns:p14="http://schemas.microsoft.com/office/powerpoint/2010/main" val="10826653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치매…"/>
          <p:cNvSpPr txBox="1"/>
          <p:nvPr/>
        </p:nvSpPr>
        <p:spPr>
          <a:xfrm>
            <a:off x="332898" y="67733"/>
            <a:ext cx="4117470" cy="646327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 anchor="ctr">
            <a:spAutoFit/>
          </a:bodyPr>
          <a:lstStyle/>
          <a:p>
            <a:pPr algn="ctr" latinLnBrk="0" hangingPunct="0">
              <a:defRPr sz="40000" spc="4799">
                <a:solidFill>
                  <a:srgbClr val="FFF101"/>
                </a:solidFill>
                <a:latin typeface="배달의민족 한나는 열한살 OTF"/>
                <a:ea typeface="배달의민족 한나는 열한살 OTF"/>
                <a:cs typeface="배달의민족 한나는 열한살 OTF"/>
                <a:sym typeface="배달의민족 한나는 열한살 OTF"/>
              </a:defRPr>
            </a:pPr>
            <a:r>
              <a:rPr lang="en-US" altLang="ko-KR" sz="3600" kern="0" spc="-150" dirty="0" smtClean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1</a:t>
            </a:r>
            <a:r>
              <a:rPr lang="ko-KR" altLang="en-US" sz="3600" kern="0" spc="-150" dirty="0" smtClean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월 상품 변경사항 안내</a:t>
            </a:r>
            <a:endParaRPr sz="2700" kern="0" spc="-150" dirty="0">
              <a:solidFill>
                <a:srgbClr val="7030A0"/>
              </a:solidFill>
              <a:latin typeface="경기천년제목 Bold" panose="02020803020101020101" pitchFamily="18" charset="-127"/>
              <a:ea typeface="경기천년제목 Bold" panose="02020803020101020101" pitchFamily="18" charset="-127"/>
              <a:sym typeface="배달의민족 한나는 열한살 OTF"/>
            </a:endParaRPr>
          </a:p>
        </p:txBody>
      </p:sp>
      <p:sp>
        <p:nvSpPr>
          <p:cNvPr id="4" name="모서리가 둥근 직사각형 3"/>
          <p:cNvSpPr/>
          <p:nvPr/>
        </p:nvSpPr>
        <p:spPr>
          <a:xfrm>
            <a:off x="4618604" y="67733"/>
            <a:ext cx="5973196" cy="69108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84402" tIns="84402" rIns="84402" bIns="84402" numCol="1" spcCol="38100" rtlCol="0" anchor="ctr"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ko-KR" altLang="en-US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다</a:t>
            </a:r>
            <a:r>
              <a:rPr kumimoji="0" lang="en-US" altLang="ko-KR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(</a:t>
            </a:r>
            <a:r>
              <a:rPr kumimoji="0" lang="ko-KR" altLang="en-US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多</a:t>
            </a:r>
            <a:r>
              <a:rPr kumimoji="0" lang="en-US" altLang="ko-KR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)</a:t>
            </a:r>
            <a:r>
              <a:rPr kumimoji="0" lang="ko-KR" altLang="en-US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사랑통합보험</a:t>
            </a:r>
            <a:r>
              <a:rPr kumimoji="0" lang="en-US" altLang="ko-KR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V2</a:t>
            </a:r>
            <a:endParaRPr kumimoji="0" lang="ko-KR" altLang="en-US" sz="3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경기천년제목 Medium" panose="02020603020101020101" pitchFamily="18" charset="-127"/>
              <a:ea typeface="경기천년제목 Medium" panose="02020603020101020101" pitchFamily="18" charset="-127"/>
              <a:cs typeface="+mj-cs"/>
              <a:sym typeface="맑은 고딕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3803" y="1101081"/>
            <a:ext cx="12472308" cy="613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t">
            <a:spAutoFit/>
          </a:bodyPr>
          <a:lstStyle/>
          <a:p>
            <a:pPr marR="0" algn="l" defTabSz="1828800" rtl="0" fontAlgn="auto" latinLnBrk="0" hangingPunct="0"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altLang="ko-KR" sz="280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5. </a:t>
            </a:r>
            <a:r>
              <a:rPr lang="ko-KR" altLang="en-US" sz="2800" dirty="0" err="1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산정특례</a:t>
            </a:r>
            <a:r>
              <a:rPr lang="ko-KR" altLang="en-US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 </a:t>
            </a:r>
            <a:r>
              <a:rPr lang="en-US" altLang="ko-KR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4</a:t>
            </a:r>
            <a:r>
              <a:rPr lang="ko-KR" altLang="en-US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종 출시</a:t>
            </a:r>
            <a:r>
              <a:rPr lang="en-US" altLang="ko-KR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(</a:t>
            </a:r>
            <a:r>
              <a:rPr lang="ko-KR" altLang="en-US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뇌혈관</a:t>
            </a:r>
            <a:r>
              <a:rPr lang="en-US" altLang="ko-KR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, </a:t>
            </a:r>
            <a:r>
              <a:rPr lang="ko-KR" altLang="en-US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심장질환</a:t>
            </a:r>
            <a:r>
              <a:rPr lang="en-US" altLang="ko-KR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, </a:t>
            </a:r>
            <a:r>
              <a:rPr lang="ko-KR" altLang="en-US" sz="2800" dirty="0" err="1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중증치매</a:t>
            </a:r>
            <a:r>
              <a:rPr lang="en-US" altLang="ko-KR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, </a:t>
            </a:r>
            <a:r>
              <a:rPr lang="ko-KR" altLang="en-US" sz="2800" dirty="0" err="1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중증화상</a:t>
            </a:r>
            <a:r>
              <a:rPr lang="en-US" altLang="ko-KR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)</a:t>
            </a:r>
            <a:endParaRPr lang="en-US" altLang="ko-KR" dirty="0" smtClean="0">
              <a:solidFill>
                <a:srgbClr val="000000"/>
              </a:solidFill>
              <a:latin typeface="경기천년제목V Bold" panose="02020803020101020101" pitchFamily="18" charset="-127"/>
              <a:ea typeface="경기천년제목V Bold" panose="02020803020101020101" pitchFamily="18" charset="-127"/>
              <a:cs typeface="+mj-cs"/>
              <a:sym typeface="맑은 고딕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33424" y="1799672"/>
            <a:ext cx="2550069" cy="90559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ctr"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ko-KR" altLang="en-US" sz="2400" dirty="0" err="1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산정특례란</a:t>
            </a:r>
            <a:r>
              <a:rPr lang="en-US" altLang="ko-KR" sz="24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?</a:t>
            </a:r>
            <a:endParaRPr kumimoji="0" lang="ko-KR" altLang="en-US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3371372" y="1799672"/>
            <a:ext cx="7708675" cy="905591"/>
          </a:xfrm>
          <a:prstGeom prst="rect">
            <a:avLst/>
          </a:prstGeom>
          <a:noFill/>
          <a:ln w="127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ctr"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ko-KR" altLang="en-US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진료비 본인부담이 높은 </a:t>
            </a:r>
            <a:r>
              <a:rPr kumimoji="0" lang="ko-KR" altLang="en-US" sz="2400" b="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중증질환에</a:t>
            </a:r>
            <a:r>
              <a:rPr kumimoji="0" lang="ko-KR" altLang="en-US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 대해</a:t>
            </a:r>
            <a:endParaRPr kumimoji="0" lang="en-US" altLang="ko-KR" sz="24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ko-KR" altLang="en-US" sz="2400" dirty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치료비를 경감해주는 제도</a:t>
            </a:r>
          </a:p>
        </p:txBody>
      </p:sp>
      <p:sp>
        <p:nvSpPr>
          <p:cNvPr id="24" name="직사각형 23"/>
          <p:cNvSpPr/>
          <p:nvPr/>
        </p:nvSpPr>
        <p:spPr>
          <a:xfrm>
            <a:off x="733424" y="2856948"/>
            <a:ext cx="2550069" cy="8673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84402" tIns="84402" rIns="84402" bIns="84402" numCol="1" spcCol="38100" rtlCol="0" anchor="ctr"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ko-KR" sz="24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[</a:t>
            </a:r>
            <a:r>
              <a:rPr lang="ko-KR" altLang="en-US" sz="2400" dirty="0" err="1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산정특례</a:t>
            </a:r>
            <a:r>
              <a:rPr lang="ko-KR" altLang="en-US" sz="24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 </a:t>
            </a:r>
            <a:r>
              <a:rPr lang="ko-KR" altLang="en-US" sz="2400" dirty="0" err="1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대상질병</a:t>
            </a:r>
            <a:r>
              <a:rPr lang="en-US" altLang="ko-KR" sz="24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]</a:t>
            </a: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1928639"/>
              </p:ext>
            </p:extLst>
          </p:nvPr>
        </p:nvGraphicFramePr>
        <p:xfrm>
          <a:off x="733423" y="3827783"/>
          <a:ext cx="2550069" cy="2682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50069">
                  <a:extLst>
                    <a:ext uri="{9D8B030D-6E8A-4147-A177-3AD203B41FA5}">
                      <a16:colId xmlns:a16="http://schemas.microsoft.com/office/drawing/2014/main" val="4013153650"/>
                    </a:ext>
                  </a:extLst>
                </a:gridCol>
              </a:tblGrid>
              <a:tr h="33454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암</a:t>
                      </a:r>
                      <a:endParaRPr lang="ko-KR" altLang="en-US" sz="1600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1580135"/>
                  </a:ext>
                </a:extLst>
              </a:tr>
              <a:tr h="33454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뇌혈관질환</a:t>
                      </a:r>
                      <a:endParaRPr lang="ko-KR" altLang="en-US" sz="1600" b="1" spc="0" dirty="0">
                        <a:solidFill>
                          <a:srgbClr val="E5007F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834151"/>
                  </a:ext>
                </a:extLst>
              </a:tr>
              <a:tr h="33454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심장질환</a:t>
                      </a:r>
                      <a:endParaRPr lang="ko-KR" altLang="en-US" sz="1600" b="1" spc="0" dirty="0">
                        <a:solidFill>
                          <a:srgbClr val="E5007F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833118"/>
                  </a:ext>
                </a:extLst>
              </a:tr>
              <a:tr h="33454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b="1" spc="0" dirty="0" err="1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중증치매</a:t>
                      </a:r>
                      <a:endParaRPr lang="ko-KR" altLang="en-US" sz="1600" b="1" spc="0" dirty="0">
                        <a:solidFill>
                          <a:srgbClr val="E5007F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715128"/>
                  </a:ext>
                </a:extLst>
              </a:tr>
              <a:tr h="33454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b="1" spc="0" dirty="0" err="1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중증화상</a:t>
                      </a:r>
                      <a:endParaRPr lang="ko-KR" altLang="en-US" sz="1600" b="1" spc="0" dirty="0">
                        <a:solidFill>
                          <a:srgbClr val="E5007F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552928"/>
                  </a:ext>
                </a:extLst>
              </a:tr>
              <a:tr h="33454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희귀난치성질환</a:t>
                      </a:r>
                      <a:endParaRPr lang="ko-KR" altLang="en-US" sz="1600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4812377"/>
                  </a:ext>
                </a:extLst>
              </a:tr>
              <a:tr h="33454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결핵</a:t>
                      </a:r>
                      <a:endParaRPr lang="ko-KR" altLang="en-US" sz="1600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6401695"/>
                  </a:ext>
                </a:extLst>
              </a:tr>
              <a:tr h="33454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중증외상</a:t>
                      </a:r>
                      <a:endParaRPr lang="ko-KR" altLang="en-US" sz="1600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0480956"/>
                  </a:ext>
                </a:extLst>
              </a:tr>
            </a:tbl>
          </a:graphicData>
        </a:graphic>
      </p:graphicFrame>
      <p:sp>
        <p:nvSpPr>
          <p:cNvPr id="5" name="오른쪽 화살표 4"/>
          <p:cNvSpPr/>
          <p:nvPr/>
        </p:nvSpPr>
        <p:spPr>
          <a:xfrm>
            <a:off x="3028950" y="4523029"/>
            <a:ext cx="857250" cy="590550"/>
          </a:xfrm>
          <a:prstGeom prst="rightArrow">
            <a:avLst/>
          </a:prstGeom>
          <a:solidFill>
            <a:srgbClr val="E5007F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맑은 고딕"/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4191000" y="3579004"/>
            <a:ext cx="3476625" cy="129515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828800" latinLnBrk="0" hangingPunct="0">
              <a:lnSpc>
                <a:spcPct val="130000"/>
              </a:lnSpc>
            </a:pPr>
            <a:r>
              <a:rPr lang="ko-KR" altLang="en-US" sz="2000" dirty="0" err="1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중증질환자</a:t>
            </a:r>
            <a:r>
              <a:rPr lang="en-US" altLang="ko-KR" sz="2000" b="1" dirty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(</a:t>
            </a:r>
            <a:r>
              <a:rPr lang="ko-KR" altLang="en-US" sz="2000" b="1" dirty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뇌혈관질환</a:t>
            </a:r>
            <a:r>
              <a:rPr lang="en-US" altLang="ko-KR" sz="2000" b="1" dirty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)</a:t>
            </a:r>
          </a:p>
          <a:p>
            <a:pPr algn="ctr" defTabSz="1828800" latinLnBrk="0" hangingPunct="0">
              <a:lnSpc>
                <a:spcPct val="130000"/>
              </a:lnSpc>
            </a:pPr>
            <a:r>
              <a:rPr lang="ko-KR" altLang="en-US" sz="2000" dirty="0" err="1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산정특례대상진단비</a:t>
            </a:r>
            <a:endParaRPr lang="en-US" altLang="ko-KR" sz="2000" dirty="0">
              <a:solidFill>
                <a:srgbClr val="000000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  <a:p>
            <a:pPr algn="ctr" defTabSz="1828800" latinLnBrk="0" hangingPunct="0">
              <a:lnSpc>
                <a:spcPct val="130000"/>
              </a:lnSpc>
            </a:pPr>
            <a:r>
              <a:rPr lang="en-US" altLang="ko-KR" sz="2000" dirty="0" smtClean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(</a:t>
            </a:r>
            <a:r>
              <a:rPr lang="ko-KR" altLang="en-US" sz="2000" dirty="0" smtClean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등록 </a:t>
            </a:r>
            <a:r>
              <a:rPr lang="en-US" altLang="ko-KR" sz="2000" dirty="0" smtClean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1</a:t>
            </a:r>
            <a:r>
              <a:rPr lang="ko-KR" altLang="en-US" sz="2000" dirty="0" smtClean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회당 </a:t>
            </a:r>
            <a:r>
              <a:rPr lang="en-US" altLang="ko-KR" sz="2000" dirty="0" smtClean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/ </a:t>
            </a:r>
            <a:r>
              <a:rPr lang="ko-KR" altLang="en-US" sz="2000" dirty="0" smtClean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연간 </a:t>
            </a:r>
            <a:r>
              <a:rPr lang="en-US" altLang="ko-KR" sz="2000" dirty="0" smtClean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1</a:t>
            </a:r>
            <a:r>
              <a:rPr lang="ko-KR" altLang="en-US" sz="2000" dirty="0" smtClean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회</a:t>
            </a:r>
            <a:r>
              <a:rPr lang="en-US" altLang="ko-KR" sz="2000" dirty="0" smtClean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)</a:t>
            </a:r>
            <a:endParaRPr lang="ko-KR" altLang="en-US" sz="2000" dirty="0">
              <a:solidFill>
                <a:srgbClr val="E5007F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</p:txBody>
      </p:sp>
      <p:sp>
        <p:nvSpPr>
          <p:cNvPr id="29" name="모서리가 둥근 직사각형 28"/>
          <p:cNvSpPr/>
          <p:nvPr/>
        </p:nvSpPr>
        <p:spPr>
          <a:xfrm>
            <a:off x="7981950" y="3579004"/>
            <a:ext cx="3476625" cy="129515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828800" latinLnBrk="0" hangingPunct="0">
              <a:lnSpc>
                <a:spcPct val="130000"/>
              </a:lnSpc>
            </a:pPr>
            <a:r>
              <a:rPr lang="ko-KR" altLang="en-US" sz="2000" dirty="0" err="1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중증질환자</a:t>
            </a:r>
            <a:r>
              <a:rPr lang="en-US" altLang="ko-KR" sz="2000" b="1" dirty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(</a:t>
            </a:r>
            <a:r>
              <a:rPr lang="ko-KR" altLang="en-US" sz="2000" b="1" dirty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심장질환</a:t>
            </a:r>
            <a:r>
              <a:rPr lang="en-US" altLang="ko-KR" sz="2000" b="1" dirty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)</a:t>
            </a:r>
          </a:p>
          <a:p>
            <a:pPr algn="ctr" defTabSz="1828800" latinLnBrk="0" hangingPunct="0">
              <a:lnSpc>
                <a:spcPct val="130000"/>
              </a:lnSpc>
            </a:pPr>
            <a:r>
              <a:rPr lang="ko-KR" altLang="en-US" sz="2000" dirty="0" err="1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산정특례대상진단비</a:t>
            </a:r>
            <a:endParaRPr lang="en-US" altLang="ko-KR" sz="2000" dirty="0">
              <a:solidFill>
                <a:srgbClr val="000000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  <a:p>
            <a:pPr algn="ctr" defTabSz="1828800" latinLnBrk="0" hangingPunct="0">
              <a:lnSpc>
                <a:spcPct val="130000"/>
              </a:lnSpc>
            </a:pPr>
            <a:r>
              <a:rPr lang="en-US" altLang="ko-KR" sz="2000" dirty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sym typeface="맑은 고딕"/>
              </a:rPr>
              <a:t>(</a:t>
            </a:r>
            <a:r>
              <a:rPr lang="ko-KR" altLang="en-US" sz="2000" dirty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sym typeface="맑은 고딕"/>
              </a:rPr>
              <a:t>등록 </a:t>
            </a:r>
            <a:r>
              <a:rPr lang="en-US" altLang="ko-KR" sz="2000" dirty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sym typeface="맑은 고딕"/>
              </a:rPr>
              <a:t>1</a:t>
            </a:r>
            <a:r>
              <a:rPr lang="ko-KR" altLang="en-US" sz="2000" dirty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sym typeface="맑은 고딕"/>
              </a:rPr>
              <a:t>회당 </a:t>
            </a:r>
            <a:r>
              <a:rPr lang="en-US" altLang="ko-KR" sz="2000" dirty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sym typeface="맑은 고딕"/>
              </a:rPr>
              <a:t>/ </a:t>
            </a:r>
            <a:r>
              <a:rPr lang="ko-KR" altLang="en-US" sz="2000" dirty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sym typeface="맑은 고딕"/>
              </a:rPr>
              <a:t>연간 </a:t>
            </a:r>
            <a:r>
              <a:rPr lang="en-US" altLang="ko-KR" sz="2000" dirty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sym typeface="맑은 고딕"/>
              </a:rPr>
              <a:t>1</a:t>
            </a:r>
            <a:r>
              <a:rPr lang="ko-KR" altLang="en-US" sz="2000" dirty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sym typeface="맑은 고딕"/>
              </a:rPr>
              <a:t>회</a:t>
            </a:r>
            <a:r>
              <a:rPr lang="en-US" altLang="ko-KR" sz="2000" dirty="0" smtClean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sym typeface="맑은 고딕"/>
              </a:rPr>
              <a:t>)</a:t>
            </a:r>
            <a:endParaRPr lang="ko-KR" altLang="en-US" sz="2000" dirty="0">
              <a:solidFill>
                <a:srgbClr val="E5007F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  <a:sym typeface="맑은 고딕"/>
            </a:endParaRPr>
          </a:p>
        </p:txBody>
      </p:sp>
      <p:sp>
        <p:nvSpPr>
          <p:cNvPr id="32" name="모서리가 둥근 직사각형 31"/>
          <p:cNvSpPr/>
          <p:nvPr/>
        </p:nvSpPr>
        <p:spPr>
          <a:xfrm>
            <a:off x="4191000" y="5059827"/>
            <a:ext cx="3476625" cy="129515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828800" latinLnBrk="0" hangingPunct="0">
              <a:lnSpc>
                <a:spcPct val="130000"/>
              </a:lnSpc>
            </a:pPr>
            <a:r>
              <a:rPr lang="ko-KR" altLang="en-US" sz="2000" dirty="0" err="1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중증질환자</a:t>
            </a:r>
            <a:r>
              <a:rPr lang="en-US" altLang="ko-KR" sz="2000" b="1" dirty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(</a:t>
            </a:r>
            <a:r>
              <a:rPr lang="ko-KR" altLang="en-US" sz="2000" b="1" dirty="0" err="1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중증화상</a:t>
            </a:r>
            <a:r>
              <a:rPr lang="en-US" altLang="ko-KR" sz="2000" b="1" dirty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)</a:t>
            </a:r>
          </a:p>
          <a:p>
            <a:pPr algn="ctr" defTabSz="1828800" latinLnBrk="0" hangingPunct="0">
              <a:lnSpc>
                <a:spcPct val="130000"/>
              </a:lnSpc>
            </a:pPr>
            <a:r>
              <a:rPr lang="ko-KR" altLang="en-US" sz="2000" dirty="0" err="1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산정특례대상진단비</a:t>
            </a:r>
            <a:endParaRPr lang="en-US" altLang="ko-KR" sz="2000" dirty="0">
              <a:solidFill>
                <a:srgbClr val="000000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  <a:p>
            <a:pPr algn="ctr" defTabSz="1828800" latinLnBrk="0" hangingPunct="0">
              <a:lnSpc>
                <a:spcPct val="130000"/>
              </a:lnSpc>
            </a:pPr>
            <a:r>
              <a:rPr lang="en-US" altLang="ko-KR" sz="2000" dirty="0" smtClean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(</a:t>
            </a:r>
            <a:r>
              <a:rPr lang="ko-KR" altLang="en-US" sz="2000" dirty="0" smtClean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등록 </a:t>
            </a:r>
            <a:r>
              <a:rPr lang="en-US" altLang="ko-KR" sz="2000" dirty="0" smtClean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1</a:t>
            </a:r>
            <a:r>
              <a:rPr lang="ko-KR" altLang="en-US" sz="2000" dirty="0" smtClean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회당 </a:t>
            </a:r>
            <a:r>
              <a:rPr lang="en-US" altLang="ko-KR" sz="2000" dirty="0" smtClean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/ </a:t>
            </a:r>
            <a:r>
              <a:rPr lang="ko-KR" altLang="en-US" sz="2000" dirty="0" smtClean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연간 </a:t>
            </a:r>
            <a:r>
              <a:rPr lang="en-US" altLang="ko-KR" sz="2000" dirty="0" smtClean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1</a:t>
            </a:r>
            <a:r>
              <a:rPr lang="ko-KR" altLang="en-US" sz="2000" dirty="0" smtClean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회</a:t>
            </a:r>
            <a:r>
              <a:rPr lang="en-US" altLang="ko-KR" sz="2000" dirty="0" smtClean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)</a:t>
            </a:r>
            <a:endParaRPr lang="ko-KR" altLang="en-US" sz="2000" dirty="0">
              <a:solidFill>
                <a:srgbClr val="E5007F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</p:txBody>
      </p:sp>
      <p:sp>
        <p:nvSpPr>
          <p:cNvPr id="33" name="모서리가 둥근 직사각형 32"/>
          <p:cNvSpPr/>
          <p:nvPr/>
        </p:nvSpPr>
        <p:spPr>
          <a:xfrm>
            <a:off x="7981950" y="5059827"/>
            <a:ext cx="3476625" cy="129515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828800" latinLnBrk="0" hangingPunct="0">
              <a:lnSpc>
                <a:spcPct val="130000"/>
              </a:lnSpc>
            </a:pPr>
            <a:r>
              <a:rPr lang="ko-KR" altLang="en-US" sz="2000" b="1" dirty="0" err="1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중증치매</a:t>
            </a:r>
            <a:endParaRPr lang="en-US" altLang="ko-KR" sz="2000" b="1" dirty="0">
              <a:solidFill>
                <a:srgbClr val="000000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  <a:p>
            <a:pPr algn="ctr" defTabSz="1828800" latinLnBrk="0" hangingPunct="0">
              <a:lnSpc>
                <a:spcPct val="130000"/>
              </a:lnSpc>
            </a:pPr>
            <a:r>
              <a:rPr lang="ko-KR" altLang="en-US" sz="2000" dirty="0" err="1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산정특례대상진단비</a:t>
            </a:r>
            <a:endParaRPr lang="en-US" altLang="ko-KR" sz="2000" dirty="0">
              <a:solidFill>
                <a:srgbClr val="000000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  <a:p>
            <a:pPr algn="ctr" defTabSz="1828800" latinLnBrk="0" hangingPunct="0">
              <a:lnSpc>
                <a:spcPct val="130000"/>
              </a:lnSpc>
            </a:pPr>
            <a:r>
              <a:rPr lang="en-US" altLang="ko-KR" sz="2000" dirty="0" smtClean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sym typeface="맑은 고딕"/>
              </a:rPr>
              <a:t>(</a:t>
            </a:r>
            <a:r>
              <a:rPr lang="ko-KR" altLang="en-US" sz="2000" dirty="0" smtClean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sym typeface="맑은 고딕"/>
              </a:rPr>
              <a:t>최초 </a:t>
            </a:r>
            <a:r>
              <a:rPr lang="en-US" altLang="ko-KR" sz="2000" dirty="0" smtClean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sym typeface="맑은 고딕"/>
              </a:rPr>
              <a:t>1</a:t>
            </a:r>
            <a:r>
              <a:rPr lang="ko-KR" altLang="en-US" sz="2000" dirty="0" smtClean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sym typeface="맑은 고딕"/>
              </a:rPr>
              <a:t>회 한</a:t>
            </a:r>
            <a:r>
              <a:rPr lang="en-US" altLang="ko-KR" sz="2000" dirty="0" smtClean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sym typeface="맑은 고딕"/>
              </a:rPr>
              <a:t>)</a:t>
            </a:r>
            <a:endParaRPr lang="ko-KR" altLang="en-US" sz="2000" dirty="0">
              <a:solidFill>
                <a:srgbClr val="E5007F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  <a:sym typeface="맑은 고딕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95775" y="2933700"/>
            <a:ext cx="6991350" cy="6628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t">
            <a:sp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ko-KR" sz="32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맑은 고딕"/>
              </a:rPr>
              <a:t>[</a:t>
            </a:r>
            <a:r>
              <a:rPr kumimoji="0" lang="ko-KR" altLang="en-US" sz="32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맑은 고딕"/>
              </a:rPr>
              <a:t>총 </a:t>
            </a:r>
            <a:r>
              <a:rPr lang="ko-KR" altLang="en-US" sz="3200" dirty="0" err="1" smtClean="0">
                <a:solidFill>
                  <a:srgbClr val="000000"/>
                </a:solidFill>
                <a:latin typeface="+mj-lt"/>
                <a:ea typeface="+mj-ea"/>
                <a:cs typeface="+mj-cs"/>
                <a:sym typeface="맑은 고딕"/>
              </a:rPr>
              <a:t>산정특례대상진단비</a:t>
            </a:r>
            <a:r>
              <a:rPr lang="ko-KR" altLang="en-US" sz="3200" dirty="0" smtClean="0">
                <a:solidFill>
                  <a:srgbClr val="000000"/>
                </a:solidFill>
                <a:latin typeface="+mj-lt"/>
                <a:ea typeface="+mj-ea"/>
                <a:cs typeface="+mj-cs"/>
                <a:sym typeface="맑은 고딕"/>
              </a:rPr>
              <a:t> </a:t>
            </a:r>
            <a:r>
              <a:rPr lang="en-US" altLang="ko-KR" sz="3200" dirty="0" smtClean="0">
                <a:solidFill>
                  <a:srgbClr val="000000"/>
                </a:solidFill>
                <a:latin typeface="+mj-lt"/>
                <a:ea typeface="+mj-ea"/>
                <a:cs typeface="+mj-cs"/>
                <a:sym typeface="맑은 고딕"/>
              </a:rPr>
              <a:t>4</a:t>
            </a:r>
            <a:r>
              <a:rPr lang="ko-KR" altLang="en-US" sz="3200" dirty="0" smtClean="0">
                <a:solidFill>
                  <a:srgbClr val="000000"/>
                </a:solidFill>
                <a:latin typeface="+mj-lt"/>
                <a:ea typeface="+mj-ea"/>
                <a:cs typeface="+mj-cs"/>
                <a:sym typeface="맑은 고딕"/>
              </a:rPr>
              <a:t>종 출시</a:t>
            </a:r>
            <a:r>
              <a:rPr lang="en-US" altLang="ko-KR" sz="3200" dirty="0" smtClean="0">
                <a:solidFill>
                  <a:srgbClr val="000000"/>
                </a:solidFill>
                <a:latin typeface="+mj-lt"/>
                <a:ea typeface="+mj-ea"/>
                <a:cs typeface="+mj-cs"/>
                <a:sym typeface="맑은 고딕"/>
              </a:rPr>
              <a:t>]</a:t>
            </a:r>
            <a:endParaRPr kumimoji="0" lang="ko-KR" altLang="en-US" sz="3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22551866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치매…"/>
          <p:cNvSpPr txBox="1"/>
          <p:nvPr/>
        </p:nvSpPr>
        <p:spPr>
          <a:xfrm>
            <a:off x="120093" y="67733"/>
            <a:ext cx="4790731" cy="646327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 anchor="ctr">
            <a:spAutoFit/>
          </a:bodyPr>
          <a:lstStyle/>
          <a:p>
            <a:pPr algn="ctr" defTabSz="1828800" latinLnBrk="0" hangingPunct="0"/>
            <a:r>
              <a:rPr lang="ko-KR" altLang="en-US" sz="3600" kern="0" spc="-150" dirty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cs typeface="배달의민족 한나는 열한살 OTF"/>
                <a:sym typeface="맑은 고딕"/>
              </a:rPr>
              <a:t>산정특례진단특약의 장단점</a:t>
            </a:r>
          </a:p>
        </p:txBody>
      </p:sp>
      <p:graphicFrame>
        <p:nvGraphicFramePr>
          <p:cNvPr id="16" name="표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415066"/>
              </p:ext>
            </p:extLst>
          </p:nvPr>
        </p:nvGraphicFramePr>
        <p:xfrm>
          <a:off x="790098" y="1253052"/>
          <a:ext cx="10430352" cy="48937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76784">
                  <a:extLst>
                    <a:ext uri="{9D8B030D-6E8A-4147-A177-3AD203B41FA5}">
                      <a16:colId xmlns:a16="http://schemas.microsoft.com/office/drawing/2014/main" val="2101654647"/>
                    </a:ext>
                  </a:extLst>
                </a:gridCol>
                <a:gridCol w="3476784">
                  <a:extLst>
                    <a:ext uri="{9D8B030D-6E8A-4147-A177-3AD203B41FA5}">
                      <a16:colId xmlns:a16="http://schemas.microsoft.com/office/drawing/2014/main" val="1227876500"/>
                    </a:ext>
                  </a:extLst>
                </a:gridCol>
                <a:gridCol w="3476784">
                  <a:extLst>
                    <a:ext uri="{9D8B030D-6E8A-4147-A177-3AD203B41FA5}">
                      <a16:colId xmlns:a16="http://schemas.microsoft.com/office/drawing/2014/main" val="1616652738"/>
                    </a:ext>
                  </a:extLst>
                </a:gridCol>
              </a:tblGrid>
              <a:tr h="122343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구분</a:t>
                      </a:r>
                      <a:endParaRPr lang="ko-KR" altLang="en-US" sz="24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뇌혈관질환</a:t>
                      </a:r>
                      <a:endParaRPr lang="en-US" altLang="ko-KR" sz="2400" b="1" spc="0" dirty="0" smtClean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latinLnBrk="1"/>
                      <a:r>
                        <a:rPr lang="ko-KR" altLang="en-US" sz="2400" b="1" spc="0" dirty="0" err="1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진단특약</a:t>
                      </a:r>
                      <a:endParaRPr lang="ko-KR" altLang="en-US" sz="24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b="1" spc="0" dirty="0" err="1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중증질환자</a:t>
                      </a:r>
                      <a:endParaRPr lang="en-US" altLang="ko-KR" sz="2400" b="1" spc="0" dirty="0" smtClean="0">
                        <a:solidFill>
                          <a:srgbClr val="E5007F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latinLnBrk="1"/>
                      <a:r>
                        <a:rPr lang="ko-KR" altLang="en-US" sz="2400" b="1" spc="0" dirty="0" err="1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산정특례</a:t>
                      </a:r>
                      <a:endParaRPr lang="ko-KR" altLang="en-US" sz="2400" b="1" spc="0" dirty="0">
                        <a:solidFill>
                          <a:srgbClr val="E5007F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234028"/>
                  </a:ext>
                </a:extLst>
              </a:tr>
              <a:tr h="122343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보장범위</a:t>
                      </a:r>
                      <a:endParaRPr lang="ko-KR" altLang="en-US" sz="24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좁음</a:t>
                      </a:r>
                      <a:endParaRPr lang="en-US" altLang="ko-KR" sz="2400" spc="0" dirty="0" smtClean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latinLnBrk="1"/>
                      <a:r>
                        <a:rPr lang="en-US" altLang="ko-KR" sz="16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</a:t>
                      </a:r>
                      <a:r>
                        <a:rPr lang="ko-KR" altLang="en-US" sz="16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상해 보장 불가</a:t>
                      </a:r>
                      <a:r>
                        <a:rPr lang="en-US" altLang="ko-KR" sz="16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)</a:t>
                      </a:r>
                      <a:endParaRPr lang="ko-KR" altLang="en-US" sz="1600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E5007F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넓음</a:t>
                      </a:r>
                      <a:endParaRPr lang="en-US" altLang="ko-KR" sz="2400" b="1" i="0" u="none" strike="noStrike" cap="none" spc="0" baseline="0" dirty="0" smtClean="0">
                        <a:ln>
                          <a:noFill/>
                        </a:ln>
                        <a:solidFill>
                          <a:srgbClr val="E5007F"/>
                        </a:solidFill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  <a:p>
                      <a:pPr latinLnBrk="1"/>
                      <a:r>
                        <a:rPr lang="en-US" altLang="ko-KR" sz="16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</a:t>
                      </a:r>
                      <a:r>
                        <a:rPr lang="ko-KR" altLang="en-US" sz="16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상해</a:t>
                      </a:r>
                      <a:r>
                        <a:rPr lang="en-US" altLang="ko-KR" sz="16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, </a:t>
                      </a:r>
                      <a:r>
                        <a:rPr lang="ko-KR" altLang="en-US" sz="16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선천성</a:t>
                      </a:r>
                      <a:r>
                        <a:rPr lang="ko-KR" altLang="en-US" sz="1600" b="1" spc="0" baseline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보장 가능</a:t>
                      </a:r>
                      <a:r>
                        <a:rPr lang="en-US" altLang="ko-KR" sz="1600" b="1" spc="0" baseline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)</a:t>
                      </a:r>
                      <a:endParaRPr lang="ko-KR" altLang="en-US" sz="16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3016271"/>
                  </a:ext>
                </a:extLst>
              </a:tr>
              <a:tr h="122343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진단 확정</a:t>
                      </a:r>
                      <a:endParaRPr lang="ko-KR" altLang="en-US" sz="24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E5007F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질병 코드</a:t>
                      </a:r>
                      <a:endParaRPr lang="ko-KR" altLang="en-US" sz="2400" b="1" i="0" u="none" strike="noStrike" cap="none" spc="0" baseline="0" dirty="0">
                        <a:ln>
                          <a:noFill/>
                        </a:ln>
                        <a:solidFill>
                          <a:srgbClr val="E5007F"/>
                        </a:solidFill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질병 코드</a:t>
                      </a:r>
                      <a:r>
                        <a:rPr lang="en-US" altLang="ko-KR" sz="2400" b="1" spc="0" baseline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</a:t>
                      </a:r>
                      <a:r>
                        <a:rPr lang="en-US" altLang="ko-KR" sz="24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&amp;</a:t>
                      </a:r>
                    </a:p>
                    <a:p>
                      <a:pPr latinLnBrk="1"/>
                      <a:r>
                        <a:rPr lang="ko-KR" altLang="en-US" sz="24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수술</a:t>
                      </a:r>
                      <a:r>
                        <a:rPr lang="en-US" altLang="ko-KR" sz="24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, </a:t>
                      </a:r>
                      <a:r>
                        <a:rPr lang="ko-KR" altLang="en-US" sz="24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투약 등 기타 조건</a:t>
                      </a:r>
                      <a:endParaRPr lang="en-US" altLang="ko-KR" sz="2400" b="1" spc="0" dirty="0" smtClean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917406"/>
                  </a:ext>
                </a:extLst>
              </a:tr>
              <a:tr h="122343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지급 횟수</a:t>
                      </a:r>
                      <a:endParaRPr lang="ko-KR" altLang="en-US" sz="24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최초 </a:t>
                      </a:r>
                      <a:r>
                        <a:rPr lang="en-US" altLang="ko-KR" sz="24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</a:t>
                      </a:r>
                      <a:r>
                        <a:rPr lang="ko-KR" altLang="en-US" sz="24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회 한</a:t>
                      </a:r>
                      <a:endParaRPr lang="ko-KR" altLang="en-US" sz="2400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E5007F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등록 </a:t>
                      </a:r>
                      <a:r>
                        <a:rPr lang="en-US" altLang="ko-KR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E5007F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1</a:t>
                      </a:r>
                      <a:r>
                        <a:rPr lang="ko-KR" altLang="en-US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E5007F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회당</a:t>
                      </a:r>
                      <a:endParaRPr lang="en-US" altLang="ko-KR" sz="2400" b="1" i="0" u="none" strike="noStrike" cap="none" spc="0" baseline="0" dirty="0" smtClean="0">
                        <a:ln>
                          <a:noFill/>
                        </a:ln>
                        <a:solidFill>
                          <a:srgbClr val="E5007F"/>
                        </a:solidFill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E5007F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(</a:t>
                      </a:r>
                      <a:r>
                        <a:rPr lang="ko-KR" altLang="en-US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E5007F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연간 </a:t>
                      </a:r>
                      <a:r>
                        <a:rPr lang="en-US" altLang="ko-KR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E5007F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1</a:t>
                      </a:r>
                      <a:r>
                        <a:rPr lang="ko-KR" altLang="en-US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E5007F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회 한</a:t>
                      </a:r>
                      <a:r>
                        <a:rPr lang="en-US" altLang="ko-KR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E5007F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)</a:t>
                      </a:r>
                      <a:endParaRPr lang="ko-KR" altLang="en-US" sz="2400" b="1" i="0" u="none" strike="noStrike" cap="none" spc="0" baseline="0" dirty="0">
                        <a:ln>
                          <a:noFill/>
                        </a:ln>
                        <a:solidFill>
                          <a:srgbClr val="E5007F"/>
                        </a:solidFill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4737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57955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치매…"/>
          <p:cNvSpPr txBox="1"/>
          <p:nvPr/>
        </p:nvSpPr>
        <p:spPr>
          <a:xfrm>
            <a:off x="216657" y="67733"/>
            <a:ext cx="5340561" cy="646327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 anchor="ctr">
            <a:spAutoFit/>
          </a:bodyPr>
          <a:lstStyle/>
          <a:p>
            <a:pPr algn="ctr" latinLnBrk="0" hangingPunct="0">
              <a:defRPr sz="40000" spc="4799">
                <a:solidFill>
                  <a:srgbClr val="FFF101"/>
                </a:solidFill>
                <a:latin typeface="배달의민족 한나는 열한살 OTF"/>
                <a:ea typeface="배달의민족 한나는 열한살 OTF"/>
                <a:cs typeface="배달의민족 한나는 열한살 OTF"/>
                <a:sym typeface="배달의민족 한나는 열한살 OTF"/>
              </a:defRPr>
            </a:pPr>
            <a:r>
              <a:rPr lang="ko-KR" altLang="en-US" sz="3600" kern="0" spc="-150" dirty="0" smtClean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뇌혈관질환 </a:t>
            </a:r>
            <a:r>
              <a:rPr lang="ko-KR" altLang="en-US" sz="3600" kern="0" spc="-150" dirty="0" err="1" smtClean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산정특례</a:t>
            </a:r>
            <a:r>
              <a:rPr lang="ko-KR" altLang="en-US" sz="3600" kern="0" spc="-150" dirty="0" smtClean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 적용 조건</a:t>
            </a:r>
            <a:endParaRPr sz="2700" kern="0" spc="-150" dirty="0">
              <a:solidFill>
                <a:srgbClr val="7030A0"/>
              </a:solidFill>
              <a:latin typeface="경기천년제목 Bold" panose="02020803020101020101" pitchFamily="18" charset="-127"/>
              <a:ea typeface="경기천년제목 Bold" panose="02020803020101020101" pitchFamily="18" charset="-127"/>
              <a:sym typeface="배달의민족 한나는 열한살 OTF"/>
            </a:endParaRPr>
          </a:p>
        </p:txBody>
      </p:sp>
      <p:graphicFrame>
        <p:nvGraphicFramePr>
          <p:cNvPr id="21" name="표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349093"/>
              </p:ext>
            </p:extLst>
          </p:nvPr>
        </p:nvGraphicFramePr>
        <p:xfrm>
          <a:off x="293633" y="1029718"/>
          <a:ext cx="5785299" cy="5323456"/>
        </p:xfrm>
        <a:graphic>
          <a:graphicData uri="http://schemas.openxmlformats.org/drawingml/2006/table">
            <a:tbl>
              <a:tblPr/>
              <a:tblGrid>
                <a:gridCol w="605471">
                  <a:extLst>
                    <a:ext uri="{9D8B030D-6E8A-4147-A177-3AD203B41FA5}">
                      <a16:colId xmlns:a16="http://schemas.microsoft.com/office/drawing/2014/main" val="1724074287"/>
                    </a:ext>
                  </a:extLst>
                </a:gridCol>
                <a:gridCol w="1090405">
                  <a:extLst>
                    <a:ext uri="{9D8B030D-6E8A-4147-A177-3AD203B41FA5}">
                      <a16:colId xmlns:a16="http://schemas.microsoft.com/office/drawing/2014/main" val="2516595488"/>
                    </a:ext>
                  </a:extLst>
                </a:gridCol>
                <a:gridCol w="371526">
                  <a:extLst>
                    <a:ext uri="{9D8B030D-6E8A-4147-A177-3AD203B41FA5}">
                      <a16:colId xmlns:a16="http://schemas.microsoft.com/office/drawing/2014/main" val="3941307701"/>
                    </a:ext>
                  </a:extLst>
                </a:gridCol>
                <a:gridCol w="718879">
                  <a:extLst>
                    <a:ext uri="{9D8B030D-6E8A-4147-A177-3AD203B41FA5}">
                      <a16:colId xmlns:a16="http://schemas.microsoft.com/office/drawing/2014/main" val="233681738"/>
                    </a:ext>
                  </a:extLst>
                </a:gridCol>
                <a:gridCol w="1090405">
                  <a:extLst>
                    <a:ext uri="{9D8B030D-6E8A-4147-A177-3AD203B41FA5}">
                      <a16:colId xmlns:a16="http://schemas.microsoft.com/office/drawing/2014/main" val="2654730311"/>
                    </a:ext>
                  </a:extLst>
                </a:gridCol>
                <a:gridCol w="558097">
                  <a:extLst>
                    <a:ext uri="{9D8B030D-6E8A-4147-A177-3AD203B41FA5}">
                      <a16:colId xmlns:a16="http://schemas.microsoft.com/office/drawing/2014/main" val="212588925"/>
                    </a:ext>
                  </a:extLst>
                </a:gridCol>
                <a:gridCol w="450172">
                  <a:extLst>
                    <a:ext uri="{9D8B030D-6E8A-4147-A177-3AD203B41FA5}">
                      <a16:colId xmlns:a16="http://schemas.microsoft.com/office/drawing/2014/main" val="422366108"/>
                    </a:ext>
                  </a:extLst>
                </a:gridCol>
                <a:gridCol w="450172">
                  <a:extLst>
                    <a:ext uri="{9D8B030D-6E8A-4147-A177-3AD203B41FA5}">
                      <a16:colId xmlns:a16="http://schemas.microsoft.com/office/drawing/2014/main" val="3905776570"/>
                    </a:ext>
                  </a:extLst>
                </a:gridCol>
                <a:gridCol w="450172">
                  <a:extLst>
                    <a:ext uri="{9D8B030D-6E8A-4147-A177-3AD203B41FA5}">
                      <a16:colId xmlns:a16="http://schemas.microsoft.com/office/drawing/2014/main" val="973248739"/>
                    </a:ext>
                  </a:extLst>
                </a:gridCol>
              </a:tblGrid>
              <a:tr h="441799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구분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코드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상병명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뇌산정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특례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뇌혈관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뇌졸중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뇌출혈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330171"/>
                  </a:ext>
                </a:extLst>
              </a:tr>
              <a:tr h="280214">
                <a:tc rowSpan="12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뇌혈관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질환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I60 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혈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관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거미막하 출혈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81405" marR="81405" marT="40703" marB="407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6415994"/>
                  </a:ext>
                </a:extLst>
              </a:tr>
              <a:tr h="2802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I61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뇌내출혈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81405" marR="81405" marT="40703" marB="407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204941"/>
                  </a:ext>
                </a:extLst>
              </a:tr>
              <a:tr h="2802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I62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기타 비외상성 두개내 출혈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81405" marR="81405" marT="40703" marB="407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6131654"/>
                  </a:ext>
                </a:extLst>
              </a:tr>
              <a:tr h="31784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I63 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뇌경색증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81405" marR="81405" marT="40703" marB="407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8637963"/>
                  </a:ext>
                </a:extLst>
              </a:tr>
              <a:tr h="4741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I64 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출혈 또는 경색증으로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명시되지 않은 뇌졸중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81405" marR="81405" marT="40703" marB="407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9965132"/>
                  </a:ext>
                </a:extLst>
              </a:tr>
              <a:tr h="4741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I65 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뇌경색증을 유발하지 않은 뇌전동맥의 폐쇄 및 협착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81405" marR="81405" marT="40703" marB="407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4325393"/>
                  </a:ext>
                </a:extLst>
              </a:tr>
              <a:tr h="4741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I66 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뇌경색증을 유발하지 않은 대뇌동맥의 폐쇄 및 협착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81405" marR="81405" marT="40703" marB="407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 dirty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7464811"/>
                  </a:ext>
                </a:extLst>
              </a:tr>
              <a:tr h="2802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I67 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기타 뇌혈관 질환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81405" marR="81405" marT="40703" marB="407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2276616"/>
                  </a:ext>
                </a:extLst>
              </a:tr>
              <a:tr h="2802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I68 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달리 분류된 질환에서의 뇌혈관 장애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b="1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2051373"/>
                  </a:ext>
                </a:extLst>
              </a:tr>
              <a:tr h="2802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I69 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뇌혈관질환의 후유증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b="1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8241840"/>
                  </a:ext>
                </a:extLst>
              </a:tr>
              <a:tr h="4741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I72.0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동맥질환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경동맥의 동맥류 및 박리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5506608"/>
                  </a:ext>
                </a:extLst>
              </a:tr>
              <a:tr h="2802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I77.0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후천성 동정맥루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3245254"/>
                  </a:ext>
                </a:extLst>
              </a:tr>
              <a:tr h="441799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선천성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Q28.0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~28.3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순환계통의 기타 선천기형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7310523"/>
                  </a:ext>
                </a:extLst>
              </a:tr>
              <a:tr h="264055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상해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S06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두개내손상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6371167"/>
                  </a:ext>
                </a:extLst>
              </a:tr>
            </a:tbl>
          </a:graphicData>
        </a:graphic>
      </p:graphicFrame>
      <p:sp>
        <p:nvSpPr>
          <p:cNvPr id="22" name="직사각형 21"/>
          <p:cNvSpPr/>
          <p:nvPr/>
        </p:nvSpPr>
        <p:spPr>
          <a:xfrm>
            <a:off x="4170822" y="1029718"/>
            <a:ext cx="563103" cy="5323456"/>
          </a:xfrm>
          <a:prstGeom prst="rect">
            <a:avLst/>
          </a:prstGeom>
          <a:noFill/>
          <a:ln w="38100" cap="flat">
            <a:solidFill>
              <a:srgbClr val="E5007F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맑은 고딕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63287" y="2895447"/>
            <a:ext cx="5200137" cy="8475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t">
            <a:spAutoFit/>
          </a:bodyPr>
          <a:lstStyle/>
          <a:p>
            <a:pPr marL="0" marR="0" indent="0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ko-KR" altLang="en-US" sz="28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해당 수술을 받은 경우</a:t>
            </a:r>
            <a:r>
              <a:rPr lang="en-US" altLang="ko-KR" sz="28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(V191)</a:t>
            </a:r>
          </a:p>
          <a:p>
            <a:pPr marL="0" marR="0" indent="0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(*</a:t>
            </a:r>
            <a:r>
              <a:rPr kumimoji="0" lang="ko-KR" altLang="en-US" sz="1400" b="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첨부참조</a:t>
            </a:r>
            <a:r>
              <a:rPr kumimoji="0" lang="en-US" altLang="ko-KR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)</a:t>
            </a:r>
          </a:p>
        </p:txBody>
      </p:sp>
      <p:sp>
        <p:nvSpPr>
          <p:cNvPr id="25" name="모서리가 둥근 직사각형 24"/>
          <p:cNvSpPr/>
          <p:nvPr/>
        </p:nvSpPr>
        <p:spPr>
          <a:xfrm>
            <a:off x="6353688" y="2018790"/>
            <a:ext cx="5076311" cy="61428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ko-KR" altLang="en-US" sz="32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해당 질병</a:t>
            </a:r>
            <a:r>
              <a:rPr lang="en-US" altLang="ko-KR" sz="32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(</a:t>
            </a:r>
            <a:r>
              <a:rPr lang="ko-KR" altLang="en-US" sz="32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상병</a:t>
            </a:r>
            <a:r>
              <a:rPr lang="en-US" altLang="ko-KR" sz="32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)</a:t>
            </a:r>
            <a:r>
              <a:rPr lang="ko-KR" altLang="en-US" sz="32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코드 진단</a:t>
            </a:r>
            <a:endParaRPr lang="ko-KR" altLang="en-US" sz="3200" dirty="0">
              <a:solidFill>
                <a:srgbClr val="000000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</p:txBody>
      </p:sp>
      <p:sp>
        <p:nvSpPr>
          <p:cNvPr id="24" name="덧셈 기호 23"/>
          <p:cNvSpPr/>
          <p:nvPr/>
        </p:nvSpPr>
        <p:spPr>
          <a:xfrm>
            <a:off x="6252488" y="2893163"/>
            <a:ext cx="685800" cy="657225"/>
          </a:xfrm>
          <a:prstGeom prst="mathPlus">
            <a:avLst/>
          </a:prstGeom>
          <a:solidFill>
            <a:srgbClr val="FF6600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맑은 고딕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419303" y="1171575"/>
            <a:ext cx="4967030" cy="6628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t">
            <a:sp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ko-KR" altLang="en-US" sz="32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뇌혈관질환 </a:t>
            </a:r>
            <a:r>
              <a:rPr kumimoji="0" lang="ko-KR" altLang="en-US" sz="32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산정특례는</a:t>
            </a:r>
            <a:endParaRPr kumimoji="0" lang="ko-KR" altLang="en-US" sz="3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982337" y="3866750"/>
            <a:ext cx="5200137" cy="78600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t">
            <a:spAutoFit/>
          </a:bodyPr>
          <a:lstStyle/>
          <a:p>
            <a:pPr marL="0" marR="0" indent="0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ko-KR" sz="2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I60~62</a:t>
            </a:r>
            <a:r>
              <a:rPr kumimoji="0" lang="ko-KR" altLang="en-US" sz="2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에</a:t>
            </a:r>
            <a:r>
              <a:rPr kumimoji="0" lang="en-US" altLang="ko-KR" sz="2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 </a:t>
            </a:r>
            <a:r>
              <a:rPr kumimoji="0" lang="ko-KR" altLang="en-US" sz="2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해당하는</a:t>
            </a:r>
            <a:r>
              <a:rPr kumimoji="0" lang="en-US" altLang="ko-KR" sz="2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 </a:t>
            </a:r>
            <a:r>
              <a:rPr kumimoji="0" lang="ko-KR" altLang="en-US" sz="2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중증뇌출혈환자가</a:t>
            </a:r>
            <a:endParaRPr kumimoji="0" lang="en-US" altLang="ko-KR" sz="20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  <a:p>
            <a:pPr marL="0" marR="0" indent="0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ko-KR" altLang="en-US" sz="2000" dirty="0" err="1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급성기에</a:t>
            </a:r>
            <a:r>
              <a:rPr lang="ko-KR" altLang="en-US" sz="20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 입원하여 진료를 받은 경우</a:t>
            </a:r>
            <a:r>
              <a:rPr lang="en-US" altLang="ko-KR" sz="20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(V268)</a:t>
            </a:r>
            <a:endParaRPr kumimoji="0" lang="en-US" altLang="ko-KR" sz="20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100088" y="3885800"/>
            <a:ext cx="996037" cy="72445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t">
            <a:sp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ko-KR" sz="3600" b="1" i="0" u="none" strike="noStrike" cap="none" spc="0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uFillTx/>
                <a:latin typeface="+mj-lt"/>
                <a:ea typeface="+mj-ea"/>
                <a:cs typeface="+mj-cs"/>
                <a:sym typeface="맑은 고딕"/>
              </a:rPr>
              <a:t>OR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982337" y="5096823"/>
            <a:ext cx="5419213" cy="109378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t">
            <a:spAutoFit/>
          </a:bodyPr>
          <a:lstStyle/>
          <a:p>
            <a:pPr marL="0" marR="0" indent="0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ko-KR" sz="2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I63</a:t>
            </a:r>
            <a:r>
              <a:rPr kumimoji="0" lang="ko-KR" altLang="en-US" sz="2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에</a:t>
            </a:r>
            <a:r>
              <a:rPr kumimoji="0" lang="en-US" altLang="ko-KR" sz="2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 </a:t>
            </a:r>
            <a:r>
              <a:rPr kumimoji="0" lang="ko-KR" altLang="en-US" sz="2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해당하는</a:t>
            </a:r>
            <a:r>
              <a:rPr kumimoji="0" lang="en-US" altLang="ko-KR" sz="2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 </a:t>
            </a:r>
            <a:r>
              <a:rPr kumimoji="0" lang="ko-KR" altLang="en-US" sz="2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뇌경색증환자가</a:t>
            </a:r>
            <a:endParaRPr kumimoji="0" lang="en-US" altLang="ko-KR" sz="20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  <a:p>
            <a:pPr marL="0" marR="0" indent="0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ko-KR" altLang="en-US" sz="20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발생 </a:t>
            </a:r>
            <a:r>
              <a:rPr lang="en-US" altLang="ko-KR" sz="20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24</a:t>
            </a:r>
            <a:r>
              <a:rPr lang="ko-KR" altLang="en-US" sz="2000" dirty="0" err="1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시간이내</a:t>
            </a:r>
            <a:r>
              <a:rPr lang="ko-KR" altLang="en-US" sz="20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 병원에 도착하여</a:t>
            </a:r>
            <a:endParaRPr lang="en-US" altLang="ko-KR" sz="2000" dirty="0" smtClean="0">
              <a:solidFill>
                <a:srgbClr val="000000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  <a:p>
            <a:pPr marL="0" marR="0" indent="0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ko-KR" altLang="en-US" sz="2000" b="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입원진료</a:t>
            </a:r>
            <a:r>
              <a:rPr kumimoji="0" lang="ko-KR" altLang="en-US" sz="2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 중 </a:t>
            </a:r>
            <a:r>
              <a:rPr kumimoji="0" lang="en-US" altLang="ko-KR" sz="2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NIHSS</a:t>
            </a:r>
            <a:r>
              <a:rPr kumimoji="0" lang="ko-KR" altLang="en-US" sz="2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가 </a:t>
            </a:r>
            <a:r>
              <a:rPr kumimoji="0" lang="en-US" altLang="ko-KR" sz="2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5</a:t>
            </a:r>
            <a:r>
              <a:rPr kumimoji="0" lang="ko-KR" altLang="en-US" sz="2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점 이상인 경우</a:t>
            </a:r>
            <a:r>
              <a:rPr kumimoji="0" lang="en-US" altLang="ko-KR" sz="2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(V275)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100088" y="5115873"/>
            <a:ext cx="996037" cy="72445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t">
            <a:sp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ko-KR" sz="3600" b="1" i="0" u="none" strike="noStrike" cap="none" spc="0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uFillTx/>
                <a:latin typeface="+mj-lt"/>
                <a:ea typeface="+mj-ea"/>
                <a:cs typeface="+mj-cs"/>
                <a:sym typeface="맑은 고딕"/>
              </a:rPr>
              <a:t>OR</a:t>
            </a:r>
          </a:p>
        </p:txBody>
      </p:sp>
      <p:sp>
        <p:nvSpPr>
          <p:cNvPr id="33" name="직사각형 32"/>
          <p:cNvSpPr/>
          <p:nvPr/>
        </p:nvSpPr>
        <p:spPr>
          <a:xfrm>
            <a:off x="6961181" y="4567358"/>
            <a:ext cx="457359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828800" latinLnBrk="0" hangingPunct="0"/>
            <a:r>
              <a:rPr lang="en-US" altLang="ko-KR" sz="1600" dirty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sym typeface="맑은 고딕"/>
              </a:rPr>
              <a:t>(*</a:t>
            </a:r>
            <a:r>
              <a:rPr lang="ko-KR" altLang="en-US" sz="1600" dirty="0" err="1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sym typeface="맑은 고딕"/>
              </a:rPr>
              <a:t>첨부참조</a:t>
            </a:r>
            <a:r>
              <a:rPr lang="en-US" altLang="ko-KR" sz="16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sym typeface="맑은 고딕"/>
              </a:rPr>
              <a:t>)</a:t>
            </a:r>
            <a:r>
              <a:rPr lang="ko-KR" altLang="en-US" sz="16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sym typeface="맑은 고딕"/>
              </a:rPr>
              <a:t>해당 수술을 받지 않은 경우</a:t>
            </a:r>
            <a:endParaRPr lang="en-US" altLang="ko-KR" sz="1600" dirty="0">
              <a:solidFill>
                <a:srgbClr val="000000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  <a:sym typeface="맑은 고딕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6961181" y="6112143"/>
            <a:ext cx="457359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828800" latinLnBrk="0" hangingPunct="0"/>
            <a:r>
              <a:rPr lang="en-US" altLang="ko-KR" sz="1600" dirty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sym typeface="맑은 고딕"/>
              </a:rPr>
              <a:t>(*</a:t>
            </a:r>
            <a:r>
              <a:rPr lang="ko-KR" altLang="en-US" sz="1600" dirty="0" err="1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sym typeface="맑은 고딕"/>
              </a:rPr>
              <a:t>첨부참조</a:t>
            </a:r>
            <a:r>
              <a:rPr lang="en-US" altLang="ko-KR" sz="16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sym typeface="맑은 고딕"/>
              </a:rPr>
              <a:t>)</a:t>
            </a:r>
            <a:r>
              <a:rPr lang="ko-KR" altLang="en-US" sz="16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sym typeface="맑은 고딕"/>
              </a:rPr>
              <a:t>해당 수술을 받지 않은 경우</a:t>
            </a:r>
            <a:endParaRPr lang="en-US" altLang="ko-KR" sz="1600" dirty="0">
              <a:solidFill>
                <a:srgbClr val="000000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  <a:sym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27399611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치매…"/>
          <p:cNvSpPr txBox="1"/>
          <p:nvPr/>
        </p:nvSpPr>
        <p:spPr>
          <a:xfrm>
            <a:off x="138224" y="67733"/>
            <a:ext cx="5802225" cy="646327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 anchor="ctr">
            <a:spAutoFit/>
          </a:bodyPr>
          <a:lstStyle/>
          <a:p>
            <a:pPr algn="ctr" latinLnBrk="0" hangingPunct="0">
              <a:defRPr sz="40000" spc="4799">
                <a:solidFill>
                  <a:srgbClr val="FFF101"/>
                </a:solidFill>
                <a:latin typeface="배달의민족 한나는 열한살 OTF"/>
                <a:ea typeface="배달의민족 한나는 열한살 OTF"/>
                <a:cs typeface="배달의민족 한나는 열한살 OTF"/>
                <a:sym typeface="배달의민족 한나는 열한살 OTF"/>
              </a:defRPr>
            </a:pPr>
            <a:r>
              <a:rPr lang="ko-KR" altLang="en-US" sz="3600" kern="0" spc="-150" dirty="0" smtClean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뇌혈관질환 </a:t>
            </a:r>
            <a:r>
              <a:rPr lang="ko-KR" altLang="en-US" sz="3600" kern="0" spc="-150" dirty="0" err="1" smtClean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산정특례에</a:t>
            </a:r>
            <a:r>
              <a:rPr lang="ko-KR" altLang="en-US" sz="3600" kern="0" spc="-150" dirty="0" smtClean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 대한 사항</a:t>
            </a:r>
            <a:endParaRPr sz="2700" kern="0" spc="-150" dirty="0">
              <a:solidFill>
                <a:srgbClr val="7030A0"/>
              </a:solidFill>
              <a:latin typeface="경기천년제목 Bold" panose="02020803020101020101" pitchFamily="18" charset="-127"/>
              <a:ea typeface="경기천년제목 Bold" panose="02020803020101020101" pitchFamily="18" charset="-127"/>
              <a:sym typeface="배달의민족 한나는 열한살 OTF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393413"/>
              </p:ext>
            </p:extLst>
          </p:nvPr>
        </p:nvGraphicFramePr>
        <p:xfrm>
          <a:off x="388883" y="1525018"/>
          <a:ext cx="5785299" cy="4346341"/>
        </p:xfrm>
        <a:graphic>
          <a:graphicData uri="http://schemas.openxmlformats.org/drawingml/2006/table">
            <a:tbl>
              <a:tblPr/>
              <a:tblGrid>
                <a:gridCol w="605471">
                  <a:extLst>
                    <a:ext uri="{9D8B030D-6E8A-4147-A177-3AD203B41FA5}">
                      <a16:colId xmlns:a16="http://schemas.microsoft.com/office/drawing/2014/main" val="1724074287"/>
                    </a:ext>
                  </a:extLst>
                </a:gridCol>
                <a:gridCol w="1090405">
                  <a:extLst>
                    <a:ext uri="{9D8B030D-6E8A-4147-A177-3AD203B41FA5}">
                      <a16:colId xmlns:a16="http://schemas.microsoft.com/office/drawing/2014/main" val="2516595488"/>
                    </a:ext>
                  </a:extLst>
                </a:gridCol>
                <a:gridCol w="371526">
                  <a:extLst>
                    <a:ext uri="{9D8B030D-6E8A-4147-A177-3AD203B41FA5}">
                      <a16:colId xmlns:a16="http://schemas.microsoft.com/office/drawing/2014/main" val="3941307701"/>
                    </a:ext>
                  </a:extLst>
                </a:gridCol>
                <a:gridCol w="718879">
                  <a:extLst>
                    <a:ext uri="{9D8B030D-6E8A-4147-A177-3AD203B41FA5}">
                      <a16:colId xmlns:a16="http://schemas.microsoft.com/office/drawing/2014/main" val="233681738"/>
                    </a:ext>
                  </a:extLst>
                </a:gridCol>
                <a:gridCol w="1090405">
                  <a:extLst>
                    <a:ext uri="{9D8B030D-6E8A-4147-A177-3AD203B41FA5}">
                      <a16:colId xmlns:a16="http://schemas.microsoft.com/office/drawing/2014/main" val="2654730311"/>
                    </a:ext>
                  </a:extLst>
                </a:gridCol>
                <a:gridCol w="558097">
                  <a:extLst>
                    <a:ext uri="{9D8B030D-6E8A-4147-A177-3AD203B41FA5}">
                      <a16:colId xmlns:a16="http://schemas.microsoft.com/office/drawing/2014/main" val="212588925"/>
                    </a:ext>
                  </a:extLst>
                </a:gridCol>
                <a:gridCol w="450172">
                  <a:extLst>
                    <a:ext uri="{9D8B030D-6E8A-4147-A177-3AD203B41FA5}">
                      <a16:colId xmlns:a16="http://schemas.microsoft.com/office/drawing/2014/main" val="422366108"/>
                    </a:ext>
                  </a:extLst>
                </a:gridCol>
                <a:gridCol w="450172">
                  <a:extLst>
                    <a:ext uri="{9D8B030D-6E8A-4147-A177-3AD203B41FA5}">
                      <a16:colId xmlns:a16="http://schemas.microsoft.com/office/drawing/2014/main" val="3905776570"/>
                    </a:ext>
                  </a:extLst>
                </a:gridCol>
                <a:gridCol w="450172">
                  <a:extLst>
                    <a:ext uri="{9D8B030D-6E8A-4147-A177-3AD203B41FA5}">
                      <a16:colId xmlns:a16="http://schemas.microsoft.com/office/drawing/2014/main" val="973248739"/>
                    </a:ext>
                  </a:extLst>
                </a:gridCol>
              </a:tblGrid>
              <a:tr h="360707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구분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코드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상병명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뇌산정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특례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뇌혈관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뇌졸중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뇌출혈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330171"/>
                  </a:ext>
                </a:extLst>
              </a:tr>
              <a:tr h="228781">
                <a:tc rowSpan="12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뇌혈관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질환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I60 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혈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관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거미막하 출혈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81405" marR="81405" marT="40703" marB="407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6415994"/>
                  </a:ext>
                </a:extLst>
              </a:tr>
              <a:tr h="22878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I61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뇌내출혈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81405" marR="81405" marT="40703" marB="407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204941"/>
                  </a:ext>
                </a:extLst>
              </a:tr>
              <a:tr h="22878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I62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기타 비외상성 두개내 출혈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81405" marR="81405" marT="40703" marB="407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6131654"/>
                  </a:ext>
                </a:extLst>
              </a:tr>
              <a:tr h="25950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I63 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뇌경색증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81405" marR="81405" marT="40703" marB="407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8637963"/>
                  </a:ext>
                </a:extLst>
              </a:tr>
              <a:tr h="38709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I64 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출혈 또는 경색증으로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명시되지 않은 뇌졸중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81405" marR="81405" marT="40703" marB="407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9965132"/>
                  </a:ext>
                </a:extLst>
              </a:tr>
              <a:tr h="38709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I65 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뇌경색증을 유발하지 않은 뇌전동맥의 폐쇄 및 협착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81405" marR="81405" marT="40703" marB="407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4325393"/>
                  </a:ext>
                </a:extLst>
              </a:tr>
              <a:tr h="38709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I66 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뇌경색증을 유발하지 않은 대뇌동맥의 폐쇄 및 협착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81405" marR="81405" marT="40703" marB="407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 dirty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7464811"/>
                  </a:ext>
                </a:extLst>
              </a:tr>
              <a:tr h="22878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I67 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기타 뇌혈관 질환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81405" marR="81405" marT="40703" marB="407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2276616"/>
                  </a:ext>
                </a:extLst>
              </a:tr>
              <a:tr h="22878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I68 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달리 분류된 질환에서의 뇌혈관 장애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b="1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2051373"/>
                  </a:ext>
                </a:extLst>
              </a:tr>
              <a:tr h="22878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I69 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뇌혈관질환의 후유증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b="1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8241840"/>
                  </a:ext>
                </a:extLst>
              </a:tr>
              <a:tr h="38709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I72.0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동맥질환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경동맥의 동맥류 및 박리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5506608"/>
                  </a:ext>
                </a:extLst>
              </a:tr>
              <a:tr h="22878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I77.0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후천성 동정맥루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3245254"/>
                  </a:ext>
                </a:extLst>
              </a:tr>
              <a:tr h="360707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선천성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Q28.0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~28.3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순환계통의 기타 선천기형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7310523"/>
                  </a:ext>
                </a:extLst>
              </a:tr>
              <a:tr h="215588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상해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S06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두개내손상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6371167"/>
                  </a:ext>
                </a:extLst>
              </a:tr>
            </a:tbl>
          </a:graphicData>
        </a:graphic>
      </p:graphicFrame>
      <p:sp>
        <p:nvSpPr>
          <p:cNvPr id="11" name="직사각형 10"/>
          <p:cNvSpPr/>
          <p:nvPr/>
        </p:nvSpPr>
        <p:spPr>
          <a:xfrm>
            <a:off x="4250267" y="1514556"/>
            <a:ext cx="554998" cy="4356803"/>
          </a:xfrm>
          <a:prstGeom prst="rect">
            <a:avLst/>
          </a:prstGeom>
          <a:noFill/>
          <a:ln w="38100" cap="flat">
            <a:solidFill>
              <a:srgbClr val="E5007F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맑은 고딕"/>
            </a:endParaRPr>
          </a:p>
        </p:txBody>
      </p:sp>
      <p:graphicFrame>
        <p:nvGraphicFramePr>
          <p:cNvPr id="15" name="표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500836"/>
              </p:ext>
            </p:extLst>
          </p:nvPr>
        </p:nvGraphicFramePr>
        <p:xfrm>
          <a:off x="6429262" y="1992790"/>
          <a:ext cx="5139322" cy="387857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569661">
                  <a:extLst>
                    <a:ext uri="{9D8B030D-6E8A-4147-A177-3AD203B41FA5}">
                      <a16:colId xmlns:a16="http://schemas.microsoft.com/office/drawing/2014/main" val="3219567296"/>
                    </a:ext>
                  </a:extLst>
                </a:gridCol>
                <a:gridCol w="2569661">
                  <a:extLst>
                    <a:ext uri="{9D8B030D-6E8A-4147-A177-3AD203B41FA5}">
                      <a16:colId xmlns:a16="http://schemas.microsoft.com/office/drawing/2014/main" val="1089228265"/>
                    </a:ext>
                  </a:extLst>
                </a:gridCol>
              </a:tblGrid>
              <a:tr h="18469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 spc="0" dirty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대상이 되는 항목 </a:t>
                      </a:r>
                      <a:r>
                        <a:rPr lang="ko-KR" altLang="en-US" sz="1200" u="none" strike="noStrike" spc="0" dirty="0" err="1" smtClean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수가코드</a:t>
                      </a:r>
                      <a:endParaRPr lang="ko-KR" altLang="en-US" sz="1200" b="0" i="0" u="none" strike="noStrike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41626187"/>
                  </a:ext>
                </a:extLst>
              </a:tr>
              <a:tr h="18469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u="none" strike="noStrike" spc="0" dirty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1. </a:t>
                      </a:r>
                      <a:r>
                        <a:rPr lang="ko-KR" altLang="en-US" sz="1200" u="none" strike="noStrike" spc="0" dirty="0" err="1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혈종제거를</a:t>
                      </a:r>
                      <a:r>
                        <a:rPr lang="ko-KR" altLang="en-US" sz="1200" u="none" strike="noStrike" spc="0" dirty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위한 </a:t>
                      </a:r>
                      <a:r>
                        <a:rPr lang="ko-KR" altLang="en-US" sz="1200" u="none" strike="noStrike" spc="0" dirty="0" err="1" smtClean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개두술</a:t>
                      </a:r>
                      <a:endParaRPr lang="en-US" altLang="ko-KR" sz="1200" b="0" i="0" u="none" strike="noStrike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u="none" strike="noStrike" spc="0" dirty="0" smtClean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S4621, S4622</a:t>
                      </a:r>
                      <a:endParaRPr lang="en-US" altLang="ko-KR" sz="1200" b="0" i="0" u="none" strike="noStrike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3434488"/>
                  </a:ext>
                </a:extLst>
              </a:tr>
              <a:tr h="18469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u="none" strike="noStrike" spc="0" dirty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2. </a:t>
                      </a:r>
                      <a:r>
                        <a:rPr lang="ko-KR" altLang="en-US" sz="1200" u="none" strike="noStrike" spc="0" dirty="0" smtClean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뇌동맥류수술</a:t>
                      </a:r>
                      <a:endParaRPr lang="en-US" altLang="ko-KR" sz="1200" b="0" i="0" u="none" strike="noStrike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u="none" strike="noStrike" spc="0" dirty="0" smtClean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S4641, S4642</a:t>
                      </a:r>
                      <a:endParaRPr lang="en-US" altLang="ko-KR" sz="1200" b="0" i="0" u="none" strike="noStrike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4959725"/>
                  </a:ext>
                </a:extLst>
              </a:tr>
              <a:tr h="18469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u="none" strike="noStrike" spc="0" dirty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3. </a:t>
                      </a:r>
                      <a:r>
                        <a:rPr lang="ko-KR" altLang="en-US" sz="1200" u="none" strike="noStrike" spc="0" dirty="0" err="1" smtClean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뇌동정맥기형적출술</a:t>
                      </a:r>
                      <a:endParaRPr lang="en-US" altLang="ko-KR" sz="1200" b="0" i="0" u="none" strike="noStrike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u="none" strike="noStrike" spc="0" dirty="0" smtClean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</a:t>
                      </a:r>
                      <a:r>
                        <a:rPr lang="en-US" altLang="ko-KR" sz="1200" u="none" strike="noStrike" spc="0" dirty="0" smtClean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S4653~S4658</a:t>
                      </a:r>
                      <a:endParaRPr lang="en-US" altLang="ko-KR" sz="1200" b="0" i="0" u="none" strike="noStrike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1966729"/>
                  </a:ext>
                </a:extLst>
              </a:tr>
              <a:tr h="18469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u="none" strike="noStrike" spc="0" dirty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4. </a:t>
                      </a:r>
                      <a:r>
                        <a:rPr lang="ko-KR" altLang="en-US" sz="1200" u="none" strike="noStrike" spc="0" dirty="0" err="1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두개강내</a:t>
                      </a:r>
                      <a:r>
                        <a:rPr lang="ko-KR" altLang="en-US" sz="1200" u="none" strike="noStrike" spc="0" dirty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</a:t>
                      </a:r>
                      <a:r>
                        <a:rPr lang="ko-KR" altLang="en-US" sz="1200" u="none" strike="noStrike" spc="0" dirty="0" err="1" smtClean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혈관문합술</a:t>
                      </a:r>
                      <a:endParaRPr lang="en-US" altLang="ko-KR" sz="1200" b="0" i="0" u="none" strike="noStrike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u="none" strike="noStrike" spc="0" dirty="0" smtClean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S4661, S4662</a:t>
                      </a:r>
                      <a:endParaRPr lang="en-US" altLang="ko-KR" sz="1200" b="0" i="0" u="none" strike="noStrike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3110180"/>
                  </a:ext>
                </a:extLst>
              </a:tr>
              <a:tr h="18469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u="none" strike="noStrike" spc="0" dirty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5. </a:t>
                      </a:r>
                      <a:r>
                        <a:rPr lang="ko-KR" altLang="en-US" sz="1200" u="none" strike="noStrike" spc="0" dirty="0" err="1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단락술</a:t>
                      </a:r>
                      <a:r>
                        <a:rPr lang="ko-KR" altLang="en-US" sz="1200" u="none" strike="noStrike" spc="0" dirty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또는 </a:t>
                      </a:r>
                      <a:r>
                        <a:rPr lang="ko-KR" altLang="en-US" sz="1200" u="none" strike="noStrike" spc="0" dirty="0" err="1" smtClean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측로조성술</a:t>
                      </a:r>
                      <a:endParaRPr lang="en-US" altLang="ko-KR" sz="1200" b="0" i="0" u="none" strike="noStrike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u="none" strike="noStrike" spc="0" dirty="0" smtClean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S4711~S4715</a:t>
                      </a:r>
                      <a:endParaRPr lang="en-US" altLang="ko-KR" sz="1200" b="0" i="0" u="none" strike="noStrike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697415"/>
                  </a:ext>
                </a:extLst>
              </a:tr>
              <a:tr h="18469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u="none" strike="noStrike" spc="0" dirty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6. </a:t>
                      </a:r>
                      <a:r>
                        <a:rPr lang="ko-KR" altLang="en-US" sz="1200" u="none" strike="noStrike" spc="0" dirty="0" err="1" smtClean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뇌엽절제술</a:t>
                      </a:r>
                      <a:endParaRPr lang="en-US" sz="1200" b="0" i="0" u="none" strike="noStrike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u="none" strike="noStrike" spc="0" dirty="0" smtClean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</a:t>
                      </a:r>
                      <a:r>
                        <a:rPr lang="en-US" altLang="ko-KR" sz="1200" u="none" strike="noStrike" spc="0" dirty="0" smtClean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S4780</a:t>
                      </a:r>
                      <a:endParaRPr lang="en-US" altLang="ko-KR" sz="1200" b="0" i="0" u="none" strike="noStrike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379462"/>
                  </a:ext>
                </a:extLst>
              </a:tr>
              <a:tr h="18469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u="none" strike="noStrike" spc="0" dirty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7. </a:t>
                      </a:r>
                      <a:r>
                        <a:rPr lang="ko-KR" altLang="en-US" sz="1200" u="none" strike="noStrike" spc="0" dirty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뇌 </a:t>
                      </a:r>
                      <a:r>
                        <a:rPr lang="ko-KR" altLang="en-US" sz="1200" u="none" strike="noStrike" spc="0" dirty="0" err="1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기저부</a:t>
                      </a:r>
                      <a:r>
                        <a:rPr lang="ko-KR" altLang="en-US" sz="1200" u="none" strike="noStrike" spc="0" dirty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</a:t>
                      </a:r>
                      <a:r>
                        <a:rPr lang="ko-KR" altLang="en-US" sz="1200" u="none" strike="noStrike" spc="0" dirty="0" smtClean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수술</a:t>
                      </a:r>
                      <a:endParaRPr lang="en-US" altLang="ko-KR" sz="1200" b="0" i="0" u="none" strike="noStrike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u="none" strike="noStrike" spc="0" dirty="0" smtClean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S4801~S4803</a:t>
                      </a:r>
                      <a:endParaRPr lang="en-US" altLang="ko-KR" sz="1200" b="0" i="0" u="none" strike="noStrike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3866795"/>
                  </a:ext>
                </a:extLst>
              </a:tr>
              <a:tr h="18469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u="none" strike="noStrike" spc="0" dirty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8. </a:t>
                      </a:r>
                      <a:r>
                        <a:rPr lang="ko-KR" altLang="en-US" sz="1200" u="none" strike="noStrike" spc="0" dirty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중추신경계정위수술</a:t>
                      </a:r>
                      <a:r>
                        <a:rPr lang="en-US" altLang="ko-KR" sz="1200" u="none" strike="noStrike" spc="0" dirty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-</a:t>
                      </a:r>
                      <a:r>
                        <a:rPr lang="ko-KR" altLang="en-US" sz="1200" u="none" strike="noStrike" spc="0" dirty="0" err="1" smtClean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혈종제거</a:t>
                      </a:r>
                      <a:endParaRPr lang="en-US" altLang="ko-KR" sz="1200" b="0" i="0" u="none" strike="noStrike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u="none" strike="noStrike" spc="0" dirty="0" smtClean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S4756</a:t>
                      </a:r>
                      <a:endParaRPr lang="en-US" altLang="ko-KR" sz="1200" b="0" i="0" u="none" strike="noStrike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5880592"/>
                  </a:ext>
                </a:extLst>
              </a:tr>
              <a:tr h="18469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u="none" strike="noStrike" spc="0" dirty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9. </a:t>
                      </a:r>
                      <a:r>
                        <a:rPr lang="ko-KR" altLang="en-US" sz="1200" u="none" strike="noStrike" spc="0" dirty="0" err="1" smtClean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경피적풍선혈관성형술</a:t>
                      </a:r>
                      <a:endParaRPr lang="en-US" altLang="ko-KR" sz="1200" b="0" i="0" u="none" strike="noStrike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 spc="0" dirty="0" smtClean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</a:t>
                      </a:r>
                      <a:r>
                        <a:rPr lang="en-US" altLang="ko-KR" sz="1200" u="none" strike="noStrike" spc="0" dirty="0" smtClean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M6593, M6594, M6597</a:t>
                      </a:r>
                      <a:endParaRPr lang="en-US" altLang="ko-KR" sz="1200" b="0" i="0" u="none" strike="noStrike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6180181"/>
                  </a:ext>
                </a:extLst>
              </a:tr>
              <a:tr h="18469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u="none" strike="noStrike" spc="0" dirty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10. </a:t>
                      </a:r>
                      <a:r>
                        <a:rPr lang="ko-KR" altLang="en-US" sz="1200" u="none" strike="noStrike" spc="0" dirty="0" err="1" smtClean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경피적뇌혈관약물성형술</a:t>
                      </a:r>
                      <a:endParaRPr lang="en-US" altLang="ko-KR" sz="1200" b="0" i="0" u="none" strike="noStrike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u="none" strike="noStrike" spc="0" dirty="0" smtClean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</a:t>
                      </a:r>
                      <a:r>
                        <a:rPr lang="en-US" altLang="ko-KR" sz="1200" u="none" strike="noStrike" spc="0" dirty="0" smtClean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M6599</a:t>
                      </a:r>
                      <a:endParaRPr lang="en-US" altLang="ko-KR" sz="1200" b="0" i="0" u="none" strike="noStrike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2437106"/>
                  </a:ext>
                </a:extLst>
              </a:tr>
              <a:tr h="18469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u="none" strike="noStrike" spc="0" dirty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11. </a:t>
                      </a:r>
                      <a:r>
                        <a:rPr lang="ko-KR" altLang="en-US" sz="1200" u="none" strike="noStrike" spc="0" dirty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경피적혈관내 </a:t>
                      </a:r>
                      <a:r>
                        <a:rPr lang="ko-KR" altLang="en-US" sz="1200" u="none" strike="noStrike" spc="0" dirty="0" err="1" smtClean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금속스텐트삽입술</a:t>
                      </a:r>
                      <a:endParaRPr lang="en-US" altLang="ko-KR" sz="1200" b="0" i="0" u="none" strike="noStrike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u="none" strike="noStrike" spc="0" dirty="0" smtClean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M6601, M6602, M6605</a:t>
                      </a:r>
                      <a:endParaRPr lang="en-US" altLang="ko-KR" sz="1200" b="0" i="0" u="none" strike="noStrike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5135429"/>
                  </a:ext>
                </a:extLst>
              </a:tr>
              <a:tr h="36938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u="none" strike="noStrike" spc="0" dirty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12. </a:t>
                      </a:r>
                      <a:r>
                        <a:rPr lang="ko-KR" altLang="en-US" sz="1200" u="none" strike="noStrike" spc="0" dirty="0" err="1" smtClean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경피적혈전제거술</a:t>
                      </a:r>
                      <a:endParaRPr lang="en-US" altLang="ko-KR" sz="1200" b="0" i="0" u="none" strike="noStrike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u="none" strike="noStrike" spc="0" dirty="0" smtClean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M6630, M6632, M6635, M6636,  </a:t>
                      </a:r>
                    </a:p>
                    <a:p>
                      <a:pPr marL="0" marR="0" indent="0" algn="l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u="none" strike="noStrike" spc="0" dirty="0" smtClean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M6637, M6639</a:t>
                      </a:r>
                      <a:endParaRPr lang="en-US" altLang="ko-KR" sz="1200" b="0" i="0" u="none" strike="noStrike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2038304"/>
                  </a:ext>
                </a:extLst>
              </a:tr>
              <a:tr h="18469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u="none" strike="noStrike" spc="0" dirty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13. </a:t>
                      </a:r>
                      <a:r>
                        <a:rPr lang="ko-KR" altLang="en-US" sz="1200" u="none" strike="noStrike" spc="0" dirty="0" err="1" smtClean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혈관색전술</a:t>
                      </a:r>
                      <a:endParaRPr lang="en-US" sz="1200" b="0" i="0" u="none" strike="noStrike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u="none" strike="noStrike" spc="0" dirty="0" smtClean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M1661~M1667, M6644</a:t>
                      </a:r>
                      <a:endParaRPr lang="en-US" altLang="ko-KR" sz="1200" b="0" i="0" u="none" strike="noStrike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517854"/>
                  </a:ext>
                </a:extLst>
              </a:tr>
              <a:tr h="18469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u="none" strike="noStrike" spc="0" dirty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14. </a:t>
                      </a:r>
                      <a:r>
                        <a:rPr lang="ko-KR" altLang="en-US" sz="1200" u="none" strike="noStrike" spc="0" dirty="0" err="1" smtClean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천두술</a:t>
                      </a:r>
                      <a:endParaRPr lang="en-US" sz="1200" b="0" i="0" u="none" strike="noStrike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u="none" strike="noStrike" spc="0" dirty="0" smtClean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N0322~N0324</a:t>
                      </a:r>
                      <a:endParaRPr lang="en-US" altLang="ko-KR" sz="1200" b="0" i="0" u="none" strike="noStrike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9531292"/>
                  </a:ext>
                </a:extLst>
              </a:tr>
              <a:tr h="18469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u="none" strike="noStrike" spc="0" dirty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15. </a:t>
                      </a:r>
                      <a:r>
                        <a:rPr lang="ko-KR" altLang="en-US" sz="1200" u="none" strike="noStrike" spc="0" dirty="0" err="1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개두술</a:t>
                      </a:r>
                      <a:r>
                        <a:rPr lang="ko-KR" altLang="en-US" sz="1200" u="none" strike="noStrike" spc="0" dirty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또는 </a:t>
                      </a:r>
                      <a:r>
                        <a:rPr lang="ko-KR" altLang="en-US" sz="1200" u="none" strike="noStrike" spc="0" dirty="0" err="1" smtClean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두개절제술</a:t>
                      </a:r>
                      <a:endParaRPr lang="en-US" altLang="ko-KR" sz="1200" b="0" i="0" u="none" strike="noStrike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u="none" strike="noStrike" spc="0" dirty="0" smtClean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N0333</a:t>
                      </a:r>
                      <a:endParaRPr lang="en-US" altLang="ko-KR" sz="1200" b="0" i="0" u="none" strike="noStrike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0908886"/>
                  </a:ext>
                </a:extLst>
              </a:tr>
              <a:tr h="18469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u="none" strike="noStrike" spc="0" dirty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16. </a:t>
                      </a:r>
                      <a:r>
                        <a:rPr lang="ko-KR" altLang="en-US" sz="1200" u="none" strike="noStrike" spc="0" dirty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혈관내 </a:t>
                      </a:r>
                      <a:r>
                        <a:rPr lang="ko-KR" altLang="en-US" sz="1200" u="none" strike="noStrike" spc="0" dirty="0" err="1" smtClean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죽종제거술</a:t>
                      </a:r>
                      <a:endParaRPr lang="en-US" sz="1200" b="0" i="0" u="none" strike="noStrike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u="none" strike="noStrike" spc="0" dirty="0" smtClean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O0226, O0227, O2066</a:t>
                      </a:r>
                      <a:endParaRPr lang="en-US" sz="1200" b="0" i="0" u="none" strike="noStrike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8922490"/>
                  </a:ext>
                </a:extLst>
              </a:tr>
              <a:tr h="18469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u="none" strike="noStrike" spc="0" dirty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17. </a:t>
                      </a:r>
                      <a:r>
                        <a:rPr lang="ko-KR" altLang="en-US" sz="1200" u="none" strike="noStrike" spc="0" dirty="0" err="1" smtClean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경동맥결찰술</a:t>
                      </a:r>
                      <a:endParaRPr lang="en-US" altLang="ko-KR" sz="1200" b="0" i="0" u="none" strike="noStrike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u="none" strike="noStrike" spc="0" dirty="0" smtClean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S4670</a:t>
                      </a:r>
                      <a:endParaRPr lang="en-US" altLang="ko-KR" sz="1200" b="0" i="0" u="none" strike="noStrike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7166804"/>
                  </a:ext>
                </a:extLst>
              </a:tr>
              <a:tr h="18469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u="none" strike="noStrike" spc="0" dirty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18. </a:t>
                      </a:r>
                      <a:r>
                        <a:rPr lang="ko-KR" altLang="en-US" sz="1200" u="none" strike="noStrike" spc="0" dirty="0" smtClean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뇌내시경수술</a:t>
                      </a:r>
                      <a:endParaRPr lang="en-US" altLang="ko-KR" sz="1200" b="0" i="0" u="none" strike="noStrike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u="none" strike="noStrike" spc="0" dirty="0" smtClean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S4744</a:t>
                      </a:r>
                      <a:endParaRPr lang="en-US" altLang="ko-KR" sz="1200" b="0" i="0" u="none" strike="noStrike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7087657"/>
                  </a:ext>
                </a:extLst>
              </a:tr>
              <a:tr h="18469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u="none" strike="noStrike" spc="0" dirty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19. </a:t>
                      </a:r>
                      <a:r>
                        <a:rPr lang="ko-KR" altLang="en-US" sz="1200" u="none" strike="noStrike" spc="0" dirty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뇌 </a:t>
                      </a:r>
                      <a:r>
                        <a:rPr lang="ko-KR" altLang="en-US" sz="1200" u="none" strike="noStrike" spc="0" dirty="0" err="1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정위적</a:t>
                      </a:r>
                      <a:r>
                        <a:rPr lang="ko-KR" altLang="en-US" sz="1200" u="none" strike="noStrike" spc="0" dirty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</a:t>
                      </a:r>
                      <a:r>
                        <a:rPr lang="ko-KR" altLang="en-US" sz="1200" u="none" strike="noStrike" spc="0" dirty="0" err="1" smtClean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방사선수술</a:t>
                      </a:r>
                      <a:endParaRPr lang="en-US" altLang="ko-KR" sz="1200" b="0" i="0" u="none" strike="noStrike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u="none" strike="noStrike" spc="0" dirty="0" smtClean="0"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HD113~HD115</a:t>
                      </a:r>
                      <a:endParaRPr lang="en-US" altLang="ko-KR" sz="1200" b="0" i="0" u="none" strike="noStrike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4291889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6315528" y="1514556"/>
            <a:ext cx="6216197" cy="4782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t">
            <a:spAutoFit/>
          </a:bodyPr>
          <a:lstStyle/>
          <a:p>
            <a:pPr marR="0" defTabSz="1828800" fontAlgn="auto" latinLnBrk="0" hangingPunct="0"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ko-KR" altLang="en-US" sz="2000" spc="-170" dirty="0">
                <a:ln>
                  <a:solidFill>
                    <a:schemeClr val="tx1">
                      <a:alpha val="0"/>
                    </a:schemeClr>
                  </a:solidFill>
                </a:ln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맑은 고딕 Semilight" panose="020B0502040204020203" pitchFamily="50" charset="-127"/>
              </a:rPr>
              <a:t>❐ </a:t>
            </a:r>
            <a:r>
              <a:rPr lang="ko-KR" altLang="en-US" sz="20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sym typeface="맑은 고딕"/>
              </a:rPr>
              <a:t>뇌혈관산정특례 </a:t>
            </a:r>
            <a:r>
              <a:rPr lang="ko-KR" altLang="en-US" sz="2000" dirty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sym typeface="맑은 고딕"/>
              </a:rPr>
              <a:t>수술</a:t>
            </a:r>
            <a:endParaRPr lang="en-US" altLang="ko-KR" sz="2000" dirty="0">
              <a:solidFill>
                <a:srgbClr val="000000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  <a:sym typeface="맑은 고딕"/>
            </a:endParaRPr>
          </a:p>
        </p:txBody>
      </p:sp>
      <p:sp>
        <p:nvSpPr>
          <p:cNvPr id="16" name="모서리가 둥근 직사각형 15"/>
          <p:cNvSpPr/>
          <p:nvPr/>
        </p:nvSpPr>
        <p:spPr>
          <a:xfrm>
            <a:off x="1435465" y="944383"/>
            <a:ext cx="3369800" cy="51954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ko-KR" altLang="en-US" sz="2800" b="0" i="0" u="none" strike="noStrike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맑은 고딕"/>
              </a:rPr>
              <a:t>해당상병진단</a:t>
            </a:r>
            <a:endParaRPr kumimoji="0" lang="ko-KR" altLang="en-US" sz="2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맑은 고딕"/>
            </a:endParaRPr>
          </a:p>
        </p:txBody>
      </p:sp>
      <p:sp>
        <p:nvSpPr>
          <p:cNvPr id="19" name="모서리가 둥근 직사각형 18"/>
          <p:cNvSpPr/>
          <p:nvPr/>
        </p:nvSpPr>
        <p:spPr>
          <a:xfrm>
            <a:off x="6843960" y="944382"/>
            <a:ext cx="3747840" cy="51954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ko-KR" altLang="en-US" sz="2800" b="0" i="0" u="none" strike="noStrike" cap="none" spc="0" normalizeH="0" baseline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맑은 고딕"/>
              </a:rPr>
              <a:t>상병치료를</a:t>
            </a:r>
            <a:r>
              <a:rPr kumimoji="0" lang="ko-KR" altLang="en-US" sz="2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맑은 고딕"/>
              </a:rPr>
              <a:t> 위한 수술</a:t>
            </a:r>
            <a:endParaRPr kumimoji="0" lang="ko-KR" alt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맑은 고딕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00100" y="5943600"/>
            <a:ext cx="10163175" cy="60134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t">
            <a:sp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ko-KR" altLang="en-US" sz="2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해당질병코드 </a:t>
            </a:r>
            <a:r>
              <a:rPr kumimoji="0" lang="en-US" altLang="ko-KR" sz="2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+ </a:t>
            </a:r>
            <a:r>
              <a:rPr kumimoji="0" lang="ko-KR" altLang="en-US" sz="28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수술진행</a:t>
            </a:r>
            <a:r>
              <a:rPr kumimoji="0" lang="ko-KR" altLang="en-US" sz="2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 </a:t>
            </a:r>
            <a:r>
              <a:rPr kumimoji="0" lang="en-US" altLang="ko-KR" sz="2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= </a:t>
            </a:r>
            <a:r>
              <a:rPr kumimoji="0" lang="ko-KR" altLang="en-US" sz="2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뇌혈관산정특례</a:t>
            </a:r>
            <a:endParaRPr kumimoji="0" lang="ko-KR" altLang="en-US" sz="2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8073269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3803" y="948681"/>
            <a:ext cx="6216197" cy="613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t">
            <a:spAutoFit/>
          </a:bodyPr>
          <a:lstStyle/>
          <a:p>
            <a:pPr marR="0" algn="l" defTabSz="1828800" rtl="0" fontAlgn="auto" latinLnBrk="0" hangingPunct="0"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altLang="ko-KR" sz="280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5. </a:t>
            </a:r>
            <a:r>
              <a:rPr lang="ko-KR" altLang="en-US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뇌혈관질환 </a:t>
            </a:r>
            <a:r>
              <a:rPr lang="ko-KR" altLang="en-US" sz="2800" dirty="0" err="1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산정특례</a:t>
            </a:r>
            <a:endParaRPr lang="en-US" altLang="ko-KR" dirty="0" smtClean="0">
              <a:solidFill>
                <a:srgbClr val="000000"/>
              </a:solidFill>
              <a:latin typeface="경기천년제목V Bold" panose="02020803020101020101" pitchFamily="18" charset="-127"/>
              <a:ea typeface="경기천년제목V Bold" panose="02020803020101020101" pitchFamily="18" charset="-127"/>
              <a:cs typeface="+mj-cs"/>
              <a:sym typeface="맑은 고딕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296563"/>
              </p:ext>
            </p:extLst>
          </p:nvPr>
        </p:nvGraphicFramePr>
        <p:xfrm>
          <a:off x="388883" y="1525018"/>
          <a:ext cx="5785299" cy="4913105"/>
        </p:xfrm>
        <a:graphic>
          <a:graphicData uri="http://schemas.openxmlformats.org/drawingml/2006/table">
            <a:tbl>
              <a:tblPr/>
              <a:tblGrid>
                <a:gridCol w="605471">
                  <a:extLst>
                    <a:ext uri="{9D8B030D-6E8A-4147-A177-3AD203B41FA5}">
                      <a16:colId xmlns:a16="http://schemas.microsoft.com/office/drawing/2014/main" val="1724074287"/>
                    </a:ext>
                  </a:extLst>
                </a:gridCol>
                <a:gridCol w="1090405">
                  <a:extLst>
                    <a:ext uri="{9D8B030D-6E8A-4147-A177-3AD203B41FA5}">
                      <a16:colId xmlns:a16="http://schemas.microsoft.com/office/drawing/2014/main" val="2516595488"/>
                    </a:ext>
                  </a:extLst>
                </a:gridCol>
                <a:gridCol w="371526">
                  <a:extLst>
                    <a:ext uri="{9D8B030D-6E8A-4147-A177-3AD203B41FA5}">
                      <a16:colId xmlns:a16="http://schemas.microsoft.com/office/drawing/2014/main" val="3941307701"/>
                    </a:ext>
                  </a:extLst>
                </a:gridCol>
                <a:gridCol w="718879">
                  <a:extLst>
                    <a:ext uri="{9D8B030D-6E8A-4147-A177-3AD203B41FA5}">
                      <a16:colId xmlns:a16="http://schemas.microsoft.com/office/drawing/2014/main" val="233681738"/>
                    </a:ext>
                  </a:extLst>
                </a:gridCol>
                <a:gridCol w="1090405">
                  <a:extLst>
                    <a:ext uri="{9D8B030D-6E8A-4147-A177-3AD203B41FA5}">
                      <a16:colId xmlns:a16="http://schemas.microsoft.com/office/drawing/2014/main" val="2654730311"/>
                    </a:ext>
                  </a:extLst>
                </a:gridCol>
                <a:gridCol w="558097">
                  <a:extLst>
                    <a:ext uri="{9D8B030D-6E8A-4147-A177-3AD203B41FA5}">
                      <a16:colId xmlns:a16="http://schemas.microsoft.com/office/drawing/2014/main" val="212588925"/>
                    </a:ext>
                  </a:extLst>
                </a:gridCol>
                <a:gridCol w="450172">
                  <a:extLst>
                    <a:ext uri="{9D8B030D-6E8A-4147-A177-3AD203B41FA5}">
                      <a16:colId xmlns:a16="http://schemas.microsoft.com/office/drawing/2014/main" val="422366108"/>
                    </a:ext>
                  </a:extLst>
                </a:gridCol>
                <a:gridCol w="450172">
                  <a:extLst>
                    <a:ext uri="{9D8B030D-6E8A-4147-A177-3AD203B41FA5}">
                      <a16:colId xmlns:a16="http://schemas.microsoft.com/office/drawing/2014/main" val="3905776570"/>
                    </a:ext>
                  </a:extLst>
                </a:gridCol>
                <a:gridCol w="450172">
                  <a:extLst>
                    <a:ext uri="{9D8B030D-6E8A-4147-A177-3AD203B41FA5}">
                      <a16:colId xmlns:a16="http://schemas.microsoft.com/office/drawing/2014/main" val="973248739"/>
                    </a:ext>
                  </a:extLst>
                </a:gridCol>
              </a:tblGrid>
              <a:tr h="407743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구분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코드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상병명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뇌산정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특례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뇌혈관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뇌졸중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뇌출혈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330171"/>
                  </a:ext>
                </a:extLst>
              </a:tr>
              <a:tr h="258614">
                <a:tc rowSpan="12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뇌혈관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질환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I60 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혈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관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거미막하 출혈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81405" marR="81405" marT="40703" marB="407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6415994"/>
                  </a:ext>
                </a:extLst>
              </a:tr>
              <a:tr h="2586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I61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뇌내출혈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81405" marR="81405" marT="40703" marB="407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204941"/>
                  </a:ext>
                </a:extLst>
              </a:tr>
              <a:tr h="2586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I62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기타 비외상성 두개내 출혈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81405" marR="81405" marT="40703" marB="407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6131654"/>
                  </a:ext>
                </a:extLst>
              </a:tr>
              <a:tr h="29334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I63 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뇌경색증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81405" marR="81405" marT="40703" marB="407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8637963"/>
                  </a:ext>
                </a:extLst>
              </a:tr>
              <a:tr h="43756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I64 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출혈 또는 경색증으로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명시되지 않은 뇌졸중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81405" marR="81405" marT="40703" marB="407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9965132"/>
                  </a:ext>
                </a:extLst>
              </a:tr>
              <a:tr h="43756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I65 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뇌경색증을 유발하지 않은 뇌전동맥의 폐쇄 및 협착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81405" marR="81405" marT="40703" marB="407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4325393"/>
                  </a:ext>
                </a:extLst>
              </a:tr>
              <a:tr h="43756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I66 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뇌경색증을 유발하지 않은 대뇌동맥의 폐쇄 및 협착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81405" marR="81405" marT="40703" marB="407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7464811"/>
                  </a:ext>
                </a:extLst>
              </a:tr>
              <a:tr h="2586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I67 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기타 뇌혈관 질환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81405" marR="81405" marT="40703" marB="407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2276616"/>
                  </a:ext>
                </a:extLst>
              </a:tr>
              <a:tr h="2586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I68 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달리 분류된 질환에서의 뇌혈관 장애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b="1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2051373"/>
                  </a:ext>
                </a:extLst>
              </a:tr>
              <a:tr h="2586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I69 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뇌혈관질환의 후유증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b="1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8241840"/>
                  </a:ext>
                </a:extLst>
              </a:tr>
              <a:tr h="43756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I72.0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동맥질환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경동맥의 동맥류 및 박리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5506608"/>
                  </a:ext>
                </a:extLst>
              </a:tr>
              <a:tr h="2586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I77.0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후천성 동정맥루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3245254"/>
                  </a:ext>
                </a:extLst>
              </a:tr>
              <a:tr h="407743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선천성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Q28.0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~28.3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순환계통의 기타 선천기형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7310523"/>
                  </a:ext>
                </a:extLst>
              </a:tr>
              <a:tr h="243701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상해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S06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두개내손상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6371167"/>
                  </a:ext>
                </a:extLst>
              </a:tr>
            </a:tbl>
          </a:graphicData>
        </a:graphic>
      </p:graphicFrame>
      <p:sp>
        <p:nvSpPr>
          <p:cNvPr id="11" name="직사각형 10"/>
          <p:cNvSpPr/>
          <p:nvPr/>
        </p:nvSpPr>
        <p:spPr>
          <a:xfrm>
            <a:off x="4241799" y="1525018"/>
            <a:ext cx="563465" cy="4913105"/>
          </a:xfrm>
          <a:prstGeom prst="rect">
            <a:avLst/>
          </a:prstGeom>
          <a:noFill/>
          <a:ln w="38100" cap="flat">
            <a:solidFill>
              <a:srgbClr val="E5007F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맑은 고딕"/>
            </a:endParaRPr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495499"/>
              </p:ext>
            </p:extLst>
          </p:nvPr>
        </p:nvGraphicFramePr>
        <p:xfrm>
          <a:off x="6350000" y="1548613"/>
          <a:ext cx="5415384" cy="48895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5128">
                  <a:extLst>
                    <a:ext uri="{9D8B030D-6E8A-4147-A177-3AD203B41FA5}">
                      <a16:colId xmlns:a16="http://schemas.microsoft.com/office/drawing/2014/main" val="2101654647"/>
                    </a:ext>
                  </a:extLst>
                </a:gridCol>
                <a:gridCol w="1805128">
                  <a:extLst>
                    <a:ext uri="{9D8B030D-6E8A-4147-A177-3AD203B41FA5}">
                      <a16:colId xmlns:a16="http://schemas.microsoft.com/office/drawing/2014/main" val="1227876500"/>
                    </a:ext>
                  </a:extLst>
                </a:gridCol>
                <a:gridCol w="1805128">
                  <a:extLst>
                    <a:ext uri="{9D8B030D-6E8A-4147-A177-3AD203B41FA5}">
                      <a16:colId xmlns:a16="http://schemas.microsoft.com/office/drawing/2014/main" val="1616652738"/>
                    </a:ext>
                  </a:extLst>
                </a:gridCol>
              </a:tblGrid>
              <a:tr h="122237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구분</a:t>
                      </a:r>
                      <a:endParaRPr lang="ko-KR" altLang="en-US" sz="18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뇌혈관질환</a:t>
                      </a:r>
                      <a:endParaRPr lang="en-US" altLang="ko-KR" sz="1800" b="1" spc="0" dirty="0" smtClean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latinLnBrk="1"/>
                      <a:r>
                        <a:rPr lang="ko-KR" altLang="en-US" sz="1800" b="1" spc="0" dirty="0" err="1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진단특약</a:t>
                      </a:r>
                      <a:endParaRPr lang="ko-KR" altLang="en-US" sz="18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spc="0" dirty="0" err="1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중증질환자</a:t>
                      </a:r>
                      <a:endParaRPr lang="en-US" altLang="ko-KR" sz="1800" b="1" spc="0" dirty="0" smtClean="0">
                        <a:solidFill>
                          <a:srgbClr val="E5007F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latinLnBrk="1"/>
                      <a:r>
                        <a:rPr lang="en-US" altLang="ko-KR" sz="18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</a:t>
                      </a:r>
                      <a:r>
                        <a:rPr lang="ko-KR" altLang="en-US" sz="18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뇌혈관질환</a:t>
                      </a:r>
                      <a:r>
                        <a:rPr lang="en-US" altLang="ko-KR" sz="18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)</a:t>
                      </a:r>
                    </a:p>
                    <a:p>
                      <a:pPr latinLnBrk="1"/>
                      <a:r>
                        <a:rPr lang="ko-KR" altLang="en-US" sz="1800" b="1" spc="0" dirty="0" err="1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산정특례</a:t>
                      </a:r>
                      <a:endParaRPr lang="ko-KR" altLang="en-US" sz="1800" b="1" spc="0" dirty="0">
                        <a:solidFill>
                          <a:srgbClr val="E5007F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234028"/>
                  </a:ext>
                </a:extLst>
              </a:tr>
              <a:tr h="122237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보장범위</a:t>
                      </a:r>
                      <a:endParaRPr lang="ko-KR" altLang="en-US" sz="18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좁음</a:t>
                      </a:r>
                      <a:endParaRPr lang="en-US" altLang="ko-KR" sz="1800" spc="0" dirty="0" smtClean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latinLnBrk="1"/>
                      <a:r>
                        <a:rPr lang="en-US" altLang="ko-KR" sz="12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</a:t>
                      </a:r>
                      <a:r>
                        <a:rPr lang="ko-KR" altLang="en-US" sz="12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상해 보장 불가</a:t>
                      </a:r>
                      <a:r>
                        <a:rPr lang="en-US" altLang="ko-KR" sz="12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)</a:t>
                      </a:r>
                      <a:endParaRPr lang="ko-KR" altLang="en-US" sz="1200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8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E5007F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넓음</a:t>
                      </a:r>
                      <a:endParaRPr lang="en-US" altLang="ko-KR" sz="1800" b="1" i="0" u="none" strike="noStrike" cap="none" spc="0" baseline="0" dirty="0" smtClean="0">
                        <a:ln>
                          <a:noFill/>
                        </a:ln>
                        <a:solidFill>
                          <a:srgbClr val="E5007F"/>
                        </a:solidFill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  <a:p>
                      <a:pPr latinLnBrk="1"/>
                      <a:r>
                        <a:rPr lang="en-US" altLang="ko-KR" sz="12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</a:t>
                      </a:r>
                      <a:r>
                        <a:rPr lang="ko-KR" altLang="en-US" sz="12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상해</a:t>
                      </a:r>
                      <a:r>
                        <a:rPr lang="en-US" altLang="ko-KR" sz="12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, </a:t>
                      </a:r>
                      <a:r>
                        <a:rPr lang="ko-KR" altLang="en-US" sz="12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선천성</a:t>
                      </a:r>
                      <a:r>
                        <a:rPr lang="ko-KR" altLang="en-US" sz="1200" b="1" spc="0" baseline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보장 가능</a:t>
                      </a:r>
                      <a:r>
                        <a:rPr lang="en-US" altLang="ko-KR" sz="1200" b="1" spc="0" baseline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)</a:t>
                      </a:r>
                      <a:endParaRPr lang="ko-KR" altLang="en-US" sz="12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3016271"/>
                  </a:ext>
                </a:extLst>
              </a:tr>
              <a:tr h="122237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진단 확정</a:t>
                      </a:r>
                      <a:endParaRPr lang="ko-KR" altLang="en-US" sz="18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8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E5007F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질병 코드</a:t>
                      </a:r>
                      <a:endParaRPr lang="ko-KR" altLang="en-US" sz="1800" b="1" i="0" u="none" strike="noStrike" cap="none" spc="0" baseline="0" dirty="0">
                        <a:ln>
                          <a:noFill/>
                        </a:ln>
                        <a:solidFill>
                          <a:srgbClr val="E5007F"/>
                        </a:solidFill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질병 코드</a:t>
                      </a:r>
                      <a:endParaRPr lang="en-US" altLang="ko-KR" sz="1800" b="1" spc="0" dirty="0" smtClean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latinLnBrk="1"/>
                      <a:r>
                        <a:rPr lang="en-US" altLang="ko-KR" sz="18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&amp;</a:t>
                      </a:r>
                    </a:p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8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해당 수술 時</a:t>
                      </a:r>
                      <a:endParaRPr lang="ko-KR" altLang="en-US" sz="18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917406"/>
                  </a:ext>
                </a:extLst>
              </a:tr>
              <a:tr h="122237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지급 횟수</a:t>
                      </a:r>
                      <a:endParaRPr lang="ko-KR" altLang="en-US" sz="18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최초 </a:t>
                      </a:r>
                      <a:r>
                        <a:rPr lang="en-US" altLang="ko-KR" sz="18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</a:t>
                      </a:r>
                      <a:r>
                        <a:rPr lang="ko-KR" altLang="en-US" sz="18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회 한</a:t>
                      </a:r>
                      <a:endParaRPr lang="ko-KR" altLang="en-US" sz="1800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8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E5007F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등록 </a:t>
                      </a:r>
                      <a:r>
                        <a:rPr lang="en-US" altLang="ko-KR" sz="18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E5007F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1</a:t>
                      </a:r>
                      <a:r>
                        <a:rPr lang="ko-KR" altLang="en-US" sz="18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E5007F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회당</a:t>
                      </a:r>
                      <a:endParaRPr lang="en-US" altLang="ko-KR" sz="1800" b="1" i="0" u="none" strike="noStrike" cap="none" spc="0" baseline="0" dirty="0" smtClean="0">
                        <a:ln>
                          <a:noFill/>
                        </a:ln>
                        <a:solidFill>
                          <a:srgbClr val="E5007F"/>
                        </a:solidFill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8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E5007F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(</a:t>
                      </a:r>
                      <a:r>
                        <a:rPr lang="ko-KR" altLang="en-US" sz="18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E5007F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연간 </a:t>
                      </a:r>
                      <a:r>
                        <a:rPr lang="en-US" altLang="ko-KR" sz="18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E5007F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1</a:t>
                      </a:r>
                      <a:r>
                        <a:rPr lang="ko-KR" altLang="en-US" sz="18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E5007F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회 한</a:t>
                      </a:r>
                      <a:r>
                        <a:rPr lang="en-US" altLang="ko-KR" sz="18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E5007F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)</a:t>
                      </a:r>
                      <a:endParaRPr lang="ko-KR" altLang="en-US" sz="1800" b="1" i="0" u="none" strike="noStrike" cap="none" spc="0" baseline="0" dirty="0">
                        <a:ln>
                          <a:noFill/>
                        </a:ln>
                        <a:solidFill>
                          <a:srgbClr val="E5007F"/>
                        </a:solidFill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4737160"/>
                  </a:ext>
                </a:extLst>
              </a:tr>
            </a:tbl>
          </a:graphicData>
        </a:graphic>
      </p:graphicFrame>
      <p:sp>
        <p:nvSpPr>
          <p:cNvPr id="17" name="치매…"/>
          <p:cNvSpPr txBox="1"/>
          <p:nvPr/>
        </p:nvSpPr>
        <p:spPr>
          <a:xfrm>
            <a:off x="138224" y="67733"/>
            <a:ext cx="5802225" cy="646327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 anchor="ctr">
            <a:spAutoFit/>
          </a:bodyPr>
          <a:lstStyle/>
          <a:p>
            <a:pPr algn="ctr" latinLnBrk="0" hangingPunct="0">
              <a:defRPr sz="40000" spc="4799">
                <a:solidFill>
                  <a:srgbClr val="FFF101"/>
                </a:solidFill>
                <a:latin typeface="배달의민족 한나는 열한살 OTF"/>
                <a:ea typeface="배달의민족 한나는 열한살 OTF"/>
                <a:cs typeface="배달의민족 한나는 열한살 OTF"/>
                <a:sym typeface="배달의민족 한나는 열한살 OTF"/>
              </a:defRPr>
            </a:pPr>
            <a:r>
              <a:rPr lang="ko-KR" altLang="en-US" sz="3600" kern="0" spc="-150" dirty="0" smtClean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뇌혈관질환 </a:t>
            </a:r>
            <a:r>
              <a:rPr lang="ko-KR" altLang="en-US" sz="3600" kern="0" spc="-150" dirty="0" err="1" smtClean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산정특례에</a:t>
            </a:r>
            <a:r>
              <a:rPr lang="ko-KR" altLang="en-US" sz="3600" kern="0" spc="-150" dirty="0" smtClean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 대한 사항</a:t>
            </a:r>
            <a:endParaRPr sz="2700" kern="0" spc="-150" dirty="0">
              <a:solidFill>
                <a:srgbClr val="7030A0"/>
              </a:solidFill>
              <a:latin typeface="경기천년제목 Bold" panose="02020803020101020101" pitchFamily="18" charset="-127"/>
              <a:ea typeface="경기천년제목 Bold" panose="02020803020101020101" pitchFamily="18" charset="-127"/>
              <a:sym typeface="배달의민족 한나는 열한살 OTF"/>
            </a:endParaRPr>
          </a:p>
        </p:txBody>
      </p:sp>
    </p:spTree>
    <p:extLst>
      <p:ext uri="{BB962C8B-B14F-4D97-AF65-F5344CB8AC3E}">
        <p14:creationId xmlns:p14="http://schemas.microsoft.com/office/powerpoint/2010/main" val="308560183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치매…"/>
          <p:cNvSpPr txBox="1"/>
          <p:nvPr/>
        </p:nvSpPr>
        <p:spPr>
          <a:xfrm>
            <a:off x="194027" y="67733"/>
            <a:ext cx="5423918" cy="646327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 anchor="ctr">
            <a:spAutoFit/>
          </a:bodyPr>
          <a:lstStyle/>
          <a:p>
            <a:pPr algn="ctr" latinLnBrk="0" hangingPunct="0">
              <a:defRPr sz="40000" spc="4799">
                <a:solidFill>
                  <a:srgbClr val="FFF101"/>
                </a:solidFill>
                <a:latin typeface="배달의민족 한나는 열한살 OTF"/>
                <a:ea typeface="배달의민족 한나는 열한살 OTF"/>
                <a:cs typeface="배달의민족 한나는 열한살 OTF"/>
                <a:sym typeface="배달의민족 한나는 열한살 OTF"/>
              </a:defRPr>
            </a:pPr>
            <a:r>
              <a:rPr lang="ko-KR" altLang="en-US" sz="3600" kern="0" spc="-150" dirty="0" smtClean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심장질환 </a:t>
            </a:r>
            <a:r>
              <a:rPr lang="ko-KR" altLang="en-US" sz="3600" kern="0" spc="-150" dirty="0" err="1" smtClean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산정특례에</a:t>
            </a:r>
            <a:r>
              <a:rPr lang="ko-KR" altLang="en-US" sz="3600" kern="0" spc="-150" dirty="0" smtClean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 관한 사항</a:t>
            </a:r>
            <a:endParaRPr sz="2700" kern="0" spc="-150" dirty="0">
              <a:solidFill>
                <a:srgbClr val="7030A0"/>
              </a:solidFill>
              <a:latin typeface="경기천년제목 Bold" panose="02020803020101020101" pitchFamily="18" charset="-127"/>
              <a:ea typeface="경기천년제목 Bold" panose="02020803020101020101" pitchFamily="18" charset="-127"/>
              <a:sym typeface="배달의민족 한나는 열한살 OTF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3803" y="948681"/>
            <a:ext cx="6216197" cy="613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t">
            <a:spAutoFit/>
          </a:bodyPr>
          <a:lstStyle/>
          <a:p>
            <a:pPr marR="0" algn="l" defTabSz="1828800" rtl="0" fontAlgn="auto" latinLnBrk="0" hangingPunct="0"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altLang="ko-KR" sz="280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5. </a:t>
            </a:r>
            <a:r>
              <a:rPr lang="ko-KR" altLang="en-US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심장질환 </a:t>
            </a:r>
            <a:r>
              <a:rPr lang="ko-KR" altLang="en-US" sz="2800" dirty="0" err="1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산정특례</a:t>
            </a:r>
            <a:endParaRPr lang="en-US" altLang="ko-KR" dirty="0" smtClean="0">
              <a:solidFill>
                <a:srgbClr val="000000"/>
              </a:solidFill>
              <a:latin typeface="경기천년제목V Bold" panose="02020803020101020101" pitchFamily="18" charset="-127"/>
              <a:ea typeface="경기천년제목V Bold" panose="02020803020101020101" pitchFamily="18" charset="-127"/>
              <a:cs typeface="+mj-cs"/>
              <a:sym typeface="맑은 고딕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399943"/>
              </p:ext>
            </p:extLst>
          </p:nvPr>
        </p:nvGraphicFramePr>
        <p:xfrm>
          <a:off x="332898" y="1592807"/>
          <a:ext cx="6002588" cy="4890164"/>
        </p:xfrm>
        <a:graphic>
          <a:graphicData uri="http://schemas.openxmlformats.org/drawingml/2006/table">
            <a:tbl>
              <a:tblPr/>
              <a:tblGrid>
                <a:gridCol w="525518">
                  <a:extLst>
                    <a:ext uri="{9D8B030D-6E8A-4147-A177-3AD203B41FA5}">
                      <a16:colId xmlns:a16="http://schemas.microsoft.com/office/drawing/2014/main" val="2476414766"/>
                    </a:ext>
                  </a:extLst>
                </a:gridCol>
                <a:gridCol w="1212847">
                  <a:extLst>
                    <a:ext uri="{9D8B030D-6E8A-4147-A177-3AD203B41FA5}">
                      <a16:colId xmlns:a16="http://schemas.microsoft.com/office/drawing/2014/main" val="2426534439"/>
                    </a:ext>
                  </a:extLst>
                </a:gridCol>
                <a:gridCol w="830557">
                  <a:extLst>
                    <a:ext uri="{9D8B030D-6E8A-4147-A177-3AD203B41FA5}">
                      <a16:colId xmlns:a16="http://schemas.microsoft.com/office/drawing/2014/main" val="1753768533"/>
                    </a:ext>
                  </a:extLst>
                </a:gridCol>
                <a:gridCol w="1322695">
                  <a:extLst>
                    <a:ext uri="{9D8B030D-6E8A-4147-A177-3AD203B41FA5}">
                      <a16:colId xmlns:a16="http://schemas.microsoft.com/office/drawing/2014/main" val="499356817"/>
                    </a:ext>
                  </a:extLst>
                </a:gridCol>
                <a:gridCol w="552758">
                  <a:extLst>
                    <a:ext uri="{9D8B030D-6E8A-4147-A177-3AD203B41FA5}">
                      <a16:colId xmlns:a16="http://schemas.microsoft.com/office/drawing/2014/main" val="2794042826"/>
                    </a:ext>
                  </a:extLst>
                </a:gridCol>
                <a:gridCol w="587829">
                  <a:extLst>
                    <a:ext uri="{9D8B030D-6E8A-4147-A177-3AD203B41FA5}">
                      <a16:colId xmlns:a16="http://schemas.microsoft.com/office/drawing/2014/main" val="772703839"/>
                    </a:ext>
                  </a:extLst>
                </a:gridCol>
                <a:gridCol w="485192">
                  <a:extLst>
                    <a:ext uri="{9D8B030D-6E8A-4147-A177-3AD203B41FA5}">
                      <a16:colId xmlns:a16="http://schemas.microsoft.com/office/drawing/2014/main" val="1657485433"/>
                    </a:ext>
                  </a:extLst>
                </a:gridCol>
                <a:gridCol w="485192">
                  <a:extLst>
                    <a:ext uri="{9D8B030D-6E8A-4147-A177-3AD203B41FA5}">
                      <a16:colId xmlns:a16="http://schemas.microsoft.com/office/drawing/2014/main" val="4194090543"/>
                    </a:ext>
                  </a:extLst>
                </a:gridCol>
              </a:tblGrid>
              <a:tr h="432682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구분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코드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상명병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 dirty="0" smtClean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심장</a:t>
                      </a:r>
                      <a:endParaRPr lang="en-US" altLang="ko-KR" sz="800" b="1" kern="0" spc="0" dirty="0" smtClean="0">
                        <a:solidFill>
                          <a:srgbClr val="000000"/>
                        </a:solidFill>
                        <a:effectLst/>
                        <a:latin typeface="HY그래픽"/>
                        <a:ea typeface="HY그래픽"/>
                      </a:endParaRPr>
                    </a:p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 dirty="0" err="1" smtClean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산정특례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심장질환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 err="1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허혈성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급성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심근경색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4561956"/>
                  </a:ext>
                </a:extLst>
              </a:tr>
              <a:tr h="246868">
                <a:tc rowSpan="13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심장질환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I20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허혈성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기타 류마티스 심장질환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879322"/>
                  </a:ext>
                </a:extLst>
              </a:tr>
              <a:tr h="24686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I21~I23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협심증 </a:t>
                      </a:r>
                      <a:r>
                        <a:rPr lang="en-US" altLang="ko-KR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/ 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급성심근경색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9772366"/>
                  </a:ext>
                </a:extLst>
              </a:tr>
              <a:tr h="24686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I24~I25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기타 급성</a:t>
                      </a:r>
                      <a:r>
                        <a:rPr lang="en-US" altLang="ko-KR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/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만성 허혈심장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9327731"/>
                  </a:ext>
                </a:extLst>
              </a:tr>
              <a:tr h="24686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I26,I28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폐성심장병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폐색전증</a:t>
                      </a:r>
                      <a:r>
                        <a:rPr lang="en-US" altLang="ko-KR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/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폐혈관의 기타질환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8852580"/>
                  </a:ext>
                </a:extLst>
              </a:tr>
              <a:tr h="3120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I30~I41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기타심장병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비류마티스성 판막질환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, </a:t>
                      </a:r>
                      <a:r>
                        <a:rPr lang="ko-KR" altLang="en-US" sz="800" kern="0" spc="0" dirty="0" err="1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심근염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9931986"/>
                  </a:ext>
                </a:extLst>
              </a:tr>
              <a:tr h="1914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I42~I45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심근병증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1475937"/>
                  </a:ext>
                </a:extLst>
              </a:tr>
              <a:tr h="24686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I46~I48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심장정지</a:t>
                      </a:r>
                      <a:r>
                        <a:rPr lang="en-US" altLang="ko-KR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, 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빈맥</a:t>
                      </a:r>
                      <a:r>
                        <a:rPr lang="en-US" altLang="ko-KR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, 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심방세동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2055654"/>
                  </a:ext>
                </a:extLst>
              </a:tr>
              <a:tr h="1914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I49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부정맥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0968258"/>
                  </a:ext>
                </a:extLst>
              </a:tr>
              <a:tr h="1914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I50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심부전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3938966"/>
                  </a:ext>
                </a:extLst>
              </a:tr>
              <a:tr h="24686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I51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불명확한 기록 및 합병증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6314263"/>
                  </a:ext>
                </a:extLst>
              </a:tr>
              <a:tr h="3120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I01,I05~I09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류마티스 심장질환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류마티스성 판막질환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6795962"/>
                  </a:ext>
                </a:extLst>
              </a:tr>
              <a:tr h="24686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I70.0,I71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동맥의질환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대동맥 죽상경화증 및 박리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1177287"/>
                  </a:ext>
                </a:extLst>
              </a:tr>
              <a:tr h="1914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I79.0~I79.1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대동맥류</a:t>
                      </a:r>
                      <a:r>
                        <a:rPr lang="en-US" altLang="ko-KR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/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대동맥염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676650"/>
                  </a:ext>
                </a:extLst>
              </a:tr>
              <a:tr h="191429">
                <a:tc rowSpan="3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선천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Q20~Q25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순환계 및 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대동맥계의 선천기형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기타 선천기형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63592"/>
                  </a:ext>
                </a:extLst>
              </a:tr>
              <a:tr h="1914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Q26.0~Q26.4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8119998"/>
                  </a:ext>
                </a:extLst>
              </a:tr>
              <a:tr h="1914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Q26.8~Q26.9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1708251"/>
                  </a:ext>
                </a:extLst>
              </a:tr>
              <a:tr h="382433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상해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S25~S26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흉부 혈관 및 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심장의 손상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흉부 혈관</a:t>
                      </a:r>
                      <a:r>
                        <a:rPr lang="en-US" altLang="ko-KR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/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심장의 손상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3849302"/>
                  </a:ext>
                </a:extLst>
              </a:tr>
              <a:tr h="191429">
                <a:tc rowSpan="2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기타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D15.1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심장의 양성 신생물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2923689"/>
                  </a:ext>
                </a:extLst>
              </a:tr>
              <a:tr h="1914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M31.4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대동맥궁증후군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3992367"/>
                  </a:ext>
                </a:extLst>
              </a:tr>
            </a:tbl>
          </a:graphicData>
        </a:graphic>
      </p:graphicFrame>
      <p:sp>
        <p:nvSpPr>
          <p:cNvPr id="11" name="직사각형 10"/>
          <p:cNvSpPr/>
          <p:nvPr/>
        </p:nvSpPr>
        <p:spPr>
          <a:xfrm>
            <a:off x="4208106" y="1592807"/>
            <a:ext cx="578498" cy="4890164"/>
          </a:xfrm>
          <a:prstGeom prst="rect">
            <a:avLst/>
          </a:prstGeom>
          <a:noFill/>
          <a:ln w="38100" cap="flat">
            <a:solidFill>
              <a:srgbClr val="E5007F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맑은 고딕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53787" y="3914622"/>
            <a:ext cx="5200137" cy="124767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t">
            <a:spAutoFit/>
          </a:bodyPr>
          <a:lstStyle/>
          <a:p>
            <a:pPr marL="0" marR="0" indent="0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ko-KR" altLang="en-US" sz="28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해당 수술 또는</a:t>
            </a:r>
            <a:endParaRPr lang="en-US" altLang="ko-KR" sz="2800" dirty="0" smtClean="0">
              <a:solidFill>
                <a:srgbClr val="000000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  <a:p>
            <a:pPr marL="0" marR="0" indent="0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ko-KR" altLang="en-US" sz="2800" dirty="0" err="1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약제투여를</a:t>
            </a:r>
            <a:r>
              <a:rPr lang="ko-KR" altLang="en-US" sz="28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 받은 경우</a:t>
            </a:r>
            <a:r>
              <a:rPr lang="en-US" altLang="ko-KR" sz="28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(V192)</a:t>
            </a:r>
          </a:p>
          <a:p>
            <a:pPr marL="0" marR="0" indent="0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(*</a:t>
            </a:r>
            <a:r>
              <a:rPr kumimoji="0" lang="ko-KR" altLang="en-US" sz="1400" b="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첨부참조</a:t>
            </a:r>
            <a:r>
              <a:rPr kumimoji="0" lang="en-US" altLang="ko-KR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)</a:t>
            </a:r>
          </a:p>
        </p:txBody>
      </p:sp>
      <p:sp>
        <p:nvSpPr>
          <p:cNvPr id="15" name="모서리가 둥근 직사각형 14"/>
          <p:cNvSpPr/>
          <p:nvPr/>
        </p:nvSpPr>
        <p:spPr>
          <a:xfrm>
            <a:off x="6544188" y="3133215"/>
            <a:ext cx="5076311" cy="61428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ko-KR" altLang="en-US" sz="32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해당 질병</a:t>
            </a:r>
            <a:r>
              <a:rPr lang="en-US" altLang="ko-KR" sz="32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(</a:t>
            </a:r>
            <a:r>
              <a:rPr lang="ko-KR" altLang="en-US" sz="32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상병</a:t>
            </a:r>
            <a:r>
              <a:rPr lang="en-US" altLang="ko-KR" sz="32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)</a:t>
            </a:r>
            <a:r>
              <a:rPr lang="ko-KR" altLang="en-US" sz="32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코드 진단</a:t>
            </a:r>
            <a:endParaRPr lang="ko-KR" altLang="en-US" sz="3200" dirty="0">
              <a:solidFill>
                <a:srgbClr val="000000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</p:txBody>
      </p:sp>
      <p:sp>
        <p:nvSpPr>
          <p:cNvPr id="16" name="덧셈 기호 15"/>
          <p:cNvSpPr/>
          <p:nvPr/>
        </p:nvSpPr>
        <p:spPr>
          <a:xfrm>
            <a:off x="6442988" y="4007588"/>
            <a:ext cx="685800" cy="657225"/>
          </a:xfrm>
          <a:prstGeom prst="mathPlus">
            <a:avLst/>
          </a:prstGeom>
          <a:solidFill>
            <a:srgbClr val="FF6600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맑은 고딕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29938" y="2286000"/>
            <a:ext cx="4967030" cy="6628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t">
            <a:sp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ko-KR" altLang="en-US" sz="3200" b="1" i="0" u="none" strike="noStrike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심장질환 </a:t>
            </a:r>
            <a:r>
              <a:rPr kumimoji="0" lang="ko-KR" altLang="en-US" sz="32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산정특례는</a:t>
            </a:r>
            <a:endParaRPr kumimoji="0" lang="ko-KR" altLang="en-US" sz="3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396541638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치매…"/>
          <p:cNvSpPr txBox="1"/>
          <p:nvPr/>
        </p:nvSpPr>
        <p:spPr>
          <a:xfrm>
            <a:off x="124954" y="77258"/>
            <a:ext cx="5423918" cy="646327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 anchor="ctr">
            <a:spAutoFit/>
          </a:bodyPr>
          <a:lstStyle/>
          <a:p>
            <a:pPr algn="ctr" latinLnBrk="0" hangingPunct="0">
              <a:defRPr sz="40000" spc="4799">
                <a:solidFill>
                  <a:srgbClr val="FFF101"/>
                </a:solidFill>
                <a:latin typeface="배달의민족 한나는 열한살 OTF"/>
                <a:ea typeface="배달의민족 한나는 열한살 OTF"/>
                <a:cs typeface="배달의민족 한나는 열한살 OTF"/>
                <a:sym typeface="배달의민족 한나는 열한살 OTF"/>
              </a:defRPr>
            </a:pPr>
            <a:r>
              <a:rPr lang="ko-KR" altLang="en-US" sz="3600" kern="0" spc="-150" dirty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심장질환 </a:t>
            </a:r>
            <a:r>
              <a:rPr lang="ko-KR" altLang="en-US" sz="3600" kern="0" spc="-150" dirty="0" err="1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산정특례에</a:t>
            </a:r>
            <a:r>
              <a:rPr lang="ko-KR" altLang="en-US" sz="3600" kern="0" spc="-150" dirty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 관한 사항</a:t>
            </a:r>
            <a:endParaRPr lang="ko-KR" altLang="en-US" sz="2700" kern="0" spc="-150" dirty="0">
              <a:solidFill>
                <a:srgbClr val="7030A0"/>
              </a:solidFill>
              <a:latin typeface="경기천년제목 Bold" panose="02020803020101020101" pitchFamily="18" charset="-127"/>
              <a:ea typeface="경기천년제목 Bold" panose="02020803020101020101" pitchFamily="18" charset="-127"/>
              <a:sym typeface="배달의민족 한나는 열한살 OTF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694514"/>
              </p:ext>
            </p:extLst>
          </p:nvPr>
        </p:nvGraphicFramePr>
        <p:xfrm>
          <a:off x="124954" y="917573"/>
          <a:ext cx="10298118" cy="5573366"/>
        </p:xfrm>
        <a:graphic>
          <a:graphicData uri="http://schemas.openxmlformats.org/drawingml/2006/table">
            <a:tbl>
              <a:tblPr/>
              <a:tblGrid>
                <a:gridCol w="3432706">
                  <a:extLst>
                    <a:ext uri="{9D8B030D-6E8A-4147-A177-3AD203B41FA5}">
                      <a16:colId xmlns:a16="http://schemas.microsoft.com/office/drawing/2014/main" val="1944823201"/>
                    </a:ext>
                  </a:extLst>
                </a:gridCol>
                <a:gridCol w="3432706">
                  <a:extLst>
                    <a:ext uri="{9D8B030D-6E8A-4147-A177-3AD203B41FA5}">
                      <a16:colId xmlns:a16="http://schemas.microsoft.com/office/drawing/2014/main" val="1817711870"/>
                    </a:ext>
                  </a:extLst>
                </a:gridCol>
                <a:gridCol w="3432706">
                  <a:extLst>
                    <a:ext uri="{9D8B030D-6E8A-4147-A177-3AD203B41FA5}">
                      <a16:colId xmlns:a16="http://schemas.microsoft.com/office/drawing/2014/main" val="404410415"/>
                    </a:ext>
                  </a:extLst>
                </a:gridCol>
              </a:tblGrid>
              <a:tr h="365127"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수술명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수술코드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3068" marR="3068" marT="3068" marB="306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3068" marR="3068" marT="3068" marB="3068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3068" marR="3068" marT="3068" marB="3068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327572"/>
                  </a:ext>
                </a:extLst>
              </a:tr>
              <a:tr h="5208239">
                <a:tc>
                  <a:txBody>
                    <a:bodyPr/>
                    <a:lstStyle/>
                    <a:p>
                      <a:pPr marL="273050" marR="0" indent="-27305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가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-17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동맥관 우회로 </a:t>
                      </a:r>
                      <a:r>
                        <a:rPr lang="ko-KR" altLang="en-US" sz="1000" kern="0" spc="-17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조성술</a:t>
                      </a:r>
                      <a:r>
                        <a:rPr lang="en-US" altLang="ko-KR" sz="1000" kern="0" spc="-17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(OA640~OA641, OA647~OA649, O1640~O1641, O1643~O1649)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나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심장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창상봉합술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(O1660)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다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동맥관개존폐쇄술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(O1671, O1672)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라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대동맥축착증수술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(O1680)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마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폐쇄식 승모판 교련 절개술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(O1690)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바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심혈관단락술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(O1701, O1702)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사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폐동맥결찰술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(O1703, O1704)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아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심방중격결손조성술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(O1705)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자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심방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,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심실중격결손증수술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(O1710, O1711, O1721~O1723)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234950" marR="0" indent="-23495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차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판막협착증수술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(O1730, O1740, O1750, O1760)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273050" marR="0" indent="-27305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카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심방중격결손증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겸 폐동맥판협착증수술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(O1770)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타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판막성형술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(O1781~O1784)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파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인공판막치환술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(O1791~O1793, O1797)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하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인공판막재치환술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(O1794~O1796, O1798)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O1960)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234950" marR="0" indent="-23495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그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-5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경피적</a:t>
                      </a: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</a:t>
                      </a:r>
                      <a:r>
                        <a:rPr lang="ko-KR" altLang="en-US" sz="1000" kern="0" spc="-5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관상동맥스텐트삽입술</a:t>
                      </a:r>
                      <a:r>
                        <a:rPr lang="en-US" altLang="ko-KR" sz="10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(M6561~M6564,M6565~M6567)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234950" marR="0" indent="-23495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느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경피적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관상동맥죽상반절제술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(M6571, M6572)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드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경피적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대동맥판삽입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(M6580, M6581, M6582)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234950" marR="0" indent="-23495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르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경피적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폐동맥판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삽입술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(M6585)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273050" marR="0" indent="-27305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므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경피적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풍선혈관성형술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(M6595~M6597)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브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경피적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혈관내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금속스텐트삽입술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(M6603~M6605)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스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경피적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혈관내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스텐트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-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이식설치술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(M6611~M6613)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으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대동맥 혈관내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이식편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고정술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(M6651, M6652)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즈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경피적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혈관내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죽종제거술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(M6620)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츠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경피적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혈전제거술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(M6632,M6634,M6638,M6639)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크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혈관색전술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(M6644)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트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심장이식술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(Q8080)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프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심장 및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폐이식술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(Q8103)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3068" marR="3068" marT="3068" marB="306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거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비봉합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대동맥판막치환술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(O1799)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234950" marR="0" indent="-23495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너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활로씨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4 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증후군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근본수술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(O1800)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더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심실중격결손증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겸 폐동맥판협착증수술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(O1810)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러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심내막상결손증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수술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(O1821, O1822)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좌심실류절제술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(O1823)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228600" marR="0" indent="-22860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버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좌심실용적축소성형술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(O1824)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좌심실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, 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우심실 유출로 성형술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(O1825, O1826)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어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관상동맥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내막절제술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(O1830)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저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발살바동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동맥류파열수술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(O1840)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처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동정맥기형교정술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(O1841)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커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기타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복잡기형에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대한 심장수술 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(O1851,O1852)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터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좌우폐동맥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성형술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(O1861)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퍼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기능적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단심실증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교정술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(O1873, O1874)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허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라스텔리씨수술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(O1875)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고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총 폐정맥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환류이상증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수술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(O1878)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대혈관전위증 수술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(O1879)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도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심실 보조장치 치료술</a:t>
                      </a:r>
                    </a:p>
                    <a:p>
                      <a:pPr marL="304800" marR="0" indent="-30480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(O0881, O0882, O0883, O0886, O0887, O0888, O0889)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인공심폐순환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(O1890)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모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개흉심장마사지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(O1895)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보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부분체외순환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(O1901~O1902)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소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체외순환막형산화요법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(O1903~O1904, O1907)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오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국소관류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(O1910)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조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대동맥내풍선펌프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(O1921, O1922)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초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심낭루조성술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(O1931)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코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심낭창형성술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(O1932, O1935)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토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심막절제술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(O1940)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포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폐동맥혈전제거술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(O1950)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대동맥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-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폐동맥 창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폐쇄술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3068" marR="3068" marT="3068" marB="306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구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심내이물제거술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(O1970)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누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심장종양제거술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(O1981, O1982)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349250" marR="0" indent="-34925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5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두</a:t>
                      </a:r>
                      <a:r>
                        <a:rPr lang="en-US" altLang="ko-KR" sz="1000" kern="0" spc="5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</a:t>
                      </a:r>
                      <a:r>
                        <a:rPr lang="ko-KR" altLang="en-US" sz="1000" kern="0" spc="-13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심박기거치술</a:t>
                      </a:r>
                      <a:endParaRPr lang="en-US" altLang="ko-KR" sz="1000" kern="0" spc="-13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349250" marR="0" indent="-34925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13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(O2001, O2004, 02005, O2009, O0203~O0210, </a:t>
                      </a:r>
                      <a:r>
                        <a:rPr lang="en-US" altLang="ko-KR" sz="1000" kern="0" spc="-10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O0241~O0243)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루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부정맥수술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(O2006, O2007)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무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심</a:t>
                      </a:r>
                      <a:r>
                        <a:rPr lang="ko-KR" altLang="en-US" sz="1000" kern="0" spc="-20" dirty="0" err="1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율동전환</a:t>
                      </a:r>
                      <a:r>
                        <a:rPr lang="ko-KR" altLang="en-US" sz="1000" kern="0" spc="-2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제세동기거치술</a:t>
                      </a:r>
                      <a:r>
                        <a:rPr lang="en-US" altLang="ko-KR" sz="1000" kern="0" spc="-2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(O0211, O0212, O2211, O2212)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부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동맥류 절제술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(O2021, O2022, O2031~O2033)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수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혈전제거술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-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심장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(O0260)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우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경피적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동맥관개존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폐쇄술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(M6510)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주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경피적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심방중격결손폐쇄술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(OZ751)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추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-50" dirty="0" err="1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경피적</a:t>
                      </a:r>
                      <a:r>
                        <a:rPr lang="ko-KR" altLang="en-US" sz="1000" kern="0" spc="-5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</a:t>
                      </a:r>
                      <a:r>
                        <a:rPr lang="ko-KR" altLang="en-US" sz="1000" kern="0" spc="-50" dirty="0" err="1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근성부</a:t>
                      </a:r>
                      <a:r>
                        <a:rPr lang="ko-KR" altLang="en-US" sz="1000" kern="0" spc="-5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심실중격결손 </a:t>
                      </a:r>
                      <a:r>
                        <a:rPr lang="ko-KR" altLang="en-US" sz="1000" kern="0" spc="-50" dirty="0" err="1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폐쇄술</a:t>
                      </a: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(M6513)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쿠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경피적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심방중격절개술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(M6521, M6522)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투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경피적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심장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판막성형술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(M6531~M6533)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266700" marR="0" indent="-26670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-14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부정맥의 고주파절제술</a:t>
                      </a:r>
                      <a:r>
                        <a:rPr lang="en-US" altLang="ko-KR" sz="1000" kern="0" spc="-14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</a:t>
                      </a:r>
                      <a:r>
                        <a:rPr lang="en-US" altLang="ko-KR" sz="1000" kern="0" spc="-2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M6541~M6543, M6546~M6548, </a:t>
                      </a:r>
                      <a:r>
                        <a:rPr lang="en-US" altLang="ko-KR" sz="1000" kern="0" spc="-14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M6550)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2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및</a:t>
                      </a:r>
                      <a:r>
                        <a:rPr lang="ko-KR" altLang="en-US" sz="1000" kern="0" spc="-8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</a:t>
                      </a:r>
                      <a:r>
                        <a:rPr lang="ko-KR" altLang="en-US" sz="1000" kern="0" spc="-80" dirty="0" err="1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냉각절제술</a:t>
                      </a:r>
                      <a:r>
                        <a:rPr lang="en-US" altLang="ko-KR" sz="1000" kern="0" spc="-8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(M0651, M0657, M0658, M0661, M0662)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232410" marR="0" indent="-23241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후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경피적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관상동맥확장술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(M6551,M6552,M6553,M6554)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3068" marR="3068" marT="3068" marB="306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4759830"/>
                  </a:ext>
                </a:extLst>
              </a:tr>
            </a:tbl>
          </a:graphicData>
        </a:graphic>
      </p:graphicFrame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953836"/>
              </p:ext>
            </p:extLst>
          </p:nvPr>
        </p:nvGraphicFramePr>
        <p:xfrm>
          <a:off x="10525125" y="917573"/>
          <a:ext cx="1607003" cy="5576541"/>
        </p:xfrm>
        <a:graphic>
          <a:graphicData uri="http://schemas.openxmlformats.org/drawingml/2006/table">
            <a:tbl>
              <a:tblPr/>
              <a:tblGrid>
                <a:gridCol w="1607003">
                  <a:extLst>
                    <a:ext uri="{9D8B030D-6E8A-4147-A177-3AD203B41FA5}">
                      <a16:colId xmlns:a16="http://schemas.microsoft.com/office/drawing/2014/main" val="237918084"/>
                    </a:ext>
                  </a:extLst>
                </a:gridCol>
              </a:tblGrid>
              <a:tr h="36830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약제성분명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3068" marR="3068" marT="3068" marB="3068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720582"/>
                  </a:ext>
                </a:extLst>
              </a:tr>
              <a:tr h="5208239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가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en-US" altLang="ko-KR" sz="1000" kern="0" spc="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Alteplase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주사제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나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en-US" altLang="ko-KR" sz="1000" kern="0" spc="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Tenecteplase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주사제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다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. </a:t>
                      </a:r>
                      <a:r>
                        <a:rPr lang="en-US" altLang="ko-KR" sz="1000" kern="0" spc="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Urokinase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주사제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3068" marR="3068" marT="3068" marB="306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1700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675739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치매…"/>
          <p:cNvSpPr txBox="1"/>
          <p:nvPr/>
        </p:nvSpPr>
        <p:spPr>
          <a:xfrm>
            <a:off x="332898" y="67733"/>
            <a:ext cx="4117470" cy="646327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 anchor="ctr">
            <a:spAutoFit/>
          </a:bodyPr>
          <a:lstStyle/>
          <a:p>
            <a:pPr algn="ctr" latinLnBrk="0" hangingPunct="0">
              <a:defRPr sz="40000" spc="4799">
                <a:solidFill>
                  <a:srgbClr val="FFF101"/>
                </a:solidFill>
                <a:latin typeface="배달의민족 한나는 열한살 OTF"/>
                <a:ea typeface="배달의민족 한나는 열한살 OTF"/>
                <a:cs typeface="배달의민족 한나는 열한살 OTF"/>
                <a:sym typeface="배달의민족 한나는 열한살 OTF"/>
              </a:defRPr>
            </a:pPr>
            <a:r>
              <a:rPr lang="en-US" altLang="ko-KR" sz="3600" kern="0" spc="-150" dirty="0" smtClean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1</a:t>
            </a:r>
            <a:r>
              <a:rPr lang="ko-KR" altLang="en-US" sz="3600" kern="0" spc="-150" dirty="0" smtClean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월 상품 변경사항 안내</a:t>
            </a:r>
            <a:endParaRPr sz="2700" kern="0" spc="-150" dirty="0">
              <a:solidFill>
                <a:srgbClr val="7030A0"/>
              </a:solidFill>
              <a:latin typeface="경기천년제목 Bold" panose="02020803020101020101" pitchFamily="18" charset="-127"/>
              <a:ea typeface="경기천년제목 Bold" panose="02020803020101020101" pitchFamily="18" charset="-127"/>
              <a:sym typeface="배달의민족 한나는 열한살 OTF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4778" y="875695"/>
            <a:ext cx="7457622" cy="9091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t">
            <a:spAutoFit/>
          </a:bodyPr>
          <a:lstStyle/>
          <a:p>
            <a:pPr marR="0" algn="l" defTabSz="18288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ko-KR" altLang="en-US" sz="32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◆다</a:t>
            </a:r>
            <a:r>
              <a:rPr lang="en-US" altLang="ko-KR" sz="32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(</a:t>
            </a:r>
            <a:r>
              <a:rPr lang="ko-KR" altLang="en-US" sz="32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多</a:t>
            </a:r>
            <a:r>
              <a:rPr lang="en-US" altLang="ko-KR" sz="32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)</a:t>
            </a:r>
            <a:r>
              <a:rPr lang="ko-KR" altLang="en-US" sz="32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사랑통합보험 신규 특약 부가</a:t>
            </a:r>
            <a:endParaRPr lang="en-US" altLang="ko-KR" sz="2000" dirty="0" smtClean="0">
              <a:solidFill>
                <a:srgbClr val="000000"/>
              </a:solidFill>
              <a:latin typeface="경기천년제목V Bold" panose="02020803020101020101" pitchFamily="18" charset="-127"/>
              <a:ea typeface="경기천년제목V Bold" panose="02020803020101020101" pitchFamily="18" charset="-127"/>
              <a:cs typeface="+mj-cs"/>
              <a:sym typeface="맑은 고딕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413575"/>
              </p:ext>
            </p:extLst>
          </p:nvPr>
        </p:nvGraphicFramePr>
        <p:xfrm>
          <a:off x="583671" y="1711325"/>
          <a:ext cx="11057996" cy="45709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50729">
                  <a:extLst>
                    <a:ext uri="{9D8B030D-6E8A-4147-A177-3AD203B41FA5}">
                      <a16:colId xmlns:a16="http://schemas.microsoft.com/office/drawing/2014/main" val="837897355"/>
                    </a:ext>
                  </a:extLst>
                </a:gridCol>
                <a:gridCol w="3107267">
                  <a:extLst>
                    <a:ext uri="{9D8B030D-6E8A-4147-A177-3AD203B41FA5}">
                      <a16:colId xmlns:a16="http://schemas.microsoft.com/office/drawing/2014/main" val="2700350007"/>
                    </a:ext>
                  </a:extLst>
                </a:gridCol>
              </a:tblGrid>
              <a:tr h="380912">
                <a:tc>
                  <a:txBody>
                    <a:bodyPr/>
                    <a:lstStyle/>
                    <a:p>
                      <a:pPr marL="0" marR="0" indent="0" algn="ctr" defTabSz="914400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내용</a:t>
                      </a:r>
                    </a:p>
                  </a:txBody>
                  <a:tcPr marL="0" marR="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최대 가입금액</a:t>
                      </a:r>
                      <a:endParaRPr lang="ko-KR" altLang="en-US" sz="1400" b="0" i="0" u="none" strike="noStrike" kern="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marL="0" marR="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922951"/>
                  </a:ext>
                </a:extLst>
              </a:tr>
              <a:tr h="380912">
                <a:tc>
                  <a:txBody>
                    <a:bodyPr/>
                    <a:lstStyle/>
                    <a:p>
                      <a:pPr marL="0" marR="0" indent="0" algn="l" defTabSz="914400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- (</a:t>
                      </a:r>
                      <a:r>
                        <a:rPr lang="ko-KR" altLang="en-US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무</a:t>
                      </a:r>
                      <a:r>
                        <a:rPr lang="en-US" altLang="ko-KR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)</a:t>
                      </a:r>
                      <a:r>
                        <a:rPr lang="ko-KR" altLang="en-US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경도치매보장</a:t>
                      </a:r>
                      <a:r>
                        <a:rPr lang="en-US" altLang="ko-KR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(</a:t>
                      </a:r>
                      <a:r>
                        <a:rPr lang="ko-KR" altLang="en-US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치매예방프로그램</a:t>
                      </a:r>
                      <a:r>
                        <a:rPr lang="en-US" altLang="ko-KR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)</a:t>
                      </a:r>
                      <a:r>
                        <a:rPr lang="ko-KR" altLang="en-US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특약</a:t>
                      </a:r>
                      <a:r>
                        <a:rPr lang="en-US" altLang="ko-KR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Ⅱ</a:t>
                      </a: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100</a:t>
                      </a:r>
                      <a:r>
                        <a:rPr lang="ko-KR" altLang="en-US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만</a:t>
                      </a:r>
                      <a:endParaRPr lang="en-US" altLang="ko-KR" sz="1400" b="0" i="0" u="none" strike="noStrike" kern="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2949095"/>
                  </a:ext>
                </a:extLst>
              </a:tr>
              <a:tr h="380912">
                <a:tc>
                  <a:txBody>
                    <a:bodyPr/>
                    <a:lstStyle/>
                    <a:p>
                      <a:pPr marL="0" marR="0" indent="0" algn="l" defTabSz="914400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400" b="1" i="0" u="none" strike="noStrike" kern="0" cap="none" spc="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- (</a:t>
                      </a:r>
                      <a:r>
                        <a:rPr lang="ko-KR" altLang="en-US" sz="1400" b="1" i="0" u="none" strike="noStrike" kern="0" cap="none" spc="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무</a:t>
                      </a:r>
                      <a:r>
                        <a:rPr lang="en-US" altLang="ko-KR" sz="1400" b="1" i="0" u="none" strike="noStrike" kern="0" cap="none" spc="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)</a:t>
                      </a:r>
                      <a:r>
                        <a:rPr lang="ko-KR" altLang="en-US" sz="1400" b="1" i="0" u="none" strike="noStrike" kern="0" cap="none" spc="0" baseline="0" dirty="0" err="1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소액암</a:t>
                      </a:r>
                      <a:r>
                        <a:rPr lang="en-US" altLang="ko-KR" sz="1400" b="1" i="0" u="none" strike="noStrike" kern="0" cap="none" spc="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NEW</a:t>
                      </a:r>
                      <a:r>
                        <a:rPr lang="ko-KR" altLang="en-US" sz="1400" b="1" i="0" u="none" strike="noStrike" kern="0" cap="none" spc="0" baseline="0" dirty="0" err="1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보장특약</a:t>
                      </a:r>
                      <a:r>
                        <a:rPr lang="ko-KR" altLang="en-US" sz="1400" b="1" i="0" u="none" strike="noStrike" kern="0" cap="none" spc="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 </a:t>
                      </a:r>
                      <a:r>
                        <a:rPr lang="en-US" altLang="ko-KR" sz="1400" b="1" i="0" u="none" strike="noStrike" kern="0" cap="none" spc="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: </a:t>
                      </a:r>
                      <a:r>
                        <a:rPr lang="ko-KR" altLang="en-US" sz="1400" b="1" i="0" u="none" strike="noStrike" kern="0" cap="none" spc="0" baseline="0" dirty="0" err="1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기존소액암</a:t>
                      </a:r>
                      <a:r>
                        <a:rPr lang="ko-KR" altLang="en-US" sz="1400" b="1" i="0" u="none" strike="noStrike" kern="0" cap="none" spc="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 </a:t>
                      </a:r>
                      <a:r>
                        <a:rPr lang="en-US" altLang="ko-KR" sz="1400" b="1" i="0" u="none" strike="noStrike" kern="0" cap="none" spc="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+ </a:t>
                      </a:r>
                      <a:r>
                        <a:rPr lang="ko-KR" altLang="en-US" sz="1400" b="1" i="0" u="none" strike="noStrike" kern="0" cap="none" spc="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중증갑상선암 </a:t>
                      </a:r>
                      <a:r>
                        <a:rPr lang="ko-KR" altLang="en-US" sz="1400" b="1" i="0" u="none" strike="noStrike" kern="0" cap="none" spc="0" baseline="0" dirty="0" err="1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추가보장</a:t>
                      </a:r>
                      <a:endParaRPr lang="ko-KR" altLang="en-US" sz="1400" b="1" i="0" u="none" strike="noStrike" kern="0" cap="none" spc="0" baseline="0" dirty="0">
                        <a:ln>
                          <a:noFill/>
                        </a:ln>
                        <a:solidFill>
                          <a:srgbClr val="E5007F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marL="0" marR="0" marT="0" marB="0"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4</a:t>
                      </a:r>
                      <a:r>
                        <a:rPr lang="ko-KR" altLang="en-US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천만</a:t>
                      </a:r>
                      <a:endParaRPr lang="ko-KR" altLang="en-US" sz="1400" b="0" i="0" u="none" strike="noStrike" kern="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3493853"/>
                  </a:ext>
                </a:extLst>
              </a:tr>
              <a:tr h="380912">
                <a:tc>
                  <a:txBody>
                    <a:bodyPr/>
                    <a:lstStyle/>
                    <a:p>
                      <a:pPr marL="0" marR="0" indent="0" algn="l" defTabSz="914400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- (</a:t>
                      </a:r>
                      <a:r>
                        <a:rPr lang="ko-KR" altLang="en-US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무</a:t>
                      </a:r>
                      <a:r>
                        <a:rPr lang="en-US" altLang="ko-KR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)</a:t>
                      </a:r>
                      <a:r>
                        <a:rPr lang="ko-KR" altLang="en-US" sz="1400" b="0" i="0" u="none" strike="noStrike" kern="0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소액암</a:t>
                      </a:r>
                      <a:r>
                        <a:rPr lang="en-US" altLang="ko-KR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NEW</a:t>
                      </a:r>
                      <a:r>
                        <a:rPr lang="ko-KR" altLang="en-US" sz="1400" b="0" i="0" u="none" strike="noStrike" kern="0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보장특약</a:t>
                      </a:r>
                      <a:r>
                        <a:rPr lang="en-US" altLang="ko-KR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A : </a:t>
                      </a:r>
                      <a:r>
                        <a:rPr lang="ko-KR" altLang="en-US" sz="1400" b="0" i="0" u="none" strike="noStrike" kern="0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기존소액암</a:t>
                      </a:r>
                      <a:r>
                        <a:rPr lang="ko-KR" altLang="en-US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 </a:t>
                      </a:r>
                      <a:r>
                        <a:rPr lang="en-US" altLang="ko-KR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+ </a:t>
                      </a:r>
                      <a:r>
                        <a:rPr lang="ko-KR" altLang="en-US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중증갑상선암 </a:t>
                      </a:r>
                      <a:r>
                        <a:rPr lang="ko-KR" altLang="en-US" sz="1400" b="0" i="0" u="none" strike="noStrike" kern="0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추가보장</a:t>
                      </a:r>
                      <a:r>
                        <a:rPr lang="en-US" altLang="ko-KR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_1530</a:t>
                      </a:r>
                      <a:r>
                        <a:rPr lang="ko-KR" altLang="en-US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용</a:t>
                      </a:r>
                    </a:p>
                  </a:txBody>
                  <a:tcPr marL="0" marR="0" marT="0" marB="0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ko-KR" altLang="en-US" sz="1400" b="0" i="0" u="none" strike="noStrike" kern="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3616818"/>
                  </a:ext>
                </a:extLst>
              </a:tr>
              <a:tr h="380912">
                <a:tc>
                  <a:txBody>
                    <a:bodyPr/>
                    <a:lstStyle/>
                    <a:p>
                      <a:pPr marL="0" marR="0" indent="0" algn="l" defTabSz="914400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- (</a:t>
                      </a:r>
                      <a:r>
                        <a:rPr lang="ko-KR" altLang="en-US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무</a:t>
                      </a:r>
                      <a:r>
                        <a:rPr lang="en-US" altLang="ko-KR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)</a:t>
                      </a:r>
                      <a:r>
                        <a:rPr lang="ko-KR" altLang="en-US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자동차부상치료비특약</a:t>
                      </a: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2,400</a:t>
                      </a:r>
                      <a:r>
                        <a:rPr lang="ko-KR" altLang="en-US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만</a:t>
                      </a:r>
                      <a:r>
                        <a:rPr lang="en-US" altLang="ko-KR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(14</a:t>
                      </a:r>
                      <a:r>
                        <a:rPr lang="ko-KR" altLang="en-US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급 </a:t>
                      </a:r>
                      <a:r>
                        <a:rPr lang="en-US" altLang="ko-KR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30</a:t>
                      </a:r>
                      <a:r>
                        <a:rPr lang="ko-KR" altLang="en-US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만</a:t>
                      </a:r>
                      <a:r>
                        <a:rPr lang="en-US" altLang="ko-KR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)</a:t>
                      </a:r>
                      <a:endParaRPr lang="ko-KR" altLang="en-US" sz="1400" b="0" i="0" u="none" strike="noStrike" kern="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7675479"/>
                  </a:ext>
                </a:extLst>
              </a:tr>
              <a:tr h="380912">
                <a:tc>
                  <a:txBody>
                    <a:bodyPr/>
                    <a:lstStyle/>
                    <a:p>
                      <a:pPr marL="0" marR="0" indent="0" algn="l" defTabSz="914400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400" b="1" i="0" u="none" strike="noStrike" kern="0" cap="none" spc="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- (</a:t>
                      </a:r>
                      <a:r>
                        <a:rPr lang="ko-KR" altLang="en-US" sz="1400" b="1" i="0" u="none" strike="noStrike" kern="0" cap="none" spc="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무</a:t>
                      </a:r>
                      <a:r>
                        <a:rPr lang="en-US" altLang="ko-KR" sz="1400" b="1" i="0" u="none" strike="noStrike" kern="0" cap="none" spc="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)</a:t>
                      </a:r>
                      <a:r>
                        <a:rPr lang="ko-KR" altLang="en-US" sz="1400" b="1" i="0" u="none" strike="noStrike" kern="0" cap="none" spc="0" baseline="0" dirty="0" err="1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재해후유장해보장특약</a:t>
                      </a:r>
                      <a:r>
                        <a:rPr lang="en-US" altLang="ko-KR" sz="1400" b="1" i="0" u="none" strike="noStrike" kern="0" cap="none" spc="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Ⅱ</a:t>
                      </a: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5</a:t>
                      </a:r>
                      <a:r>
                        <a:rPr lang="ko-KR" altLang="en-US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천만</a:t>
                      </a:r>
                      <a:r>
                        <a:rPr lang="en-US" altLang="ko-KR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(</a:t>
                      </a:r>
                      <a:r>
                        <a:rPr lang="ko-KR" altLang="en-US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설계사 </a:t>
                      </a:r>
                      <a:r>
                        <a:rPr lang="en-US" altLang="ko-KR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2</a:t>
                      </a:r>
                      <a:r>
                        <a:rPr lang="ko-KR" altLang="en-US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천만</a:t>
                      </a:r>
                      <a:r>
                        <a:rPr lang="en-US" altLang="ko-KR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)</a:t>
                      </a:r>
                      <a:endParaRPr lang="en-US" altLang="ko-KR" sz="1400" b="0" i="0" u="none" strike="noStrike" kern="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2632221"/>
                  </a:ext>
                </a:extLst>
              </a:tr>
              <a:tr h="380912">
                <a:tc>
                  <a:txBody>
                    <a:bodyPr/>
                    <a:lstStyle/>
                    <a:p>
                      <a:pPr marL="0" marR="0" indent="0" algn="l" defTabSz="914400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400" b="1" i="0" u="none" strike="noStrike" kern="0" cap="none" spc="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- (</a:t>
                      </a:r>
                      <a:r>
                        <a:rPr lang="ko-KR" altLang="en-US" sz="1400" b="1" i="0" u="none" strike="noStrike" kern="0" cap="none" spc="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무</a:t>
                      </a:r>
                      <a:r>
                        <a:rPr lang="en-US" altLang="ko-KR" sz="1400" b="1" i="0" u="none" strike="noStrike" kern="0" cap="none" spc="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)</a:t>
                      </a:r>
                      <a:r>
                        <a:rPr lang="ko-KR" altLang="en-US" sz="1400" b="1" i="0" u="none" strike="noStrike" kern="0" cap="none" spc="0" baseline="0" dirty="0" err="1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중증질환자</a:t>
                      </a:r>
                      <a:r>
                        <a:rPr lang="en-US" altLang="ko-KR" sz="1400" b="1" i="0" u="none" strike="noStrike" kern="0" cap="none" spc="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(</a:t>
                      </a:r>
                      <a:r>
                        <a:rPr lang="ko-KR" altLang="en-US" sz="1400" b="1" i="0" u="none" strike="noStrike" kern="0" cap="none" spc="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뇌혈관질환</a:t>
                      </a:r>
                      <a:r>
                        <a:rPr lang="en-US" altLang="ko-KR" sz="1400" b="1" i="0" u="none" strike="noStrike" kern="0" cap="none" spc="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)</a:t>
                      </a:r>
                      <a:r>
                        <a:rPr lang="ko-KR" altLang="en-US" sz="1400" b="1" i="0" u="none" strike="noStrike" kern="0" cap="none" spc="0" baseline="0" dirty="0" err="1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산정특례대상진단비특약</a:t>
                      </a:r>
                      <a:r>
                        <a:rPr lang="en-US" altLang="ko-KR" sz="1400" b="1" i="0" u="none" strike="noStrike" kern="0" cap="none" spc="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(</a:t>
                      </a:r>
                      <a:r>
                        <a:rPr lang="ko-KR" altLang="en-US" sz="1400" b="1" i="0" u="none" strike="noStrike" kern="0" cap="none" spc="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연간</a:t>
                      </a:r>
                      <a:r>
                        <a:rPr lang="en-US" altLang="ko-KR" sz="1400" b="1" i="0" u="none" strike="noStrike" kern="0" cap="none" spc="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1</a:t>
                      </a:r>
                      <a:r>
                        <a:rPr lang="ko-KR" altLang="en-US" sz="1400" b="1" i="0" u="none" strike="noStrike" kern="0" cap="none" spc="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회한</a:t>
                      </a:r>
                      <a:r>
                        <a:rPr lang="en-US" altLang="ko-KR" sz="1400" b="1" i="0" u="none" strike="noStrike" kern="0" cap="none" spc="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)</a:t>
                      </a: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男 </a:t>
                      </a:r>
                      <a:r>
                        <a:rPr lang="en-US" altLang="ko-KR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2</a:t>
                      </a:r>
                      <a:r>
                        <a:rPr lang="ko-KR" altLang="en-US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천만 </a:t>
                      </a:r>
                      <a:r>
                        <a:rPr lang="en-US" altLang="ko-KR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/ </a:t>
                      </a:r>
                      <a:r>
                        <a:rPr lang="ko-KR" altLang="en-US" sz="1400" b="0" i="0" u="none" strike="noStrike" kern="0" cap="none" spc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女</a:t>
                      </a:r>
                      <a:r>
                        <a:rPr lang="ko-KR" altLang="en-US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 </a:t>
                      </a:r>
                      <a:r>
                        <a:rPr lang="en-US" altLang="ko-KR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3,500</a:t>
                      </a:r>
                      <a:r>
                        <a:rPr lang="ko-KR" altLang="en-US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만</a:t>
                      </a:r>
                      <a:endParaRPr lang="en-US" altLang="ko-KR" sz="1400" b="0" i="0" u="none" strike="noStrike" kern="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256528"/>
                  </a:ext>
                </a:extLst>
              </a:tr>
              <a:tr h="380912">
                <a:tc>
                  <a:txBody>
                    <a:bodyPr/>
                    <a:lstStyle/>
                    <a:p>
                      <a:pPr marL="0" marR="0" indent="0" algn="l" defTabSz="914400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400" b="1" i="0" u="none" strike="noStrike" kern="0" cap="none" spc="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- (</a:t>
                      </a:r>
                      <a:r>
                        <a:rPr lang="ko-KR" altLang="en-US" sz="1400" b="1" i="0" u="none" strike="noStrike" kern="0" cap="none" spc="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무</a:t>
                      </a:r>
                      <a:r>
                        <a:rPr lang="en-US" altLang="ko-KR" sz="1400" b="1" i="0" u="none" strike="noStrike" kern="0" cap="none" spc="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)</a:t>
                      </a:r>
                      <a:r>
                        <a:rPr lang="ko-KR" altLang="en-US" sz="1400" b="1" i="0" u="none" strike="noStrike" kern="0" cap="none" spc="0" baseline="0" dirty="0" err="1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중증질환자</a:t>
                      </a:r>
                      <a:r>
                        <a:rPr lang="en-US" altLang="ko-KR" sz="1400" b="1" i="0" u="none" strike="noStrike" kern="0" cap="none" spc="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(</a:t>
                      </a:r>
                      <a:r>
                        <a:rPr lang="ko-KR" altLang="en-US" sz="1400" b="1" i="0" u="none" strike="noStrike" kern="0" cap="none" spc="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심장질환</a:t>
                      </a:r>
                      <a:r>
                        <a:rPr lang="en-US" altLang="ko-KR" sz="1400" b="1" i="0" u="none" strike="noStrike" kern="0" cap="none" spc="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)</a:t>
                      </a:r>
                      <a:r>
                        <a:rPr lang="ko-KR" altLang="en-US" sz="1400" b="1" i="0" u="none" strike="noStrike" kern="0" cap="none" spc="0" baseline="0" dirty="0" err="1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산정특례대상진단비특약</a:t>
                      </a:r>
                      <a:r>
                        <a:rPr lang="en-US" altLang="ko-KR" sz="1400" b="1" i="0" u="none" strike="noStrike" kern="0" cap="none" spc="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(</a:t>
                      </a:r>
                      <a:r>
                        <a:rPr lang="ko-KR" altLang="en-US" sz="1400" b="1" i="0" u="none" strike="noStrike" kern="0" cap="none" spc="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연간</a:t>
                      </a:r>
                      <a:r>
                        <a:rPr lang="en-US" altLang="ko-KR" sz="1400" b="1" i="0" u="none" strike="noStrike" kern="0" cap="none" spc="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1</a:t>
                      </a:r>
                      <a:r>
                        <a:rPr lang="ko-KR" altLang="en-US" sz="1400" b="1" i="0" u="none" strike="noStrike" kern="0" cap="none" spc="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회한</a:t>
                      </a:r>
                      <a:r>
                        <a:rPr lang="en-US" altLang="ko-KR" sz="1400" b="1" i="0" u="none" strike="noStrike" kern="0" cap="none" spc="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)</a:t>
                      </a: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男 </a:t>
                      </a:r>
                      <a:r>
                        <a:rPr lang="en-US" altLang="ko-KR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2</a:t>
                      </a:r>
                      <a:r>
                        <a:rPr lang="ko-KR" altLang="en-US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천만 </a:t>
                      </a:r>
                      <a:r>
                        <a:rPr lang="en-US" altLang="ko-KR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/ </a:t>
                      </a:r>
                      <a:r>
                        <a:rPr lang="ko-KR" altLang="en-US" sz="1400" b="0" i="0" u="none" strike="noStrike" kern="0" cap="none" spc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女</a:t>
                      </a:r>
                      <a:r>
                        <a:rPr lang="ko-KR" altLang="en-US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 </a:t>
                      </a:r>
                      <a:r>
                        <a:rPr lang="en-US" altLang="ko-KR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3,500</a:t>
                      </a:r>
                      <a:r>
                        <a:rPr lang="ko-KR" altLang="en-US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만</a:t>
                      </a:r>
                      <a:endParaRPr lang="en-US" altLang="ko-KR" sz="1400" b="0" i="0" u="none" strike="noStrike" kern="0" cap="none" spc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4007744"/>
                  </a:ext>
                </a:extLst>
              </a:tr>
              <a:tr h="380912">
                <a:tc>
                  <a:txBody>
                    <a:bodyPr/>
                    <a:lstStyle/>
                    <a:p>
                      <a:pPr marL="0" marR="0" indent="0" algn="l" defTabSz="914400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- (</a:t>
                      </a:r>
                      <a:r>
                        <a:rPr lang="ko-KR" altLang="en-US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무</a:t>
                      </a:r>
                      <a:r>
                        <a:rPr lang="en-US" altLang="ko-KR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)</a:t>
                      </a:r>
                      <a:r>
                        <a:rPr lang="ko-KR" altLang="en-US" sz="1400" b="0" i="0" u="none" strike="noStrike" kern="0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중증질환자</a:t>
                      </a:r>
                      <a:r>
                        <a:rPr lang="en-US" altLang="ko-KR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(</a:t>
                      </a:r>
                      <a:r>
                        <a:rPr lang="ko-KR" altLang="en-US" sz="1400" b="0" i="0" u="none" strike="noStrike" kern="0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중증화상</a:t>
                      </a:r>
                      <a:r>
                        <a:rPr lang="en-US" altLang="ko-KR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)</a:t>
                      </a:r>
                      <a:r>
                        <a:rPr lang="ko-KR" altLang="en-US" sz="1400" b="0" i="0" u="none" strike="noStrike" kern="0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산정특례대상진단비특약</a:t>
                      </a:r>
                      <a:r>
                        <a:rPr lang="en-US" altLang="ko-KR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(</a:t>
                      </a:r>
                      <a:r>
                        <a:rPr lang="ko-KR" altLang="en-US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연간</a:t>
                      </a:r>
                      <a:r>
                        <a:rPr lang="en-US" altLang="ko-KR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1</a:t>
                      </a:r>
                      <a:r>
                        <a:rPr lang="ko-KR" altLang="en-US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회한</a:t>
                      </a:r>
                      <a:r>
                        <a:rPr lang="en-US" altLang="ko-KR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)</a:t>
                      </a: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1</a:t>
                      </a:r>
                      <a:r>
                        <a:rPr lang="ko-KR" altLang="en-US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천만</a:t>
                      </a:r>
                      <a:endParaRPr lang="en-US" altLang="ko-KR" sz="1400" b="0" i="0" u="none" strike="noStrike" kern="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3082042"/>
                  </a:ext>
                </a:extLst>
              </a:tr>
              <a:tr h="380912">
                <a:tc>
                  <a:txBody>
                    <a:bodyPr/>
                    <a:lstStyle/>
                    <a:p>
                      <a:pPr marL="0" marR="0" indent="0" algn="l" defTabSz="914400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- (</a:t>
                      </a:r>
                      <a:r>
                        <a:rPr lang="ko-KR" altLang="en-US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무</a:t>
                      </a:r>
                      <a:r>
                        <a:rPr lang="en-US" altLang="ko-KR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)</a:t>
                      </a:r>
                      <a:r>
                        <a:rPr lang="ko-KR" altLang="en-US" sz="1400" b="0" i="0" u="none" strike="noStrike" kern="0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중증질환자</a:t>
                      </a:r>
                      <a:r>
                        <a:rPr lang="en-US" altLang="ko-KR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(</a:t>
                      </a:r>
                      <a:r>
                        <a:rPr lang="ko-KR" altLang="en-US" sz="1400" b="0" i="0" u="none" strike="noStrike" kern="0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중증치매</a:t>
                      </a:r>
                      <a:r>
                        <a:rPr lang="en-US" altLang="ko-KR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)</a:t>
                      </a:r>
                      <a:r>
                        <a:rPr lang="ko-KR" altLang="en-US" sz="1400" b="0" i="0" u="none" strike="noStrike" kern="0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산정특례대상진단비특약</a:t>
                      </a:r>
                      <a:r>
                        <a:rPr lang="en-US" altLang="ko-KR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(</a:t>
                      </a:r>
                      <a:r>
                        <a:rPr lang="ko-KR" altLang="en-US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최초</a:t>
                      </a:r>
                      <a:r>
                        <a:rPr lang="en-US" altLang="ko-KR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1</a:t>
                      </a:r>
                      <a:r>
                        <a:rPr lang="ko-KR" altLang="en-US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회한</a:t>
                      </a:r>
                      <a:r>
                        <a:rPr lang="en-US" altLang="ko-KR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) : </a:t>
                      </a:r>
                      <a:r>
                        <a:rPr lang="ko-KR" altLang="en-US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통합 </a:t>
                      </a:r>
                      <a:r>
                        <a:rPr lang="en-US" altLang="ko-KR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/ </a:t>
                      </a:r>
                      <a:r>
                        <a:rPr lang="ko-KR" altLang="en-US" sz="1400" b="0" i="0" u="none" strike="noStrike" kern="0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치매부가</a:t>
                      </a:r>
                      <a:endParaRPr lang="ko-KR" altLang="en-US" sz="1400" b="0" i="0" u="none" strike="noStrike" kern="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통합 </a:t>
                      </a:r>
                      <a:r>
                        <a:rPr lang="en-US" altLang="ko-KR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5</a:t>
                      </a:r>
                      <a:r>
                        <a:rPr lang="ko-KR" altLang="en-US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백만 </a:t>
                      </a:r>
                      <a:r>
                        <a:rPr lang="en-US" altLang="ko-KR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/ </a:t>
                      </a:r>
                      <a:r>
                        <a:rPr lang="ko-KR" altLang="en-US" sz="1400" b="0" i="0" u="none" strike="noStrike" kern="0" cap="none" spc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치매담은</a:t>
                      </a:r>
                      <a:r>
                        <a:rPr lang="ko-KR" altLang="en-US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 </a:t>
                      </a:r>
                      <a:r>
                        <a:rPr lang="en-US" altLang="ko-KR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1,500</a:t>
                      </a:r>
                      <a:r>
                        <a:rPr lang="ko-KR" altLang="en-US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만</a:t>
                      </a:r>
                      <a:endParaRPr lang="ko-KR" altLang="en-US" sz="1400" b="0" i="0" u="none" strike="noStrike" kern="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3673729"/>
                  </a:ext>
                </a:extLst>
              </a:tr>
              <a:tr h="380912">
                <a:tc>
                  <a:txBody>
                    <a:bodyPr/>
                    <a:lstStyle/>
                    <a:p>
                      <a:pPr marL="0" marR="0" indent="0" algn="l" defTabSz="914400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- (</a:t>
                      </a:r>
                      <a:r>
                        <a:rPr lang="ko-KR" altLang="en-US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무</a:t>
                      </a:r>
                      <a:r>
                        <a:rPr lang="en-US" altLang="ko-KR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)</a:t>
                      </a:r>
                      <a:r>
                        <a:rPr lang="ko-KR" altLang="en-US" sz="1400" b="0" i="0" u="none" strike="noStrike" kern="0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질병및재해</a:t>
                      </a:r>
                      <a:r>
                        <a:rPr lang="en-US" altLang="ko-KR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(</a:t>
                      </a:r>
                      <a:r>
                        <a:rPr lang="ko-KR" altLang="en-US" sz="1400" b="0" i="0" u="none" strike="noStrike" kern="0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치매포함</a:t>
                      </a:r>
                      <a:r>
                        <a:rPr lang="en-US" altLang="ko-KR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)</a:t>
                      </a:r>
                      <a:r>
                        <a:rPr lang="ko-KR" altLang="en-US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간병인사용입원특약</a:t>
                      </a:r>
                      <a:r>
                        <a:rPr lang="en-US" altLang="ko-KR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Ⅱ(</a:t>
                      </a:r>
                      <a:r>
                        <a:rPr lang="ko-KR" altLang="en-US" sz="1400" b="0" i="0" u="none" strike="noStrike" kern="0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갱신형</a:t>
                      </a:r>
                      <a:r>
                        <a:rPr lang="en-US" altLang="ko-KR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)</a:t>
                      </a: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10</a:t>
                      </a:r>
                      <a:r>
                        <a:rPr lang="ko-KR" altLang="en-US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만</a:t>
                      </a:r>
                      <a:endParaRPr lang="en-US" altLang="ko-KR" sz="1400" b="0" i="0" u="none" strike="noStrike" kern="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0832053"/>
                  </a:ext>
                </a:extLst>
              </a:tr>
              <a:tr h="380912">
                <a:tc>
                  <a:txBody>
                    <a:bodyPr/>
                    <a:lstStyle/>
                    <a:p>
                      <a:pPr marL="0" marR="0" indent="0" algn="l" defTabSz="914400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- (</a:t>
                      </a:r>
                      <a:r>
                        <a:rPr lang="ko-KR" altLang="en-US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무</a:t>
                      </a:r>
                      <a:r>
                        <a:rPr lang="en-US" altLang="ko-KR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)</a:t>
                      </a:r>
                      <a:r>
                        <a:rPr lang="ko-KR" altLang="en-US" sz="1400" b="0" i="0" u="none" strike="noStrike" kern="0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상급종합병원암직접치료통원특약</a:t>
                      </a:r>
                      <a:r>
                        <a:rPr lang="en-US" altLang="ko-KR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(</a:t>
                      </a:r>
                      <a:r>
                        <a:rPr lang="ko-KR" altLang="en-US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연간</a:t>
                      </a:r>
                      <a:r>
                        <a:rPr lang="en-US" altLang="ko-KR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30</a:t>
                      </a:r>
                      <a:r>
                        <a:rPr lang="ko-KR" altLang="en-US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회한</a:t>
                      </a:r>
                      <a:r>
                        <a:rPr lang="en-US" altLang="ko-KR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)(</a:t>
                      </a:r>
                      <a:r>
                        <a:rPr lang="ko-KR" altLang="en-US" sz="1400" b="0" i="0" u="none" strike="noStrike" kern="0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갱신형</a:t>
                      </a:r>
                      <a:r>
                        <a:rPr lang="en-US" altLang="ko-KR" sz="14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)</a:t>
                      </a: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30</a:t>
                      </a:r>
                      <a:r>
                        <a:rPr lang="ko-KR" altLang="en-US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만</a:t>
                      </a:r>
                      <a:endParaRPr lang="en-US" altLang="ko-KR" sz="1400" b="0" i="0" u="none" strike="noStrike" kern="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9899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370485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치매…"/>
          <p:cNvSpPr txBox="1"/>
          <p:nvPr/>
        </p:nvSpPr>
        <p:spPr>
          <a:xfrm>
            <a:off x="133803" y="86783"/>
            <a:ext cx="5423918" cy="646327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 anchor="ctr">
            <a:spAutoFit/>
          </a:bodyPr>
          <a:lstStyle/>
          <a:p>
            <a:pPr algn="ctr" latinLnBrk="0" hangingPunct="0">
              <a:defRPr sz="40000" spc="4799">
                <a:solidFill>
                  <a:srgbClr val="FFF101"/>
                </a:solidFill>
                <a:latin typeface="배달의민족 한나는 열한살 OTF"/>
                <a:ea typeface="배달의민족 한나는 열한살 OTF"/>
                <a:cs typeface="배달의민족 한나는 열한살 OTF"/>
                <a:sym typeface="배달의민족 한나는 열한살 OTF"/>
              </a:defRPr>
            </a:pPr>
            <a:r>
              <a:rPr lang="ko-KR" altLang="en-US" sz="3600" kern="0" spc="-150" dirty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심장질환 </a:t>
            </a:r>
            <a:r>
              <a:rPr lang="ko-KR" altLang="en-US" sz="3600" kern="0" spc="-150" dirty="0" err="1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산정특례에</a:t>
            </a:r>
            <a:r>
              <a:rPr lang="ko-KR" altLang="en-US" sz="3600" kern="0" spc="-150" dirty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 관한 사항</a:t>
            </a:r>
            <a:endParaRPr lang="ko-KR" altLang="en-US" sz="2700" kern="0" spc="-150" dirty="0">
              <a:solidFill>
                <a:srgbClr val="7030A0"/>
              </a:solidFill>
              <a:latin typeface="경기천년제목 Bold" panose="02020803020101020101" pitchFamily="18" charset="-127"/>
              <a:ea typeface="경기천년제목 Bold" panose="02020803020101020101" pitchFamily="18" charset="-127"/>
              <a:sym typeface="배달의민족 한나는 열한살 OTF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3803" y="948681"/>
            <a:ext cx="6216197" cy="613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t">
            <a:spAutoFit/>
          </a:bodyPr>
          <a:lstStyle/>
          <a:p>
            <a:pPr marR="0" algn="l" defTabSz="1828800" rtl="0" fontAlgn="auto" latinLnBrk="0" hangingPunct="0"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altLang="ko-KR" sz="280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5. </a:t>
            </a:r>
            <a:r>
              <a:rPr lang="ko-KR" altLang="en-US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심장질환 </a:t>
            </a:r>
            <a:r>
              <a:rPr lang="ko-KR" altLang="en-US" sz="2800" dirty="0" err="1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산정특례</a:t>
            </a:r>
            <a:endParaRPr lang="en-US" altLang="ko-KR" dirty="0" smtClean="0">
              <a:solidFill>
                <a:srgbClr val="000000"/>
              </a:solidFill>
              <a:latin typeface="경기천년제목V Bold" panose="02020803020101020101" pitchFamily="18" charset="-127"/>
              <a:ea typeface="경기천년제목V Bold" panose="02020803020101020101" pitchFamily="18" charset="-127"/>
              <a:cs typeface="+mj-cs"/>
              <a:sym typeface="맑은 고딕"/>
            </a:endParaRPr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360133"/>
              </p:ext>
            </p:extLst>
          </p:nvPr>
        </p:nvGraphicFramePr>
        <p:xfrm>
          <a:off x="6527800" y="1548610"/>
          <a:ext cx="5540375" cy="4934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5128">
                  <a:extLst>
                    <a:ext uri="{9D8B030D-6E8A-4147-A177-3AD203B41FA5}">
                      <a16:colId xmlns:a16="http://schemas.microsoft.com/office/drawing/2014/main" val="2101654647"/>
                    </a:ext>
                  </a:extLst>
                </a:gridCol>
                <a:gridCol w="1805128">
                  <a:extLst>
                    <a:ext uri="{9D8B030D-6E8A-4147-A177-3AD203B41FA5}">
                      <a16:colId xmlns:a16="http://schemas.microsoft.com/office/drawing/2014/main" val="1227876500"/>
                    </a:ext>
                  </a:extLst>
                </a:gridCol>
                <a:gridCol w="1930119">
                  <a:extLst>
                    <a:ext uri="{9D8B030D-6E8A-4147-A177-3AD203B41FA5}">
                      <a16:colId xmlns:a16="http://schemas.microsoft.com/office/drawing/2014/main" val="1616652738"/>
                    </a:ext>
                  </a:extLst>
                </a:gridCol>
              </a:tblGrid>
              <a:tr h="1233590">
                <a:tc>
                  <a:txBody>
                    <a:bodyPr/>
                    <a:lstStyle/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8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구분</a:t>
                      </a:r>
                      <a:endParaRPr lang="ko-KR" altLang="en-US" sz="18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8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허혈심장질환</a:t>
                      </a:r>
                      <a:endParaRPr lang="en-US" altLang="ko-KR" sz="1800" b="1" i="0" u="none" strike="noStrike" cap="none" spc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8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진단특약</a:t>
                      </a:r>
                      <a:endParaRPr lang="ko-KR" altLang="en-US" sz="18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spc="0" dirty="0" err="1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중증질환자</a:t>
                      </a:r>
                      <a:endParaRPr lang="en-US" altLang="ko-KR" sz="1800" b="1" spc="0" dirty="0" smtClean="0">
                        <a:solidFill>
                          <a:srgbClr val="E5007F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latinLnBrk="1"/>
                      <a:r>
                        <a:rPr lang="en-US" altLang="ko-KR" sz="18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</a:t>
                      </a:r>
                      <a:r>
                        <a:rPr lang="ko-KR" altLang="en-US" sz="18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심장질환</a:t>
                      </a:r>
                      <a:r>
                        <a:rPr lang="en-US" altLang="ko-KR" sz="18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)</a:t>
                      </a:r>
                    </a:p>
                    <a:p>
                      <a:pPr latinLnBrk="1"/>
                      <a:r>
                        <a:rPr lang="ko-KR" altLang="en-US" sz="1800" b="1" spc="0" dirty="0" err="1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산정특례</a:t>
                      </a:r>
                      <a:endParaRPr lang="ko-KR" altLang="en-US" sz="1800" b="1" spc="0" dirty="0">
                        <a:solidFill>
                          <a:srgbClr val="E5007F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234028"/>
                  </a:ext>
                </a:extLst>
              </a:tr>
              <a:tr h="1233590">
                <a:tc>
                  <a:txBody>
                    <a:bodyPr/>
                    <a:lstStyle/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8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보장범위</a:t>
                      </a:r>
                      <a:endParaRPr lang="ko-KR" altLang="en-US" sz="18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좁음</a:t>
                      </a:r>
                      <a:endParaRPr lang="en-US" altLang="ko-KR" sz="1800" spc="0" dirty="0" smtClean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latinLnBrk="1"/>
                      <a:r>
                        <a:rPr lang="en-US" altLang="ko-KR" sz="14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</a:t>
                      </a:r>
                      <a:r>
                        <a:rPr lang="ko-KR" altLang="en-US" sz="14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상해 보장 불가</a:t>
                      </a:r>
                      <a:r>
                        <a:rPr lang="en-US" altLang="ko-KR" sz="14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)</a:t>
                      </a:r>
                      <a:endParaRPr lang="ko-KR" altLang="en-US" sz="1400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8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E5007F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넓음</a:t>
                      </a:r>
                      <a:endParaRPr lang="en-US" altLang="ko-KR" sz="1800" b="1" i="0" u="none" strike="noStrike" cap="none" spc="0" baseline="0" dirty="0" smtClean="0">
                        <a:ln>
                          <a:noFill/>
                        </a:ln>
                        <a:solidFill>
                          <a:srgbClr val="E5007F"/>
                        </a:solidFill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  <a:p>
                      <a:pPr latinLnBrk="1"/>
                      <a:r>
                        <a:rPr lang="en-US" altLang="ko-KR" sz="14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</a:t>
                      </a:r>
                      <a:r>
                        <a:rPr lang="ko-KR" altLang="en-US" sz="14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상해</a:t>
                      </a:r>
                      <a:r>
                        <a:rPr lang="en-US" altLang="ko-KR" sz="14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, </a:t>
                      </a:r>
                      <a:r>
                        <a:rPr lang="ko-KR" altLang="en-US" sz="14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선천성</a:t>
                      </a:r>
                      <a:r>
                        <a:rPr lang="ko-KR" altLang="en-US" sz="1400" b="1" spc="0" baseline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보장 가능</a:t>
                      </a:r>
                      <a:r>
                        <a:rPr lang="en-US" altLang="ko-KR" sz="1400" b="1" spc="0" baseline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)</a:t>
                      </a:r>
                      <a:endParaRPr lang="ko-KR" altLang="en-US" sz="14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3016271"/>
                  </a:ext>
                </a:extLst>
              </a:tr>
              <a:tr h="1233590">
                <a:tc>
                  <a:txBody>
                    <a:bodyPr/>
                    <a:lstStyle/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8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진단 확정</a:t>
                      </a:r>
                      <a:endParaRPr lang="ko-KR" altLang="en-US" sz="18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8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E5007F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질병 코드</a:t>
                      </a:r>
                      <a:endParaRPr lang="ko-KR" altLang="en-US" sz="1800" b="1" i="0" u="none" strike="noStrike" cap="none" spc="0" baseline="0" dirty="0">
                        <a:ln>
                          <a:noFill/>
                        </a:ln>
                        <a:solidFill>
                          <a:srgbClr val="E5007F"/>
                        </a:solidFill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질병 코드 </a:t>
                      </a:r>
                      <a:endParaRPr lang="en-US" altLang="ko-KR" sz="1800" b="1" spc="0" dirty="0" smtClean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latinLnBrk="1"/>
                      <a:r>
                        <a:rPr lang="en-US" altLang="ko-KR" sz="18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&amp;</a:t>
                      </a:r>
                    </a:p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8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수술 </a:t>
                      </a:r>
                      <a:r>
                        <a:rPr lang="en-US" altLang="ko-KR" sz="18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or </a:t>
                      </a:r>
                      <a:r>
                        <a:rPr lang="ko-KR" altLang="en-US" sz="18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투약</a:t>
                      </a:r>
                      <a:endParaRPr lang="ko-KR" altLang="en-US" sz="18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917406"/>
                  </a:ext>
                </a:extLst>
              </a:tr>
              <a:tr h="1233590">
                <a:tc>
                  <a:txBody>
                    <a:bodyPr/>
                    <a:lstStyle/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8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지급 횟수</a:t>
                      </a:r>
                      <a:endParaRPr lang="ko-KR" altLang="en-US" sz="18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최초 </a:t>
                      </a:r>
                      <a:r>
                        <a:rPr lang="en-US" altLang="ko-KR" sz="14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</a:t>
                      </a:r>
                      <a:r>
                        <a:rPr lang="ko-KR" altLang="en-US" sz="14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회 한</a:t>
                      </a:r>
                      <a:endParaRPr lang="ko-KR" altLang="en-US" sz="1400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8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E5007F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등록 </a:t>
                      </a:r>
                      <a:r>
                        <a:rPr lang="en-US" altLang="ko-KR" sz="18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E5007F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1</a:t>
                      </a:r>
                      <a:r>
                        <a:rPr lang="ko-KR" altLang="en-US" sz="18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E5007F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회당</a:t>
                      </a:r>
                      <a:endParaRPr lang="en-US" altLang="ko-KR" sz="1800" b="1" i="0" u="none" strike="noStrike" cap="none" spc="0" baseline="0" dirty="0" smtClean="0">
                        <a:ln>
                          <a:noFill/>
                        </a:ln>
                        <a:solidFill>
                          <a:srgbClr val="E5007F"/>
                        </a:solidFill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8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E5007F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(</a:t>
                      </a:r>
                      <a:r>
                        <a:rPr lang="ko-KR" altLang="en-US" sz="18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E5007F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연간 </a:t>
                      </a:r>
                      <a:r>
                        <a:rPr lang="en-US" altLang="ko-KR" sz="18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E5007F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1</a:t>
                      </a:r>
                      <a:r>
                        <a:rPr lang="ko-KR" altLang="en-US" sz="18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E5007F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회 한</a:t>
                      </a:r>
                      <a:r>
                        <a:rPr lang="en-US" altLang="ko-KR" sz="18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E5007F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)</a:t>
                      </a:r>
                      <a:endParaRPr lang="ko-KR" altLang="en-US" sz="1800" b="1" i="0" u="none" strike="noStrike" cap="none" spc="0" baseline="0" dirty="0">
                        <a:ln>
                          <a:noFill/>
                        </a:ln>
                        <a:solidFill>
                          <a:srgbClr val="E5007F"/>
                        </a:solidFill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4737160"/>
                  </a:ext>
                </a:extLst>
              </a:tr>
            </a:tbl>
          </a:graphicData>
        </a:graphic>
      </p:graphicFrame>
      <p:sp>
        <p:nvSpPr>
          <p:cNvPr id="14" name="직사각형 13"/>
          <p:cNvSpPr/>
          <p:nvPr/>
        </p:nvSpPr>
        <p:spPr>
          <a:xfrm>
            <a:off x="6558860" y="1148502"/>
            <a:ext cx="24702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828800" latinLnBrk="0" hangingPunct="0"/>
            <a:r>
              <a:rPr lang="ko-KR" altLang="en-US" sz="2000" spc="-170" dirty="0">
                <a:ln>
                  <a:solidFill>
                    <a:schemeClr val="tx1">
                      <a:alpha val="0"/>
                    </a:schemeClr>
                  </a:solidFill>
                </a:ln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맑은 고딕 Semilight" panose="020B0502040204020203" pitchFamily="50" charset="-127"/>
              </a:rPr>
              <a:t>❐ </a:t>
            </a:r>
            <a:r>
              <a:rPr lang="ko-KR" altLang="en-US" sz="2000" dirty="0" err="1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sym typeface="맑은 고딕"/>
              </a:rPr>
              <a:t>진단비</a:t>
            </a:r>
            <a:r>
              <a:rPr lang="ko-KR" altLang="en-US" sz="20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sym typeface="맑은 고딕"/>
              </a:rPr>
              <a:t> </a:t>
            </a:r>
            <a:r>
              <a:rPr lang="en-US" altLang="ko-KR" sz="20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sym typeface="맑은 고딕"/>
              </a:rPr>
              <a:t>vs </a:t>
            </a:r>
            <a:r>
              <a:rPr lang="ko-KR" altLang="en-US" sz="2000" dirty="0" err="1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sym typeface="맑은 고딕"/>
              </a:rPr>
              <a:t>산정특례</a:t>
            </a:r>
            <a:endParaRPr lang="ko-KR" altLang="en-US" sz="2000" dirty="0">
              <a:solidFill>
                <a:srgbClr val="000000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  <a:sym typeface="맑은 고딕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399943"/>
              </p:ext>
            </p:extLst>
          </p:nvPr>
        </p:nvGraphicFramePr>
        <p:xfrm>
          <a:off x="332898" y="1592807"/>
          <a:ext cx="6002588" cy="4890164"/>
        </p:xfrm>
        <a:graphic>
          <a:graphicData uri="http://schemas.openxmlformats.org/drawingml/2006/table">
            <a:tbl>
              <a:tblPr/>
              <a:tblGrid>
                <a:gridCol w="525518">
                  <a:extLst>
                    <a:ext uri="{9D8B030D-6E8A-4147-A177-3AD203B41FA5}">
                      <a16:colId xmlns:a16="http://schemas.microsoft.com/office/drawing/2014/main" val="2476414766"/>
                    </a:ext>
                  </a:extLst>
                </a:gridCol>
                <a:gridCol w="1212847">
                  <a:extLst>
                    <a:ext uri="{9D8B030D-6E8A-4147-A177-3AD203B41FA5}">
                      <a16:colId xmlns:a16="http://schemas.microsoft.com/office/drawing/2014/main" val="2426534439"/>
                    </a:ext>
                  </a:extLst>
                </a:gridCol>
                <a:gridCol w="830557">
                  <a:extLst>
                    <a:ext uri="{9D8B030D-6E8A-4147-A177-3AD203B41FA5}">
                      <a16:colId xmlns:a16="http://schemas.microsoft.com/office/drawing/2014/main" val="1753768533"/>
                    </a:ext>
                  </a:extLst>
                </a:gridCol>
                <a:gridCol w="1322695">
                  <a:extLst>
                    <a:ext uri="{9D8B030D-6E8A-4147-A177-3AD203B41FA5}">
                      <a16:colId xmlns:a16="http://schemas.microsoft.com/office/drawing/2014/main" val="499356817"/>
                    </a:ext>
                  </a:extLst>
                </a:gridCol>
                <a:gridCol w="552758">
                  <a:extLst>
                    <a:ext uri="{9D8B030D-6E8A-4147-A177-3AD203B41FA5}">
                      <a16:colId xmlns:a16="http://schemas.microsoft.com/office/drawing/2014/main" val="2794042826"/>
                    </a:ext>
                  </a:extLst>
                </a:gridCol>
                <a:gridCol w="587829">
                  <a:extLst>
                    <a:ext uri="{9D8B030D-6E8A-4147-A177-3AD203B41FA5}">
                      <a16:colId xmlns:a16="http://schemas.microsoft.com/office/drawing/2014/main" val="772703839"/>
                    </a:ext>
                  </a:extLst>
                </a:gridCol>
                <a:gridCol w="485192">
                  <a:extLst>
                    <a:ext uri="{9D8B030D-6E8A-4147-A177-3AD203B41FA5}">
                      <a16:colId xmlns:a16="http://schemas.microsoft.com/office/drawing/2014/main" val="1657485433"/>
                    </a:ext>
                  </a:extLst>
                </a:gridCol>
                <a:gridCol w="485192">
                  <a:extLst>
                    <a:ext uri="{9D8B030D-6E8A-4147-A177-3AD203B41FA5}">
                      <a16:colId xmlns:a16="http://schemas.microsoft.com/office/drawing/2014/main" val="4194090543"/>
                    </a:ext>
                  </a:extLst>
                </a:gridCol>
              </a:tblGrid>
              <a:tr h="432682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구분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코드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상명병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 dirty="0" smtClean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심장</a:t>
                      </a:r>
                      <a:endParaRPr lang="en-US" altLang="ko-KR" sz="800" b="1" kern="0" spc="0" dirty="0" smtClean="0">
                        <a:solidFill>
                          <a:srgbClr val="000000"/>
                        </a:solidFill>
                        <a:effectLst/>
                        <a:latin typeface="HY그래픽"/>
                        <a:ea typeface="HY그래픽"/>
                      </a:endParaRPr>
                    </a:p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 dirty="0" err="1" smtClean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산정특례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심장질환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 err="1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허혈성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급성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심근경색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4561956"/>
                  </a:ext>
                </a:extLst>
              </a:tr>
              <a:tr h="246868">
                <a:tc rowSpan="13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심장질환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I20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허혈성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기타 류마티스 심장질환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879322"/>
                  </a:ext>
                </a:extLst>
              </a:tr>
              <a:tr h="24686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I21~I23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협심증 </a:t>
                      </a:r>
                      <a:r>
                        <a:rPr lang="en-US" altLang="ko-KR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/ 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급성심근경색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9772366"/>
                  </a:ext>
                </a:extLst>
              </a:tr>
              <a:tr h="24686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I24~I25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기타 급성</a:t>
                      </a:r>
                      <a:r>
                        <a:rPr lang="en-US" altLang="ko-KR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/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만성 허혈심장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9327731"/>
                  </a:ext>
                </a:extLst>
              </a:tr>
              <a:tr h="24686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I26,I28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폐성심장병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폐색전증</a:t>
                      </a:r>
                      <a:r>
                        <a:rPr lang="en-US" altLang="ko-KR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/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폐혈관의 기타질환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8852580"/>
                  </a:ext>
                </a:extLst>
              </a:tr>
              <a:tr h="3120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I30~I41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기타심장병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비류마티스성 판막질환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, </a:t>
                      </a:r>
                      <a:r>
                        <a:rPr lang="ko-KR" altLang="en-US" sz="800" kern="0" spc="0" dirty="0" err="1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심근염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9931986"/>
                  </a:ext>
                </a:extLst>
              </a:tr>
              <a:tr h="1914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I42~I45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심근병증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1475937"/>
                  </a:ext>
                </a:extLst>
              </a:tr>
              <a:tr h="24686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I46~I48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심장정지</a:t>
                      </a:r>
                      <a:r>
                        <a:rPr lang="en-US" altLang="ko-KR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, 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빈맥</a:t>
                      </a:r>
                      <a:r>
                        <a:rPr lang="en-US" altLang="ko-KR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, 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심방세동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2055654"/>
                  </a:ext>
                </a:extLst>
              </a:tr>
              <a:tr h="1914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I49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부정맥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0968258"/>
                  </a:ext>
                </a:extLst>
              </a:tr>
              <a:tr h="1914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I50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심부전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3938966"/>
                  </a:ext>
                </a:extLst>
              </a:tr>
              <a:tr h="24686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I51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불명확한 기록 및 합병증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6314263"/>
                  </a:ext>
                </a:extLst>
              </a:tr>
              <a:tr h="3120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I01,I05~I09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류마티스 심장질환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류마티스성 판막질환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6795962"/>
                  </a:ext>
                </a:extLst>
              </a:tr>
              <a:tr h="24686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I70.0,I71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동맥의질환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대동맥 죽상경화증 및 박리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1177287"/>
                  </a:ext>
                </a:extLst>
              </a:tr>
              <a:tr h="1914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I79.0~I79.1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대동맥류</a:t>
                      </a:r>
                      <a:r>
                        <a:rPr lang="en-US" altLang="ko-KR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/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대동맥염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676650"/>
                  </a:ext>
                </a:extLst>
              </a:tr>
              <a:tr h="191429">
                <a:tc rowSpan="3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선천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Q20~Q25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순환계 및 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대동맥계의 선천기형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기타 선천기형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63592"/>
                  </a:ext>
                </a:extLst>
              </a:tr>
              <a:tr h="1914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Q26.0~Q26.4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8119998"/>
                  </a:ext>
                </a:extLst>
              </a:tr>
              <a:tr h="1914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Q26.8~Q26.9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1708251"/>
                  </a:ext>
                </a:extLst>
              </a:tr>
              <a:tr h="382433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상해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S25~S26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흉부 혈관 및 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심장의 손상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흉부 혈관</a:t>
                      </a:r>
                      <a:r>
                        <a:rPr lang="en-US" altLang="ko-KR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/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심장의 손상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3849302"/>
                  </a:ext>
                </a:extLst>
              </a:tr>
              <a:tr h="191429">
                <a:tc rowSpan="2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기타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D15.1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심장의 양성 신생물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2923689"/>
                  </a:ext>
                </a:extLst>
              </a:tr>
              <a:tr h="1914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M31.4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대동맥궁증후군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Y그래픽"/>
                          <a:ea typeface="HY그래픽"/>
                        </a:rPr>
                        <a:t>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3992367"/>
                  </a:ext>
                </a:extLst>
              </a:tr>
            </a:tbl>
          </a:graphicData>
        </a:graphic>
      </p:graphicFrame>
      <p:sp>
        <p:nvSpPr>
          <p:cNvPr id="11" name="직사각형 10"/>
          <p:cNvSpPr/>
          <p:nvPr/>
        </p:nvSpPr>
        <p:spPr>
          <a:xfrm>
            <a:off x="4208106" y="1592807"/>
            <a:ext cx="578498" cy="4890164"/>
          </a:xfrm>
          <a:prstGeom prst="rect">
            <a:avLst/>
          </a:prstGeom>
          <a:noFill/>
          <a:ln w="38100" cap="flat">
            <a:solidFill>
              <a:srgbClr val="E5007F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20756172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치매…"/>
          <p:cNvSpPr txBox="1"/>
          <p:nvPr/>
        </p:nvSpPr>
        <p:spPr>
          <a:xfrm>
            <a:off x="206082" y="67733"/>
            <a:ext cx="6542813" cy="646327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 anchor="ctr">
            <a:spAutoFit/>
          </a:bodyPr>
          <a:lstStyle/>
          <a:p>
            <a:pPr algn="ctr" latinLnBrk="0" hangingPunct="0">
              <a:defRPr sz="40000" spc="4799">
                <a:solidFill>
                  <a:srgbClr val="FFF101"/>
                </a:solidFill>
                <a:latin typeface="배달의민족 한나는 열한살 OTF"/>
                <a:ea typeface="배달의민족 한나는 열한살 OTF"/>
                <a:cs typeface="배달의민족 한나는 열한살 OTF"/>
                <a:sym typeface="배달의민족 한나는 열한살 OTF"/>
              </a:defRPr>
            </a:pPr>
            <a:r>
              <a:rPr lang="ko-KR" altLang="en-US" sz="3600" kern="0" spc="-150" dirty="0" smtClean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뇌</a:t>
            </a:r>
            <a:r>
              <a:rPr lang="en-US" altLang="ko-KR" sz="3600" kern="0" spc="-150" dirty="0" smtClean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/</a:t>
            </a:r>
            <a:r>
              <a:rPr lang="ko-KR" altLang="en-US" sz="3600" kern="0" spc="-150" dirty="0" err="1" smtClean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허진단비</a:t>
            </a:r>
            <a:r>
              <a:rPr lang="ko-KR" altLang="en-US" sz="3600" kern="0" spc="-150" dirty="0" smtClean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 </a:t>
            </a:r>
            <a:r>
              <a:rPr lang="en-US" altLang="ko-KR" sz="3600" kern="0" spc="-150" dirty="0" smtClean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vs </a:t>
            </a:r>
            <a:r>
              <a:rPr lang="ko-KR" altLang="en-US" sz="3600" kern="0" spc="-150" dirty="0" err="1" smtClean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산정특례</a:t>
            </a:r>
            <a:r>
              <a:rPr lang="ko-KR" altLang="en-US" sz="3600" kern="0" spc="-150" dirty="0" smtClean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 보험료 비교</a:t>
            </a:r>
            <a:endParaRPr sz="2700" kern="0" spc="-150" dirty="0">
              <a:solidFill>
                <a:srgbClr val="7030A0"/>
              </a:solidFill>
              <a:latin typeface="경기천년제목 Bold" panose="02020803020101020101" pitchFamily="18" charset="-127"/>
              <a:ea typeface="경기천년제목 Bold" panose="02020803020101020101" pitchFamily="18" charset="-127"/>
              <a:sym typeface="배달의민족 한나는 열한살 OTF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210200"/>
              </p:ext>
            </p:extLst>
          </p:nvPr>
        </p:nvGraphicFramePr>
        <p:xfrm>
          <a:off x="825500" y="1840713"/>
          <a:ext cx="10604500" cy="21981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51125">
                  <a:extLst>
                    <a:ext uri="{9D8B030D-6E8A-4147-A177-3AD203B41FA5}">
                      <a16:colId xmlns:a16="http://schemas.microsoft.com/office/drawing/2014/main" val="2101654647"/>
                    </a:ext>
                  </a:extLst>
                </a:gridCol>
                <a:gridCol w="2651125">
                  <a:extLst>
                    <a:ext uri="{9D8B030D-6E8A-4147-A177-3AD203B41FA5}">
                      <a16:colId xmlns:a16="http://schemas.microsoft.com/office/drawing/2014/main" val="1227876500"/>
                    </a:ext>
                  </a:extLst>
                </a:gridCol>
                <a:gridCol w="2651125">
                  <a:extLst>
                    <a:ext uri="{9D8B030D-6E8A-4147-A177-3AD203B41FA5}">
                      <a16:colId xmlns:a16="http://schemas.microsoft.com/office/drawing/2014/main" val="1616652738"/>
                    </a:ext>
                  </a:extLst>
                </a:gridCol>
                <a:gridCol w="2651125">
                  <a:extLst>
                    <a:ext uri="{9D8B030D-6E8A-4147-A177-3AD203B41FA5}">
                      <a16:colId xmlns:a16="http://schemas.microsoft.com/office/drawing/2014/main" val="3147185653"/>
                    </a:ext>
                  </a:extLst>
                </a:gridCol>
              </a:tblGrid>
              <a:tr h="65127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구분</a:t>
                      </a:r>
                      <a:endParaRPr lang="ko-KR" altLang="en-US" sz="24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뇌혈관질환</a:t>
                      </a:r>
                      <a:endParaRPr lang="en-US" altLang="ko-KR" sz="2400" b="1" spc="0" dirty="0" smtClean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latinLnBrk="1"/>
                      <a:r>
                        <a:rPr lang="ko-KR" altLang="en-US" sz="2400" b="1" spc="0" dirty="0" err="1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진단특약</a:t>
                      </a:r>
                      <a:endParaRPr lang="ko-KR" altLang="en-US" sz="24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뇌혈관질환</a:t>
                      </a:r>
                      <a:endParaRPr lang="en-US" altLang="ko-KR" sz="2400" b="1" spc="0" dirty="0" smtClean="0">
                        <a:solidFill>
                          <a:srgbClr val="E5007F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latinLnBrk="1"/>
                      <a:r>
                        <a:rPr lang="ko-KR" altLang="en-US" sz="2400" b="1" spc="0" dirty="0" err="1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산정특례</a:t>
                      </a:r>
                      <a:endParaRPr lang="ko-KR" altLang="en-US" sz="2400" b="1" spc="0" dirty="0">
                        <a:solidFill>
                          <a:srgbClr val="E5007F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비고</a:t>
                      </a:r>
                      <a:endParaRPr lang="ko-KR" altLang="en-US" sz="2400" b="1" spc="0" dirty="0">
                        <a:solidFill>
                          <a:srgbClr val="E5007F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234028"/>
                  </a:ext>
                </a:extLst>
              </a:tr>
              <a:tr h="45838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남</a:t>
                      </a:r>
                      <a:endParaRPr lang="ko-KR" altLang="en-US" sz="24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8,970</a:t>
                      </a:r>
                      <a:endParaRPr lang="ko-KR" altLang="en-US" sz="24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10,200</a:t>
                      </a:r>
                      <a:endParaRPr lang="ko-KR" altLang="en-US" sz="24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+1,230</a:t>
                      </a:r>
                      <a:endParaRPr lang="en-US" altLang="ko-KR" sz="24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3016271"/>
                  </a:ext>
                </a:extLst>
              </a:tr>
              <a:tr h="45838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여</a:t>
                      </a:r>
                      <a:endParaRPr lang="ko-KR" altLang="en-US" sz="24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11,380</a:t>
                      </a:r>
                      <a:endParaRPr lang="ko-KR" altLang="en-US" sz="24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7,400</a:t>
                      </a:r>
                      <a:endParaRPr lang="ko-KR" altLang="en-US" sz="24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2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-3,980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917406"/>
                  </a:ext>
                </a:extLst>
              </a:tr>
              <a:tr h="45838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책임준비금</a:t>
                      </a:r>
                      <a:endParaRPr lang="ko-KR" altLang="en-US" sz="24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無</a:t>
                      </a:r>
                      <a:endParaRPr lang="ko-KR" altLang="en-US" sz="24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E5007F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有</a:t>
                      </a:r>
                      <a:endParaRPr lang="ko-KR" altLang="en-US" sz="2400" b="1" i="0" u="none" strike="noStrike" cap="none" spc="0" baseline="0" dirty="0">
                        <a:ln>
                          <a:noFill/>
                        </a:ln>
                        <a:solidFill>
                          <a:srgbClr val="E5007F"/>
                        </a:solidFill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-</a:t>
                      </a:r>
                      <a:endParaRPr lang="en-US" altLang="ko-KR" sz="24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0393501"/>
                  </a:ext>
                </a:extLst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738596"/>
              </p:ext>
            </p:extLst>
          </p:nvPr>
        </p:nvGraphicFramePr>
        <p:xfrm>
          <a:off x="825499" y="4307525"/>
          <a:ext cx="10604500" cy="19814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51125">
                  <a:extLst>
                    <a:ext uri="{9D8B030D-6E8A-4147-A177-3AD203B41FA5}">
                      <a16:colId xmlns:a16="http://schemas.microsoft.com/office/drawing/2014/main" val="2101654647"/>
                    </a:ext>
                  </a:extLst>
                </a:gridCol>
                <a:gridCol w="2651125">
                  <a:extLst>
                    <a:ext uri="{9D8B030D-6E8A-4147-A177-3AD203B41FA5}">
                      <a16:colId xmlns:a16="http://schemas.microsoft.com/office/drawing/2014/main" val="1227876500"/>
                    </a:ext>
                  </a:extLst>
                </a:gridCol>
                <a:gridCol w="2651125">
                  <a:extLst>
                    <a:ext uri="{9D8B030D-6E8A-4147-A177-3AD203B41FA5}">
                      <a16:colId xmlns:a16="http://schemas.microsoft.com/office/drawing/2014/main" val="1616652738"/>
                    </a:ext>
                  </a:extLst>
                </a:gridCol>
                <a:gridCol w="2651125">
                  <a:extLst>
                    <a:ext uri="{9D8B030D-6E8A-4147-A177-3AD203B41FA5}">
                      <a16:colId xmlns:a16="http://schemas.microsoft.com/office/drawing/2014/main" val="3043082441"/>
                    </a:ext>
                  </a:extLst>
                </a:gridCol>
              </a:tblGrid>
              <a:tr h="57922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구분</a:t>
                      </a:r>
                      <a:endParaRPr lang="ko-KR" altLang="en-US" sz="24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허혈심장질환</a:t>
                      </a:r>
                      <a:endParaRPr lang="en-US" altLang="ko-KR" sz="2400" b="1" spc="0" dirty="0" smtClean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latinLnBrk="1"/>
                      <a:r>
                        <a:rPr lang="ko-KR" altLang="en-US" sz="2400" b="1" spc="0" dirty="0" err="1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진단특약</a:t>
                      </a:r>
                      <a:endParaRPr lang="ko-KR" altLang="en-US" sz="24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심장질환</a:t>
                      </a:r>
                      <a:endParaRPr lang="en-US" altLang="ko-KR" sz="2400" b="1" spc="0" dirty="0" smtClean="0">
                        <a:solidFill>
                          <a:srgbClr val="E5007F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latinLnBrk="1"/>
                      <a:r>
                        <a:rPr lang="ko-KR" altLang="en-US" sz="2400" b="1" spc="0" dirty="0" err="1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산정특례</a:t>
                      </a:r>
                      <a:endParaRPr lang="ko-KR" altLang="en-US" sz="2400" b="1" spc="0" dirty="0">
                        <a:solidFill>
                          <a:srgbClr val="E5007F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비고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234028"/>
                  </a:ext>
                </a:extLst>
              </a:tr>
              <a:tr h="57922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남</a:t>
                      </a:r>
                      <a:endParaRPr lang="ko-KR" altLang="en-US" sz="24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13,400</a:t>
                      </a:r>
                      <a:endParaRPr lang="ko-KR" altLang="en-US" sz="24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16,100</a:t>
                      </a:r>
                      <a:endParaRPr lang="ko-KR" altLang="en-US" sz="24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+2,700</a:t>
                      </a:r>
                      <a:endParaRPr lang="en-US" altLang="ko-KR" sz="24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3016271"/>
                  </a:ext>
                </a:extLst>
              </a:tr>
              <a:tr h="57922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여</a:t>
                      </a:r>
                      <a:endParaRPr lang="ko-KR" altLang="en-US" sz="24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7,600</a:t>
                      </a:r>
                      <a:endParaRPr lang="ko-KR" altLang="en-US" sz="24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6,600</a:t>
                      </a:r>
                      <a:endParaRPr lang="ko-KR" altLang="en-US" sz="24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2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-1,000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917406"/>
                  </a:ext>
                </a:extLst>
              </a:tr>
            </a:tbl>
          </a:graphicData>
        </a:graphic>
      </p:graphicFrame>
      <p:sp>
        <p:nvSpPr>
          <p:cNvPr id="13" name="직사각형 12"/>
          <p:cNvSpPr/>
          <p:nvPr/>
        </p:nvSpPr>
        <p:spPr>
          <a:xfrm>
            <a:off x="297760" y="1186602"/>
            <a:ext cx="81096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828800" latinLnBrk="0" hangingPunct="0"/>
            <a:r>
              <a:rPr lang="ko-KR" altLang="en-US" sz="2000" spc="-170" dirty="0">
                <a:ln>
                  <a:solidFill>
                    <a:schemeClr val="tx1">
                      <a:alpha val="0"/>
                    </a:schemeClr>
                  </a:solidFill>
                </a:ln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맑은 고딕 Semilight" panose="020B0502040204020203" pitchFamily="50" charset="-127"/>
              </a:rPr>
              <a:t>❐ </a:t>
            </a:r>
            <a:r>
              <a:rPr lang="en-US" altLang="ko-KR" sz="2000" spc="-170" dirty="0" smtClean="0">
                <a:ln>
                  <a:solidFill>
                    <a:schemeClr val="tx1">
                      <a:alpha val="0"/>
                    </a:schemeClr>
                  </a:solidFill>
                </a:ln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맑은 고딕 Semilight" panose="020B0502040204020203" pitchFamily="50" charset="-127"/>
              </a:rPr>
              <a:t>40</a:t>
            </a:r>
            <a:r>
              <a:rPr lang="ko-KR" altLang="en-US" sz="2000" spc="-170" dirty="0" smtClean="0">
                <a:ln>
                  <a:solidFill>
                    <a:schemeClr val="tx1">
                      <a:alpha val="0"/>
                    </a:schemeClr>
                  </a:solidFill>
                </a:ln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맑은 고딕 Semilight" panose="020B0502040204020203" pitchFamily="50" charset="-127"/>
              </a:rPr>
              <a:t>세</a:t>
            </a:r>
            <a:r>
              <a:rPr lang="en-US" altLang="ko-KR" sz="2000" spc="-170" dirty="0" smtClean="0">
                <a:ln>
                  <a:solidFill>
                    <a:schemeClr val="tx1">
                      <a:alpha val="0"/>
                    </a:schemeClr>
                  </a:solidFill>
                </a:ln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맑은 고딕 Semilight" panose="020B0502040204020203" pitchFamily="50" charset="-127"/>
              </a:rPr>
              <a:t>, 100</a:t>
            </a:r>
            <a:r>
              <a:rPr lang="ko-KR" altLang="en-US" sz="2000" spc="-170" dirty="0" err="1" smtClean="0">
                <a:ln>
                  <a:solidFill>
                    <a:schemeClr val="tx1">
                      <a:alpha val="0"/>
                    </a:schemeClr>
                  </a:solidFill>
                </a:ln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맑은 고딕 Semilight" panose="020B0502040204020203" pitchFamily="50" charset="-127"/>
              </a:rPr>
              <a:t>세만기</a:t>
            </a:r>
            <a:r>
              <a:rPr lang="en-US" altLang="ko-KR" sz="2000" spc="-170" dirty="0" smtClean="0">
                <a:ln>
                  <a:solidFill>
                    <a:schemeClr val="tx1">
                      <a:alpha val="0"/>
                    </a:schemeClr>
                  </a:solidFill>
                </a:ln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맑은 고딕 Semilight" panose="020B0502040204020203" pitchFamily="50" charset="-127"/>
              </a:rPr>
              <a:t>, 20</a:t>
            </a:r>
            <a:r>
              <a:rPr lang="ko-KR" altLang="en-US" sz="2000" spc="-170" dirty="0" err="1" smtClean="0">
                <a:ln>
                  <a:solidFill>
                    <a:schemeClr val="tx1">
                      <a:alpha val="0"/>
                    </a:schemeClr>
                  </a:solidFill>
                </a:ln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맑은 고딕 Semilight" panose="020B0502040204020203" pitchFamily="50" charset="-127"/>
              </a:rPr>
              <a:t>년납</a:t>
            </a:r>
            <a:r>
              <a:rPr lang="en-US" altLang="ko-KR" sz="2000" spc="-170" dirty="0" smtClean="0">
                <a:ln>
                  <a:solidFill>
                    <a:schemeClr val="tx1">
                      <a:alpha val="0"/>
                    </a:schemeClr>
                  </a:solidFill>
                </a:ln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맑은 고딕 Semilight" panose="020B0502040204020203" pitchFamily="50" charset="-127"/>
              </a:rPr>
              <a:t>, </a:t>
            </a:r>
            <a:r>
              <a:rPr lang="ko-KR" altLang="en-US" sz="2000" spc="-170" dirty="0" err="1" smtClean="0">
                <a:ln>
                  <a:solidFill>
                    <a:schemeClr val="tx1">
                      <a:alpha val="0"/>
                    </a:schemeClr>
                  </a:solidFill>
                </a:ln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맑은 고딕 Semilight" panose="020B0502040204020203" pitchFamily="50" charset="-127"/>
              </a:rPr>
              <a:t>해지환급금미지급형</a:t>
            </a:r>
            <a:r>
              <a:rPr lang="en-US" altLang="ko-KR" sz="2000" spc="-170" dirty="0" smtClean="0">
                <a:ln>
                  <a:solidFill>
                    <a:schemeClr val="tx1">
                      <a:alpha val="0"/>
                    </a:schemeClr>
                  </a:solidFill>
                </a:ln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맑은 고딕 Semilight" panose="020B0502040204020203" pitchFamily="50" charset="-127"/>
              </a:rPr>
              <a:t>, 1</a:t>
            </a:r>
            <a:r>
              <a:rPr lang="ko-KR" altLang="en-US" sz="2000" spc="-170" dirty="0" smtClean="0">
                <a:ln>
                  <a:solidFill>
                    <a:schemeClr val="tx1">
                      <a:alpha val="0"/>
                    </a:schemeClr>
                  </a:solidFill>
                </a:ln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맑은 고딕 Semilight" panose="020B0502040204020203" pitchFamily="50" charset="-127"/>
              </a:rPr>
              <a:t>천만원 가입시 기준</a:t>
            </a:r>
            <a:endParaRPr lang="ko-KR" altLang="en-US" sz="2000" dirty="0">
              <a:solidFill>
                <a:srgbClr val="000000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  <a:sym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96138496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치매…"/>
          <p:cNvSpPr txBox="1"/>
          <p:nvPr/>
        </p:nvSpPr>
        <p:spPr>
          <a:xfrm>
            <a:off x="201933" y="67733"/>
            <a:ext cx="3788854" cy="646327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 anchor="ctr">
            <a:spAutoFit/>
          </a:bodyPr>
          <a:lstStyle/>
          <a:p>
            <a:pPr algn="ctr" latinLnBrk="0" hangingPunct="0">
              <a:defRPr sz="40000" spc="4799">
                <a:solidFill>
                  <a:srgbClr val="FFF101"/>
                </a:solidFill>
                <a:latin typeface="배달의민족 한나는 열한살 OTF"/>
                <a:ea typeface="배달의민족 한나는 열한살 OTF"/>
                <a:cs typeface="배달의민족 한나는 열한살 OTF"/>
                <a:sym typeface="배달의민족 한나는 열한살 OTF"/>
              </a:defRPr>
            </a:pPr>
            <a:r>
              <a:rPr lang="ko-KR" altLang="en-US" sz="3600" kern="0" spc="-150" dirty="0" err="1" smtClean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산정특례에</a:t>
            </a:r>
            <a:r>
              <a:rPr lang="ko-KR" altLang="en-US" sz="3600" kern="0" spc="-150" dirty="0" smtClean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 관한 사항</a:t>
            </a:r>
            <a:endParaRPr sz="2700" kern="0" spc="-150" dirty="0">
              <a:solidFill>
                <a:srgbClr val="7030A0"/>
              </a:solidFill>
              <a:latin typeface="경기천년제목 Bold" panose="02020803020101020101" pitchFamily="18" charset="-127"/>
              <a:ea typeface="경기천년제목 Bold" panose="02020803020101020101" pitchFamily="18" charset="-127"/>
              <a:sym typeface="배달의민족 한나는 열한살 OTF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18598" y="1053252"/>
            <a:ext cx="107542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828800" latinLnBrk="0" hangingPunct="0"/>
            <a:r>
              <a:rPr lang="ko-KR" altLang="en-US" sz="2800" spc="-170" dirty="0">
                <a:ln>
                  <a:solidFill>
                    <a:schemeClr val="tx1">
                      <a:alpha val="0"/>
                    </a:schemeClr>
                  </a:solidFill>
                </a:ln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맑은 고딕 Semilight" panose="020B0502040204020203" pitchFamily="50" charset="-127"/>
              </a:rPr>
              <a:t>❐ </a:t>
            </a:r>
            <a:r>
              <a:rPr lang="en-US" altLang="ko-KR" sz="28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sym typeface="맑은 고딕"/>
              </a:rPr>
              <a:t>2</a:t>
            </a:r>
            <a:r>
              <a:rPr lang="ko-KR" altLang="en-US" sz="2800" dirty="0" err="1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sym typeface="맑은 고딕"/>
              </a:rPr>
              <a:t>대질환</a:t>
            </a:r>
            <a:r>
              <a:rPr lang="ko-KR" altLang="en-US" sz="28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sym typeface="맑은 고딕"/>
              </a:rPr>
              <a:t> </a:t>
            </a:r>
            <a:r>
              <a:rPr lang="ko-KR" altLang="en-US" sz="2800" dirty="0" err="1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sym typeface="맑은 고딕"/>
              </a:rPr>
              <a:t>산정특례</a:t>
            </a:r>
            <a:r>
              <a:rPr lang="ko-KR" altLang="en-US" sz="28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sym typeface="맑은 고딕"/>
              </a:rPr>
              <a:t> 비교</a:t>
            </a:r>
            <a:endParaRPr lang="ko-KR" altLang="en-US" sz="2800" dirty="0">
              <a:solidFill>
                <a:srgbClr val="000000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  <a:sym typeface="맑은 고딕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840128"/>
              </p:ext>
            </p:extLst>
          </p:nvPr>
        </p:nvGraphicFramePr>
        <p:xfrm>
          <a:off x="548217" y="1999778"/>
          <a:ext cx="11025713" cy="2819873"/>
        </p:xfrm>
        <a:graphic>
          <a:graphicData uri="http://schemas.openxmlformats.org/drawingml/2006/table">
            <a:tbl>
              <a:tblPr firstRow="1" bandRow="1"/>
              <a:tblGrid>
                <a:gridCol w="857728">
                  <a:extLst>
                    <a:ext uri="{9D8B030D-6E8A-4147-A177-3AD203B41FA5}">
                      <a16:colId xmlns:a16="http://schemas.microsoft.com/office/drawing/2014/main" val="2946339829"/>
                    </a:ext>
                  </a:extLst>
                </a:gridCol>
                <a:gridCol w="433241">
                  <a:extLst>
                    <a:ext uri="{9D8B030D-6E8A-4147-A177-3AD203B41FA5}">
                      <a16:colId xmlns:a16="http://schemas.microsoft.com/office/drawing/2014/main" val="3045003960"/>
                    </a:ext>
                  </a:extLst>
                </a:gridCol>
                <a:gridCol w="1216843">
                  <a:extLst>
                    <a:ext uri="{9D8B030D-6E8A-4147-A177-3AD203B41FA5}">
                      <a16:colId xmlns:a16="http://schemas.microsoft.com/office/drawing/2014/main" val="3614312968"/>
                    </a:ext>
                  </a:extLst>
                </a:gridCol>
                <a:gridCol w="1216843">
                  <a:extLst>
                    <a:ext uri="{9D8B030D-6E8A-4147-A177-3AD203B41FA5}">
                      <a16:colId xmlns:a16="http://schemas.microsoft.com/office/drawing/2014/main" val="3642851964"/>
                    </a:ext>
                  </a:extLst>
                </a:gridCol>
                <a:gridCol w="1216843">
                  <a:extLst>
                    <a:ext uri="{9D8B030D-6E8A-4147-A177-3AD203B41FA5}">
                      <a16:colId xmlns:a16="http://schemas.microsoft.com/office/drawing/2014/main" val="3638080394"/>
                    </a:ext>
                  </a:extLst>
                </a:gridCol>
                <a:gridCol w="1216843">
                  <a:extLst>
                    <a:ext uri="{9D8B030D-6E8A-4147-A177-3AD203B41FA5}">
                      <a16:colId xmlns:a16="http://schemas.microsoft.com/office/drawing/2014/main" val="2493089535"/>
                    </a:ext>
                  </a:extLst>
                </a:gridCol>
                <a:gridCol w="1216843">
                  <a:extLst>
                    <a:ext uri="{9D8B030D-6E8A-4147-A177-3AD203B41FA5}">
                      <a16:colId xmlns:a16="http://schemas.microsoft.com/office/drawing/2014/main" val="2056904125"/>
                    </a:ext>
                  </a:extLst>
                </a:gridCol>
                <a:gridCol w="1216843">
                  <a:extLst>
                    <a:ext uri="{9D8B030D-6E8A-4147-A177-3AD203B41FA5}">
                      <a16:colId xmlns:a16="http://schemas.microsoft.com/office/drawing/2014/main" val="2311075167"/>
                    </a:ext>
                  </a:extLst>
                </a:gridCol>
                <a:gridCol w="1216843">
                  <a:extLst>
                    <a:ext uri="{9D8B030D-6E8A-4147-A177-3AD203B41FA5}">
                      <a16:colId xmlns:a16="http://schemas.microsoft.com/office/drawing/2014/main" val="474778355"/>
                    </a:ext>
                  </a:extLst>
                </a:gridCol>
                <a:gridCol w="1216843">
                  <a:extLst>
                    <a:ext uri="{9D8B030D-6E8A-4147-A177-3AD203B41FA5}">
                      <a16:colId xmlns:a16="http://schemas.microsoft.com/office/drawing/2014/main" val="632239983"/>
                    </a:ext>
                  </a:extLst>
                </a:gridCol>
              </a:tblGrid>
              <a:tr h="339349">
                <a:tc gridSpan="2"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algn="ctr" defTabSz="898968" rtl="0" eaLnBrk="1" latinLnBrk="1" hangingPunct="1"/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구분</a:t>
                      </a:r>
                      <a:endParaRPr lang="ko-KR" altLang="en-US" sz="14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algn="ctr" defTabSz="898968" rtl="0" eaLnBrk="1" latinLnBrk="1" hangingPunct="1"/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흥국생명</a:t>
                      </a:r>
                      <a:endParaRPr lang="ko-KR" altLang="en-US" sz="14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algn="ctr" defTabSz="898968" rtl="0" eaLnBrk="1" latinLnBrk="1" hangingPunct="1"/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DB</a:t>
                      </a:r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손보</a:t>
                      </a:r>
                      <a:endParaRPr lang="ko-KR" altLang="en-US" sz="14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algn="ctr" defTabSz="898968" rtl="0" eaLnBrk="1" latinLnBrk="1" hangingPunct="1"/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한화손보</a:t>
                      </a:r>
                      <a:endParaRPr lang="ko-KR" altLang="en-US" sz="14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898968" rtl="0" eaLnBrk="1" latinLnBrk="1" hangingPunct="1"/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흥국화재</a:t>
                      </a:r>
                      <a:endParaRPr lang="ko-KR" altLang="en-US" sz="14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898968" rtl="0" eaLnBrk="1" latinLnBrk="1" hangingPunct="1"/>
                      <a:r>
                        <a:rPr lang="ko-KR" altLang="en-US" sz="1400" kern="1200" spc="-150" dirty="0" err="1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롯데손보</a:t>
                      </a:r>
                      <a:endParaRPr lang="ko-KR" altLang="en-US" sz="14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898968" rtl="0" eaLnBrk="1" latinLnBrk="1" hangingPunct="1"/>
                      <a:r>
                        <a:rPr lang="ko-KR" altLang="en-US" sz="1400" kern="1200" spc="-150" dirty="0" err="1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메리츠</a:t>
                      </a:r>
                      <a:endParaRPr lang="ko-KR" altLang="en-US" sz="14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algn="ctr" defTabSz="898968" rtl="0" eaLnBrk="1" latinLnBrk="1" hangingPunct="1"/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DB</a:t>
                      </a:r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생명</a:t>
                      </a:r>
                      <a:endParaRPr lang="ko-KR" altLang="en-US" sz="14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898968" rtl="0" eaLnBrk="1" latinLnBrk="1" hangingPunct="1"/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동양생명</a:t>
                      </a:r>
                      <a:endParaRPr lang="ko-KR" altLang="en-US" sz="14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823386"/>
                  </a:ext>
                </a:extLst>
              </a:tr>
              <a:tr h="576891">
                <a:tc gridSpan="2"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algn="ctr" defTabSz="898968" rtl="0" eaLnBrk="1" latinLnBrk="1" hangingPunct="1"/>
                      <a:r>
                        <a:rPr lang="ko-KR" altLang="en-US" sz="1400" kern="1200" spc="-150" dirty="0" err="1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상품형태</a:t>
                      </a:r>
                      <a:endParaRPr lang="ko-KR" altLang="en-US" sz="14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비갱신형</a:t>
                      </a:r>
                      <a:r>
                        <a:rPr lang="en-US" altLang="ko-KR" sz="1400" kern="1200" spc="-150" baseline="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 / </a:t>
                      </a:r>
                      <a:r>
                        <a:rPr lang="ko-KR" altLang="en-US" sz="1400" kern="1200" spc="-150" dirty="0" err="1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갱신형</a:t>
                      </a:r>
                      <a:endParaRPr lang="ko-KR" altLang="en-US" sz="1400" kern="1200" spc="-150" dirty="0" smtClean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kern="1200" spc="-150" dirty="0" smtClean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kern="1200" spc="-150" dirty="0" smtClean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400" b="0" i="0" u="none" strike="noStrike" kern="1200" cap="none" spc="-150" normalizeH="0" baseline="0" noProof="0" dirty="0" smtClean="0">
                        <a:ln>
                          <a:solidFill>
                            <a:srgbClr val="000000">
                              <a:alpha val="0"/>
                            </a:srgbClr>
                          </a:solidFill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"/>
                        <a:ea typeface="+mn-ea"/>
                        <a:cs typeface="맑은 고딕 Semilight" panose="020B0502040204020203" pitchFamily="50" charset="-127"/>
                        <a:sym typeface="KoPubWorld돋움체 Bold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400" b="0" i="0" u="none" strike="noStrike" kern="1200" cap="none" spc="-150" normalizeH="0" baseline="0" noProof="0" dirty="0" smtClean="0">
                        <a:ln>
                          <a:solidFill>
                            <a:srgbClr val="000000">
                              <a:alpha val="0"/>
                            </a:srgbClr>
                          </a:solidFill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"/>
                        <a:ea typeface="+mn-ea"/>
                        <a:cs typeface="맑은 고딕 Semilight" panose="020B0502040204020203" pitchFamily="50" charset="-127"/>
                        <a:sym typeface="KoPubWorld돋움체 Bold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algn="ctr" defTabSz="898968" rtl="0" eaLnBrk="1" latinLnBrk="1" hangingPunct="1"/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無</a:t>
                      </a:r>
                      <a:endParaRPr lang="ko-KR" altLang="en-US" sz="14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algn="ctr" defTabSz="898968" rtl="0" eaLnBrk="1" latinLnBrk="1" hangingPunct="1"/>
                      <a:r>
                        <a:rPr lang="ko-KR" altLang="en-US" sz="1400" kern="1200" spc="-150" dirty="0" err="1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갱신형</a:t>
                      </a:r>
                      <a:endParaRPr lang="ko-KR" altLang="en-US" sz="14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algn="ctr" defTabSz="898968" rtl="0" eaLnBrk="1" latinLnBrk="1" hangingPunct="1"/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無</a:t>
                      </a:r>
                      <a:endParaRPr lang="ko-KR" altLang="en-US" sz="14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6289530"/>
                  </a:ext>
                </a:extLst>
              </a:tr>
              <a:tr h="339349">
                <a:tc gridSpan="2"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algn="ctr" defTabSz="898968" rtl="0" eaLnBrk="1" latinLnBrk="1" hangingPunct="1"/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최대가입금액</a:t>
                      </a:r>
                      <a:endParaRPr lang="ko-KR" altLang="en-US" sz="14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algn="ctr" defTabSz="898968" rtl="0" eaLnBrk="1" latinLnBrk="1" hangingPunct="1"/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2</a:t>
                      </a:r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천만</a:t>
                      </a:r>
                      <a:endParaRPr lang="ko-KR" altLang="en-US" sz="14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rgbClr val="FF0000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2</a:t>
                      </a:r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천만</a:t>
                      </a: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3</a:t>
                      </a:r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천만</a:t>
                      </a: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3</a:t>
                      </a:r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천만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3</a:t>
                      </a:r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천만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algn="ctr" defTabSz="898968" rtl="0" eaLnBrk="1" latinLnBrk="1" hangingPunct="1"/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2</a:t>
                      </a:r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천만</a:t>
                      </a:r>
                      <a:endParaRPr lang="ko-KR" altLang="en-US" sz="14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algn="ctr" defTabSz="898968" rtl="0" eaLnBrk="1" latinLnBrk="1" hangingPunct="1"/>
                      <a:endParaRPr lang="ko-KR" altLang="en-US" sz="14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6065347"/>
                  </a:ext>
                </a:extLst>
              </a:tr>
              <a:tr h="391071">
                <a:tc rowSpan="2"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algn="ctr" defTabSz="898968" rtl="0" eaLnBrk="1" latinLnBrk="1" hangingPunct="1"/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뇌혈관</a:t>
                      </a:r>
                      <a:endParaRPr lang="en-US" altLang="ko-KR" sz="1400" kern="1200" spc="-150" dirty="0" smtClean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맑은 고딕 Semilight" panose="020B0502040204020203" pitchFamily="50" charset="-127"/>
                      </a:endParaRPr>
                    </a:p>
                    <a:p>
                      <a:pPr marL="0" algn="ctr" defTabSz="898968" rtl="0" eaLnBrk="1" latinLnBrk="1" hangingPunct="1"/>
                      <a:r>
                        <a:rPr lang="ko-KR" altLang="en-US" sz="1400" kern="1200" spc="-150" dirty="0" err="1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산정특례</a:t>
                      </a:r>
                      <a:endParaRPr lang="ko-KR" altLang="en-US" sz="9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algn="ctr" defTabSz="898968" rtl="0" eaLnBrk="1" latinLnBrk="1" hangingPunct="1"/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남</a:t>
                      </a:r>
                      <a:endParaRPr lang="ko-KR" altLang="en-US" sz="14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10,200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9,960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9,240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10,790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9,890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i="0" u="none" strike="noStrike" kern="1200" cap="none" spc="-150" baseline="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  <a:sym typeface="KoPubWorld돋움체 Bold"/>
                        </a:rPr>
                        <a:t>10</a:t>
                      </a:r>
                      <a:r>
                        <a:rPr lang="ko-KR" altLang="en-US" sz="1400" b="0" i="0" u="none" strike="noStrike" kern="1200" cap="none" spc="-150" baseline="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  <a:sym typeface="KoPubWorld돋움체 Bold"/>
                        </a:rPr>
                        <a:t>년 갱신</a:t>
                      </a:r>
                      <a:endParaRPr lang="en-US" altLang="ko-KR" sz="1400" b="0" i="0" u="none" strike="noStrike" kern="1200" cap="none" spc="-150" baseline="0" dirty="0" smtClean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맑은 고딕 Semilight" panose="020B0502040204020203" pitchFamily="50" charset="-127"/>
                        <a:sym typeface="KoPubWorld돋움체 Bold"/>
                      </a:endParaRPr>
                    </a:p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0" i="0" u="none" strike="noStrike" kern="1200" cap="none" spc="-150" baseline="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  <a:sym typeface="KoPubWorld돋움체 Bold"/>
                        </a:rPr>
                        <a:t>남 </a:t>
                      </a:r>
                      <a:r>
                        <a:rPr lang="en-US" altLang="ko-KR" sz="1400" b="0" i="0" u="none" strike="noStrike" kern="1200" cap="none" spc="-150" baseline="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  <a:sym typeface="KoPubWorld돋움체 Bold"/>
                        </a:rPr>
                        <a:t>3,560</a:t>
                      </a:r>
                    </a:p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0" i="0" u="none" strike="noStrike" kern="1200" cap="none" spc="-150" baseline="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  <a:sym typeface="KoPubWorld돋움체 Bold"/>
                        </a:rPr>
                        <a:t>여 </a:t>
                      </a:r>
                      <a:r>
                        <a:rPr lang="en-US" altLang="ko-KR" sz="1400" b="0" i="0" u="none" strike="noStrike" kern="1200" cap="none" spc="-150" baseline="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  <a:sym typeface="KoPubWorld돋움체 Bold"/>
                        </a:rPr>
                        <a:t>1,570</a:t>
                      </a:r>
                      <a:endParaRPr lang="ko-KR" altLang="en-US" sz="1400" b="0" i="0" u="none" strike="noStrike" kern="1200" cap="none" spc="-150" baseline="0" dirty="0" smtClean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맑은 고딕 Semilight" panose="020B0502040204020203" pitchFamily="50" charset="-127"/>
                        <a:sym typeface="KoPubWorld돋움체 Bold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kern="1200" spc="-150" dirty="0" smtClean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6842103"/>
                  </a:ext>
                </a:extLst>
              </a:tr>
              <a:tr h="391071">
                <a:tc vMerge="1">
                  <a:txBody>
                    <a:bodyPr/>
                    <a:lstStyle/>
                    <a:p>
                      <a:pPr marL="0" algn="ctr" defTabSz="898968" rtl="0" eaLnBrk="1" latinLnBrk="1" hangingPunct="1"/>
                      <a:endParaRPr lang="ko-KR" altLang="en-US" sz="1400" kern="1200" spc="-17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algn="ctr" defTabSz="898968" rtl="0" eaLnBrk="1" latinLnBrk="1" hangingPunct="1"/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여</a:t>
                      </a:r>
                      <a:endParaRPr lang="ko-KR" altLang="en-US" sz="14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7,400</a:t>
                      </a: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7,280</a:t>
                      </a: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6,860</a:t>
                      </a: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7,950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7,310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kern="1200" spc="-170" dirty="0" smtClean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5894216"/>
                  </a:ext>
                </a:extLst>
              </a:tr>
              <a:tr h="391071">
                <a:tc rowSpan="2"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lvl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kern="1200" cap="none" spc="-150" normalizeH="0" baseline="0" noProof="0" dirty="0" smtClean="0">
                          <a:ln>
                            <a:solidFill>
                              <a:srgbClr val="000000">
                                <a:alpha val="0"/>
                              </a:srgbClr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심혈관</a:t>
                      </a:r>
                      <a:endParaRPr kumimoji="0" lang="en-US" altLang="ko-KR" sz="1400" b="0" i="0" u="none" strike="noStrike" kern="1200" cap="none" spc="-150" normalizeH="0" baseline="0" noProof="0" dirty="0" smtClean="0">
                        <a:ln>
                          <a:solidFill>
                            <a:srgbClr val="000000">
                              <a:alpha val="0"/>
                            </a:srgbClr>
                          </a:solidFill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맑은 고딕 Semilight" panose="020B0502040204020203" pitchFamily="50" charset="-127"/>
                      </a:endParaRPr>
                    </a:p>
                    <a:p>
                      <a:pPr marL="0" marR="0" lvl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kern="1200" cap="none" spc="-150" normalizeH="0" baseline="0" noProof="0" dirty="0" err="1" smtClean="0">
                          <a:ln>
                            <a:solidFill>
                              <a:srgbClr val="000000">
                                <a:alpha val="0"/>
                              </a:srgbClr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산정특례</a:t>
                      </a:r>
                      <a:endParaRPr lang="ko-KR" altLang="en-US" sz="9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algn="ctr" defTabSz="898968" rtl="0" eaLnBrk="1" latinLnBrk="1" hangingPunct="1"/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남</a:t>
                      </a:r>
                      <a:endParaRPr lang="ko-KR" altLang="en-US" sz="14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16,100</a:t>
                      </a: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16,000</a:t>
                      </a: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14,750</a:t>
                      </a: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17,640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15,780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kern="1200" spc="-170" dirty="0" smtClean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1846542"/>
                  </a:ext>
                </a:extLst>
              </a:tr>
              <a:tr h="391071">
                <a:tc vMerge="1">
                  <a:txBody>
                    <a:bodyPr/>
                    <a:lstStyle/>
                    <a:p>
                      <a:pPr marL="0" algn="ctr" defTabSz="898968" rtl="0" eaLnBrk="1" latinLnBrk="1" hangingPunct="1"/>
                      <a:endParaRPr lang="ko-KR" altLang="en-US" sz="1400" kern="1200" spc="-17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algn="ctr" defTabSz="898968" rtl="0" eaLnBrk="1" latinLnBrk="1" hangingPunct="1"/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여</a:t>
                      </a:r>
                      <a:endParaRPr lang="ko-KR" altLang="en-US" sz="14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6,600</a:t>
                      </a: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6,530</a:t>
                      </a: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6,380</a:t>
                      </a: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7,430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맑은 고딕 Semilight" panose="020B0502040204020203" pitchFamily="50" charset="-127"/>
                        </a:rPr>
                        <a:t>6,510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kern="1200" spc="-170" dirty="0" smtClean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895377"/>
                  </a:ext>
                </a:extLst>
              </a:tr>
            </a:tbl>
          </a:graphicData>
        </a:graphic>
      </p:graphicFrame>
      <p:sp>
        <p:nvSpPr>
          <p:cNvPr id="13" name="직사각형 12"/>
          <p:cNvSpPr/>
          <p:nvPr/>
        </p:nvSpPr>
        <p:spPr>
          <a:xfrm>
            <a:off x="436942" y="1638483"/>
            <a:ext cx="86646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600" spc="-170" dirty="0" smtClean="0">
                <a:ln>
                  <a:solidFill>
                    <a:schemeClr val="tx1">
                      <a:alpha val="0"/>
                    </a:schemeClr>
                  </a:solidFill>
                </a:ln>
                <a:latin typeface="+mn-ea"/>
                <a:cs typeface="맑은 고딕 Semilight" panose="020B0502040204020203" pitchFamily="50" charset="-127"/>
              </a:rPr>
              <a:t>-</a:t>
            </a:r>
            <a:r>
              <a:rPr lang="ko-KR" altLang="en-US" sz="1600" spc="-170" dirty="0" smtClean="0">
                <a:ln>
                  <a:solidFill>
                    <a:schemeClr val="tx1">
                      <a:alpha val="0"/>
                    </a:schemeClr>
                  </a:solidFill>
                </a:ln>
                <a:latin typeface="+mn-ea"/>
                <a:cs typeface="맑은 고딕 Semilight" panose="020B0502040204020203" pitchFamily="50" charset="-127"/>
              </a:rPr>
              <a:t> </a:t>
            </a:r>
            <a:r>
              <a:rPr lang="en-US" altLang="ko-KR" sz="1600" spc="-170" dirty="0" smtClean="0">
                <a:ln>
                  <a:solidFill>
                    <a:schemeClr val="tx1">
                      <a:alpha val="0"/>
                    </a:schemeClr>
                  </a:solidFill>
                </a:ln>
                <a:latin typeface="+mn-ea"/>
                <a:cs typeface="맑은 고딕 Semilight" panose="020B0502040204020203" pitchFamily="50" charset="-127"/>
              </a:rPr>
              <a:t>40</a:t>
            </a:r>
            <a:r>
              <a:rPr lang="ko-KR" altLang="en-US" sz="1600" spc="-170" dirty="0" smtClean="0">
                <a:ln>
                  <a:solidFill>
                    <a:schemeClr val="tx1">
                      <a:alpha val="0"/>
                    </a:schemeClr>
                  </a:solidFill>
                </a:ln>
                <a:latin typeface="+mn-ea"/>
                <a:cs typeface="맑은 고딕 Semilight" panose="020B0502040204020203" pitchFamily="50" charset="-127"/>
              </a:rPr>
              <a:t>세남</a:t>
            </a:r>
            <a:r>
              <a:rPr lang="en-US" altLang="ko-KR" sz="1600" spc="-170" dirty="0" smtClean="0">
                <a:ln>
                  <a:solidFill>
                    <a:schemeClr val="tx1">
                      <a:alpha val="0"/>
                    </a:schemeClr>
                  </a:solidFill>
                </a:ln>
                <a:latin typeface="+mn-ea"/>
                <a:cs typeface="맑은 고딕 Semilight" panose="020B0502040204020203" pitchFamily="50" charset="-127"/>
              </a:rPr>
              <a:t>, 100</a:t>
            </a:r>
            <a:r>
              <a:rPr lang="ko-KR" altLang="en-US" sz="1600" spc="-170" dirty="0" err="1" smtClean="0">
                <a:ln>
                  <a:solidFill>
                    <a:schemeClr val="tx1">
                      <a:alpha val="0"/>
                    </a:schemeClr>
                  </a:solidFill>
                </a:ln>
                <a:latin typeface="+mn-ea"/>
                <a:cs typeface="맑은 고딕 Semilight" panose="020B0502040204020203" pitchFamily="50" charset="-127"/>
              </a:rPr>
              <a:t>세만기</a:t>
            </a:r>
            <a:r>
              <a:rPr lang="en-US" altLang="ko-KR" sz="1600" spc="-170" dirty="0" smtClean="0">
                <a:ln>
                  <a:solidFill>
                    <a:schemeClr val="tx1">
                      <a:alpha val="0"/>
                    </a:schemeClr>
                  </a:solidFill>
                </a:ln>
                <a:latin typeface="+mn-ea"/>
                <a:cs typeface="맑은 고딕 Semilight" panose="020B0502040204020203" pitchFamily="50" charset="-127"/>
              </a:rPr>
              <a:t>, 20</a:t>
            </a:r>
            <a:r>
              <a:rPr lang="ko-KR" altLang="en-US" sz="1600" spc="-170" dirty="0" err="1" smtClean="0">
                <a:ln>
                  <a:solidFill>
                    <a:schemeClr val="tx1">
                      <a:alpha val="0"/>
                    </a:schemeClr>
                  </a:solidFill>
                </a:ln>
                <a:latin typeface="+mn-ea"/>
                <a:cs typeface="맑은 고딕 Semilight" panose="020B0502040204020203" pitchFamily="50" charset="-127"/>
              </a:rPr>
              <a:t>년납</a:t>
            </a:r>
            <a:r>
              <a:rPr lang="en-US" altLang="ko-KR" sz="1600" spc="-170" dirty="0" smtClean="0">
                <a:ln>
                  <a:solidFill>
                    <a:schemeClr val="tx1">
                      <a:alpha val="0"/>
                    </a:schemeClr>
                  </a:solidFill>
                </a:ln>
                <a:latin typeface="+mn-ea"/>
                <a:cs typeface="맑은 고딕 Semilight" panose="020B0502040204020203" pitchFamily="50" charset="-127"/>
              </a:rPr>
              <a:t>, 1</a:t>
            </a:r>
            <a:r>
              <a:rPr lang="ko-KR" altLang="en-US" sz="1600" spc="-170" dirty="0" smtClean="0">
                <a:ln>
                  <a:solidFill>
                    <a:schemeClr val="tx1">
                      <a:alpha val="0"/>
                    </a:schemeClr>
                  </a:solidFill>
                </a:ln>
                <a:latin typeface="+mn-ea"/>
                <a:cs typeface="맑은 고딕 Semilight" panose="020B0502040204020203" pitchFamily="50" charset="-127"/>
              </a:rPr>
              <a:t>천만원 가입시 기준</a:t>
            </a:r>
            <a:r>
              <a:rPr lang="en-US" altLang="ko-KR" sz="1600" spc="-170" dirty="0" smtClean="0">
                <a:ln>
                  <a:solidFill>
                    <a:schemeClr val="tx1">
                      <a:alpha val="0"/>
                    </a:schemeClr>
                  </a:solidFill>
                </a:ln>
                <a:latin typeface="+mn-ea"/>
                <a:cs typeface="맑은 고딕 Semilight" panose="020B0502040204020203" pitchFamily="50" charset="-127"/>
              </a:rPr>
              <a:t>, </a:t>
            </a:r>
            <a:r>
              <a:rPr lang="ko-KR" altLang="en-US" sz="1600" spc="-170" dirty="0" err="1" smtClean="0">
                <a:ln>
                  <a:solidFill>
                    <a:schemeClr val="tx1">
                      <a:alpha val="0"/>
                    </a:schemeClr>
                  </a:solidFill>
                </a:ln>
                <a:latin typeface="+mn-ea"/>
                <a:cs typeface="맑은 고딕 Semilight" panose="020B0502040204020203" pitchFamily="50" charset="-127"/>
              </a:rPr>
              <a:t>납면</a:t>
            </a:r>
            <a:r>
              <a:rPr lang="ko-KR" altLang="en-US" sz="1600" spc="-170" dirty="0" smtClean="0">
                <a:ln>
                  <a:solidFill>
                    <a:schemeClr val="tx1">
                      <a:alpha val="0"/>
                    </a:schemeClr>
                  </a:solidFill>
                </a:ln>
                <a:latin typeface="+mn-ea"/>
                <a:cs typeface="맑은 고딕 Semilight" panose="020B0502040204020203" pitchFamily="50" charset="-127"/>
              </a:rPr>
              <a:t> 제외</a:t>
            </a:r>
            <a:endParaRPr lang="ko-KR" altLang="en-US" sz="1600" dirty="0"/>
          </a:p>
        </p:txBody>
      </p:sp>
      <p:graphicFrame>
        <p:nvGraphicFramePr>
          <p:cNvPr id="15" name="표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992882"/>
              </p:ext>
            </p:extLst>
          </p:nvPr>
        </p:nvGraphicFramePr>
        <p:xfrm>
          <a:off x="14331544" y="1999778"/>
          <a:ext cx="11214505" cy="4486033"/>
        </p:xfrm>
        <a:graphic>
          <a:graphicData uri="http://schemas.openxmlformats.org/drawingml/2006/table">
            <a:tbl>
              <a:tblPr firstRow="1" bandRow="1"/>
              <a:tblGrid>
                <a:gridCol w="859623">
                  <a:extLst>
                    <a:ext uri="{9D8B030D-6E8A-4147-A177-3AD203B41FA5}">
                      <a16:colId xmlns:a16="http://schemas.microsoft.com/office/drawing/2014/main" val="3993166158"/>
                    </a:ext>
                  </a:extLst>
                </a:gridCol>
                <a:gridCol w="859623">
                  <a:extLst>
                    <a:ext uri="{9D8B030D-6E8A-4147-A177-3AD203B41FA5}">
                      <a16:colId xmlns:a16="http://schemas.microsoft.com/office/drawing/2014/main" val="2946339829"/>
                    </a:ext>
                  </a:extLst>
                </a:gridCol>
                <a:gridCol w="770215">
                  <a:extLst>
                    <a:ext uri="{9D8B030D-6E8A-4147-A177-3AD203B41FA5}">
                      <a16:colId xmlns:a16="http://schemas.microsoft.com/office/drawing/2014/main" val="3045003960"/>
                    </a:ext>
                  </a:extLst>
                </a:gridCol>
                <a:gridCol w="2181261">
                  <a:extLst>
                    <a:ext uri="{9D8B030D-6E8A-4147-A177-3AD203B41FA5}">
                      <a16:colId xmlns:a16="http://schemas.microsoft.com/office/drawing/2014/main" val="3614312968"/>
                    </a:ext>
                  </a:extLst>
                </a:gridCol>
                <a:gridCol w="2181261">
                  <a:extLst>
                    <a:ext uri="{9D8B030D-6E8A-4147-A177-3AD203B41FA5}">
                      <a16:colId xmlns:a16="http://schemas.microsoft.com/office/drawing/2014/main" val="3642851964"/>
                    </a:ext>
                  </a:extLst>
                </a:gridCol>
                <a:gridCol w="2181261">
                  <a:extLst>
                    <a:ext uri="{9D8B030D-6E8A-4147-A177-3AD203B41FA5}">
                      <a16:colId xmlns:a16="http://schemas.microsoft.com/office/drawing/2014/main" val="3638080394"/>
                    </a:ext>
                  </a:extLst>
                </a:gridCol>
                <a:gridCol w="2181261">
                  <a:extLst>
                    <a:ext uri="{9D8B030D-6E8A-4147-A177-3AD203B41FA5}">
                      <a16:colId xmlns:a16="http://schemas.microsoft.com/office/drawing/2014/main" val="474778355"/>
                    </a:ext>
                  </a:extLst>
                </a:gridCol>
              </a:tblGrid>
              <a:tr h="322288">
                <a:tc gridSpan="3"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algn="ctr" defTabSz="898968" rtl="0" eaLnBrk="1" latinLnBrk="1" hangingPunct="1"/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구분</a:t>
                      </a:r>
                      <a:endParaRPr lang="ko-KR" altLang="en-US" sz="14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algn="ctr" defTabSz="898968" rtl="0" eaLnBrk="1" latinLnBrk="1" hangingPunct="1"/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흥국생명</a:t>
                      </a:r>
                      <a:endParaRPr lang="ko-KR" altLang="en-US" sz="14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algn="ctr" defTabSz="898968" rtl="0" eaLnBrk="1" latinLnBrk="1" hangingPunct="1"/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DB</a:t>
                      </a:r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손보</a:t>
                      </a:r>
                      <a:endParaRPr lang="ko-KR" altLang="en-US" sz="14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algn="ctr" defTabSz="898968" rtl="0" eaLnBrk="1" latinLnBrk="1" hangingPunct="1"/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한화손보</a:t>
                      </a:r>
                      <a:endParaRPr lang="ko-KR" altLang="en-US" sz="14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algn="ctr" defTabSz="898968" rtl="0" eaLnBrk="1" latinLnBrk="1" hangingPunct="1"/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DB</a:t>
                      </a:r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생명</a:t>
                      </a:r>
                      <a:endParaRPr lang="ko-KR" altLang="en-US" sz="14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823386"/>
                  </a:ext>
                </a:extLst>
              </a:tr>
              <a:tr h="547889">
                <a:tc gridSpan="3"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algn="ctr" defTabSz="898968" rtl="0" eaLnBrk="1" latinLnBrk="1" hangingPunct="1"/>
                      <a:r>
                        <a:rPr lang="ko-KR" altLang="en-US" sz="1400" kern="1200" spc="-150" dirty="0" err="1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상품형태</a:t>
                      </a:r>
                      <a:endParaRPr lang="ko-KR" altLang="en-US" sz="14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algn="ctr" defTabSz="898968" rtl="0" eaLnBrk="1" latinLnBrk="1" hangingPunct="1"/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비갱신형</a:t>
                      </a:r>
                      <a:endParaRPr lang="en-US" altLang="ko-KR" sz="1400" kern="1200" spc="-150" dirty="0" smtClean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rgbClr val="FF0000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  <a:p>
                      <a:pPr marL="0" algn="ctr" defTabSz="898968" rtl="0" eaLnBrk="1" latinLnBrk="1" hangingPunct="1"/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/</a:t>
                      </a:r>
                      <a:r>
                        <a:rPr lang="ko-KR" altLang="en-US" sz="1400" kern="1200" spc="-150" dirty="0" err="1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갱신형</a:t>
                      </a:r>
                      <a:endParaRPr lang="ko-KR" altLang="en-US" sz="14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rgbClr val="FF0000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비갱신형</a:t>
                      </a:r>
                      <a:endParaRPr lang="en-US" altLang="ko-KR" sz="1400" kern="1200" spc="-150" dirty="0" smtClean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spc="-150" dirty="0" err="1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갱신형</a:t>
                      </a:r>
                      <a:endParaRPr lang="ko-KR" altLang="en-US" sz="1400" kern="1200" spc="-150" dirty="0" smtClean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비갱신형</a:t>
                      </a:r>
                      <a:endParaRPr lang="en-US" altLang="ko-KR" sz="1400" kern="1200" spc="-150" dirty="0" smtClean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spc="-150" dirty="0" err="1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갱신형</a:t>
                      </a:r>
                      <a:endParaRPr lang="ko-KR" altLang="en-US" sz="1400" kern="1200" spc="-150" dirty="0" smtClean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algn="ctr" defTabSz="898968" rtl="0" eaLnBrk="1" latinLnBrk="1" hangingPunct="1"/>
                      <a:r>
                        <a:rPr lang="ko-KR" altLang="en-US" sz="1400" kern="1200" spc="-150" dirty="0" err="1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갱신형</a:t>
                      </a:r>
                      <a:endParaRPr lang="ko-KR" altLang="en-US" sz="14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6289530"/>
                  </a:ext>
                </a:extLst>
              </a:tr>
              <a:tr h="322288">
                <a:tc gridSpan="3"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algn="ctr" defTabSz="898968" rtl="0" eaLnBrk="1" latinLnBrk="1" hangingPunct="1"/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최대가입금액</a:t>
                      </a:r>
                      <a:endParaRPr lang="ko-KR" altLang="en-US" sz="14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algn="ctr" defTabSz="898968" rtl="0" eaLnBrk="1" latinLnBrk="1" hangingPunct="1"/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미정</a:t>
                      </a:r>
                      <a:endParaRPr lang="ko-KR" altLang="en-US" sz="14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rgbClr val="FF0000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2</a:t>
                      </a:r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천만</a:t>
                      </a: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2</a:t>
                      </a:r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천만</a:t>
                      </a: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algn="ctr" defTabSz="898968" rtl="0" eaLnBrk="1" latinLnBrk="1" hangingPunct="1"/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2</a:t>
                      </a:r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천만</a:t>
                      </a:r>
                      <a:endParaRPr lang="ko-KR" altLang="en-US" sz="14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6065347"/>
                  </a:ext>
                </a:extLst>
              </a:tr>
              <a:tr h="322288">
                <a:tc gridSpan="3"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algn="ctr" defTabSz="898968" rtl="0" eaLnBrk="1" latinLnBrk="1" hangingPunct="1"/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연계 조건</a:t>
                      </a:r>
                      <a:endParaRPr lang="ko-KR" altLang="en-US" sz="14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spc="-150" dirty="0" err="1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재해사망</a:t>
                      </a:r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 </a:t>
                      </a: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5</a:t>
                      </a:r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천</a:t>
                      </a: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spc="-150" dirty="0" err="1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주계약</a:t>
                      </a:r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 </a:t>
                      </a: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100</a:t>
                      </a:r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만</a:t>
                      </a: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spc="-150" dirty="0" err="1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주계약</a:t>
                      </a:r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 </a:t>
                      </a: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100</a:t>
                      </a:r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만</a:t>
                      </a: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spc="-150" dirty="0" err="1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주계약</a:t>
                      </a:r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 </a:t>
                      </a: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100</a:t>
                      </a:r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만</a:t>
                      </a: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886725"/>
                  </a:ext>
                </a:extLst>
              </a:tr>
              <a:tr h="371410">
                <a:tc rowSpan="4"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algn="ctr" defTabSz="898968" rtl="0" eaLnBrk="1" latinLnBrk="1" hangingPunct="1"/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비갱신형</a:t>
                      </a:r>
                      <a:endParaRPr lang="ko-KR" altLang="en-US" sz="14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algn="ctr" defTabSz="898968" rtl="0" eaLnBrk="1" latinLnBrk="1" hangingPunct="1"/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뇌혈관</a:t>
                      </a:r>
                      <a:endParaRPr lang="en-US" altLang="ko-KR" sz="1400" kern="1200" spc="-150" dirty="0" smtClean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  <a:p>
                      <a:pPr marL="0" algn="ctr" defTabSz="898968" rtl="0" eaLnBrk="1" latinLnBrk="1" hangingPunct="1"/>
                      <a:r>
                        <a:rPr lang="ko-KR" altLang="en-US" sz="1400" kern="1200" spc="-150" dirty="0" err="1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산정특례</a:t>
                      </a:r>
                      <a:endParaRPr lang="ko-KR" altLang="en-US" sz="9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algn="ctr" defTabSz="898968" rtl="0" eaLnBrk="1" latinLnBrk="1" hangingPunct="1"/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남</a:t>
                      </a:r>
                      <a:endParaRPr lang="ko-KR" altLang="en-US" sz="14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10,200</a:t>
                      </a: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9,960</a:t>
                      </a: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9,240</a:t>
                      </a: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-</a:t>
                      </a:r>
                      <a:endParaRPr lang="ko-KR" altLang="en-US" sz="1400" kern="1200" spc="-150" dirty="0" smtClean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6842103"/>
                  </a:ext>
                </a:extLst>
              </a:tr>
              <a:tr h="371410">
                <a:tc vMerge="1">
                  <a:txBody>
                    <a:bodyPr/>
                    <a:lstStyle/>
                    <a:p>
                      <a:pPr marL="0" algn="ctr" defTabSz="898968" rtl="0" eaLnBrk="1" latinLnBrk="1" hangingPunct="1"/>
                      <a:endParaRPr lang="ko-KR" altLang="en-US" sz="1400" kern="1200" spc="-17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898968" rtl="0" eaLnBrk="1" latinLnBrk="1" hangingPunct="1"/>
                      <a:endParaRPr lang="ko-KR" altLang="en-US" sz="1400" kern="1200" spc="-17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algn="ctr" defTabSz="898968" rtl="0" eaLnBrk="1" latinLnBrk="1" hangingPunct="1"/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여</a:t>
                      </a:r>
                      <a:endParaRPr lang="ko-KR" altLang="en-US" sz="14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7,400</a:t>
                      </a: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7,280</a:t>
                      </a: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6,860</a:t>
                      </a: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kern="1200" spc="-170" dirty="0" smtClean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5894216"/>
                  </a:ext>
                </a:extLst>
              </a:tr>
              <a:tr h="371410">
                <a:tc vMerge="1">
                  <a:txBody>
                    <a:bodyPr/>
                    <a:lstStyle/>
                    <a:p>
                      <a:pPr marL="0" marR="0" lvl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900" kern="1200" spc="-17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lvl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kern="1200" cap="none" spc="-150" normalizeH="0" baseline="0" noProof="0" dirty="0" smtClean="0">
                          <a:ln>
                            <a:solidFill>
                              <a:srgbClr val="000000">
                                <a:alpha val="0"/>
                              </a:srgbClr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맑은 고딕"/>
                          <a:ea typeface="+mn-ea"/>
                          <a:cs typeface="맑은 고딕 Semilight" panose="020B0502040204020203" pitchFamily="50" charset="-127"/>
                        </a:rPr>
                        <a:t>심혈관</a:t>
                      </a:r>
                      <a:endParaRPr kumimoji="0" lang="en-US" altLang="ko-KR" sz="1400" b="0" i="0" u="none" strike="noStrike" kern="1200" cap="none" spc="-150" normalizeH="0" baseline="0" noProof="0" dirty="0" smtClean="0">
                        <a:ln>
                          <a:solidFill>
                            <a:srgbClr val="000000">
                              <a:alpha val="0"/>
                            </a:srgbClr>
                          </a:solidFill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맑은 고딕"/>
                        <a:ea typeface="+mn-ea"/>
                        <a:cs typeface="맑은 고딕 Semilight" panose="020B0502040204020203" pitchFamily="50" charset="-127"/>
                      </a:endParaRPr>
                    </a:p>
                    <a:p>
                      <a:pPr marL="0" marR="0" lvl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kern="1200" cap="none" spc="-150" normalizeH="0" baseline="0" noProof="0" dirty="0" err="1" smtClean="0">
                          <a:ln>
                            <a:solidFill>
                              <a:srgbClr val="000000">
                                <a:alpha val="0"/>
                              </a:srgbClr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맑은 고딕"/>
                          <a:ea typeface="+mn-ea"/>
                          <a:cs typeface="맑은 고딕 Semilight" panose="020B0502040204020203" pitchFamily="50" charset="-127"/>
                        </a:rPr>
                        <a:t>산정특례</a:t>
                      </a:r>
                      <a:endParaRPr lang="ko-KR" altLang="en-US" sz="9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algn="ctr" defTabSz="898968" rtl="0" eaLnBrk="1" latinLnBrk="1" hangingPunct="1"/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남</a:t>
                      </a:r>
                      <a:endParaRPr lang="ko-KR" altLang="en-US" sz="14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16,100</a:t>
                      </a: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16,000</a:t>
                      </a: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14,750</a:t>
                      </a: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kern="1200" spc="-170" dirty="0" smtClean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41846542"/>
                  </a:ext>
                </a:extLst>
              </a:tr>
              <a:tr h="371410">
                <a:tc vMerge="1">
                  <a:txBody>
                    <a:bodyPr/>
                    <a:lstStyle/>
                    <a:p>
                      <a:pPr marL="0" algn="ctr" defTabSz="898968" rtl="0" eaLnBrk="1" latinLnBrk="1" hangingPunct="1"/>
                      <a:endParaRPr lang="ko-KR" altLang="en-US" sz="1400" kern="1200" spc="-17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898968" rtl="0" eaLnBrk="1" latinLnBrk="1" hangingPunct="1"/>
                      <a:endParaRPr lang="ko-KR" altLang="en-US" sz="1400" kern="1200" spc="-17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algn="ctr" defTabSz="898968" rtl="0" eaLnBrk="1" latinLnBrk="1" hangingPunct="1"/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여</a:t>
                      </a:r>
                      <a:endParaRPr lang="ko-KR" altLang="en-US" sz="14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6,600</a:t>
                      </a: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6,530</a:t>
                      </a: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6,380</a:t>
                      </a: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kern="1200" spc="-170" dirty="0" smtClean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8895377"/>
                  </a:ext>
                </a:extLst>
              </a:tr>
              <a:tr h="371410">
                <a:tc rowSpan="4"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algn="ctr" defTabSz="898968" rtl="0" eaLnBrk="1" latinLnBrk="1" hangingPunct="1"/>
                      <a:r>
                        <a:rPr lang="ko-KR" altLang="en-US" sz="1400" kern="1200" spc="-150" dirty="0" err="1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갱신형</a:t>
                      </a:r>
                      <a:endParaRPr lang="ko-KR" altLang="en-US" sz="14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algn="ctr" defTabSz="898968" rtl="0" eaLnBrk="1" latinLnBrk="1" hangingPunct="1"/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뇌혈관</a:t>
                      </a:r>
                      <a:endParaRPr lang="en-US" altLang="ko-KR" sz="1400" kern="1200" spc="-150" dirty="0" smtClean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  <a:p>
                      <a:pPr marL="0" algn="ctr" defTabSz="898968" rtl="0" eaLnBrk="1" latinLnBrk="1" hangingPunct="1"/>
                      <a:r>
                        <a:rPr lang="ko-KR" altLang="en-US" sz="1400" kern="1200" spc="-150" dirty="0" err="1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산정특례</a:t>
                      </a:r>
                      <a:endParaRPr lang="ko-KR" altLang="en-US" sz="9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algn="ctr" defTabSz="898968" rtl="0" eaLnBrk="1" latinLnBrk="1" hangingPunct="1"/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남</a:t>
                      </a:r>
                      <a:endParaRPr lang="ko-KR" altLang="en-US" sz="14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2,000</a:t>
                      </a:r>
                      <a:endParaRPr lang="ko-KR" altLang="en-US" sz="1400" kern="1200" spc="-150" dirty="0" smtClean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rgbClr val="FF0000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2,040</a:t>
                      </a:r>
                      <a:endParaRPr lang="ko-KR" altLang="en-US" sz="1400" kern="1200" spc="-150" dirty="0" smtClean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1,920</a:t>
                      </a:r>
                      <a:endParaRPr lang="ko-KR" altLang="en-US" sz="1400" kern="1200" spc="-150" dirty="0" smtClean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10</a:t>
                      </a:r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년 갱신</a:t>
                      </a:r>
                      <a:endParaRPr lang="en-US" altLang="ko-KR" sz="1400" kern="1200" spc="-150" dirty="0" smtClean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남 </a:t>
                      </a: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3,560</a:t>
                      </a:r>
                    </a:p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여 </a:t>
                      </a: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1,570</a:t>
                      </a:r>
                      <a:endParaRPr lang="ko-KR" altLang="en-US" sz="1400" kern="1200" spc="-150" dirty="0" smtClean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0092144"/>
                  </a:ext>
                </a:extLst>
              </a:tr>
              <a:tr h="371410">
                <a:tc vMerge="1">
                  <a:txBody>
                    <a:bodyPr/>
                    <a:lstStyle/>
                    <a:p>
                      <a:pPr marL="0" algn="ctr" defTabSz="898968" rtl="0" eaLnBrk="1" latinLnBrk="1" hangingPunct="1"/>
                      <a:endParaRPr lang="ko-KR" altLang="en-US" sz="1400" kern="1200" spc="-17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898968" rtl="0" eaLnBrk="1" latinLnBrk="1" hangingPunct="1"/>
                      <a:endParaRPr lang="ko-KR" altLang="en-US" sz="1400" kern="1200" spc="-17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algn="ctr" defTabSz="898968" rtl="0" eaLnBrk="1" latinLnBrk="1" hangingPunct="1"/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여</a:t>
                      </a:r>
                      <a:endParaRPr lang="ko-KR" altLang="en-US" sz="14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1,500</a:t>
                      </a:r>
                      <a:endParaRPr lang="ko-KR" altLang="en-US" sz="1400" kern="1200" spc="-150" dirty="0" smtClean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rgbClr val="FF0000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1,590</a:t>
                      </a:r>
                      <a:endParaRPr lang="ko-KR" altLang="en-US" sz="1400" kern="1200" spc="-150" dirty="0" smtClean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1,520</a:t>
                      </a:r>
                      <a:endParaRPr lang="ko-KR" altLang="en-US" sz="1400" kern="1200" spc="-150" dirty="0" smtClean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kern="1200" spc="-170" dirty="0" smtClean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0177155"/>
                  </a:ext>
                </a:extLst>
              </a:tr>
              <a:tr h="371410">
                <a:tc vMerge="1">
                  <a:txBody>
                    <a:bodyPr/>
                    <a:lstStyle/>
                    <a:p>
                      <a:pPr marL="0" marR="0" lvl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900" kern="1200" spc="-17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lvl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kern="1200" cap="none" spc="-150" normalizeH="0" baseline="0" noProof="0" dirty="0" smtClean="0">
                          <a:ln>
                            <a:solidFill>
                              <a:srgbClr val="000000">
                                <a:alpha val="0"/>
                              </a:srgbClr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맑은 고딕"/>
                          <a:ea typeface="+mn-ea"/>
                          <a:cs typeface="맑은 고딕 Semilight" panose="020B0502040204020203" pitchFamily="50" charset="-127"/>
                        </a:rPr>
                        <a:t>심혈관</a:t>
                      </a:r>
                      <a:endParaRPr kumimoji="0" lang="en-US" altLang="ko-KR" sz="1400" b="0" i="0" u="none" strike="noStrike" kern="1200" cap="none" spc="-150" normalizeH="0" baseline="0" noProof="0" dirty="0" smtClean="0">
                        <a:ln>
                          <a:solidFill>
                            <a:srgbClr val="000000">
                              <a:alpha val="0"/>
                            </a:srgbClr>
                          </a:solidFill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맑은 고딕"/>
                        <a:ea typeface="+mn-ea"/>
                        <a:cs typeface="맑은 고딕 Semilight" panose="020B0502040204020203" pitchFamily="50" charset="-127"/>
                      </a:endParaRPr>
                    </a:p>
                    <a:p>
                      <a:pPr marL="0" marR="0" lvl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kern="1200" cap="none" spc="-150" normalizeH="0" baseline="0" noProof="0" dirty="0" err="1" smtClean="0">
                          <a:ln>
                            <a:solidFill>
                              <a:srgbClr val="000000">
                                <a:alpha val="0"/>
                              </a:srgbClr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맑은 고딕"/>
                          <a:ea typeface="+mn-ea"/>
                          <a:cs typeface="맑은 고딕 Semilight" panose="020B0502040204020203" pitchFamily="50" charset="-127"/>
                        </a:rPr>
                        <a:t>산정특례</a:t>
                      </a:r>
                      <a:endParaRPr lang="ko-KR" altLang="en-US" sz="9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algn="ctr" defTabSz="898968" rtl="0" eaLnBrk="1" latinLnBrk="1" hangingPunct="1"/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남</a:t>
                      </a:r>
                      <a:endParaRPr lang="ko-KR" altLang="en-US" sz="14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4,300</a:t>
                      </a:r>
                      <a:endParaRPr lang="ko-KR" altLang="en-US" sz="1400" kern="1200" spc="-150" dirty="0" smtClean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rgbClr val="FF0000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4,340</a:t>
                      </a:r>
                      <a:endParaRPr lang="ko-KR" altLang="en-US" sz="1400" kern="1200" spc="-150" dirty="0" smtClean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4,000</a:t>
                      </a:r>
                      <a:endParaRPr lang="ko-KR" altLang="en-US" sz="1400" kern="1200" spc="-150" dirty="0" smtClean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kern="1200" spc="-170" dirty="0" smtClean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4652169"/>
                  </a:ext>
                </a:extLst>
              </a:tr>
              <a:tr h="371410">
                <a:tc vMerge="1">
                  <a:txBody>
                    <a:bodyPr/>
                    <a:lstStyle/>
                    <a:p>
                      <a:pPr marL="0" algn="ctr" defTabSz="898968" rtl="0" eaLnBrk="1" latinLnBrk="1" hangingPunct="1"/>
                      <a:endParaRPr lang="ko-KR" altLang="en-US" sz="1400" kern="1200" spc="-17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898968" rtl="0" eaLnBrk="1" latinLnBrk="1" hangingPunct="1"/>
                      <a:endParaRPr lang="ko-KR" altLang="en-US" sz="1400" kern="1200" spc="-17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algn="ctr" defTabSz="898968" rtl="0" eaLnBrk="1" latinLnBrk="1" hangingPunct="1"/>
                      <a:r>
                        <a:rPr lang="ko-KR" altLang="en-US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여</a:t>
                      </a:r>
                      <a:endParaRPr lang="ko-KR" altLang="en-US" sz="1400" kern="1200" spc="-150" dirty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1,100</a:t>
                      </a:r>
                      <a:endParaRPr lang="ko-KR" altLang="en-US" sz="1400" kern="1200" spc="-150" dirty="0" smtClean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rgbClr val="FF0000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1,140</a:t>
                      </a:r>
                      <a:endParaRPr lang="ko-KR" altLang="en-US" sz="1400" kern="1200" spc="-150" dirty="0" smtClean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1pPr>
                      <a:lvl2pPr marL="0" marR="0" indent="228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2pPr>
                      <a:lvl3pPr marL="0" marR="0" indent="457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3pPr>
                      <a:lvl4pPr marL="0" marR="0" indent="685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4pPr>
                      <a:lvl5pPr marL="0" marR="0" indent="9144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5pPr>
                      <a:lvl6pPr marL="0" marR="0" indent="11430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6pPr>
                      <a:lvl7pPr marL="0" marR="0" indent="13716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7pPr>
                      <a:lvl8pPr marL="0" marR="0" indent="16002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8pPr>
                      <a:lvl9pPr marL="0" marR="0" indent="182880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-15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Arial"/>
                          <a:ea typeface="맑은 고딕"/>
                          <a:sym typeface="KoPubWorld돋움체 Bold"/>
                        </a:defRPr>
                      </a:lvl9pPr>
                    </a:lstStyle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spc="-150" dirty="0" smtClean="0">
                          <a:ln>
                            <a:solidFill>
                              <a:schemeClr val="tx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맑은 고딕 Semilight" panose="020B0502040204020203" pitchFamily="50" charset="-127"/>
                        </a:rPr>
                        <a:t>1,120</a:t>
                      </a:r>
                      <a:endParaRPr lang="ko-KR" altLang="en-US" sz="1400" kern="1200" spc="-150" dirty="0" smtClean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89896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kern="1200" spc="-170" dirty="0" smtClean="0">
                        <a:ln>
                          <a:solidFill>
                            <a:schemeClr val="tx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맑은 고딕 Semilight" panose="020B0502040204020203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5751859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09575" y="4886325"/>
            <a:ext cx="11011928" cy="16477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t">
            <a:spAutoFit/>
          </a:bodyPr>
          <a:lstStyle/>
          <a:p>
            <a:pPr marL="0" marR="0" indent="0" algn="ctr" defTabSz="18288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ko-KR" altLang="en-US" sz="32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생명보험 中 </a:t>
            </a:r>
            <a:r>
              <a:rPr kumimoji="0" lang="en-US" altLang="ko-KR" sz="3200" b="0" i="0" u="none" strike="noStrike" cap="none" spc="0" normalizeH="0" baseline="0" dirty="0" smtClean="0">
                <a:ln>
                  <a:noFill/>
                </a:ln>
                <a:solidFill>
                  <a:srgbClr val="E5007F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Only </a:t>
            </a:r>
            <a:r>
              <a:rPr kumimoji="0" lang="ko-KR" altLang="en-US" sz="3200" b="0" i="0" u="none" strike="noStrike" cap="none" spc="0" normalizeH="0" baseline="0" dirty="0" smtClean="0">
                <a:ln>
                  <a:noFill/>
                </a:ln>
                <a:solidFill>
                  <a:srgbClr val="E5007F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흥국생명만</a:t>
            </a:r>
            <a:r>
              <a:rPr kumimoji="0" lang="en-US" altLang="ko-KR" sz="3200" b="0" i="0" u="none" strike="noStrike" cap="none" spc="0" normalizeH="0" baseline="0" dirty="0" smtClean="0">
                <a:ln>
                  <a:noFill/>
                </a:ln>
                <a:solidFill>
                  <a:srgbClr val="E5007F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! </a:t>
            </a:r>
            <a:r>
              <a:rPr kumimoji="0" lang="ko-KR" altLang="en-US" sz="3200" b="0" i="0" u="none" strike="noStrike" cap="none" spc="0" normalizeH="0" baseline="0" dirty="0" smtClean="0">
                <a:ln>
                  <a:noFill/>
                </a:ln>
                <a:solidFill>
                  <a:srgbClr val="E5007F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비갱신형 운용</a:t>
            </a:r>
            <a:r>
              <a:rPr kumimoji="0" lang="en-US" altLang="ko-KR" sz="3200" b="0" i="0" u="none" strike="noStrike" cap="none" spc="0" normalizeH="0" baseline="0" dirty="0" smtClean="0">
                <a:ln>
                  <a:noFill/>
                </a:ln>
                <a:solidFill>
                  <a:srgbClr val="E5007F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!</a:t>
            </a:r>
          </a:p>
          <a:p>
            <a:pPr marL="0" marR="0" indent="0" algn="ctr" defTabSz="18288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ko-KR" altLang="en-US" sz="32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손보사 中 </a:t>
            </a:r>
            <a:r>
              <a:rPr lang="en-US" altLang="ko-KR" sz="32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DB, </a:t>
            </a:r>
            <a:r>
              <a:rPr lang="ko-KR" altLang="en-US" sz="32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한화</a:t>
            </a:r>
            <a:r>
              <a:rPr lang="en-US" altLang="ko-KR" sz="32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, </a:t>
            </a:r>
            <a:r>
              <a:rPr lang="ko-KR" altLang="en-US" sz="32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롯데</a:t>
            </a:r>
            <a:r>
              <a:rPr lang="en-US" altLang="ko-KR" sz="32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, </a:t>
            </a:r>
            <a:r>
              <a:rPr lang="ko-KR" altLang="en-US" sz="32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흥국만 비갱신형 운용</a:t>
            </a:r>
            <a:endParaRPr kumimoji="0" lang="ko-KR" altLang="en-US" sz="3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91236455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3803" y="948681"/>
            <a:ext cx="6216197" cy="613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t">
            <a:spAutoFit/>
          </a:bodyPr>
          <a:lstStyle/>
          <a:p>
            <a:pPr marL="0" marR="0" lvl="0" indent="0" algn="l" defTabSz="18288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5</a:t>
            </a:r>
            <a:r>
              <a:rPr kumimoji="0" lang="en-US" altLang="ko-KR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. </a:t>
            </a:r>
            <a:r>
              <a:rPr kumimoji="0" lang="ko-KR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중증치매</a:t>
            </a:r>
            <a:r>
              <a:rPr kumimoji="0" lang="ko-KR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 </a:t>
            </a:r>
            <a:r>
              <a:rPr kumimoji="0" lang="ko-KR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산정특례</a:t>
            </a:r>
            <a:endParaRPr kumimoji="0" lang="en-US" altLang="ko-KR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경기천년제목V Bold" panose="02020803020101020101" pitchFamily="18" charset="-127"/>
              <a:ea typeface="경기천년제목V Bold" panose="02020803020101020101" pitchFamily="18" charset="-127"/>
              <a:cs typeface="+mj-cs"/>
              <a:sym typeface="맑은 고딕"/>
            </a:endParaRPr>
          </a:p>
        </p:txBody>
      </p:sp>
      <p:sp>
        <p:nvSpPr>
          <p:cNvPr id="17" name="치매…"/>
          <p:cNvSpPr txBox="1"/>
          <p:nvPr/>
        </p:nvSpPr>
        <p:spPr>
          <a:xfrm>
            <a:off x="336195" y="67733"/>
            <a:ext cx="5406284" cy="646327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 anchor="ctr">
            <a:sp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0" spc="4799">
                <a:solidFill>
                  <a:srgbClr val="FFF101"/>
                </a:solidFill>
                <a:latin typeface="배달의민족 한나는 열한살 OTF"/>
                <a:ea typeface="배달의민족 한나는 열한살 OTF"/>
                <a:cs typeface="배달의민족 한나는 열한살 OTF"/>
                <a:sym typeface="배달의민족 한나는 열한살 OTF"/>
              </a:defRPr>
            </a:pPr>
            <a:r>
              <a:rPr kumimoji="0" lang="ko-KR" altLang="en-US" sz="3600" b="0" i="0" u="none" strike="noStrike" kern="0" cap="none" spc="-150" normalizeH="0" baseline="0" noProof="0" smtClean="0">
                <a:ln>
                  <a:noFill/>
                </a:ln>
                <a:solidFill>
                  <a:srgbClr val="E5007F"/>
                </a:solidFill>
                <a:effectLst/>
                <a:uLnTx/>
                <a:uFillTx/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중증치매</a:t>
            </a:r>
            <a:r>
              <a:rPr kumimoji="0" lang="ko-KR" altLang="en-US" sz="3600" b="0" i="0" u="none" strike="noStrike" kern="0" cap="none" spc="-150" normalizeH="0" baseline="0" noProof="0" dirty="0" smtClean="0">
                <a:ln>
                  <a:noFill/>
                </a:ln>
                <a:solidFill>
                  <a:srgbClr val="E5007F"/>
                </a:solidFill>
                <a:effectLst/>
                <a:uLnTx/>
                <a:uFillTx/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 </a:t>
            </a:r>
            <a:r>
              <a:rPr kumimoji="0" lang="ko-KR" altLang="en-US" sz="3600" b="0" i="0" u="none" strike="noStrike" kern="0" cap="none" spc="-150" normalizeH="0" baseline="0" noProof="0" dirty="0" err="1" smtClean="0">
                <a:ln>
                  <a:noFill/>
                </a:ln>
                <a:solidFill>
                  <a:srgbClr val="E5007F"/>
                </a:solidFill>
                <a:effectLst/>
                <a:uLnTx/>
                <a:uFillTx/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산정특례에</a:t>
            </a:r>
            <a:r>
              <a:rPr kumimoji="0" lang="ko-KR" altLang="en-US" sz="3600" b="0" i="0" u="none" strike="noStrike" kern="0" cap="none" spc="-150" normalizeH="0" baseline="0" noProof="0" dirty="0" smtClean="0">
                <a:ln>
                  <a:noFill/>
                </a:ln>
                <a:solidFill>
                  <a:srgbClr val="E5007F"/>
                </a:solidFill>
                <a:effectLst/>
                <a:uLnTx/>
                <a:uFillTx/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 대한 사항</a:t>
            </a:r>
            <a:endParaRPr kumimoji="0" sz="2700" b="0" i="0" u="none" strike="noStrike" kern="0" cap="none" spc="-15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경기천년제목 Bold" panose="02020803020101020101" pitchFamily="18" charset="-127"/>
              <a:ea typeface="경기천년제목 Bold" panose="02020803020101020101" pitchFamily="18" charset="-127"/>
              <a:sym typeface="배달의민족 한나는 열한살 OTF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200025" y="2857742"/>
            <a:ext cx="7315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pc="-170" dirty="0">
                <a:ln>
                  <a:solidFill>
                    <a:schemeClr val="tx1">
                      <a:alpha val="0"/>
                    </a:schemeClr>
                  </a:solidFill>
                </a:ln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맑은 고딕 Semilight" panose="020B0502040204020203" pitchFamily="50" charset="-127"/>
              </a:rPr>
              <a:t>❐ </a:t>
            </a:r>
            <a:r>
              <a:rPr lang="ko-KR" altLang="en-US" dirty="0" err="1" smtClean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중증치매</a:t>
            </a:r>
            <a:r>
              <a:rPr lang="ko-KR" altLang="en-US" dirty="0" smtClean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 </a:t>
            </a:r>
            <a:r>
              <a:rPr lang="ko-KR" altLang="en-US" dirty="0" err="1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산정특례</a:t>
            </a:r>
            <a:r>
              <a:rPr lang="ko-KR" altLang="en-US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 </a:t>
            </a:r>
            <a:r>
              <a:rPr lang="ko-KR" altLang="en-US" dirty="0" err="1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필수검사</a:t>
            </a:r>
            <a:r>
              <a:rPr lang="ko-KR" altLang="en-US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 항목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   ➀ 영상검사(뇌 MRI 또는 뇌 CT )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   ➁ </a:t>
            </a:r>
            <a:r>
              <a:rPr lang="ko-KR" altLang="en-US" dirty="0" err="1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특수생화학</a:t>
            </a:r>
            <a:r>
              <a:rPr lang="ko-KR" altLang="en-US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/ 면역학, 도말/ 배양 검사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   ➂ </a:t>
            </a:r>
            <a:r>
              <a:rPr lang="ko-KR" altLang="en-US" dirty="0" err="1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임상진단</a:t>
            </a:r>
            <a:endParaRPr lang="ko-KR" altLang="en-US" dirty="0">
              <a:latin typeface="경기천년바탕 Regular" panose="02020503020101020101" pitchFamily="18" charset="-127"/>
              <a:ea typeface="경기천년바탕 Regular" panose="020205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   ➃ 신경심리검사 + CDR 2점 이상 또는 GDS 5점 이상 + MMSE 18점 이하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   ➄ CDR 3점 이상 또는 GDS 6점 이상 + MMSE 10점 이하의 질환자의 경우, </a:t>
            </a:r>
            <a:endParaRPr lang="en-US" altLang="ko-KR" dirty="0" smtClean="0">
              <a:latin typeface="경기천년바탕 Regular" panose="02020503020101020101" pitchFamily="18" charset="-127"/>
              <a:ea typeface="경기천년바탕 Regular" panose="020205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 </a:t>
            </a:r>
            <a:r>
              <a:rPr lang="en-US" altLang="ko-KR" dirty="0" smtClean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      </a:t>
            </a:r>
            <a:r>
              <a:rPr lang="ko-KR" altLang="en-US" dirty="0" smtClean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신경심리검사</a:t>
            </a:r>
            <a:r>
              <a:rPr lang="ko-KR" altLang="en-US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*를 실시하지 않되 신경과 및 정신의학과 전문의가 확진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    * 신경심리검사: SNSB, CERAD, LICA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7515225" y="3083429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❐ 등록기준(</a:t>
            </a:r>
            <a:r>
              <a:rPr lang="ko-KR" altLang="en-US" dirty="0" err="1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필수검사</a:t>
            </a:r>
            <a:r>
              <a:rPr lang="ko-KR" altLang="en-US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 항목 조합)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  1. 신규 등록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   - </a:t>
            </a:r>
            <a:r>
              <a:rPr lang="ko-KR" altLang="en-US" b="1" dirty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➀ + ➂ + ➃ 또는 ➀ + ➂ + ➄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   - ➀ + ➁ + ➂ + ➃ 또는 ➀ + ➁ + ➂ + ➄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  2. 재등록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   - ➂ + ➃ 또는  ➂ + ➄</a:t>
            </a:r>
          </a:p>
        </p:txBody>
      </p:sp>
      <p:sp>
        <p:nvSpPr>
          <p:cNvPr id="13" name="양쪽 모서리가 둥근 사각형 12"/>
          <p:cNvSpPr/>
          <p:nvPr/>
        </p:nvSpPr>
        <p:spPr>
          <a:xfrm>
            <a:off x="438150" y="1615363"/>
            <a:ext cx="3305175" cy="1175462"/>
          </a:xfrm>
          <a:prstGeom prst="round2SameRect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b="1" i="0" u="none" strike="noStrike" kern="0" cap="none" spc="-100" normalizeH="0" baseline="0" noProof="0" dirty="0" err="1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Pretendard Variable" pitchFamily="2" charset="-127"/>
              </a:rPr>
              <a:t>영상검사와</a:t>
            </a:r>
            <a:endParaRPr kumimoji="0" lang="en-US" altLang="ko-KR" b="1" i="0" u="none" strike="noStrike" kern="0" cap="none" spc="-100" normalizeH="0" baseline="0" noProof="0" dirty="0" smtClean="0">
              <a:ln>
                <a:solidFill>
                  <a:srgbClr val="5B9BD5">
                    <a:alpha val="0"/>
                  </a:srgbClr>
                </a:solidFill>
              </a:ln>
              <a:solidFill>
                <a:prstClr val="white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Pretendard Variable" pitchFamily="2" charset="-127"/>
            </a:endParaRPr>
          </a:p>
          <a:p>
            <a:pPr marL="0" marR="0" lvl="0" indent="0" algn="ctr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b="1" kern="0" spc="-100" dirty="0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white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Pretendard Variable" pitchFamily="2" charset="-127"/>
              </a:rPr>
              <a:t>신경심리검사에서</a:t>
            </a:r>
            <a:endParaRPr lang="en-US" altLang="ko-KR" b="1" kern="0" spc="-100" dirty="0" smtClean="0">
              <a:ln>
                <a:solidFill>
                  <a:srgbClr val="5B9BD5">
                    <a:alpha val="0"/>
                  </a:srgbClr>
                </a:solidFill>
              </a:ln>
              <a:solidFill>
                <a:prstClr val="white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Pretendard Variable" pitchFamily="2" charset="-127"/>
            </a:endParaRPr>
          </a:p>
          <a:p>
            <a:pPr marL="0" marR="0" lvl="0" indent="0" algn="ctr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b="1" i="0" u="none" strike="noStrike" kern="0" cap="none" spc="-100" normalizeH="0" baseline="0" noProof="0" dirty="0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Pretendard Variable" pitchFamily="2" charset="-127"/>
              </a:rPr>
              <a:t>치매상병으로 진단</a:t>
            </a:r>
          </a:p>
        </p:txBody>
      </p:sp>
      <p:sp>
        <p:nvSpPr>
          <p:cNvPr id="14" name="양쪽 모서리가 둥근 사각형 13"/>
          <p:cNvSpPr/>
          <p:nvPr/>
        </p:nvSpPr>
        <p:spPr>
          <a:xfrm>
            <a:off x="4272153" y="1615363"/>
            <a:ext cx="3424047" cy="1175462"/>
          </a:xfrm>
          <a:prstGeom prst="round2SameRect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b="1" i="0" u="none" strike="noStrike" kern="0" cap="none" spc="-100" normalizeH="0" baseline="0" noProof="0" dirty="0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Pretendard Variable" pitchFamily="2" charset="-127"/>
              </a:rPr>
              <a:t>CDR 2</a:t>
            </a:r>
            <a:r>
              <a:rPr kumimoji="0" lang="ko-KR" altLang="en-US" b="1" i="0" u="none" strike="noStrike" kern="0" cap="none" spc="-100" normalizeH="0" baseline="0" noProof="0" dirty="0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Pretendard Variable" pitchFamily="2" charset="-127"/>
              </a:rPr>
              <a:t>점 이상 또는</a:t>
            </a:r>
            <a:endParaRPr kumimoji="0" lang="en-US" altLang="ko-KR" b="1" i="0" u="none" strike="noStrike" kern="0" cap="none" spc="-100" normalizeH="0" baseline="0" noProof="0" dirty="0" smtClean="0">
              <a:ln>
                <a:solidFill>
                  <a:srgbClr val="5B9BD5">
                    <a:alpha val="0"/>
                  </a:srgbClr>
                </a:solidFill>
              </a:ln>
              <a:solidFill>
                <a:prstClr val="white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Pretendard Variable" pitchFamily="2" charset="-127"/>
            </a:endParaRPr>
          </a:p>
          <a:p>
            <a:pPr marL="0" marR="0" lvl="0" indent="0" algn="ctr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b="1" kern="0" spc="-100" dirty="0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white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Pretendard Variable" pitchFamily="2" charset="-127"/>
              </a:rPr>
              <a:t>전반적퇴화척도</a:t>
            </a:r>
            <a:r>
              <a:rPr lang="en-US" altLang="ko-KR" b="1" kern="0" spc="-100" dirty="0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white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Pretendard Variable" pitchFamily="2" charset="-127"/>
              </a:rPr>
              <a:t>(GDS) 5</a:t>
            </a:r>
            <a:r>
              <a:rPr lang="ko-KR" altLang="en-US" b="1" kern="0" spc="-100" dirty="0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white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Pretendard Variable" pitchFamily="2" charset="-127"/>
              </a:rPr>
              <a:t>점 이상</a:t>
            </a:r>
            <a:endParaRPr kumimoji="0" lang="ko-KR" altLang="en-US" b="1" i="0" u="none" strike="noStrike" kern="0" cap="none" spc="-100" normalizeH="0" baseline="0" noProof="0" dirty="0" smtClean="0">
              <a:ln>
                <a:solidFill>
                  <a:srgbClr val="5B9BD5">
                    <a:alpha val="0"/>
                  </a:srgbClr>
                </a:solidFill>
              </a:ln>
              <a:solidFill>
                <a:prstClr val="white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Pretendard Variable" pitchFamily="2" charset="-127"/>
            </a:endParaRPr>
          </a:p>
        </p:txBody>
      </p:sp>
      <p:sp>
        <p:nvSpPr>
          <p:cNvPr id="15" name="양쪽 모서리가 둥근 사각형 14"/>
          <p:cNvSpPr/>
          <p:nvPr/>
        </p:nvSpPr>
        <p:spPr>
          <a:xfrm>
            <a:off x="8225028" y="1615363"/>
            <a:ext cx="3424047" cy="1175462"/>
          </a:xfrm>
          <a:prstGeom prst="round2SameRect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b="1" i="0" u="none" strike="noStrike" kern="0" cap="none" spc="-100" normalizeH="0" baseline="0" noProof="0" dirty="0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Pretendard Variable" pitchFamily="2" charset="-127"/>
              </a:rPr>
              <a:t>간이정신상태검사</a:t>
            </a:r>
            <a:r>
              <a:rPr kumimoji="0" lang="en-US" altLang="ko-KR" b="1" i="0" u="none" strike="noStrike" kern="0" cap="none" spc="-100" normalizeH="0" baseline="0" noProof="0" dirty="0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Pretendard Variable" pitchFamily="2" charset="-127"/>
              </a:rPr>
              <a:t>(MMSE)</a:t>
            </a:r>
          </a:p>
          <a:p>
            <a:pPr marL="0" marR="0" lvl="0" indent="0" algn="ctr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="1" kern="0" spc="-100" dirty="0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white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Pretendard Variable" pitchFamily="2" charset="-127"/>
              </a:rPr>
              <a:t>18</a:t>
            </a:r>
            <a:r>
              <a:rPr lang="ko-KR" altLang="en-US" b="1" kern="0" spc="-100" dirty="0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white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Pretendard Variable" pitchFamily="2" charset="-127"/>
              </a:rPr>
              <a:t>점 이하</a:t>
            </a:r>
            <a:endParaRPr kumimoji="0" lang="ko-KR" altLang="en-US" b="1" i="0" u="none" strike="noStrike" kern="0" cap="none" spc="-100" normalizeH="0" baseline="0" noProof="0" dirty="0" smtClean="0">
              <a:ln>
                <a:solidFill>
                  <a:srgbClr val="5B9BD5">
                    <a:alpha val="0"/>
                  </a:srgbClr>
                </a:solidFill>
              </a:ln>
              <a:solidFill>
                <a:prstClr val="white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Pretendard Variable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3630460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치매…"/>
          <p:cNvSpPr txBox="1"/>
          <p:nvPr/>
        </p:nvSpPr>
        <p:spPr>
          <a:xfrm>
            <a:off x="336195" y="67733"/>
            <a:ext cx="5406284" cy="646327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 anchor="ctr">
            <a:sp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0" spc="4799">
                <a:solidFill>
                  <a:srgbClr val="FFF101"/>
                </a:solidFill>
                <a:latin typeface="배달의민족 한나는 열한살 OTF"/>
                <a:ea typeface="배달의민족 한나는 열한살 OTF"/>
                <a:cs typeface="배달의민족 한나는 열한살 OTF"/>
                <a:sym typeface="배달의민족 한나는 열한살 OTF"/>
              </a:defRPr>
            </a:pPr>
            <a:r>
              <a:rPr kumimoji="0" lang="ko-KR" altLang="en-US" sz="3600" b="0" i="0" u="none" strike="noStrike" kern="0" cap="none" spc="-150" normalizeH="0" baseline="0" noProof="0" smtClean="0">
                <a:ln>
                  <a:noFill/>
                </a:ln>
                <a:solidFill>
                  <a:srgbClr val="E5007F"/>
                </a:solidFill>
                <a:effectLst/>
                <a:uLnTx/>
                <a:uFillTx/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중증치매</a:t>
            </a:r>
            <a:r>
              <a:rPr kumimoji="0" lang="ko-KR" altLang="en-US" sz="3600" b="0" i="0" u="none" strike="noStrike" kern="0" cap="none" spc="-150" normalizeH="0" baseline="0" noProof="0" dirty="0" smtClean="0">
                <a:ln>
                  <a:noFill/>
                </a:ln>
                <a:solidFill>
                  <a:srgbClr val="E5007F"/>
                </a:solidFill>
                <a:effectLst/>
                <a:uLnTx/>
                <a:uFillTx/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 </a:t>
            </a:r>
            <a:r>
              <a:rPr kumimoji="0" lang="ko-KR" altLang="en-US" sz="3600" b="0" i="0" u="none" strike="noStrike" kern="0" cap="none" spc="-150" normalizeH="0" baseline="0" noProof="0" dirty="0" err="1" smtClean="0">
                <a:ln>
                  <a:noFill/>
                </a:ln>
                <a:solidFill>
                  <a:srgbClr val="E5007F"/>
                </a:solidFill>
                <a:effectLst/>
                <a:uLnTx/>
                <a:uFillTx/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산정특례에</a:t>
            </a:r>
            <a:r>
              <a:rPr kumimoji="0" lang="ko-KR" altLang="en-US" sz="3600" b="0" i="0" u="none" strike="noStrike" kern="0" cap="none" spc="-150" normalizeH="0" baseline="0" noProof="0" dirty="0" smtClean="0">
                <a:ln>
                  <a:noFill/>
                </a:ln>
                <a:solidFill>
                  <a:srgbClr val="E5007F"/>
                </a:solidFill>
                <a:effectLst/>
                <a:uLnTx/>
                <a:uFillTx/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 대한 사항</a:t>
            </a:r>
            <a:endParaRPr kumimoji="0" sz="2700" b="0" i="0" u="none" strike="noStrike" kern="0" cap="none" spc="-15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경기천년제목 Bold" panose="02020803020101020101" pitchFamily="18" charset="-127"/>
              <a:ea typeface="경기천년제목 Bold" panose="02020803020101020101" pitchFamily="18" charset="-127"/>
              <a:sym typeface="배달의민족 한나는 열한살 OTF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607481"/>
              </p:ext>
            </p:extLst>
          </p:nvPr>
        </p:nvGraphicFramePr>
        <p:xfrm>
          <a:off x="336195" y="1493224"/>
          <a:ext cx="5757579" cy="3289185"/>
        </p:xfrm>
        <a:graphic>
          <a:graphicData uri="http://schemas.openxmlformats.org/drawingml/2006/table">
            <a:tbl>
              <a:tblPr/>
              <a:tblGrid>
                <a:gridCol w="4288373">
                  <a:extLst>
                    <a:ext uri="{9D8B030D-6E8A-4147-A177-3AD203B41FA5}">
                      <a16:colId xmlns:a16="http://schemas.microsoft.com/office/drawing/2014/main" val="4128486240"/>
                    </a:ext>
                  </a:extLst>
                </a:gridCol>
                <a:gridCol w="734603">
                  <a:extLst>
                    <a:ext uri="{9D8B030D-6E8A-4147-A177-3AD203B41FA5}">
                      <a16:colId xmlns:a16="http://schemas.microsoft.com/office/drawing/2014/main" val="2649461234"/>
                    </a:ext>
                  </a:extLst>
                </a:gridCol>
                <a:gridCol w="734603">
                  <a:extLst>
                    <a:ext uri="{9D8B030D-6E8A-4147-A177-3AD203B41FA5}">
                      <a16:colId xmlns:a16="http://schemas.microsoft.com/office/drawing/2014/main" val="3975472750"/>
                    </a:ext>
                  </a:extLst>
                </a:gridCol>
              </a:tblGrid>
              <a:tr h="20144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상병명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상병코드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특정기호</a:t>
                      </a: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436924"/>
                  </a:ext>
                </a:extLst>
              </a:tr>
              <a:tr h="201442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8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조기발병</a:t>
                      </a:r>
                      <a:r>
                        <a:rPr lang="ko-KR" altLang="en-US" sz="1000" kern="0" spc="-8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알츠하이머병에서의 치매</a:t>
                      </a:r>
                      <a:r>
                        <a:rPr lang="en-US" altLang="ko-KR" sz="1000" kern="0" spc="-8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(G30.0†)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F00.0</a:t>
                      </a:r>
                      <a:endParaRPr lang="en-US" sz="1000" kern="0" spc="-5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80" dirty="0">
                          <a:solidFill>
                            <a:srgbClr val="E5007F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V800</a:t>
                      </a:r>
                      <a:endParaRPr lang="en-US" sz="1000" kern="0" spc="-50" dirty="0">
                        <a:solidFill>
                          <a:srgbClr val="E5007F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4855493"/>
                  </a:ext>
                </a:extLst>
              </a:tr>
              <a:tr h="201442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8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알츠하이머병 </a:t>
                      </a:r>
                      <a:r>
                        <a:rPr lang="en-US" altLang="ko-KR" sz="1000" kern="0" spc="-8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2</a:t>
                      </a:r>
                      <a:r>
                        <a:rPr lang="ko-KR" altLang="en-US" sz="1000" kern="0" spc="-8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형</a:t>
                      </a:r>
                      <a:r>
                        <a:rPr lang="en-US" altLang="ko-KR" sz="1000" kern="0" spc="-8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(G30.0†)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F00.0</a:t>
                      </a:r>
                      <a:endParaRPr lang="en-US" sz="1000" kern="0" spc="-5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80">
                          <a:solidFill>
                            <a:srgbClr val="E5007F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V800</a:t>
                      </a:r>
                      <a:endParaRPr lang="en-US" sz="1000" kern="0" spc="-50">
                        <a:solidFill>
                          <a:srgbClr val="E5007F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3599896"/>
                  </a:ext>
                </a:extLst>
              </a:tr>
              <a:tr h="201442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8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초로성</a:t>
                      </a:r>
                      <a:r>
                        <a:rPr lang="ko-KR" altLang="en-US" sz="1000" kern="0" spc="-8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치매</a:t>
                      </a:r>
                      <a:r>
                        <a:rPr lang="en-US" altLang="ko-KR" sz="1000" kern="0" spc="-8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, </a:t>
                      </a:r>
                      <a:r>
                        <a:rPr lang="ko-KR" altLang="en-US" sz="1000" kern="0" spc="-8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알츠하이머형</a:t>
                      </a:r>
                      <a:r>
                        <a:rPr lang="en-US" altLang="ko-KR" sz="1000" kern="0" spc="-8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(G30.0†)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F00.0</a:t>
                      </a:r>
                      <a:endParaRPr lang="en-US" sz="1000" kern="0" spc="-5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80">
                          <a:solidFill>
                            <a:srgbClr val="E5007F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V800</a:t>
                      </a:r>
                      <a:endParaRPr lang="en-US" sz="1000" kern="0" spc="-50">
                        <a:solidFill>
                          <a:srgbClr val="E5007F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7260328"/>
                  </a:ext>
                </a:extLst>
              </a:tr>
              <a:tr h="201442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알츠하이머형의 원발성 퇴행성 치매</a:t>
                      </a:r>
                      <a:r>
                        <a:rPr lang="en-US" altLang="ko-KR" sz="10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, </a:t>
                      </a:r>
                      <a:r>
                        <a:rPr lang="ko-KR" altLang="en-US" sz="10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초로성 발병</a:t>
                      </a:r>
                      <a:r>
                        <a:rPr lang="en-US" altLang="ko-KR" sz="10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(G30.0†)</a:t>
                      </a:r>
                      <a:endParaRPr lang="ko-KR" altLang="en-US" sz="1000" kern="0" spc="-5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F00.0</a:t>
                      </a:r>
                      <a:endParaRPr lang="en-US" sz="1000" kern="0" spc="-5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80" dirty="0">
                          <a:solidFill>
                            <a:srgbClr val="E5007F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V800</a:t>
                      </a:r>
                      <a:endParaRPr lang="en-US" sz="1000" kern="0" spc="-50" dirty="0">
                        <a:solidFill>
                          <a:srgbClr val="E5007F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2376623"/>
                  </a:ext>
                </a:extLst>
              </a:tr>
              <a:tr h="201442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8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피크병에서의 치매</a:t>
                      </a:r>
                      <a:r>
                        <a:rPr lang="en-US" altLang="ko-KR" sz="1000" kern="0" spc="-8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(G31.00†)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F02.0</a:t>
                      </a:r>
                      <a:endParaRPr lang="en-US" sz="1000" kern="0" spc="-5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80" dirty="0">
                          <a:solidFill>
                            <a:srgbClr val="E5007F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V800</a:t>
                      </a:r>
                      <a:endParaRPr lang="en-US" sz="1000" kern="0" spc="-50" dirty="0">
                        <a:solidFill>
                          <a:srgbClr val="E5007F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418895"/>
                  </a:ext>
                </a:extLst>
              </a:tr>
              <a:tr h="201442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조기발병을 수반한 알츠하이머병</a:t>
                      </a:r>
                      <a:endParaRPr lang="ko-KR" altLang="en-US" sz="1000" kern="0" spc="-5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G30.0</a:t>
                      </a:r>
                      <a:endParaRPr lang="en-US" sz="1000" kern="0" spc="-5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80" dirty="0">
                          <a:solidFill>
                            <a:srgbClr val="E5007F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V800</a:t>
                      </a:r>
                      <a:endParaRPr lang="en-US" sz="1000" kern="0" spc="-50" dirty="0">
                        <a:solidFill>
                          <a:srgbClr val="E5007F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8102766"/>
                  </a:ext>
                </a:extLst>
              </a:tr>
              <a:tr h="201442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피크병</a:t>
                      </a:r>
                      <a:endParaRPr lang="ko-KR" altLang="en-US" sz="1000" kern="0" spc="-5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G31.00</a:t>
                      </a:r>
                      <a:endParaRPr lang="en-US" sz="1000" kern="0" spc="-5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80">
                          <a:solidFill>
                            <a:srgbClr val="E5007F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V800</a:t>
                      </a:r>
                      <a:endParaRPr lang="en-US" sz="1000" kern="0" spc="-50">
                        <a:solidFill>
                          <a:srgbClr val="E5007F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15619"/>
                  </a:ext>
                </a:extLst>
              </a:tr>
              <a:tr h="201442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전두측두치매</a:t>
                      </a:r>
                      <a:endParaRPr lang="ko-KR" altLang="en-US" sz="1000" kern="0" spc="-5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G31.00</a:t>
                      </a:r>
                      <a:endParaRPr lang="en-US" sz="1000" kern="0" spc="-5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80" dirty="0">
                          <a:solidFill>
                            <a:srgbClr val="E5007F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V800</a:t>
                      </a:r>
                      <a:endParaRPr lang="en-US" sz="1000" kern="0" spc="-50" dirty="0">
                        <a:solidFill>
                          <a:srgbClr val="E5007F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8762985"/>
                  </a:ext>
                </a:extLst>
              </a:tr>
              <a:tr h="201442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8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의미변이원발진행실어증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G31.01</a:t>
                      </a:r>
                      <a:endParaRPr lang="en-US" sz="1000" kern="0" spc="-5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80" dirty="0">
                          <a:solidFill>
                            <a:srgbClr val="E5007F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V800</a:t>
                      </a:r>
                      <a:endParaRPr lang="en-US" sz="1000" kern="0" spc="-50" dirty="0">
                        <a:solidFill>
                          <a:srgbClr val="E5007F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694453"/>
                  </a:ext>
                </a:extLst>
              </a:tr>
              <a:tr h="201442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비유창원발진행실어증</a:t>
                      </a:r>
                      <a:endParaRPr lang="ko-KR" altLang="en-US" sz="1000" kern="0" spc="-5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G31.02</a:t>
                      </a:r>
                      <a:endParaRPr lang="en-US" sz="1000" kern="0" spc="-5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80">
                          <a:solidFill>
                            <a:srgbClr val="E5007F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V800</a:t>
                      </a:r>
                      <a:endParaRPr lang="en-US" sz="1000" kern="0" spc="-50">
                        <a:solidFill>
                          <a:srgbClr val="E5007F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5530284"/>
                  </a:ext>
                </a:extLst>
              </a:tr>
              <a:tr h="201442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로고페닉원발진행실어증</a:t>
                      </a:r>
                      <a:endParaRPr lang="ko-KR" altLang="en-US" sz="1000" kern="0" spc="-5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G31.03</a:t>
                      </a:r>
                      <a:endParaRPr lang="en-US" sz="1000" kern="0" spc="-5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80" dirty="0">
                          <a:solidFill>
                            <a:srgbClr val="E5007F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V800</a:t>
                      </a:r>
                      <a:endParaRPr lang="en-US" sz="1000" kern="0" spc="-50" dirty="0">
                        <a:solidFill>
                          <a:srgbClr val="E5007F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4283777"/>
                  </a:ext>
                </a:extLst>
              </a:tr>
              <a:tr h="201442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8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달리 분류되지 않은 원발진행실어증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G31.04</a:t>
                      </a:r>
                      <a:endParaRPr lang="en-US" sz="1000" kern="0" spc="-5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80" dirty="0">
                          <a:solidFill>
                            <a:srgbClr val="E5007F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V800</a:t>
                      </a:r>
                      <a:endParaRPr lang="en-US" sz="1000" kern="0" spc="-50" dirty="0">
                        <a:solidFill>
                          <a:srgbClr val="E5007F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9549688"/>
                  </a:ext>
                </a:extLst>
              </a:tr>
              <a:tr h="201442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진행성 고립성 실어증</a:t>
                      </a:r>
                      <a:endParaRPr lang="ko-KR" altLang="en-US" sz="1000" kern="0" spc="-5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G31.04</a:t>
                      </a:r>
                      <a:endParaRPr lang="en-US" sz="1000" kern="0" spc="-5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80" dirty="0">
                          <a:solidFill>
                            <a:srgbClr val="E5007F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V800</a:t>
                      </a:r>
                      <a:endParaRPr lang="en-US" sz="1000" kern="0" spc="-50" dirty="0">
                        <a:solidFill>
                          <a:srgbClr val="E5007F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0910957"/>
                  </a:ext>
                </a:extLst>
              </a:tr>
              <a:tr h="201442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루이소체치매</a:t>
                      </a:r>
                      <a:r>
                        <a:rPr lang="en-US" altLang="ko-KR" sz="10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(F02.8*)</a:t>
                      </a:r>
                      <a:endParaRPr lang="ko-KR" altLang="en-US" sz="1000" kern="0" spc="-5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G31.82</a:t>
                      </a:r>
                      <a:endParaRPr lang="en-US" sz="1000" kern="0" spc="-5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80" dirty="0">
                          <a:solidFill>
                            <a:srgbClr val="E5007F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V800</a:t>
                      </a:r>
                      <a:endParaRPr lang="en-US" sz="1000" kern="0" spc="-50" dirty="0">
                        <a:solidFill>
                          <a:srgbClr val="E5007F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62382" marR="62382" marT="17247" marB="1724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0261981"/>
                  </a:ext>
                </a:extLst>
              </a:tr>
            </a:tbl>
          </a:graphicData>
        </a:graphic>
      </p:graphicFrame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498969"/>
              </p:ext>
            </p:extLst>
          </p:nvPr>
        </p:nvGraphicFramePr>
        <p:xfrm>
          <a:off x="6319630" y="1493225"/>
          <a:ext cx="5570635" cy="3247273"/>
        </p:xfrm>
        <a:graphic>
          <a:graphicData uri="http://schemas.openxmlformats.org/drawingml/2006/table">
            <a:tbl>
              <a:tblPr/>
              <a:tblGrid>
                <a:gridCol w="4149133">
                  <a:extLst>
                    <a:ext uri="{9D8B030D-6E8A-4147-A177-3AD203B41FA5}">
                      <a16:colId xmlns:a16="http://schemas.microsoft.com/office/drawing/2014/main" val="4003370123"/>
                    </a:ext>
                  </a:extLst>
                </a:gridCol>
                <a:gridCol w="710751">
                  <a:extLst>
                    <a:ext uri="{9D8B030D-6E8A-4147-A177-3AD203B41FA5}">
                      <a16:colId xmlns:a16="http://schemas.microsoft.com/office/drawing/2014/main" val="701453038"/>
                    </a:ext>
                  </a:extLst>
                </a:gridCol>
                <a:gridCol w="710751">
                  <a:extLst>
                    <a:ext uri="{9D8B030D-6E8A-4147-A177-3AD203B41FA5}">
                      <a16:colId xmlns:a16="http://schemas.microsoft.com/office/drawing/2014/main" val="1832162519"/>
                    </a:ext>
                  </a:extLst>
                </a:gridCol>
              </a:tblGrid>
              <a:tr h="20938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-5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상병명</a:t>
                      </a:r>
                      <a:endParaRPr lang="ko-KR" altLang="en-US" sz="800" kern="0" spc="-5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1477" marR="51477" marT="14232" marB="1423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-5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상병코드</a:t>
                      </a:r>
                    </a:p>
                  </a:txBody>
                  <a:tcPr marL="51477" marR="51477" marT="14232" marB="1423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-5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특정기호</a:t>
                      </a:r>
                    </a:p>
                  </a:txBody>
                  <a:tcPr marL="51477" marR="51477" marT="14232" marB="1423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894861"/>
                  </a:ext>
                </a:extLst>
              </a:tr>
              <a:tr h="253157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0" i="0" u="none" strike="noStrike" kern="0" cap="none" spc="-8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만기발병</a:t>
                      </a:r>
                      <a:r>
                        <a:rPr lang="ko-KR" altLang="en-US" sz="1000" b="0" i="0" u="none" strike="noStrike" kern="0" cap="none" spc="-8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 알츠하이머병에서의 치매</a:t>
                      </a:r>
                      <a:r>
                        <a:rPr lang="en-US" altLang="ko-KR" sz="1000" b="0" i="0" u="none" strike="noStrike" kern="0" cap="none" spc="-8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(G30.1†)</a:t>
                      </a:r>
                      <a:endParaRPr lang="ko-KR" altLang="en-US" sz="1000" b="0" i="0" u="none" strike="noStrike" kern="0" cap="none" spc="-8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marL="51477" marR="51477" marT="14232" marB="1423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0" cap="none" spc="-8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F00.1</a:t>
                      </a:r>
                    </a:p>
                  </a:txBody>
                  <a:tcPr marL="51477" marR="51477" marT="14232" marB="1423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0" cap="none" spc="-8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V810</a:t>
                      </a:r>
                    </a:p>
                  </a:txBody>
                  <a:tcPr marL="51477" marR="51477" marT="14232" marB="1423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3732480"/>
                  </a:ext>
                </a:extLst>
              </a:tr>
              <a:tr h="253157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0" i="0" u="none" strike="noStrike" kern="0" cap="none" spc="-8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알츠하이머병 </a:t>
                      </a:r>
                      <a:r>
                        <a:rPr lang="en-US" altLang="ko-KR" sz="1000" b="0" i="0" u="none" strike="noStrike" kern="0" cap="none" spc="-8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1</a:t>
                      </a:r>
                      <a:r>
                        <a:rPr lang="ko-KR" altLang="en-US" sz="1000" b="0" i="0" u="none" strike="noStrike" kern="0" cap="none" spc="-8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형</a:t>
                      </a:r>
                      <a:r>
                        <a:rPr lang="en-US" altLang="ko-KR" sz="1000" b="0" i="0" u="none" strike="noStrike" kern="0" cap="none" spc="-8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(G30.1†)</a:t>
                      </a:r>
                      <a:endParaRPr lang="ko-KR" altLang="en-US" sz="1000" b="0" i="0" u="none" strike="noStrike" kern="0" cap="none" spc="-8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marL="51477" marR="51477" marT="14232" marB="1423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0" cap="none" spc="-8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F00.1</a:t>
                      </a:r>
                    </a:p>
                  </a:txBody>
                  <a:tcPr marL="51477" marR="51477" marT="14232" marB="1423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0" cap="none" spc="-8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V810</a:t>
                      </a:r>
                    </a:p>
                  </a:txBody>
                  <a:tcPr marL="51477" marR="51477" marT="14232" marB="1423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7816033"/>
                  </a:ext>
                </a:extLst>
              </a:tr>
              <a:tr h="253157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0" i="0" u="none" strike="noStrike" kern="0" cap="none" spc="-8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알츠하어머형의</a:t>
                      </a:r>
                      <a:r>
                        <a:rPr lang="ko-KR" altLang="en-US" sz="1000" b="0" i="0" u="none" strike="noStrike" kern="0" cap="none" spc="-8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 </a:t>
                      </a:r>
                      <a:r>
                        <a:rPr lang="ko-KR" altLang="en-US" sz="1000" b="0" i="0" u="none" strike="noStrike" kern="0" cap="none" spc="-8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원발성</a:t>
                      </a:r>
                      <a:r>
                        <a:rPr lang="ko-KR" altLang="en-US" sz="1000" b="0" i="0" u="none" strike="noStrike" kern="0" cap="none" spc="-8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 퇴행성 치매</a:t>
                      </a:r>
                      <a:r>
                        <a:rPr lang="en-US" altLang="ko-KR" sz="1000" b="0" i="0" u="none" strike="noStrike" kern="0" cap="none" spc="-8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, </a:t>
                      </a:r>
                      <a:r>
                        <a:rPr lang="ko-KR" altLang="en-US" sz="1000" b="0" i="0" u="none" strike="noStrike" kern="0" cap="none" spc="-8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노년발병</a:t>
                      </a:r>
                      <a:r>
                        <a:rPr lang="en-US" altLang="ko-KR" sz="1000" b="0" i="0" u="none" strike="noStrike" kern="0" cap="none" spc="-8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(G30.1†)</a:t>
                      </a:r>
                      <a:endParaRPr lang="ko-KR" altLang="en-US" sz="1000" b="0" i="0" u="none" strike="noStrike" kern="0" cap="none" spc="-8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marL="51477" marR="51477" marT="14232" marB="1423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0" cap="none" spc="-8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F00.1</a:t>
                      </a:r>
                    </a:p>
                  </a:txBody>
                  <a:tcPr marL="51477" marR="51477" marT="14232" marB="1423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0" cap="none" spc="-80" baseline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V810</a:t>
                      </a:r>
                    </a:p>
                  </a:txBody>
                  <a:tcPr marL="51477" marR="51477" marT="14232" marB="1423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561952"/>
                  </a:ext>
                </a:extLst>
              </a:tr>
              <a:tr h="253157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0" i="0" u="none" strike="noStrike" kern="0" cap="none" spc="-8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알츠하이머형의 </a:t>
                      </a:r>
                      <a:r>
                        <a:rPr lang="ko-KR" altLang="en-US" sz="1000" b="0" i="0" u="none" strike="noStrike" kern="0" cap="none" spc="-8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노년성</a:t>
                      </a:r>
                      <a:r>
                        <a:rPr lang="ko-KR" altLang="en-US" sz="1000" b="0" i="0" u="none" strike="noStrike" kern="0" cap="none" spc="-8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 치매</a:t>
                      </a:r>
                      <a:r>
                        <a:rPr lang="en-US" altLang="ko-KR" sz="1000" b="0" i="0" u="none" strike="noStrike" kern="0" cap="none" spc="-8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(G30.1†)</a:t>
                      </a:r>
                      <a:endParaRPr lang="ko-KR" altLang="en-US" sz="1000" b="0" i="0" u="none" strike="noStrike" kern="0" cap="none" spc="-8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marL="51477" marR="51477" marT="14232" marB="1423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0" cap="none" spc="-8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F00.1</a:t>
                      </a:r>
                    </a:p>
                  </a:txBody>
                  <a:tcPr marL="51477" marR="51477" marT="14232" marB="1423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0" cap="none" spc="-80" baseline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V810</a:t>
                      </a:r>
                    </a:p>
                  </a:txBody>
                  <a:tcPr marL="51477" marR="51477" marT="14232" marB="1423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7980084"/>
                  </a:ext>
                </a:extLst>
              </a:tr>
              <a:tr h="253157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0" i="0" u="none" strike="noStrike" kern="0" cap="none" spc="-8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비정형 또는 혼합형 알츠하이머병에서의 치매</a:t>
                      </a:r>
                      <a:r>
                        <a:rPr lang="en-US" altLang="ko-KR" sz="1000" b="0" i="0" u="none" strike="noStrike" kern="0" cap="none" spc="-8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(G30.8†)</a:t>
                      </a:r>
                      <a:endParaRPr lang="ko-KR" altLang="en-US" sz="1000" b="0" i="0" u="none" strike="noStrike" kern="0" cap="none" spc="-8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marL="51477" marR="51477" marT="14232" marB="1423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0" cap="none" spc="-8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F00.2</a:t>
                      </a:r>
                    </a:p>
                  </a:txBody>
                  <a:tcPr marL="51477" marR="51477" marT="14232" marB="1423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0" cap="none" spc="-80" baseline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V810</a:t>
                      </a:r>
                    </a:p>
                  </a:txBody>
                  <a:tcPr marL="51477" marR="51477" marT="14232" marB="1423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2070846"/>
                  </a:ext>
                </a:extLst>
              </a:tr>
              <a:tr h="253157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0" i="0" u="none" strike="noStrike" kern="0" cap="none" spc="-8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비정형치매</a:t>
                      </a:r>
                      <a:r>
                        <a:rPr lang="en-US" altLang="ko-KR" sz="1000" b="0" i="0" u="none" strike="noStrike" kern="0" cap="none" spc="-8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, </a:t>
                      </a:r>
                      <a:r>
                        <a:rPr lang="ko-KR" altLang="en-US" sz="1000" b="0" i="0" u="none" strike="noStrike" kern="0" cap="none" spc="-8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알츠하이머형</a:t>
                      </a:r>
                      <a:r>
                        <a:rPr lang="en-US" altLang="ko-KR" sz="1000" b="0" i="0" u="none" strike="noStrike" kern="0" cap="none" spc="-8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(G30.8†)</a:t>
                      </a:r>
                      <a:endParaRPr lang="ko-KR" altLang="en-US" sz="1000" b="0" i="0" u="none" strike="noStrike" kern="0" cap="none" spc="-8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marL="51477" marR="51477" marT="14232" marB="1423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0" cap="none" spc="-8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F00.2</a:t>
                      </a:r>
                    </a:p>
                  </a:txBody>
                  <a:tcPr marL="51477" marR="51477" marT="14232" marB="1423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0" cap="none" spc="-80" baseline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V810</a:t>
                      </a:r>
                    </a:p>
                  </a:txBody>
                  <a:tcPr marL="51477" marR="51477" marT="14232" marB="1423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1316622"/>
                  </a:ext>
                </a:extLst>
              </a:tr>
              <a:tr h="253157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0" i="0" u="none" strike="noStrike" kern="0" cap="none" spc="-8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급성 발병의 </a:t>
                      </a:r>
                      <a:r>
                        <a:rPr lang="ko-KR" altLang="en-US" sz="1000" b="0" i="0" u="none" strike="noStrike" kern="0" cap="none" spc="-8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혈관성</a:t>
                      </a:r>
                      <a:r>
                        <a:rPr lang="ko-KR" altLang="en-US" sz="1000" b="0" i="0" u="none" strike="noStrike" kern="0" cap="none" spc="-8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 치매</a:t>
                      </a:r>
                    </a:p>
                  </a:txBody>
                  <a:tcPr marL="51477" marR="51477" marT="14232" marB="1423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0" cap="none" spc="-8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F01.0</a:t>
                      </a:r>
                    </a:p>
                  </a:txBody>
                  <a:tcPr marL="51477" marR="51477" marT="14232" marB="1423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0" cap="none" spc="-8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V810</a:t>
                      </a:r>
                    </a:p>
                  </a:txBody>
                  <a:tcPr marL="51477" marR="51477" marT="14232" marB="1423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9751087"/>
                  </a:ext>
                </a:extLst>
              </a:tr>
              <a:tr h="253157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0" i="0" u="none" strike="noStrike" kern="0" cap="none" spc="-8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다발</a:t>
                      </a:r>
                      <a:r>
                        <a:rPr lang="en-US" altLang="ko-KR" sz="1000" b="0" i="0" u="none" strike="noStrike" kern="0" cap="none" spc="-8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-</a:t>
                      </a:r>
                      <a:r>
                        <a:rPr lang="ko-KR" altLang="en-US" sz="1000" b="0" i="0" u="none" strike="noStrike" kern="0" cap="none" spc="-8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경색치매</a:t>
                      </a:r>
                      <a:endParaRPr lang="ko-KR" altLang="en-US" sz="1000" b="0" i="0" u="none" strike="noStrike" kern="0" cap="none" spc="-8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marL="51477" marR="51477" marT="14232" marB="1423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0" cap="none" spc="-8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F01.1</a:t>
                      </a:r>
                    </a:p>
                  </a:txBody>
                  <a:tcPr marL="51477" marR="51477" marT="14232" marB="1423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0" cap="none" spc="-8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V810</a:t>
                      </a:r>
                    </a:p>
                  </a:txBody>
                  <a:tcPr marL="51477" marR="51477" marT="14232" marB="1423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3518384"/>
                  </a:ext>
                </a:extLst>
              </a:tr>
              <a:tr h="253157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0" i="0" u="none" strike="noStrike" kern="0" cap="none" spc="-8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주로 </a:t>
                      </a:r>
                      <a:r>
                        <a:rPr lang="ko-KR" altLang="en-US" sz="1000" b="0" i="0" u="none" strike="noStrike" kern="0" cap="none" spc="-8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피질성</a:t>
                      </a:r>
                      <a:r>
                        <a:rPr lang="ko-KR" altLang="en-US" sz="1000" b="0" i="0" u="none" strike="noStrike" kern="0" cap="none" spc="-8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 치매</a:t>
                      </a:r>
                    </a:p>
                  </a:txBody>
                  <a:tcPr marL="51477" marR="51477" marT="14232" marB="1423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0" cap="none" spc="-8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F01.1</a:t>
                      </a:r>
                    </a:p>
                  </a:txBody>
                  <a:tcPr marL="51477" marR="51477" marT="14232" marB="1423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0" cap="none" spc="-80" baseline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V810</a:t>
                      </a:r>
                    </a:p>
                  </a:txBody>
                  <a:tcPr marL="51477" marR="51477" marT="14232" marB="1423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2788304"/>
                  </a:ext>
                </a:extLst>
              </a:tr>
              <a:tr h="253157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0" i="0" u="none" strike="noStrike" kern="0" cap="none" spc="-8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피질하 혈관성 치매</a:t>
                      </a:r>
                    </a:p>
                  </a:txBody>
                  <a:tcPr marL="51477" marR="51477" marT="14232" marB="1423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0" cap="none" spc="-8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F01.2</a:t>
                      </a:r>
                    </a:p>
                  </a:txBody>
                  <a:tcPr marL="51477" marR="51477" marT="14232" marB="1423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0" cap="none" spc="-8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V810</a:t>
                      </a:r>
                    </a:p>
                  </a:txBody>
                  <a:tcPr marL="51477" marR="51477" marT="14232" marB="1423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2079950"/>
                  </a:ext>
                </a:extLst>
              </a:tr>
              <a:tr h="253157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0" i="0" u="none" strike="noStrike" kern="0" cap="none" spc="-8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혼합형 피질 및 피질하 혈관성 치매</a:t>
                      </a:r>
                    </a:p>
                  </a:txBody>
                  <a:tcPr marL="51477" marR="51477" marT="14232" marB="1423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0" cap="none" spc="-8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F01.3</a:t>
                      </a:r>
                    </a:p>
                  </a:txBody>
                  <a:tcPr marL="51477" marR="51477" marT="14232" marB="1423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0" cap="none" spc="-8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V810</a:t>
                      </a:r>
                    </a:p>
                  </a:txBody>
                  <a:tcPr marL="51477" marR="51477" marT="14232" marB="1423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2054486"/>
                  </a:ext>
                </a:extLst>
              </a:tr>
              <a:tr h="253157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0" i="0" u="none" strike="noStrike" kern="0" cap="none" spc="-8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만기발병을 수반한 알츠하이머병</a:t>
                      </a:r>
                    </a:p>
                  </a:txBody>
                  <a:tcPr marL="51477" marR="51477" marT="14232" marB="1423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0" cap="none" spc="-8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G30.1</a:t>
                      </a:r>
                    </a:p>
                  </a:txBody>
                  <a:tcPr marL="51477" marR="51477" marT="14232" marB="1423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0" cap="none" spc="-8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V810</a:t>
                      </a:r>
                    </a:p>
                  </a:txBody>
                  <a:tcPr marL="51477" marR="51477" marT="14232" marB="1423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1666833"/>
                  </a:ext>
                </a:extLst>
              </a:tr>
            </a:tbl>
          </a:graphicData>
        </a:graphic>
      </p:graphicFrame>
      <p:sp>
        <p:nvSpPr>
          <p:cNvPr id="16" name="모서리가 둥근 직사각형 15"/>
          <p:cNvSpPr/>
          <p:nvPr/>
        </p:nvSpPr>
        <p:spPr>
          <a:xfrm>
            <a:off x="769921" y="997690"/>
            <a:ext cx="5076311" cy="41956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ko-KR" altLang="en-US" sz="2000" dirty="0" err="1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중증치매</a:t>
            </a:r>
            <a:r>
              <a:rPr lang="en-US" altLang="ko-KR" sz="20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I </a:t>
            </a:r>
            <a:r>
              <a:rPr lang="ko-KR" altLang="en-US" sz="2000" dirty="0" err="1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산정특례</a:t>
            </a:r>
            <a:r>
              <a:rPr lang="en-US" altLang="ko-KR" sz="20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(5</a:t>
            </a:r>
            <a:r>
              <a:rPr lang="ko-KR" altLang="en-US" sz="20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년</a:t>
            </a:r>
            <a:r>
              <a:rPr lang="en-US" altLang="ko-KR" sz="20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)</a:t>
            </a:r>
            <a:endParaRPr lang="ko-KR" altLang="en-US" sz="2000" dirty="0">
              <a:solidFill>
                <a:srgbClr val="000000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</p:txBody>
      </p:sp>
      <p:sp>
        <p:nvSpPr>
          <p:cNvPr id="18" name="모서리가 둥근 직사각형 17"/>
          <p:cNvSpPr/>
          <p:nvPr/>
        </p:nvSpPr>
        <p:spPr>
          <a:xfrm>
            <a:off x="6442587" y="997690"/>
            <a:ext cx="5076311" cy="41956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ko-KR" altLang="en-US" sz="2000" dirty="0" err="1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중증치매</a:t>
            </a:r>
            <a:r>
              <a:rPr lang="en-US" altLang="ko-KR" sz="2000" dirty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I</a:t>
            </a:r>
            <a:r>
              <a:rPr lang="en-US" altLang="ko-KR" sz="20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I </a:t>
            </a:r>
            <a:r>
              <a:rPr lang="ko-KR" altLang="en-US" sz="2000" dirty="0" err="1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산정특례</a:t>
            </a:r>
            <a:r>
              <a:rPr lang="en-US" altLang="ko-KR" sz="20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(60</a:t>
            </a:r>
            <a:r>
              <a:rPr lang="ko-KR" altLang="en-US" sz="20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일</a:t>
            </a:r>
            <a:r>
              <a:rPr lang="en-US" altLang="ko-KR" sz="20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)</a:t>
            </a:r>
            <a:endParaRPr lang="ko-KR" altLang="en-US" sz="2000" dirty="0">
              <a:solidFill>
                <a:srgbClr val="000000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758945"/>
              </p:ext>
            </p:extLst>
          </p:nvPr>
        </p:nvGraphicFramePr>
        <p:xfrm>
          <a:off x="336195" y="4835521"/>
          <a:ext cx="11554070" cy="1593853"/>
        </p:xfrm>
        <a:graphic>
          <a:graphicData uri="http://schemas.openxmlformats.org/drawingml/2006/table">
            <a:tbl>
              <a:tblPr/>
              <a:tblGrid>
                <a:gridCol w="3018323">
                  <a:extLst>
                    <a:ext uri="{9D8B030D-6E8A-4147-A177-3AD203B41FA5}">
                      <a16:colId xmlns:a16="http://schemas.microsoft.com/office/drawing/2014/main" val="3526203837"/>
                    </a:ext>
                  </a:extLst>
                </a:gridCol>
                <a:gridCol w="7135273">
                  <a:extLst>
                    <a:ext uri="{9D8B030D-6E8A-4147-A177-3AD203B41FA5}">
                      <a16:colId xmlns:a16="http://schemas.microsoft.com/office/drawing/2014/main" val="1598014760"/>
                    </a:ext>
                  </a:extLst>
                </a:gridCol>
                <a:gridCol w="1400474">
                  <a:extLst>
                    <a:ext uri="{9D8B030D-6E8A-4147-A177-3AD203B41FA5}">
                      <a16:colId xmlns:a16="http://schemas.microsoft.com/office/drawing/2014/main" val="2748774177"/>
                    </a:ext>
                  </a:extLst>
                </a:gridCol>
              </a:tblGrid>
              <a:tr h="32410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급 여 명</a:t>
                      </a: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지 급 사 유</a:t>
                      </a: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지 급 금 액</a:t>
                      </a: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009402"/>
                  </a:ext>
                </a:extLst>
              </a:tr>
              <a:tr h="63487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6527780" algn="l"/>
                          <a:tab pos="-16019780" algn="l"/>
                          <a:tab pos="-15511780" algn="l"/>
                          <a:tab pos="-15003780" algn="l"/>
                          <a:tab pos="-14495780" algn="l"/>
                          <a:tab pos="-13987780" algn="l"/>
                          <a:tab pos="-13479780" algn="l"/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</a:tabLst>
                      </a:pPr>
                      <a:r>
                        <a:rPr lang="ko-KR" altLang="en-US" sz="1100" kern="0" spc="-5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중증치매</a:t>
                      </a:r>
                      <a:r>
                        <a:rPr lang="en-US" altLang="ko-KR" sz="11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Ⅰ</a:t>
                      </a:r>
                      <a:endParaRPr lang="ko-KR" altLang="en-US" sz="1100" kern="0" spc="-5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6527780" algn="l"/>
                          <a:tab pos="-16019780" algn="l"/>
                          <a:tab pos="-15511780" algn="l"/>
                          <a:tab pos="-15003780" algn="l"/>
                          <a:tab pos="-14495780" algn="l"/>
                          <a:tab pos="-13987780" algn="l"/>
                          <a:tab pos="-13479780" algn="l"/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</a:tabLst>
                      </a:pP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산정특례대상 </a:t>
                      </a:r>
                      <a:r>
                        <a:rPr lang="ko-KR" altLang="en-US" sz="1100" kern="0" spc="-50" dirty="0" err="1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보장보험금</a:t>
                      </a:r>
                      <a:r>
                        <a:rPr lang="ko-KR" altLang="en-US" sz="1100" kern="0" spc="-5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</a:t>
                      </a:r>
                      <a:r>
                        <a:rPr lang="en-US" altLang="ko-KR" sz="1100" kern="0" spc="-5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</a:t>
                      </a: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제</a:t>
                      </a:r>
                      <a:r>
                        <a:rPr lang="en-US" altLang="ko-KR" sz="11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4</a:t>
                      </a: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조 제</a:t>
                      </a:r>
                      <a:r>
                        <a:rPr lang="en-US" altLang="ko-KR" sz="11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</a:t>
                      </a: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호</a:t>
                      </a:r>
                      <a:r>
                        <a:rPr lang="en-US" altLang="ko-KR" sz="11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)</a:t>
                      </a:r>
                      <a:endParaRPr lang="ko-KR" altLang="en-US" sz="1100" kern="0" spc="-5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피보험자가 보험기간 중 “</a:t>
                      </a:r>
                      <a:r>
                        <a:rPr lang="ko-KR" altLang="en-US" sz="1100" kern="0" spc="-5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중증치매</a:t>
                      </a: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산정특례대상 보장개시일” 이후에 재해 또는 재해 이외의 </a:t>
                      </a:r>
                      <a:r>
                        <a:rPr lang="ko-KR" altLang="en-US" sz="1100" kern="0" spc="-5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원인으로</a:t>
                      </a:r>
                      <a:endParaRPr lang="en-US" altLang="ko-KR" sz="1100" kern="0" spc="-5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</a:t>
                      </a: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“</a:t>
                      </a:r>
                      <a:r>
                        <a:rPr lang="ko-KR" altLang="en-US" sz="1100" kern="0" spc="-5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중증치매</a:t>
                      </a:r>
                      <a:r>
                        <a:rPr lang="en-US" altLang="ko-KR" sz="11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Ⅰ </a:t>
                      </a:r>
                      <a:r>
                        <a:rPr lang="ko-KR" altLang="en-US" sz="1100" kern="0" spc="-5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산정특례대상”으로</a:t>
                      </a: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등록된 경우</a:t>
                      </a:r>
                      <a:r>
                        <a:rPr lang="en-US" altLang="ko-KR" sz="11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</a:t>
                      </a: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다만</a:t>
                      </a:r>
                      <a:r>
                        <a:rPr lang="en-US" altLang="ko-KR" sz="11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, </a:t>
                      </a: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최초 </a:t>
                      </a:r>
                      <a:r>
                        <a:rPr lang="en-US" altLang="ko-KR" sz="11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</a:t>
                      </a: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회에 한함</a:t>
                      </a:r>
                      <a:r>
                        <a:rPr lang="en-US" altLang="ko-KR" sz="11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)</a:t>
                      </a:r>
                      <a:endParaRPr lang="ko-KR" altLang="en-US" sz="1100" kern="0" spc="-5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-5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100</a:t>
                      </a:r>
                      <a:r>
                        <a:rPr lang="ko-KR" altLang="en-US" sz="1100" kern="0" spc="-5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만원</a:t>
                      </a: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39093"/>
                  </a:ext>
                </a:extLst>
              </a:tr>
              <a:tr h="63487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6527780" algn="l"/>
                          <a:tab pos="-16019780" algn="l"/>
                          <a:tab pos="-15511780" algn="l"/>
                          <a:tab pos="-15003780" algn="l"/>
                          <a:tab pos="-14495780" algn="l"/>
                          <a:tab pos="-13987780" algn="l"/>
                          <a:tab pos="-13479780" algn="l"/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</a:tabLst>
                      </a:pPr>
                      <a:r>
                        <a:rPr lang="ko-KR" altLang="en-US" sz="1100" kern="0" spc="-5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중증치매</a:t>
                      </a: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</a:t>
                      </a:r>
                      <a:r>
                        <a:rPr lang="en-US" altLang="ko-KR" sz="11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Ⅱ</a:t>
                      </a:r>
                      <a:endParaRPr lang="ko-KR" altLang="en-US" sz="1100" kern="0" spc="-5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6527780" algn="l"/>
                          <a:tab pos="-16019780" algn="l"/>
                          <a:tab pos="-15511780" algn="l"/>
                          <a:tab pos="-15003780" algn="l"/>
                          <a:tab pos="-14495780" algn="l"/>
                          <a:tab pos="-13987780" algn="l"/>
                          <a:tab pos="-13479780" algn="l"/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</a:tabLst>
                      </a:pP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산정특례대상 </a:t>
                      </a:r>
                      <a:r>
                        <a:rPr lang="ko-KR" altLang="en-US" sz="1100" kern="0" spc="-50" dirty="0" err="1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보장보험금</a:t>
                      </a:r>
                      <a:r>
                        <a:rPr lang="ko-KR" altLang="en-US" sz="1100" kern="0" spc="-50" baseline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</a:t>
                      </a:r>
                      <a:r>
                        <a:rPr lang="en-US" altLang="ko-KR" sz="1100" kern="0" spc="-5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</a:t>
                      </a: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제</a:t>
                      </a:r>
                      <a:r>
                        <a:rPr lang="en-US" altLang="ko-KR" sz="11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4</a:t>
                      </a: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조 제</a:t>
                      </a:r>
                      <a:r>
                        <a:rPr lang="en-US" altLang="ko-KR" sz="11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2</a:t>
                      </a: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호</a:t>
                      </a:r>
                      <a:r>
                        <a:rPr lang="en-US" altLang="ko-KR" sz="11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)</a:t>
                      </a:r>
                      <a:endParaRPr lang="ko-KR" altLang="en-US" sz="1100" kern="0" spc="-5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피보험자가 보험기간 중 “</a:t>
                      </a:r>
                      <a:r>
                        <a:rPr lang="ko-KR" altLang="en-US" sz="1100" kern="0" spc="-5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중증치매</a:t>
                      </a: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산정특례대상 보장개시일” 이후에 재해 또는 재해 이외의 원인으로 </a:t>
                      </a:r>
                      <a:endParaRPr lang="en-US" altLang="ko-KR" sz="1100" kern="0" spc="-50" dirty="0" smtClean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“</a:t>
                      </a:r>
                      <a:r>
                        <a:rPr lang="ko-KR" altLang="en-US" sz="1100" kern="0" spc="-5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중증치매</a:t>
                      </a:r>
                      <a:r>
                        <a:rPr lang="en-US" altLang="ko-KR" sz="11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Ⅱ </a:t>
                      </a:r>
                      <a:r>
                        <a:rPr lang="ko-KR" altLang="en-US" sz="1100" kern="0" spc="-5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산정특례대상”으로</a:t>
                      </a: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등록된 경우</a:t>
                      </a:r>
                      <a:r>
                        <a:rPr lang="en-US" altLang="ko-KR" sz="11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</a:t>
                      </a: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다만</a:t>
                      </a:r>
                      <a:r>
                        <a:rPr lang="en-US" altLang="ko-KR" sz="11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, </a:t>
                      </a: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최초 </a:t>
                      </a:r>
                      <a:r>
                        <a:rPr lang="en-US" altLang="ko-KR" sz="11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</a:t>
                      </a: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회에 한함</a:t>
                      </a:r>
                      <a:r>
                        <a:rPr lang="en-US" altLang="ko-KR" sz="11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)</a:t>
                      </a:r>
                      <a:endParaRPr lang="ko-KR" altLang="en-US" sz="1100" kern="0" spc="-5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100</a:t>
                      </a: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만원</a:t>
                      </a: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2897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94440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치매…"/>
          <p:cNvSpPr txBox="1"/>
          <p:nvPr/>
        </p:nvSpPr>
        <p:spPr>
          <a:xfrm>
            <a:off x="200928" y="67733"/>
            <a:ext cx="5638719" cy="646327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 anchor="ctr">
            <a:sp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0" spc="4799">
                <a:solidFill>
                  <a:srgbClr val="FFF101"/>
                </a:solidFill>
                <a:latin typeface="배달의민족 한나는 열한살 OTF"/>
                <a:ea typeface="배달의민족 한나는 열한살 OTF"/>
                <a:cs typeface="배달의민족 한나는 열한살 OTF"/>
                <a:sym typeface="배달의민족 한나는 열한살 OTF"/>
              </a:defRPr>
            </a:pPr>
            <a:r>
              <a:rPr kumimoji="0" lang="ko-KR" altLang="en-US" sz="3600" b="0" i="0" u="none" strike="noStrike" kern="0" cap="none" spc="-150" normalizeH="0" baseline="0" noProof="0" smtClean="0">
                <a:ln>
                  <a:noFill/>
                </a:ln>
                <a:solidFill>
                  <a:srgbClr val="E5007F"/>
                </a:solidFill>
                <a:effectLst/>
                <a:uLnTx/>
                <a:uFillTx/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자동차사고부상치료비 특약 신설</a:t>
            </a:r>
            <a:endParaRPr kumimoji="0" sz="2700" b="0" i="0" u="none" strike="noStrike" kern="0" cap="none" spc="-15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경기천년제목 Bold" panose="02020803020101020101" pitchFamily="18" charset="-127"/>
              <a:ea typeface="경기천년제목 Bold" panose="02020803020101020101" pitchFamily="18" charset="-127"/>
              <a:sym typeface="배달의민족 한나는 열한살 OTF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3803" y="965612"/>
            <a:ext cx="8257722" cy="613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t">
            <a:spAutoFit/>
          </a:bodyPr>
          <a:lstStyle/>
          <a:p>
            <a:pPr marL="0" marR="0" lvl="0" indent="0" algn="l" defTabSz="18288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6</a:t>
            </a:r>
            <a:r>
              <a:rPr kumimoji="0" lang="en-US" altLang="ko-KR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. </a:t>
            </a:r>
            <a:r>
              <a:rPr lang="ko-KR" altLang="en-US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자동차사고부상치료비</a:t>
            </a:r>
            <a:endParaRPr kumimoji="0" lang="en-US" altLang="ko-KR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경기천년제목V Bold" panose="02020803020101020101" pitchFamily="18" charset="-127"/>
              <a:ea typeface="경기천년제목V Bold" panose="02020803020101020101" pitchFamily="18" charset="-127"/>
              <a:cs typeface="+mj-cs"/>
              <a:sym typeface="맑은 고딕"/>
            </a:endParaRPr>
          </a:p>
        </p:txBody>
      </p:sp>
      <p:sp>
        <p:nvSpPr>
          <p:cNvPr id="5" name="타원 4"/>
          <p:cNvSpPr/>
          <p:nvPr/>
        </p:nvSpPr>
        <p:spPr>
          <a:xfrm>
            <a:off x="638629" y="2463019"/>
            <a:ext cx="2864498" cy="2668555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84402" tIns="84402" rIns="84402" bIns="84402" numCol="1" spcCol="38100" rtlCol="0" anchor="ctr"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ko-KR" sz="32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23</a:t>
            </a:r>
            <a:r>
              <a:rPr kumimoji="0" lang="ko-KR" altLang="en-US" sz="32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년 </a:t>
            </a:r>
            <a:r>
              <a:rPr kumimoji="0" lang="en-US" altLang="ko-KR" sz="32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1</a:t>
            </a:r>
            <a:r>
              <a:rPr kumimoji="0" lang="ko-KR" altLang="en-US" sz="32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월</a:t>
            </a:r>
            <a:endParaRPr kumimoji="0" lang="en-US" altLang="ko-KR" sz="32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ko-KR" altLang="en-US" sz="32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자동차부상치료</a:t>
            </a:r>
            <a:endParaRPr lang="en-US" altLang="ko-KR" sz="3200" dirty="0" smtClean="0">
              <a:solidFill>
                <a:srgbClr val="000000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ko-KR" altLang="en-US" sz="32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개정</a:t>
            </a:r>
            <a:endParaRPr kumimoji="0" lang="ko-KR" altLang="en-US" sz="3200" b="0" i="0" u="none" strike="noStrike" cap="none" spc="0" normalizeH="0" baseline="0" dirty="0">
              <a:ln>
                <a:noFill/>
              </a:ln>
              <a:solidFill>
                <a:srgbClr val="E5007F"/>
              </a:solidFill>
              <a:effectLst/>
              <a:uFillTx/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45956" y="2222500"/>
            <a:ext cx="8611144" cy="6628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t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ko-KR" sz="32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1. </a:t>
            </a:r>
            <a:r>
              <a:rPr lang="ko-KR" altLang="en-US" sz="32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가입금액 공통 적용</a:t>
            </a:r>
            <a:r>
              <a:rPr lang="en-US" altLang="ko-KR" sz="2800" b="1" dirty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(14</a:t>
            </a:r>
            <a:r>
              <a:rPr lang="ko-KR" altLang="en-US" sz="2800" b="1" dirty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급 </a:t>
            </a:r>
            <a:r>
              <a:rPr lang="en-US" altLang="ko-KR" sz="2800" b="1" dirty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30</a:t>
            </a:r>
            <a:r>
              <a:rPr lang="ko-KR" altLang="en-US" sz="2800" b="1" dirty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만원</a:t>
            </a:r>
            <a:r>
              <a:rPr lang="en-US" altLang="ko-KR" sz="2800" b="1" dirty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/</a:t>
            </a:r>
            <a:r>
              <a:rPr lang="ko-KR" altLang="en-US" sz="2800" b="1" dirty="0" err="1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타사합산</a:t>
            </a:r>
            <a:r>
              <a:rPr lang="ko-KR" altLang="en-US" sz="2800" b="1" dirty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 </a:t>
            </a:r>
            <a:r>
              <a:rPr lang="en-US" altLang="ko-KR" sz="2800" b="1" dirty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30</a:t>
            </a:r>
            <a:r>
              <a:rPr lang="ko-KR" altLang="en-US" sz="2800" b="1" dirty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만</a:t>
            </a:r>
            <a:r>
              <a:rPr lang="en-US" altLang="ko-KR" sz="2800" b="1" dirty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)</a:t>
            </a:r>
            <a:endParaRPr lang="ko-KR" altLang="en-US" sz="2800" b="1" dirty="0">
              <a:solidFill>
                <a:srgbClr val="E5007F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45955" y="3057449"/>
            <a:ext cx="4966355" cy="6628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t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ko-KR" sz="32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2. </a:t>
            </a:r>
            <a:r>
              <a:rPr lang="ko-KR" altLang="en-US" sz="3200" dirty="0" err="1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보장횟수</a:t>
            </a:r>
            <a:r>
              <a:rPr lang="ko-KR" altLang="en-US" sz="32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 </a:t>
            </a:r>
            <a:r>
              <a:rPr lang="ko-KR" altLang="en-US" sz="3200" b="1" dirty="0" smtClean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연 </a:t>
            </a:r>
            <a:r>
              <a:rPr lang="en-US" altLang="ko-KR" sz="3200" b="1" dirty="0" smtClean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3</a:t>
            </a:r>
            <a:r>
              <a:rPr lang="ko-KR" altLang="en-US" sz="3200" b="1" dirty="0" smtClean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회로 제한</a:t>
            </a:r>
            <a:endParaRPr kumimoji="0" lang="ko-KR" altLang="en-US" sz="3200" b="1" i="0" u="none" strike="noStrike" cap="none" spc="0" normalizeH="0" baseline="0" dirty="0">
              <a:ln>
                <a:noFill/>
              </a:ln>
              <a:solidFill>
                <a:srgbClr val="E5007F"/>
              </a:solidFill>
              <a:effectLst/>
              <a:uFillTx/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45956" y="3892399"/>
            <a:ext cx="4212953" cy="6628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t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ko-KR" sz="32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3. </a:t>
            </a:r>
            <a:r>
              <a:rPr lang="ko-KR" altLang="en-US" sz="3200" b="1" dirty="0" err="1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단독사고</a:t>
            </a:r>
            <a:r>
              <a:rPr lang="ko-KR" altLang="en-US" sz="32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 보상 제외</a:t>
            </a:r>
            <a:endParaRPr kumimoji="0" lang="ko-KR" altLang="en-US" sz="3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45955" y="4635500"/>
            <a:ext cx="7887245" cy="78600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t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ko-KR" altLang="en-US" sz="4000" b="0" i="0" u="none" strike="noStrike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자동차부상치료비특약 신규 탑재</a:t>
            </a:r>
            <a:endParaRPr kumimoji="0" lang="ko-KR" altLang="en-US" sz="4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41990585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치매…"/>
          <p:cNvSpPr txBox="1"/>
          <p:nvPr/>
        </p:nvSpPr>
        <p:spPr>
          <a:xfrm>
            <a:off x="163782" y="67733"/>
            <a:ext cx="4455703" cy="646327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 anchor="ctr">
            <a:sp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0" spc="4799">
                <a:solidFill>
                  <a:srgbClr val="FFF101"/>
                </a:solidFill>
                <a:latin typeface="배달의민족 한나는 열한살 OTF"/>
                <a:ea typeface="배달의민족 한나는 열한살 OTF"/>
                <a:cs typeface="배달의민족 한나는 열한살 OTF"/>
                <a:sym typeface="배달의민족 한나는 열한살 OTF"/>
              </a:defRPr>
            </a:pPr>
            <a:r>
              <a:rPr kumimoji="0" lang="ko-KR" altLang="en-US" sz="3600" b="0" i="0" u="none" strike="noStrike" kern="0" cap="none" spc="-150" normalizeH="0" baseline="0" noProof="0" dirty="0" smtClean="0">
                <a:ln>
                  <a:noFill/>
                </a:ln>
                <a:solidFill>
                  <a:srgbClr val="E5007F"/>
                </a:solidFill>
                <a:effectLst/>
                <a:uLnTx/>
                <a:uFillTx/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기타 </a:t>
            </a:r>
            <a:r>
              <a:rPr kumimoji="0" lang="en-US" altLang="ko-KR" sz="3600" b="0" i="0" u="none" strike="noStrike" kern="0" cap="none" spc="-150" normalizeH="0" baseline="0" noProof="0" dirty="0" smtClean="0">
                <a:ln>
                  <a:noFill/>
                </a:ln>
                <a:solidFill>
                  <a:srgbClr val="E5007F"/>
                </a:solidFill>
                <a:effectLst/>
                <a:uLnTx/>
                <a:uFillTx/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U/W </a:t>
            </a:r>
            <a:r>
              <a:rPr kumimoji="0" lang="ko-KR" altLang="en-US" sz="3600" b="0" i="0" u="none" strike="noStrike" kern="0" cap="none" spc="-150" normalizeH="0" baseline="0" noProof="0" dirty="0" smtClean="0">
                <a:ln>
                  <a:noFill/>
                </a:ln>
                <a:solidFill>
                  <a:srgbClr val="E5007F"/>
                </a:solidFill>
                <a:effectLst/>
                <a:uLnTx/>
                <a:uFillTx/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변경사항 안내</a:t>
            </a:r>
            <a:endParaRPr kumimoji="0" sz="2700" b="0" i="0" u="none" strike="noStrike" kern="0" cap="none" spc="-15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경기천년제목 Bold" panose="02020803020101020101" pitchFamily="18" charset="-127"/>
              <a:ea typeface="경기천년제목 Bold" panose="02020803020101020101" pitchFamily="18" charset="-127"/>
              <a:sym typeface="배달의민족 한나는 열한살 OTF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486584"/>
              </p:ext>
            </p:extLst>
          </p:nvPr>
        </p:nvGraphicFramePr>
        <p:xfrm>
          <a:off x="163782" y="937698"/>
          <a:ext cx="11868370" cy="5612816"/>
        </p:xfrm>
        <a:graphic>
          <a:graphicData uri="http://schemas.openxmlformats.org/drawingml/2006/table">
            <a:tbl>
              <a:tblPr/>
              <a:tblGrid>
                <a:gridCol w="2156644">
                  <a:extLst>
                    <a:ext uri="{9D8B030D-6E8A-4147-A177-3AD203B41FA5}">
                      <a16:colId xmlns:a16="http://schemas.microsoft.com/office/drawing/2014/main" val="2046608969"/>
                    </a:ext>
                  </a:extLst>
                </a:gridCol>
                <a:gridCol w="1097628">
                  <a:extLst>
                    <a:ext uri="{9D8B030D-6E8A-4147-A177-3AD203B41FA5}">
                      <a16:colId xmlns:a16="http://schemas.microsoft.com/office/drawing/2014/main" val="2326365949"/>
                    </a:ext>
                  </a:extLst>
                </a:gridCol>
                <a:gridCol w="1097628">
                  <a:extLst>
                    <a:ext uri="{9D8B030D-6E8A-4147-A177-3AD203B41FA5}">
                      <a16:colId xmlns:a16="http://schemas.microsoft.com/office/drawing/2014/main" val="1009236420"/>
                    </a:ext>
                  </a:extLst>
                </a:gridCol>
                <a:gridCol w="1097628">
                  <a:extLst>
                    <a:ext uri="{9D8B030D-6E8A-4147-A177-3AD203B41FA5}">
                      <a16:colId xmlns:a16="http://schemas.microsoft.com/office/drawing/2014/main" val="4110618852"/>
                    </a:ext>
                  </a:extLst>
                </a:gridCol>
                <a:gridCol w="1097628">
                  <a:extLst>
                    <a:ext uri="{9D8B030D-6E8A-4147-A177-3AD203B41FA5}">
                      <a16:colId xmlns:a16="http://schemas.microsoft.com/office/drawing/2014/main" val="2566285003"/>
                    </a:ext>
                  </a:extLst>
                </a:gridCol>
                <a:gridCol w="1097628">
                  <a:extLst>
                    <a:ext uri="{9D8B030D-6E8A-4147-A177-3AD203B41FA5}">
                      <a16:colId xmlns:a16="http://schemas.microsoft.com/office/drawing/2014/main" val="3598719050"/>
                    </a:ext>
                  </a:extLst>
                </a:gridCol>
                <a:gridCol w="964134">
                  <a:extLst>
                    <a:ext uri="{9D8B030D-6E8A-4147-A177-3AD203B41FA5}">
                      <a16:colId xmlns:a16="http://schemas.microsoft.com/office/drawing/2014/main" val="2645812646"/>
                    </a:ext>
                  </a:extLst>
                </a:gridCol>
                <a:gridCol w="830872">
                  <a:extLst>
                    <a:ext uri="{9D8B030D-6E8A-4147-A177-3AD203B41FA5}">
                      <a16:colId xmlns:a16="http://schemas.microsoft.com/office/drawing/2014/main" val="3712794822"/>
                    </a:ext>
                  </a:extLst>
                </a:gridCol>
                <a:gridCol w="2428580">
                  <a:extLst>
                    <a:ext uri="{9D8B030D-6E8A-4147-A177-3AD203B41FA5}">
                      <a16:colId xmlns:a16="http://schemas.microsoft.com/office/drawing/2014/main" val="4290667611"/>
                    </a:ext>
                  </a:extLst>
                </a:gridCol>
              </a:tblGrid>
              <a:tr h="408582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상품</a:t>
                      </a:r>
                      <a:r>
                        <a:rPr lang="en-US" altLang="ko-KR" sz="1200" b="1" kern="0" spc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</a:t>
                      </a:r>
                      <a:r>
                        <a:rPr lang="ko-KR" altLang="en-US" sz="1200" b="1" kern="0" spc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특약</a:t>
                      </a:r>
                      <a:r>
                        <a:rPr lang="en-US" altLang="ko-KR" sz="1200" b="1" kern="0" spc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)</a:t>
                      </a:r>
                      <a:r>
                        <a:rPr lang="ko-KR" altLang="en-US" sz="1200" b="1" kern="0" spc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명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>
                      <a:noFill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15~40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41~50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51~60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61~65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66~70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최저가입금액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입력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단위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비고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098693"/>
                  </a:ext>
                </a:extLst>
              </a:tr>
              <a:tr h="224491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20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경도치매보장</a:t>
                      </a:r>
                      <a:r>
                        <a:rPr lang="en-US" altLang="ko-KR" sz="1200" kern="0" spc="-20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</a:t>
                      </a:r>
                      <a:r>
                        <a:rPr lang="ko-KR" altLang="en-US" sz="1200" kern="0" spc="-20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치매예방프로그램</a:t>
                      </a:r>
                      <a:r>
                        <a:rPr lang="en-US" altLang="ko-KR" sz="1200" kern="0" spc="-20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)</a:t>
                      </a:r>
                      <a:r>
                        <a:rPr lang="ko-KR" altLang="en-US" sz="1200" kern="0" spc="-20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특약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100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100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100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100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100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100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100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-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937029"/>
                  </a:ext>
                </a:extLst>
              </a:tr>
              <a:tr h="270771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20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질병및재해</a:t>
                      </a:r>
                      <a:r>
                        <a:rPr lang="en-US" altLang="ko-KR" sz="1200" kern="0" spc="-20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</a:t>
                      </a:r>
                      <a:r>
                        <a:rPr lang="ko-KR" altLang="en-US" sz="1200" kern="0" spc="-20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치매포함</a:t>
                      </a:r>
                      <a:r>
                        <a:rPr lang="en-US" altLang="ko-KR" sz="1200" kern="0" spc="-20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)</a:t>
                      </a:r>
                      <a:r>
                        <a:rPr lang="ko-KR" altLang="en-US" sz="1200" kern="0" spc="-20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간병인사용입원특약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5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5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5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5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>
                          <a:solidFill>
                            <a:srgbClr val="FF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-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2240839"/>
                  </a:ext>
                </a:extLst>
              </a:tr>
              <a:tr h="408582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20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소액암</a:t>
                      </a:r>
                      <a:r>
                        <a:rPr lang="en-US" altLang="ko-KR" sz="1200" kern="0" spc="-20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New</a:t>
                      </a:r>
                      <a:r>
                        <a:rPr lang="ko-KR" altLang="en-US" sz="1200" kern="0" spc="-20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보장특약</a:t>
                      </a:r>
                      <a:r>
                        <a:rPr lang="ko-KR" altLang="en-US" sz="1200" kern="0" spc="-200" baseline="3000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*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4000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4000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3000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3000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3000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100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암진단특약 의무가입</a:t>
                      </a:r>
                    </a:p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소액암의 최소 </a:t>
                      </a: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5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배</a:t>
                      </a: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)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3493924"/>
                  </a:ext>
                </a:extLst>
              </a:tr>
              <a:tr h="623354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200" dirty="0" err="1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재해후유장해보장특약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5000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5000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5000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3000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1000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100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100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- 1</a:t>
                      </a:r>
                      <a:r>
                        <a:rPr lang="ko-KR" altLang="en-US" sz="1200" kern="0" spc="-3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급</a:t>
                      </a:r>
                      <a:r>
                        <a:rPr lang="en-US" altLang="ko-KR" sz="1200" kern="0" spc="-3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: 1000</a:t>
                      </a:r>
                      <a:r>
                        <a:rPr lang="ko-KR" altLang="en-US" sz="1200" kern="0" spc="-3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r>
                        <a:rPr lang="en-US" altLang="ko-KR" sz="1400" kern="0" spc="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/</a:t>
                      </a:r>
                      <a:r>
                        <a:rPr lang="en-US" altLang="ko-KR" sz="1200" kern="0" spc="-3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2</a:t>
                      </a:r>
                      <a:r>
                        <a:rPr lang="ko-KR" altLang="en-US" sz="1200" kern="0" spc="-3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급</a:t>
                      </a:r>
                      <a:r>
                        <a:rPr lang="en-US" altLang="ko-KR" sz="1200" kern="0" spc="-3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: 3000</a:t>
                      </a:r>
                      <a:r>
                        <a:rPr lang="ko-KR" altLang="en-US" sz="1200" kern="0" spc="-3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ctr" latinLnBrk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- 3</a:t>
                      </a:r>
                      <a:r>
                        <a:rPr lang="ko-KR" altLang="en-US" sz="1200" kern="0" spc="-3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급</a:t>
                      </a:r>
                      <a:r>
                        <a:rPr lang="en-US" altLang="ko-KR" sz="1200" kern="0" spc="-3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,4</a:t>
                      </a:r>
                      <a:r>
                        <a:rPr lang="ko-KR" altLang="en-US" sz="1200" kern="0" spc="-3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급</a:t>
                      </a:r>
                      <a:r>
                        <a:rPr lang="en-US" altLang="ko-KR" sz="1200" kern="0" spc="-3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, </a:t>
                      </a:r>
                      <a:r>
                        <a:rPr lang="ko-KR" altLang="en-US" sz="1200" kern="0" spc="-30" dirty="0" err="1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비위험직</a:t>
                      </a:r>
                      <a:r>
                        <a:rPr lang="en-US" altLang="ko-KR" sz="1200" kern="0" spc="-3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: </a:t>
                      </a:r>
                      <a:r>
                        <a:rPr lang="en-US" altLang="ko-KR" sz="1200" kern="0" spc="-3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5000</a:t>
                      </a:r>
                      <a:r>
                        <a:rPr lang="ko-KR" altLang="en-US" sz="1200" kern="0" spc="-3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just" fontAlgn="ctr" latinLnBrk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 dirty="0" smtClean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- </a:t>
                      </a:r>
                      <a:r>
                        <a:rPr lang="ko-KR" altLang="en-US" sz="1200" kern="0" spc="-3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보험설계사 </a:t>
                      </a:r>
                      <a:r>
                        <a:rPr lang="en-US" altLang="ko-KR" sz="1200" kern="0" spc="-3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2000</a:t>
                      </a:r>
                      <a:r>
                        <a:rPr lang="ko-KR" altLang="en-US" sz="1200" kern="0" spc="-3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1571432"/>
                  </a:ext>
                </a:extLst>
              </a:tr>
              <a:tr h="224491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20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자동차부상치료비특약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2400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2400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2400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2400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2400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400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100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>
                          <a:solidFill>
                            <a:srgbClr val="FF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-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6508414"/>
                  </a:ext>
                </a:extLst>
              </a:tr>
              <a:tr h="408582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20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중증질환자</a:t>
                      </a:r>
                      <a:r>
                        <a:rPr lang="en-US" altLang="ko-KR" sz="1200" kern="0" spc="-20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</a:t>
                      </a:r>
                      <a:r>
                        <a:rPr lang="ko-KR" altLang="en-US" sz="1200" kern="0" spc="-20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뇌혈관질환</a:t>
                      </a:r>
                      <a:r>
                        <a:rPr lang="en-US" altLang="ko-KR" sz="1200" kern="0" spc="-20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)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20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산정특례대상진단비특약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남 </a:t>
                      </a:r>
                      <a:r>
                        <a:rPr lang="en-US" altLang="ko-KR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2000</a:t>
                      </a:r>
                      <a:r>
                        <a:rPr lang="ko-KR" altLang="en-US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여 </a:t>
                      </a:r>
                      <a:r>
                        <a:rPr lang="en-US" altLang="ko-KR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3500</a:t>
                      </a:r>
                      <a:r>
                        <a:rPr lang="ko-KR" altLang="en-US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남 </a:t>
                      </a:r>
                      <a:r>
                        <a:rPr lang="en-US" altLang="ko-KR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2000</a:t>
                      </a:r>
                      <a:r>
                        <a:rPr lang="ko-KR" altLang="en-US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여 </a:t>
                      </a:r>
                      <a:r>
                        <a:rPr lang="en-US" altLang="ko-KR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3500</a:t>
                      </a:r>
                      <a:r>
                        <a:rPr lang="ko-KR" altLang="en-US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8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남 </a:t>
                      </a:r>
                      <a:r>
                        <a:rPr lang="en-US" altLang="ko-KR" sz="1200" kern="0" spc="-8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1500</a:t>
                      </a:r>
                      <a:r>
                        <a:rPr lang="ko-KR" altLang="en-US" sz="1200" kern="0" spc="-8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8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여 </a:t>
                      </a:r>
                      <a:r>
                        <a:rPr lang="en-US" altLang="ko-KR" sz="1200" kern="0" spc="-8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2500</a:t>
                      </a:r>
                      <a:r>
                        <a:rPr lang="ko-KR" altLang="en-US" sz="1200" kern="0" spc="-8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남 </a:t>
                      </a:r>
                      <a:r>
                        <a:rPr lang="en-US" altLang="ko-KR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1000</a:t>
                      </a:r>
                      <a:r>
                        <a:rPr lang="ko-KR" altLang="en-US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여 </a:t>
                      </a:r>
                      <a:r>
                        <a:rPr lang="en-US" altLang="ko-KR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2000</a:t>
                      </a:r>
                      <a:r>
                        <a:rPr lang="ko-KR" altLang="en-US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남 </a:t>
                      </a:r>
                      <a:r>
                        <a:rPr lang="en-US" altLang="ko-KR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500</a:t>
                      </a:r>
                      <a:r>
                        <a:rPr lang="ko-KR" altLang="en-US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여 </a:t>
                      </a:r>
                      <a:r>
                        <a:rPr lang="en-US" altLang="ko-KR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1500</a:t>
                      </a:r>
                      <a:r>
                        <a:rPr lang="ko-KR" altLang="en-US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100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100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>
                        <a:solidFill>
                          <a:srgbClr val="FF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3087523"/>
                  </a:ext>
                </a:extLst>
              </a:tr>
              <a:tr h="408582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20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중증질환자</a:t>
                      </a:r>
                      <a:r>
                        <a:rPr lang="en-US" altLang="ko-KR" sz="1200" kern="0" spc="-20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</a:t>
                      </a:r>
                      <a:r>
                        <a:rPr lang="ko-KR" altLang="en-US" sz="1200" kern="0" spc="-20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심장질환</a:t>
                      </a:r>
                      <a:r>
                        <a:rPr lang="en-US" altLang="ko-KR" sz="1200" kern="0" spc="-20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)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20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산정특례대상진단비특약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남 </a:t>
                      </a:r>
                      <a:r>
                        <a:rPr lang="en-US" altLang="ko-KR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2000</a:t>
                      </a:r>
                      <a:r>
                        <a:rPr lang="ko-KR" altLang="en-US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여 </a:t>
                      </a:r>
                      <a:r>
                        <a:rPr lang="en-US" altLang="ko-KR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3500</a:t>
                      </a:r>
                      <a:r>
                        <a:rPr lang="ko-KR" altLang="en-US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남 </a:t>
                      </a:r>
                      <a:r>
                        <a:rPr lang="en-US" altLang="ko-KR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2000</a:t>
                      </a:r>
                      <a:r>
                        <a:rPr lang="ko-KR" altLang="en-US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여 </a:t>
                      </a:r>
                      <a:r>
                        <a:rPr lang="en-US" altLang="ko-KR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3500</a:t>
                      </a:r>
                      <a:r>
                        <a:rPr lang="ko-KR" altLang="en-US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남 </a:t>
                      </a:r>
                      <a:r>
                        <a:rPr lang="en-US" altLang="ko-KR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1500</a:t>
                      </a:r>
                      <a:r>
                        <a:rPr lang="ko-KR" altLang="en-US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여 </a:t>
                      </a:r>
                      <a:r>
                        <a:rPr lang="en-US" altLang="ko-KR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2500</a:t>
                      </a:r>
                      <a:r>
                        <a:rPr lang="ko-KR" altLang="en-US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남 </a:t>
                      </a:r>
                      <a:r>
                        <a:rPr lang="en-US" altLang="ko-KR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1000</a:t>
                      </a:r>
                      <a:r>
                        <a:rPr lang="ko-KR" altLang="en-US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여 </a:t>
                      </a:r>
                      <a:r>
                        <a:rPr lang="en-US" altLang="ko-KR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2000</a:t>
                      </a:r>
                      <a:r>
                        <a:rPr lang="ko-KR" altLang="en-US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남 </a:t>
                      </a:r>
                      <a:r>
                        <a:rPr lang="en-US" altLang="ko-KR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500</a:t>
                      </a:r>
                      <a:r>
                        <a:rPr lang="ko-KR" altLang="en-US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여 </a:t>
                      </a:r>
                      <a:r>
                        <a:rPr lang="en-US" altLang="ko-KR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1500</a:t>
                      </a:r>
                      <a:r>
                        <a:rPr lang="ko-KR" altLang="en-US" sz="1200" kern="0" spc="-8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100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100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>
                        <a:solidFill>
                          <a:srgbClr val="FF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9061970"/>
                  </a:ext>
                </a:extLst>
              </a:tr>
              <a:tr h="368182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20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중증질환자</a:t>
                      </a:r>
                      <a:r>
                        <a:rPr lang="en-US" altLang="ko-KR" sz="1200" kern="0" spc="-20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</a:t>
                      </a:r>
                      <a:r>
                        <a:rPr lang="ko-KR" altLang="en-US" sz="1200" kern="0" spc="-20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중증화상</a:t>
                      </a:r>
                      <a:r>
                        <a:rPr lang="en-US" altLang="ko-KR" sz="1200" kern="0" spc="-20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)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20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산정특례대상진단비특약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1000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1000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1000</a:t>
                      </a:r>
                      <a:r>
                        <a:rPr lang="ko-KR" altLang="en-US" sz="1200" kern="0" spc="-3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1000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1000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100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100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>
                          <a:solidFill>
                            <a:srgbClr val="FF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-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0411663"/>
                  </a:ext>
                </a:extLst>
              </a:tr>
              <a:tr h="368182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20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중증치매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20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산정특례대상진단비특약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500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500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500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500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300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100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100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FF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-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9257863"/>
                  </a:ext>
                </a:extLst>
              </a:tr>
              <a:tr h="368182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20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상급종합병원암직접치료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200" dirty="0" err="1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통원특약</a:t>
                      </a:r>
                      <a:r>
                        <a:rPr lang="en-US" altLang="ko-KR" sz="1200" kern="0" spc="-20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</a:t>
                      </a:r>
                      <a:r>
                        <a:rPr lang="ko-KR" altLang="en-US" sz="1200" kern="0" spc="-20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연간</a:t>
                      </a:r>
                      <a:r>
                        <a:rPr lang="en-US" altLang="ko-KR" sz="1200" kern="0" spc="-20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30</a:t>
                      </a:r>
                      <a:r>
                        <a:rPr lang="ko-KR" altLang="en-US" sz="1200" kern="0" spc="-20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회한</a:t>
                      </a:r>
                      <a:r>
                        <a:rPr lang="en-US" altLang="ko-KR" sz="1200" kern="0" spc="-20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)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30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30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30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15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15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</a:t>
                      </a: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-</a:t>
                      </a:r>
                      <a:endParaRPr lang="en-US" sz="1400" kern="0" spc="0" dirty="0"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marL="56189" marR="56189" marT="28094" marB="28094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11703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103734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치매…"/>
          <p:cNvSpPr txBox="1"/>
          <p:nvPr/>
        </p:nvSpPr>
        <p:spPr>
          <a:xfrm>
            <a:off x="332898" y="67733"/>
            <a:ext cx="4117470" cy="646327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 anchor="ctr">
            <a:spAutoFit/>
          </a:bodyPr>
          <a:lstStyle/>
          <a:p>
            <a:pPr algn="ctr" latinLnBrk="0" hangingPunct="0">
              <a:defRPr sz="40000" spc="4799">
                <a:solidFill>
                  <a:srgbClr val="FFF101"/>
                </a:solidFill>
                <a:latin typeface="배달의민족 한나는 열한살 OTF"/>
                <a:ea typeface="배달의민족 한나는 열한살 OTF"/>
                <a:cs typeface="배달의민족 한나는 열한살 OTF"/>
                <a:sym typeface="배달의민족 한나는 열한살 OTF"/>
              </a:defRPr>
            </a:pPr>
            <a:r>
              <a:rPr lang="en-US" altLang="ko-KR" sz="3600" kern="0" spc="-150" dirty="0" smtClean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1</a:t>
            </a:r>
            <a:r>
              <a:rPr lang="ko-KR" altLang="en-US" sz="3600" kern="0" spc="-150" dirty="0" smtClean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월 상품 변경사항 안내</a:t>
            </a:r>
            <a:endParaRPr sz="2700" kern="0" spc="-150" dirty="0">
              <a:solidFill>
                <a:srgbClr val="7030A0"/>
              </a:solidFill>
              <a:latin typeface="경기천년제목 Bold" panose="02020803020101020101" pitchFamily="18" charset="-127"/>
              <a:ea typeface="경기천년제목 Bold" panose="02020803020101020101" pitchFamily="18" charset="-127"/>
              <a:sym typeface="배달의민족 한나는 열한살 OTF"/>
            </a:endParaRPr>
          </a:p>
        </p:txBody>
      </p:sp>
      <p:sp>
        <p:nvSpPr>
          <p:cNvPr id="4" name="모서리가 둥근 직사각형 3"/>
          <p:cNvSpPr/>
          <p:nvPr/>
        </p:nvSpPr>
        <p:spPr>
          <a:xfrm>
            <a:off x="4618604" y="67733"/>
            <a:ext cx="5973196" cy="69108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84402" tIns="84402" rIns="84402" bIns="84402" numCol="1" spcCol="38100" rtlCol="0" anchor="ctr"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ko-KR" altLang="en-US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다</a:t>
            </a:r>
            <a:r>
              <a:rPr kumimoji="0" lang="en-US" altLang="ko-KR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(</a:t>
            </a:r>
            <a:r>
              <a:rPr kumimoji="0" lang="ko-KR" altLang="en-US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多</a:t>
            </a:r>
            <a:r>
              <a:rPr kumimoji="0" lang="en-US" altLang="ko-KR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)</a:t>
            </a:r>
            <a:r>
              <a:rPr kumimoji="0" lang="ko-KR" altLang="en-US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사랑통합보험</a:t>
            </a:r>
            <a:r>
              <a:rPr kumimoji="0" lang="en-US" altLang="ko-KR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V2</a:t>
            </a:r>
            <a:endParaRPr kumimoji="0" lang="ko-KR" altLang="en-US" sz="3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경기천년제목 Medium" panose="02020603020101020101" pitchFamily="18" charset="-127"/>
              <a:ea typeface="경기천년제목 Medium" panose="02020603020101020101" pitchFamily="18" charset="-127"/>
              <a:cs typeface="+mj-cs"/>
              <a:sym typeface="맑은 고딕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3803" y="1205856"/>
            <a:ext cx="12472308" cy="613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t">
            <a:spAutoFit/>
          </a:bodyPr>
          <a:lstStyle/>
          <a:p>
            <a:pPr marR="0" algn="l" defTabSz="1828800" rtl="0" fontAlgn="auto" latinLnBrk="0" hangingPunct="0"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altLang="ko-KR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1. </a:t>
            </a:r>
            <a:r>
              <a:rPr lang="ko-KR" altLang="en-US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소액암보장</a:t>
            </a:r>
            <a:r>
              <a:rPr lang="en-US" altLang="ko-KR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New</a:t>
            </a:r>
            <a:r>
              <a:rPr lang="ko-KR" altLang="en-US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보장특약</a:t>
            </a:r>
            <a:endParaRPr lang="en-US" altLang="ko-KR" dirty="0" smtClean="0">
              <a:solidFill>
                <a:srgbClr val="000000"/>
              </a:solidFill>
              <a:latin typeface="경기천년제목V Bold" panose="02020803020101020101" pitchFamily="18" charset="-127"/>
              <a:ea typeface="경기천년제목V Bold" panose="02020803020101020101" pitchFamily="18" charset="-127"/>
              <a:cs typeface="+mj-cs"/>
              <a:sym typeface="맑은 고딕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452815"/>
              </p:ext>
            </p:extLst>
          </p:nvPr>
        </p:nvGraphicFramePr>
        <p:xfrm>
          <a:off x="668904" y="2053034"/>
          <a:ext cx="4884172" cy="21293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55371">
                  <a:extLst>
                    <a:ext uri="{9D8B030D-6E8A-4147-A177-3AD203B41FA5}">
                      <a16:colId xmlns:a16="http://schemas.microsoft.com/office/drawing/2014/main" val="3252078815"/>
                    </a:ext>
                  </a:extLst>
                </a:gridCol>
                <a:gridCol w="1828801">
                  <a:extLst>
                    <a:ext uri="{9D8B030D-6E8A-4147-A177-3AD203B41FA5}">
                      <a16:colId xmlns:a16="http://schemas.microsoft.com/office/drawing/2014/main" val="284029775"/>
                    </a:ext>
                  </a:extLst>
                </a:gridCol>
              </a:tblGrid>
              <a:tr h="765262">
                <a:tc>
                  <a:txBody>
                    <a:bodyPr/>
                    <a:lstStyle/>
                    <a:p>
                      <a:pPr marL="0" marR="0" indent="0" algn="ctr" defTabSz="914400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800" b="1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기존 </a:t>
                      </a:r>
                      <a:r>
                        <a:rPr lang="ko-KR" altLang="en-US" sz="1800" b="1" i="0" u="none" strike="noStrike" kern="0" cap="none" spc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소액암</a:t>
                      </a:r>
                      <a:r>
                        <a:rPr lang="ko-KR" altLang="en-US" sz="1800" b="1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 보장특약</a:t>
                      </a:r>
                      <a:endParaRPr lang="ko-KR" altLang="en-US" sz="1800" b="1" i="0" u="none" strike="noStrike" kern="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800" b="1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보장금액</a:t>
                      </a:r>
                      <a:endParaRPr lang="ko-KR" altLang="en-US" sz="1800" b="1" i="0" u="none" strike="noStrike" kern="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830874"/>
                  </a:ext>
                </a:extLst>
              </a:tr>
              <a:tr h="1364106">
                <a:tc>
                  <a:txBody>
                    <a:bodyPr/>
                    <a:lstStyle/>
                    <a:p>
                      <a:pPr marL="0" marR="0" indent="0" algn="ctr" defTabSz="914400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800" b="0" i="0" u="none" strike="noStrike" kern="0" cap="none" spc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갑상선암</a:t>
                      </a:r>
                      <a:r>
                        <a:rPr lang="en-US" altLang="ko-KR" sz="18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, </a:t>
                      </a:r>
                      <a:r>
                        <a:rPr lang="ko-KR" altLang="en-US" sz="18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기타피부암</a:t>
                      </a:r>
                      <a:r>
                        <a:rPr lang="en-US" altLang="ko-KR" sz="18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,  </a:t>
                      </a:r>
                    </a:p>
                    <a:p>
                      <a:pPr marL="0" marR="0" indent="0" algn="ctr" defTabSz="914400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800" b="0" i="0" u="none" strike="noStrike" kern="0" cap="none" spc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제자리암</a:t>
                      </a:r>
                      <a:r>
                        <a:rPr lang="en-US" altLang="ko-KR" sz="18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, </a:t>
                      </a:r>
                      <a:r>
                        <a:rPr lang="ko-KR" altLang="en-US" sz="1800" b="0" i="0" u="none" strike="noStrike" kern="0" cap="none" spc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경계성종양</a:t>
                      </a:r>
                      <a:endParaRPr lang="en-US" altLang="ko-KR" sz="1800" b="0" i="0" u="none" strike="noStrike" kern="0" cap="none" spc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8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가입금액</a:t>
                      </a:r>
                      <a:r>
                        <a:rPr lang="en-US" altLang="ko-KR" sz="18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 100%</a:t>
                      </a:r>
                    </a:p>
                    <a:p>
                      <a:pPr marL="0" marR="0" indent="0" algn="ctr" defTabSz="914400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(1</a:t>
                      </a:r>
                      <a:r>
                        <a:rPr lang="ko-KR" altLang="en-US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년 내 </a:t>
                      </a:r>
                      <a:r>
                        <a:rPr lang="en-US" altLang="ko-KR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50%)</a:t>
                      </a:r>
                      <a:endParaRPr lang="ko-KR" altLang="en-US" sz="1400" b="0" i="0" u="none" strike="noStrike" kern="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0870020"/>
                  </a:ext>
                </a:extLst>
              </a:tr>
            </a:tbl>
          </a:graphicData>
        </a:graphic>
      </p:graphicFrame>
      <p:sp>
        <p:nvSpPr>
          <p:cNvPr id="5" name="오른쪽 화살표 4"/>
          <p:cNvSpPr/>
          <p:nvPr/>
        </p:nvSpPr>
        <p:spPr>
          <a:xfrm>
            <a:off x="5794829" y="2635712"/>
            <a:ext cx="495300" cy="895350"/>
          </a:xfrm>
          <a:prstGeom prst="rightArrow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84402" tIns="84402" rIns="84402" bIns="84402" numCol="1" spcCol="38100" rtlCol="0" anchor="ctr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맑은 고딕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602966"/>
              </p:ext>
            </p:extLst>
          </p:nvPr>
        </p:nvGraphicFramePr>
        <p:xfrm>
          <a:off x="6531881" y="2053034"/>
          <a:ext cx="5213667" cy="21293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61492">
                  <a:extLst>
                    <a:ext uri="{9D8B030D-6E8A-4147-A177-3AD203B41FA5}">
                      <a16:colId xmlns:a16="http://schemas.microsoft.com/office/drawing/2014/main" val="3252078815"/>
                    </a:ext>
                  </a:extLst>
                </a:gridCol>
                <a:gridCol w="1952175">
                  <a:extLst>
                    <a:ext uri="{9D8B030D-6E8A-4147-A177-3AD203B41FA5}">
                      <a16:colId xmlns:a16="http://schemas.microsoft.com/office/drawing/2014/main" val="284029775"/>
                    </a:ext>
                  </a:extLst>
                </a:gridCol>
              </a:tblGrid>
              <a:tr h="73740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소액암보장</a:t>
                      </a:r>
                      <a:r>
                        <a:rPr lang="en-US" altLang="ko-KR" sz="18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New</a:t>
                      </a:r>
                      <a:r>
                        <a:rPr lang="ko-KR" altLang="en-US" sz="18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보장특약</a:t>
                      </a:r>
                      <a:endParaRPr lang="ko-KR" altLang="en-US" sz="1800" b="1" spc="0" dirty="0">
                        <a:solidFill>
                          <a:srgbClr val="E5007F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보장금액</a:t>
                      </a:r>
                      <a:endParaRPr lang="ko-KR" altLang="en-US" sz="1800" b="1" spc="0" dirty="0">
                        <a:solidFill>
                          <a:srgbClr val="E5007F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830874"/>
                  </a:ext>
                </a:extLst>
              </a:tr>
              <a:tr h="734733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spc="0" dirty="0" err="1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갑상선암</a:t>
                      </a:r>
                      <a:r>
                        <a:rPr lang="en-US" altLang="ko-KR" sz="18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, </a:t>
                      </a:r>
                      <a:r>
                        <a:rPr lang="ko-KR" altLang="en-US" sz="18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기타피부암</a:t>
                      </a:r>
                      <a:r>
                        <a:rPr lang="en-US" altLang="ko-KR" sz="18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,  </a:t>
                      </a:r>
                    </a:p>
                    <a:p>
                      <a:pPr latinLnBrk="1"/>
                      <a:r>
                        <a:rPr lang="ko-KR" altLang="en-US" sz="1800" spc="0" dirty="0" err="1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제자리암</a:t>
                      </a:r>
                      <a:r>
                        <a:rPr lang="en-US" altLang="ko-KR" sz="18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, </a:t>
                      </a:r>
                      <a:r>
                        <a:rPr lang="ko-KR" altLang="en-US" sz="1800" spc="0" dirty="0" err="1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경계성종양</a:t>
                      </a:r>
                      <a:endParaRPr lang="en-US" altLang="ko-KR" sz="1800" spc="0" dirty="0" smtClean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가입금액</a:t>
                      </a:r>
                      <a:r>
                        <a:rPr lang="en-US" altLang="ko-KR" sz="1800" spc="0" baseline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</a:t>
                      </a:r>
                      <a:r>
                        <a:rPr lang="en-US" altLang="ko-KR" sz="18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100%</a:t>
                      </a:r>
                    </a:p>
                    <a:p>
                      <a:pPr marL="0" marR="0" indent="0" algn="ctr" defTabSz="914400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(1</a:t>
                      </a:r>
                      <a:r>
                        <a:rPr lang="ko-KR" altLang="en-US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년 내 </a:t>
                      </a:r>
                      <a:r>
                        <a:rPr lang="en-US" altLang="ko-KR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50%)</a:t>
                      </a:r>
                      <a:endParaRPr lang="ko-KR" altLang="en-US" sz="1400" b="0" i="0" u="none" strike="noStrike" kern="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0870020"/>
                  </a:ext>
                </a:extLst>
              </a:tr>
              <a:tr h="657228">
                <a:tc>
                  <a:txBody>
                    <a:bodyPr/>
                    <a:lstStyle/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8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E5007F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중증갑상선암</a:t>
                      </a:r>
                      <a:endParaRPr lang="en-US" altLang="ko-KR" sz="1800" b="1" i="0" u="none" strike="noStrike" cap="none" spc="0" baseline="0" dirty="0" smtClean="0">
                        <a:ln>
                          <a:noFill/>
                        </a:ln>
                        <a:solidFill>
                          <a:srgbClr val="E5007F"/>
                        </a:solidFill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가입금액 </a:t>
                      </a:r>
                      <a:r>
                        <a:rPr lang="en-US" altLang="ko-KR" sz="18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500%</a:t>
                      </a:r>
                    </a:p>
                    <a:p>
                      <a:pPr marL="0" marR="0" indent="0" algn="ctr" defTabSz="914400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(1</a:t>
                      </a:r>
                      <a:r>
                        <a:rPr lang="ko-KR" altLang="en-US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년 내 </a:t>
                      </a:r>
                      <a:r>
                        <a:rPr lang="en-US" altLang="ko-KR" sz="1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50%)</a:t>
                      </a:r>
                      <a:endParaRPr lang="ko-KR" altLang="en-US" sz="1400" b="0" i="0" u="none" strike="noStrike" kern="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417420"/>
                  </a:ext>
                </a:extLst>
              </a:tr>
            </a:tbl>
          </a:graphicData>
        </a:graphic>
      </p:graphicFrame>
      <p:sp>
        <p:nvSpPr>
          <p:cNvPr id="10" name="직사각형 9"/>
          <p:cNvSpPr/>
          <p:nvPr/>
        </p:nvSpPr>
        <p:spPr>
          <a:xfrm>
            <a:off x="668904" y="4613275"/>
            <a:ext cx="2950596" cy="7810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ctr"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ko-KR" altLang="en-US" sz="2400" smtClean="0">
                <a:solidFill>
                  <a:srgbClr val="000000"/>
                </a:solidFill>
                <a:latin typeface="+mj-lt"/>
                <a:ea typeface="+mj-ea"/>
                <a:cs typeface="+mj-cs"/>
                <a:sym typeface="맑은 고딕"/>
              </a:rPr>
              <a:t>중증갑상선암</a:t>
            </a:r>
            <a:endParaRPr kumimoji="0" lang="ko-KR" altLang="en-US" sz="2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맑은 고딕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07378" y="4613275"/>
            <a:ext cx="7708675" cy="781049"/>
          </a:xfrm>
          <a:prstGeom prst="rect">
            <a:avLst/>
          </a:prstGeom>
          <a:noFill/>
          <a:ln w="127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ctr"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ko-KR" altLang="en-US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맑은 고딕"/>
              </a:rPr>
              <a:t>갑상선 </a:t>
            </a:r>
            <a:r>
              <a:rPr kumimoji="0" lang="ko-KR" altLang="en-US" sz="2400" b="0" i="0" u="none" strike="noStrike" cap="none" spc="0" normalizeH="0" baseline="0" dirty="0" err="1" smtClean="0">
                <a:ln>
                  <a:noFill/>
                </a:ln>
                <a:solidFill>
                  <a:srgbClr val="E5007F"/>
                </a:solidFill>
                <a:effectLst/>
                <a:uFillTx/>
                <a:latin typeface="+mj-lt"/>
                <a:ea typeface="+mj-ea"/>
                <a:cs typeface="+mj-cs"/>
                <a:sym typeface="맑은 고딕"/>
              </a:rPr>
              <a:t>수질암</a:t>
            </a:r>
            <a:r>
              <a:rPr kumimoji="0" lang="ko-KR" altLang="en-US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맑은 고딕"/>
              </a:rPr>
              <a:t> 또는 갑상선 </a:t>
            </a:r>
            <a:r>
              <a:rPr kumimoji="0" lang="ko-KR" altLang="en-US" sz="2400" b="0" i="0" u="none" strike="noStrike" cap="none" spc="0" normalizeH="0" baseline="0" dirty="0" err="1" smtClean="0">
                <a:ln>
                  <a:noFill/>
                </a:ln>
                <a:solidFill>
                  <a:srgbClr val="E5007F"/>
                </a:solidFill>
                <a:effectLst/>
                <a:uFillTx/>
                <a:latin typeface="+mj-lt"/>
                <a:ea typeface="+mj-ea"/>
                <a:cs typeface="+mj-cs"/>
                <a:sym typeface="맑은 고딕"/>
              </a:rPr>
              <a:t>역형성암</a:t>
            </a:r>
            <a:r>
              <a:rPr kumimoji="0" lang="en-US" altLang="ko-KR" sz="2400" b="0" i="0" u="none" strike="noStrike" cap="none" spc="0" normalizeH="0" baseline="0" dirty="0" smtClean="0">
                <a:ln>
                  <a:noFill/>
                </a:ln>
                <a:solidFill>
                  <a:srgbClr val="E5007F"/>
                </a:solidFill>
                <a:effectLst/>
                <a:uFillTx/>
                <a:latin typeface="+mj-lt"/>
                <a:ea typeface="+mj-ea"/>
                <a:cs typeface="+mj-cs"/>
                <a:sym typeface="맑은 고딕"/>
              </a:rPr>
              <a:t>(</a:t>
            </a:r>
            <a:r>
              <a:rPr kumimoji="0" lang="ko-KR" altLang="en-US" sz="2400" b="0" i="0" u="none" strike="noStrike" cap="none" spc="0" normalizeH="0" baseline="0" dirty="0" err="1" smtClean="0">
                <a:ln>
                  <a:noFill/>
                </a:ln>
                <a:solidFill>
                  <a:srgbClr val="E5007F"/>
                </a:solidFill>
                <a:effectLst/>
                <a:uFillTx/>
                <a:latin typeface="+mj-lt"/>
                <a:ea typeface="+mj-ea"/>
                <a:cs typeface="+mj-cs"/>
                <a:sym typeface="맑은 고딕"/>
              </a:rPr>
              <a:t>미분화암</a:t>
            </a:r>
            <a:r>
              <a:rPr kumimoji="0" lang="en-US" altLang="ko-KR" sz="2400" b="0" i="0" u="none" strike="noStrike" cap="none" spc="0" normalizeH="0" baseline="0" dirty="0" smtClean="0">
                <a:ln>
                  <a:noFill/>
                </a:ln>
                <a:solidFill>
                  <a:srgbClr val="E5007F"/>
                </a:solidFill>
                <a:effectLst/>
                <a:uFillTx/>
                <a:latin typeface="+mj-lt"/>
                <a:ea typeface="+mj-ea"/>
                <a:cs typeface="+mj-cs"/>
                <a:sym typeface="맑은 고딕"/>
              </a:rPr>
              <a:t>)</a:t>
            </a:r>
            <a:endParaRPr kumimoji="0" lang="ko-KR" alt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맑은 고딕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5926" y="5523512"/>
            <a:ext cx="11338462" cy="613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t">
            <a:spAutoFit/>
          </a:bodyPr>
          <a:lstStyle/>
          <a:p>
            <a:pPr marR="0" algn="ctr" defTabSz="1828800" rtl="0" fontAlgn="auto" latinLnBrk="0" hangingPunct="0"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ko-KR" altLang="en-US" sz="2800" dirty="0" err="1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암관련</a:t>
            </a:r>
            <a:r>
              <a:rPr lang="ko-KR" altLang="en-US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 한도는 기존과 동일</a:t>
            </a:r>
            <a:r>
              <a:rPr lang="en-US" altLang="ko-KR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(</a:t>
            </a:r>
            <a:r>
              <a:rPr lang="ko-KR" altLang="en-US" sz="2800" dirty="0" err="1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일반암</a:t>
            </a:r>
            <a:r>
              <a:rPr lang="ko-KR" altLang="en-US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 최대 </a:t>
            </a:r>
            <a:r>
              <a:rPr lang="en-US" altLang="ko-KR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2</a:t>
            </a:r>
            <a:r>
              <a:rPr lang="ko-KR" altLang="en-US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억 </a:t>
            </a:r>
            <a:r>
              <a:rPr lang="en-US" altLang="ko-KR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/ </a:t>
            </a:r>
            <a:r>
              <a:rPr lang="ko-KR" altLang="en-US" sz="2800" dirty="0" err="1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소액암</a:t>
            </a:r>
            <a:r>
              <a:rPr lang="ko-KR" altLang="en-US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 최대 </a:t>
            </a:r>
            <a:r>
              <a:rPr lang="en-US" altLang="ko-KR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4</a:t>
            </a:r>
            <a:r>
              <a:rPr lang="ko-KR" altLang="en-US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천</a:t>
            </a:r>
            <a:r>
              <a:rPr lang="en-US" altLang="ko-KR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)</a:t>
            </a:r>
            <a:endParaRPr lang="en-US" altLang="ko-KR" dirty="0" smtClean="0">
              <a:solidFill>
                <a:srgbClr val="000000"/>
              </a:solidFill>
              <a:latin typeface="경기천년제목V Bold" panose="02020803020101020101" pitchFamily="18" charset="-127"/>
              <a:ea typeface="경기천년제목V Bold" panose="02020803020101020101" pitchFamily="18" charset="-127"/>
              <a:cs typeface="+mj-cs"/>
              <a:sym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370608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치매…"/>
          <p:cNvSpPr txBox="1"/>
          <p:nvPr/>
        </p:nvSpPr>
        <p:spPr>
          <a:xfrm>
            <a:off x="332898" y="67733"/>
            <a:ext cx="4117470" cy="646327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 anchor="ctr">
            <a:spAutoFit/>
          </a:bodyPr>
          <a:lstStyle/>
          <a:p>
            <a:pPr algn="ctr" latinLnBrk="0" hangingPunct="0">
              <a:defRPr sz="40000" spc="4799">
                <a:solidFill>
                  <a:srgbClr val="FFF101"/>
                </a:solidFill>
                <a:latin typeface="배달의민족 한나는 열한살 OTF"/>
                <a:ea typeface="배달의민족 한나는 열한살 OTF"/>
                <a:cs typeface="배달의민족 한나는 열한살 OTF"/>
                <a:sym typeface="배달의민족 한나는 열한살 OTF"/>
              </a:defRPr>
            </a:pPr>
            <a:r>
              <a:rPr lang="en-US" altLang="ko-KR" sz="3600" kern="0" spc="-150" dirty="0" smtClean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1</a:t>
            </a:r>
            <a:r>
              <a:rPr lang="ko-KR" altLang="en-US" sz="3600" kern="0" spc="-150" dirty="0" smtClean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월 상품 변경사항 안내</a:t>
            </a:r>
            <a:endParaRPr sz="2700" kern="0" spc="-150" dirty="0">
              <a:solidFill>
                <a:srgbClr val="7030A0"/>
              </a:solidFill>
              <a:latin typeface="경기천년제목 Bold" panose="02020803020101020101" pitchFamily="18" charset="-127"/>
              <a:ea typeface="경기천년제목 Bold" panose="02020803020101020101" pitchFamily="18" charset="-127"/>
              <a:sym typeface="배달의민족 한나는 열한살 OTF"/>
            </a:endParaRPr>
          </a:p>
        </p:txBody>
      </p:sp>
      <p:sp>
        <p:nvSpPr>
          <p:cNvPr id="4" name="모서리가 둥근 직사각형 3"/>
          <p:cNvSpPr/>
          <p:nvPr/>
        </p:nvSpPr>
        <p:spPr>
          <a:xfrm>
            <a:off x="4618604" y="67733"/>
            <a:ext cx="5973196" cy="69108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84402" tIns="84402" rIns="84402" bIns="84402" numCol="1" spcCol="38100" rtlCol="0" anchor="ctr"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ko-KR" altLang="en-US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다</a:t>
            </a:r>
            <a:r>
              <a:rPr kumimoji="0" lang="en-US" altLang="ko-KR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(</a:t>
            </a:r>
            <a:r>
              <a:rPr kumimoji="0" lang="ko-KR" altLang="en-US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多</a:t>
            </a:r>
            <a:r>
              <a:rPr kumimoji="0" lang="en-US" altLang="ko-KR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)</a:t>
            </a:r>
            <a:r>
              <a:rPr kumimoji="0" lang="ko-KR" altLang="en-US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사랑통합보험</a:t>
            </a:r>
            <a:r>
              <a:rPr kumimoji="0" lang="en-US" altLang="ko-KR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V2</a:t>
            </a:r>
            <a:endParaRPr kumimoji="0" lang="ko-KR" altLang="en-US" sz="3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경기천년제목 Medium" panose="02020603020101020101" pitchFamily="18" charset="-127"/>
              <a:ea typeface="경기천년제목 Medium" panose="02020603020101020101" pitchFamily="18" charset="-127"/>
              <a:cs typeface="+mj-cs"/>
              <a:sym typeface="맑은 고딕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3803" y="1205856"/>
            <a:ext cx="12472308" cy="613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t">
            <a:spAutoFit/>
          </a:bodyPr>
          <a:lstStyle/>
          <a:p>
            <a:pPr marR="0" algn="l" defTabSz="1828800" rtl="0" fontAlgn="auto" latinLnBrk="0" hangingPunct="0"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altLang="ko-KR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1. </a:t>
            </a:r>
            <a:r>
              <a:rPr lang="ko-KR" altLang="en-US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소액암보장</a:t>
            </a:r>
            <a:r>
              <a:rPr lang="en-US" altLang="ko-KR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New</a:t>
            </a:r>
            <a:r>
              <a:rPr lang="ko-KR" altLang="en-US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보장특약</a:t>
            </a:r>
            <a:endParaRPr lang="en-US" altLang="ko-KR" dirty="0" smtClean="0">
              <a:solidFill>
                <a:srgbClr val="000000"/>
              </a:solidFill>
              <a:latin typeface="경기천년제목V Bold" panose="02020803020101020101" pitchFamily="18" charset="-127"/>
              <a:ea typeface="경기천년제목V Bold" panose="02020803020101020101" pitchFamily="18" charset="-127"/>
              <a:cs typeface="+mj-cs"/>
              <a:sym typeface="맑은 고딕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529708"/>
              </p:ext>
            </p:extLst>
          </p:nvPr>
        </p:nvGraphicFramePr>
        <p:xfrm>
          <a:off x="554604" y="1891237"/>
          <a:ext cx="5312796" cy="38237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8199">
                  <a:extLst>
                    <a:ext uri="{9D8B030D-6E8A-4147-A177-3AD203B41FA5}">
                      <a16:colId xmlns:a16="http://schemas.microsoft.com/office/drawing/2014/main" val="1643394884"/>
                    </a:ext>
                  </a:extLst>
                </a:gridCol>
                <a:gridCol w="1328199">
                  <a:extLst>
                    <a:ext uri="{9D8B030D-6E8A-4147-A177-3AD203B41FA5}">
                      <a16:colId xmlns:a16="http://schemas.microsoft.com/office/drawing/2014/main" val="915769910"/>
                    </a:ext>
                  </a:extLst>
                </a:gridCol>
                <a:gridCol w="1328199">
                  <a:extLst>
                    <a:ext uri="{9D8B030D-6E8A-4147-A177-3AD203B41FA5}">
                      <a16:colId xmlns:a16="http://schemas.microsoft.com/office/drawing/2014/main" val="105036992"/>
                    </a:ext>
                  </a:extLst>
                </a:gridCol>
                <a:gridCol w="1328199">
                  <a:extLst>
                    <a:ext uri="{9D8B030D-6E8A-4147-A177-3AD203B41FA5}">
                      <a16:colId xmlns:a16="http://schemas.microsoft.com/office/drawing/2014/main" val="1527582881"/>
                    </a:ext>
                  </a:extLst>
                </a:gridCol>
              </a:tblGrid>
              <a:tr h="76475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남자</a:t>
                      </a:r>
                      <a:endParaRPr lang="ko-KR" altLang="en-US" sz="1800" b="0" i="0" u="none" strike="noStrike" kern="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기존</a:t>
                      </a:r>
                      <a:endParaRPr lang="en-US" altLang="ko-KR" sz="1800" b="0" i="0" u="none" strike="noStrike" kern="0" cap="none" spc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  <a:p>
                      <a:pPr algn="ctr" latinLnBrk="1"/>
                      <a:r>
                        <a:rPr lang="ko-KR" altLang="en-US" sz="18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소액암보장</a:t>
                      </a:r>
                      <a:endParaRPr lang="ko-KR" altLang="en-US" sz="1800" b="0" i="0" u="none" strike="noStrike" kern="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New</a:t>
                      </a:r>
                    </a:p>
                    <a:p>
                      <a:pPr algn="ctr" latinLnBrk="1"/>
                      <a:r>
                        <a:rPr lang="ko-KR" altLang="en-US" sz="18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소액암보장</a:t>
                      </a:r>
                      <a:endParaRPr lang="ko-KR" altLang="en-US" sz="1800" b="0" i="0" u="none" strike="noStrike" kern="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비고</a:t>
                      </a:r>
                      <a:endParaRPr lang="ko-KR" altLang="en-US" sz="1800" b="0" i="0" u="none" strike="noStrike" kern="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0357406"/>
                  </a:ext>
                </a:extLst>
              </a:tr>
              <a:tr h="7647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30</a:t>
                      </a:r>
                      <a:r>
                        <a:rPr lang="ko-KR" altLang="en-US" sz="18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세</a:t>
                      </a:r>
                      <a:endParaRPr lang="ko-KR" altLang="en-US" sz="1800" b="0" i="0" u="none" strike="noStrike" kern="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2,800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2,800</a:t>
                      </a:r>
                      <a:endParaRPr lang="ko-KR" altLang="en-US" sz="1800" b="0" i="0" u="none" strike="noStrike" kern="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-</a:t>
                      </a:r>
                      <a:endParaRPr lang="ko-KR" altLang="en-US" sz="1800" b="0" i="0" u="none" strike="noStrike" kern="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687197"/>
                  </a:ext>
                </a:extLst>
              </a:tr>
              <a:tr h="7647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40</a:t>
                      </a:r>
                      <a:r>
                        <a:rPr lang="ko-KR" altLang="en-US" sz="18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세</a:t>
                      </a:r>
                      <a:endParaRPr lang="ko-KR" altLang="en-US" sz="1800" b="0" i="0" u="none" strike="noStrike" kern="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3,000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3,000</a:t>
                      </a:r>
                      <a:endParaRPr lang="ko-KR" altLang="en-US" sz="1800" b="0" i="0" u="none" strike="noStrike" kern="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0396977"/>
                  </a:ext>
                </a:extLst>
              </a:tr>
              <a:tr h="7647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50</a:t>
                      </a:r>
                      <a:r>
                        <a:rPr lang="ko-KR" altLang="en-US" sz="18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세</a:t>
                      </a:r>
                      <a:endParaRPr lang="ko-KR" altLang="en-US" sz="1800" b="0" i="0" u="none" strike="noStrike" kern="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3,000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3,000</a:t>
                      </a:r>
                      <a:endParaRPr lang="ko-KR" altLang="en-US" sz="1800" b="0" i="0" u="none" strike="noStrike" kern="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3008948"/>
                  </a:ext>
                </a:extLst>
              </a:tr>
              <a:tr h="7647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60</a:t>
                      </a:r>
                      <a:r>
                        <a:rPr lang="ko-KR" altLang="en-US" sz="18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세</a:t>
                      </a:r>
                      <a:endParaRPr lang="ko-KR" altLang="en-US" sz="1800" b="0" i="0" u="none" strike="noStrike" kern="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2,900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2,900</a:t>
                      </a:r>
                      <a:endParaRPr lang="ko-KR" altLang="en-US" sz="1800" b="0" i="0" u="none" strike="noStrike" kern="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52082"/>
                  </a:ext>
                </a:extLst>
              </a:tr>
            </a:tbl>
          </a:graphicData>
        </a:graphic>
      </p:graphicFrame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615776"/>
              </p:ext>
            </p:extLst>
          </p:nvPr>
        </p:nvGraphicFramePr>
        <p:xfrm>
          <a:off x="6488679" y="1891237"/>
          <a:ext cx="5312796" cy="38237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8199">
                  <a:extLst>
                    <a:ext uri="{9D8B030D-6E8A-4147-A177-3AD203B41FA5}">
                      <a16:colId xmlns:a16="http://schemas.microsoft.com/office/drawing/2014/main" val="1643394884"/>
                    </a:ext>
                  </a:extLst>
                </a:gridCol>
                <a:gridCol w="1328199">
                  <a:extLst>
                    <a:ext uri="{9D8B030D-6E8A-4147-A177-3AD203B41FA5}">
                      <a16:colId xmlns:a16="http://schemas.microsoft.com/office/drawing/2014/main" val="915769910"/>
                    </a:ext>
                  </a:extLst>
                </a:gridCol>
                <a:gridCol w="1328199">
                  <a:extLst>
                    <a:ext uri="{9D8B030D-6E8A-4147-A177-3AD203B41FA5}">
                      <a16:colId xmlns:a16="http://schemas.microsoft.com/office/drawing/2014/main" val="105036992"/>
                    </a:ext>
                  </a:extLst>
                </a:gridCol>
                <a:gridCol w="1328199">
                  <a:extLst>
                    <a:ext uri="{9D8B030D-6E8A-4147-A177-3AD203B41FA5}">
                      <a16:colId xmlns:a16="http://schemas.microsoft.com/office/drawing/2014/main" val="1527582881"/>
                    </a:ext>
                  </a:extLst>
                </a:gridCol>
              </a:tblGrid>
              <a:tr h="764753">
                <a:tc>
                  <a:txBody>
                    <a:bodyPr/>
                    <a:lstStyle/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8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여자</a:t>
                      </a:r>
                      <a:endParaRPr lang="ko-KR" altLang="en-US" sz="1800" b="0" i="0" u="none" strike="noStrike" kern="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8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기존</a:t>
                      </a:r>
                      <a:endParaRPr lang="en-US" altLang="ko-KR" sz="1800" b="0" i="0" u="none" strike="noStrike" kern="0" cap="none" spc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8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소액암보장</a:t>
                      </a:r>
                      <a:endParaRPr lang="ko-KR" altLang="en-US" sz="1800" b="0" i="0" u="none" strike="noStrike" kern="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8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New</a:t>
                      </a:r>
                    </a:p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8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소액암보장</a:t>
                      </a:r>
                      <a:endParaRPr lang="ko-KR" altLang="en-US" sz="1800" b="0" i="0" u="none" strike="noStrike" kern="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8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비고</a:t>
                      </a:r>
                      <a:endParaRPr lang="ko-KR" altLang="en-US" sz="1800" b="0" i="0" u="none" strike="noStrike" kern="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0357406"/>
                  </a:ext>
                </a:extLst>
              </a:tr>
              <a:tr h="764753">
                <a:tc>
                  <a:txBody>
                    <a:bodyPr/>
                    <a:lstStyle/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8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30</a:t>
                      </a:r>
                      <a:r>
                        <a:rPr lang="ko-KR" altLang="en-US" sz="18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세</a:t>
                      </a:r>
                      <a:endParaRPr lang="ko-KR" altLang="en-US" sz="1800" b="0" i="0" u="none" strike="noStrike" kern="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8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6,500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8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6,400</a:t>
                      </a:r>
                      <a:endParaRPr lang="ko-KR" altLang="en-US" sz="1800" b="0" i="0" u="none" strike="noStrike" kern="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8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-1.5%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687197"/>
                  </a:ext>
                </a:extLst>
              </a:tr>
              <a:tr h="764753">
                <a:tc>
                  <a:txBody>
                    <a:bodyPr/>
                    <a:lstStyle/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8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40</a:t>
                      </a:r>
                      <a:r>
                        <a:rPr lang="ko-KR" altLang="en-US" sz="18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세</a:t>
                      </a:r>
                      <a:endParaRPr lang="ko-KR" altLang="en-US" sz="1800" b="0" i="0" u="none" strike="noStrike" kern="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8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6,100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8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6,100</a:t>
                      </a:r>
                      <a:endParaRPr lang="ko-KR" altLang="en-US" sz="1800" b="0" i="0" u="none" strike="noStrike" kern="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8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0.0%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396977"/>
                  </a:ext>
                </a:extLst>
              </a:tr>
              <a:tr h="764753">
                <a:tc>
                  <a:txBody>
                    <a:bodyPr/>
                    <a:lstStyle/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8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50</a:t>
                      </a:r>
                      <a:r>
                        <a:rPr lang="ko-KR" altLang="en-US" sz="18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세</a:t>
                      </a:r>
                      <a:endParaRPr lang="ko-KR" altLang="en-US" sz="1800" b="0" i="0" u="none" strike="noStrike" kern="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8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5,100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8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5,200</a:t>
                      </a:r>
                      <a:endParaRPr lang="ko-KR" altLang="en-US" sz="1800" b="0" i="0" u="none" strike="noStrike" kern="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8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1.5%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008948"/>
                  </a:ext>
                </a:extLst>
              </a:tr>
              <a:tr h="764753">
                <a:tc>
                  <a:txBody>
                    <a:bodyPr/>
                    <a:lstStyle/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8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60</a:t>
                      </a:r>
                      <a:r>
                        <a:rPr lang="ko-KR" altLang="en-US" sz="18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세</a:t>
                      </a:r>
                      <a:endParaRPr lang="ko-KR" altLang="en-US" sz="1800" b="0" i="0" u="none" strike="noStrike" kern="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8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4,000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8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4,100</a:t>
                      </a:r>
                      <a:endParaRPr lang="ko-KR" altLang="en-US" sz="1800" b="0" i="0" u="none" strike="noStrike" kern="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800" b="0" i="0" u="none" strike="noStrike" kern="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1.5%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52082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-104322" y="5806014"/>
            <a:ext cx="12472308" cy="613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t">
            <a:spAutoFit/>
          </a:bodyPr>
          <a:lstStyle/>
          <a:p>
            <a:pPr marR="0" algn="ctr" defTabSz="1828800" rtl="0" fontAlgn="auto" latinLnBrk="0" hangingPunct="0"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ko-KR" altLang="en-US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보험료 차이는 거의 없음</a:t>
            </a:r>
            <a:r>
              <a:rPr lang="en-US" altLang="ko-KR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.</a:t>
            </a:r>
            <a:endParaRPr lang="en-US" altLang="ko-KR" dirty="0" smtClean="0">
              <a:solidFill>
                <a:srgbClr val="000000"/>
              </a:solidFill>
              <a:latin typeface="경기천년제목V Bold" panose="02020803020101020101" pitchFamily="18" charset="-127"/>
              <a:ea typeface="경기천년제목V Bold" panose="02020803020101020101" pitchFamily="18" charset="-127"/>
              <a:cs typeface="+mj-cs"/>
              <a:sym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410573680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치매…"/>
          <p:cNvSpPr txBox="1"/>
          <p:nvPr/>
        </p:nvSpPr>
        <p:spPr>
          <a:xfrm>
            <a:off x="332898" y="67733"/>
            <a:ext cx="4117470" cy="646327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 anchor="ctr">
            <a:spAutoFit/>
          </a:bodyPr>
          <a:lstStyle/>
          <a:p>
            <a:pPr algn="ctr" latinLnBrk="0" hangingPunct="0">
              <a:defRPr sz="40000" spc="4799">
                <a:solidFill>
                  <a:srgbClr val="FFF101"/>
                </a:solidFill>
                <a:latin typeface="배달의민족 한나는 열한살 OTF"/>
                <a:ea typeface="배달의민족 한나는 열한살 OTF"/>
                <a:cs typeface="배달의민족 한나는 열한살 OTF"/>
                <a:sym typeface="배달의민족 한나는 열한살 OTF"/>
              </a:defRPr>
            </a:pPr>
            <a:r>
              <a:rPr lang="en-US" altLang="ko-KR" sz="3600" kern="0" spc="-150" dirty="0" smtClean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1</a:t>
            </a:r>
            <a:r>
              <a:rPr lang="ko-KR" altLang="en-US" sz="3600" kern="0" spc="-150" dirty="0" smtClean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월 상품 변경사항 안내</a:t>
            </a:r>
            <a:endParaRPr sz="2700" kern="0" spc="-150" dirty="0">
              <a:solidFill>
                <a:srgbClr val="7030A0"/>
              </a:solidFill>
              <a:latin typeface="경기천년제목 Bold" panose="02020803020101020101" pitchFamily="18" charset="-127"/>
              <a:ea typeface="경기천년제목 Bold" panose="02020803020101020101" pitchFamily="18" charset="-127"/>
              <a:sym typeface="배달의민족 한나는 열한살 OTF"/>
            </a:endParaRPr>
          </a:p>
        </p:txBody>
      </p:sp>
      <p:sp>
        <p:nvSpPr>
          <p:cNvPr id="4" name="모서리가 둥근 직사각형 3"/>
          <p:cNvSpPr/>
          <p:nvPr/>
        </p:nvSpPr>
        <p:spPr>
          <a:xfrm>
            <a:off x="4618604" y="67733"/>
            <a:ext cx="5973196" cy="69108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84402" tIns="84402" rIns="84402" bIns="84402" numCol="1" spcCol="38100" rtlCol="0" anchor="ctr"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ko-KR" altLang="en-US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다</a:t>
            </a:r>
            <a:r>
              <a:rPr kumimoji="0" lang="en-US" altLang="ko-KR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(</a:t>
            </a:r>
            <a:r>
              <a:rPr kumimoji="0" lang="ko-KR" altLang="en-US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多</a:t>
            </a:r>
            <a:r>
              <a:rPr kumimoji="0" lang="en-US" altLang="ko-KR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)</a:t>
            </a:r>
            <a:r>
              <a:rPr kumimoji="0" lang="ko-KR" altLang="en-US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사랑통합보험</a:t>
            </a:r>
            <a:r>
              <a:rPr kumimoji="0" lang="en-US" altLang="ko-KR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V2</a:t>
            </a:r>
            <a:endParaRPr kumimoji="0" lang="ko-KR" altLang="en-US" sz="3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경기천년제목 Medium" panose="02020603020101020101" pitchFamily="18" charset="-127"/>
              <a:ea typeface="경기천년제목 Medium" panose="02020603020101020101" pitchFamily="18" charset="-127"/>
              <a:cs typeface="+mj-cs"/>
              <a:sym typeface="맑은 고딕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3803" y="965612"/>
            <a:ext cx="8257722" cy="613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t">
            <a:spAutoFit/>
          </a:bodyPr>
          <a:lstStyle/>
          <a:p>
            <a:pPr marR="0" algn="l" defTabSz="1828800" rtl="0" fontAlgn="auto" latinLnBrk="0" hangingPunct="0"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altLang="ko-KR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2. </a:t>
            </a:r>
            <a:r>
              <a:rPr lang="ko-KR" altLang="en-US" sz="2800" dirty="0" err="1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상급종합병원암통원특약</a:t>
            </a:r>
            <a:r>
              <a:rPr lang="en-US" altLang="ko-KR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(</a:t>
            </a:r>
            <a:r>
              <a:rPr lang="ko-KR" altLang="en-US" sz="2800" dirty="0" err="1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갱신형</a:t>
            </a:r>
            <a:r>
              <a:rPr lang="en-US" altLang="ko-KR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) </a:t>
            </a:r>
            <a:r>
              <a:rPr lang="ko-KR" altLang="en-US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탑재</a:t>
            </a:r>
            <a:endParaRPr lang="en-US" altLang="ko-KR" dirty="0" smtClean="0">
              <a:solidFill>
                <a:srgbClr val="000000"/>
              </a:solidFill>
              <a:latin typeface="경기천년제목V Bold" panose="02020803020101020101" pitchFamily="18" charset="-127"/>
              <a:ea typeface="경기천년제목V Bold" panose="02020803020101020101" pitchFamily="18" charset="-127"/>
              <a:cs typeface="+mj-cs"/>
              <a:sym typeface="맑은 고딕"/>
            </a:endParaRPr>
          </a:p>
        </p:txBody>
      </p:sp>
      <p:sp>
        <p:nvSpPr>
          <p:cNvPr id="3" name="모서리가 둥근 직사각형 2"/>
          <p:cNvSpPr/>
          <p:nvPr/>
        </p:nvSpPr>
        <p:spPr>
          <a:xfrm>
            <a:off x="588434" y="1718733"/>
            <a:ext cx="5367865" cy="134196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84402" tIns="84402" rIns="84402" bIns="84402" numCol="1" spcCol="38100" rtlCol="0" anchor="ctr"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ko-KR" altLang="en-US" sz="2400" dirty="0" err="1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상급종합병원암통원특약</a:t>
            </a:r>
            <a:r>
              <a:rPr lang="en-US" altLang="ko-KR" sz="24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(</a:t>
            </a:r>
            <a:r>
              <a:rPr lang="ko-KR" altLang="en-US" sz="2400" dirty="0" err="1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갱신형</a:t>
            </a:r>
            <a:r>
              <a:rPr lang="en-US" altLang="ko-KR" sz="24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)</a:t>
            </a:r>
          </a:p>
          <a:p>
            <a:pPr marL="0" marR="0" indent="0" algn="ctr" defTabSz="18288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ko-KR" altLang="en-US" sz="2400" b="0" i="0" u="none" strike="noStrike" cap="none" spc="0" normalizeH="0" baseline="0" dirty="0" smtClean="0">
                <a:ln>
                  <a:noFill/>
                </a:ln>
                <a:solidFill>
                  <a:srgbClr val="E5007F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연간 </a:t>
            </a:r>
            <a:r>
              <a:rPr kumimoji="0" lang="en-US" altLang="ko-KR" sz="2400" b="0" i="0" u="none" strike="noStrike" cap="none" spc="0" normalizeH="0" baseline="0" dirty="0" smtClean="0">
                <a:ln>
                  <a:noFill/>
                </a:ln>
                <a:solidFill>
                  <a:srgbClr val="E5007F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30</a:t>
            </a:r>
            <a:r>
              <a:rPr kumimoji="0" lang="ko-KR" altLang="en-US" sz="2400" b="0" i="0" u="none" strike="noStrike" cap="none" spc="0" normalizeH="0" baseline="0" dirty="0" smtClean="0">
                <a:ln>
                  <a:noFill/>
                </a:ln>
                <a:solidFill>
                  <a:srgbClr val="E5007F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회 한</a:t>
            </a:r>
            <a:r>
              <a:rPr kumimoji="0" lang="en-US" altLang="ko-KR" sz="2400" b="0" i="0" u="none" strike="noStrike" cap="none" spc="0" normalizeH="0" baseline="0" dirty="0" smtClean="0">
                <a:ln>
                  <a:noFill/>
                </a:ln>
                <a:solidFill>
                  <a:srgbClr val="E5007F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, </a:t>
            </a:r>
            <a:r>
              <a:rPr kumimoji="0" lang="ko-KR" altLang="en-US" sz="2400" b="0" i="0" u="none" strike="noStrike" cap="none" spc="0" normalizeH="0" baseline="0" dirty="0" smtClean="0">
                <a:ln>
                  <a:noFill/>
                </a:ln>
                <a:solidFill>
                  <a:srgbClr val="E5007F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최</a:t>
            </a:r>
            <a:r>
              <a:rPr lang="ko-KR" altLang="en-US" sz="2400" dirty="0" smtClean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대 </a:t>
            </a:r>
            <a:r>
              <a:rPr lang="en-US" altLang="ko-KR" sz="2400" dirty="0" smtClean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30</a:t>
            </a:r>
            <a:r>
              <a:rPr lang="ko-KR" altLang="en-US" sz="2400" dirty="0" smtClean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만</a:t>
            </a:r>
            <a:endParaRPr kumimoji="0" lang="ko-KR" altLang="en-US" sz="2400" b="0" i="0" u="none" strike="noStrike" cap="none" spc="0" normalizeH="0" baseline="0" dirty="0">
              <a:ln>
                <a:noFill/>
              </a:ln>
              <a:solidFill>
                <a:srgbClr val="E5007F"/>
              </a:solidFill>
              <a:effectLst/>
              <a:uFillTx/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8434" y="3200160"/>
            <a:ext cx="4946277" cy="9091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t">
            <a:sp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ko-KR" sz="2400" b="0" i="0" u="none" strike="noStrike" cap="none" spc="0" normalizeH="0" baseline="0" dirty="0" smtClean="0">
                <a:ln>
                  <a:noFill/>
                </a:ln>
                <a:solidFill>
                  <a:srgbClr val="E5007F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[</a:t>
            </a:r>
            <a:r>
              <a:rPr kumimoji="0" lang="ko-KR" altLang="en-US" sz="2400" b="0" i="0" u="none" strike="noStrike" cap="none" spc="0" normalizeH="0" baseline="0" dirty="0" err="1" smtClean="0">
                <a:ln>
                  <a:noFill/>
                </a:ln>
                <a:solidFill>
                  <a:srgbClr val="E5007F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암진단비</a:t>
            </a:r>
            <a:r>
              <a:rPr kumimoji="0" lang="en-US" altLang="ko-KR" sz="2400" b="0" i="0" u="none" strike="noStrike" cap="none" spc="0" normalizeH="0" baseline="0" dirty="0" smtClean="0">
                <a:ln>
                  <a:noFill/>
                </a:ln>
                <a:solidFill>
                  <a:srgbClr val="E5007F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]</a:t>
            </a:r>
            <a:r>
              <a:rPr kumimoji="0" lang="en-US" altLang="ko-KR" sz="2400" b="0" i="0" u="none" strike="noStrike" cap="none" spc="0" normalizeH="0" dirty="0" smtClean="0">
                <a:ln>
                  <a:noFill/>
                </a:ln>
                <a:solidFill>
                  <a:srgbClr val="E5007F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 </a:t>
            </a:r>
            <a:r>
              <a:rPr lang="ko-KR" altLang="en-US" sz="2400" dirty="0" smtClean="0">
                <a:solidFill>
                  <a:srgbClr val="7030A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최대 </a:t>
            </a:r>
            <a:r>
              <a:rPr lang="en-US" altLang="ko-KR" sz="2400" dirty="0" smtClean="0">
                <a:solidFill>
                  <a:srgbClr val="7030A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2</a:t>
            </a:r>
            <a:r>
              <a:rPr lang="ko-KR" altLang="en-US" sz="2400" dirty="0" smtClean="0">
                <a:solidFill>
                  <a:srgbClr val="7030A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억원</a:t>
            </a:r>
            <a:endParaRPr lang="en-US" altLang="ko-KR" sz="2400" dirty="0" smtClean="0">
              <a:solidFill>
                <a:srgbClr val="7030A0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ko-KR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(</a:t>
            </a:r>
            <a:r>
              <a:rPr kumimoji="0" lang="ko-KR" altLang="en-US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갱신</a:t>
            </a:r>
            <a:r>
              <a:rPr kumimoji="0" lang="en-US" altLang="ko-KR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, </a:t>
            </a:r>
            <a:r>
              <a:rPr kumimoji="0" lang="ko-KR" altLang="en-US" sz="2400" b="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비갱신</a:t>
            </a:r>
            <a:r>
              <a:rPr kumimoji="0" lang="en-US" altLang="ko-KR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)</a:t>
            </a:r>
            <a:endParaRPr kumimoji="0" lang="ko-KR" altLang="en-US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41400" y="4213419"/>
            <a:ext cx="3797560" cy="9091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t">
            <a:sp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ko-KR" sz="2400" b="0" i="0" u="none" strike="noStrike" cap="none" spc="0" normalizeH="0" baseline="0" dirty="0" smtClean="0">
                <a:ln>
                  <a:noFill/>
                </a:ln>
                <a:solidFill>
                  <a:srgbClr val="E5007F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[</a:t>
            </a:r>
            <a:r>
              <a:rPr lang="ko-KR" altLang="en-US" sz="2400" dirty="0" smtClean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소액암</a:t>
            </a:r>
            <a:r>
              <a:rPr kumimoji="0" lang="ko-KR" altLang="en-US" sz="2400" b="0" i="0" u="none" strike="noStrike" cap="none" spc="0" normalizeH="0" baseline="0" dirty="0" smtClean="0">
                <a:ln>
                  <a:noFill/>
                </a:ln>
                <a:solidFill>
                  <a:srgbClr val="E5007F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진단비</a:t>
            </a:r>
            <a:r>
              <a:rPr kumimoji="0" lang="en-US" altLang="ko-KR" sz="2400" b="0" i="0" u="none" strike="noStrike" cap="none" spc="0" normalizeH="0" baseline="0" dirty="0" smtClean="0">
                <a:ln>
                  <a:noFill/>
                </a:ln>
                <a:solidFill>
                  <a:srgbClr val="E5007F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]</a:t>
            </a:r>
            <a:r>
              <a:rPr kumimoji="0" lang="en-US" altLang="ko-KR" sz="2400" b="0" i="0" u="none" strike="noStrike" cap="none" spc="0" normalizeH="0" dirty="0" smtClean="0">
                <a:ln>
                  <a:noFill/>
                </a:ln>
                <a:solidFill>
                  <a:srgbClr val="E5007F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 </a:t>
            </a:r>
            <a:r>
              <a:rPr lang="ko-KR" altLang="en-US" sz="2400" dirty="0" smtClean="0">
                <a:solidFill>
                  <a:srgbClr val="7030A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최대 </a:t>
            </a:r>
            <a:r>
              <a:rPr lang="en-US" altLang="ko-KR" sz="2400" dirty="0" smtClean="0">
                <a:solidFill>
                  <a:srgbClr val="7030A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4</a:t>
            </a:r>
            <a:r>
              <a:rPr lang="ko-KR" altLang="en-US" sz="2400" dirty="0" smtClean="0">
                <a:solidFill>
                  <a:srgbClr val="7030A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천만원</a:t>
            </a:r>
            <a:endParaRPr lang="en-US" altLang="ko-KR" sz="2400" dirty="0" smtClean="0">
              <a:solidFill>
                <a:srgbClr val="7030A0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ko-KR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(</a:t>
            </a:r>
            <a:r>
              <a:rPr kumimoji="0" lang="ko-KR" altLang="en-US" sz="2400" b="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비갱신</a:t>
            </a:r>
            <a:r>
              <a:rPr kumimoji="0" lang="en-US" altLang="ko-KR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)</a:t>
            </a:r>
            <a:endParaRPr kumimoji="0" lang="ko-KR" altLang="en-US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64103" y="5226678"/>
            <a:ext cx="3797560" cy="9091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t">
            <a:sp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ko-KR" sz="2400" b="0" i="0" u="none" strike="noStrike" cap="none" spc="0" normalizeH="0" baseline="0" dirty="0" smtClean="0">
                <a:ln>
                  <a:noFill/>
                </a:ln>
                <a:solidFill>
                  <a:srgbClr val="E5007F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[</a:t>
            </a:r>
            <a:r>
              <a:rPr kumimoji="0" lang="ko-KR" altLang="en-US" sz="2400" b="0" i="0" u="none" strike="noStrike" cap="none" spc="0" normalizeH="0" baseline="0" dirty="0" err="1" smtClean="0">
                <a:ln>
                  <a:noFill/>
                </a:ln>
                <a:solidFill>
                  <a:srgbClr val="E5007F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암통원비</a:t>
            </a:r>
            <a:r>
              <a:rPr kumimoji="0" lang="en-US" altLang="ko-KR" sz="2400" b="0" i="0" u="none" strike="noStrike" cap="none" spc="0" normalizeH="0" baseline="0" dirty="0" smtClean="0">
                <a:ln>
                  <a:noFill/>
                </a:ln>
                <a:solidFill>
                  <a:srgbClr val="E5007F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]</a:t>
            </a:r>
            <a:r>
              <a:rPr kumimoji="0" lang="en-US" altLang="ko-KR" sz="2400" b="0" i="0" u="none" strike="noStrike" cap="none" spc="0" normalizeH="0" dirty="0" smtClean="0">
                <a:ln>
                  <a:noFill/>
                </a:ln>
                <a:solidFill>
                  <a:srgbClr val="E5007F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 </a:t>
            </a:r>
            <a:r>
              <a:rPr lang="ko-KR" altLang="en-US" sz="2400" dirty="0" smtClean="0">
                <a:solidFill>
                  <a:srgbClr val="7030A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최대 </a:t>
            </a:r>
            <a:r>
              <a:rPr lang="en-US" altLang="ko-KR" sz="2400" dirty="0" smtClean="0">
                <a:solidFill>
                  <a:srgbClr val="7030A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30</a:t>
            </a:r>
            <a:r>
              <a:rPr lang="ko-KR" altLang="en-US" sz="2400" dirty="0" smtClean="0">
                <a:solidFill>
                  <a:srgbClr val="7030A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만원</a:t>
            </a:r>
            <a:endParaRPr lang="en-US" altLang="ko-KR" sz="2400" dirty="0" smtClean="0">
              <a:solidFill>
                <a:srgbClr val="7030A0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  <a:p>
            <a:pPr algn="ctr" defTabSz="1828800" latinLnBrk="0" hangingPunct="0"/>
            <a:r>
              <a:rPr lang="en-US" altLang="ko-KR" sz="2400" dirty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(</a:t>
            </a:r>
            <a:r>
              <a:rPr lang="ko-KR" altLang="en-US" sz="2400" dirty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갱신</a:t>
            </a:r>
            <a:r>
              <a:rPr lang="en-US" altLang="ko-KR" sz="2400" dirty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)</a:t>
            </a:r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902191"/>
              </p:ext>
            </p:extLst>
          </p:nvPr>
        </p:nvGraphicFramePr>
        <p:xfrm>
          <a:off x="6070599" y="1749823"/>
          <a:ext cx="6001067" cy="46626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8617">
                  <a:extLst>
                    <a:ext uri="{9D8B030D-6E8A-4147-A177-3AD203B41FA5}">
                      <a16:colId xmlns:a16="http://schemas.microsoft.com/office/drawing/2014/main" val="2016732137"/>
                    </a:ext>
                  </a:extLst>
                </a:gridCol>
                <a:gridCol w="1454150">
                  <a:extLst>
                    <a:ext uri="{9D8B030D-6E8A-4147-A177-3AD203B41FA5}">
                      <a16:colId xmlns:a16="http://schemas.microsoft.com/office/drawing/2014/main" val="3393665599"/>
                    </a:ext>
                  </a:extLst>
                </a:gridCol>
                <a:gridCol w="1454150">
                  <a:extLst>
                    <a:ext uri="{9D8B030D-6E8A-4147-A177-3AD203B41FA5}">
                      <a16:colId xmlns:a16="http://schemas.microsoft.com/office/drawing/2014/main" val="921510497"/>
                    </a:ext>
                  </a:extLst>
                </a:gridCol>
                <a:gridCol w="1454150">
                  <a:extLst>
                    <a:ext uri="{9D8B030D-6E8A-4147-A177-3AD203B41FA5}">
                      <a16:colId xmlns:a16="http://schemas.microsoft.com/office/drawing/2014/main" val="1330001584"/>
                    </a:ext>
                  </a:extLst>
                </a:gridCol>
              </a:tblGrid>
              <a:tr h="677404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구분</a:t>
                      </a:r>
                      <a:endParaRPr lang="ko-KR" altLang="en-US" sz="20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가입금액</a:t>
                      </a:r>
                      <a:endParaRPr lang="ko-KR" altLang="en-US" sz="20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남</a:t>
                      </a:r>
                      <a:endParaRPr lang="ko-KR" altLang="en-US" sz="20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여</a:t>
                      </a:r>
                      <a:endParaRPr lang="ko-KR" altLang="en-US" sz="20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401225"/>
                  </a:ext>
                </a:extLst>
              </a:tr>
              <a:tr h="677404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b="1" spc="0" dirty="0" err="1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주계약</a:t>
                      </a:r>
                      <a:endParaRPr lang="ko-KR" altLang="en-US" sz="20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100</a:t>
                      </a:r>
                      <a:r>
                        <a:rPr lang="ko-KR" altLang="en-US" sz="20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20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1,030</a:t>
                      </a:r>
                      <a:endParaRPr lang="ko-KR" altLang="en-US" sz="2000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860</a:t>
                      </a:r>
                      <a:endParaRPr lang="ko-KR" altLang="en-US" sz="2000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2035797"/>
                  </a:ext>
                </a:extLst>
              </a:tr>
              <a:tr h="842964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b="1" spc="0" dirty="0" err="1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암진단</a:t>
                      </a:r>
                      <a:endParaRPr lang="en-US" altLang="ko-KR" sz="2000" b="1" spc="0" dirty="0" smtClean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latinLnBrk="1"/>
                      <a:r>
                        <a:rPr lang="en-US" altLang="ko-KR" sz="14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(5</a:t>
                      </a:r>
                      <a:r>
                        <a:rPr lang="ko-KR" altLang="en-US" sz="14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년 갱신</a:t>
                      </a:r>
                      <a:r>
                        <a:rPr lang="en-US" altLang="ko-KR" sz="14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)</a:t>
                      </a:r>
                      <a:endParaRPr lang="ko-KR" altLang="en-US" sz="14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2</a:t>
                      </a:r>
                      <a:r>
                        <a:rPr lang="ko-KR" altLang="en-US" sz="20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억원</a:t>
                      </a:r>
                      <a:endParaRPr lang="ko-KR" altLang="en-US" sz="20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42,000</a:t>
                      </a:r>
                      <a:endParaRPr lang="ko-KR" altLang="en-US" sz="2000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84,000</a:t>
                      </a:r>
                      <a:endParaRPr lang="ko-KR" altLang="en-US" sz="2000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4733315"/>
                  </a:ext>
                </a:extLst>
              </a:tr>
              <a:tr h="677404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b="1" spc="0" dirty="0" err="1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소액암진단</a:t>
                      </a:r>
                      <a:endParaRPr lang="ko-KR" altLang="en-US" sz="20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4</a:t>
                      </a:r>
                      <a:r>
                        <a:rPr lang="ko-KR" altLang="en-US" sz="20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천만</a:t>
                      </a:r>
                      <a:endParaRPr lang="ko-KR" altLang="en-US" sz="20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12,000</a:t>
                      </a:r>
                      <a:endParaRPr lang="ko-KR" altLang="en-US" sz="2000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24,400</a:t>
                      </a:r>
                      <a:endParaRPr lang="ko-KR" altLang="en-US" sz="2000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6375250"/>
                  </a:ext>
                </a:extLst>
              </a:tr>
              <a:tr h="111003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상급종합병원</a:t>
                      </a:r>
                      <a:endParaRPr lang="en-US" altLang="ko-KR" sz="2000" b="1" spc="0" dirty="0" smtClean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latinLnBrk="1"/>
                      <a:r>
                        <a:rPr lang="ko-KR" altLang="en-US" sz="20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암통원</a:t>
                      </a:r>
                      <a:endParaRPr lang="en-US" altLang="ko-KR" sz="2000" b="1" spc="0" dirty="0" smtClean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(20</a:t>
                      </a:r>
                      <a:r>
                        <a:rPr lang="ko-KR" altLang="en-US" sz="1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년 갱신</a:t>
                      </a:r>
                      <a:r>
                        <a:rPr lang="en-US" altLang="ko-KR" sz="1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)</a:t>
                      </a:r>
                      <a:endParaRPr lang="ko-KR" altLang="en-US" sz="14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30</a:t>
                      </a:r>
                      <a:r>
                        <a:rPr lang="ko-KR" altLang="en-US" sz="20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만</a:t>
                      </a:r>
                      <a:endParaRPr lang="ko-KR" altLang="en-US" sz="20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5,241</a:t>
                      </a:r>
                      <a:endParaRPr lang="ko-KR" altLang="en-US" sz="2000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9,567</a:t>
                      </a:r>
                      <a:endParaRPr lang="ko-KR" altLang="en-US" sz="2000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0265111"/>
                  </a:ext>
                </a:extLst>
              </a:tr>
              <a:tr h="677404"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20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합계</a:t>
                      </a:r>
                      <a:endParaRPr lang="ko-KR" altLang="en-US" sz="20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200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59,241</a:t>
                      </a:r>
                      <a:endParaRPr lang="ko-KR" altLang="en-US" sz="20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118,827</a:t>
                      </a:r>
                      <a:endParaRPr lang="ko-KR" altLang="en-US" sz="20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460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732245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치매…"/>
          <p:cNvSpPr txBox="1"/>
          <p:nvPr/>
        </p:nvSpPr>
        <p:spPr>
          <a:xfrm>
            <a:off x="332898" y="67733"/>
            <a:ext cx="4117470" cy="646327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 anchor="ctr">
            <a:spAutoFit/>
          </a:bodyPr>
          <a:lstStyle/>
          <a:p>
            <a:pPr algn="ctr" latinLnBrk="0" hangingPunct="0">
              <a:defRPr sz="40000" spc="4799">
                <a:solidFill>
                  <a:srgbClr val="FFF101"/>
                </a:solidFill>
                <a:latin typeface="배달의민족 한나는 열한살 OTF"/>
                <a:ea typeface="배달의민족 한나는 열한살 OTF"/>
                <a:cs typeface="배달의민족 한나는 열한살 OTF"/>
                <a:sym typeface="배달의민족 한나는 열한살 OTF"/>
              </a:defRPr>
            </a:pPr>
            <a:r>
              <a:rPr lang="en-US" altLang="ko-KR" sz="3600" kern="0" spc="-150" dirty="0" smtClean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1</a:t>
            </a:r>
            <a:r>
              <a:rPr lang="ko-KR" altLang="en-US" sz="3600" kern="0" spc="-150" dirty="0" smtClean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월 상품 변경사항 안내</a:t>
            </a:r>
            <a:endParaRPr sz="2700" kern="0" spc="-150" dirty="0">
              <a:solidFill>
                <a:srgbClr val="7030A0"/>
              </a:solidFill>
              <a:latin typeface="경기천년제목 Bold" panose="02020803020101020101" pitchFamily="18" charset="-127"/>
              <a:ea typeface="경기천년제목 Bold" panose="02020803020101020101" pitchFamily="18" charset="-127"/>
              <a:sym typeface="배달의민족 한나는 열한살 OTF"/>
            </a:endParaRPr>
          </a:p>
        </p:txBody>
      </p:sp>
      <p:sp>
        <p:nvSpPr>
          <p:cNvPr id="4" name="모서리가 둥근 직사각형 3"/>
          <p:cNvSpPr/>
          <p:nvPr/>
        </p:nvSpPr>
        <p:spPr>
          <a:xfrm>
            <a:off x="4618604" y="67733"/>
            <a:ext cx="5973196" cy="69108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84402" tIns="84402" rIns="84402" bIns="84402" numCol="1" spcCol="38100" rtlCol="0" anchor="ctr"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ko-KR" altLang="en-US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다</a:t>
            </a:r>
            <a:r>
              <a:rPr kumimoji="0" lang="en-US" altLang="ko-KR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(</a:t>
            </a:r>
            <a:r>
              <a:rPr kumimoji="0" lang="ko-KR" altLang="en-US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多</a:t>
            </a:r>
            <a:r>
              <a:rPr kumimoji="0" lang="en-US" altLang="ko-KR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)</a:t>
            </a:r>
            <a:r>
              <a:rPr kumimoji="0" lang="ko-KR" altLang="en-US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사랑통합보험</a:t>
            </a:r>
            <a:r>
              <a:rPr kumimoji="0" lang="en-US" altLang="ko-KR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V2</a:t>
            </a:r>
            <a:endParaRPr kumimoji="0" lang="ko-KR" altLang="en-US" sz="3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경기천년제목 Medium" panose="02020603020101020101" pitchFamily="18" charset="-127"/>
              <a:ea typeface="경기천년제목 Medium" panose="02020603020101020101" pitchFamily="18" charset="-127"/>
              <a:cs typeface="+mj-cs"/>
              <a:sym typeface="맑은 고딕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3803" y="965612"/>
            <a:ext cx="8257722" cy="60134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t">
            <a:spAutoFit/>
          </a:bodyPr>
          <a:lstStyle/>
          <a:p>
            <a:pPr defTabSz="1828800" latinLnBrk="0" hangingPunct="0"/>
            <a:r>
              <a:rPr lang="ko-KR" altLang="en-US" sz="2800" dirty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</a:rPr>
              <a:t>❐ </a:t>
            </a:r>
            <a:r>
              <a:rPr lang="ko-KR" altLang="en-US" sz="2800" dirty="0" err="1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고액항암</a:t>
            </a:r>
            <a:r>
              <a:rPr lang="ko-KR" altLang="en-US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 </a:t>
            </a:r>
            <a:r>
              <a:rPr lang="ko-KR" altLang="en-US" sz="2800" dirty="0" err="1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타사합산</a:t>
            </a:r>
            <a:r>
              <a:rPr lang="ko-KR" altLang="en-US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 한도 확대</a:t>
            </a:r>
            <a:endParaRPr lang="en-US" altLang="ko-KR" sz="2800" dirty="0" smtClean="0">
              <a:solidFill>
                <a:srgbClr val="000000"/>
              </a:solidFill>
              <a:latin typeface="경기천년제목V Bold" panose="02020803020101020101" pitchFamily="18" charset="-127"/>
              <a:ea typeface="경기천년제목V Bold" panose="02020803020101020101" pitchFamily="18" charset="-127"/>
              <a:cs typeface="+mj-cs"/>
              <a:sym typeface="맑은 고딕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808611"/>
              </p:ext>
            </p:extLst>
          </p:nvPr>
        </p:nvGraphicFramePr>
        <p:xfrm>
          <a:off x="798385" y="2592292"/>
          <a:ext cx="10612566" cy="3446558"/>
        </p:xfrm>
        <a:graphic>
          <a:graphicData uri="http://schemas.openxmlformats.org/drawingml/2006/table">
            <a:tbl>
              <a:tblPr/>
              <a:tblGrid>
                <a:gridCol w="1951690">
                  <a:extLst>
                    <a:ext uri="{9D8B030D-6E8A-4147-A177-3AD203B41FA5}">
                      <a16:colId xmlns:a16="http://schemas.microsoft.com/office/drawing/2014/main" val="1142866310"/>
                    </a:ext>
                  </a:extLst>
                </a:gridCol>
                <a:gridCol w="4615404">
                  <a:extLst>
                    <a:ext uri="{9D8B030D-6E8A-4147-A177-3AD203B41FA5}">
                      <a16:colId xmlns:a16="http://schemas.microsoft.com/office/drawing/2014/main" val="592407225"/>
                    </a:ext>
                  </a:extLst>
                </a:gridCol>
                <a:gridCol w="4045472">
                  <a:extLst>
                    <a:ext uri="{9D8B030D-6E8A-4147-A177-3AD203B41FA5}">
                      <a16:colId xmlns:a16="http://schemas.microsoft.com/office/drawing/2014/main" val="377773591"/>
                    </a:ext>
                  </a:extLst>
                </a:gridCol>
              </a:tblGrid>
              <a:tr h="59657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ko-KR" alt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</a:rPr>
                        <a:t>구분</a:t>
                      </a: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ko-KR" alt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</a:rPr>
                        <a:t>변경 전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ko-KR" alt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</a:rPr>
                        <a:t>변경 후 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393842"/>
                  </a:ext>
                </a:extLst>
              </a:tr>
              <a:tr h="110223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ko-KR" altLang="en-US" sz="18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</a:rPr>
                        <a:t>당타사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ko-KR" altLang="en-US" sz="18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</a:rPr>
                        <a:t>합산한도</a:t>
                      </a: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</a:rPr>
                        <a:t>1.5</a:t>
                      </a:r>
                      <a:r>
                        <a:rPr kumimoji="0" lang="ko-KR" alt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</a:rPr>
                        <a:t>억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</a:rPr>
                        <a:t>2</a:t>
                      </a:r>
                      <a:r>
                        <a:rPr kumimoji="0" lang="ko-KR" alt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</a:rPr>
                        <a:t>억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474483"/>
                  </a:ext>
                </a:extLst>
              </a:tr>
              <a:tr h="174774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ko-KR" altLang="en-US" sz="18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</a:rPr>
                        <a:t>합산담보</a:t>
                      </a: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ko-KR" altLang="en-US" sz="1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</a:rPr>
                        <a:t>카티</a:t>
                      </a:r>
                      <a:r>
                        <a:rPr kumimoji="0" lang="en-US" altLang="ko-KR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</a:rPr>
                        <a:t>(CAR-T), </a:t>
                      </a:r>
                      <a:r>
                        <a:rPr kumimoji="0" lang="ko-KR" altLang="en-US" sz="1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</a:rPr>
                        <a:t>특정항암</a:t>
                      </a:r>
                      <a:r>
                        <a:rPr kumimoji="0" lang="en-US" altLang="ko-KR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</a:rPr>
                        <a:t>, </a:t>
                      </a:r>
                      <a:r>
                        <a:rPr kumimoji="0" lang="ko-KR" alt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</a:rPr>
                        <a:t>항암세기방사선</a:t>
                      </a:r>
                      <a:r>
                        <a:rPr kumimoji="0" lang="en-US" altLang="ko-KR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</a:rPr>
                        <a:t>, </a:t>
                      </a:r>
                      <a:endParaRPr kumimoji="0" lang="en-US" altLang="ko-KR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ko-KR" altLang="en-US" sz="1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</a:rPr>
                        <a:t>항암양성자</a:t>
                      </a:r>
                      <a:r>
                        <a:rPr kumimoji="0" lang="en-US" altLang="ko-KR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</a:rPr>
                        <a:t>, </a:t>
                      </a:r>
                      <a:r>
                        <a:rPr kumimoji="0" lang="ko-KR" altLang="en-US" sz="1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</a:rPr>
                        <a:t>표적항암</a:t>
                      </a:r>
                      <a:endParaRPr kumimoji="0" lang="ko-KR" alt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</a:rPr>
                        <a:t>(</a:t>
                      </a:r>
                      <a:r>
                        <a:rPr kumimoji="0" lang="ko-KR" alt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</a:rPr>
                        <a:t>단</a:t>
                      </a:r>
                      <a:r>
                        <a:rPr kumimoji="0" lang="en-US" altLang="ko-KR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</a:rPr>
                        <a:t>, </a:t>
                      </a:r>
                      <a:r>
                        <a:rPr kumimoji="0" lang="ko-KR" alt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</a:rPr>
                        <a:t>다사랑통합보험은 </a:t>
                      </a:r>
                      <a:r>
                        <a:rPr kumimoji="0" lang="ko-KR" altLang="en-US" sz="1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</a:rPr>
                        <a:t>표적항암만</a:t>
                      </a:r>
                      <a:r>
                        <a:rPr kumimoji="0" lang="ko-KR" alt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</a:rPr>
                        <a:t> 합산</a:t>
                      </a:r>
                      <a:r>
                        <a:rPr kumimoji="0" lang="en-US" altLang="ko-KR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</a:rPr>
                        <a:t>)</a:t>
                      </a:r>
                      <a:endParaRPr kumimoji="0" lang="ko-KR" alt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ko-KR" altLang="en-US" sz="1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</a:rPr>
                        <a:t>카티</a:t>
                      </a:r>
                      <a:r>
                        <a:rPr kumimoji="0" lang="en-US" altLang="ko-KR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</a:rPr>
                        <a:t>(CAR-T), </a:t>
                      </a:r>
                      <a:r>
                        <a:rPr kumimoji="0" lang="ko-KR" altLang="en-US" sz="1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</a:rPr>
                        <a:t>특정항암</a:t>
                      </a:r>
                      <a:r>
                        <a:rPr kumimoji="0" lang="en-US" altLang="ko-KR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</a:rPr>
                        <a:t>, </a:t>
                      </a:r>
                      <a:r>
                        <a:rPr kumimoji="0" lang="ko-KR" alt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</a:rPr>
                        <a:t>항암세기방사선</a:t>
                      </a:r>
                      <a:r>
                        <a:rPr kumimoji="0" lang="en-US" altLang="ko-KR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</a:rPr>
                        <a:t>, </a:t>
                      </a:r>
                      <a:r>
                        <a:rPr kumimoji="0" lang="ko-KR" altLang="en-US" sz="1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</a:rPr>
                        <a:t>항암양성자</a:t>
                      </a:r>
                      <a:r>
                        <a:rPr kumimoji="0" lang="en-US" altLang="ko-KR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</a:rPr>
                        <a:t>, </a:t>
                      </a:r>
                      <a:r>
                        <a:rPr kumimoji="0" lang="ko-KR" altLang="en-US" sz="1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E5007F"/>
                          </a:solidFill>
                          <a:effectLst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</a:rPr>
                        <a:t>표적항암</a:t>
                      </a:r>
                      <a:endParaRPr kumimoji="0" lang="ko-KR" alt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E5007F"/>
                        </a:solidFill>
                        <a:effectLst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907885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79438" y="1586855"/>
            <a:ext cx="1017428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=&gt; </a:t>
            </a:r>
            <a:r>
              <a:rPr kumimoji="0" lang="ko-KR" alt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新담보 지속 추가 및 </a:t>
            </a:r>
            <a:r>
              <a:rPr kumimoji="0" lang="ko-KR" alt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업셀링</a:t>
            </a:r>
            <a:r>
              <a:rPr kumimoji="0" lang="ko-KR" alt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 고려 당타사합산한도 現 </a:t>
            </a:r>
            <a:r>
              <a:rPr kumimoji="0" lang="en-US" altLang="ko-KR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1.5</a:t>
            </a:r>
            <a:r>
              <a:rPr kumimoji="0" lang="ko-KR" altLang="en-US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억 → </a:t>
            </a:r>
            <a:r>
              <a:rPr kumimoji="0" lang="en-US" altLang="ko-KR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2</a:t>
            </a:r>
            <a:r>
              <a:rPr kumimoji="0" lang="ko-KR" altLang="en-US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억 확대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경기천년바탕 Regular" panose="02020503020101020101" pitchFamily="18" charset="-127"/>
              <a:ea typeface="경기천년바탕 Regular" panose="02020503020101020101" pitchFamily="18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     </a:t>
            </a:r>
            <a:r>
              <a: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(</a:t>
            </a:r>
            <a:r>
              <a:rPr kumimoji="0" lang="ko-KR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각 </a:t>
            </a:r>
            <a:r>
              <a:rPr kumimoji="0" lang="ko-KR" alt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담보별</a:t>
            </a:r>
            <a:r>
              <a:rPr kumimoji="0" lang="ko-KR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 당사 한도는 별도 제어 中</a:t>
            </a:r>
            <a:r>
              <a: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)</a:t>
            </a:r>
            <a:endParaRPr kumimoji="0" lang="en-US" altLang="ko-K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경기천년바탕 Regular" panose="02020503020101020101" pitchFamily="18" charset="-127"/>
              <a:ea typeface="경기천년바탕 Regular" panose="020205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042720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치매…"/>
          <p:cNvSpPr txBox="1"/>
          <p:nvPr/>
        </p:nvSpPr>
        <p:spPr>
          <a:xfrm>
            <a:off x="332898" y="67733"/>
            <a:ext cx="4117470" cy="646327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 anchor="ctr">
            <a:spAutoFit/>
          </a:bodyPr>
          <a:lstStyle/>
          <a:p>
            <a:pPr algn="ctr" latinLnBrk="0" hangingPunct="0">
              <a:defRPr sz="40000" spc="4799">
                <a:solidFill>
                  <a:srgbClr val="FFF101"/>
                </a:solidFill>
                <a:latin typeface="배달의민족 한나는 열한살 OTF"/>
                <a:ea typeface="배달의민족 한나는 열한살 OTF"/>
                <a:cs typeface="배달의민족 한나는 열한살 OTF"/>
                <a:sym typeface="배달의민족 한나는 열한살 OTF"/>
              </a:defRPr>
            </a:pPr>
            <a:r>
              <a:rPr lang="en-US" altLang="ko-KR" sz="3600" kern="0" spc="-150" dirty="0" smtClean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1</a:t>
            </a:r>
            <a:r>
              <a:rPr lang="ko-KR" altLang="en-US" sz="3600" kern="0" spc="-150" dirty="0" smtClean="0">
                <a:solidFill>
                  <a:srgbClr val="E5007F"/>
                </a:solidFill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월 상품 변경사항 안내</a:t>
            </a:r>
            <a:endParaRPr sz="2700" kern="0" spc="-150" dirty="0">
              <a:solidFill>
                <a:srgbClr val="7030A0"/>
              </a:solidFill>
              <a:latin typeface="경기천년제목 Bold" panose="02020803020101020101" pitchFamily="18" charset="-127"/>
              <a:ea typeface="경기천년제목 Bold" panose="02020803020101020101" pitchFamily="18" charset="-127"/>
              <a:sym typeface="배달의민족 한나는 열한살 OTF"/>
            </a:endParaRPr>
          </a:p>
        </p:txBody>
      </p:sp>
      <p:sp>
        <p:nvSpPr>
          <p:cNvPr id="4" name="모서리가 둥근 직사각형 3"/>
          <p:cNvSpPr/>
          <p:nvPr/>
        </p:nvSpPr>
        <p:spPr>
          <a:xfrm>
            <a:off x="4618604" y="67733"/>
            <a:ext cx="5973196" cy="69108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84402" tIns="84402" rIns="84402" bIns="84402" numCol="1" spcCol="38100" rtlCol="0" anchor="ctr"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ko-KR" altLang="en-US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다</a:t>
            </a:r>
            <a:r>
              <a:rPr kumimoji="0" lang="en-US" altLang="ko-KR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(</a:t>
            </a:r>
            <a:r>
              <a:rPr kumimoji="0" lang="ko-KR" altLang="en-US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多</a:t>
            </a:r>
            <a:r>
              <a:rPr kumimoji="0" lang="en-US" altLang="ko-KR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)</a:t>
            </a:r>
            <a:r>
              <a:rPr kumimoji="0" lang="ko-KR" altLang="en-US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사랑통합보험</a:t>
            </a:r>
            <a:r>
              <a:rPr kumimoji="0" lang="en-US" altLang="ko-KR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V2</a:t>
            </a:r>
            <a:endParaRPr kumimoji="0" lang="ko-KR" altLang="en-US" sz="3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경기천년제목 Medium" panose="02020603020101020101" pitchFamily="18" charset="-127"/>
              <a:ea typeface="경기천년제목 Medium" panose="02020603020101020101" pitchFamily="18" charset="-127"/>
              <a:cs typeface="+mj-cs"/>
              <a:sym typeface="맑은 고딕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3803" y="965612"/>
            <a:ext cx="8257722" cy="613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t">
            <a:spAutoFit/>
          </a:bodyPr>
          <a:lstStyle/>
          <a:p>
            <a:pPr marR="0" algn="l" defTabSz="1828800" rtl="0" fontAlgn="auto" latinLnBrk="0" hangingPunct="0"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altLang="ko-KR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3. </a:t>
            </a:r>
            <a:r>
              <a:rPr lang="ko-KR" altLang="en-US" sz="2800" dirty="0" err="1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재해후유장해보장특약</a:t>
            </a:r>
            <a:r>
              <a:rPr lang="en-US" altLang="ko-KR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II</a:t>
            </a:r>
            <a:r>
              <a:rPr lang="ko-KR" altLang="en-US" sz="2800" dirty="0" smtClean="0">
                <a:solidFill>
                  <a:srgbClr val="00000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 신설</a:t>
            </a:r>
            <a:endParaRPr lang="en-US" altLang="ko-KR" dirty="0" smtClean="0">
              <a:solidFill>
                <a:srgbClr val="000000"/>
              </a:solidFill>
              <a:latin typeface="경기천년제목V Bold" panose="02020803020101020101" pitchFamily="18" charset="-127"/>
              <a:ea typeface="경기천년제목V Bold" panose="02020803020101020101" pitchFamily="18" charset="-127"/>
              <a:cs typeface="+mj-cs"/>
              <a:sym typeface="맑은 고딕"/>
            </a:endParaRPr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146085"/>
              </p:ext>
            </p:extLst>
          </p:nvPr>
        </p:nvGraphicFramePr>
        <p:xfrm>
          <a:off x="668904" y="1546090"/>
          <a:ext cx="4884172" cy="21293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55371">
                  <a:extLst>
                    <a:ext uri="{9D8B030D-6E8A-4147-A177-3AD203B41FA5}">
                      <a16:colId xmlns:a16="http://schemas.microsoft.com/office/drawing/2014/main" val="3252078815"/>
                    </a:ext>
                  </a:extLst>
                </a:gridCol>
                <a:gridCol w="1828801">
                  <a:extLst>
                    <a:ext uri="{9D8B030D-6E8A-4147-A177-3AD203B41FA5}">
                      <a16:colId xmlns:a16="http://schemas.microsoft.com/office/drawing/2014/main" val="284029775"/>
                    </a:ext>
                  </a:extLst>
                </a:gridCol>
              </a:tblGrid>
              <a:tr h="76526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기존 재해후유장해 보장특약</a:t>
                      </a:r>
                      <a:endParaRPr lang="ko-KR" altLang="en-US" sz="18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보장금액</a:t>
                      </a:r>
                      <a:endParaRPr lang="ko-KR" altLang="en-US" sz="18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830874"/>
                  </a:ext>
                </a:extLst>
              </a:tr>
              <a:tr h="1364106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일반재해장해보장</a:t>
                      </a:r>
                      <a:endParaRPr lang="en-US" altLang="ko-KR" sz="1800" spc="0" dirty="0" smtClean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가입금액</a:t>
                      </a:r>
                      <a:r>
                        <a:rPr lang="en-US" altLang="ko-KR" sz="1800" spc="0" baseline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</a:t>
                      </a:r>
                      <a:r>
                        <a:rPr lang="en-US" altLang="ko-KR" sz="18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100%</a:t>
                      </a:r>
                    </a:p>
                    <a:p>
                      <a:pPr latinLnBrk="1"/>
                      <a:r>
                        <a:rPr lang="en-US" altLang="ko-KR" sz="18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X</a:t>
                      </a:r>
                      <a:r>
                        <a:rPr lang="en-US" altLang="ko-KR" sz="1800" spc="0" baseline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</a:t>
                      </a:r>
                      <a:r>
                        <a:rPr lang="ko-KR" altLang="en-US" sz="1800" spc="0" baseline="0" dirty="0" err="1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장해지급률</a:t>
                      </a:r>
                      <a:endParaRPr lang="en-US" altLang="ko-KR" sz="1800" spc="0" dirty="0" smtClean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0870020"/>
                  </a:ext>
                </a:extLst>
              </a:tr>
            </a:tbl>
          </a:graphicData>
        </a:graphic>
      </p:graphicFrame>
      <p:sp>
        <p:nvSpPr>
          <p:cNvPr id="14" name="오른쪽 화살표 13"/>
          <p:cNvSpPr/>
          <p:nvPr/>
        </p:nvSpPr>
        <p:spPr>
          <a:xfrm>
            <a:off x="5794829" y="2681218"/>
            <a:ext cx="495300" cy="895350"/>
          </a:xfrm>
          <a:prstGeom prst="rightArrow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84402" tIns="84402" rIns="84402" bIns="84402" numCol="1" spcCol="38100" rtlCol="0" anchor="ctr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맑은 고딕"/>
            </a:endParaRPr>
          </a:p>
        </p:txBody>
      </p:sp>
      <p:graphicFrame>
        <p:nvGraphicFramePr>
          <p:cNvPr id="15" name="표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869904"/>
              </p:ext>
            </p:extLst>
          </p:nvPr>
        </p:nvGraphicFramePr>
        <p:xfrm>
          <a:off x="6531882" y="1546090"/>
          <a:ext cx="4884172" cy="21293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55371">
                  <a:extLst>
                    <a:ext uri="{9D8B030D-6E8A-4147-A177-3AD203B41FA5}">
                      <a16:colId xmlns:a16="http://schemas.microsoft.com/office/drawing/2014/main" val="3252078815"/>
                    </a:ext>
                  </a:extLst>
                </a:gridCol>
                <a:gridCol w="1828801">
                  <a:extLst>
                    <a:ext uri="{9D8B030D-6E8A-4147-A177-3AD203B41FA5}">
                      <a16:colId xmlns:a16="http://schemas.microsoft.com/office/drawing/2014/main" val="284029775"/>
                    </a:ext>
                  </a:extLst>
                </a:gridCol>
              </a:tblGrid>
              <a:tr h="73740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spc="0" dirty="0" err="1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재해후유장해보장</a:t>
                      </a:r>
                      <a:r>
                        <a:rPr lang="en-US" altLang="ko-KR" sz="18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II</a:t>
                      </a:r>
                      <a:endParaRPr lang="ko-KR" altLang="en-US" sz="1800" b="1" spc="0" dirty="0">
                        <a:solidFill>
                          <a:srgbClr val="E5007F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보장금액</a:t>
                      </a:r>
                      <a:endParaRPr lang="ko-KR" altLang="en-US" sz="1800" b="1" spc="0" dirty="0">
                        <a:solidFill>
                          <a:srgbClr val="E5007F"/>
                        </a:soli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830874"/>
                  </a:ext>
                </a:extLst>
              </a:tr>
              <a:tr h="734733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일반재해장해보장</a:t>
                      </a:r>
                      <a:endParaRPr lang="en-US" altLang="ko-KR" sz="1800" spc="0" dirty="0" smtClean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가입금액</a:t>
                      </a:r>
                      <a:r>
                        <a:rPr lang="en-US" altLang="ko-KR" sz="1800" spc="0" baseline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 </a:t>
                      </a:r>
                      <a:r>
                        <a:rPr lang="en-US" altLang="ko-KR" sz="18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100%</a:t>
                      </a:r>
                    </a:p>
                    <a:p>
                      <a:pPr latinLnBrk="1"/>
                      <a:r>
                        <a:rPr lang="en-US" altLang="ko-KR" sz="18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X </a:t>
                      </a:r>
                      <a:r>
                        <a:rPr lang="ko-KR" altLang="en-US" sz="1800" spc="0" dirty="0" err="1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장해지급률</a:t>
                      </a:r>
                      <a:endParaRPr lang="ko-KR" altLang="en-US" sz="1800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0870020"/>
                  </a:ext>
                </a:extLst>
              </a:tr>
              <a:tr h="657228">
                <a:tc>
                  <a:txBody>
                    <a:bodyPr/>
                    <a:lstStyle/>
                    <a:p>
                      <a:pPr marL="0" marR="0" indent="0" algn="ctr" defTabSz="9144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800" b="0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E5007F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KoPubWorld돋움체 Bold"/>
                        </a:rPr>
                        <a:t>교통재해장해보장</a:t>
                      </a:r>
                      <a:endParaRPr lang="en-US" altLang="ko-KR" sz="1800" b="0" i="0" u="none" strike="noStrike" cap="none" spc="0" baseline="0" dirty="0" smtClean="0">
                        <a:ln>
                          <a:noFill/>
                        </a:ln>
                        <a:solidFill>
                          <a:srgbClr val="E5007F"/>
                        </a:solidFill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KoPubWorld돋움체 Bold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가입금액 </a:t>
                      </a:r>
                      <a:r>
                        <a:rPr lang="en-US" altLang="ko-KR" sz="1800" spc="0" dirty="0" smtClean="0">
                          <a:solidFill>
                            <a:srgbClr val="E5007F"/>
                          </a:soli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200%</a:t>
                      </a:r>
                    </a:p>
                    <a:p>
                      <a:pPr latinLnBrk="1"/>
                      <a:r>
                        <a:rPr lang="en-US" altLang="ko-KR" sz="18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X </a:t>
                      </a:r>
                      <a:r>
                        <a:rPr lang="ko-KR" altLang="en-US" sz="1800" spc="0" dirty="0" err="1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장해지급률</a:t>
                      </a:r>
                      <a:endParaRPr lang="ko-KR" altLang="en-US" sz="1800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417420"/>
                  </a:ext>
                </a:extLst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8309872"/>
              </p:ext>
            </p:extLst>
          </p:nvPr>
        </p:nvGraphicFramePr>
        <p:xfrm>
          <a:off x="668904" y="3838416"/>
          <a:ext cx="4884172" cy="10362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55371">
                  <a:extLst>
                    <a:ext uri="{9D8B030D-6E8A-4147-A177-3AD203B41FA5}">
                      <a16:colId xmlns:a16="http://schemas.microsoft.com/office/drawing/2014/main" val="144907423"/>
                    </a:ext>
                  </a:extLst>
                </a:gridCol>
                <a:gridCol w="1828801">
                  <a:extLst>
                    <a:ext uri="{9D8B030D-6E8A-4147-A177-3AD203B41FA5}">
                      <a16:colId xmlns:a16="http://schemas.microsoft.com/office/drawing/2014/main" val="2337394951"/>
                    </a:ext>
                  </a:extLst>
                </a:gridCol>
              </a:tblGrid>
              <a:tr h="1036239">
                <a:tc>
                  <a:txBody>
                    <a:bodyPr/>
                    <a:lstStyle/>
                    <a:p>
                      <a:pPr marL="0" marR="0" indent="0" algn="ctr" defTabSz="18288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맑은 고딕"/>
                        </a:rPr>
                        <a:t>40</a:t>
                      </a:r>
                      <a:r>
                        <a:rPr kumimoji="0" lang="ko-KR" altLang="en-US" sz="18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맑은 고딕"/>
                        </a:rPr>
                        <a:t>세</a:t>
                      </a:r>
                      <a:r>
                        <a:rPr kumimoji="0" lang="en-US" altLang="ko-KR" sz="18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맑은 고딕"/>
                        </a:rPr>
                        <a:t>,100</a:t>
                      </a:r>
                      <a:r>
                        <a:rPr kumimoji="0" lang="ko-KR" altLang="en-US" sz="18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맑은 고딕"/>
                        </a:rPr>
                        <a:t>세만기</a:t>
                      </a:r>
                      <a:r>
                        <a:rPr kumimoji="0" lang="en-US" altLang="ko-KR" sz="18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맑은 고딕"/>
                        </a:rPr>
                        <a:t>, 20</a:t>
                      </a:r>
                      <a:r>
                        <a:rPr kumimoji="0" lang="ko-KR" altLang="en-US" sz="18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맑은 고딕"/>
                        </a:rPr>
                        <a:t>년납</a:t>
                      </a:r>
                      <a:endParaRPr kumimoji="0" lang="en-US" altLang="ko-KR" sz="18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맑은 고딕"/>
                      </a:endParaRPr>
                    </a:p>
                    <a:p>
                      <a:pPr marL="0" marR="0" indent="0" algn="ctr" defTabSz="18288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800" b="0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맑은 고딕"/>
                        </a:rPr>
                        <a:t>가입금액 </a:t>
                      </a:r>
                      <a:r>
                        <a:rPr lang="en-US" altLang="ko-KR" sz="1800" b="0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맑은 고딕"/>
                        </a:rPr>
                        <a:t>1</a:t>
                      </a:r>
                      <a:r>
                        <a:rPr lang="ko-KR" altLang="en-US" sz="1800" b="0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맑은 고딕"/>
                        </a:rPr>
                        <a:t>천만원</a:t>
                      </a:r>
                      <a:endParaRPr lang="en-US" altLang="ko-KR" sz="1800" b="0" i="0" u="none" strike="noStrike" cap="none" spc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맑은 고딕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남 </a:t>
                      </a:r>
                      <a:r>
                        <a:rPr lang="en-US" altLang="ko-KR" sz="18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1,200</a:t>
                      </a:r>
                      <a:r>
                        <a:rPr lang="ko-KR" altLang="en-US" sz="18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원</a:t>
                      </a:r>
                      <a:endParaRPr lang="en-US" altLang="ko-KR" sz="1800" spc="0" dirty="0" smtClean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latinLnBrk="1"/>
                      <a:r>
                        <a:rPr lang="ko-KR" altLang="en-US" sz="18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여    </a:t>
                      </a:r>
                      <a:r>
                        <a:rPr lang="en-US" altLang="ko-KR" sz="18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950</a:t>
                      </a:r>
                      <a:r>
                        <a:rPr lang="ko-KR" altLang="en-US" sz="18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원</a:t>
                      </a:r>
                      <a:endParaRPr lang="ko-KR" altLang="en-US" sz="1800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72651860"/>
                  </a:ext>
                </a:extLst>
              </a:tr>
            </a:tbl>
          </a:graphicData>
        </a:graphic>
      </p:graphicFrame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750206"/>
              </p:ext>
            </p:extLst>
          </p:nvPr>
        </p:nvGraphicFramePr>
        <p:xfrm>
          <a:off x="6531882" y="3838415"/>
          <a:ext cx="4884172" cy="10362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55371">
                  <a:extLst>
                    <a:ext uri="{9D8B030D-6E8A-4147-A177-3AD203B41FA5}">
                      <a16:colId xmlns:a16="http://schemas.microsoft.com/office/drawing/2014/main" val="172177798"/>
                    </a:ext>
                  </a:extLst>
                </a:gridCol>
                <a:gridCol w="1828801">
                  <a:extLst>
                    <a:ext uri="{9D8B030D-6E8A-4147-A177-3AD203B41FA5}">
                      <a16:colId xmlns:a16="http://schemas.microsoft.com/office/drawing/2014/main" val="604776336"/>
                    </a:ext>
                  </a:extLst>
                </a:gridCol>
              </a:tblGrid>
              <a:tr h="1036239">
                <a:tc>
                  <a:txBody>
                    <a:bodyPr/>
                    <a:lstStyle/>
                    <a:p>
                      <a:pPr marL="0" marR="0" indent="0" algn="ctr" defTabSz="18288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맑은 고딕"/>
                        </a:rPr>
                        <a:t>40</a:t>
                      </a:r>
                      <a:r>
                        <a:rPr kumimoji="0" lang="ko-KR" altLang="en-US" sz="18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맑은 고딕"/>
                        </a:rPr>
                        <a:t>세</a:t>
                      </a:r>
                      <a:r>
                        <a:rPr kumimoji="0" lang="en-US" altLang="ko-KR" sz="18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맑은 고딕"/>
                        </a:rPr>
                        <a:t>,100</a:t>
                      </a:r>
                      <a:r>
                        <a:rPr kumimoji="0" lang="ko-KR" altLang="en-US" sz="18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맑은 고딕"/>
                        </a:rPr>
                        <a:t>세만기</a:t>
                      </a:r>
                      <a:r>
                        <a:rPr kumimoji="0" lang="en-US" altLang="ko-KR" sz="18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맑은 고딕"/>
                        </a:rPr>
                        <a:t>, 20</a:t>
                      </a:r>
                      <a:r>
                        <a:rPr kumimoji="0" lang="ko-KR" altLang="en-US" sz="18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맑은 고딕"/>
                        </a:rPr>
                        <a:t>년납</a:t>
                      </a:r>
                      <a:endParaRPr kumimoji="0" lang="en-US" altLang="ko-KR" sz="18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맑은 고딕"/>
                      </a:endParaRPr>
                    </a:p>
                    <a:p>
                      <a:pPr marL="0" marR="0" indent="0" algn="ctr" defTabSz="18288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800" b="0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맑은 고딕"/>
                        </a:rPr>
                        <a:t>가입금액 </a:t>
                      </a:r>
                      <a:r>
                        <a:rPr lang="en-US" altLang="ko-KR" sz="1800" b="0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맑은 고딕"/>
                        </a:rPr>
                        <a:t>1</a:t>
                      </a:r>
                      <a:r>
                        <a:rPr lang="ko-KR" altLang="en-US" sz="1800" b="0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  <a:cs typeface="+mn-cs"/>
                          <a:sym typeface="맑은 고딕"/>
                        </a:rPr>
                        <a:t>천만원</a:t>
                      </a:r>
                      <a:endParaRPr lang="en-US" altLang="ko-KR" sz="1800" b="0" i="0" u="none" strike="noStrike" cap="none" spc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  <a:cs typeface="+mn-cs"/>
                        <a:sym typeface="맑은 고딕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남 </a:t>
                      </a:r>
                      <a:r>
                        <a:rPr lang="en-US" altLang="ko-KR" sz="18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1,430</a:t>
                      </a:r>
                      <a:r>
                        <a:rPr lang="ko-KR" altLang="en-US" sz="18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원</a:t>
                      </a:r>
                      <a:endParaRPr lang="en-US" altLang="ko-KR" sz="1800" spc="0" dirty="0" smtClean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latinLnBrk="1"/>
                      <a:r>
                        <a:rPr lang="ko-KR" altLang="en-US" sz="18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여 </a:t>
                      </a:r>
                      <a:r>
                        <a:rPr lang="en-US" altLang="ko-KR" sz="18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1,140</a:t>
                      </a:r>
                      <a:r>
                        <a:rPr lang="ko-KR" altLang="en-US" sz="18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원</a:t>
                      </a:r>
                      <a:endParaRPr lang="en-US" altLang="ko-KR" sz="1800" spc="0" dirty="0" smtClean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  <a:p>
                      <a:pPr latinLnBrk="1"/>
                      <a:r>
                        <a:rPr lang="en-US" altLang="ko-KR" sz="12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(</a:t>
                      </a:r>
                      <a:r>
                        <a:rPr lang="ko-KR" altLang="en-US" sz="12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약 </a:t>
                      </a:r>
                      <a:r>
                        <a:rPr lang="en-US" altLang="ko-KR" sz="12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20% </a:t>
                      </a:r>
                      <a:r>
                        <a:rPr lang="ko-KR" altLang="en-US" sz="12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인상</a:t>
                      </a:r>
                      <a:r>
                        <a:rPr lang="en-US" altLang="ko-KR" sz="12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)</a:t>
                      </a:r>
                      <a:endParaRPr lang="ko-KR" altLang="en-US" sz="1200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5113643"/>
                  </a:ext>
                </a:extLst>
              </a:tr>
            </a:tbl>
          </a:graphicData>
        </a:graphic>
      </p:graphicFrame>
      <p:graphicFrame>
        <p:nvGraphicFramePr>
          <p:cNvPr id="17" name="표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014808"/>
              </p:ext>
            </p:extLst>
          </p:nvPr>
        </p:nvGraphicFramePr>
        <p:xfrm>
          <a:off x="787436" y="5152890"/>
          <a:ext cx="10566365" cy="9590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3273">
                  <a:extLst>
                    <a:ext uri="{9D8B030D-6E8A-4147-A177-3AD203B41FA5}">
                      <a16:colId xmlns:a16="http://schemas.microsoft.com/office/drawing/2014/main" val="3252078815"/>
                    </a:ext>
                  </a:extLst>
                </a:gridCol>
                <a:gridCol w="2113273">
                  <a:extLst>
                    <a:ext uri="{9D8B030D-6E8A-4147-A177-3AD203B41FA5}">
                      <a16:colId xmlns:a16="http://schemas.microsoft.com/office/drawing/2014/main" val="1676820140"/>
                    </a:ext>
                  </a:extLst>
                </a:gridCol>
                <a:gridCol w="2113273">
                  <a:extLst>
                    <a:ext uri="{9D8B030D-6E8A-4147-A177-3AD203B41FA5}">
                      <a16:colId xmlns:a16="http://schemas.microsoft.com/office/drawing/2014/main" val="923095440"/>
                    </a:ext>
                  </a:extLst>
                </a:gridCol>
                <a:gridCol w="2113273">
                  <a:extLst>
                    <a:ext uri="{9D8B030D-6E8A-4147-A177-3AD203B41FA5}">
                      <a16:colId xmlns:a16="http://schemas.microsoft.com/office/drawing/2014/main" val="2917787443"/>
                    </a:ext>
                  </a:extLst>
                </a:gridCol>
                <a:gridCol w="2113273">
                  <a:extLst>
                    <a:ext uri="{9D8B030D-6E8A-4147-A177-3AD203B41FA5}">
                      <a16:colId xmlns:a16="http://schemas.microsoft.com/office/drawing/2014/main" val="284029775"/>
                    </a:ext>
                  </a:extLst>
                </a:gridCol>
              </a:tblGrid>
              <a:tr h="332854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가입금액</a:t>
                      </a:r>
                      <a:endParaRPr lang="ko-KR" altLang="en-US" sz="18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3,4</a:t>
                      </a:r>
                      <a:r>
                        <a:rPr lang="ko-KR" altLang="en-US" sz="18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급</a:t>
                      </a:r>
                      <a:r>
                        <a:rPr lang="en-US" altLang="ko-KR" sz="18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, </a:t>
                      </a:r>
                      <a:r>
                        <a:rPr lang="ko-KR" altLang="en-US" sz="1800" b="1" spc="0" dirty="0" err="1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비위험직</a:t>
                      </a:r>
                      <a:endParaRPr lang="ko-KR" altLang="en-US" sz="18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2</a:t>
                      </a:r>
                      <a:r>
                        <a:rPr lang="ko-KR" altLang="en-US" sz="18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급</a:t>
                      </a:r>
                      <a:endParaRPr lang="ko-KR" altLang="en-US" sz="18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</a:t>
                      </a:r>
                      <a:r>
                        <a:rPr lang="ko-KR" altLang="en-US" sz="18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급</a:t>
                      </a:r>
                      <a:endParaRPr lang="ko-KR" altLang="en-US" sz="18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설계사</a:t>
                      </a:r>
                      <a:endParaRPr lang="ko-KR" altLang="en-US" sz="1800" b="1" spc="0" dirty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830874"/>
                  </a:ext>
                </a:extLst>
              </a:tr>
              <a:tr h="593323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최대 한도</a:t>
                      </a:r>
                      <a:endParaRPr lang="en-US" altLang="ko-KR" sz="1800" spc="0" dirty="0" smtClean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5</a:t>
                      </a:r>
                      <a:r>
                        <a:rPr lang="ko-KR" altLang="en-US" sz="2400" b="1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천</a:t>
                      </a:r>
                      <a:endParaRPr lang="en-US" altLang="ko-KR" sz="2400" b="1" spc="0" dirty="0" smtClean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3</a:t>
                      </a:r>
                      <a:r>
                        <a:rPr lang="ko-KR" altLang="en-US" sz="18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천</a:t>
                      </a:r>
                      <a:endParaRPr lang="en-US" altLang="ko-KR" sz="1800" spc="0" dirty="0" smtClean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</a:t>
                      </a:r>
                      <a:r>
                        <a:rPr lang="ko-KR" altLang="en-US" sz="18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천</a:t>
                      </a:r>
                      <a:endParaRPr lang="en-US" altLang="ko-KR" sz="1800" spc="0" dirty="0" smtClean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2</a:t>
                      </a:r>
                      <a:r>
                        <a:rPr lang="ko-KR" altLang="en-US" sz="1800" spc="0" dirty="0" smtClean="0"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천</a:t>
                      </a:r>
                      <a:endParaRPr lang="en-US" altLang="ko-KR" sz="1800" spc="0" dirty="0" smtClean="0"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087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314929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치매…"/>
          <p:cNvSpPr txBox="1"/>
          <p:nvPr/>
        </p:nvSpPr>
        <p:spPr>
          <a:xfrm>
            <a:off x="332898" y="67733"/>
            <a:ext cx="4117470" cy="646327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 anchor="ctr">
            <a:sp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0" spc="4799">
                <a:solidFill>
                  <a:srgbClr val="FFF101"/>
                </a:solidFill>
                <a:latin typeface="배달의민족 한나는 열한살 OTF"/>
                <a:ea typeface="배달의민족 한나는 열한살 OTF"/>
                <a:cs typeface="배달의민족 한나는 열한살 OTF"/>
                <a:sym typeface="배달의민족 한나는 열한살 OTF"/>
              </a:defRPr>
            </a:pPr>
            <a:r>
              <a:rPr kumimoji="0" lang="en-US" altLang="ko-KR" sz="3600" b="0" i="0" u="none" strike="noStrike" kern="0" cap="none" spc="-150" normalizeH="0" baseline="0" noProof="0" dirty="0" smtClean="0">
                <a:ln>
                  <a:noFill/>
                </a:ln>
                <a:solidFill>
                  <a:srgbClr val="E5007F"/>
                </a:solidFill>
                <a:effectLst/>
                <a:uLnTx/>
                <a:uFillTx/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1</a:t>
            </a:r>
            <a:r>
              <a:rPr kumimoji="0" lang="ko-KR" altLang="en-US" sz="3600" b="0" i="0" u="none" strike="noStrike" kern="0" cap="none" spc="-150" normalizeH="0" baseline="0" noProof="0" dirty="0" smtClean="0">
                <a:ln>
                  <a:noFill/>
                </a:ln>
                <a:solidFill>
                  <a:srgbClr val="E5007F"/>
                </a:solidFill>
                <a:effectLst/>
                <a:uLnTx/>
                <a:uFillTx/>
                <a:latin typeface="경기천년제목 Bold" panose="02020803020101020101" pitchFamily="18" charset="-127"/>
                <a:ea typeface="경기천년제목 Bold" panose="02020803020101020101" pitchFamily="18" charset="-127"/>
                <a:sym typeface="배달의민족 한나는 열한살 OTF"/>
              </a:rPr>
              <a:t>월 상품 변경사항 안내</a:t>
            </a:r>
            <a:endParaRPr kumimoji="0" sz="2700" b="0" i="0" u="none" strike="noStrike" kern="0" cap="none" spc="-15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경기천년제목 Bold" panose="02020803020101020101" pitchFamily="18" charset="-127"/>
              <a:ea typeface="경기천년제목 Bold" panose="02020803020101020101" pitchFamily="18" charset="-127"/>
              <a:sym typeface="배달의민족 한나는 열한살 OTF"/>
            </a:endParaRPr>
          </a:p>
        </p:txBody>
      </p:sp>
      <p:sp>
        <p:nvSpPr>
          <p:cNvPr id="4" name="모서리가 둥근 직사각형 3"/>
          <p:cNvSpPr/>
          <p:nvPr/>
        </p:nvSpPr>
        <p:spPr>
          <a:xfrm>
            <a:off x="4618604" y="67733"/>
            <a:ext cx="5973196" cy="69108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84402" tIns="84402" rIns="84402" bIns="84402" numCol="1" spcCol="38100" rtlCol="0" anchor="ctr">
            <a:noAutofit/>
          </a:bodyPr>
          <a:lstStyle/>
          <a:p>
            <a:pPr marL="0" marR="0" lvl="0" indent="0" algn="ctr" defTabSz="18288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다</a:t>
            </a:r>
            <a:r>
              <a:rPr kumimoji="0" lang="en-US" altLang="ko-K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(</a:t>
            </a:r>
            <a:r>
              <a:rPr kumimoji="0" lang="ko-KR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多</a:t>
            </a:r>
            <a:r>
              <a:rPr kumimoji="0" lang="en-US" altLang="ko-K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)</a:t>
            </a:r>
            <a:r>
              <a:rPr kumimoji="0" lang="ko-KR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사랑통합보험</a:t>
            </a:r>
            <a:r>
              <a:rPr kumimoji="0" lang="en-US" altLang="ko-K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j-cs"/>
                <a:sym typeface="맑은 고딕"/>
              </a:rPr>
              <a:t>V2</a:t>
            </a:r>
            <a:endParaRPr kumimoji="0" lang="ko-KR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경기천년제목 Medium" panose="02020603020101020101" pitchFamily="18" charset="-127"/>
              <a:ea typeface="경기천년제목 Medium" panose="02020603020101020101" pitchFamily="18" charset="-127"/>
              <a:cs typeface="+mj-cs"/>
              <a:sym typeface="맑은 고딕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3803" y="965612"/>
            <a:ext cx="8257722" cy="613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t">
            <a:spAutoFit/>
          </a:bodyPr>
          <a:lstStyle/>
          <a:p>
            <a:pPr marL="0" marR="0" lvl="0" indent="0" algn="l" defTabSz="18288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4. </a:t>
            </a:r>
            <a:r>
              <a:rPr kumimoji="0" lang="ko-KR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경기천년제목V Bold" panose="02020803020101020101" pitchFamily="18" charset="-127"/>
                <a:ea typeface="경기천년제목V Bold" panose="02020803020101020101" pitchFamily="18" charset="-127"/>
                <a:cs typeface="+mj-cs"/>
                <a:sym typeface="맑은 고딕"/>
              </a:rPr>
              <a:t>간병인사용입원 일당 추가</a:t>
            </a:r>
            <a:endParaRPr kumimoji="0" lang="en-US" altLang="ko-KR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경기천년제목V Bold" panose="02020803020101020101" pitchFamily="18" charset="-127"/>
              <a:ea typeface="경기천년제목V Bold" panose="02020803020101020101" pitchFamily="18" charset="-127"/>
              <a:cs typeface="+mj-cs"/>
              <a:sym typeface="맑은 고딕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483080"/>
              </p:ext>
            </p:extLst>
          </p:nvPr>
        </p:nvGraphicFramePr>
        <p:xfrm>
          <a:off x="332898" y="1786072"/>
          <a:ext cx="7944327" cy="4484100"/>
        </p:xfrm>
        <a:graphic>
          <a:graphicData uri="http://schemas.openxmlformats.org/drawingml/2006/table">
            <a:tbl>
              <a:tblPr/>
              <a:tblGrid>
                <a:gridCol w="1977992">
                  <a:extLst>
                    <a:ext uri="{9D8B030D-6E8A-4147-A177-3AD203B41FA5}">
                      <a16:colId xmlns:a16="http://schemas.microsoft.com/office/drawing/2014/main" val="2111822506"/>
                    </a:ext>
                  </a:extLst>
                </a:gridCol>
                <a:gridCol w="4791639">
                  <a:extLst>
                    <a:ext uri="{9D8B030D-6E8A-4147-A177-3AD203B41FA5}">
                      <a16:colId xmlns:a16="http://schemas.microsoft.com/office/drawing/2014/main" val="1384495736"/>
                    </a:ext>
                  </a:extLst>
                </a:gridCol>
                <a:gridCol w="1174696">
                  <a:extLst>
                    <a:ext uri="{9D8B030D-6E8A-4147-A177-3AD203B41FA5}">
                      <a16:colId xmlns:a16="http://schemas.microsoft.com/office/drawing/2014/main" val="1509843463"/>
                    </a:ext>
                  </a:extLst>
                </a:gridCol>
              </a:tblGrid>
              <a:tr h="855540">
                <a:tc>
                  <a:txBody>
                    <a:bodyPr/>
                    <a:lstStyle/>
                    <a:p>
                      <a:pPr marL="0" marR="0" indent="127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급 여 명</a:t>
                      </a:r>
                      <a:endParaRPr lang="ko-KR" altLang="en-US" sz="1100" kern="0" spc="-5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14527" marR="14527" marT="14527" marB="1452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CF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27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지급사유</a:t>
                      </a:r>
                      <a:endParaRPr lang="ko-KR" altLang="en-US" sz="1100" kern="0" spc="-5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14527" marR="14527" marT="14527" marB="1452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CF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27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지 급 금 액</a:t>
                      </a:r>
                      <a:endParaRPr lang="ko-KR" altLang="en-US" sz="1100" kern="0" spc="-5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14527" marR="14527" marT="14527" marB="1452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CF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407196"/>
                  </a:ext>
                </a:extLst>
              </a:tr>
              <a:tr h="1061940">
                <a:tc>
                  <a:txBody>
                    <a:bodyPr/>
                    <a:lstStyle/>
                    <a:p>
                      <a:pPr marL="0" marR="0" indent="127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간병인사용입원급여금</a:t>
                      </a: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/>
                      </a:r>
                      <a:b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</a:b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(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요양병원 제외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)</a:t>
                      </a:r>
                      <a:endParaRPr lang="ko-KR" altLang="en-US" sz="1100" kern="0" spc="-5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  <a:p>
                      <a:pPr marL="0" marR="0" indent="127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(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제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5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조 제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1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호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)</a:t>
                      </a:r>
                      <a:endParaRPr lang="ko-KR" altLang="en-US" sz="1100" kern="0" spc="-5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14527" marR="14527" marT="14527" marB="1452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CF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270" algn="just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피보험자가 보험기간 중 보장개시일 이후에 질병으로 진단받거나 재해가 발생하여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, 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휴먼명조"/>
                        <a:ea typeface="휴먼명조"/>
                      </a:endParaRPr>
                    </a:p>
                    <a:p>
                      <a:pPr marL="0" marR="0" indent="1270" algn="just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그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치료를 직접적인 목적으로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요양병원을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 제외한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병원급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 또는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의원급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 의료기관에서 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1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일 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이상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휴먼명조"/>
                        <a:ea typeface="휴먼명조"/>
                      </a:endParaRPr>
                    </a:p>
                    <a:p>
                      <a:pPr marL="0" marR="0" indent="1270" algn="just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계속하여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입원하여 간병인을 사용할 경우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(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간병인 사용 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1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일당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, 180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일 한도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)</a:t>
                      </a:r>
                      <a:endParaRPr lang="ko-KR" altLang="en-US" sz="1100" kern="0" spc="-5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14527" marR="14527" marT="14527" marB="1452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27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10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만원</a:t>
                      </a:r>
                      <a:endParaRPr lang="ko-KR" altLang="en-US" sz="1100" kern="0" spc="-5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14527" marR="14527" marT="14527" marB="1452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4193585"/>
                  </a:ext>
                </a:extLst>
              </a:tr>
              <a:tr h="855540">
                <a:tc>
                  <a:txBody>
                    <a:bodyPr/>
                    <a:lstStyle/>
                    <a:p>
                      <a:pPr marL="0" marR="0" indent="127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간병인사용입원급여금</a:t>
                      </a:r>
                      <a:endParaRPr lang="ko-KR" altLang="en-US" sz="1100" kern="0" spc="-5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  <a:p>
                      <a:pPr marL="0" marR="0" indent="127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(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요양병원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)</a:t>
                      </a:r>
                      <a:endParaRPr lang="ko-KR" altLang="en-US" sz="1100" kern="0" spc="-5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  <a:p>
                      <a:pPr marL="0" marR="0" indent="127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(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제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5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조 제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2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호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)</a:t>
                      </a:r>
                      <a:endParaRPr lang="ko-KR" altLang="en-US" sz="1100" kern="0" spc="-5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14527" marR="14527" marT="14527" marB="1452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CF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270" algn="just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피보험자가 보험기간 중 보장개시일 이후에 질병으로 진단받거나 재해가 발생하여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, 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휴먼명조"/>
                        <a:ea typeface="휴먼명조"/>
                      </a:endParaRPr>
                    </a:p>
                    <a:p>
                      <a:pPr marL="0" marR="0" indent="1270" algn="just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그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치료를 직접적인 목적으로 요양병원에서 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1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일 이상 계속하여 입원하여 간병인을 사용할 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휴먼명조"/>
                        <a:ea typeface="휴먼명조"/>
                      </a:endParaRPr>
                    </a:p>
                    <a:p>
                      <a:pPr marL="0" marR="0" indent="1270" algn="just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경우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(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간병인 사용 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1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일당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, 180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일 한도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)</a:t>
                      </a:r>
                      <a:endParaRPr lang="ko-KR" altLang="en-US" sz="1100" kern="0" spc="-5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14527" marR="14527" marT="14527" marB="1452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27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4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만원</a:t>
                      </a:r>
                      <a:endParaRPr lang="ko-KR" altLang="en-US" sz="1100" kern="0" spc="-5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14527" marR="14527" marT="14527" marB="1452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584610"/>
                  </a:ext>
                </a:extLst>
              </a:tr>
              <a:tr h="1061940">
                <a:tc>
                  <a:txBody>
                    <a:bodyPr/>
                    <a:lstStyle/>
                    <a:p>
                      <a:pPr marL="0" marR="0" indent="127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간호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·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간병통합서비스</a:t>
                      </a:r>
                      <a:endParaRPr lang="ko-KR" altLang="en-US" sz="1100" kern="0" spc="-5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  <a:p>
                      <a:pPr marL="0" marR="0" indent="127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입원급여금</a:t>
                      </a:r>
                      <a:endParaRPr lang="ko-KR" altLang="en-US" sz="1100" kern="0" spc="-5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  <a:p>
                      <a:pPr marL="0" marR="0" indent="127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(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요양병원 제외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)</a:t>
                      </a:r>
                      <a:endParaRPr lang="ko-KR" altLang="en-US" sz="1100" kern="0" spc="-5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  <a:p>
                      <a:pPr marL="0" marR="0" indent="127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(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제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5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조 제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3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호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)</a:t>
                      </a:r>
                      <a:endParaRPr lang="ko-KR" altLang="en-US" sz="1100" kern="0" spc="-5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14527" marR="14527" marT="14527" marB="1452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CF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270" algn="just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피보험자가 보험기간 중 보장개시일 이후에 질병으로 진단받거나 재해가 발생하여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, 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휴먼명조"/>
                        <a:ea typeface="휴먼명조"/>
                      </a:endParaRPr>
                    </a:p>
                    <a:p>
                      <a:pPr marL="0" marR="0" indent="1270" algn="just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그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치료를 직접적인 목적으로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요양병원을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 제외한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병원급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 의료기관에서 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1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일 이상 계속하여 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휴먼명조"/>
                        <a:ea typeface="휴먼명조"/>
                      </a:endParaRPr>
                    </a:p>
                    <a:p>
                      <a:pPr marL="0" marR="0" indent="1270" algn="just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입원하여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간호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·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간병통합서비스을 사용할 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경우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휴먼명조"/>
                        <a:ea typeface="휴먼명조"/>
                      </a:endParaRPr>
                    </a:p>
                    <a:p>
                      <a:pPr marL="0" marR="0" indent="1270" algn="just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(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간호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·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간병통합서비스 사용 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1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일당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, 180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일 한도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)</a:t>
                      </a:r>
                      <a:endParaRPr lang="ko-KR" altLang="en-US" sz="1100" kern="0" spc="-5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14527" marR="14527" marT="14527" marB="1452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27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2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만원</a:t>
                      </a:r>
                      <a:endParaRPr lang="ko-KR" altLang="en-US" sz="1100" kern="0" spc="-5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14527" marR="14527" marT="14527" marB="1452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1290816"/>
                  </a:ext>
                </a:extLst>
              </a:tr>
              <a:tr h="649140">
                <a:tc gridSpan="3">
                  <a:txBody>
                    <a:bodyPr/>
                    <a:lstStyle/>
                    <a:p>
                      <a:pPr marL="0" marR="0" indent="1270" algn="just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다만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,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보험계약일부터 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1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년이 지난 계약해당일의 전일 이전에 재해 이외의 원인으로 인한 치료를 직접적인 목적으로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입원급여금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 지급사유가 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발생하였을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경우에는 상기 금액의 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50%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를 지급합니다</a:t>
                      </a:r>
                      <a:endParaRPr lang="ko-KR" altLang="en-US" sz="1100" kern="0" spc="-5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14527" marR="14527" marT="14527" marB="1452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542354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13036" y="2090872"/>
            <a:ext cx="3878964" cy="140155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t">
            <a:sp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ko-KR" altLang="en-US" sz="32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간호간병서비스까지</a:t>
            </a:r>
            <a:endParaRPr kumimoji="0" lang="en-US" altLang="ko-KR" sz="32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ko-KR" altLang="en-US" sz="32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보장 가능</a:t>
            </a:r>
            <a:r>
              <a:rPr kumimoji="0" lang="en-US" altLang="ko-KR" sz="32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!</a:t>
            </a:r>
          </a:p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ko-KR" sz="16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(3.3.5</a:t>
            </a:r>
            <a:r>
              <a:rPr lang="ko-KR" altLang="en-US" sz="16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탑재된 간병입원일당</a:t>
            </a:r>
            <a:r>
              <a:rPr lang="en-US" altLang="ko-KR" sz="16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)</a:t>
            </a:r>
            <a:endParaRPr kumimoji="0" lang="ko-KR" altLang="en-US" sz="1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5692987" y="1396873"/>
            <a:ext cx="2329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828800" latinLnBrk="0" hangingPunct="0"/>
            <a:r>
              <a:rPr lang="en-US" altLang="ko-KR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sym typeface="맑은 고딕"/>
              </a:rPr>
              <a:t>*</a:t>
            </a:r>
            <a:r>
              <a:rPr lang="ko-KR" altLang="en-US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sym typeface="맑은 고딕"/>
              </a:rPr>
              <a:t>가입금액 </a:t>
            </a:r>
            <a:r>
              <a:rPr lang="en-US" altLang="ko-KR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sym typeface="맑은 고딕"/>
              </a:rPr>
              <a:t>10</a:t>
            </a:r>
            <a:r>
              <a:rPr lang="ko-KR" altLang="en-US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sym typeface="맑은 고딕"/>
              </a:rPr>
              <a:t>만원 기준</a:t>
            </a:r>
            <a:endParaRPr lang="ko-KR" altLang="en-US" dirty="0">
              <a:solidFill>
                <a:srgbClr val="000000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  <a:sym typeface="맑은 고딕"/>
            </a:endParaRPr>
          </a:p>
        </p:txBody>
      </p:sp>
      <p:sp>
        <p:nvSpPr>
          <p:cNvPr id="3" name="모서리가 둥근 직사각형 2"/>
          <p:cNvSpPr/>
          <p:nvPr/>
        </p:nvSpPr>
        <p:spPr>
          <a:xfrm>
            <a:off x="8582025" y="3562350"/>
            <a:ext cx="3371850" cy="685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ctr"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ko-KR" altLang="en-US" sz="3200" dirty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요양병원제외 </a:t>
            </a:r>
            <a:r>
              <a:rPr lang="en-US" altLang="ko-KR" sz="3200" dirty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10</a:t>
            </a:r>
            <a:r>
              <a:rPr lang="ko-KR" altLang="en-US" sz="3200" dirty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만</a:t>
            </a:r>
            <a:endParaRPr lang="ko-KR" altLang="en-US" sz="3200" dirty="0">
              <a:solidFill>
                <a:srgbClr val="E5007F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8582025" y="4332922"/>
            <a:ext cx="3371850" cy="685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ctr">
            <a:noAutofit/>
          </a:bodyPr>
          <a:lstStyle/>
          <a:p>
            <a:pPr marL="0" marR="0" indent="0" algn="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ko-KR" altLang="en-US" sz="32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요양병원 </a:t>
            </a:r>
            <a:r>
              <a:rPr lang="en-US" altLang="ko-KR" sz="3200" dirty="0" smtClean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4</a:t>
            </a:r>
            <a:r>
              <a:rPr lang="ko-KR" altLang="en-US" sz="3200" dirty="0" smtClean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만</a:t>
            </a:r>
            <a:endParaRPr lang="ko-KR" altLang="en-US" sz="3200" dirty="0">
              <a:solidFill>
                <a:srgbClr val="E5007F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8582025" y="5103494"/>
            <a:ext cx="3371850" cy="685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4402" tIns="84402" rIns="84402" bIns="84402" numCol="1" spcCol="38100" rtlCol="0" anchor="ctr">
            <a:noAutofit/>
          </a:bodyPr>
          <a:lstStyle/>
          <a:p>
            <a:pPr marL="0" marR="0" indent="0" algn="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ko-KR" altLang="en-US" sz="3200" err="1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간호간병</a:t>
            </a:r>
            <a:r>
              <a:rPr lang="ko-KR" altLang="en-US" sz="3200" dirty="0" smtClean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 </a:t>
            </a:r>
            <a:r>
              <a:rPr lang="en-US" altLang="ko-KR" sz="3200" dirty="0" smtClean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2</a:t>
            </a:r>
            <a:r>
              <a:rPr lang="ko-KR" altLang="en-US" sz="3200" dirty="0" smtClean="0">
                <a:solidFill>
                  <a:srgbClr val="E5007F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  <a:cs typeface="+mj-cs"/>
                <a:sym typeface="맑은 고딕"/>
              </a:rPr>
              <a:t>만</a:t>
            </a:r>
            <a:endParaRPr lang="ko-KR" altLang="en-US" sz="3200" dirty="0">
              <a:solidFill>
                <a:srgbClr val="E5007F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  <a:cs typeface="+mj-cs"/>
              <a:sym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381482783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테마">
  <a:themeElements>
    <a:clrScheme name="Office 테마">
      <a:dk1>
        <a:srgbClr val="000000"/>
      </a:dk1>
      <a:lt1>
        <a:srgbClr val="222222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테마">
      <a:majorFont>
        <a:latin typeface="맑은 고딕"/>
        <a:ea typeface="맑은 고딕"/>
        <a:cs typeface="맑은 고딕"/>
      </a:majorFont>
      <a:minorFont>
        <a:latin typeface="Helvetica"/>
        <a:ea typeface="Helvetica"/>
        <a:cs typeface="Helvetica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 w="25400" cap="flat">
          <a:noFill/>
          <a:prstDash val="solid"/>
          <a:round/>
        </a:ln>
        <a:effectLst/>
        <a:sp3d/>
      </a:spPr>
      <a:bodyPr rot="0" spcFirstLastPara="1" vertOverflow="overflow" horzOverflow="overflow" vert="horz" wrap="square" lIns="84402" tIns="84402" rIns="84402" bIns="84402" numCol="1" spcCol="38100" rtlCol="0" anchor="ctr">
        <a:noAutofit/>
      </a:bodyPr>
      <a:lstStyle>
        <a:defPPr marL="0" marR="0" indent="0" algn="ctr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맑은 고딕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84402" tIns="84402" rIns="84402" bIns="84402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맑은 고딕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3633</TotalTime>
  <Words>3856</Words>
  <Application>Microsoft Office PowerPoint</Application>
  <PresentationFormat>와이드스크린</PresentationFormat>
  <Paragraphs>1351</Paragraphs>
  <Slides>25</Slides>
  <Notes>0</Notes>
  <HiddenSlides>2</HiddenSlides>
  <MMClips>0</MMClips>
  <ScaleCrop>false</ScaleCrop>
  <HeadingPairs>
    <vt:vector size="6" baseType="variant">
      <vt:variant>
        <vt:lpstr>사용한 글꼴</vt:lpstr>
      </vt:variant>
      <vt:variant>
        <vt:i4>18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25</vt:i4>
      </vt:variant>
    </vt:vector>
  </HeadingPairs>
  <TitlesOfParts>
    <vt:vector size="44" baseType="lpstr">
      <vt:lpstr>HY그래픽</vt:lpstr>
      <vt:lpstr>KoPubWorld돋움체 Bold</vt:lpstr>
      <vt:lpstr>KoPubWorld돋움체 Light</vt:lpstr>
      <vt:lpstr>Pretendard Variable</vt:lpstr>
      <vt:lpstr>경기천년바탕 Regular</vt:lpstr>
      <vt:lpstr>경기천년제목 Bold</vt:lpstr>
      <vt:lpstr>경기천년제목 Medium</vt:lpstr>
      <vt:lpstr>경기천년제목V Bold</vt:lpstr>
      <vt:lpstr>맑은 고딕</vt:lpstr>
      <vt:lpstr>맑은 고딕 Semilight</vt:lpstr>
      <vt:lpstr>바탕</vt:lpstr>
      <vt:lpstr>배달의민족 주아 OTF</vt:lpstr>
      <vt:lpstr>배달의민족 한나는 열한살</vt:lpstr>
      <vt:lpstr>배달의민족 한나는 열한살 OTF</vt:lpstr>
      <vt:lpstr>휴먼명조</vt:lpstr>
      <vt:lpstr>흥국씨앗 B</vt:lpstr>
      <vt:lpstr>Arial</vt:lpstr>
      <vt:lpstr>Helvetica</vt:lpstr>
      <vt:lpstr>3_Office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HKLIFE</dc:creator>
  <cp:lastModifiedBy>HKLIFE</cp:lastModifiedBy>
  <cp:revision>56</cp:revision>
  <cp:lastPrinted>2022-11-28T02:04:36Z</cp:lastPrinted>
  <dcterms:created xsi:type="dcterms:W3CDTF">2022-11-16T01:31:30Z</dcterms:created>
  <dcterms:modified xsi:type="dcterms:W3CDTF">2022-12-26T07:32:37Z</dcterms:modified>
</cp:coreProperties>
</file>