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.xml" ContentType="application/vnd.openxmlformats-officedocument.presentationml.notesSlide+xml"/>
  <Override PartName="/ppt/tags/tag54.xml" ContentType="application/vnd.openxmlformats-officedocument.presentationml.tags+xml"/>
  <Override PartName="/ppt/notesSlides/notesSlide2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3.xml" ContentType="application/vnd.openxmlformats-officedocument.presentationml.notesSlide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ppt/tags/tag61.xml" ContentType="application/vnd.openxmlformats-officedocument.presentationml.tags+xml"/>
  <Override PartName="/ppt/notesSlides/notesSlide5.xml" ContentType="application/vnd.openxmlformats-officedocument.presentationml.notesSlide+xml"/>
  <Override PartName="/ppt/tags/tag62.xml" ContentType="application/vnd.openxmlformats-officedocument.presentationml.tags+xml"/>
  <Override PartName="/ppt/notesSlides/notesSlide6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44" r:id="rId1"/>
    <p:sldMasterId id="2147483745" r:id="rId2"/>
    <p:sldMasterId id="2147483748" r:id="rId3"/>
  </p:sldMasterIdLst>
  <p:notesMasterIdLst>
    <p:notesMasterId r:id="rId25"/>
  </p:notesMasterIdLst>
  <p:handoutMasterIdLst>
    <p:handoutMasterId r:id="rId26"/>
  </p:handoutMasterIdLst>
  <p:sldIdLst>
    <p:sldId id="256" r:id="rId4"/>
    <p:sldId id="2147377828" r:id="rId5"/>
    <p:sldId id="257" r:id="rId6"/>
    <p:sldId id="2147377827" r:id="rId7"/>
    <p:sldId id="2147377822" r:id="rId8"/>
    <p:sldId id="2147377816" r:id="rId9"/>
    <p:sldId id="2147377818" r:id="rId10"/>
    <p:sldId id="2147377819" r:id="rId11"/>
    <p:sldId id="2147377820" r:id="rId12"/>
    <p:sldId id="2147377821" r:id="rId13"/>
    <p:sldId id="264" r:id="rId14"/>
    <p:sldId id="265" r:id="rId15"/>
    <p:sldId id="2147377825" r:id="rId16"/>
    <p:sldId id="278" r:id="rId17"/>
    <p:sldId id="258" r:id="rId18"/>
    <p:sldId id="259" r:id="rId19"/>
    <p:sldId id="284" r:id="rId20"/>
    <p:sldId id="4142" r:id="rId21"/>
    <p:sldId id="4140" r:id="rId22"/>
    <p:sldId id="2147377830" r:id="rId23"/>
    <p:sldId id="2147377829" r:id="rId24"/>
  </p:sldIdLst>
  <p:sldSz cx="7559675" cy="10691813"/>
  <p:notesSz cx="6735763" cy="9866313"/>
  <p:embeddedFontLst>
    <p:embeddedFont>
      <p:font typeface="맑은 고딕" pitchFamily="50" charset="-127"/>
      <p:regular r:id="rId27"/>
      <p:bold r:id="rId28"/>
    </p:embeddedFont>
    <p:embeddedFont>
      <p:font typeface="함초롬돋움" pitchFamily="50" charset="-127"/>
      <p:regular r:id="rId29"/>
      <p:bold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Poppins" charset="0"/>
      <p:regular r:id="rId35"/>
      <p:bold r:id="rId36"/>
      <p:italic r:id="rId37"/>
      <p:boldItalic r:id="rId38"/>
    </p:embeddedFont>
    <p:embeddedFont>
      <p:font typeface="Malgun Gothic Semilight" pitchFamily="50" charset="-127"/>
      <p:regular r:id="rId39"/>
    </p:embeddedFont>
    <p:embeddedFont>
      <p:font typeface="Garamond" pitchFamily="18" charset="0"/>
      <p:regular r:id="rId40"/>
      <p:bold r:id="rId41"/>
      <p:italic r:id="rId42"/>
    </p:embeddedFont>
    <p:embeddedFont>
      <p:font typeface="나눔고딕" charset="-127"/>
      <p:regular r:id="rId43"/>
      <p:bold r:id="rId44"/>
    </p:embeddedFont>
    <p:embeddedFont>
      <p:font typeface="HY헤드라인M" pitchFamily="18" charset="-127"/>
      <p:regular r:id="rId45"/>
    </p:embeddedFont>
    <p:embeddedFont>
      <p:font typeface="Calibri Light" pitchFamily="34" charset="0"/>
      <p:regular r:id="rId46"/>
      <p:italic r:id="rId47"/>
    </p:embeddedFont>
    <p:embeddedFont>
      <p:font typeface="Arial Unicode MS" pitchFamily="50" charset="-127"/>
      <p:regular r:id="rId48"/>
    </p:embeddedFont>
    <p:embeddedFont>
      <p:font typeface="Lato" charset="0"/>
      <p:regular r:id="rId49"/>
      <p:bold r:id="rId50"/>
      <p:italic r:id="rId51"/>
      <p:boldItalic r:id="rId52"/>
    </p:embeddedFont>
    <p:embeddedFont>
      <p:font typeface="Lato Light" charset="0"/>
      <p:regular r:id="rId53"/>
      <p:italic r:id="rId54"/>
    </p:embeddedFont>
    <p:embeddedFont>
      <p:font typeface="Georgia" pitchFamily="18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368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1" userDrawn="1">
          <p15:clr>
            <a:srgbClr val="A4A3A4"/>
          </p15:clr>
        </p15:guide>
        <p15:guide id="2" pos="211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JiEun - Chubb Life Korea" initials="LJ-CLK" lastIdx="1" clrIdx="0"/>
  <p:cmAuthor id="2" name="Kim, MinKyoung" initials="KM" lastIdx="1" clrIdx="1">
    <p:extLst>
      <p:ext uri="{19B8F6BF-5375-455C-9EA6-DF929625EA0E}">
        <p15:presenceInfo xmlns:p15="http://schemas.microsoft.com/office/powerpoint/2012/main" xmlns="" userId="S::MinKyoung.Kim1@chubb.com::479a8ab3-b1e9-42a8-a343-73acd8f97c00" providerId="AD"/>
      </p:ext>
    </p:extLst>
  </p:cmAuthor>
  <p:cmAuthor id="3" name="Kim, Yong Seon" initials="KYS" lastIdx="1" clrIdx="2">
    <p:extLst>
      <p:ext uri="{19B8F6BF-5375-455C-9EA6-DF929625EA0E}">
        <p15:presenceInfo xmlns:p15="http://schemas.microsoft.com/office/powerpoint/2012/main" xmlns="" userId="S::YongSeon.Kim@chubb.com::c62cf0b6-7311-42e9-893f-03065a54ce9f" providerId="AD"/>
      </p:ext>
    </p:extLst>
  </p:cmAuthor>
  <p:cmAuthor id="4" name="Lee, Sung Rok" initials="LSR" lastIdx="1" clrIdx="3">
    <p:extLst>
      <p:ext uri="{19B8F6BF-5375-455C-9EA6-DF929625EA0E}">
        <p15:presenceInfo xmlns:p15="http://schemas.microsoft.com/office/powerpoint/2012/main" xmlns="" userId="S::SungRok.Lee@chubb.com::17b65a41-daed-48d0-a826-b52f3ec3d7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CF4"/>
    <a:srgbClr val="FF6600"/>
    <a:srgbClr val="FFB617"/>
    <a:srgbClr val="01C1D6"/>
    <a:srgbClr val="FFFFFF"/>
    <a:srgbClr val="E7E6E6"/>
    <a:srgbClr val="6E27C5"/>
    <a:srgbClr val="150F96"/>
    <a:srgbClr val="7ACB00"/>
    <a:srgbClr val="FF01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3" autoAdjust="0"/>
    <p:restoredTop sz="98943" autoAdjust="0"/>
  </p:normalViewPr>
  <p:slideViewPr>
    <p:cSldViewPr snapToGrid="0" showGuides="1">
      <p:cViewPr varScale="1">
        <p:scale>
          <a:sx n="74" d="100"/>
          <a:sy n="74" d="100"/>
        </p:scale>
        <p:origin x="-3180" y="-68"/>
      </p:cViewPr>
      <p:guideLst>
        <p:guide orient="horz" pos="3368"/>
        <p:guide pos="238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0" y="0"/>
      </p:cViewPr>
      <p:guideLst>
        <p:guide orient="horz" pos="3101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8" Type="http://schemas.openxmlformats.org/officeDocument/2006/relationships/slide" Target="slides/slide5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D8D7A7C4-C82A-4D21-9AB0-F0C5A1D3EF09}" type="datetime1">
              <a:rPr lang="ko-KR" altLang="en-US"/>
              <a:pPr lvl="0">
                <a:defRPr/>
              </a:pPr>
              <a:t>2023-02-27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F450E784-2449-4FFD-AA69-3F5CFAA75BCB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03750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E2B2BC9D-A816-4D0A-858B-1D023B3A8ACA}" type="datetime1">
              <a:rPr lang="ko-KR" altLang="en-US"/>
              <a:pPr lvl="0">
                <a:defRPr/>
              </a:pPr>
              <a:t>2023-02-27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058988" y="739775"/>
            <a:ext cx="2617787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15168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58988" y="739775"/>
            <a:ext cx="2617787" cy="37004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r>
              <a:rPr lang="ko-KR" altLang="en-US" dirty="0"/>
              <a:t>종 체감납입형의 특징은 다음과 같습니다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첫째</a:t>
            </a:r>
            <a:r>
              <a:rPr lang="en-US" altLang="ko-KR" dirty="0"/>
              <a:t>, 7</a:t>
            </a:r>
            <a:r>
              <a:rPr lang="ko-KR" altLang="en-US" dirty="0" err="1"/>
              <a:t>년납의</a:t>
            </a:r>
            <a:r>
              <a:rPr lang="ko-KR" altLang="en-US" dirty="0"/>
              <a:t> </a:t>
            </a:r>
            <a:r>
              <a:rPr lang="ko-KR" altLang="en-US" dirty="0" err="1"/>
              <a:t>해지환급률이</a:t>
            </a:r>
            <a:r>
              <a:rPr lang="ko-KR" altLang="en-US" dirty="0"/>
              <a:t> 일반심사형의 경우 </a:t>
            </a:r>
            <a:r>
              <a:rPr lang="en-US" altLang="ko-KR" dirty="0"/>
              <a:t>105.1%, </a:t>
            </a:r>
            <a:r>
              <a:rPr lang="ko-KR" altLang="en-US" dirty="0"/>
              <a:t>간편심사의 경우 </a:t>
            </a:r>
            <a:r>
              <a:rPr lang="en-US" altLang="ko-KR" dirty="0"/>
              <a:t>105.3%</a:t>
            </a:r>
            <a:r>
              <a:rPr lang="ko-KR" altLang="en-US" dirty="0"/>
              <a:t>로 경쟁력이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둘째</a:t>
            </a:r>
            <a:r>
              <a:rPr lang="en-US" altLang="ko-KR" dirty="0"/>
              <a:t>, 3</a:t>
            </a:r>
            <a:r>
              <a:rPr lang="ko-KR" altLang="en-US" dirty="0"/>
              <a:t>단계 보험료 납입구조로 시간이 지날수록 보험료가 줄어들어 부담을 최소화 하였습니다</a:t>
            </a:r>
            <a:r>
              <a:rPr lang="en-US" altLang="ko-KR" dirty="0"/>
              <a:t>. 1</a:t>
            </a:r>
            <a:r>
              <a:rPr lang="ko-KR" altLang="en-US" dirty="0"/>
              <a:t>종 일반납입형보다 납입하는 총 보험료는 더 적습니다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나머지 특징들은 </a:t>
            </a:r>
            <a:r>
              <a:rPr lang="en-US" altLang="ko-KR" dirty="0"/>
              <a:t>1</a:t>
            </a:r>
            <a:r>
              <a:rPr lang="ko-KR" altLang="en-US" dirty="0"/>
              <a:t>종 일반납입형과 동일하므로 설명을 생략하도록 하겠습니다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99835-74F5-400C-8745-71F7510DFCF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966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58988" y="739775"/>
            <a:ext cx="2617787" cy="37004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r>
              <a:rPr lang="ko-KR" altLang="en-US" dirty="0"/>
              <a:t>종 체감납입형의 특징은 다음과 같습니다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첫째</a:t>
            </a:r>
            <a:r>
              <a:rPr lang="en-US" altLang="ko-KR" dirty="0"/>
              <a:t>, 7</a:t>
            </a:r>
            <a:r>
              <a:rPr lang="ko-KR" altLang="en-US" dirty="0" err="1"/>
              <a:t>년납의</a:t>
            </a:r>
            <a:r>
              <a:rPr lang="ko-KR" altLang="en-US" dirty="0"/>
              <a:t> </a:t>
            </a:r>
            <a:r>
              <a:rPr lang="ko-KR" altLang="en-US" dirty="0" err="1"/>
              <a:t>해지환급률이</a:t>
            </a:r>
            <a:r>
              <a:rPr lang="ko-KR" altLang="en-US" dirty="0"/>
              <a:t> 일반심사형의 경우 </a:t>
            </a:r>
            <a:r>
              <a:rPr lang="en-US" altLang="ko-KR" dirty="0"/>
              <a:t>105.1%, </a:t>
            </a:r>
            <a:r>
              <a:rPr lang="ko-KR" altLang="en-US" dirty="0"/>
              <a:t>간편심사의 경우 </a:t>
            </a:r>
            <a:r>
              <a:rPr lang="en-US" altLang="ko-KR" dirty="0"/>
              <a:t>105.3%</a:t>
            </a:r>
            <a:r>
              <a:rPr lang="ko-KR" altLang="en-US" dirty="0"/>
              <a:t>로 경쟁력이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둘째</a:t>
            </a:r>
            <a:r>
              <a:rPr lang="en-US" altLang="ko-KR" dirty="0"/>
              <a:t>, 3</a:t>
            </a:r>
            <a:r>
              <a:rPr lang="ko-KR" altLang="en-US" dirty="0"/>
              <a:t>단계 보험료 납입구조로 시간이 지날수록 보험료가 줄어들어 부담을 최소화 하였습니다</a:t>
            </a:r>
            <a:r>
              <a:rPr lang="en-US" altLang="ko-KR" dirty="0"/>
              <a:t>. 1</a:t>
            </a:r>
            <a:r>
              <a:rPr lang="ko-KR" altLang="en-US" dirty="0"/>
              <a:t>종 일반납입형보다 납입하는 총 보험료는 더 적습니다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나머지 특징들은 </a:t>
            </a:r>
            <a:r>
              <a:rPr lang="en-US" altLang="ko-KR" dirty="0"/>
              <a:t>1</a:t>
            </a:r>
            <a:r>
              <a:rPr lang="ko-KR" altLang="en-US" dirty="0"/>
              <a:t>종 일반납입형과 동일하므로 설명을 생략하도록 하겠습니다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99835-74F5-400C-8745-71F7510DFCF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23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058988" y="739775"/>
            <a:ext cx="2617787" cy="3700463"/>
          </a:xfrm>
        </p:spPr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058988" y="739775"/>
            <a:ext cx="2617787" cy="3700463"/>
          </a:xfrm>
        </p:spPr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058988" y="739775"/>
            <a:ext cx="2617787" cy="3700463"/>
          </a:xfrm>
        </p:spPr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444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058988" y="739775"/>
            <a:ext cx="2617787" cy="3700463"/>
          </a:xfrm>
        </p:spPr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F4262C-968C-4EE9-8164-CE16364706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함초롬돋움"/>
                <a:ea typeface="함초롬돋움"/>
                <a:cs typeface="Times New Roman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함초롬돋움"/>
              <a:ea typeface="함초롬돋움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4277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pPr lvl="0">
              <a:defRPr/>
            </a:pPr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endParaRPr lang="ar-S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8DCF803F-AF35-4DCB-ABBE-96A30F5BD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31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D9CBF-7DA8-4F19-8C0E-E98BEC209D1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-Picture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1" y="0"/>
            <a:ext cx="7559676" cy="1069181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2667206"/>
            <a:ext cx="6053836" cy="80246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7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44" y="855408"/>
            <a:ext cx="6794520" cy="1622791"/>
          </a:xfrm>
        </p:spPr>
        <p:txBody>
          <a:bodyPr/>
          <a:lstStyle>
            <a:lvl1pPr marL="2172000" indent="0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566164" y="9457458"/>
            <a:ext cx="1032334" cy="2543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HK" sz="1653" dirty="0">
                <a:solidFill>
                  <a:schemeClr val="bg1"/>
                </a:solidFill>
              </a:rPr>
              <a:t>Chubb Life</a:t>
            </a:r>
            <a:endParaRPr lang="zh-HK" altLang="en-US" sz="1653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41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-Picture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7559675" cy="1069181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2667206"/>
            <a:ext cx="6053836" cy="80246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7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44" y="855408"/>
            <a:ext cx="6794520" cy="1622791"/>
          </a:xfrm>
        </p:spPr>
        <p:txBody>
          <a:bodyPr/>
          <a:lstStyle>
            <a:lvl1pPr marL="2172000" indent="0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566164" y="9457458"/>
            <a:ext cx="1032334" cy="2543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HK" sz="1653" dirty="0">
                <a:solidFill>
                  <a:schemeClr val="bg1"/>
                </a:solidFill>
              </a:rPr>
              <a:t>Chubb Life</a:t>
            </a:r>
            <a:endParaRPr lang="zh-HK" altLang="en-US" sz="1653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6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-Picture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34" t="18577" r="12089"/>
          <a:stretch/>
        </p:blipFill>
        <p:spPr>
          <a:xfrm flipH="1">
            <a:off x="0" y="0"/>
            <a:ext cx="7559675" cy="1069181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2667206"/>
            <a:ext cx="6053836" cy="80246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7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44" y="855408"/>
            <a:ext cx="6794520" cy="1622791"/>
          </a:xfrm>
        </p:spPr>
        <p:txBody>
          <a:bodyPr/>
          <a:lstStyle>
            <a:lvl1pPr marL="2172000" indent="0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566164" y="9457458"/>
            <a:ext cx="1032334" cy="2543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HK" sz="1653" dirty="0">
                <a:solidFill>
                  <a:schemeClr val="bg1"/>
                </a:solidFill>
              </a:rPr>
              <a:t>Chubb Life</a:t>
            </a:r>
            <a:endParaRPr lang="zh-HK" altLang="en-US" sz="1653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10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-color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2667206"/>
            <a:ext cx="6053836" cy="80246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7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44" y="855408"/>
            <a:ext cx="6794520" cy="1622791"/>
          </a:xfrm>
        </p:spPr>
        <p:txBody>
          <a:bodyPr/>
          <a:lstStyle>
            <a:lvl1pPr marL="2172000" indent="0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566164" y="9457458"/>
            <a:ext cx="1032334" cy="2543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HK" sz="1653" dirty="0">
                <a:solidFill>
                  <a:schemeClr val="bg1"/>
                </a:solidFill>
              </a:rPr>
              <a:t>Chubb Life</a:t>
            </a:r>
            <a:endParaRPr lang="zh-HK" altLang="en-US" sz="1653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81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-color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65E7B51-E996-49EA-B04A-25E007EE80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>
          <a:xfrm flipH="1">
            <a:off x="0" y="-10555"/>
            <a:ext cx="7559675" cy="10702368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63902C08-1311-4EB6-A47F-51053D7C1AD0}"/>
              </a:ext>
            </a:extLst>
          </p:cNvPr>
          <p:cNvSpPr/>
          <p:nvPr userDrawn="1"/>
        </p:nvSpPr>
        <p:spPr>
          <a:xfrm>
            <a:off x="0" y="0"/>
            <a:ext cx="7559675" cy="10691813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57" dirty="0" err="1"/>
          </a:p>
        </p:txBody>
      </p:sp>
      <p:sp>
        <p:nvSpPr>
          <p:cNvPr id="6" name="Rectangle 5"/>
          <p:cNvSpPr/>
          <p:nvPr userDrawn="1"/>
        </p:nvSpPr>
        <p:spPr>
          <a:xfrm>
            <a:off x="0" y="2667206"/>
            <a:ext cx="6053836" cy="8024608"/>
          </a:xfrm>
          <a:prstGeom prst="rect">
            <a:avLst/>
          </a:prstGeom>
          <a:solidFill>
            <a:srgbClr val="7A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7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44" y="855408"/>
            <a:ext cx="6794520" cy="1622791"/>
          </a:xfrm>
        </p:spPr>
        <p:txBody>
          <a:bodyPr/>
          <a:lstStyle>
            <a:lvl1pPr marL="2172000" indent="0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566164" y="9457458"/>
            <a:ext cx="1032334" cy="2543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HK" sz="1653" dirty="0">
                <a:solidFill>
                  <a:schemeClr val="bg1"/>
                </a:solidFill>
              </a:rPr>
              <a:t>Chubb Life</a:t>
            </a:r>
            <a:endParaRPr lang="zh-HK" altLang="en-US" sz="1653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62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-color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2667206"/>
            <a:ext cx="6053836" cy="80246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7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44" y="855408"/>
            <a:ext cx="6794520" cy="1622791"/>
          </a:xfrm>
        </p:spPr>
        <p:txBody>
          <a:bodyPr/>
          <a:lstStyle>
            <a:lvl1pPr marL="2172000" indent="0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566164" y="9457458"/>
            <a:ext cx="1032334" cy="2543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HK" sz="1653" dirty="0">
                <a:solidFill>
                  <a:schemeClr val="bg1"/>
                </a:solidFill>
              </a:rPr>
              <a:t>Chubb Life</a:t>
            </a:r>
            <a:endParaRPr lang="zh-HK" altLang="en-US" sz="1653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35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-color4">
    <p:bg>
      <p:bgPr>
        <a:solidFill>
          <a:srgbClr val="7AC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679C47E-DDED-489B-AAFA-C57CC8F1A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" r="25117" b="1794"/>
          <a:stretch/>
        </p:blipFill>
        <p:spPr>
          <a:xfrm flipH="1">
            <a:off x="0" y="0"/>
            <a:ext cx="7827538" cy="1069181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2667206"/>
            <a:ext cx="6053836" cy="80246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7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44" y="855408"/>
            <a:ext cx="6794520" cy="1622791"/>
          </a:xfrm>
        </p:spPr>
        <p:txBody>
          <a:bodyPr/>
          <a:lstStyle>
            <a:lvl1pPr marL="2172000" indent="0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566164" y="9457458"/>
            <a:ext cx="1032334" cy="2543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HK" sz="1653" dirty="0">
                <a:solidFill>
                  <a:schemeClr val="bg1"/>
                </a:solidFill>
              </a:rPr>
              <a:t>Chubb Life</a:t>
            </a:r>
            <a:endParaRPr lang="zh-HK" altLang="en-US" sz="1653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83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-color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2667206"/>
            <a:ext cx="6053836" cy="8024608"/>
          </a:xfrm>
          <a:prstGeom prst="rect">
            <a:avLst/>
          </a:prstGeom>
          <a:solidFill>
            <a:srgbClr val="A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7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44" y="855408"/>
            <a:ext cx="6794520" cy="1622791"/>
          </a:xfrm>
        </p:spPr>
        <p:txBody>
          <a:bodyPr/>
          <a:lstStyle>
            <a:lvl1pPr marL="2172000" indent="0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566164" y="9457458"/>
            <a:ext cx="1032334" cy="2543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HK" sz="1653" dirty="0">
                <a:solidFill>
                  <a:schemeClr val="bg1"/>
                </a:solidFill>
              </a:rPr>
              <a:t>Chubb Life</a:t>
            </a:r>
            <a:endParaRPr lang="zh-HK" altLang="en-US" sz="1653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01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Turquoise" preserve="1" userDrawn="1">
  <p:cSld name="Title Turquoi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5332" y="1691370"/>
            <a:ext cx="4616359" cy="4077781"/>
          </a:xfrm>
        </p:spPr>
        <p:txBody>
          <a:bodyPr anchor="b">
            <a:normAutofit/>
          </a:bodyPr>
          <a:lstStyle>
            <a:lvl1pPr algn="l">
              <a:lnSpc>
                <a:spcPts val="3720"/>
              </a:lnSpc>
              <a:defRPr sz="3307" spc="17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333" y="5984426"/>
            <a:ext cx="4621512" cy="2289838"/>
          </a:xfrm>
        </p:spPr>
        <p:txBody>
          <a:bodyPr>
            <a:normAutofit/>
          </a:bodyPr>
          <a:lstStyle>
            <a:lvl1pPr marL="0" indent="0" algn="l">
              <a:lnSpc>
                <a:spcPts val="2645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bg1"/>
                </a:solidFill>
              </a:defRPr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ko-KR" altLang="en-US"/>
              <a:t>클릭하여 마스터 부제목 스타일 편집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44381" y="308943"/>
            <a:ext cx="1437310" cy="280625"/>
          </a:xfrm>
          <a:prstGeom prst="rect">
            <a:avLst/>
          </a:prstGeom>
          <a:ln>
            <a:noFill/>
          </a:ln>
        </p:spPr>
        <p:txBody>
          <a:bodyPr lIns="0" tIns="0" rIns="0" bIns="0" anchor="ctr"/>
          <a:lstStyle>
            <a:lvl1pPr algn="r">
              <a:defRPr sz="827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566164" y="308943"/>
            <a:ext cx="3178217" cy="280625"/>
          </a:xfrm>
        </p:spPr>
        <p:txBody>
          <a:bodyPr anchor="ctr">
            <a:noAutofit/>
          </a:bodyPr>
          <a:lstStyle>
            <a:lvl1pPr marL="0" indent="0">
              <a:buNone/>
              <a:defRPr sz="82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pic>
        <p:nvPicPr>
          <p:cNvPr id="4" name="Picture 3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475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27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range" preserve="1" userDrawn="1">
  <p:cSld name="Title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5332" y="1691370"/>
            <a:ext cx="4616359" cy="4077781"/>
          </a:xfrm>
        </p:spPr>
        <p:txBody>
          <a:bodyPr anchor="b">
            <a:normAutofit/>
          </a:bodyPr>
          <a:lstStyle>
            <a:lvl1pPr algn="l">
              <a:lnSpc>
                <a:spcPts val="3720"/>
              </a:lnSpc>
              <a:defRPr sz="3307" spc="17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333" y="5984426"/>
            <a:ext cx="4621512" cy="2289838"/>
          </a:xfrm>
        </p:spPr>
        <p:txBody>
          <a:bodyPr>
            <a:normAutofit/>
          </a:bodyPr>
          <a:lstStyle>
            <a:lvl1pPr marL="0" indent="0" algn="l">
              <a:lnSpc>
                <a:spcPts val="2645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bg1"/>
                </a:solidFill>
              </a:defRPr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ko-KR" altLang="en-US"/>
              <a:t>클릭하여 마스터 부제목 스타일 편집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44381" y="308943"/>
            <a:ext cx="1437310" cy="28062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/>
          <a:lstStyle>
            <a:lvl1pPr algn="r">
              <a:defRPr sz="827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566164" y="308943"/>
            <a:ext cx="3178217" cy="280625"/>
          </a:xfrm>
        </p:spPr>
        <p:txBody>
          <a:bodyPr anchor="ctr">
            <a:noAutofit/>
          </a:bodyPr>
          <a:lstStyle>
            <a:lvl1pPr marL="0" indent="0">
              <a:buNone/>
              <a:defRPr sz="82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4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텍스트 스타일 편집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endParaRPr lang="ar-S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DCD1FA0-70AB-4980-BA9C-88E45448D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31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D9CBF-7DA8-4F19-8C0E-E98BEC209D1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Purple" preserve="1" userDrawn="1">
  <p:cSld name="Title Purp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5332" y="1691370"/>
            <a:ext cx="4616359" cy="4077781"/>
          </a:xfrm>
        </p:spPr>
        <p:txBody>
          <a:bodyPr anchor="b">
            <a:normAutofit/>
          </a:bodyPr>
          <a:lstStyle>
            <a:lvl1pPr algn="l">
              <a:lnSpc>
                <a:spcPts val="3720"/>
              </a:lnSpc>
              <a:defRPr sz="3307" spc="17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333" y="5984426"/>
            <a:ext cx="4621512" cy="2289838"/>
          </a:xfrm>
        </p:spPr>
        <p:txBody>
          <a:bodyPr>
            <a:normAutofit/>
          </a:bodyPr>
          <a:lstStyle>
            <a:lvl1pPr marL="0" indent="0" algn="l">
              <a:lnSpc>
                <a:spcPts val="2645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bg1"/>
                </a:solidFill>
              </a:defRPr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ko-KR" altLang="en-US"/>
              <a:t>클릭하여 마스터 부제목 스타일 편집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44381" y="308943"/>
            <a:ext cx="1437310" cy="28062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/>
          <a:lstStyle>
            <a:lvl1pPr algn="r">
              <a:defRPr sz="827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566164" y="308943"/>
            <a:ext cx="3178217" cy="280625"/>
          </a:xfrm>
        </p:spPr>
        <p:txBody>
          <a:bodyPr anchor="ctr">
            <a:noAutofit/>
          </a:bodyPr>
          <a:lstStyle>
            <a:lvl1pPr marL="0" indent="0">
              <a:buNone/>
              <a:defRPr sz="82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48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Yellow" preserve="1" userDrawn="1">
  <p:cSld name="Title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5332" y="1691370"/>
            <a:ext cx="4616359" cy="4077781"/>
          </a:xfrm>
        </p:spPr>
        <p:txBody>
          <a:bodyPr anchor="b">
            <a:normAutofit/>
          </a:bodyPr>
          <a:lstStyle>
            <a:lvl1pPr algn="l">
              <a:lnSpc>
                <a:spcPts val="3720"/>
              </a:lnSpc>
              <a:defRPr sz="3307" spc="17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333" y="5984426"/>
            <a:ext cx="4621512" cy="2289838"/>
          </a:xfrm>
        </p:spPr>
        <p:txBody>
          <a:bodyPr>
            <a:normAutofit/>
          </a:bodyPr>
          <a:lstStyle>
            <a:lvl1pPr marL="0" indent="0" algn="l">
              <a:lnSpc>
                <a:spcPts val="2645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bg1"/>
                </a:solidFill>
              </a:defRPr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ko-KR" altLang="en-US"/>
              <a:t>클릭하여 마스터 부제목 스타일 편집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44381" y="308943"/>
            <a:ext cx="1437310" cy="28062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/>
          <a:lstStyle>
            <a:lvl1pPr algn="r">
              <a:defRPr sz="827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566164" y="308943"/>
            <a:ext cx="3178217" cy="280625"/>
          </a:xfrm>
        </p:spPr>
        <p:txBody>
          <a:bodyPr anchor="ctr">
            <a:noAutofit/>
          </a:bodyPr>
          <a:lstStyle>
            <a:lvl1pPr marL="0" indent="0">
              <a:buNone/>
              <a:defRPr sz="82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26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Magenta" preserve="1" userDrawn="1">
  <p:cSld name="Title Magent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5332" y="1691370"/>
            <a:ext cx="4616359" cy="4077781"/>
          </a:xfrm>
        </p:spPr>
        <p:txBody>
          <a:bodyPr anchor="b">
            <a:normAutofit/>
          </a:bodyPr>
          <a:lstStyle>
            <a:lvl1pPr algn="l">
              <a:lnSpc>
                <a:spcPts val="3720"/>
              </a:lnSpc>
              <a:defRPr sz="3307" spc="17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333" y="5984426"/>
            <a:ext cx="4621512" cy="2289838"/>
          </a:xfrm>
        </p:spPr>
        <p:txBody>
          <a:bodyPr>
            <a:normAutofit/>
          </a:bodyPr>
          <a:lstStyle>
            <a:lvl1pPr marL="0" indent="0" algn="l">
              <a:lnSpc>
                <a:spcPts val="2645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bg1"/>
                </a:solidFill>
              </a:defRPr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ko-KR" altLang="en-US"/>
              <a:t>클릭하여 마스터 부제목 스타일 편집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44381" y="308943"/>
            <a:ext cx="1437310" cy="28062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/>
          <a:lstStyle>
            <a:lvl1pPr algn="r">
              <a:defRPr sz="827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566164" y="308943"/>
            <a:ext cx="3178217" cy="280625"/>
          </a:xfrm>
        </p:spPr>
        <p:txBody>
          <a:bodyPr anchor="ctr">
            <a:noAutofit/>
          </a:bodyPr>
          <a:lstStyle>
            <a:lvl1pPr marL="0" indent="0">
              <a:buNone/>
              <a:defRPr sz="82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65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Dark Blue" preserve="1" userDrawn="1">
  <p:cSld name="Title Dark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5332" y="1691370"/>
            <a:ext cx="4616359" cy="4077781"/>
          </a:xfrm>
        </p:spPr>
        <p:txBody>
          <a:bodyPr anchor="b">
            <a:normAutofit/>
          </a:bodyPr>
          <a:lstStyle>
            <a:lvl1pPr algn="l">
              <a:lnSpc>
                <a:spcPts val="3720"/>
              </a:lnSpc>
              <a:defRPr sz="3307" spc="17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333" y="5984426"/>
            <a:ext cx="4621512" cy="2289838"/>
          </a:xfrm>
        </p:spPr>
        <p:txBody>
          <a:bodyPr>
            <a:normAutofit/>
          </a:bodyPr>
          <a:lstStyle>
            <a:lvl1pPr marL="0" indent="0" algn="l">
              <a:lnSpc>
                <a:spcPts val="2645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bg1"/>
                </a:solidFill>
              </a:defRPr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ko-KR" altLang="en-US"/>
              <a:t>클릭하여 마스터 부제목 스타일 편집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44381" y="308943"/>
            <a:ext cx="1437310" cy="28062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/>
          <a:lstStyle>
            <a:lvl1pPr algn="r">
              <a:defRPr sz="827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566164" y="308943"/>
            <a:ext cx="3178217" cy="280625"/>
          </a:xfrm>
        </p:spPr>
        <p:txBody>
          <a:bodyPr anchor="ctr">
            <a:noAutofit/>
          </a:bodyPr>
          <a:lstStyle>
            <a:lvl1pPr marL="0" indent="0">
              <a:buNone/>
              <a:defRPr sz="82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99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Red" preserve="1" userDrawn="1">
  <p:cSld name="Title Red">
    <p:bg>
      <p:bgPr>
        <a:solidFill>
          <a:srgbClr val="F13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5332" y="1691370"/>
            <a:ext cx="4616359" cy="4077781"/>
          </a:xfrm>
        </p:spPr>
        <p:txBody>
          <a:bodyPr anchor="b">
            <a:normAutofit/>
          </a:bodyPr>
          <a:lstStyle>
            <a:lvl1pPr algn="l">
              <a:lnSpc>
                <a:spcPts val="3720"/>
              </a:lnSpc>
              <a:defRPr sz="3307" spc="17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333" y="5984426"/>
            <a:ext cx="4621512" cy="2289838"/>
          </a:xfrm>
        </p:spPr>
        <p:txBody>
          <a:bodyPr>
            <a:normAutofit/>
          </a:bodyPr>
          <a:lstStyle>
            <a:lvl1pPr marL="0" indent="0" algn="l">
              <a:lnSpc>
                <a:spcPts val="2645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bg1"/>
                </a:solidFill>
              </a:defRPr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ko-KR" altLang="en-US"/>
              <a:t>클릭하여 마스터 부제목 스타일 편집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44381" y="308943"/>
            <a:ext cx="1437310" cy="28062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/>
          <a:lstStyle>
            <a:lvl1pPr algn="r">
              <a:defRPr sz="827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566164" y="308943"/>
            <a:ext cx="3178217" cy="280625"/>
          </a:xfrm>
        </p:spPr>
        <p:txBody>
          <a:bodyPr anchor="ctr">
            <a:noAutofit/>
          </a:bodyPr>
          <a:lstStyle>
            <a:lvl1pPr marL="0" indent="0">
              <a:buNone/>
              <a:defRPr sz="82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20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Light Gray" preserve="1" userDrawn="1">
  <p:cSld name="Title Light Gray">
    <p:bg>
      <p:bgPr>
        <a:solidFill>
          <a:srgbClr val="AFA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5332" y="1691370"/>
            <a:ext cx="4616359" cy="4077781"/>
          </a:xfrm>
        </p:spPr>
        <p:txBody>
          <a:bodyPr anchor="b">
            <a:normAutofit/>
          </a:bodyPr>
          <a:lstStyle>
            <a:lvl1pPr algn="l">
              <a:lnSpc>
                <a:spcPts val="3720"/>
              </a:lnSpc>
              <a:defRPr sz="3307" spc="17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333" y="5984426"/>
            <a:ext cx="4621512" cy="2289838"/>
          </a:xfrm>
        </p:spPr>
        <p:txBody>
          <a:bodyPr>
            <a:normAutofit/>
          </a:bodyPr>
          <a:lstStyle>
            <a:lvl1pPr marL="0" indent="0" algn="l">
              <a:lnSpc>
                <a:spcPts val="2645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bg1"/>
                </a:solidFill>
              </a:defRPr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ko-KR" altLang="en-US"/>
              <a:t>클릭하여 마스터 부제목 스타일 편집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44381" y="308943"/>
            <a:ext cx="1437310" cy="28062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/>
          <a:lstStyle>
            <a:lvl1pPr algn="r">
              <a:defRPr sz="827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566164" y="308943"/>
            <a:ext cx="3178217" cy="280625"/>
          </a:xfrm>
        </p:spPr>
        <p:txBody>
          <a:bodyPr anchor="ctr">
            <a:noAutofit/>
          </a:bodyPr>
          <a:lstStyle>
            <a:lvl1pPr marL="0" indent="0">
              <a:buNone/>
              <a:defRPr sz="82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32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Green" preserve="1" userDrawn="1">
  <p:cSld name="Title Green">
    <p:bg>
      <p:bgPr>
        <a:solidFill>
          <a:srgbClr val="7AC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5332" y="1691370"/>
            <a:ext cx="4616359" cy="4077781"/>
          </a:xfrm>
        </p:spPr>
        <p:txBody>
          <a:bodyPr anchor="b">
            <a:normAutofit/>
          </a:bodyPr>
          <a:lstStyle>
            <a:lvl1pPr algn="l">
              <a:lnSpc>
                <a:spcPts val="3720"/>
              </a:lnSpc>
              <a:defRPr sz="3307" spc="17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333" y="5984426"/>
            <a:ext cx="4621512" cy="2289838"/>
          </a:xfrm>
        </p:spPr>
        <p:txBody>
          <a:bodyPr>
            <a:normAutofit/>
          </a:bodyPr>
          <a:lstStyle>
            <a:lvl1pPr marL="0" indent="0" algn="l">
              <a:lnSpc>
                <a:spcPts val="2645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bg1"/>
                </a:solidFill>
              </a:defRPr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ko-KR" altLang="en-US"/>
              <a:t>클릭하여 마스터 부제목 스타일 편집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44381" y="308943"/>
            <a:ext cx="1437310" cy="28062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/>
          <a:lstStyle>
            <a:lvl1pPr algn="r">
              <a:defRPr sz="827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566164" y="308943"/>
            <a:ext cx="3178217" cy="280625"/>
          </a:xfrm>
        </p:spPr>
        <p:txBody>
          <a:bodyPr anchor="ctr">
            <a:noAutofit/>
          </a:bodyPr>
          <a:lstStyle>
            <a:lvl1pPr marL="0" indent="0">
              <a:buNone/>
              <a:defRPr sz="82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8"/>
            <a:ext cx="1264906" cy="24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03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56091" y="10060931"/>
            <a:ext cx="2559859" cy="280625"/>
          </a:xfr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E48E-8483-4BD0-A417-21A0B5270A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103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172" y="2763871"/>
            <a:ext cx="3273234" cy="673501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9270" y="2763869"/>
            <a:ext cx="3273234" cy="673501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565A0-E14D-423A-A6FE-6383F19ABB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3046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172" y="2764530"/>
            <a:ext cx="2083375" cy="673435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0470" y="2764529"/>
            <a:ext cx="2211221" cy="673435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E1BE-1FF8-4841-A7B0-15806A99F7B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2678821" y="2764529"/>
            <a:ext cx="2083375" cy="673435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060829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endParaRPr lang="ar-SA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3260B158-5935-4B95-9DF2-79EFD7482CE8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69BF1767-04D6-4C1A-8B04-6DDA35137F52}"/>
              </a:ext>
            </a:extLst>
          </p:cNvPr>
          <p:cNvSpPr/>
          <p:nvPr userDrawn="1"/>
        </p:nvSpPr>
        <p:spPr>
          <a:xfrm>
            <a:off x="-1" y="10234633"/>
            <a:ext cx="7559675" cy="457180"/>
          </a:xfrm>
          <a:prstGeom prst="rect">
            <a:avLst/>
          </a:prstGeom>
          <a:solidFill>
            <a:srgbClr val="E7E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/>
          </a:p>
        </p:txBody>
      </p:sp>
      <p:sp>
        <p:nvSpPr>
          <p:cNvPr id="6" name="직사각형 93">
            <a:extLst>
              <a:ext uri="{FF2B5EF4-FFF2-40B4-BE49-F238E27FC236}">
                <a16:creationId xmlns:a16="http://schemas.microsoft.com/office/drawing/2014/main" xmlns="" id="{E7F621F9-FED0-4C84-9C19-3CC7AAADF5AE}"/>
              </a:ext>
            </a:extLst>
          </p:cNvPr>
          <p:cNvSpPr/>
          <p:nvPr userDrawn="1"/>
        </p:nvSpPr>
        <p:spPr>
          <a:xfrm>
            <a:off x="142104" y="10419527"/>
            <a:ext cx="6071094" cy="148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744" b="1" dirty="0">
                <a:solidFill>
                  <a:srgbClr val="FF0000">
                    <a:alpha val="70000"/>
                  </a:srgbClr>
                </a:solidFill>
                <a:latin typeface="+mj-ea"/>
                <a:ea typeface="+mj-ea"/>
              </a:rPr>
              <a:t>※ </a:t>
            </a:r>
            <a:r>
              <a:rPr lang="ko-KR" altLang="en-US" sz="744" b="1" dirty="0">
                <a:solidFill>
                  <a:srgbClr val="FF0000">
                    <a:alpha val="70000"/>
                  </a:srgbClr>
                </a:solidFill>
                <a:latin typeface="+mj-ea"/>
                <a:ea typeface="+mj-ea"/>
              </a:rPr>
              <a:t>본 문서는 교육용 자료로서 고객설명용으로 제시하거나 사용할 수 없으며</a:t>
            </a:r>
            <a:r>
              <a:rPr lang="en-US" altLang="ko-KR" sz="744" b="1" dirty="0">
                <a:solidFill>
                  <a:srgbClr val="FF0000">
                    <a:alpha val="70000"/>
                  </a:srgbClr>
                </a:solidFill>
                <a:latin typeface="+mj-ea"/>
                <a:ea typeface="+mj-ea"/>
              </a:rPr>
              <a:t>, </a:t>
            </a:r>
            <a:r>
              <a:rPr lang="ko-KR" altLang="en-US" sz="744" b="1" dirty="0">
                <a:solidFill>
                  <a:srgbClr val="FF0000">
                    <a:alpha val="70000"/>
                  </a:srgbClr>
                </a:solidFill>
                <a:latin typeface="+mj-ea"/>
                <a:ea typeface="+mj-ea"/>
              </a:rPr>
              <a:t>외부에 반출 및 배포하는 것을 엄격히 제한합니다</a:t>
            </a:r>
            <a:r>
              <a:rPr lang="en-US" altLang="ko-KR" sz="744" b="1" dirty="0">
                <a:solidFill>
                  <a:srgbClr val="FF0000">
                    <a:alpha val="70000"/>
                  </a:srgbClr>
                </a:solidFill>
                <a:latin typeface="+mj-ea"/>
                <a:ea typeface="+mj-ea"/>
              </a:rPr>
              <a:t>.</a:t>
            </a:r>
            <a:endParaRPr lang="ko-KR" altLang="en-US" sz="744" b="1" dirty="0">
              <a:solidFill>
                <a:srgbClr val="FF0000">
                  <a:alpha val="70000"/>
                </a:srgbClr>
              </a:solidFill>
              <a:latin typeface="+mj-ea"/>
              <a:ea typeface="+mj-ea"/>
            </a:endParaRPr>
          </a:p>
        </p:txBody>
      </p:sp>
      <p:sp>
        <p:nvSpPr>
          <p:cNvPr id="7" name="슬라이드 번호 개체 틀 3">
            <a:extLst>
              <a:ext uri="{FF2B5EF4-FFF2-40B4-BE49-F238E27FC236}">
                <a16:creationId xmlns:a16="http://schemas.microsoft.com/office/drawing/2014/main" xmlns="" id="{E7F2E16F-AFA6-424C-B73A-1597D87A0056}"/>
              </a:ext>
            </a:extLst>
          </p:cNvPr>
          <p:cNvSpPr txBox="1">
            <a:spLocks/>
          </p:cNvSpPr>
          <p:nvPr userDrawn="1"/>
        </p:nvSpPr>
        <p:spPr>
          <a:xfrm>
            <a:off x="5673256" y="10322112"/>
            <a:ext cx="1700927" cy="301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9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260B158-5935-4B95-9DF2-79EFD7482CE8}" type="slidenum">
              <a:rPr lang="ko-KR" altLang="en-US" smtClean="0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2C9E9-6B5D-4178-BF07-6F85F89F92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014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E4AF-79FC-4ECD-A700-CC0C3E4FA42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37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Turquoise" preserve="1" userDrawn="1">
  <p:cSld name="Quote Turquoi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75F8B1-3DDC-40B1-AA5D-4754E2161518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71078" y="2238172"/>
            <a:ext cx="3714215" cy="5255570"/>
          </a:xfrm>
        </p:spPr>
        <p:txBody>
          <a:bodyPr anchor="b">
            <a:normAutofit/>
          </a:bodyPr>
          <a:lstStyle>
            <a:lvl1pPr marL="0" indent="0">
              <a:lnSpc>
                <a:spcPts val="1901"/>
              </a:lnSpc>
              <a:spcAft>
                <a:spcPts val="0"/>
              </a:spcAft>
              <a:buNone/>
              <a:defRPr sz="1819" spc="1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Edit Master text styles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66" y="10065865"/>
            <a:ext cx="1031098" cy="196746"/>
          </a:xfrm>
          <a:prstGeom prst="rect">
            <a:avLst/>
          </a:prstGeom>
        </p:spPr>
      </p:pic>
      <p:sp>
        <p:nvSpPr>
          <p:cNvPr id="11" name="Footer Placeholder 7"/>
          <p:cNvSpPr txBox="1">
            <a:spLocks/>
          </p:cNvSpPr>
          <p:nvPr userDrawn="1"/>
        </p:nvSpPr>
        <p:spPr>
          <a:xfrm>
            <a:off x="1832440" y="10016710"/>
            <a:ext cx="911102" cy="280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lnSpc>
                <a:spcPct val="100000"/>
              </a:lnSpc>
              <a:spcBef>
                <a:spcPts val="0"/>
              </a:spcBef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57" baseline="0" dirty="0">
                <a:solidFill>
                  <a:schemeClr val="bg1"/>
                </a:solidFill>
              </a:rPr>
              <a:t>Chubb Life</a:t>
            </a:r>
          </a:p>
        </p:txBody>
      </p:sp>
    </p:spTree>
    <p:extLst>
      <p:ext uri="{BB962C8B-B14F-4D97-AF65-F5344CB8AC3E}">
        <p14:creationId xmlns:p14="http://schemas.microsoft.com/office/powerpoint/2010/main" val="697937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Orange" preserve="1" userDrawn="1">
  <p:cSld name="Quote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1716DD-DA39-4947-BCCB-5EF1BABF2371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71078" y="2238172"/>
            <a:ext cx="3714215" cy="5255570"/>
          </a:xfrm>
        </p:spPr>
        <p:txBody>
          <a:bodyPr anchor="b">
            <a:normAutofit/>
          </a:bodyPr>
          <a:lstStyle>
            <a:lvl1pPr marL="0" indent="0">
              <a:lnSpc>
                <a:spcPts val="1901"/>
              </a:lnSpc>
              <a:spcAft>
                <a:spcPts val="0"/>
              </a:spcAft>
              <a:buNone/>
              <a:defRPr sz="1819" spc="1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Edit Master text styles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66" y="10065865"/>
            <a:ext cx="1031098" cy="196746"/>
          </a:xfrm>
          <a:prstGeom prst="rect">
            <a:avLst/>
          </a:prstGeom>
        </p:spPr>
      </p:pic>
      <p:sp>
        <p:nvSpPr>
          <p:cNvPr id="11" name="Footer Placeholder 7"/>
          <p:cNvSpPr txBox="1">
            <a:spLocks/>
          </p:cNvSpPr>
          <p:nvPr userDrawn="1"/>
        </p:nvSpPr>
        <p:spPr>
          <a:xfrm>
            <a:off x="1832440" y="10016710"/>
            <a:ext cx="911102" cy="280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lnSpc>
                <a:spcPct val="100000"/>
              </a:lnSpc>
              <a:spcBef>
                <a:spcPts val="0"/>
              </a:spcBef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57" baseline="0" dirty="0">
                <a:solidFill>
                  <a:schemeClr val="bg1"/>
                </a:solidFill>
              </a:rPr>
              <a:t>Chubb Life</a:t>
            </a:r>
          </a:p>
        </p:txBody>
      </p:sp>
    </p:spTree>
    <p:extLst>
      <p:ext uri="{BB962C8B-B14F-4D97-AF65-F5344CB8AC3E}">
        <p14:creationId xmlns:p14="http://schemas.microsoft.com/office/powerpoint/2010/main" val="2110997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Purple" preserve="1" userDrawn="1">
  <p:cSld name="Quote Purp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C3F6D6-0B37-411B-93C0-8F19F6E598EC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71078" y="2238172"/>
            <a:ext cx="3714215" cy="5255570"/>
          </a:xfrm>
        </p:spPr>
        <p:txBody>
          <a:bodyPr anchor="b">
            <a:normAutofit/>
          </a:bodyPr>
          <a:lstStyle>
            <a:lvl1pPr marL="0" indent="0">
              <a:lnSpc>
                <a:spcPts val="1901"/>
              </a:lnSpc>
              <a:spcAft>
                <a:spcPts val="0"/>
              </a:spcAft>
              <a:buNone/>
              <a:defRPr sz="1819" spc="1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Edit Master text styles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66" y="10065865"/>
            <a:ext cx="1031098" cy="196746"/>
          </a:xfrm>
          <a:prstGeom prst="rect">
            <a:avLst/>
          </a:prstGeom>
        </p:spPr>
      </p:pic>
      <p:sp>
        <p:nvSpPr>
          <p:cNvPr id="11" name="Footer Placeholder 7"/>
          <p:cNvSpPr txBox="1">
            <a:spLocks/>
          </p:cNvSpPr>
          <p:nvPr userDrawn="1"/>
        </p:nvSpPr>
        <p:spPr>
          <a:xfrm>
            <a:off x="1832440" y="10016710"/>
            <a:ext cx="911102" cy="280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lnSpc>
                <a:spcPct val="100000"/>
              </a:lnSpc>
              <a:spcBef>
                <a:spcPts val="0"/>
              </a:spcBef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57" baseline="0" dirty="0">
                <a:solidFill>
                  <a:schemeClr val="bg1"/>
                </a:solidFill>
              </a:rPr>
              <a:t>Chubb Life</a:t>
            </a:r>
          </a:p>
        </p:txBody>
      </p:sp>
    </p:spTree>
    <p:extLst>
      <p:ext uri="{BB962C8B-B14F-4D97-AF65-F5344CB8AC3E}">
        <p14:creationId xmlns:p14="http://schemas.microsoft.com/office/powerpoint/2010/main" val="695436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Yellow" preserve="1" userDrawn="1">
  <p:cSld name="Quote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BFA8B-7DEE-4C66-8569-8DFE7ACF7973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71078" y="2238172"/>
            <a:ext cx="3714215" cy="5255570"/>
          </a:xfrm>
        </p:spPr>
        <p:txBody>
          <a:bodyPr anchor="b">
            <a:normAutofit/>
          </a:bodyPr>
          <a:lstStyle>
            <a:lvl1pPr marL="0" indent="0">
              <a:lnSpc>
                <a:spcPts val="1901"/>
              </a:lnSpc>
              <a:spcAft>
                <a:spcPts val="0"/>
              </a:spcAft>
              <a:buNone/>
              <a:defRPr sz="1819" spc="1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Edit Master text styles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66" y="10065865"/>
            <a:ext cx="1031098" cy="196746"/>
          </a:xfrm>
          <a:prstGeom prst="rect">
            <a:avLst/>
          </a:prstGeom>
        </p:spPr>
      </p:pic>
      <p:sp>
        <p:nvSpPr>
          <p:cNvPr id="11" name="Footer Placeholder 7"/>
          <p:cNvSpPr txBox="1">
            <a:spLocks/>
          </p:cNvSpPr>
          <p:nvPr userDrawn="1"/>
        </p:nvSpPr>
        <p:spPr>
          <a:xfrm>
            <a:off x="1832440" y="10016710"/>
            <a:ext cx="911102" cy="280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lnSpc>
                <a:spcPct val="100000"/>
              </a:lnSpc>
              <a:spcBef>
                <a:spcPts val="0"/>
              </a:spcBef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57" baseline="0" dirty="0">
                <a:solidFill>
                  <a:schemeClr val="bg1"/>
                </a:solidFill>
              </a:rPr>
              <a:t>Chubb Life</a:t>
            </a:r>
          </a:p>
        </p:txBody>
      </p:sp>
    </p:spTree>
    <p:extLst>
      <p:ext uri="{BB962C8B-B14F-4D97-AF65-F5344CB8AC3E}">
        <p14:creationId xmlns:p14="http://schemas.microsoft.com/office/powerpoint/2010/main" val="1346210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Magenta" preserve="1" userDrawn="1">
  <p:cSld name="Quote Magent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7430D3-03EA-482E-B164-C83053F5989B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71078" y="2238172"/>
            <a:ext cx="3714215" cy="5255570"/>
          </a:xfrm>
        </p:spPr>
        <p:txBody>
          <a:bodyPr anchor="b">
            <a:normAutofit/>
          </a:bodyPr>
          <a:lstStyle>
            <a:lvl1pPr marL="0" indent="0">
              <a:lnSpc>
                <a:spcPts val="1901"/>
              </a:lnSpc>
              <a:spcAft>
                <a:spcPts val="0"/>
              </a:spcAft>
              <a:buNone/>
              <a:defRPr sz="1819" spc="1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Edit Master text styles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66" y="10065865"/>
            <a:ext cx="1031098" cy="196746"/>
          </a:xfrm>
          <a:prstGeom prst="rect">
            <a:avLst/>
          </a:prstGeom>
        </p:spPr>
      </p:pic>
      <p:sp>
        <p:nvSpPr>
          <p:cNvPr id="11" name="Footer Placeholder 7"/>
          <p:cNvSpPr txBox="1">
            <a:spLocks/>
          </p:cNvSpPr>
          <p:nvPr userDrawn="1"/>
        </p:nvSpPr>
        <p:spPr>
          <a:xfrm>
            <a:off x="1832440" y="10016710"/>
            <a:ext cx="911102" cy="280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lnSpc>
                <a:spcPct val="100000"/>
              </a:lnSpc>
              <a:spcBef>
                <a:spcPts val="0"/>
              </a:spcBef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57" baseline="0" dirty="0">
                <a:solidFill>
                  <a:schemeClr val="bg1"/>
                </a:solidFill>
              </a:rPr>
              <a:t>Chubb Life</a:t>
            </a:r>
          </a:p>
        </p:txBody>
      </p:sp>
    </p:spTree>
    <p:extLst>
      <p:ext uri="{BB962C8B-B14F-4D97-AF65-F5344CB8AC3E}">
        <p14:creationId xmlns:p14="http://schemas.microsoft.com/office/powerpoint/2010/main" val="11256001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Dark Blue" preserve="1" userDrawn="1">
  <p:cSld name="Quote Dark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2C044E-2C79-451C-BCB7-D87C0C3B94FB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71078" y="2238172"/>
            <a:ext cx="3714215" cy="5255570"/>
          </a:xfrm>
        </p:spPr>
        <p:txBody>
          <a:bodyPr anchor="b">
            <a:normAutofit/>
          </a:bodyPr>
          <a:lstStyle>
            <a:lvl1pPr marL="0" indent="0">
              <a:lnSpc>
                <a:spcPts val="1901"/>
              </a:lnSpc>
              <a:spcAft>
                <a:spcPts val="0"/>
              </a:spcAft>
              <a:buNone/>
              <a:defRPr sz="1819" spc="1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Edit Master text styles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66" y="10065865"/>
            <a:ext cx="1031098" cy="196746"/>
          </a:xfrm>
          <a:prstGeom prst="rect">
            <a:avLst/>
          </a:prstGeom>
        </p:spPr>
      </p:pic>
      <p:sp>
        <p:nvSpPr>
          <p:cNvPr id="11" name="Footer Placeholder 7"/>
          <p:cNvSpPr txBox="1">
            <a:spLocks/>
          </p:cNvSpPr>
          <p:nvPr userDrawn="1"/>
        </p:nvSpPr>
        <p:spPr>
          <a:xfrm>
            <a:off x="1832440" y="10016710"/>
            <a:ext cx="911102" cy="280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lnSpc>
                <a:spcPct val="100000"/>
              </a:lnSpc>
              <a:spcBef>
                <a:spcPts val="0"/>
              </a:spcBef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57" baseline="0" dirty="0">
                <a:solidFill>
                  <a:schemeClr val="bg1"/>
                </a:solidFill>
              </a:rPr>
              <a:t>Chubb Life</a:t>
            </a:r>
          </a:p>
        </p:txBody>
      </p:sp>
    </p:spTree>
    <p:extLst>
      <p:ext uri="{BB962C8B-B14F-4D97-AF65-F5344CB8AC3E}">
        <p14:creationId xmlns:p14="http://schemas.microsoft.com/office/powerpoint/2010/main" val="3771104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Red" preserve="1" userDrawn="1">
  <p:cSld name="Quote Red">
    <p:bg>
      <p:bgPr>
        <a:solidFill>
          <a:srgbClr val="F13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F1B231-A2BF-4B9C-914B-A41072691B20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71078" y="2238172"/>
            <a:ext cx="3714215" cy="5255570"/>
          </a:xfrm>
        </p:spPr>
        <p:txBody>
          <a:bodyPr anchor="b">
            <a:normAutofit/>
          </a:bodyPr>
          <a:lstStyle>
            <a:lvl1pPr marL="0" indent="0">
              <a:lnSpc>
                <a:spcPts val="1901"/>
              </a:lnSpc>
              <a:spcAft>
                <a:spcPts val="0"/>
              </a:spcAft>
              <a:buNone/>
              <a:defRPr sz="1819" spc="1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Edit Master text styles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66" y="10065865"/>
            <a:ext cx="1031098" cy="196746"/>
          </a:xfrm>
          <a:prstGeom prst="rect">
            <a:avLst/>
          </a:prstGeom>
        </p:spPr>
      </p:pic>
      <p:sp>
        <p:nvSpPr>
          <p:cNvPr id="11" name="Footer Placeholder 7"/>
          <p:cNvSpPr txBox="1">
            <a:spLocks/>
          </p:cNvSpPr>
          <p:nvPr userDrawn="1"/>
        </p:nvSpPr>
        <p:spPr>
          <a:xfrm>
            <a:off x="1832440" y="10016710"/>
            <a:ext cx="911102" cy="280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lnSpc>
                <a:spcPct val="100000"/>
              </a:lnSpc>
              <a:spcBef>
                <a:spcPts val="0"/>
              </a:spcBef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57" baseline="0" dirty="0">
                <a:solidFill>
                  <a:schemeClr val="bg1"/>
                </a:solidFill>
              </a:rPr>
              <a:t>Chubb Life</a:t>
            </a:r>
          </a:p>
        </p:txBody>
      </p:sp>
    </p:spTree>
    <p:extLst>
      <p:ext uri="{BB962C8B-B14F-4D97-AF65-F5344CB8AC3E}">
        <p14:creationId xmlns:p14="http://schemas.microsoft.com/office/powerpoint/2010/main" val="4256602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Light Grey" preserve="1" userDrawn="1">
  <p:cSld name="Quote Light Grey">
    <p:bg>
      <p:bgPr>
        <a:solidFill>
          <a:srgbClr val="AFA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13BAC7-58AF-4FF5-A09D-6ADCFCE3E879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71078" y="2238172"/>
            <a:ext cx="3714215" cy="5255570"/>
          </a:xfrm>
        </p:spPr>
        <p:txBody>
          <a:bodyPr anchor="b">
            <a:normAutofit/>
          </a:bodyPr>
          <a:lstStyle>
            <a:lvl1pPr marL="0" indent="0">
              <a:lnSpc>
                <a:spcPts val="1901"/>
              </a:lnSpc>
              <a:spcAft>
                <a:spcPts val="0"/>
              </a:spcAft>
              <a:buNone/>
              <a:defRPr sz="1819" spc="1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Edit Master text styles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66" y="10065865"/>
            <a:ext cx="1031098" cy="196746"/>
          </a:xfrm>
          <a:prstGeom prst="rect">
            <a:avLst/>
          </a:prstGeom>
        </p:spPr>
      </p:pic>
      <p:sp>
        <p:nvSpPr>
          <p:cNvPr id="11" name="Footer Placeholder 7"/>
          <p:cNvSpPr txBox="1">
            <a:spLocks/>
          </p:cNvSpPr>
          <p:nvPr userDrawn="1"/>
        </p:nvSpPr>
        <p:spPr>
          <a:xfrm>
            <a:off x="1832440" y="10016710"/>
            <a:ext cx="911102" cy="280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lnSpc>
                <a:spcPct val="100000"/>
              </a:lnSpc>
              <a:spcBef>
                <a:spcPts val="0"/>
              </a:spcBef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57" baseline="0" dirty="0">
                <a:solidFill>
                  <a:schemeClr val="bg1"/>
                </a:solidFill>
              </a:rPr>
              <a:t>Chubb Life</a:t>
            </a:r>
          </a:p>
        </p:txBody>
      </p:sp>
    </p:spTree>
    <p:extLst>
      <p:ext uri="{BB962C8B-B14F-4D97-AF65-F5344CB8AC3E}">
        <p14:creationId xmlns:p14="http://schemas.microsoft.com/office/powerpoint/2010/main" val="957209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January 27,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964FA-56CE-48B2-BE35-36AD9EE6DA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13957"/>
      </p:ext>
    </p:extLst>
  </p:cSld>
  <p:clrMapOvr>
    <a:masterClrMapping/>
  </p:clrMapOvr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Green" preserve="1" userDrawn="1">
  <p:cSld name="Quote Green">
    <p:bg>
      <p:bgPr>
        <a:solidFill>
          <a:srgbClr val="7AC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CA9D15-68A9-4A93-BFFD-14FAEF8E0358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71078" y="2238172"/>
            <a:ext cx="3714215" cy="5255570"/>
          </a:xfrm>
        </p:spPr>
        <p:txBody>
          <a:bodyPr anchor="b">
            <a:normAutofit/>
          </a:bodyPr>
          <a:lstStyle>
            <a:lvl1pPr marL="0" indent="0">
              <a:lnSpc>
                <a:spcPts val="1901"/>
              </a:lnSpc>
              <a:spcAft>
                <a:spcPts val="0"/>
              </a:spcAft>
              <a:buNone/>
              <a:defRPr sz="1819" spc="1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Edit Master text styles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66" y="10065865"/>
            <a:ext cx="1031098" cy="196746"/>
          </a:xfrm>
          <a:prstGeom prst="rect">
            <a:avLst/>
          </a:prstGeom>
        </p:spPr>
      </p:pic>
      <p:sp>
        <p:nvSpPr>
          <p:cNvPr id="11" name="Footer Placeholder 7"/>
          <p:cNvSpPr txBox="1">
            <a:spLocks/>
          </p:cNvSpPr>
          <p:nvPr userDrawn="1"/>
        </p:nvSpPr>
        <p:spPr>
          <a:xfrm>
            <a:off x="1832440" y="10016710"/>
            <a:ext cx="911102" cy="280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lnSpc>
                <a:spcPct val="100000"/>
              </a:lnSpc>
              <a:spcBef>
                <a:spcPts val="0"/>
              </a:spcBef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57" baseline="0" dirty="0">
                <a:solidFill>
                  <a:schemeClr val="bg1"/>
                </a:solidFill>
              </a:rPr>
              <a:t>Chubb Life</a:t>
            </a:r>
          </a:p>
        </p:txBody>
      </p:sp>
    </p:spTree>
    <p:extLst>
      <p:ext uri="{BB962C8B-B14F-4D97-AF65-F5344CB8AC3E}">
        <p14:creationId xmlns:p14="http://schemas.microsoft.com/office/powerpoint/2010/main" val="3248340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Turquoise" type="blank" preserve="1">
  <p:cSld name="Closing Slide Turquoi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386536" y="5098013"/>
            <a:ext cx="2619391" cy="356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315" spc="-41" baseline="0" dirty="0">
                <a:solidFill>
                  <a:schemeClr val="bg1"/>
                </a:solidFill>
              </a:rPr>
              <a:t>Chubb. Insured.</a:t>
            </a:r>
          </a:p>
        </p:txBody>
      </p:sp>
    </p:spTree>
    <p:extLst>
      <p:ext uri="{BB962C8B-B14F-4D97-AF65-F5344CB8AC3E}">
        <p14:creationId xmlns:p14="http://schemas.microsoft.com/office/powerpoint/2010/main" val="33490668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Orange" type="blank" preserve="1">
  <p:cSld name="Closing Slide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386536" y="5098013"/>
            <a:ext cx="2619391" cy="356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315" spc="-41" baseline="0" dirty="0">
                <a:solidFill>
                  <a:schemeClr val="bg1"/>
                </a:solidFill>
              </a:rPr>
              <a:t>Chubb. Insured.</a:t>
            </a:r>
          </a:p>
        </p:txBody>
      </p:sp>
    </p:spTree>
    <p:extLst>
      <p:ext uri="{BB962C8B-B14F-4D97-AF65-F5344CB8AC3E}">
        <p14:creationId xmlns:p14="http://schemas.microsoft.com/office/powerpoint/2010/main" val="480623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Purple" type="blank" preserve="1">
  <p:cSld name="Closing Slide Purp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386536" y="5098013"/>
            <a:ext cx="2619391" cy="356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315" spc="-41" baseline="0" dirty="0">
                <a:solidFill>
                  <a:schemeClr val="bg1"/>
                </a:solidFill>
              </a:rPr>
              <a:t>Chubb. Insured.</a:t>
            </a:r>
          </a:p>
        </p:txBody>
      </p:sp>
    </p:spTree>
    <p:extLst>
      <p:ext uri="{BB962C8B-B14F-4D97-AF65-F5344CB8AC3E}">
        <p14:creationId xmlns:p14="http://schemas.microsoft.com/office/powerpoint/2010/main" val="635176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Yellow" type="blank" preserve="1">
  <p:cSld name="Closing Slide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386536" y="5098013"/>
            <a:ext cx="2619391" cy="356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315" spc="-41" baseline="0" dirty="0">
                <a:solidFill>
                  <a:schemeClr val="bg1"/>
                </a:solidFill>
              </a:rPr>
              <a:t>Chubb. Insured.</a:t>
            </a:r>
          </a:p>
        </p:txBody>
      </p:sp>
    </p:spTree>
    <p:extLst>
      <p:ext uri="{BB962C8B-B14F-4D97-AF65-F5344CB8AC3E}">
        <p14:creationId xmlns:p14="http://schemas.microsoft.com/office/powerpoint/2010/main" val="2657828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Magenta" type="blank" preserve="1">
  <p:cSld name="Closing Slide Magent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386536" y="5098013"/>
            <a:ext cx="2619391" cy="356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315" spc="-41" baseline="0" dirty="0">
                <a:solidFill>
                  <a:schemeClr val="bg1"/>
                </a:solidFill>
              </a:rPr>
              <a:t>Chubb. Insured.</a:t>
            </a:r>
          </a:p>
        </p:txBody>
      </p:sp>
    </p:spTree>
    <p:extLst>
      <p:ext uri="{BB962C8B-B14F-4D97-AF65-F5344CB8AC3E}">
        <p14:creationId xmlns:p14="http://schemas.microsoft.com/office/powerpoint/2010/main" val="4571101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Dark Blue" type="blank" preserve="1">
  <p:cSld name="Closing Slide Dark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386536" y="5098013"/>
            <a:ext cx="2619391" cy="356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315" spc="-41" baseline="0" dirty="0">
                <a:solidFill>
                  <a:schemeClr val="bg1"/>
                </a:solidFill>
              </a:rPr>
              <a:t>Chubb. Insured.</a:t>
            </a:r>
          </a:p>
        </p:txBody>
      </p:sp>
    </p:spTree>
    <p:extLst>
      <p:ext uri="{BB962C8B-B14F-4D97-AF65-F5344CB8AC3E}">
        <p14:creationId xmlns:p14="http://schemas.microsoft.com/office/powerpoint/2010/main" val="41422040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Red" type="blank" preserve="1">
  <p:cSld name="Closing Slide Red">
    <p:bg>
      <p:bgPr>
        <a:solidFill>
          <a:srgbClr val="F13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386536" y="5098013"/>
            <a:ext cx="2619391" cy="356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315" spc="-41" baseline="0" dirty="0">
                <a:solidFill>
                  <a:schemeClr val="bg1"/>
                </a:solidFill>
              </a:rPr>
              <a:t>Chubb. Insured.</a:t>
            </a:r>
          </a:p>
        </p:txBody>
      </p:sp>
    </p:spTree>
    <p:extLst>
      <p:ext uri="{BB962C8B-B14F-4D97-AF65-F5344CB8AC3E}">
        <p14:creationId xmlns:p14="http://schemas.microsoft.com/office/powerpoint/2010/main" val="2721451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Light Grey" type="blank" preserve="1">
  <p:cSld name="Closing Slide Light Grey">
    <p:bg>
      <p:bgPr>
        <a:solidFill>
          <a:srgbClr val="AFA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386536" y="5098013"/>
            <a:ext cx="2619391" cy="356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315" spc="-41" baseline="0" dirty="0">
                <a:solidFill>
                  <a:schemeClr val="bg1"/>
                </a:solidFill>
              </a:rPr>
              <a:t>Chubb. Insured.</a:t>
            </a:r>
          </a:p>
        </p:txBody>
      </p:sp>
    </p:spTree>
    <p:extLst>
      <p:ext uri="{BB962C8B-B14F-4D97-AF65-F5344CB8AC3E}">
        <p14:creationId xmlns:p14="http://schemas.microsoft.com/office/powerpoint/2010/main" val="545255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Green" type="blank" preserve="1">
  <p:cSld name="Closing Slide Green">
    <p:bg>
      <p:bgPr>
        <a:solidFill>
          <a:srgbClr val="7AC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386536" y="5098013"/>
            <a:ext cx="2619391" cy="356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315" spc="-41" baseline="0" dirty="0">
                <a:solidFill>
                  <a:schemeClr val="bg1"/>
                </a:solidFill>
              </a:rPr>
              <a:t>Chubb. Insured.</a:t>
            </a:r>
          </a:p>
        </p:txBody>
      </p:sp>
    </p:spTree>
    <p:extLst>
      <p:ext uri="{BB962C8B-B14F-4D97-AF65-F5344CB8AC3E}">
        <p14:creationId xmlns:p14="http://schemas.microsoft.com/office/powerpoint/2010/main" val="412320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-Picture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EDE8E24-AA21-4E50-BA8E-BA8D8A9FB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7559675" cy="10691813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134486AB-4B8D-43CE-97B9-357221C656A9}"/>
              </a:ext>
            </a:extLst>
          </p:cNvPr>
          <p:cNvSpPr/>
          <p:nvPr userDrawn="1"/>
        </p:nvSpPr>
        <p:spPr>
          <a:xfrm>
            <a:off x="0" y="0"/>
            <a:ext cx="7559675" cy="10691813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16"/>
          </a:p>
        </p:txBody>
      </p:sp>
      <p:sp>
        <p:nvSpPr>
          <p:cNvPr id="6" name="Rectangle 5"/>
          <p:cNvSpPr/>
          <p:nvPr userDrawn="1"/>
        </p:nvSpPr>
        <p:spPr>
          <a:xfrm>
            <a:off x="0" y="2667207"/>
            <a:ext cx="6053836" cy="802460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7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44" y="855410"/>
            <a:ext cx="6794520" cy="1622791"/>
          </a:xfrm>
        </p:spPr>
        <p:txBody>
          <a:bodyPr/>
          <a:lstStyle>
            <a:lvl1pPr marL="2171945" indent="0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9"/>
            <a:ext cx="1264906" cy="24136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566164" y="9457460"/>
            <a:ext cx="1032334" cy="2543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HK" sz="1653" dirty="0">
                <a:solidFill>
                  <a:schemeClr val="bg1"/>
                </a:solidFill>
                <a:latin typeface="Georgia" panose="02040502050405020303" pitchFamily="18" charset="0"/>
              </a:rPr>
              <a:t>Chubb Life</a:t>
            </a:r>
            <a:endParaRPr lang="zh-HK" altLang="en-US" sz="1653" dirty="0" err="1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4240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range" preserve="1" userDrawn="1">
  <p:cSld name="Title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5332" y="1691370"/>
            <a:ext cx="4616359" cy="4077781"/>
          </a:xfrm>
        </p:spPr>
        <p:txBody>
          <a:bodyPr anchor="b">
            <a:normAutofit/>
          </a:bodyPr>
          <a:lstStyle>
            <a:lvl1pPr algn="l">
              <a:lnSpc>
                <a:spcPts val="3720"/>
              </a:lnSpc>
              <a:defRPr sz="3307" spc="17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334" y="5984428"/>
            <a:ext cx="4621512" cy="2289838"/>
          </a:xfrm>
        </p:spPr>
        <p:txBody>
          <a:bodyPr>
            <a:normAutofit/>
          </a:bodyPr>
          <a:lstStyle>
            <a:lvl1pPr marL="0" indent="0" algn="l">
              <a:lnSpc>
                <a:spcPts val="2645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bg1"/>
                </a:solidFill>
              </a:defRPr>
            </a:lvl1pPr>
            <a:lvl2pPr marL="377958" indent="0" algn="ctr">
              <a:buNone/>
              <a:defRPr sz="1653"/>
            </a:lvl2pPr>
            <a:lvl3pPr marL="755916" indent="0" algn="ctr">
              <a:buNone/>
              <a:defRPr sz="1488"/>
            </a:lvl3pPr>
            <a:lvl4pPr marL="1133874" indent="0" algn="ctr">
              <a:buNone/>
              <a:defRPr sz="1323"/>
            </a:lvl4pPr>
            <a:lvl5pPr marL="1511831" indent="0" algn="ctr">
              <a:buNone/>
              <a:defRPr sz="1323"/>
            </a:lvl5pPr>
            <a:lvl6pPr marL="1889789" indent="0" algn="ctr">
              <a:buNone/>
              <a:defRPr sz="1323"/>
            </a:lvl6pPr>
            <a:lvl7pPr marL="2267747" indent="0" algn="ctr">
              <a:buNone/>
              <a:defRPr sz="1323"/>
            </a:lvl7pPr>
            <a:lvl8pPr marL="2645705" indent="0" algn="ctr">
              <a:buNone/>
              <a:defRPr sz="1323"/>
            </a:lvl8pPr>
            <a:lvl9pPr marL="3023663" indent="0" algn="ctr">
              <a:buNone/>
              <a:defRPr sz="1323"/>
            </a:lvl9pPr>
          </a:lstStyle>
          <a:p>
            <a:r>
              <a:rPr lang="ko-KR" altLang="en-US"/>
              <a:t>클릭하여 마스터 부제목 스타일 편집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44381" y="308943"/>
            <a:ext cx="1437310" cy="28062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/>
          <a:lstStyle>
            <a:lvl1pPr algn="r">
              <a:defRPr sz="827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566165" y="308943"/>
            <a:ext cx="3178217" cy="280625"/>
          </a:xfrm>
        </p:spPr>
        <p:txBody>
          <a:bodyPr anchor="ctr">
            <a:noAutofit/>
          </a:bodyPr>
          <a:lstStyle>
            <a:lvl1pPr marL="0" indent="0">
              <a:buNone/>
              <a:defRPr sz="82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08" y="5390949"/>
            <a:ext cx="1264906" cy="24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6105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Dark Blue" preserve="1" userDrawn="1">
  <p:cSld name="Quote Dark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2C044E-2C79-451C-BCB7-D87C0C3B94FB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77984" y="806381"/>
            <a:ext cx="6803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571079" y="2238172"/>
            <a:ext cx="3714215" cy="5255570"/>
          </a:xfrm>
        </p:spPr>
        <p:txBody>
          <a:bodyPr anchor="b">
            <a:normAutofit/>
          </a:bodyPr>
          <a:lstStyle>
            <a:lvl1pPr marL="0" indent="0">
              <a:lnSpc>
                <a:spcPts val="1901"/>
              </a:lnSpc>
              <a:spcAft>
                <a:spcPts val="0"/>
              </a:spcAft>
              <a:buNone/>
              <a:defRPr sz="1819" spc="1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Edit Master text styles</a:t>
            </a:r>
          </a:p>
        </p:txBody>
      </p:sp>
      <p:pic>
        <p:nvPicPr>
          <p:cNvPr id="10" name="Picture 9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92867" y="10065865"/>
            <a:ext cx="1031098" cy="196746"/>
          </a:xfrm>
          <a:prstGeom prst="rect">
            <a:avLst/>
          </a:prstGeom>
        </p:spPr>
      </p:pic>
      <p:sp>
        <p:nvSpPr>
          <p:cNvPr id="11" name="Footer Placeholder 7"/>
          <p:cNvSpPr txBox="1">
            <a:spLocks/>
          </p:cNvSpPr>
          <p:nvPr userDrawn="1"/>
        </p:nvSpPr>
        <p:spPr>
          <a:xfrm>
            <a:off x="1832440" y="10016710"/>
            <a:ext cx="911102" cy="280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lnSpc>
                <a:spcPct val="100000"/>
              </a:lnSpc>
              <a:spcBef>
                <a:spcPts val="0"/>
              </a:spcBef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57" baseline="0" dirty="0">
                <a:solidFill>
                  <a:schemeClr val="bg1"/>
                </a:solidFill>
              </a:rPr>
              <a:t>Chubb Life</a:t>
            </a:r>
          </a:p>
        </p:txBody>
      </p:sp>
    </p:spTree>
    <p:extLst>
      <p:ext uri="{BB962C8B-B14F-4D97-AF65-F5344CB8AC3E}">
        <p14:creationId xmlns:p14="http://schemas.microsoft.com/office/powerpoint/2010/main" val="29166221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66976" y="3321393"/>
            <a:ext cx="6425724" cy="229181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33951" y="6058694"/>
            <a:ext cx="5291773" cy="27323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77967" indent="0" algn="ctr">
              <a:buNone/>
              <a:defRPr/>
            </a:lvl2pPr>
            <a:lvl3pPr marL="755934" indent="0" algn="ctr">
              <a:buNone/>
              <a:defRPr/>
            </a:lvl3pPr>
            <a:lvl4pPr marL="1133902" indent="0" algn="ctr">
              <a:buNone/>
              <a:defRPr/>
            </a:lvl4pPr>
            <a:lvl5pPr marL="1511869" indent="0" algn="ctr">
              <a:buNone/>
              <a:defRPr/>
            </a:lvl5pPr>
            <a:lvl6pPr marL="1889836" indent="0" algn="ctr">
              <a:buNone/>
              <a:defRPr/>
            </a:lvl6pPr>
            <a:lvl7pPr marL="2267803" indent="0" algn="ctr">
              <a:buNone/>
              <a:defRPr/>
            </a:lvl7pPr>
            <a:lvl8pPr marL="2645771" indent="0" algn="ctr">
              <a:buNone/>
              <a:defRPr/>
            </a:lvl8pPr>
            <a:lvl9pPr marL="302373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264FD6F-61A9-4EBD-A330-6434A175B1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387171" y="9600358"/>
            <a:ext cx="1763924" cy="742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C49509C-E8D9-4266-9C1B-BE46D97153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592077" y="9600358"/>
            <a:ext cx="2393897" cy="742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3E93C6B-F78F-4383-8D30-FECB4B03A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31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D9CBF-7DA8-4F19-8C0E-E98BEC209D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137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00632" y="7479319"/>
            <a:ext cx="4984661" cy="1781969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171" y="517267"/>
            <a:ext cx="6803708" cy="65809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7031707-FC36-4B9E-8169-A51EF04F4F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387171" y="9600358"/>
            <a:ext cx="1763924" cy="742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97267A8-EBDD-4782-8C04-B0AC648045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592077" y="9600358"/>
            <a:ext cx="2393897" cy="742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7347997-F94B-4528-BFB0-5819BC1BA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31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D9CBF-7DA8-4F19-8C0E-E98BEC209D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739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42" Type="http://schemas.openxmlformats.org/officeDocument/2006/relationships/tags" Target="../tags/tag4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43" Type="http://schemas.openxmlformats.org/officeDocument/2006/relationships/image" Target="../media/image4.png"/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Office 테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 편집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endParaRPr lang="ar-S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AB7112CF-837F-4D62-AF74-CA377F483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31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D9CBF-7DA8-4F19-8C0E-E98BEC209D1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21" r:id="rId3"/>
    <p:sldLayoutId id="2147483851" r:id="rId4"/>
    <p:sldLayoutId id="2147483794" r:id="rId5"/>
    <p:sldLayoutId id="2147483795" r:id="rId6"/>
    <p:sldLayoutId id="2147483797" r:id="rId7"/>
  </p:sldLayoutIdLst>
  <p:transition/>
  <p:hf hdr="0" ftr="0" dt="0"/>
  <p:txStyles>
    <p:titleStyle>
      <a:lvl1pPr algn="l" defTabSz="755934" rtl="0" eaLnBrk="1" latinLnBrk="1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1" hangingPunct="1">
        <a:lnSpc>
          <a:spcPct val="90000"/>
        </a:lnSpc>
        <a:spcBef>
          <a:spcPts val="827"/>
        </a:spcBef>
        <a:buFont typeface="Arial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1" hangingPunct="1">
        <a:lnSpc>
          <a:spcPct val="90000"/>
        </a:lnSpc>
        <a:spcBef>
          <a:spcPts val="413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1" hangingPunct="1">
        <a:lnSpc>
          <a:spcPct val="90000"/>
        </a:lnSpc>
        <a:spcBef>
          <a:spcPts val="413"/>
        </a:spcBef>
        <a:buFont typeface="Arial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1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1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1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1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1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1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84AF95F9-8516-4DEC-8890-731836B16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31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D9CBF-7DA8-4F19-8C0E-E98BEC209D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15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37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37" b="1">
          <a:solidFill>
            <a:schemeClr val="bg1"/>
          </a:solidFill>
          <a:latin typeface="Garamond" pitchFamily="18" charset="0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37" b="1">
          <a:solidFill>
            <a:schemeClr val="bg1"/>
          </a:solidFill>
          <a:latin typeface="Garamond" pitchFamily="18" charset="0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37" b="1">
          <a:solidFill>
            <a:schemeClr val="bg1"/>
          </a:solidFill>
          <a:latin typeface="Garamond" pitchFamily="18" charset="0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37" b="1">
          <a:solidFill>
            <a:schemeClr val="bg1"/>
          </a:solidFill>
          <a:latin typeface="Garamond" pitchFamily="18" charset="0"/>
          <a:ea typeface="굴림" pitchFamily="50" charset="-127"/>
        </a:defRPr>
      </a:lvl5pPr>
      <a:lvl6pPr marL="377967" algn="ctr" rtl="0" fontAlgn="base" latinLnBrk="1">
        <a:spcBef>
          <a:spcPct val="0"/>
        </a:spcBef>
        <a:spcAft>
          <a:spcPct val="0"/>
        </a:spcAft>
        <a:defRPr kumimoji="1" sz="3637" b="1">
          <a:solidFill>
            <a:schemeClr val="bg1"/>
          </a:solidFill>
          <a:latin typeface="Garamond" pitchFamily="18" charset="0"/>
          <a:ea typeface="굴림" pitchFamily="50" charset="-127"/>
        </a:defRPr>
      </a:lvl6pPr>
      <a:lvl7pPr marL="755934" algn="ctr" rtl="0" fontAlgn="base" latinLnBrk="1">
        <a:spcBef>
          <a:spcPct val="0"/>
        </a:spcBef>
        <a:spcAft>
          <a:spcPct val="0"/>
        </a:spcAft>
        <a:defRPr kumimoji="1" sz="3637" b="1">
          <a:solidFill>
            <a:schemeClr val="bg1"/>
          </a:solidFill>
          <a:latin typeface="Garamond" pitchFamily="18" charset="0"/>
          <a:ea typeface="굴림" pitchFamily="50" charset="-127"/>
        </a:defRPr>
      </a:lvl7pPr>
      <a:lvl8pPr marL="1133902" algn="ctr" rtl="0" fontAlgn="base" latinLnBrk="1">
        <a:spcBef>
          <a:spcPct val="0"/>
        </a:spcBef>
        <a:spcAft>
          <a:spcPct val="0"/>
        </a:spcAft>
        <a:defRPr kumimoji="1" sz="3637" b="1">
          <a:solidFill>
            <a:schemeClr val="bg1"/>
          </a:solidFill>
          <a:latin typeface="Garamond" pitchFamily="18" charset="0"/>
          <a:ea typeface="굴림" pitchFamily="50" charset="-127"/>
        </a:defRPr>
      </a:lvl8pPr>
      <a:lvl9pPr marL="1511869" algn="ctr" rtl="0" fontAlgn="base" latinLnBrk="1">
        <a:spcBef>
          <a:spcPct val="0"/>
        </a:spcBef>
        <a:spcAft>
          <a:spcPct val="0"/>
        </a:spcAft>
        <a:defRPr kumimoji="1" sz="3637" b="1">
          <a:solidFill>
            <a:schemeClr val="bg1"/>
          </a:solidFill>
          <a:latin typeface="Garamond" pitchFamily="18" charset="0"/>
          <a:ea typeface="굴림" pitchFamily="50" charset="-127"/>
        </a:defRPr>
      </a:lvl9pPr>
    </p:titleStyle>
    <p:bodyStyle>
      <a:lvl1pPr marL="283475" indent="-28347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315">
          <a:solidFill>
            <a:schemeClr val="bg1"/>
          </a:solidFill>
          <a:latin typeface="+mn-lt"/>
          <a:ea typeface="+mn-ea"/>
          <a:cs typeface="+mn-cs"/>
        </a:defRPr>
      </a:lvl1pPr>
      <a:lvl2pPr marL="614197" indent="-23623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984">
          <a:solidFill>
            <a:schemeClr val="bg1"/>
          </a:solidFill>
          <a:latin typeface="+mn-lt"/>
          <a:ea typeface="+mn-ea"/>
        </a:defRPr>
      </a:lvl2pPr>
      <a:lvl3pPr marL="944918" indent="-188984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653">
          <a:solidFill>
            <a:schemeClr val="bg1"/>
          </a:solidFill>
          <a:latin typeface="+mn-lt"/>
          <a:ea typeface="+mn-ea"/>
        </a:defRPr>
      </a:lvl3pPr>
      <a:lvl4pPr marL="1322885" indent="-18898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>
          <a:solidFill>
            <a:schemeClr val="bg1"/>
          </a:solidFill>
          <a:latin typeface="+mn-lt"/>
          <a:ea typeface="+mn-ea"/>
        </a:defRPr>
      </a:lvl4pPr>
      <a:lvl5pPr marL="1700853" indent="-188984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5pPr>
      <a:lvl6pPr marL="2078820" indent="-188984" algn="l" rtl="0" fontAlgn="base" latinLnBrk="1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6pPr>
      <a:lvl7pPr marL="2456787" indent="-188984" algn="l" rtl="0" fontAlgn="base" latinLnBrk="1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7pPr>
      <a:lvl8pPr marL="2834754" indent="-188984" algn="l" rtl="0" fontAlgn="base" latinLnBrk="1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8pPr>
      <a:lvl9pPr marL="3212722" indent="-188984" algn="l" rtl="0" fontAlgn="base" latinLnBrk="1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544" y="1425576"/>
            <a:ext cx="6794520" cy="162279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7172" y="2765615"/>
            <a:ext cx="6794520" cy="67357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1078" y="10060931"/>
            <a:ext cx="4244872" cy="2806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00000"/>
              </a:lnSpc>
              <a:spcBef>
                <a:spcPts val="0"/>
              </a:spcBef>
              <a:defRPr sz="744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5950" y="10060931"/>
            <a:ext cx="365741" cy="2806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00000"/>
              </a:lnSpc>
              <a:spcBef>
                <a:spcPts val="0"/>
              </a:spcBef>
              <a:defRPr sz="744">
                <a:solidFill>
                  <a:schemeClr val="tx1"/>
                </a:solidFill>
              </a:defRPr>
            </a:lvl1pPr>
          </a:lstStyle>
          <a:p>
            <a:fld id="{29295DE6-5E79-4E0C-95AA-63D191DA736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744381" y="406357"/>
            <a:ext cx="1437310" cy="28062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algn="r">
              <a:defRPr sz="744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87172" y="806381"/>
            <a:ext cx="67945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/>
          </p:cNvPicPr>
          <p:nvPr>
            <p:custDataLst>
              <p:tags r:id="rId42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9" y="10063596"/>
            <a:ext cx="1035990" cy="197680"/>
          </a:xfrm>
          <a:prstGeom prst="rect">
            <a:avLst/>
          </a:prstGeom>
        </p:spPr>
      </p:pic>
      <p:sp>
        <p:nvSpPr>
          <p:cNvPr id="10" name="Footer Placeholder 7"/>
          <p:cNvSpPr txBox="1">
            <a:spLocks/>
          </p:cNvSpPr>
          <p:nvPr userDrawn="1"/>
        </p:nvSpPr>
        <p:spPr>
          <a:xfrm>
            <a:off x="1832440" y="10016710"/>
            <a:ext cx="911102" cy="280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lnSpc>
                <a:spcPct val="100000"/>
              </a:lnSpc>
              <a:spcBef>
                <a:spcPts val="0"/>
              </a:spcBef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57" baseline="0" dirty="0"/>
              <a:t>Chubb Life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9DAAAE-AE6C-46EF-8909-BE3770A2282F}"/>
              </a:ext>
            </a:extLst>
          </p:cNvPr>
          <p:cNvSpPr txBox="1"/>
          <p:nvPr userDrawn="1"/>
        </p:nvSpPr>
        <p:spPr>
          <a:xfrm>
            <a:off x="2607327" y="10028401"/>
            <a:ext cx="2345025" cy="20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44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CH-MKT-21-06</a:t>
            </a:r>
          </a:p>
        </p:txBody>
      </p:sp>
    </p:spTree>
    <p:extLst>
      <p:ext uri="{BB962C8B-B14F-4D97-AF65-F5344CB8AC3E}">
        <p14:creationId xmlns:p14="http://schemas.microsoft.com/office/powerpoint/2010/main" val="232109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80" r:id="rId32"/>
    <p:sldLayoutId id="2147483781" r:id="rId33"/>
    <p:sldLayoutId id="2147483782" r:id="rId34"/>
    <p:sldLayoutId id="2147483783" r:id="rId35"/>
    <p:sldLayoutId id="2147483784" r:id="rId36"/>
    <p:sldLayoutId id="2147483785" r:id="rId37"/>
    <p:sldLayoutId id="2147483786" r:id="rId38"/>
    <p:sldLayoutId id="2147483787" r:id="rId39"/>
    <p:sldLayoutId id="2147483788" r:id="rId40"/>
  </p:sldLayoutIdLst>
  <p:hf hdr="0" ftr="0" dt="0"/>
  <p:txStyles>
    <p:titleStyle>
      <a:lvl1pPr algn="l" defTabSz="755934" rtl="0" eaLnBrk="1" latinLnBrk="1" hangingPunct="1">
        <a:lnSpc>
          <a:spcPts val="1901"/>
        </a:lnSpc>
        <a:spcBef>
          <a:spcPts val="0"/>
        </a:spcBef>
        <a:buNone/>
        <a:defRPr sz="1984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8806" indent="-148806" algn="l" defTabSz="755934" rtl="0" eaLnBrk="1" latinLnBrk="1" hangingPunct="1">
        <a:lnSpc>
          <a:spcPts val="1240"/>
        </a:lnSpc>
        <a:spcBef>
          <a:spcPts val="0"/>
        </a:spcBef>
        <a:spcAft>
          <a:spcPts val="620"/>
        </a:spcAft>
        <a:buFont typeface="Arial" panose="020B0604020202020204" pitchFamily="34" charset="0"/>
        <a:buChar char="•"/>
        <a:defRPr sz="1157" kern="1200">
          <a:solidFill>
            <a:schemeClr val="tx1"/>
          </a:solidFill>
          <a:latin typeface="+mn-lt"/>
          <a:ea typeface="+mn-ea"/>
          <a:cs typeface="+mn-cs"/>
        </a:defRPr>
      </a:lvl1pPr>
      <a:lvl2pPr marL="297612" indent="-148806" algn="l" defTabSz="755934" rtl="0" eaLnBrk="1" latinLnBrk="1" hangingPunct="1">
        <a:lnSpc>
          <a:spcPts val="1240"/>
        </a:lnSpc>
        <a:spcBef>
          <a:spcPts val="0"/>
        </a:spcBef>
        <a:spcAft>
          <a:spcPts val="0"/>
        </a:spcAft>
        <a:buFont typeface="Symbol" panose="05050102010706020507" pitchFamily="18" charset="2"/>
        <a:buChar char="-"/>
        <a:defRPr sz="1157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446418" indent="-148806" algn="l" defTabSz="755934" rtl="0" eaLnBrk="1" latinLnBrk="1" hangingPunct="1">
        <a:lnSpc>
          <a:spcPts val="1240"/>
        </a:lnSpc>
        <a:spcBef>
          <a:spcPts val="0"/>
        </a:spcBef>
        <a:spcAft>
          <a:spcPts val="0"/>
        </a:spcAft>
        <a:buFont typeface="Symbol" panose="05050102010706020507" pitchFamily="18" charset="2"/>
        <a:buChar char="-"/>
        <a:defRPr sz="1157" kern="1200">
          <a:solidFill>
            <a:schemeClr val="tx1"/>
          </a:solidFill>
          <a:latin typeface="+mn-lt"/>
          <a:ea typeface="+mn-ea"/>
          <a:cs typeface="+mn-cs"/>
        </a:defRPr>
      </a:lvl3pPr>
      <a:lvl4pPr marL="595224" indent="-148806" algn="l" defTabSz="755934" rtl="0" eaLnBrk="1" latinLnBrk="1" hangingPunct="1">
        <a:lnSpc>
          <a:spcPts val="1240"/>
        </a:lnSpc>
        <a:spcBef>
          <a:spcPts val="0"/>
        </a:spcBef>
        <a:spcAft>
          <a:spcPts val="0"/>
        </a:spcAft>
        <a:buFont typeface="Symbol" panose="05050102010706020507" pitchFamily="18" charset="2"/>
        <a:buChar char="-"/>
        <a:defRPr sz="1157" kern="1200">
          <a:solidFill>
            <a:schemeClr val="tx1"/>
          </a:solidFill>
          <a:latin typeface="+mn-lt"/>
          <a:ea typeface="+mn-ea"/>
          <a:cs typeface="+mn-cs"/>
        </a:defRPr>
      </a:lvl4pPr>
      <a:lvl5pPr marL="744030" indent="-148806" algn="l" defTabSz="755934" rtl="0" eaLnBrk="1" latinLnBrk="1" hangingPunct="1">
        <a:lnSpc>
          <a:spcPts val="1240"/>
        </a:lnSpc>
        <a:spcBef>
          <a:spcPts val="0"/>
        </a:spcBef>
        <a:spcAft>
          <a:spcPts val="0"/>
        </a:spcAft>
        <a:buFont typeface="Symbol" panose="05050102010706020507" pitchFamily="18" charset="2"/>
        <a:buChar char="-"/>
        <a:defRPr sz="1157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1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1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1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1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Relationship Id="rId5" Type="http://schemas.openxmlformats.org/officeDocument/2006/relationships/image" Target="../media/image17.jp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2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4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tags" Target="../tags/tag44.xml"/><Relationship Id="rId18" Type="http://schemas.openxmlformats.org/officeDocument/2006/relationships/tags" Target="../tags/tag49.xml"/><Relationship Id="rId26" Type="http://schemas.openxmlformats.org/officeDocument/2006/relationships/slide" Target="slide5.xml"/><Relationship Id="rId3" Type="http://schemas.openxmlformats.org/officeDocument/2006/relationships/tags" Target="../tags/tag34.xml"/><Relationship Id="rId21" Type="http://schemas.openxmlformats.org/officeDocument/2006/relationships/slideLayout" Target="../slideLayouts/slideLayout4.xml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17" Type="http://schemas.openxmlformats.org/officeDocument/2006/relationships/tags" Target="../tags/tag48.xml"/><Relationship Id="rId25" Type="http://schemas.openxmlformats.org/officeDocument/2006/relationships/slide" Target="slide16.xml"/><Relationship Id="rId2" Type="http://schemas.openxmlformats.org/officeDocument/2006/relationships/tags" Target="../tags/tag33.xml"/><Relationship Id="rId16" Type="http://schemas.openxmlformats.org/officeDocument/2006/relationships/tags" Target="../tags/tag47.xml"/><Relationship Id="rId20" Type="http://schemas.openxmlformats.org/officeDocument/2006/relationships/tags" Target="../tags/tag51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24" Type="http://schemas.openxmlformats.org/officeDocument/2006/relationships/slide" Target="slide15.xml"/><Relationship Id="rId5" Type="http://schemas.openxmlformats.org/officeDocument/2006/relationships/tags" Target="../tags/tag36.xml"/><Relationship Id="rId15" Type="http://schemas.openxmlformats.org/officeDocument/2006/relationships/tags" Target="../tags/tag46.xml"/><Relationship Id="rId23" Type="http://schemas.openxmlformats.org/officeDocument/2006/relationships/slide" Target="slide3.xml"/><Relationship Id="rId10" Type="http://schemas.openxmlformats.org/officeDocument/2006/relationships/tags" Target="../tags/tag41.xml"/><Relationship Id="rId19" Type="http://schemas.openxmlformats.org/officeDocument/2006/relationships/tags" Target="../tags/tag50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tags" Target="../tags/tag45.xml"/><Relationship Id="rId22" Type="http://schemas.openxmlformats.org/officeDocument/2006/relationships/image" Target="../media/image12.jpeg"/><Relationship Id="rId27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2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진한 자주색 배경의 자주색 선 물결">
            <a:extLst>
              <a:ext uri="{FF2B5EF4-FFF2-40B4-BE49-F238E27FC236}">
                <a16:creationId xmlns:a16="http://schemas.microsoft.com/office/drawing/2014/main" xmlns="" id="{A3FAAA85-301A-4D7D-8899-1D3CBF6B06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5" r="10435"/>
          <a:stretch/>
        </p:blipFill>
        <p:spPr>
          <a:xfrm rot="5400000">
            <a:off x="-1602493" y="1541350"/>
            <a:ext cx="10712105" cy="7629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606" y="3168740"/>
            <a:ext cx="3274231" cy="702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968" b="1" spc="248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처브라이프</a:t>
            </a:r>
            <a:endParaRPr lang="ko-KR" altLang="en-US" sz="3968" b="1" spc="248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30" name="TextBox 26"/>
          <p:cNvSpPr txBox="1"/>
          <p:nvPr/>
        </p:nvSpPr>
        <p:spPr>
          <a:xfrm>
            <a:off x="3030915" y="3509471"/>
            <a:ext cx="17889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 교육용</a:t>
            </a:r>
          </a:p>
        </p:txBody>
      </p:sp>
      <p:sp>
        <p:nvSpPr>
          <p:cNvPr id="1031" name="직사각형 93"/>
          <p:cNvSpPr/>
          <p:nvPr/>
        </p:nvSpPr>
        <p:spPr>
          <a:xfrm>
            <a:off x="388784" y="10099014"/>
            <a:ext cx="6911176" cy="270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900" b="1" dirty="0">
                <a:solidFill>
                  <a:schemeClr val="bg1">
                    <a:alpha val="7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900" b="1" dirty="0">
                <a:solidFill>
                  <a:schemeClr val="bg1">
                    <a:alpha val="7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 문서는 교육용 자료로서 고객설명용으로 제시하거나 사용할 수 없으며</a:t>
            </a:r>
            <a:r>
              <a:rPr lang="en-US" altLang="ko-KR" sz="900" b="1" dirty="0">
                <a:solidFill>
                  <a:schemeClr val="bg1">
                    <a:alpha val="7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b="1" dirty="0">
                <a:solidFill>
                  <a:schemeClr val="bg1">
                    <a:alpha val="7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외부에 반출 및 배포하는 것을 엄격히 제한합니다</a:t>
            </a:r>
            <a:r>
              <a:rPr lang="en-US" altLang="ko-KR" sz="900" b="1" dirty="0">
                <a:solidFill>
                  <a:schemeClr val="bg1">
                    <a:alpha val="7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900" b="1" dirty="0">
              <a:solidFill>
                <a:schemeClr val="bg1">
                  <a:alpha val="7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B6AF068A-173C-42F3-86CC-ECC28E794AF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51183" y="2737726"/>
            <a:ext cx="1745633" cy="17663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2EFBF52-56F9-4431-8559-7F9E0A66F193}"/>
              </a:ext>
            </a:extLst>
          </p:cNvPr>
          <p:cNvSpPr txBox="1"/>
          <p:nvPr/>
        </p:nvSpPr>
        <p:spPr>
          <a:xfrm>
            <a:off x="651183" y="3817248"/>
            <a:ext cx="269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ko-KR" sz="2400" b="1" spc="24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2023</a:t>
            </a:r>
            <a:r>
              <a:rPr lang="ko-KR" altLang="en-US" sz="2400" b="1" spc="24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2400" b="1" spc="24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2400" b="1" spc="24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9DA08730-F10B-43DB-B669-E84FF3B53F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3" b="17214"/>
          <a:stretch/>
        </p:blipFill>
        <p:spPr>
          <a:xfrm>
            <a:off x="1213950" y="2793721"/>
            <a:ext cx="5131774" cy="2252025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1C354404-9887-4B0A-A00D-F99993DB0546}"/>
              </a:ext>
            </a:extLst>
          </p:cNvPr>
          <p:cNvGrpSpPr/>
          <p:nvPr/>
        </p:nvGrpSpPr>
        <p:grpSpPr>
          <a:xfrm>
            <a:off x="195653" y="894570"/>
            <a:ext cx="2520959" cy="1015663"/>
            <a:chOff x="191398" y="935032"/>
            <a:chExt cx="2520959" cy="1015663"/>
          </a:xfrm>
        </p:grpSpPr>
        <p:sp>
          <p:nvSpPr>
            <p:cNvPr id="19" name="평행 사변형 18">
              <a:extLst>
                <a:ext uri="{FF2B5EF4-FFF2-40B4-BE49-F238E27FC236}">
                  <a16:creationId xmlns:a16="http://schemas.microsoft.com/office/drawing/2014/main" xmlns="" id="{D102F16A-BD23-4C3A-AE40-9EFD77CE3FD0}"/>
                </a:ext>
              </a:extLst>
            </p:cNvPr>
            <p:cNvSpPr/>
            <p:nvPr/>
          </p:nvSpPr>
          <p:spPr>
            <a:xfrm>
              <a:off x="640725" y="1199391"/>
              <a:ext cx="2071632" cy="608729"/>
            </a:xfrm>
            <a:prstGeom prst="parallelogram">
              <a:avLst>
                <a:gd name="adj" fmla="val 32472"/>
              </a:avLst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41000">
                  <a:schemeClr val="accent3">
                    <a:lumMod val="5000"/>
                    <a:lumOff val="9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3B489E3-7D11-4B9D-84EB-C15ED493E129}"/>
                </a:ext>
              </a:extLst>
            </p:cNvPr>
            <p:cNvSpPr txBox="1"/>
            <p:nvPr/>
          </p:nvSpPr>
          <p:spPr>
            <a:xfrm>
              <a:off x="191398" y="935032"/>
              <a:ext cx="59401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6000" i="1" dirty="0">
                  <a:solidFill>
                    <a:srgbClr val="7ACB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DAF27F-997B-4B83-A394-BCEC6180C605}"/>
              </a:ext>
            </a:extLst>
          </p:cNvPr>
          <p:cNvSpPr txBox="1"/>
          <p:nvPr/>
        </p:nvSpPr>
        <p:spPr>
          <a:xfrm>
            <a:off x="330819" y="1938888"/>
            <a:ext cx="5929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6304" indent="-106304" defTabSz="283475">
              <a:buFont typeface="Arial" panose="020B0604020202020204" pitchFamily="34" charset="0"/>
              <a:buChar char="•"/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가입금액 </a:t>
            </a:r>
            <a:r>
              <a:rPr lang="en-US" altLang="ko-KR" sz="14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4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천만원 이상 </a:t>
            </a: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헬스케어 </a:t>
            </a:r>
            <a:r>
              <a:rPr lang="ko-KR" altLang="en-US" sz="14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노블서비스</a:t>
            </a: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적용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964E5A6-45F9-4908-87D1-23CD5C5B9FC0}"/>
              </a:ext>
            </a:extLst>
          </p:cNvPr>
          <p:cNvSpPr txBox="1"/>
          <p:nvPr/>
        </p:nvSpPr>
        <p:spPr>
          <a:xfrm>
            <a:off x="330818" y="2214380"/>
            <a:ext cx="721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6304" indent="-106304" defTabSz="283475">
              <a:buFont typeface="Arial" panose="020B0604020202020204" pitchFamily="34" charset="0"/>
              <a:buChar char="•"/>
              <a:defRPr/>
            </a:pP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직계 가족 </a:t>
            </a:r>
            <a:r>
              <a:rPr lang="ko-KR" altLang="en-US" sz="14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노블</a:t>
            </a: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서비스 확대 적용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 </a:t>
            </a:r>
            <a:r>
              <a:rPr lang="ko-KR" altLang="en-US" sz="14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피보험자</a:t>
            </a:r>
            <a:r>
              <a:rPr lang="en-US" altLang="ko-KR" sz="14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본인</a:t>
            </a:r>
            <a:r>
              <a:rPr lang="en-US" altLang="ko-KR" sz="14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배우자</a:t>
            </a:r>
            <a:r>
              <a:rPr lang="en-US" altLang="ko-KR" sz="14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본인의 부모</a:t>
            </a:r>
            <a:r>
              <a:rPr lang="en-US" altLang="ko-KR" sz="14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본인의 </a:t>
            </a:r>
            <a:endParaRPr lang="en-US" altLang="ko-KR" sz="1400" b="1" dirty="0">
              <a:solidFill>
                <a:srgbClr val="F1352B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283475">
              <a:defRPr/>
            </a:pPr>
            <a:r>
              <a:rPr lang="en-US" altLang="ko-KR" sz="14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ko-KR" altLang="en-US" sz="14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자녀까지 확대 적용</a:t>
            </a:r>
            <a:endParaRPr lang="en-US" altLang="ko-KR" sz="1400" b="1" dirty="0">
              <a:solidFill>
                <a:srgbClr val="F1352B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B07149C7-EF43-410C-AFF8-57496FF48D22}"/>
              </a:ext>
            </a:extLst>
          </p:cNvPr>
          <p:cNvSpPr/>
          <p:nvPr/>
        </p:nvSpPr>
        <p:spPr>
          <a:xfrm>
            <a:off x="0" y="0"/>
            <a:ext cx="7559675" cy="883437"/>
          </a:xfrm>
          <a:prstGeom prst="rect">
            <a:avLst/>
          </a:prstGeom>
          <a:solidFill>
            <a:srgbClr val="6E2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 dirty="0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AE88A76A-A3CB-43D4-942E-680B1EA17F8A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368745" y="220669"/>
            <a:ext cx="953594" cy="96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7058FB-6053-4F3C-AD6E-235674EA6A6C}"/>
              </a:ext>
            </a:extLst>
          </p:cNvPr>
          <p:cNvSpPr txBox="1"/>
          <p:nvPr/>
        </p:nvSpPr>
        <p:spPr>
          <a:xfrm>
            <a:off x="191053" y="246870"/>
            <a:ext cx="537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en-US" altLang="ko-KR" b="1" dirty="0">
                <a:solidFill>
                  <a:schemeClr val="bg1"/>
                </a:solidFill>
              </a:rPr>
              <a:t>Chubb </a:t>
            </a:r>
            <a:r>
              <a:rPr lang="ko-KR" altLang="en-US" b="1" dirty="0">
                <a:solidFill>
                  <a:schemeClr val="bg1"/>
                </a:solidFill>
              </a:rPr>
              <a:t>수</a:t>
            </a: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>
                <a:solidFill>
                  <a:schemeClr val="bg1"/>
                </a:solidFill>
              </a:rPr>
              <a:t>秀</a:t>
            </a:r>
            <a:r>
              <a:rPr lang="en-US" altLang="ko-KR" b="1" dirty="0">
                <a:solidFill>
                  <a:schemeClr val="bg1"/>
                </a:solidFill>
              </a:rPr>
              <a:t>)</a:t>
            </a:r>
            <a:r>
              <a:rPr lang="ko-KR" altLang="en-US" b="1" dirty="0">
                <a:solidFill>
                  <a:schemeClr val="bg1"/>
                </a:solidFill>
              </a:rPr>
              <a:t> 종신보험 </a:t>
            </a:r>
            <a:r>
              <a:rPr lang="en-US" altLang="ko-KR" b="1" dirty="0">
                <a:solidFill>
                  <a:schemeClr val="bg1"/>
                </a:solidFill>
              </a:rPr>
              <a:t>1</a:t>
            </a:r>
            <a:r>
              <a:rPr lang="ko-KR" altLang="en-US" b="1" dirty="0">
                <a:solidFill>
                  <a:schemeClr val="bg1"/>
                </a:solidFill>
              </a:rPr>
              <a:t>종 </a:t>
            </a:r>
            <a:r>
              <a:rPr lang="en-US" altLang="ko-KR" b="1" dirty="0">
                <a:solidFill>
                  <a:schemeClr val="bg1"/>
                </a:solidFill>
              </a:rPr>
              <a:t>2</a:t>
            </a:r>
            <a:r>
              <a:rPr lang="ko-KR" altLang="en-US" b="1" dirty="0">
                <a:solidFill>
                  <a:schemeClr val="bg1"/>
                </a:solidFill>
              </a:rPr>
              <a:t>종 상품 공통 특징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21CB4D45-3470-42C6-BEDB-E3FF87AAFCDA}"/>
              </a:ext>
            </a:extLst>
          </p:cNvPr>
          <p:cNvSpPr txBox="1"/>
          <p:nvPr/>
        </p:nvSpPr>
        <p:spPr>
          <a:xfrm>
            <a:off x="621304" y="1293311"/>
            <a:ext cx="1456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600" b="1" dirty="0">
                <a:solidFill>
                  <a:srgbClr val="7ACB00"/>
                </a:solidFill>
                <a:latin typeface="+mn-ea"/>
              </a:rPr>
              <a:t>의료자산</a:t>
            </a:r>
            <a:endParaRPr lang="en-US" altLang="ko-KR" sz="1600" b="1" dirty="0">
              <a:solidFill>
                <a:srgbClr val="7ACB00"/>
              </a:solidFill>
              <a:latin typeface="+mn-ea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1D58BF27-0858-418A-AE98-96276588F5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59" b="11278"/>
          <a:stretch/>
        </p:blipFill>
        <p:spPr>
          <a:xfrm>
            <a:off x="290162" y="5045746"/>
            <a:ext cx="6979350" cy="448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161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3">
            <a:extLst>
              <a:ext uri="{FF2B5EF4-FFF2-40B4-BE49-F238E27FC236}">
                <a16:creationId xmlns:a16="http://schemas.microsoft.com/office/drawing/2014/main" xmlns="" id="{C5796EDB-1DC5-4E12-B6AD-601FBF727139}"/>
              </a:ext>
            </a:extLst>
          </p:cNvPr>
          <p:cNvSpPr/>
          <p:nvPr/>
        </p:nvSpPr>
        <p:spPr>
          <a:xfrm>
            <a:off x="1101508" y="2064272"/>
            <a:ext cx="6457732" cy="802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xmlns="" id="{9DC8DA00-6CEA-47C0-A26B-D69DAE90980F}"/>
              </a:ext>
            </a:extLst>
          </p:cNvPr>
          <p:cNvSpPr/>
          <p:nvPr/>
        </p:nvSpPr>
        <p:spPr>
          <a:xfrm>
            <a:off x="1101508" y="1152351"/>
            <a:ext cx="6457732" cy="808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6" name="대각선 방향의 모서리가 잘린 사각형 1265"/>
          <p:cNvSpPr/>
          <p:nvPr/>
        </p:nvSpPr>
        <p:spPr>
          <a:xfrm>
            <a:off x="358064" y="4537048"/>
            <a:ext cx="6924714" cy="155360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488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65" name="양쪽 모서리가 둥근 사각형 1264"/>
          <p:cNvSpPr/>
          <p:nvPr/>
        </p:nvSpPr>
        <p:spPr>
          <a:xfrm>
            <a:off x="1703205" y="4763567"/>
            <a:ext cx="1931379" cy="61654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6E27C5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488">
              <a:solidFill>
                <a:srgbClr val="6E27C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08" name="TextBox 1107"/>
          <p:cNvSpPr txBox="1"/>
          <p:nvPr/>
        </p:nvSpPr>
        <p:spPr>
          <a:xfrm>
            <a:off x="1689865" y="1279660"/>
            <a:ext cx="4768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 dirty="0" err="1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주된암</a:t>
            </a:r>
            <a:r>
              <a:rPr lang="ko-KR" altLang="en-US" sz="160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년간 생활비 최대 </a:t>
            </a:r>
            <a:r>
              <a:rPr lang="en-US" altLang="ko-KR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10,800</a:t>
            </a:r>
            <a:r>
              <a:rPr lang="ko-KR" altLang="en-US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</a:p>
        </p:txBody>
      </p:sp>
      <p:sp>
        <p:nvSpPr>
          <p:cNvPr id="1101" name="TextBox 247"/>
          <p:cNvSpPr txBox="1"/>
          <p:nvPr/>
        </p:nvSpPr>
        <p:spPr>
          <a:xfrm>
            <a:off x="1746161" y="1614149"/>
            <a:ext cx="4773408" cy="1809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주된 암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유방암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전립선암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기타소액암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갑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경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제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대장점막내암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제외한 암</a:t>
            </a:r>
          </a:p>
        </p:txBody>
      </p:sp>
      <p:sp>
        <p:nvSpPr>
          <p:cNvPr id="1131" name="TextBox 1130"/>
          <p:cNvSpPr txBox="1"/>
          <p:nvPr/>
        </p:nvSpPr>
        <p:spPr>
          <a:xfrm>
            <a:off x="1672620" y="2198161"/>
            <a:ext cx="3503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보장금액 대비 </a:t>
            </a:r>
            <a:r>
              <a:rPr lang="ko-KR" altLang="en-US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합리적인 보험료</a:t>
            </a:r>
          </a:p>
        </p:txBody>
      </p:sp>
      <p:sp>
        <p:nvSpPr>
          <p:cNvPr id="1133" name="TextBox 247"/>
          <p:cNvSpPr txBox="1"/>
          <p:nvPr/>
        </p:nvSpPr>
        <p:spPr>
          <a:xfrm>
            <a:off x="1786185" y="2514135"/>
            <a:ext cx="2562424" cy="1809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합리적인 보험료로 </a:t>
            </a:r>
            <a:r>
              <a:rPr lang="ko-KR" altLang="en-US" sz="9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업셀링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Set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판매 효과적</a:t>
            </a:r>
          </a:p>
        </p:txBody>
      </p:sp>
      <p:sp>
        <p:nvSpPr>
          <p:cNvPr id="1143" name="직사각형 8"/>
          <p:cNvSpPr/>
          <p:nvPr/>
        </p:nvSpPr>
        <p:spPr>
          <a:xfrm>
            <a:off x="670380" y="4032531"/>
            <a:ext cx="6857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ko-KR" altLang="en-US" sz="1600" b="1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보장 내용</a:t>
            </a:r>
            <a:endParaRPr lang="ko-KR" altLang="en-US" sz="1050" spc="-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45" name="그림 114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58064" y="4050167"/>
            <a:ext cx="381037" cy="295266"/>
          </a:xfrm>
          <a:prstGeom prst="rect">
            <a:avLst/>
          </a:prstGeom>
        </p:spPr>
      </p:pic>
      <p:sp>
        <p:nvSpPr>
          <p:cNvPr id="1182" name="직사각형 8"/>
          <p:cNvSpPr/>
          <p:nvPr/>
        </p:nvSpPr>
        <p:spPr>
          <a:xfrm>
            <a:off x="688783" y="7551249"/>
            <a:ext cx="66760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ko-KR" altLang="en-US" sz="1600" b="1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보험료 예시</a:t>
            </a:r>
            <a:endParaRPr lang="ko-KR" altLang="en-US" sz="105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88" name="그림 118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45556" y="7551249"/>
            <a:ext cx="324824" cy="291931"/>
          </a:xfrm>
          <a:prstGeom prst="rect">
            <a:avLst/>
          </a:prstGeom>
        </p:spPr>
      </p:pic>
      <p:sp>
        <p:nvSpPr>
          <p:cNvPr id="1221" name="TextBox 68"/>
          <p:cNvSpPr txBox="1"/>
          <p:nvPr/>
        </p:nvSpPr>
        <p:spPr>
          <a:xfrm>
            <a:off x="583011" y="6234002"/>
            <a:ext cx="6591907" cy="81701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755943">
              <a:lnSpc>
                <a:spcPts val="1300"/>
              </a:lnSpc>
              <a:defRPr/>
            </a:pPr>
            <a:r>
              <a:rPr lang="en-US" altLang="ko-KR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ko-KR" altLang="en-US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암보장개시일 이후 </a:t>
            </a:r>
            <a:r>
              <a:rPr lang="en-US" altLang="ko-KR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미만</a:t>
            </a:r>
            <a:r>
              <a:rPr lang="en-US" altLang="ko-KR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최초계약의 보험계약일부터 </a:t>
            </a:r>
            <a:r>
              <a:rPr lang="en-US" altLang="ko-KR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년이 되는 시점의 계약해당일 </a:t>
            </a:r>
            <a:r>
              <a:rPr lang="ko-KR" altLang="en-US" sz="900" spc="-4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전일까지를</a:t>
            </a:r>
            <a:r>
              <a:rPr lang="ko-KR" altLang="en-US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말합니다</a:t>
            </a:r>
            <a:r>
              <a:rPr lang="en-US" altLang="ko-KR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최초로 “</a:t>
            </a:r>
            <a:r>
              <a:rPr lang="ko-KR" altLang="en-US" sz="900" spc="-4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주된암”으로</a:t>
            </a:r>
            <a:r>
              <a:rPr lang="ko-KR" altLang="en-US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endParaRPr lang="en-US" altLang="ko-KR" sz="900" spc="-4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755943">
              <a:lnSpc>
                <a:spcPts val="1300"/>
              </a:lnSpc>
              <a:defRPr/>
            </a:pPr>
            <a:r>
              <a:rPr lang="ko-KR" altLang="en-US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진단확정 된 경우 회사는 최초계약의</a:t>
            </a:r>
            <a:r>
              <a:rPr lang="en-US" altLang="ko-KR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보험계약일부터 </a:t>
            </a:r>
            <a:r>
              <a:rPr lang="en-US" altLang="ko-KR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이후에 지급하는 보험금의 </a:t>
            </a:r>
            <a:r>
              <a:rPr lang="en-US" altLang="ko-KR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50%</a:t>
            </a:r>
            <a:r>
              <a:rPr lang="ko-KR" altLang="en-US" sz="900" spc="-4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지급</a:t>
            </a:r>
            <a:endParaRPr lang="en-US" altLang="ko-KR" sz="900" spc="-4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755943">
              <a:lnSpc>
                <a:spcPts val="1300"/>
              </a:lnSpc>
              <a:defRPr/>
            </a:pPr>
            <a:r>
              <a:rPr lang="en-US" altLang="ko-KR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ko-KR" altLang="en-US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주된 암 </a:t>
            </a:r>
            <a:r>
              <a:rPr lang="en-US" altLang="ko-KR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유방암</a:t>
            </a:r>
            <a:r>
              <a:rPr lang="en-US" altLang="ko-KR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전립선암</a:t>
            </a:r>
            <a:r>
              <a:rPr lang="en-US" altLang="ko-KR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기타소액암</a:t>
            </a:r>
            <a:r>
              <a:rPr lang="en-US" altLang="ko-KR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기타피부암</a:t>
            </a:r>
            <a:r>
              <a:rPr lang="en-US" altLang="ko-KR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갑상선암</a:t>
            </a:r>
            <a:r>
              <a:rPr lang="en-US" altLang="ko-KR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경계성종양</a:t>
            </a:r>
            <a:r>
              <a:rPr lang="en-US" altLang="ko-KR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제자리암</a:t>
            </a:r>
            <a:r>
              <a:rPr lang="en-US" altLang="ko-KR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대장점막내암</a:t>
            </a:r>
            <a:r>
              <a:rPr lang="en-US" altLang="ko-KR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제외한 암</a:t>
            </a:r>
            <a:endParaRPr lang="en-US" altLang="ko-KR" sz="9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755943">
              <a:lnSpc>
                <a:spcPts val="1300"/>
              </a:lnSpc>
              <a:defRPr/>
            </a:pPr>
            <a:r>
              <a:rPr lang="en-US" altLang="ko-KR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ko-KR" altLang="en-US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유방암</a:t>
            </a:r>
            <a:r>
              <a:rPr lang="en-US" altLang="ko-KR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전립선 암은 납입면제 가능</a:t>
            </a:r>
            <a:endParaRPr lang="en-US" altLang="ko-KR" sz="9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1738" indent="-141738" defTabSz="755943">
              <a:lnSpc>
                <a:spcPts val="1300"/>
              </a:lnSpc>
              <a:buFont typeface="Arial" panose="020B0604020202020204" pitchFamily="34" charset="0"/>
              <a:buChar char="•"/>
              <a:defRPr/>
            </a:pPr>
            <a:endParaRPr lang="ko-KR" altLang="en-US" sz="900" kern="0" spc="-4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227" name="표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615556"/>
              </p:ext>
            </p:extLst>
          </p:nvPr>
        </p:nvGraphicFramePr>
        <p:xfrm>
          <a:off x="578800" y="8250632"/>
          <a:ext cx="6496603" cy="10837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89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55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88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39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92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581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200" b="1" u="none" strike="noStrike" dirty="0">
                          <a:ln w="9525"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나이</a:t>
                      </a:r>
                      <a:endParaRPr lang="ko-KR" altLang="en-US" sz="1200" b="1" i="0" u="none" strike="noStrike" dirty="0">
                        <a:ln w="9525"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FFFF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7269" marR="7269" marT="7269" marB="0" anchor="ctr">
                    <a:lnL w="6350" cap="flat" cmpd="sng" algn="ctr">
                      <a:noFill/>
                      <a:prstDash val="solid"/>
                      <a:round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200" b="1" i="0" u="none" strike="noStrike" dirty="0">
                          <a:ln w="9525"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20</a:t>
                      </a:r>
                      <a:r>
                        <a:rPr lang="ko-KR" altLang="en-US" sz="1200" b="1" i="0" u="none" strike="noStrike" dirty="0">
                          <a:ln w="9525"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세</a:t>
                      </a:r>
                    </a:p>
                  </a:txBody>
                  <a:tcPr marL="7269" marR="7269" marT="726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200" b="1" i="0" u="none" strike="noStrike" dirty="0">
                          <a:ln w="9525"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30</a:t>
                      </a:r>
                      <a:r>
                        <a:rPr lang="ko-KR" altLang="en-US" sz="1200" b="1" i="0" u="none" strike="noStrike" dirty="0">
                          <a:ln w="9525"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세</a:t>
                      </a:r>
                    </a:p>
                  </a:txBody>
                  <a:tcPr marL="7269" marR="7269" marT="726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200" b="1" i="0" u="none" strike="noStrike" dirty="0">
                          <a:ln w="9525"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40</a:t>
                      </a:r>
                      <a:r>
                        <a:rPr lang="ko-KR" altLang="en-US" sz="1200" b="1" i="0" u="none" strike="noStrike" dirty="0">
                          <a:ln w="9525"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세</a:t>
                      </a:r>
                    </a:p>
                  </a:txBody>
                  <a:tcPr marL="7269" marR="7269" marT="726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200" b="1" i="0" u="none" strike="noStrike" dirty="0">
                          <a:ln w="9525"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50</a:t>
                      </a:r>
                      <a:r>
                        <a:rPr lang="ko-KR" altLang="en-US" sz="1200" b="1" i="0" u="none" strike="noStrike" dirty="0">
                          <a:ln w="9525"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세</a:t>
                      </a:r>
                    </a:p>
                  </a:txBody>
                  <a:tcPr marL="7269" marR="7269" marT="726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364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100" b="1" i="0" u="none" strike="noStrike" dirty="0">
                          <a:ln w="9525"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남</a:t>
                      </a:r>
                      <a:endParaRPr lang="en-US" altLang="ko-KR" sz="1100" b="1" i="0" u="none" strike="noStrike" dirty="0">
                        <a:ln w="9525"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7269" marR="7269" marT="7269" marB="0" anchor="ctr">
                    <a:lnL w="6350" cap="flat" cmpd="sng" algn="ctr">
                      <a:noFill/>
                      <a:prstDash val="solid"/>
                      <a:round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1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10,980</a:t>
                      </a:r>
                    </a:p>
                  </a:txBody>
                  <a:tcPr marL="7875" marR="7875" marT="787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1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16,470</a:t>
                      </a:r>
                    </a:p>
                  </a:txBody>
                  <a:tcPr marL="7875" marR="7875" marT="787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100" b="1" u="none" strike="noStrike" kern="1200" dirty="0">
                          <a:ln w="9525"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30,945</a:t>
                      </a:r>
                      <a:endParaRPr lang="en-US" altLang="ko-KR" sz="11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7875" marR="7875" marT="787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100" b="1" u="none" strike="noStrike" kern="1200">
                          <a:ln w="9525"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68,490</a:t>
                      </a:r>
                      <a:endParaRPr lang="en-US" altLang="ko-KR" sz="11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7875" marR="7875" marT="787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98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100" b="1" i="0" u="none" strike="noStrike" dirty="0">
                          <a:ln w="9525"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여</a:t>
                      </a:r>
                      <a:endParaRPr lang="en-US" altLang="ko-KR" sz="1100" b="1" i="0" u="none" strike="noStrike" dirty="0">
                        <a:ln w="9525"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7269" marR="7269" marT="7269" marB="0" anchor="ctr">
                    <a:lnL w="6350" cap="flat" cmpd="sng" algn="ctr">
                      <a:noFill/>
                      <a:prstDash val="solid"/>
                      <a:round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1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12,105</a:t>
                      </a:r>
                    </a:p>
                  </a:txBody>
                  <a:tcPr marL="7875" marR="7875" marT="787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1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19,290</a:t>
                      </a:r>
                    </a:p>
                  </a:txBody>
                  <a:tcPr marL="7875" marR="7875" marT="787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100" b="1" u="none" strike="noStrike" kern="1200" dirty="0">
                          <a:ln w="9525"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30,060</a:t>
                      </a:r>
                      <a:endParaRPr lang="en-US" altLang="ko-KR" sz="11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7875" marR="7875" marT="787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100" b="1" u="none" strike="noStrike" kern="1200" dirty="0">
                          <a:ln w="9525"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42,840</a:t>
                      </a:r>
                      <a:endParaRPr lang="en-US" altLang="ko-KR" sz="11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7875" marR="7875" marT="787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cxnSp>
        <p:nvCxnSpPr>
          <p:cNvPr id="1235" name="직선 연결선 1234"/>
          <p:cNvCxnSpPr>
            <a:cxnSpLocks/>
          </p:cNvCxnSpPr>
          <p:nvPr/>
        </p:nvCxnSpPr>
        <p:spPr>
          <a:xfrm>
            <a:off x="840336" y="5354483"/>
            <a:ext cx="4898623" cy="25624"/>
          </a:xfrm>
          <a:prstGeom prst="line">
            <a:avLst/>
          </a:prstGeom>
          <a:ln w="38100">
            <a:solidFill>
              <a:srgbClr val="7ACB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6" name="그룹 1235"/>
          <p:cNvGrpSpPr/>
          <p:nvPr/>
        </p:nvGrpSpPr>
        <p:grpSpPr>
          <a:xfrm>
            <a:off x="773824" y="5278110"/>
            <a:ext cx="155159" cy="155159"/>
            <a:chOff x="1691404" y="4753465"/>
            <a:chExt cx="190500" cy="190500"/>
          </a:xfrm>
        </p:grpSpPr>
        <p:sp>
          <p:nvSpPr>
            <p:cNvPr id="1237" name="타원 1236"/>
            <p:cNvSpPr/>
            <p:nvPr/>
          </p:nvSpPr>
          <p:spPr>
            <a:xfrm>
              <a:off x="1691404" y="4753465"/>
              <a:ext cx="190500" cy="190500"/>
            </a:xfrm>
            <a:prstGeom prst="ellipse">
              <a:avLst/>
            </a:prstGeom>
            <a:solidFill>
              <a:srgbClr val="7ACB00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38" name="타원 1237"/>
            <p:cNvSpPr/>
            <p:nvPr/>
          </p:nvSpPr>
          <p:spPr>
            <a:xfrm>
              <a:off x="1729172" y="4790562"/>
              <a:ext cx="110202" cy="110202"/>
            </a:xfrm>
            <a:prstGeom prst="ellipse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242" name="그룹 1241"/>
          <p:cNvGrpSpPr/>
          <p:nvPr/>
        </p:nvGrpSpPr>
        <p:grpSpPr>
          <a:xfrm>
            <a:off x="1625690" y="5279226"/>
            <a:ext cx="155159" cy="155159"/>
            <a:chOff x="1614472" y="4743771"/>
            <a:chExt cx="190500" cy="190500"/>
          </a:xfrm>
        </p:grpSpPr>
        <p:sp>
          <p:nvSpPr>
            <p:cNvPr id="1243" name="타원 1242"/>
            <p:cNvSpPr/>
            <p:nvPr/>
          </p:nvSpPr>
          <p:spPr>
            <a:xfrm>
              <a:off x="1614472" y="4743771"/>
              <a:ext cx="190500" cy="190500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44" name="타원 1243"/>
            <p:cNvSpPr/>
            <p:nvPr/>
          </p:nvSpPr>
          <p:spPr>
            <a:xfrm>
              <a:off x="1652240" y="4780872"/>
              <a:ext cx="110202" cy="110202"/>
            </a:xfrm>
            <a:prstGeom prst="ellipse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253" name="직사각형 8"/>
          <p:cNvSpPr/>
          <p:nvPr/>
        </p:nvSpPr>
        <p:spPr>
          <a:xfrm>
            <a:off x="508110" y="5446910"/>
            <a:ext cx="934451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lnSpc>
                <a:spcPts val="1500"/>
              </a:lnSpc>
              <a:defRPr/>
            </a:pPr>
            <a:r>
              <a:rPr lang="en-US" altLang="ko-KR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40</a:t>
            </a:r>
            <a:r>
              <a:rPr lang="ko-KR" altLang="en-US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 남자</a:t>
            </a:r>
            <a:endParaRPr lang="en-US" altLang="ko-KR" sz="1000" spc="-38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697803">
              <a:lnSpc>
                <a:spcPts val="1500"/>
              </a:lnSpc>
              <a:defRPr/>
            </a:pPr>
            <a:r>
              <a:rPr lang="en-US" altLang="ko-KR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2020.07 </a:t>
            </a:r>
            <a:r>
              <a:rPr lang="ko-KR" altLang="en-US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가입</a:t>
            </a:r>
            <a:endParaRPr lang="ko-KR" altLang="en-US" sz="1000" spc="-38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54" name="직사각형 8"/>
          <p:cNvSpPr/>
          <p:nvPr/>
        </p:nvSpPr>
        <p:spPr>
          <a:xfrm>
            <a:off x="1459345" y="5433262"/>
            <a:ext cx="1168987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lnSpc>
                <a:spcPts val="1500"/>
              </a:lnSpc>
              <a:defRPr/>
            </a:pPr>
            <a:r>
              <a:rPr lang="en-US" altLang="ko-KR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2021.08</a:t>
            </a:r>
          </a:p>
          <a:p>
            <a:pPr defTabSz="697803">
              <a:lnSpc>
                <a:spcPts val="1500"/>
              </a:lnSpc>
              <a:defRPr/>
            </a:pPr>
            <a:r>
              <a:rPr lang="ko-KR" altLang="en-US" sz="1000" spc="-38" dirty="0" err="1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주된암</a:t>
            </a:r>
            <a:r>
              <a:rPr lang="ko-KR" altLang="en-US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진단 확정</a:t>
            </a:r>
          </a:p>
        </p:txBody>
      </p:sp>
      <p:sp>
        <p:nvSpPr>
          <p:cNvPr id="1256" name="직사각형 8"/>
          <p:cNvSpPr/>
          <p:nvPr/>
        </p:nvSpPr>
        <p:spPr>
          <a:xfrm>
            <a:off x="1822791" y="4839025"/>
            <a:ext cx="170700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97803">
              <a:defRPr/>
            </a:pPr>
            <a:r>
              <a:rPr lang="ko-KR" altLang="en-US" sz="11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sz="11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150</a:t>
            </a:r>
            <a:r>
              <a:rPr lang="ko-KR" altLang="en-US" sz="11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 </a:t>
            </a:r>
            <a:r>
              <a:rPr lang="ko-KR" altLang="en-US" sz="11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×</a:t>
            </a:r>
            <a:r>
              <a:rPr lang="ko-KR" altLang="en-US" sz="11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최대 </a:t>
            </a:r>
            <a:r>
              <a:rPr lang="en-US" altLang="ko-KR" sz="11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60</a:t>
            </a:r>
            <a:r>
              <a:rPr lang="ko-KR" altLang="en-US" sz="11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</a:t>
            </a:r>
            <a:endParaRPr lang="en-US" altLang="ko-KR" sz="1100" spc="-38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697803">
              <a:defRPr/>
            </a:pPr>
            <a:r>
              <a:rPr lang="ko-KR" altLang="en-US" sz="12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accent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총 </a:t>
            </a:r>
            <a:r>
              <a:rPr lang="en-US" altLang="ko-KR" sz="12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accent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9,000</a:t>
            </a:r>
            <a:r>
              <a:rPr lang="ko-KR" altLang="en-US" sz="12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accent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</a:p>
        </p:txBody>
      </p:sp>
      <p:sp>
        <p:nvSpPr>
          <p:cNvPr id="1261" name="직사각형 8"/>
          <p:cNvSpPr/>
          <p:nvPr/>
        </p:nvSpPr>
        <p:spPr>
          <a:xfrm>
            <a:off x="3367109" y="5425977"/>
            <a:ext cx="2733221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lnSpc>
                <a:spcPts val="1500"/>
              </a:lnSpc>
              <a:defRPr/>
            </a:pPr>
            <a:r>
              <a:rPr lang="en-US" altLang="ko-KR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2026.08 </a:t>
            </a:r>
          </a:p>
          <a:p>
            <a:pPr defTabSz="697803">
              <a:lnSpc>
                <a:spcPts val="1500"/>
              </a:lnSpc>
              <a:defRPr/>
            </a:pPr>
            <a:r>
              <a:rPr lang="en-US" altLang="ko-KR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진단확정일부터 </a:t>
            </a:r>
            <a:r>
              <a:rPr lang="en-US" altLang="ko-KR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년이 되는 지급해 당일</a:t>
            </a:r>
            <a:r>
              <a:rPr lang="en-US" altLang="ko-KR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sz="1000" spc="-38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63" name="직사각형 8"/>
          <p:cNvSpPr/>
          <p:nvPr/>
        </p:nvSpPr>
        <p:spPr>
          <a:xfrm>
            <a:off x="5738959" y="5110082"/>
            <a:ext cx="1492207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ko-KR" altLang="en-US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총 수령액</a:t>
            </a:r>
          </a:p>
          <a:p>
            <a:pPr defTabSz="697803">
              <a:defRPr/>
            </a:pPr>
            <a:r>
              <a:rPr lang="en-US" altLang="ko-KR" sz="20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06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10,800</a:t>
            </a:r>
            <a:r>
              <a:rPr lang="ko-KR" altLang="en-US" sz="20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06A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xmlns="" id="{2AE7A802-E796-4E6B-B82C-9B77B805B2F2}"/>
              </a:ext>
            </a:extLst>
          </p:cNvPr>
          <p:cNvGrpSpPr/>
          <p:nvPr/>
        </p:nvGrpSpPr>
        <p:grpSpPr>
          <a:xfrm>
            <a:off x="3560404" y="5287097"/>
            <a:ext cx="155159" cy="155159"/>
            <a:chOff x="1614472" y="4743771"/>
            <a:chExt cx="190500" cy="190500"/>
          </a:xfrm>
        </p:grpSpPr>
        <p:sp>
          <p:nvSpPr>
            <p:cNvPr id="58" name="타원 57">
              <a:extLst>
                <a:ext uri="{FF2B5EF4-FFF2-40B4-BE49-F238E27FC236}">
                  <a16:creationId xmlns:a16="http://schemas.microsoft.com/office/drawing/2014/main" xmlns="" id="{6B8D74DD-CE64-4545-9A21-33B0137C2A07}"/>
                </a:ext>
              </a:extLst>
            </p:cNvPr>
            <p:cNvSpPr/>
            <p:nvPr/>
          </p:nvSpPr>
          <p:spPr>
            <a:xfrm>
              <a:off x="1614472" y="4743771"/>
              <a:ext cx="190500" cy="190500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xmlns="" id="{C906E5C9-1DF4-4989-A066-46898F116E28}"/>
                </a:ext>
              </a:extLst>
            </p:cNvPr>
            <p:cNvSpPr/>
            <p:nvPr/>
          </p:nvSpPr>
          <p:spPr>
            <a:xfrm>
              <a:off x="1652240" y="4780872"/>
              <a:ext cx="110202" cy="110202"/>
            </a:xfrm>
            <a:prstGeom prst="ellipse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61" name="직사각형 8">
            <a:extLst>
              <a:ext uri="{FF2B5EF4-FFF2-40B4-BE49-F238E27FC236}">
                <a16:creationId xmlns:a16="http://schemas.microsoft.com/office/drawing/2014/main" xmlns="" id="{4A0A0A6C-9837-4888-871D-A6536196D570}"/>
              </a:ext>
            </a:extLst>
          </p:cNvPr>
          <p:cNvSpPr/>
          <p:nvPr/>
        </p:nvSpPr>
        <p:spPr>
          <a:xfrm>
            <a:off x="4348609" y="5398083"/>
            <a:ext cx="13387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en-US" altLang="ko-KR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암사망시 </a:t>
            </a:r>
            <a:r>
              <a:rPr lang="en-US" altLang="ko-KR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7,500</a:t>
            </a:r>
            <a:r>
              <a:rPr lang="ko-KR" altLang="en-US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  <a:r>
              <a:rPr lang="en-US" altLang="ko-KR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sz="1000" spc="-38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6AB221B8-D35B-4B38-A99D-687F66CAFAB3}"/>
              </a:ext>
            </a:extLst>
          </p:cNvPr>
          <p:cNvCxnSpPr>
            <a:cxnSpLocks/>
          </p:cNvCxnSpPr>
          <p:nvPr/>
        </p:nvCxnSpPr>
        <p:spPr>
          <a:xfrm flipV="1">
            <a:off x="3712099" y="5057949"/>
            <a:ext cx="287971" cy="227352"/>
          </a:xfrm>
          <a:prstGeom prst="line">
            <a:avLst/>
          </a:prstGeom>
          <a:ln w="28575">
            <a:solidFill>
              <a:srgbClr val="01C1D6"/>
            </a:solidFill>
            <a:headEnd type="stealt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직사각형 8">
            <a:extLst>
              <a:ext uri="{FF2B5EF4-FFF2-40B4-BE49-F238E27FC236}">
                <a16:creationId xmlns:a16="http://schemas.microsoft.com/office/drawing/2014/main" xmlns="" id="{DBD91B9F-E4E2-4303-8498-7D91AD9AE94D}"/>
              </a:ext>
            </a:extLst>
          </p:cNvPr>
          <p:cNvSpPr/>
          <p:nvPr/>
        </p:nvSpPr>
        <p:spPr>
          <a:xfrm>
            <a:off x="3969719" y="4826432"/>
            <a:ext cx="1682994" cy="459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lnSpc>
                <a:spcPts val="1500"/>
              </a:lnSpc>
              <a:defRPr/>
            </a:pPr>
            <a:r>
              <a:rPr lang="ko-KR" altLang="en-US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완치축하금</a:t>
            </a:r>
            <a:r>
              <a:rPr lang="en-US" altLang="ko-KR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spc="-38" dirty="0" err="1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생존시</a:t>
            </a:r>
            <a:r>
              <a:rPr lang="en-US" altLang="ko-KR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defTabSz="697803">
              <a:lnSpc>
                <a:spcPts val="1500"/>
              </a:lnSpc>
              <a:defRPr/>
            </a:pPr>
            <a:r>
              <a:rPr lang="ko-KR" altLang="en-US" sz="1100" spc="-38" dirty="0" err="1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일시금</a:t>
            </a:r>
            <a:r>
              <a:rPr lang="ko-KR" altLang="en-US" sz="11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1,800</a:t>
            </a:r>
            <a:r>
              <a:rPr lang="ko-KR" altLang="en-US" sz="11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  <a:endParaRPr lang="en-US" altLang="ko-KR" sz="1100" spc="-38" dirty="0">
              <a:solidFill>
                <a:srgbClr val="150F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xmlns="" id="{E7EF138D-9016-482F-8DD3-DCBA64598902}"/>
              </a:ext>
            </a:extLst>
          </p:cNvPr>
          <p:cNvSpPr/>
          <p:nvPr/>
        </p:nvSpPr>
        <p:spPr>
          <a:xfrm>
            <a:off x="0" y="0"/>
            <a:ext cx="7559675" cy="917977"/>
          </a:xfrm>
          <a:prstGeom prst="rect">
            <a:avLst/>
          </a:prstGeom>
          <a:solidFill>
            <a:srgbClr val="6E2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/>
          </a:p>
        </p:txBody>
      </p:sp>
      <p:pic>
        <p:nvPicPr>
          <p:cNvPr id="57" name="Picture 6">
            <a:extLst>
              <a:ext uri="{FF2B5EF4-FFF2-40B4-BE49-F238E27FC236}">
                <a16:creationId xmlns:a16="http://schemas.microsoft.com/office/drawing/2014/main" xmlns="" id="{E573FD63-7F64-4DB0-BD29-4FA72F2E9EED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368745" y="220669"/>
            <a:ext cx="953594" cy="9649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61399" y="268914"/>
            <a:ext cx="591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b="1" dirty="0">
                <a:solidFill>
                  <a:schemeClr val="bg1"/>
                </a:solidFill>
              </a:rPr>
              <a:t>Chubb </a:t>
            </a:r>
            <a:r>
              <a:rPr lang="ko-KR" altLang="en-US" b="1" dirty="0" err="1">
                <a:solidFill>
                  <a:schemeClr val="bg1"/>
                </a:solidFill>
              </a:rPr>
              <a:t>매월받는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r>
              <a:rPr lang="ko-KR" altLang="en-US" b="1" dirty="0" err="1">
                <a:solidFill>
                  <a:schemeClr val="bg1"/>
                </a:solidFill>
              </a:rPr>
              <a:t>암생활비보험</a:t>
            </a: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>
                <a:solidFill>
                  <a:schemeClr val="bg1"/>
                </a:solidFill>
              </a:rPr>
              <a:t>갱신형</a:t>
            </a:r>
            <a:r>
              <a:rPr lang="en-US" altLang="ko-KR" b="1" dirty="0">
                <a:solidFill>
                  <a:schemeClr val="bg1"/>
                </a:solidFill>
              </a:rPr>
              <a:t>) </a:t>
            </a:r>
            <a:r>
              <a:rPr lang="ko-KR" altLang="en-US" b="1" dirty="0">
                <a:solidFill>
                  <a:schemeClr val="bg1"/>
                </a:solidFill>
              </a:rPr>
              <a:t>무배당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9304D3CA-A687-4BF2-9137-21AFCFD8E2B9}"/>
              </a:ext>
            </a:extLst>
          </p:cNvPr>
          <p:cNvGrpSpPr/>
          <p:nvPr/>
        </p:nvGrpSpPr>
        <p:grpSpPr>
          <a:xfrm rot="16200000">
            <a:off x="1143674" y="1113707"/>
            <a:ext cx="404346" cy="611483"/>
            <a:chOff x="-9065950" y="10867780"/>
            <a:chExt cx="3753852" cy="5676862"/>
          </a:xfrm>
        </p:grpSpPr>
        <p:sp>
          <p:nvSpPr>
            <p:cNvPr id="50" name="Off-page Connector 4">
              <a:extLst>
                <a:ext uri="{FF2B5EF4-FFF2-40B4-BE49-F238E27FC236}">
                  <a16:creationId xmlns:a16="http://schemas.microsoft.com/office/drawing/2014/main" xmlns="" id="{0F6FD70F-85B3-4DE8-9B3A-0091AD0C964E}"/>
                </a:ext>
              </a:extLst>
            </p:cNvPr>
            <p:cNvSpPr/>
            <p:nvPr/>
          </p:nvSpPr>
          <p:spPr>
            <a:xfrm>
              <a:off x="-9065950" y="10867780"/>
              <a:ext cx="3441031" cy="5676862"/>
            </a:xfrm>
            <a:prstGeom prst="flowChartOffpageConnector">
              <a:avLst/>
            </a:prstGeom>
            <a:solidFill>
              <a:srgbClr val="6E27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ight Triangle 5">
              <a:extLst>
                <a:ext uri="{FF2B5EF4-FFF2-40B4-BE49-F238E27FC236}">
                  <a16:creationId xmlns:a16="http://schemas.microsoft.com/office/drawing/2014/main" xmlns="" id="{CBAB8C57-B5E2-454A-8185-EE0413786D8C}"/>
                </a:ext>
              </a:extLst>
            </p:cNvPr>
            <p:cNvSpPr/>
            <p:nvPr/>
          </p:nvSpPr>
          <p:spPr>
            <a:xfrm>
              <a:off x="-5624919" y="10867780"/>
              <a:ext cx="312821" cy="601579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B3E7CC17-A93A-4148-8B20-DECFADDD1C3D}"/>
              </a:ext>
            </a:extLst>
          </p:cNvPr>
          <p:cNvGrpSpPr/>
          <p:nvPr/>
        </p:nvGrpSpPr>
        <p:grpSpPr>
          <a:xfrm rot="16200000">
            <a:off x="1143672" y="2049263"/>
            <a:ext cx="404346" cy="611483"/>
            <a:chOff x="-118466" y="10867780"/>
            <a:chExt cx="3753852" cy="5676862"/>
          </a:xfrm>
        </p:grpSpPr>
        <p:sp>
          <p:nvSpPr>
            <p:cNvPr id="59" name="Off-page Connector 11">
              <a:extLst>
                <a:ext uri="{FF2B5EF4-FFF2-40B4-BE49-F238E27FC236}">
                  <a16:creationId xmlns:a16="http://schemas.microsoft.com/office/drawing/2014/main" xmlns="" id="{00C51070-6AB6-4F10-9AB2-F4CBE47F546C}"/>
                </a:ext>
              </a:extLst>
            </p:cNvPr>
            <p:cNvSpPr/>
            <p:nvPr/>
          </p:nvSpPr>
          <p:spPr>
            <a:xfrm>
              <a:off x="-118466" y="10867780"/>
              <a:ext cx="3441031" cy="5676862"/>
            </a:xfrm>
            <a:prstGeom prst="flowChartOffpageConnector">
              <a:avLst/>
            </a:prstGeom>
            <a:solidFill>
              <a:srgbClr val="01C1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ight Triangle 12">
              <a:extLst>
                <a:ext uri="{FF2B5EF4-FFF2-40B4-BE49-F238E27FC236}">
                  <a16:creationId xmlns:a16="http://schemas.microsoft.com/office/drawing/2014/main" xmlns="" id="{271A85EB-0801-4D4E-8B0C-6F8319DC3FE8}"/>
                </a:ext>
              </a:extLst>
            </p:cNvPr>
            <p:cNvSpPr/>
            <p:nvPr/>
          </p:nvSpPr>
          <p:spPr>
            <a:xfrm>
              <a:off x="3322565" y="10867780"/>
              <a:ext cx="312821" cy="601579"/>
            </a:xfrm>
            <a:prstGeom prst="rtTriangl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B3AA4CC-5D97-4F8F-B201-B4BED42C7188}"/>
              </a:ext>
            </a:extLst>
          </p:cNvPr>
          <p:cNvSpPr txBox="1"/>
          <p:nvPr/>
        </p:nvSpPr>
        <p:spPr>
          <a:xfrm>
            <a:off x="1101507" y="1256139"/>
            <a:ext cx="44755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D3955F55-4C6B-4DA7-A22E-C21C0936440A}"/>
              </a:ext>
            </a:extLst>
          </p:cNvPr>
          <p:cNvSpPr txBox="1"/>
          <p:nvPr/>
        </p:nvSpPr>
        <p:spPr>
          <a:xfrm>
            <a:off x="1051814" y="2188337"/>
            <a:ext cx="49725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02</a:t>
            </a: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xmlns="" id="{7542856A-BEFE-432F-BC3A-C8F6DCA2BEE8}"/>
              </a:ext>
            </a:extLst>
          </p:cNvPr>
          <p:cNvSpPr/>
          <p:nvPr/>
        </p:nvSpPr>
        <p:spPr>
          <a:xfrm>
            <a:off x="1101507" y="2969148"/>
            <a:ext cx="6457732" cy="6826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TextBox 1139"/>
          <p:cNvSpPr txBox="1"/>
          <p:nvPr/>
        </p:nvSpPr>
        <p:spPr>
          <a:xfrm>
            <a:off x="1719781" y="3117607"/>
            <a:ext cx="30849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유방암</a:t>
            </a:r>
            <a:r>
              <a:rPr lang="en-US" altLang="ko-KR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전립선암 </a:t>
            </a:r>
            <a:r>
              <a:rPr lang="ko-KR" altLang="en-US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납입면제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1AEF3C3B-38EA-4D6E-AD84-24463A8340EA}"/>
              </a:ext>
            </a:extLst>
          </p:cNvPr>
          <p:cNvGrpSpPr/>
          <p:nvPr/>
        </p:nvGrpSpPr>
        <p:grpSpPr>
          <a:xfrm rot="16200000">
            <a:off x="1149948" y="2942063"/>
            <a:ext cx="404349" cy="611486"/>
            <a:chOff x="-4592207" y="10867771"/>
            <a:chExt cx="3753856" cy="5676858"/>
          </a:xfrm>
        </p:grpSpPr>
        <p:sp>
          <p:nvSpPr>
            <p:cNvPr id="52" name="Off-page Connector 8">
              <a:extLst>
                <a:ext uri="{FF2B5EF4-FFF2-40B4-BE49-F238E27FC236}">
                  <a16:creationId xmlns:a16="http://schemas.microsoft.com/office/drawing/2014/main" xmlns="" id="{F6100CDC-B6B1-42C7-B6C0-8AE9651C30B8}"/>
                </a:ext>
              </a:extLst>
            </p:cNvPr>
            <p:cNvSpPr/>
            <p:nvPr/>
          </p:nvSpPr>
          <p:spPr>
            <a:xfrm>
              <a:off x="-4592207" y="10867771"/>
              <a:ext cx="3441027" cy="5676858"/>
            </a:xfrm>
            <a:prstGeom prst="flowChartOffpageConnector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ight Triangle 9">
              <a:extLst>
                <a:ext uri="{FF2B5EF4-FFF2-40B4-BE49-F238E27FC236}">
                  <a16:creationId xmlns:a16="http://schemas.microsoft.com/office/drawing/2014/main" xmlns="" id="{5EAACE1D-3272-4E65-BFAE-1CC33FF45743}"/>
                </a:ext>
              </a:extLst>
            </p:cNvPr>
            <p:cNvSpPr/>
            <p:nvPr/>
          </p:nvSpPr>
          <p:spPr>
            <a:xfrm>
              <a:off x="-1151175" y="10867785"/>
              <a:ext cx="312824" cy="601575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73465A52-9461-4135-B46B-49F55D2F8C0F}"/>
              </a:ext>
            </a:extLst>
          </p:cNvPr>
          <p:cNvSpPr txBox="1"/>
          <p:nvPr/>
        </p:nvSpPr>
        <p:spPr>
          <a:xfrm>
            <a:off x="1067136" y="3075672"/>
            <a:ext cx="50687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A5AD8D9-5817-454B-827F-9DF8C017B711}"/>
              </a:ext>
            </a:extLst>
          </p:cNvPr>
          <p:cNvSpPr txBox="1"/>
          <p:nvPr/>
        </p:nvSpPr>
        <p:spPr>
          <a:xfrm>
            <a:off x="1887901" y="4223305"/>
            <a:ext cx="56724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기준 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900" spc="-50" dirty="0" err="1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주계약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/(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무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900" spc="-50" dirty="0" err="1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더보장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암진단특약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갱신형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가입금액 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1,500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무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암사망특약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갱신형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가입금액 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7,500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만원 </a:t>
            </a:r>
            <a:endParaRPr lang="en-US" sz="9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8E8710C5-664A-44A9-A53F-DD87CA8E8A0B}"/>
              </a:ext>
            </a:extLst>
          </p:cNvPr>
          <p:cNvSpPr txBox="1"/>
          <p:nvPr/>
        </p:nvSpPr>
        <p:spPr>
          <a:xfrm>
            <a:off x="484272" y="7973177"/>
            <a:ext cx="67446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기준 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900" spc="-50" dirty="0" err="1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주계약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900" spc="-50" dirty="0" err="1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더보장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암진단특약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갱신형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보험가입금액 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1,500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 (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무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암사망특약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갱신형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 7,500</a:t>
            </a:r>
            <a:r>
              <a:rPr lang="ko-KR" altLang="en-US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 15</a:t>
            </a:r>
            <a:r>
              <a:rPr lang="ko-KR" altLang="en-US" sz="900" spc="-50" dirty="0" err="1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년만기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spc="-50" dirty="0" err="1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전기납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spc="-50" dirty="0" err="1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월납</a:t>
            </a:r>
            <a:r>
              <a:rPr lang="en-US" altLang="ko-KR" sz="900" spc="-50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dirty="0"/>
              <a:t>단위</a:t>
            </a:r>
            <a:r>
              <a:rPr lang="en-US" altLang="ko-KR" sz="900" dirty="0"/>
              <a:t>: </a:t>
            </a:r>
            <a:r>
              <a:rPr lang="ko-KR" altLang="en-US" sz="900" dirty="0"/>
              <a:t>원</a:t>
            </a:r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xmlns="" id="{E19478E3-3818-43C4-852C-7DA219684B8F}"/>
              </a:ext>
            </a:extLst>
          </p:cNvPr>
          <p:cNvGrpSpPr/>
          <p:nvPr/>
        </p:nvGrpSpPr>
        <p:grpSpPr>
          <a:xfrm>
            <a:off x="-14332" y="-14957"/>
            <a:ext cx="1129163" cy="936335"/>
            <a:chOff x="-14332" y="-14957"/>
            <a:chExt cx="1129163" cy="936335"/>
          </a:xfrm>
        </p:grpSpPr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xmlns="" id="{644F4331-4CBC-4A82-B90A-4C845C64E7CD}"/>
                </a:ext>
              </a:extLst>
            </p:cNvPr>
            <p:cNvGrpSpPr/>
            <p:nvPr/>
          </p:nvGrpSpPr>
          <p:grpSpPr>
            <a:xfrm>
              <a:off x="-14332" y="-14957"/>
              <a:ext cx="1129163" cy="936335"/>
              <a:chOff x="7524465" y="3937516"/>
              <a:chExt cx="1691649" cy="671590"/>
            </a:xfrm>
          </p:grpSpPr>
          <p:sp>
            <p:nvSpPr>
              <p:cNvPr id="74" name="화살표: 오각형 73">
                <a:extLst>
                  <a:ext uri="{FF2B5EF4-FFF2-40B4-BE49-F238E27FC236}">
                    <a16:creationId xmlns:a16="http://schemas.microsoft.com/office/drawing/2014/main" xmlns="" id="{CC041C42-7D9B-4AD5-9B19-D9B4D64DBDB5}"/>
                  </a:ext>
                </a:extLst>
              </p:cNvPr>
              <p:cNvSpPr/>
              <p:nvPr/>
            </p:nvSpPr>
            <p:spPr>
              <a:xfrm>
                <a:off x="7524465" y="3948240"/>
                <a:ext cx="1580206" cy="660865"/>
              </a:xfrm>
              <a:prstGeom prst="homePlate">
                <a:avLst>
                  <a:gd name="adj" fmla="val 27328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화살표: 갈매기형 수장 74">
                <a:extLst>
                  <a:ext uri="{FF2B5EF4-FFF2-40B4-BE49-F238E27FC236}">
                    <a16:creationId xmlns:a16="http://schemas.microsoft.com/office/drawing/2014/main" xmlns="" id="{F0B99047-F799-4662-AC4B-51D6C1E72619}"/>
                  </a:ext>
                </a:extLst>
              </p:cNvPr>
              <p:cNvSpPr/>
              <p:nvPr/>
            </p:nvSpPr>
            <p:spPr>
              <a:xfrm>
                <a:off x="8796875" y="3937516"/>
                <a:ext cx="419239" cy="671590"/>
              </a:xfrm>
              <a:prstGeom prst="chevron">
                <a:avLst>
                  <a:gd name="adj" fmla="val 91715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29DE24F3-1543-4DFE-8D3F-6AC9F7EDBE8B}"/>
                </a:ext>
              </a:extLst>
            </p:cNvPr>
            <p:cNvSpPr txBox="1"/>
            <p:nvPr/>
          </p:nvSpPr>
          <p:spPr>
            <a:xfrm>
              <a:off x="28517" y="313383"/>
              <a:ext cx="90051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400" b="1" dirty="0">
                  <a:solidFill>
                    <a:srgbClr val="6E27C5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 Semilight" panose="020B0502040204020203" pitchFamily="50" charset="-127"/>
                </a:rPr>
                <a:t>상품소개</a:t>
              </a:r>
              <a:endParaRPr lang="en-US" sz="1400" b="1" dirty="0">
                <a:solidFill>
                  <a:srgbClr val="6E27C5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Freeform 68">
            <a:extLst>
              <a:ext uri="{FF2B5EF4-FFF2-40B4-BE49-F238E27FC236}">
                <a16:creationId xmlns:a16="http://schemas.microsoft.com/office/drawing/2014/main" xmlns="" id="{8F1D2155-50CC-414C-98D6-F06963703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891" y="4532936"/>
            <a:ext cx="2012279" cy="1133408"/>
          </a:xfrm>
          <a:prstGeom prst="round2DiagRect">
            <a:avLst>
              <a:gd name="adj1" fmla="val 15404"/>
              <a:gd name="adj2" fmla="val 0"/>
            </a:avLst>
          </a:prstGeom>
          <a:solidFill>
            <a:srgbClr val="FEF8F4"/>
          </a:solidFill>
          <a:ln w="28575">
            <a:solidFill>
              <a:srgbClr val="FF6600"/>
            </a:solidFill>
          </a:ln>
          <a:effectLst/>
        </p:spPr>
        <p:txBody>
          <a:bodyPr wrap="none" anchor="ctr"/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223" name="Freeform 68">
            <a:extLst>
              <a:ext uri="{FF2B5EF4-FFF2-40B4-BE49-F238E27FC236}">
                <a16:creationId xmlns:a16="http://schemas.microsoft.com/office/drawing/2014/main" xmlns="" id="{46234452-9E88-4004-B6BB-8DC473703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769" y="4547155"/>
            <a:ext cx="2012279" cy="1133408"/>
          </a:xfrm>
          <a:prstGeom prst="round2DiagRect">
            <a:avLst>
              <a:gd name="adj1" fmla="val 15404"/>
              <a:gd name="adj2" fmla="val 0"/>
            </a:avLst>
          </a:prstGeom>
          <a:solidFill>
            <a:srgbClr val="EDF7F9"/>
          </a:solidFill>
          <a:ln w="28575">
            <a:solidFill>
              <a:srgbClr val="01C1D6"/>
            </a:solidFill>
          </a:ln>
          <a:effectLst/>
        </p:spPr>
        <p:txBody>
          <a:bodyPr wrap="none" anchor="ctr"/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222" name="Freeform 68">
            <a:extLst>
              <a:ext uri="{FF2B5EF4-FFF2-40B4-BE49-F238E27FC236}">
                <a16:creationId xmlns:a16="http://schemas.microsoft.com/office/drawing/2014/main" xmlns="" id="{AACE2BD8-B471-4F5A-A62D-2E4A5BA00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42" y="4548692"/>
            <a:ext cx="2112663" cy="1133408"/>
          </a:xfrm>
          <a:prstGeom prst="round2DiagRect">
            <a:avLst>
              <a:gd name="adj1" fmla="val 15404"/>
              <a:gd name="adj2" fmla="val 0"/>
            </a:avLst>
          </a:prstGeom>
          <a:solidFill>
            <a:srgbClr val="F8F7FB"/>
          </a:solidFill>
          <a:ln w="28575">
            <a:solidFill>
              <a:srgbClr val="6E27C5"/>
            </a:solidFill>
          </a:ln>
          <a:effectLst/>
        </p:spPr>
        <p:txBody>
          <a:bodyPr wrap="none" anchor="ctr"/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143" name="Rectangle 3">
            <a:extLst>
              <a:ext uri="{FF2B5EF4-FFF2-40B4-BE49-F238E27FC236}">
                <a16:creationId xmlns:a16="http://schemas.microsoft.com/office/drawing/2014/main" xmlns="" id="{D1446887-F439-4EF1-A221-445ECBA19E2E}"/>
              </a:ext>
            </a:extLst>
          </p:cNvPr>
          <p:cNvSpPr/>
          <p:nvPr/>
        </p:nvSpPr>
        <p:spPr>
          <a:xfrm>
            <a:off x="1101508" y="2064272"/>
            <a:ext cx="6457732" cy="802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3">
            <a:extLst>
              <a:ext uri="{FF2B5EF4-FFF2-40B4-BE49-F238E27FC236}">
                <a16:creationId xmlns:a16="http://schemas.microsoft.com/office/drawing/2014/main" xmlns="" id="{92F24FE6-0E1D-4D2E-A90A-27D14F9849E8}"/>
              </a:ext>
            </a:extLst>
          </p:cNvPr>
          <p:cNvSpPr/>
          <p:nvPr/>
        </p:nvSpPr>
        <p:spPr>
          <a:xfrm>
            <a:off x="1101508" y="1152351"/>
            <a:ext cx="6457732" cy="808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9BB0C2EF-FA79-43E4-A156-65CF07AA2A8D}"/>
              </a:ext>
            </a:extLst>
          </p:cNvPr>
          <p:cNvSpPr txBox="1"/>
          <p:nvPr/>
        </p:nvSpPr>
        <p:spPr>
          <a:xfrm>
            <a:off x="1689865" y="1279660"/>
            <a:ext cx="4768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 dirty="0" err="1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주된암</a:t>
            </a:r>
            <a:r>
              <a:rPr lang="ko-KR" altLang="en-US" sz="160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년간 생활자금 최대 </a:t>
            </a:r>
            <a:r>
              <a:rPr lang="en-US" altLang="ko-KR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7,200</a:t>
            </a:r>
            <a:r>
              <a:rPr lang="ko-KR" altLang="en-US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</a:p>
        </p:txBody>
      </p:sp>
      <p:sp>
        <p:nvSpPr>
          <p:cNvPr id="202" name="TextBox 247">
            <a:extLst>
              <a:ext uri="{FF2B5EF4-FFF2-40B4-BE49-F238E27FC236}">
                <a16:creationId xmlns:a16="http://schemas.microsoft.com/office/drawing/2014/main" xmlns="" id="{6B12C6CB-0021-4EF9-988C-A775255B44F0}"/>
              </a:ext>
            </a:extLst>
          </p:cNvPr>
          <p:cNvSpPr txBox="1"/>
          <p:nvPr/>
        </p:nvSpPr>
        <p:spPr>
          <a:xfrm>
            <a:off x="1746161" y="1614149"/>
            <a:ext cx="4773408" cy="1809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주된 암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유방암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전립선암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기타소액암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갑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경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제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대장점막내암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제외한 암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81F60AAF-FAA1-4402-B56C-D1C5D8BD8264}"/>
              </a:ext>
            </a:extLst>
          </p:cNvPr>
          <p:cNvSpPr txBox="1"/>
          <p:nvPr/>
        </p:nvSpPr>
        <p:spPr>
          <a:xfrm>
            <a:off x="1672620" y="2198161"/>
            <a:ext cx="3503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보장금액 대비 </a:t>
            </a:r>
            <a:r>
              <a:rPr lang="ko-KR" altLang="en-US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합리적인 보험료</a:t>
            </a:r>
          </a:p>
        </p:txBody>
      </p:sp>
      <p:sp>
        <p:nvSpPr>
          <p:cNvPr id="204" name="TextBox 247">
            <a:extLst>
              <a:ext uri="{FF2B5EF4-FFF2-40B4-BE49-F238E27FC236}">
                <a16:creationId xmlns:a16="http://schemas.microsoft.com/office/drawing/2014/main" xmlns="" id="{1A933E75-AA05-4F6D-9EF1-110165961775}"/>
              </a:ext>
            </a:extLst>
          </p:cNvPr>
          <p:cNvSpPr txBox="1"/>
          <p:nvPr/>
        </p:nvSpPr>
        <p:spPr>
          <a:xfrm>
            <a:off x="1774438" y="2514135"/>
            <a:ext cx="2562424" cy="1809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합리적인 보험료로 </a:t>
            </a:r>
            <a:r>
              <a:rPr lang="ko-KR" altLang="en-US" sz="9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업셀링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Set</a:t>
            </a:r>
            <a:r>
              <a:rPr lang="ko-KR" altLang="en-US" sz="9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판매 효과적</a:t>
            </a:r>
          </a:p>
        </p:txBody>
      </p:sp>
      <p:grpSp>
        <p:nvGrpSpPr>
          <p:cNvPr id="205" name="그룹 204">
            <a:extLst>
              <a:ext uri="{FF2B5EF4-FFF2-40B4-BE49-F238E27FC236}">
                <a16:creationId xmlns:a16="http://schemas.microsoft.com/office/drawing/2014/main" xmlns="" id="{10C40DC5-A920-469A-AA2B-5B0BC6B65B5A}"/>
              </a:ext>
            </a:extLst>
          </p:cNvPr>
          <p:cNvGrpSpPr/>
          <p:nvPr/>
        </p:nvGrpSpPr>
        <p:grpSpPr>
          <a:xfrm rot="16200000">
            <a:off x="1143674" y="1113707"/>
            <a:ext cx="404346" cy="611483"/>
            <a:chOff x="-9065950" y="10867780"/>
            <a:chExt cx="3753852" cy="5676862"/>
          </a:xfrm>
        </p:grpSpPr>
        <p:sp>
          <p:nvSpPr>
            <p:cNvPr id="206" name="Off-page Connector 4">
              <a:extLst>
                <a:ext uri="{FF2B5EF4-FFF2-40B4-BE49-F238E27FC236}">
                  <a16:creationId xmlns:a16="http://schemas.microsoft.com/office/drawing/2014/main" xmlns="" id="{024510DE-A9A0-4CCC-92E7-9BFBDF0C0B60}"/>
                </a:ext>
              </a:extLst>
            </p:cNvPr>
            <p:cNvSpPr/>
            <p:nvPr/>
          </p:nvSpPr>
          <p:spPr>
            <a:xfrm>
              <a:off x="-9065950" y="10867780"/>
              <a:ext cx="3441031" cy="5676862"/>
            </a:xfrm>
            <a:prstGeom prst="flowChartOffpageConnector">
              <a:avLst/>
            </a:prstGeom>
            <a:solidFill>
              <a:srgbClr val="6E27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ight Triangle 5">
              <a:extLst>
                <a:ext uri="{FF2B5EF4-FFF2-40B4-BE49-F238E27FC236}">
                  <a16:creationId xmlns:a16="http://schemas.microsoft.com/office/drawing/2014/main" xmlns="" id="{0B6C6E7E-EA38-48DA-A99E-CACCF415D10F}"/>
                </a:ext>
              </a:extLst>
            </p:cNvPr>
            <p:cNvSpPr/>
            <p:nvPr/>
          </p:nvSpPr>
          <p:spPr>
            <a:xfrm>
              <a:off x="-5624919" y="10867780"/>
              <a:ext cx="312821" cy="601579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" name="그룹 207">
            <a:extLst>
              <a:ext uri="{FF2B5EF4-FFF2-40B4-BE49-F238E27FC236}">
                <a16:creationId xmlns:a16="http://schemas.microsoft.com/office/drawing/2014/main" xmlns="" id="{2A8AE67B-3534-48CE-BF2D-AE30D534986B}"/>
              </a:ext>
            </a:extLst>
          </p:cNvPr>
          <p:cNvGrpSpPr/>
          <p:nvPr/>
        </p:nvGrpSpPr>
        <p:grpSpPr>
          <a:xfrm rot="16200000">
            <a:off x="1143672" y="2049263"/>
            <a:ext cx="404346" cy="611483"/>
            <a:chOff x="-118466" y="10867780"/>
            <a:chExt cx="3753852" cy="5676862"/>
          </a:xfrm>
        </p:grpSpPr>
        <p:sp>
          <p:nvSpPr>
            <p:cNvPr id="209" name="Off-page Connector 11">
              <a:extLst>
                <a:ext uri="{FF2B5EF4-FFF2-40B4-BE49-F238E27FC236}">
                  <a16:creationId xmlns:a16="http://schemas.microsoft.com/office/drawing/2014/main" xmlns="" id="{E575F249-8DCD-4CE8-96AB-E0E343267581}"/>
                </a:ext>
              </a:extLst>
            </p:cNvPr>
            <p:cNvSpPr/>
            <p:nvPr/>
          </p:nvSpPr>
          <p:spPr>
            <a:xfrm>
              <a:off x="-118466" y="10867780"/>
              <a:ext cx="3441031" cy="5676862"/>
            </a:xfrm>
            <a:prstGeom prst="flowChartOffpageConnector">
              <a:avLst/>
            </a:prstGeom>
            <a:solidFill>
              <a:srgbClr val="01C1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ight Triangle 12">
              <a:extLst>
                <a:ext uri="{FF2B5EF4-FFF2-40B4-BE49-F238E27FC236}">
                  <a16:creationId xmlns:a16="http://schemas.microsoft.com/office/drawing/2014/main" xmlns="" id="{146F9FF9-5C3E-4CBB-9524-9712CAA7687B}"/>
                </a:ext>
              </a:extLst>
            </p:cNvPr>
            <p:cNvSpPr/>
            <p:nvPr/>
          </p:nvSpPr>
          <p:spPr>
            <a:xfrm>
              <a:off x="3322565" y="10867780"/>
              <a:ext cx="312821" cy="601579"/>
            </a:xfrm>
            <a:prstGeom prst="rtTriangl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87D9C230-B6A2-4FA3-9C2A-21400986AF6E}"/>
              </a:ext>
            </a:extLst>
          </p:cNvPr>
          <p:cNvSpPr txBox="1"/>
          <p:nvPr/>
        </p:nvSpPr>
        <p:spPr>
          <a:xfrm>
            <a:off x="1101507" y="1256139"/>
            <a:ext cx="44755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01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B0E215BE-EF27-467D-ADA3-801D5A03E7A2}"/>
              </a:ext>
            </a:extLst>
          </p:cNvPr>
          <p:cNvSpPr txBox="1"/>
          <p:nvPr/>
        </p:nvSpPr>
        <p:spPr>
          <a:xfrm>
            <a:off x="1051814" y="2188337"/>
            <a:ext cx="49725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02</a:t>
            </a:r>
          </a:p>
        </p:txBody>
      </p:sp>
      <p:sp>
        <p:nvSpPr>
          <p:cNvPr id="213" name="Rectangle 3">
            <a:extLst>
              <a:ext uri="{FF2B5EF4-FFF2-40B4-BE49-F238E27FC236}">
                <a16:creationId xmlns:a16="http://schemas.microsoft.com/office/drawing/2014/main" xmlns="" id="{3A30E8CC-50FA-4BF8-AF86-58E6FE882E51}"/>
              </a:ext>
            </a:extLst>
          </p:cNvPr>
          <p:cNvSpPr/>
          <p:nvPr/>
        </p:nvSpPr>
        <p:spPr>
          <a:xfrm>
            <a:off x="1101507" y="2969148"/>
            <a:ext cx="6457732" cy="6826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xmlns="" id="{6618FB0B-C46C-4EDD-8798-84437C23EDFA}"/>
              </a:ext>
            </a:extLst>
          </p:cNvPr>
          <p:cNvSpPr txBox="1"/>
          <p:nvPr/>
        </p:nvSpPr>
        <p:spPr>
          <a:xfrm>
            <a:off x="1719781" y="3117607"/>
            <a:ext cx="30849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유방암</a:t>
            </a:r>
            <a:r>
              <a:rPr lang="en-US" altLang="ko-KR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전립선암 </a:t>
            </a:r>
            <a:r>
              <a:rPr lang="ko-KR" altLang="en-US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납입면제</a:t>
            </a:r>
          </a:p>
        </p:txBody>
      </p:sp>
      <p:grpSp>
        <p:nvGrpSpPr>
          <p:cNvPr id="215" name="그룹 214">
            <a:extLst>
              <a:ext uri="{FF2B5EF4-FFF2-40B4-BE49-F238E27FC236}">
                <a16:creationId xmlns:a16="http://schemas.microsoft.com/office/drawing/2014/main" xmlns="" id="{03736E14-182D-4F9A-95D7-356A1E0356D5}"/>
              </a:ext>
            </a:extLst>
          </p:cNvPr>
          <p:cNvGrpSpPr/>
          <p:nvPr/>
        </p:nvGrpSpPr>
        <p:grpSpPr>
          <a:xfrm rot="16200000">
            <a:off x="1149948" y="2942063"/>
            <a:ext cx="404349" cy="611486"/>
            <a:chOff x="-4592207" y="10867771"/>
            <a:chExt cx="3753856" cy="5676858"/>
          </a:xfrm>
        </p:grpSpPr>
        <p:sp>
          <p:nvSpPr>
            <p:cNvPr id="216" name="Off-page Connector 8">
              <a:extLst>
                <a:ext uri="{FF2B5EF4-FFF2-40B4-BE49-F238E27FC236}">
                  <a16:creationId xmlns:a16="http://schemas.microsoft.com/office/drawing/2014/main" xmlns="" id="{86485415-5736-4A80-AC10-ED684D96F723}"/>
                </a:ext>
              </a:extLst>
            </p:cNvPr>
            <p:cNvSpPr/>
            <p:nvPr/>
          </p:nvSpPr>
          <p:spPr>
            <a:xfrm>
              <a:off x="-4592207" y="10867771"/>
              <a:ext cx="3441027" cy="5676858"/>
            </a:xfrm>
            <a:prstGeom prst="flowChartOffpageConnector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ight Triangle 9">
              <a:extLst>
                <a:ext uri="{FF2B5EF4-FFF2-40B4-BE49-F238E27FC236}">
                  <a16:creationId xmlns:a16="http://schemas.microsoft.com/office/drawing/2014/main" xmlns="" id="{6300F4D0-1558-471E-860D-F632C293B5D5}"/>
                </a:ext>
              </a:extLst>
            </p:cNvPr>
            <p:cNvSpPr/>
            <p:nvPr/>
          </p:nvSpPr>
          <p:spPr>
            <a:xfrm>
              <a:off x="-1151175" y="10867785"/>
              <a:ext cx="312824" cy="601575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xmlns="" id="{CA41401E-5580-4143-BECD-08BAB88468DE}"/>
              </a:ext>
            </a:extLst>
          </p:cNvPr>
          <p:cNvSpPr txBox="1"/>
          <p:nvPr/>
        </p:nvSpPr>
        <p:spPr>
          <a:xfrm>
            <a:off x="1067136" y="3075672"/>
            <a:ext cx="50687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03</a:t>
            </a:r>
          </a:p>
        </p:txBody>
      </p:sp>
      <p:sp>
        <p:nvSpPr>
          <p:cNvPr id="1143" name="직사각형 8"/>
          <p:cNvSpPr/>
          <p:nvPr/>
        </p:nvSpPr>
        <p:spPr>
          <a:xfrm>
            <a:off x="761237" y="6191268"/>
            <a:ext cx="61872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ko-KR" altLang="en-US" sz="16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보장 내용</a:t>
            </a:r>
            <a:endParaRPr lang="ko-KR" altLang="en-US" sz="1050" spc="-38" dirty="0">
              <a:highlight>
                <a:srgbClr val="FFFF00"/>
              </a:highligh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45" name="그림 114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81014" y="6194201"/>
            <a:ext cx="374497" cy="290198"/>
          </a:xfrm>
          <a:prstGeom prst="rect">
            <a:avLst/>
          </a:prstGeom>
        </p:spPr>
      </p:pic>
      <p:sp>
        <p:nvSpPr>
          <p:cNvPr id="1182" name="직사각형 8"/>
          <p:cNvSpPr/>
          <p:nvPr/>
        </p:nvSpPr>
        <p:spPr>
          <a:xfrm>
            <a:off x="761237" y="4053629"/>
            <a:ext cx="6154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ko-KR" altLang="en-US" sz="16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간편가입으로 가입도 간편하게</a:t>
            </a:r>
            <a:r>
              <a:rPr lang="en-US" altLang="ko-KR" sz="16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  <a:endParaRPr lang="en-US" altLang="ko-KR" sz="1600" b="1" spc="-38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88" name="그림 118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415938" y="4075206"/>
            <a:ext cx="310399" cy="278966"/>
          </a:xfrm>
          <a:prstGeom prst="rect">
            <a:avLst/>
          </a:prstGeom>
        </p:spPr>
      </p:pic>
      <p:sp>
        <p:nvSpPr>
          <p:cNvPr id="1434" name="TextBox 1433"/>
          <p:cNvSpPr txBox="1"/>
          <p:nvPr/>
        </p:nvSpPr>
        <p:spPr>
          <a:xfrm>
            <a:off x="558658" y="4643827"/>
            <a:ext cx="1569756" cy="3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984" b="1" dirty="0"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653" b="1" dirty="0"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개월</a:t>
            </a:r>
            <a:r>
              <a:rPr lang="ko-KR" altLang="en-US" sz="1984" b="1" spc="-248" dirty="0"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323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이내</a:t>
            </a:r>
            <a:endParaRPr lang="en-US" altLang="ko-KR" sz="1323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90" name="직사각형 4"/>
          <p:cNvSpPr txBox="1"/>
          <p:nvPr/>
        </p:nvSpPr>
        <p:spPr>
          <a:xfrm>
            <a:off x="478865" y="4968205"/>
            <a:ext cx="2032873" cy="558482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wrap="square" lIns="34891" tIns="34891" rIns="34891" bIns="34891" anchor="t">
            <a:spAutoFit/>
          </a:bodyPr>
          <a:lstStyle/>
          <a:p>
            <a:pPr algn="ctr">
              <a:lnSpc>
                <a:spcPts val="2000"/>
              </a:lnSpc>
              <a:defRPr sz="1600" b="0" spc="-5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KoPub돋움체 Medium"/>
                <a:ea typeface="KoPub돋움체 Medium"/>
                <a:cs typeface="KoPub돋움체 Medium"/>
                <a:sym typeface="KoPub돋움체 Medium"/>
              </a:defRPr>
            </a:pPr>
            <a:r>
              <a:rPr sz="12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입원</a:t>
            </a:r>
            <a:r>
              <a:rPr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2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수술</a:t>
            </a:r>
            <a:r>
              <a:rPr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2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추가검사</a:t>
            </a:r>
            <a:r>
              <a:rPr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ts val="2000"/>
              </a:lnSpc>
              <a:defRPr sz="1600" b="0" spc="-5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KoPub돋움체 Medium"/>
                <a:ea typeface="KoPub돋움체 Medium"/>
                <a:cs typeface="KoPub돋움체 Medium"/>
                <a:sym typeface="KoPub돋움체 Medium"/>
              </a:defRPr>
            </a:pPr>
            <a:r>
              <a:rPr sz="12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의사소견이</a:t>
            </a:r>
            <a:r>
              <a:rPr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없고</a:t>
            </a:r>
            <a:endParaRPr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307" name="그룹 72"/>
          <p:cNvGrpSpPr/>
          <p:nvPr/>
        </p:nvGrpSpPr>
        <p:grpSpPr>
          <a:xfrm>
            <a:off x="6570686" y="4665733"/>
            <a:ext cx="713444" cy="1060685"/>
            <a:chOff x="43" y="57943"/>
            <a:chExt cx="1755142" cy="2609387"/>
          </a:xfrm>
        </p:grpSpPr>
        <p:grpSp>
          <p:nvGrpSpPr>
            <p:cNvPr id="1308" name="그룹 73"/>
            <p:cNvGrpSpPr/>
            <p:nvPr/>
          </p:nvGrpSpPr>
          <p:grpSpPr>
            <a:xfrm>
              <a:off x="1117118" y="823609"/>
              <a:ext cx="638067" cy="757617"/>
              <a:chOff x="0" y="0"/>
              <a:chExt cx="638065" cy="757616"/>
            </a:xfrm>
          </p:grpSpPr>
          <p:grpSp>
            <p:nvGrpSpPr>
              <p:cNvPr id="1309" name="그룹 127"/>
              <p:cNvGrpSpPr/>
              <p:nvPr/>
            </p:nvGrpSpPr>
            <p:grpSpPr>
              <a:xfrm>
                <a:off x="46280" y="20974"/>
                <a:ext cx="591785" cy="736642"/>
                <a:chOff x="-343915" y="-73171"/>
                <a:chExt cx="591783" cy="736633"/>
              </a:xfrm>
            </p:grpSpPr>
            <p:grpSp>
              <p:nvGrpSpPr>
                <p:cNvPr id="1310" name="그룹 130"/>
                <p:cNvGrpSpPr/>
                <p:nvPr/>
              </p:nvGrpSpPr>
              <p:grpSpPr>
                <a:xfrm>
                  <a:off x="38198" y="57811"/>
                  <a:ext cx="209670" cy="133929"/>
                  <a:chOff x="42" y="3960"/>
                  <a:chExt cx="209670" cy="133929"/>
                </a:xfrm>
              </p:grpSpPr>
              <p:sp>
                <p:nvSpPr>
                  <p:cNvPr id="1311" name="모서리가 둥근 직사각형 712"/>
                  <p:cNvSpPr/>
                  <p:nvPr/>
                </p:nvSpPr>
                <p:spPr>
                  <a:xfrm rot="20845484">
                    <a:off x="13670" y="46926"/>
                    <a:ext cx="182413" cy="2349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AC090"/>
                  </a:solidFill>
                  <a:ln w="12700" cap="flat">
                    <a:noFill/>
                    <a:miter/>
                  </a:ln>
                  <a:effectLst/>
                </p:spPr>
                <p:txBody>
                  <a:bodyPr wrap="square" lIns="34891" tIns="34891" rIns="34891" bIns="3489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sz="1488"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1312" name="모서리가 둥근 직사각형 713"/>
                  <p:cNvSpPr/>
                  <p:nvPr/>
                </p:nvSpPr>
                <p:spPr>
                  <a:xfrm rot="20845484">
                    <a:off x="42" y="68799"/>
                    <a:ext cx="209670" cy="2349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AC090"/>
                  </a:solidFill>
                  <a:ln w="12700" cap="flat">
                    <a:noFill/>
                    <a:miter/>
                  </a:ln>
                  <a:effectLst/>
                </p:spPr>
                <p:txBody>
                  <a:bodyPr wrap="square" lIns="34891" tIns="34891" rIns="34891" bIns="3489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sz="1488"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1313" name="모서리가 둥근 직사각형 714"/>
                  <p:cNvSpPr/>
                  <p:nvPr/>
                </p:nvSpPr>
                <p:spPr>
                  <a:xfrm rot="20845484">
                    <a:off x="14087" y="89204"/>
                    <a:ext cx="182414" cy="2349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AC090"/>
                  </a:solidFill>
                  <a:ln w="12700" cap="flat">
                    <a:noFill/>
                    <a:miter/>
                  </a:ln>
                  <a:effectLst/>
                </p:spPr>
                <p:txBody>
                  <a:bodyPr wrap="square" lIns="34891" tIns="34891" rIns="34891" bIns="3489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sz="1488"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1314" name="모서리가 둥근 직사각형 715"/>
                  <p:cNvSpPr/>
                  <p:nvPr/>
                </p:nvSpPr>
                <p:spPr>
                  <a:xfrm rot="20845484">
                    <a:off x="4641" y="114398"/>
                    <a:ext cx="182414" cy="2349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AC090"/>
                  </a:solidFill>
                  <a:ln w="12700" cap="flat">
                    <a:noFill/>
                    <a:miter/>
                  </a:ln>
                  <a:effectLst/>
                </p:spPr>
                <p:txBody>
                  <a:bodyPr wrap="square" lIns="34891" tIns="34891" rIns="34891" bIns="3489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sz="1488"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1315" name="모서리가 둥근 직사각형 76"/>
                  <p:cNvSpPr/>
                  <p:nvPr/>
                </p:nvSpPr>
                <p:spPr>
                  <a:xfrm rot="17864506">
                    <a:off x="5680" y="27800"/>
                    <a:ext cx="85912" cy="382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91" h="19308" extrusionOk="0">
                        <a:moveTo>
                          <a:pt x="2157" y="13538"/>
                        </a:moveTo>
                        <a:cubicBezTo>
                          <a:pt x="2157" y="10351"/>
                          <a:pt x="-1109" y="827"/>
                          <a:pt x="396" y="827"/>
                        </a:cubicBezTo>
                        <a:cubicBezTo>
                          <a:pt x="7312" y="-2292"/>
                          <a:pt x="12764" y="4161"/>
                          <a:pt x="17766" y="7767"/>
                        </a:cubicBezTo>
                        <a:cubicBezTo>
                          <a:pt x="19628" y="9966"/>
                          <a:pt x="20491" y="10351"/>
                          <a:pt x="20491" y="13538"/>
                        </a:cubicBezTo>
                        <a:lnTo>
                          <a:pt x="20491" y="13538"/>
                        </a:lnTo>
                        <a:cubicBezTo>
                          <a:pt x="20491" y="16724"/>
                          <a:pt x="19271" y="19308"/>
                          <a:pt x="17766" y="19308"/>
                        </a:cubicBezTo>
                        <a:lnTo>
                          <a:pt x="4358" y="15298"/>
                        </a:lnTo>
                        <a:cubicBezTo>
                          <a:pt x="2852" y="15298"/>
                          <a:pt x="2157" y="16724"/>
                          <a:pt x="2157" y="13537"/>
                        </a:cubicBezTo>
                        <a:lnTo>
                          <a:pt x="2157" y="13538"/>
                        </a:lnTo>
                        <a:close/>
                      </a:path>
                    </a:pathLst>
                  </a:custGeom>
                  <a:solidFill>
                    <a:srgbClr val="FAC090"/>
                  </a:solidFill>
                  <a:ln w="12700" cap="flat">
                    <a:noFill/>
                    <a:miter/>
                  </a:ln>
                  <a:effectLst/>
                </p:spPr>
                <p:txBody>
                  <a:bodyPr wrap="square" lIns="34891" tIns="34891" rIns="34891" bIns="3489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sz="1488"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</p:grpSp>
            <p:grpSp>
              <p:nvGrpSpPr>
                <p:cNvPr id="1316" name="타원 2051"/>
                <p:cNvGrpSpPr/>
                <p:nvPr/>
              </p:nvGrpSpPr>
              <p:grpSpPr>
                <a:xfrm>
                  <a:off x="-343915" y="-73171"/>
                  <a:ext cx="589059" cy="736633"/>
                  <a:chOff x="-343912" y="-73168"/>
                  <a:chExt cx="589051" cy="736623"/>
                </a:xfrm>
              </p:grpSpPr>
              <p:sp>
                <p:nvSpPr>
                  <p:cNvPr id="1317" name="도형"/>
                  <p:cNvSpPr/>
                  <p:nvPr/>
                </p:nvSpPr>
                <p:spPr>
                  <a:xfrm rot="19968220">
                    <a:off x="30759" y="101351"/>
                    <a:ext cx="112392" cy="1000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72" h="20508" extrusionOk="0">
                        <a:moveTo>
                          <a:pt x="10" y="11378"/>
                        </a:moveTo>
                        <a:cubicBezTo>
                          <a:pt x="226" y="8027"/>
                          <a:pt x="7651" y="1900"/>
                          <a:pt x="10282" y="404"/>
                        </a:cubicBezTo>
                        <a:cubicBezTo>
                          <a:pt x="12914" y="-1092"/>
                          <a:pt x="15663" y="2018"/>
                          <a:pt x="15800" y="2401"/>
                        </a:cubicBezTo>
                        <a:cubicBezTo>
                          <a:pt x="17512" y="4230"/>
                          <a:pt x="21394" y="8168"/>
                          <a:pt x="20555" y="11378"/>
                        </a:cubicBezTo>
                        <a:cubicBezTo>
                          <a:pt x="19715" y="14588"/>
                          <a:pt x="14661" y="20508"/>
                          <a:pt x="8988" y="20508"/>
                        </a:cubicBezTo>
                        <a:cubicBezTo>
                          <a:pt x="3314" y="20508"/>
                          <a:pt x="-206" y="14728"/>
                          <a:pt x="10" y="11378"/>
                        </a:cubicBezTo>
                        <a:close/>
                      </a:path>
                    </a:pathLst>
                  </a:custGeom>
                  <a:solidFill>
                    <a:srgbClr val="FAC090"/>
                  </a:solidFill>
                  <a:ln w="12700" cap="flat">
                    <a:noFill/>
                    <a:miter/>
                  </a:ln>
                  <a:effectLst/>
                </p:spPr>
                <p:txBody>
                  <a:bodyPr wrap="square" lIns="34891" tIns="34891" rIns="34891" bIns="3489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sz="1488"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1318" name="텍스트"/>
                  <p:cNvSpPr/>
                  <p:nvPr/>
                </p:nvSpPr>
                <p:spPr>
                  <a:xfrm rot="19968220">
                    <a:off x="-343912" y="-73168"/>
                    <a:ext cx="589051" cy="736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12700" cap="flat">
                    <a:noFill/>
                    <a:miter/>
                  </a:ln>
                  <a:effectLst/>
                </p:spPr>
                <p:txBody>
                  <a:bodyPr wrap="square" lIns="34891" tIns="34891" rIns="34891" bIns="34891" anchor="ctr">
                    <a:spAutoFit/>
                  </a:bodyPr>
                  <a:lstStyle/>
                  <a:p>
                    <a:pPr lvl="0">
                      <a:defRPr/>
                    </a:pPr>
                    <a:r>
                      <a:rPr lang="ko-KR" altLang="en-US" sz="1488"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     </a:t>
                    </a:r>
                  </a:p>
                </p:txBody>
              </p:sp>
            </p:grpSp>
          </p:grpSp>
          <p:sp>
            <p:nvSpPr>
              <p:cNvPr id="1319" name="자유형 708"/>
              <p:cNvSpPr/>
              <p:nvPr/>
            </p:nvSpPr>
            <p:spPr>
              <a:xfrm>
                <a:off x="397584" y="217429"/>
                <a:ext cx="63161" cy="113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950"/>
                    </a:moveTo>
                    <a:lnTo>
                      <a:pt x="15618" y="0"/>
                    </a:lnTo>
                    <a:lnTo>
                      <a:pt x="21600" y="16650"/>
                    </a:lnTo>
                    <a:lnTo>
                      <a:pt x="1994" y="21600"/>
                    </a:lnTo>
                    <a:lnTo>
                      <a:pt x="0" y="4950"/>
                    </a:lnTo>
                    <a:close/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20" name="자유형 709"/>
              <p:cNvSpPr/>
              <p:nvPr/>
            </p:nvSpPr>
            <p:spPr>
              <a:xfrm>
                <a:off x="0" y="0"/>
                <a:ext cx="435065" cy="440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35" extrusionOk="0">
                    <a:moveTo>
                      <a:pt x="3352" y="0"/>
                    </a:moveTo>
                    <a:lnTo>
                      <a:pt x="10795" y="14121"/>
                    </a:lnTo>
                    <a:cubicBezTo>
                      <a:pt x="11341" y="15323"/>
                      <a:pt x="11477" y="15209"/>
                      <a:pt x="12491" y="14777"/>
                    </a:cubicBezTo>
                    <a:lnTo>
                      <a:pt x="19431" y="11498"/>
                    </a:lnTo>
                    <a:lnTo>
                      <a:pt x="19534" y="11498"/>
                    </a:lnTo>
                    <a:cubicBezTo>
                      <a:pt x="19688" y="11557"/>
                      <a:pt x="20012" y="11112"/>
                      <a:pt x="20356" y="11852"/>
                    </a:cubicBezTo>
                    <a:lnTo>
                      <a:pt x="21600" y="15937"/>
                    </a:lnTo>
                    <a:lnTo>
                      <a:pt x="9767" y="21232"/>
                    </a:lnTo>
                    <a:cubicBezTo>
                      <a:pt x="8900" y="21585"/>
                      <a:pt x="8142" y="21600"/>
                      <a:pt x="7351" y="20274"/>
                    </a:cubicBezTo>
                    <a:cubicBezTo>
                      <a:pt x="5192" y="16054"/>
                      <a:pt x="2159" y="13953"/>
                      <a:pt x="0" y="9733"/>
                    </a:cubicBezTo>
                    <a:lnTo>
                      <a:pt x="699" y="7524"/>
                    </a:lnTo>
                    <a:lnTo>
                      <a:pt x="3352" y="0"/>
                    </a:lnTo>
                    <a:close/>
                  </a:path>
                </a:pathLst>
              </a:custGeom>
              <a:solidFill>
                <a:srgbClr val="376092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1321" name="그룹 74"/>
            <p:cNvGrpSpPr/>
            <p:nvPr/>
          </p:nvGrpSpPr>
          <p:grpSpPr>
            <a:xfrm>
              <a:off x="584273" y="2495335"/>
              <a:ext cx="601705" cy="171995"/>
              <a:chOff x="-1" y="-1"/>
              <a:chExt cx="601703" cy="171993"/>
            </a:xfrm>
          </p:grpSpPr>
          <p:sp>
            <p:nvSpPr>
              <p:cNvPr id="1322" name="자유형 701"/>
              <p:cNvSpPr/>
              <p:nvPr/>
            </p:nvSpPr>
            <p:spPr>
              <a:xfrm flipH="1">
                <a:off x="-1" y="-1"/>
                <a:ext cx="198201" cy="156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3" h="20401" extrusionOk="0">
                    <a:moveTo>
                      <a:pt x="1171" y="4595"/>
                    </a:moveTo>
                    <a:cubicBezTo>
                      <a:pt x="51" y="6562"/>
                      <a:pt x="-696" y="9395"/>
                      <a:pt x="985" y="11913"/>
                    </a:cubicBezTo>
                    <a:cubicBezTo>
                      <a:pt x="2665" y="14431"/>
                      <a:pt x="8361" y="18444"/>
                      <a:pt x="11256" y="19703"/>
                    </a:cubicBezTo>
                    <a:cubicBezTo>
                      <a:pt x="14150" y="20962"/>
                      <a:pt x="16858" y="20293"/>
                      <a:pt x="18352" y="19467"/>
                    </a:cubicBezTo>
                    <a:cubicBezTo>
                      <a:pt x="19846" y="18641"/>
                      <a:pt x="20904" y="16280"/>
                      <a:pt x="20219" y="14746"/>
                    </a:cubicBezTo>
                    <a:cubicBezTo>
                      <a:pt x="19535" y="13211"/>
                      <a:pt x="14243" y="10260"/>
                      <a:pt x="14243" y="10260"/>
                    </a:cubicBezTo>
                    <a:cubicBezTo>
                      <a:pt x="12532" y="8962"/>
                      <a:pt x="10944" y="7978"/>
                      <a:pt x="9948" y="6955"/>
                    </a:cubicBezTo>
                    <a:cubicBezTo>
                      <a:pt x="8952" y="5932"/>
                      <a:pt x="8641" y="5264"/>
                      <a:pt x="8268" y="4123"/>
                    </a:cubicBezTo>
                    <a:cubicBezTo>
                      <a:pt x="7894" y="2982"/>
                      <a:pt x="8734" y="857"/>
                      <a:pt x="7707" y="109"/>
                    </a:cubicBezTo>
                    <a:cubicBezTo>
                      <a:pt x="6680" y="-638"/>
                      <a:pt x="2292" y="2628"/>
                      <a:pt x="1171" y="4595"/>
                    </a:cubicBezTo>
                    <a:close/>
                  </a:path>
                </a:pathLst>
              </a:custGeom>
              <a:solidFill>
                <a:srgbClr val="4A452A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23" name="타원 122"/>
              <p:cNvSpPr/>
              <p:nvPr/>
            </p:nvSpPr>
            <p:spPr>
              <a:xfrm>
                <a:off x="109552" y="44226"/>
                <a:ext cx="48069" cy="41426"/>
              </a:xfrm>
              <a:prstGeom prst="ellipse">
                <a:avLst/>
              </a:prstGeom>
              <a:solidFill>
                <a:srgbClr val="FAC090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24" name="자유형 703"/>
              <p:cNvSpPr/>
              <p:nvPr/>
            </p:nvSpPr>
            <p:spPr>
              <a:xfrm>
                <a:off x="403502" y="15442"/>
                <a:ext cx="198200" cy="156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3" h="20401" extrusionOk="0">
                    <a:moveTo>
                      <a:pt x="1171" y="4595"/>
                    </a:moveTo>
                    <a:cubicBezTo>
                      <a:pt x="51" y="6562"/>
                      <a:pt x="-696" y="9395"/>
                      <a:pt x="985" y="11913"/>
                    </a:cubicBezTo>
                    <a:cubicBezTo>
                      <a:pt x="2665" y="14431"/>
                      <a:pt x="8361" y="18444"/>
                      <a:pt x="11256" y="19703"/>
                    </a:cubicBezTo>
                    <a:cubicBezTo>
                      <a:pt x="14150" y="20962"/>
                      <a:pt x="16858" y="20293"/>
                      <a:pt x="18352" y="19467"/>
                    </a:cubicBezTo>
                    <a:cubicBezTo>
                      <a:pt x="19846" y="18641"/>
                      <a:pt x="20904" y="16280"/>
                      <a:pt x="20219" y="14746"/>
                    </a:cubicBezTo>
                    <a:cubicBezTo>
                      <a:pt x="19535" y="13211"/>
                      <a:pt x="14243" y="10260"/>
                      <a:pt x="14243" y="10260"/>
                    </a:cubicBezTo>
                    <a:cubicBezTo>
                      <a:pt x="12532" y="8962"/>
                      <a:pt x="10944" y="7978"/>
                      <a:pt x="9948" y="6955"/>
                    </a:cubicBezTo>
                    <a:cubicBezTo>
                      <a:pt x="8952" y="5932"/>
                      <a:pt x="8641" y="5264"/>
                      <a:pt x="8268" y="4123"/>
                    </a:cubicBezTo>
                    <a:cubicBezTo>
                      <a:pt x="7894" y="2982"/>
                      <a:pt x="8734" y="857"/>
                      <a:pt x="7707" y="109"/>
                    </a:cubicBezTo>
                    <a:cubicBezTo>
                      <a:pt x="6680" y="-638"/>
                      <a:pt x="2292" y="2628"/>
                      <a:pt x="1171" y="4595"/>
                    </a:cubicBezTo>
                    <a:close/>
                  </a:path>
                </a:pathLst>
              </a:custGeom>
              <a:solidFill>
                <a:srgbClr val="4A452A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25" name="타원 124"/>
              <p:cNvSpPr/>
              <p:nvPr/>
            </p:nvSpPr>
            <p:spPr>
              <a:xfrm>
                <a:off x="427013" y="44226"/>
                <a:ext cx="48070" cy="41426"/>
              </a:xfrm>
              <a:prstGeom prst="ellipse">
                <a:avLst/>
              </a:prstGeom>
              <a:solidFill>
                <a:srgbClr val="FAC090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26" name="자유형 705"/>
              <p:cNvSpPr/>
              <p:nvPr/>
            </p:nvSpPr>
            <p:spPr>
              <a:xfrm>
                <a:off x="3925" y="100086"/>
                <a:ext cx="81865" cy="46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82" h="20759" extrusionOk="0">
                    <a:moveTo>
                      <a:pt x="6136" y="5"/>
                    </a:moveTo>
                    <a:cubicBezTo>
                      <a:pt x="5010" y="234"/>
                      <a:pt x="-953" y="8047"/>
                      <a:pt x="131" y="11494"/>
                    </a:cubicBezTo>
                    <a:cubicBezTo>
                      <a:pt x="1215" y="14941"/>
                      <a:pt x="9388" y="19997"/>
                      <a:pt x="12641" y="20686"/>
                    </a:cubicBezTo>
                    <a:cubicBezTo>
                      <a:pt x="15893" y="21375"/>
                      <a:pt x="20647" y="17009"/>
                      <a:pt x="19646" y="15630"/>
                    </a:cubicBezTo>
                    <a:cubicBezTo>
                      <a:pt x="18645" y="14252"/>
                      <a:pt x="8721" y="12720"/>
                      <a:pt x="6886" y="10115"/>
                    </a:cubicBezTo>
                    <a:cubicBezTo>
                      <a:pt x="5052" y="7511"/>
                      <a:pt x="7262" y="-225"/>
                      <a:pt x="6136" y="5"/>
                    </a:cubicBezTo>
                    <a:close/>
                  </a:path>
                </a:pathLst>
              </a:custGeom>
              <a:solidFill>
                <a:srgbClr val="FFFFFF">
                  <a:alpha val="34000"/>
                </a:srgbClr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27" name="자유형 706"/>
              <p:cNvSpPr/>
              <p:nvPr/>
            </p:nvSpPr>
            <p:spPr>
              <a:xfrm flipH="1">
                <a:off x="514804" y="113920"/>
                <a:ext cx="81864" cy="467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82" h="20759" extrusionOk="0">
                    <a:moveTo>
                      <a:pt x="6136" y="5"/>
                    </a:moveTo>
                    <a:cubicBezTo>
                      <a:pt x="5010" y="234"/>
                      <a:pt x="-953" y="8047"/>
                      <a:pt x="131" y="11494"/>
                    </a:cubicBezTo>
                    <a:cubicBezTo>
                      <a:pt x="1215" y="14941"/>
                      <a:pt x="9388" y="19997"/>
                      <a:pt x="12641" y="20686"/>
                    </a:cubicBezTo>
                    <a:cubicBezTo>
                      <a:pt x="15893" y="21375"/>
                      <a:pt x="20647" y="17009"/>
                      <a:pt x="19646" y="15630"/>
                    </a:cubicBezTo>
                    <a:cubicBezTo>
                      <a:pt x="18645" y="14252"/>
                      <a:pt x="8721" y="12720"/>
                      <a:pt x="6886" y="10115"/>
                    </a:cubicBezTo>
                    <a:cubicBezTo>
                      <a:pt x="5052" y="7511"/>
                      <a:pt x="7262" y="-225"/>
                      <a:pt x="6136" y="5"/>
                    </a:cubicBezTo>
                    <a:close/>
                  </a:path>
                </a:pathLst>
              </a:custGeom>
              <a:solidFill>
                <a:srgbClr val="FFFFFF">
                  <a:alpha val="34000"/>
                </a:srgbClr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1328" name="모서리가 둥근 직사각형 5"/>
            <p:cNvSpPr/>
            <p:nvPr/>
          </p:nvSpPr>
          <p:spPr>
            <a:xfrm>
              <a:off x="644902" y="1339574"/>
              <a:ext cx="468767" cy="1228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1725" y="455"/>
                  </a:moveTo>
                  <a:cubicBezTo>
                    <a:pt x="4731" y="449"/>
                    <a:pt x="7975" y="6"/>
                    <a:pt x="10981" y="0"/>
                  </a:cubicBezTo>
                  <a:lnTo>
                    <a:pt x="19797" y="455"/>
                  </a:lnTo>
                  <a:cubicBezTo>
                    <a:pt x="20763" y="455"/>
                    <a:pt x="21356" y="736"/>
                    <a:pt x="21356" y="1106"/>
                  </a:cubicBezTo>
                  <a:lnTo>
                    <a:pt x="21546" y="3800"/>
                  </a:lnTo>
                  <a:lnTo>
                    <a:pt x="20590" y="12574"/>
                  </a:lnTo>
                  <a:lnTo>
                    <a:pt x="20291" y="20940"/>
                  </a:lnTo>
                  <a:cubicBezTo>
                    <a:pt x="20474" y="20982"/>
                    <a:pt x="20572" y="21035"/>
                    <a:pt x="20572" y="21092"/>
                  </a:cubicBezTo>
                  <a:cubicBezTo>
                    <a:pt x="20572" y="21203"/>
                    <a:pt x="20205" y="21301"/>
                    <a:pt x="19630" y="21358"/>
                  </a:cubicBezTo>
                  <a:cubicBezTo>
                    <a:pt x="19285" y="21489"/>
                    <a:pt x="18407" y="21580"/>
                    <a:pt x="17379" y="21580"/>
                  </a:cubicBezTo>
                  <a:cubicBezTo>
                    <a:pt x="16041" y="21580"/>
                    <a:pt x="14956" y="21426"/>
                    <a:pt x="14956" y="21236"/>
                  </a:cubicBezTo>
                  <a:cubicBezTo>
                    <a:pt x="14956" y="21151"/>
                    <a:pt x="15175" y="21072"/>
                    <a:pt x="15545" y="21018"/>
                  </a:cubicBezTo>
                  <a:lnTo>
                    <a:pt x="13300" y="12707"/>
                  </a:lnTo>
                  <a:lnTo>
                    <a:pt x="11457" y="4805"/>
                  </a:lnTo>
                  <a:cubicBezTo>
                    <a:pt x="11055" y="3927"/>
                    <a:pt x="10840" y="4215"/>
                    <a:pt x="10601" y="4823"/>
                  </a:cubicBezTo>
                  <a:lnTo>
                    <a:pt x="8308" y="12707"/>
                  </a:lnTo>
                  <a:lnTo>
                    <a:pt x="6042" y="21092"/>
                  </a:lnTo>
                  <a:lnTo>
                    <a:pt x="5941" y="21092"/>
                  </a:lnTo>
                  <a:cubicBezTo>
                    <a:pt x="5968" y="21098"/>
                    <a:pt x="5969" y="21105"/>
                    <a:pt x="5969" y="21112"/>
                  </a:cubicBezTo>
                  <a:cubicBezTo>
                    <a:pt x="5969" y="21223"/>
                    <a:pt x="5602" y="21321"/>
                    <a:pt x="5027" y="21378"/>
                  </a:cubicBezTo>
                  <a:cubicBezTo>
                    <a:pt x="4682" y="21509"/>
                    <a:pt x="3804" y="21600"/>
                    <a:pt x="2777" y="21600"/>
                  </a:cubicBezTo>
                  <a:cubicBezTo>
                    <a:pt x="1438" y="21600"/>
                    <a:pt x="353" y="21446"/>
                    <a:pt x="353" y="21256"/>
                  </a:cubicBezTo>
                  <a:cubicBezTo>
                    <a:pt x="353" y="21145"/>
                    <a:pt x="722" y="21047"/>
                    <a:pt x="1299" y="20990"/>
                  </a:cubicBezTo>
                  <a:cubicBezTo>
                    <a:pt x="1299" y="20984"/>
                    <a:pt x="1308" y="20981"/>
                    <a:pt x="1317" y="20978"/>
                  </a:cubicBezTo>
                  <a:lnTo>
                    <a:pt x="1017" y="12574"/>
                  </a:lnTo>
                  <a:cubicBezTo>
                    <a:pt x="817" y="9736"/>
                    <a:pt x="295" y="5974"/>
                    <a:pt x="121" y="4065"/>
                  </a:cubicBezTo>
                  <a:cubicBezTo>
                    <a:pt x="-52" y="2157"/>
                    <a:pt x="-54" y="1708"/>
                    <a:pt x="213" y="1106"/>
                  </a:cubicBezTo>
                  <a:cubicBezTo>
                    <a:pt x="213" y="736"/>
                    <a:pt x="759" y="455"/>
                    <a:pt x="1725" y="455"/>
                  </a:cubicBezTo>
                  <a:close/>
                </a:path>
              </a:pathLst>
            </a:custGeom>
            <a:solidFill>
              <a:srgbClr val="17375E"/>
            </a:solidFill>
            <a:ln w="12700" cap="flat">
              <a:noFill/>
              <a:miter/>
            </a:ln>
            <a:effectLst/>
          </p:spPr>
          <p:txBody>
            <a:bodyPr wrap="square" lIns="34891" tIns="34891" rIns="34891" bIns="3489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29" name="자유형 656"/>
            <p:cNvSpPr/>
            <p:nvPr/>
          </p:nvSpPr>
          <p:spPr>
            <a:xfrm>
              <a:off x="802079" y="683991"/>
              <a:ext cx="157191" cy="10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960"/>
                  </a:moveTo>
                  <a:lnTo>
                    <a:pt x="3851" y="0"/>
                  </a:lnTo>
                  <a:lnTo>
                    <a:pt x="18335" y="0"/>
                  </a:lnTo>
                  <a:lnTo>
                    <a:pt x="21600" y="5640"/>
                  </a:lnTo>
                  <a:lnTo>
                    <a:pt x="18670" y="21600"/>
                  </a:lnTo>
                  <a:lnTo>
                    <a:pt x="3767" y="21600"/>
                  </a:lnTo>
                  <a:lnTo>
                    <a:pt x="0" y="696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/>
            </a:ln>
            <a:effectLst/>
          </p:spPr>
          <p:txBody>
            <a:bodyPr wrap="square" lIns="34891" tIns="34891" rIns="34891" bIns="3489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30" name="모서리가 둥근 직사각형 657"/>
            <p:cNvSpPr/>
            <p:nvPr/>
          </p:nvSpPr>
          <p:spPr>
            <a:xfrm>
              <a:off x="824661" y="596800"/>
              <a:ext cx="119079" cy="235975"/>
            </a:xfrm>
            <a:prstGeom prst="roundRect">
              <a:avLst>
                <a:gd name="adj" fmla="val 39862"/>
              </a:avLst>
            </a:prstGeom>
            <a:solidFill>
              <a:srgbClr val="FAC090"/>
            </a:solidFill>
            <a:ln w="12700" cap="flat">
              <a:noFill/>
              <a:miter/>
            </a:ln>
            <a:effectLst/>
          </p:spPr>
          <p:txBody>
            <a:bodyPr wrap="square" lIns="34891" tIns="34891" rIns="34891" bIns="3489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1331" name="그룹 78"/>
            <p:cNvGrpSpPr/>
            <p:nvPr/>
          </p:nvGrpSpPr>
          <p:grpSpPr>
            <a:xfrm>
              <a:off x="650999" y="57943"/>
              <a:ext cx="559341" cy="590592"/>
              <a:chOff x="0" y="57945"/>
              <a:chExt cx="559339" cy="590591"/>
            </a:xfrm>
          </p:grpSpPr>
          <p:grpSp>
            <p:nvGrpSpPr>
              <p:cNvPr id="1332" name="그룹 100"/>
              <p:cNvGrpSpPr/>
              <p:nvPr/>
            </p:nvGrpSpPr>
            <p:grpSpPr>
              <a:xfrm>
                <a:off x="0" y="353545"/>
                <a:ext cx="69091" cy="120539"/>
                <a:chOff x="0" y="0"/>
                <a:chExt cx="69091" cy="120538"/>
              </a:xfrm>
            </p:grpSpPr>
            <p:sp>
              <p:nvSpPr>
                <p:cNvPr id="1333" name="타원 119"/>
                <p:cNvSpPr/>
                <p:nvPr/>
              </p:nvSpPr>
              <p:spPr>
                <a:xfrm flipH="1">
                  <a:off x="0" y="0"/>
                  <a:ext cx="69091" cy="120538"/>
                </a:xfrm>
                <a:prstGeom prst="ellipse">
                  <a:avLst/>
                </a:prstGeom>
                <a:solidFill>
                  <a:srgbClr val="FAC090"/>
                </a:solidFill>
                <a:ln w="12700" cap="flat">
                  <a:noFill/>
                  <a:miter/>
                </a:ln>
                <a:effectLst/>
              </p:spPr>
              <p:txBody>
                <a:bodyPr wrap="square" lIns="34891" tIns="34891" rIns="34891" bIns="3489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sz="1488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334" name="달 120"/>
                <p:cNvSpPr/>
                <p:nvPr/>
              </p:nvSpPr>
              <p:spPr>
                <a:xfrm rot="11219822" flipH="1">
                  <a:off x="8744" y="34001"/>
                  <a:ext cx="30697" cy="621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0" y="4473"/>
                        <a:pt x="7253" y="12935"/>
                        <a:pt x="16200" y="18900"/>
                      </a:cubicBezTo>
                      <a:cubicBezTo>
                        <a:pt x="17735" y="19923"/>
                        <a:pt x="19553" y="20832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8AB6C"/>
                </a:solidFill>
                <a:ln w="12700" cap="flat">
                  <a:noFill/>
                  <a:miter/>
                </a:ln>
                <a:effectLst/>
              </p:spPr>
              <p:txBody>
                <a:bodyPr wrap="square" lIns="34891" tIns="34891" rIns="34891" bIns="3489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sz="1488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1335" name="그룹 101"/>
              <p:cNvGrpSpPr/>
              <p:nvPr/>
            </p:nvGrpSpPr>
            <p:grpSpPr>
              <a:xfrm>
                <a:off x="400074" y="353543"/>
                <a:ext cx="69091" cy="120540"/>
                <a:chOff x="0" y="-1"/>
                <a:chExt cx="69091" cy="120539"/>
              </a:xfrm>
            </p:grpSpPr>
            <p:sp>
              <p:nvSpPr>
                <p:cNvPr id="1336" name="타원 117"/>
                <p:cNvSpPr/>
                <p:nvPr/>
              </p:nvSpPr>
              <p:spPr>
                <a:xfrm>
                  <a:off x="0" y="-1"/>
                  <a:ext cx="69091" cy="120539"/>
                </a:xfrm>
                <a:prstGeom prst="ellipse">
                  <a:avLst/>
                </a:prstGeom>
                <a:solidFill>
                  <a:srgbClr val="FAC090"/>
                </a:solidFill>
                <a:ln w="12700" cap="flat">
                  <a:noFill/>
                  <a:miter/>
                </a:ln>
                <a:effectLst/>
              </p:spPr>
              <p:txBody>
                <a:bodyPr wrap="square" lIns="34891" tIns="34891" rIns="34891" bIns="3489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sz="1488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337" name="달 118"/>
                <p:cNvSpPr/>
                <p:nvPr/>
              </p:nvSpPr>
              <p:spPr>
                <a:xfrm rot="10380178">
                  <a:off x="29649" y="34001"/>
                  <a:ext cx="30697" cy="621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0" y="4473"/>
                        <a:pt x="7253" y="12935"/>
                        <a:pt x="16200" y="18900"/>
                      </a:cubicBezTo>
                      <a:cubicBezTo>
                        <a:pt x="17735" y="19923"/>
                        <a:pt x="19553" y="20832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8AB6C"/>
                </a:solidFill>
                <a:ln w="12700" cap="flat">
                  <a:noFill/>
                  <a:miter/>
                </a:ln>
                <a:effectLst/>
              </p:spPr>
              <p:txBody>
                <a:bodyPr wrap="square" lIns="34891" tIns="34891" rIns="34891" bIns="3489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sz="1488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1338" name="모서리가 둥근 직사각형 3"/>
              <p:cNvSpPr/>
              <p:nvPr/>
            </p:nvSpPr>
            <p:spPr>
              <a:xfrm>
                <a:off x="34545" y="164908"/>
                <a:ext cx="391509" cy="4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5" y="6446"/>
                    </a:moveTo>
                    <a:cubicBezTo>
                      <a:pt x="705" y="2886"/>
                      <a:pt x="3565" y="0"/>
                      <a:pt x="7963" y="0"/>
                    </a:cubicBezTo>
                    <a:lnTo>
                      <a:pt x="13637" y="0"/>
                    </a:lnTo>
                    <a:cubicBezTo>
                      <a:pt x="18035" y="0"/>
                      <a:pt x="20938" y="2993"/>
                      <a:pt x="20938" y="6554"/>
                    </a:cubicBezTo>
                    <a:cubicBezTo>
                      <a:pt x="20938" y="9456"/>
                      <a:pt x="21600" y="12251"/>
                      <a:pt x="21600" y="15154"/>
                    </a:cubicBezTo>
                    <a:cubicBezTo>
                      <a:pt x="21600" y="18714"/>
                      <a:pt x="18035" y="21600"/>
                      <a:pt x="13637" y="21600"/>
                    </a:cubicBezTo>
                    <a:lnTo>
                      <a:pt x="7963" y="21600"/>
                    </a:lnTo>
                    <a:cubicBezTo>
                      <a:pt x="3565" y="21600"/>
                      <a:pt x="0" y="18714"/>
                      <a:pt x="0" y="15154"/>
                    </a:cubicBezTo>
                    <a:lnTo>
                      <a:pt x="705" y="6446"/>
                    </a:lnTo>
                    <a:close/>
                  </a:path>
                </a:pathLst>
              </a:custGeom>
              <a:solidFill>
                <a:srgbClr val="FCD5B5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39" name="모서리가 둥근 직사각형 20"/>
              <p:cNvSpPr/>
              <p:nvPr/>
            </p:nvSpPr>
            <p:spPr>
              <a:xfrm>
                <a:off x="7858" y="159399"/>
                <a:ext cx="452546" cy="2265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881" y="0"/>
                    </a:moveTo>
                    <a:lnTo>
                      <a:pt x="17719" y="0"/>
                    </a:lnTo>
                    <a:cubicBezTo>
                      <a:pt x="19862" y="0"/>
                      <a:pt x="21600" y="3109"/>
                      <a:pt x="21600" y="6943"/>
                    </a:cubicBezTo>
                    <a:lnTo>
                      <a:pt x="20328" y="21600"/>
                    </a:lnTo>
                    <a:lnTo>
                      <a:pt x="19276" y="21524"/>
                    </a:lnTo>
                    <a:lnTo>
                      <a:pt x="19276" y="11244"/>
                    </a:lnTo>
                    <a:cubicBezTo>
                      <a:pt x="19276" y="7511"/>
                      <a:pt x="17584" y="4485"/>
                      <a:pt x="15498" y="4485"/>
                    </a:cubicBezTo>
                    <a:lnTo>
                      <a:pt x="5934" y="4485"/>
                    </a:lnTo>
                    <a:cubicBezTo>
                      <a:pt x="3847" y="4485"/>
                      <a:pt x="2156" y="7511"/>
                      <a:pt x="2156" y="11244"/>
                    </a:cubicBezTo>
                    <a:lnTo>
                      <a:pt x="2156" y="21524"/>
                    </a:lnTo>
                    <a:lnTo>
                      <a:pt x="1400" y="21370"/>
                    </a:lnTo>
                    <a:lnTo>
                      <a:pt x="0" y="6943"/>
                    </a:lnTo>
                    <a:cubicBezTo>
                      <a:pt x="0" y="3109"/>
                      <a:pt x="1738" y="0"/>
                      <a:pt x="3881" y="0"/>
                    </a:cubicBezTo>
                    <a:close/>
                  </a:path>
                </a:pathLst>
              </a:custGeom>
              <a:solidFill>
                <a:srgbClr val="4A452A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40" name="타원 4"/>
              <p:cNvSpPr/>
              <p:nvPr/>
            </p:nvSpPr>
            <p:spPr>
              <a:xfrm rot="9943878">
                <a:off x="57728" y="57945"/>
                <a:ext cx="501612" cy="250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18" extrusionOk="0">
                    <a:moveTo>
                      <a:pt x="13881" y="18001"/>
                    </a:moveTo>
                    <a:cubicBezTo>
                      <a:pt x="12890" y="17916"/>
                      <a:pt x="11852" y="17495"/>
                      <a:pt x="10800" y="16629"/>
                    </a:cubicBezTo>
                    <a:cubicBezTo>
                      <a:pt x="5187" y="12010"/>
                      <a:pt x="9023" y="10384"/>
                      <a:pt x="0" y="9008"/>
                    </a:cubicBezTo>
                    <a:cubicBezTo>
                      <a:pt x="0" y="4800"/>
                      <a:pt x="5187" y="-3230"/>
                      <a:pt x="10800" y="1388"/>
                    </a:cubicBezTo>
                    <a:cubicBezTo>
                      <a:pt x="16413" y="6007"/>
                      <a:pt x="13908" y="5167"/>
                      <a:pt x="21600" y="9008"/>
                    </a:cubicBezTo>
                    <a:cubicBezTo>
                      <a:pt x="21600" y="12428"/>
                      <a:pt x="18176" y="18370"/>
                      <a:pt x="13881" y="18001"/>
                    </a:cubicBezTo>
                    <a:close/>
                  </a:path>
                </a:pathLst>
              </a:custGeom>
              <a:solidFill>
                <a:srgbClr val="4A452A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42" name="타원 4"/>
              <p:cNvSpPr/>
              <p:nvPr/>
            </p:nvSpPr>
            <p:spPr>
              <a:xfrm rot="10981093">
                <a:off x="303861" y="201602"/>
                <a:ext cx="184308" cy="23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18" extrusionOk="0">
                    <a:moveTo>
                      <a:pt x="13881" y="18001"/>
                    </a:moveTo>
                    <a:cubicBezTo>
                      <a:pt x="12890" y="17916"/>
                      <a:pt x="11852" y="17495"/>
                      <a:pt x="10800" y="16629"/>
                    </a:cubicBezTo>
                    <a:cubicBezTo>
                      <a:pt x="5187" y="12010"/>
                      <a:pt x="9023" y="10384"/>
                      <a:pt x="0" y="9008"/>
                    </a:cubicBezTo>
                    <a:cubicBezTo>
                      <a:pt x="0" y="4800"/>
                      <a:pt x="5187" y="-3230"/>
                      <a:pt x="10800" y="1388"/>
                    </a:cubicBezTo>
                    <a:cubicBezTo>
                      <a:pt x="16413" y="6007"/>
                      <a:pt x="13908" y="5167"/>
                      <a:pt x="21600" y="9008"/>
                    </a:cubicBezTo>
                    <a:cubicBezTo>
                      <a:pt x="21600" y="12428"/>
                      <a:pt x="18176" y="18370"/>
                      <a:pt x="13881" y="180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grpSp>
            <p:nvGrpSpPr>
              <p:cNvPr id="1343" name="그룹 107"/>
              <p:cNvGrpSpPr/>
              <p:nvPr/>
            </p:nvGrpSpPr>
            <p:grpSpPr>
              <a:xfrm>
                <a:off x="170592" y="521925"/>
                <a:ext cx="119415" cy="59709"/>
                <a:chOff x="4702" y="11151"/>
                <a:chExt cx="119414" cy="59708"/>
              </a:xfrm>
            </p:grpSpPr>
            <p:sp>
              <p:nvSpPr>
                <p:cNvPr id="1344" name="타원 15"/>
                <p:cNvSpPr/>
                <p:nvPr/>
              </p:nvSpPr>
              <p:spPr>
                <a:xfrm rot="680045">
                  <a:off x="4702" y="11151"/>
                  <a:ext cx="119414" cy="59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quadBezTo>
                        <a:pt x="21600" y="0"/>
                        <a:pt x="21600" y="0"/>
                      </a:quadBezTo>
                      <a:cubicBezTo>
                        <a:pt x="21600" y="11929"/>
                        <a:pt x="16765" y="21600"/>
                        <a:pt x="10800" y="21600"/>
                      </a:cubicBezTo>
                      <a:cubicBezTo>
                        <a:pt x="4835" y="21600"/>
                        <a:pt x="0" y="11929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/>
                </a:ln>
                <a:effectLst/>
              </p:spPr>
              <p:txBody>
                <a:bodyPr wrap="square" lIns="34891" tIns="34891" rIns="34891" bIns="3489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sz="1488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345" name="타원 18"/>
                <p:cNvSpPr/>
                <p:nvPr/>
              </p:nvSpPr>
              <p:spPr>
                <a:xfrm rot="680045">
                  <a:off x="20611" y="39942"/>
                  <a:ext cx="74031" cy="29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044" y="0"/>
                      </a:moveTo>
                      <a:cubicBezTo>
                        <a:pt x="14689" y="0"/>
                        <a:pt x="18860" y="5038"/>
                        <a:pt x="21600" y="13285"/>
                      </a:cubicBezTo>
                      <a:cubicBezTo>
                        <a:pt x="18970" y="18770"/>
                        <a:pt x="15557" y="21600"/>
                        <a:pt x="11876" y="21600"/>
                      </a:cubicBezTo>
                      <a:cubicBezTo>
                        <a:pt x="7255" y="21600"/>
                        <a:pt x="3054" y="17137"/>
                        <a:pt x="0" y="9686"/>
                      </a:cubicBezTo>
                      <a:cubicBezTo>
                        <a:pt x="2610" y="3520"/>
                        <a:pt x="6161" y="0"/>
                        <a:pt x="10044" y="0"/>
                      </a:cubicBezTo>
                      <a:close/>
                    </a:path>
                  </a:pathLst>
                </a:custGeom>
                <a:solidFill>
                  <a:srgbClr val="D99694"/>
                </a:solidFill>
                <a:ln w="12700" cap="flat">
                  <a:noFill/>
                  <a:miter/>
                </a:ln>
                <a:effectLst/>
              </p:spPr>
              <p:txBody>
                <a:bodyPr wrap="square" lIns="34891" tIns="34891" rIns="34891" bIns="3489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sz="1488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1346" name="타원 108"/>
              <p:cNvSpPr/>
              <p:nvPr/>
            </p:nvSpPr>
            <p:spPr>
              <a:xfrm>
                <a:off x="139272" y="350783"/>
                <a:ext cx="35403" cy="34035"/>
              </a:xfrm>
              <a:prstGeom prst="ellipse">
                <a:avLst/>
              </a:prstGeom>
              <a:solidFill>
                <a:srgbClr val="404040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47" name="타원 109"/>
              <p:cNvSpPr/>
              <p:nvPr/>
            </p:nvSpPr>
            <p:spPr>
              <a:xfrm>
                <a:off x="290832" y="352454"/>
                <a:ext cx="35403" cy="34035"/>
              </a:xfrm>
              <a:prstGeom prst="ellipse">
                <a:avLst/>
              </a:prstGeom>
              <a:solidFill>
                <a:srgbClr val="404040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48" name="타원 110"/>
              <p:cNvSpPr/>
              <p:nvPr/>
            </p:nvSpPr>
            <p:spPr>
              <a:xfrm>
                <a:off x="103635" y="428389"/>
                <a:ext cx="45691" cy="45692"/>
              </a:xfrm>
              <a:prstGeom prst="ellipse">
                <a:avLst/>
              </a:prstGeom>
              <a:solidFill>
                <a:srgbClr val="D99694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49" name="타원 111"/>
              <p:cNvSpPr/>
              <p:nvPr/>
            </p:nvSpPr>
            <p:spPr>
              <a:xfrm>
                <a:off x="329161" y="428389"/>
                <a:ext cx="45692" cy="45692"/>
              </a:xfrm>
              <a:prstGeom prst="ellipse">
                <a:avLst/>
              </a:prstGeom>
              <a:solidFill>
                <a:srgbClr val="D99694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50" name="직사각형 36"/>
              <p:cNvSpPr/>
              <p:nvPr/>
            </p:nvSpPr>
            <p:spPr>
              <a:xfrm>
                <a:off x="126940" y="303073"/>
                <a:ext cx="60067" cy="26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3" h="21450" extrusionOk="0">
                    <a:moveTo>
                      <a:pt x="1153" y="4430"/>
                    </a:moveTo>
                    <a:cubicBezTo>
                      <a:pt x="4349" y="1824"/>
                      <a:pt x="7532" y="134"/>
                      <a:pt x="10332" y="12"/>
                    </a:cubicBezTo>
                    <a:cubicBezTo>
                      <a:pt x="13892" y="-150"/>
                      <a:pt x="16829" y="1323"/>
                      <a:pt x="19653" y="4430"/>
                    </a:cubicBezTo>
                    <a:cubicBezTo>
                      <a:pt x="21207" y="8003"/>
                      <a:pt x="21191" y="19614"/>
                      <a:pt x="19653" y="21450"/>
                    </a:cubicBezTo>
                    <a:cubicBezTo>
                      <a:pt x="16806" y="21358"/>
                      <a:pt x="13804" y="15339"/>
                      <a:pt x="10429" y="15444"/>
                    </a:cubicBezTo>
                    <a:cubicBezTo>
                      <a:pt x="7054" y="15550"/>
                      <a:pt x="4245" y="19448"/>
                      <a:pt x="1153" y="21450"/>
                    </a:cubicBezTo>
                    <a:cubicBezTo>
                      <a:pt x="-393" y="19614"/>
                      <a:pt x="-377" y="8003"/>
                      <a:pt x="1153" y="4430"/>
                    </a:cubicBezTo>
                    <a:close/>
                  </a:path>
                </a:pathLst>
              </a:custGeom>
              <a:solidFill>
                <a:srgbClr val="404040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51" name="직사각형 36"/>
              <p:cNvSpPr/>
              <p:nvPr/>
            </p:nvSpPr>
            <p:spPr>
              <a:xfrm>
                <a:off x="278499" y="303073"/>
                <a:ext cx="60067" cy="26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3" h="21450" extrusionOk="0">
                    <a:moveTo>
                      <a:pt x="1153" y="4430"/>
                    </a:moveTo>
                    <a:cubicBezTo>
                      <a:pt x="4349" y="1824"/>
                      <a:pt x="7532" y="134"/>
                      <a:pt x="10332" y="12"/>
                    </a:cubicBezTo>
                    <a:cubicBezTo>
                      <a:pt x="13892" y="-150"/>
                      <a:pt x="16829" y="1323"/>
                      <a:pt x="19653" y="4430"/>
                    </a:cubicBezTo>
                    <a:cubicBezTo>
                      <a:pt x="21207" y="8003"/>
                      <a:pt x="21191" y="19614"/>
                      <a:pt x="19653" y="21450"/>
                    </a:cubicBezTo>
                    <a:cubicBezTo>
                      <a:pt x="16806" y="21358"/>
                      <a:pt x="13804" y="15339"/>
                      <a:pt x="10429" y="15444"/>
                    </a:cubicBezTo>
                    <a:cubicBezTo>
                      <a:pt x="7054" y="15550"/>
                      <a:pt x="4245" y="19448"/>
                      <a:pt x="1153" y="21450"/>
                    </a:cubicBezTo>
                    <a:cubicBezTo>
                      <a:pt x="-393" y="19614"/>
                      <a:pt x="-377" y="8003"/>
                      <a:pt x="1153" y="4430"/>
                    </a:cubicBezTo>
                    <a:close/>
                  </a:path>
                </a:pathLst>
              </a:custGeom>
              <a:solidFill>
                <a:srgbClr val="404040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52" name="직사각형 36"/>
              <p:cNvSpPr/>
              <p:nvPr/>
            </p:nvSpPr>
            <p:spPr>
              <a:xfrm rot="743580">
                <a:off x="207438" y="450925"/>
                <a:ext cx="53393" cy="38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393" extrusionOk="0">
                    <a:moveTo>
                      <a:pt x="0" y="6137"/>
                    </a:moveTo>
                    <a:cubicBezTo>
                      <a:pt x="3728" y="2527"/>
                      <a:pt x="7442" y="186"/>
                      <a:pt x="10707" y="17"/>
                    </a:cubicBezTo>
                    <a:cubicBezTo>
                      <a:pt x="14860" y="-207"/>
                      <a:pt x="18287" y="1833"/>
                      <a:pt x="21581" y="6137"/>
                    </a:cubicBezTo>
                    <a:cubicBezTo>
                      <a:pt x="21600" y="9699"/>
                      <a:pt x="14418" y="21393"/>
                      <a:pt x="10821" y="21393"/>
                    </a:cubicBezTo>
                    <a:cubicBezTo>
                      <a:pt x="7224" y="17464"/>
                      <a:pt x="19" y="9699"/>
                      <a:pt x="0" y="6137"/>
                    </a:cubicBezTo>
                    <a:close/>
                  </a:path>
                </a:pathLst>
              </a:custGeom>
              <a:solidFill>
                <a:srgbClr val="F8AB6C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1353" name="이등변 삼각형 13"/>
            <p:cNvSpPr/>
            <p:nvPr/>
          </p:nvSpPr>
          <p:spPr>
            <a:xfrm rot="10800000">
              <a:off x="773384" y="714218"/>
              <a:ext cx="206338" cy="417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47" y="21600"/>
                  </a:moveTo>
                  <a:lnTo>
                    <a:pt x="0" y="19531"/>
                  </a:lnTo>
                  <a:lnTo>
                    <a:pt x="10595" y="0"/>
                  </a:lnTo>
                  <a:lnTo>
                    <a:pt x="21600" y="19657"/>
                  </a:lnTo>
                  <a:lnTo>
                    <a:pt x="18643" y="21600"/>
                  </a:lnTo>
                  <a:lnTo>
                    <a:pt x="10128" y="18691"/>
                  </a:lnTo>
                  <a:lnTo>
                    <a:pt x="2547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/>
            </a:ln>
            <a:effectLst/>
          </p:spPr>
          <p:txBody>
            <a:bodyPr wrap="square" lIns="34891" tIns="34891" rIns="34891" bIns="3489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1354" name="그룹 80"/>
            <p:cNvGrpSpPr/>
            <p:nvPr/>
          </p:nvGrpSpPr>
          <p:grpSpPr>
            <a:xfrm>
              <a:off x="842979" y="763682"/>
              <a:ext cx="80607" cy="391508"/>
              <a:chOff x="0" y="0"/>
              <a:chExt cx="80605" cy="391507"/>
            </a:xfrm>
          </p:grpSpPr>
          <p:sp>
            <p:nvSpPr>
              <p:cNvPr id="1355" name="오각형 11"/>
              <p:cNvSpPr/>
              <p:nvPr/>
            </p:nvSpPr>
            <p:spPr>
              <a:xfrm rot="5400000">
                <a:off x="-123157" y="187746"/>
                <a:ext cx="326918" cy="80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" y="5225"/>
                    </a:moveTo>
                    <a:lnTo>
                      <a:pt x="18359" y="0"/>
                    </a:lnTo>
                    <a:lnTo>
                      <a:pt x="21600" y="10800"/>
                    </a:lnTo>
                    <a:lnTo>
                      <a:pt x="18359" y="21600"/>
                    </a:lnTo>
                    <a:lnTo>
                      <a:pt x="0" y="16811"/>
                    </a:lnTo>
                    <a:cubicBezTo>
                      <a:pt x="22" y="12949"/>
                      <a:pt x="44" y="9087"/>
                      <a:pt x="65" y="5225"/>
                    </a:cubicBezTo>
                    <a:close/>
                  </a:path>
                </a:pathLst>
              </a:custGeom>
              <a:solidFill>
                <a:srgbClr val="FF0198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56" name="다이아몬드 99"/>
              <p:cNvSpPr/>
              <p:nvPr/>
            </p:nvSpPr>
            <p:spPr>
              <a:xfrm>
                <a:off x="0" y="0"/>
                <a:ext cx="75925" cy="92408"/>
              </a:xfrm>
              <a:prstGeom prst="diamond">
                <a:avLst/>
              </a:prstGeom>
              <a:solidFill>
                <a:srgbClr val="FF0198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1357" name="그룹 81"/>
            <p:cNvGrpSpPr/>
            <p:nvPr/>
          </p:nvGrpSpPr>
          <p:grpSpPr>
            <a:xfrm>
              <a:off x="43" y="747721"/>
              <a:ext cx="638064" cy="736643"/>
              <a:chOff x="43" y="-73485"/>
              <a:chExt cx="638063" cy="736642"/>
            </a:xfrm>
          </p:grpSpPr>
          <p:grpSp>
            <p:nvGrpSpPr>
              <p:cNvPr id="1358" name="그룹 88"/>
              <p:cNvGrpSpPr/>
              <p:nvPr/>
            </p:nvGrpSpPr>
            <p:grpSpPr>
              <a:xfrm>
                <a:off x="43" y="-73485"/>
                <a:ext cx="373920" cy="736642"/>
                <a:chOff x="41" y="-167628"/>
                <a:chExt cx="373919" cy="736633"/>
              </a:xfrm>
            </p:grpSpPr>
            <p:grpSp>
              <p:nvGrpSpPr>
                <p:cNvPr id="1359" name="그룹 91"/>
                <p:cNvGrpSpPr/>
                <p:nvPr/>
              </p:nvGrpSpPr>
              <p:grpSpPr>
                <a:xfrm>
                  <a:off x="41" y="57811"/>
                  <a:ext cx="209671" cy="133929"/>
                  <a:chOff x="42" y="3960"/>
                  <a:chExt cx="209670" cy="133929"/>
                </a:xfrm>
              </p:grpSpPr>
              <p:sp>
                <p:nvSpPr>
                  <p:cNvPr id="1360" name="모서리가 둥근 직사각형 673"/>
                  <p:cNvSpPr/>
                  <p:nvPr/>
                </p:nvSpPr>
                <p:spPr>
                  <a:xfrm rot="754515" flipH="1">
                    <a:off x="13670" y="46926"/>
                    <a:ext cx="182414" cy="2349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AC090"/>
                  </a:solidFill>
                  <a:ln w="12700" cap="flat">
                    <a:noFill/>
                    <a:miter/>
                  </a:ln>
                  <a:effectLst/>
                </p:spPr>
                <p:txBody>
                  <a:bodyPr wrap="square" lIns="34891" tIns="34891" rIns="34891" bIns="3489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sz="1488"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1361" name="모서리가 둥근 직사각형 674"/>
                  <p:cNvSpPr/>
                  <p:nvPr/>
                </p:nvSpPr>
                <p:spPr>
                  <a:xfrm rot="754515" flipH="1">
                    <a:off x="42" y="68799"/>
                    <a:ext cx="209670" cy="2349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AC090"/>
                  </a:solidFill>
                  <a:ln w="12700" cap="flat">
                    <a:noFill/>
                    <a:miter/>
                  </a:ln>
                  <a:effectLst/>
                </p:spPr>
                <p:txBody>
                  <a:bodyPr wrap="square" lIns="34891" tIns="34891" rIns="34891" bIns="3489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sz="1488"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1362" name="모서리가 둥근 직사각형 675"/>
                  <p:cNvSpPr/>
                  <p:nvPr/>
                </p:nvSpPr>
                <p:spPr>
                  <a:xfrm rot="754515" flipH="1">
                    <a:off x="13253" y="89204"/>
                    <a:ext cx="182413" cy="2349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AC090"/>
                  </a:solidFill>
                  <a:ln w="12700" cap="flat">
                    <a:noFill/>
                    <a:miter/>
                  </a:ln>
                  <a:effectLst/>
                </p:spPr>
                <p:txBody>
                  <a:bodyPr wrap="square" lIns="34891" tIns="34891" rIns="34891" bIns="3489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sz="1488"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1363" name="모서리가 둥근 직사각형 676"/>
                  <p:cNvSpPr/>
                  <p:nvPr/>
                </p:nvSpPr>
                <p:spPr>
                  <a:xfrm rot="754515" flipH="1">
                    <a:off x="22698" y="114398"/>
                    <a:ext cx="182414" cy="2349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AC090"/>
                  </a:solidFill>
                  <a:ln w="12700" cap="flat">
                    <a:noFill/>
                    <a:miter/>
                  </a:ln>
                  <a:effectLst/>
                </p:spPr>
                <p:txBody>
                  <a:bodyPr wrap="square" lIns="34891" tIns="34891" rIns="34891" bIns="3489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sz="1488"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1364" name="모서리가 둥근 직사각형 76"/>
                  <p:cNvSpPr/>
                  <p:nvPr/>
                </p:nvSpPr>
                <p:spPr>
                  <a:xfrm rot="3735494" flipH="1">
                    <a:off x="118162" y="27800"/>
                    <a:ext cx="85912" cy="382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91" h="19308" extrusionOk="0">
                        <a:moveTo>
                          <a:pt x="2157" y="13538"/>
                        </a:moveTo>
                        <a:cubicBezTo>
                          <a:pt x="2157" y="10351"/>
                          <a:pt x="-1109" y="827"/>
                          <a:pt x="396" y="827"/>
                        </a:cubicBezTo>
                        <a:cubicBezTo>
                          <a:pt x="7312" y="-2292"/>
                          <a:pt x="12764" y="4161"/>
                          <a:pt x="17766" y="7767"/>
                        </a:cubicBezTo>
                        <a:cubicBezTo>
                          <a:pt x="19628" y="9966"/>
                          <a:pt x="20491" y="10351"/>
                          <a:pt x="20491" y="13538"/>
                        </a:cubicBezTo>
                        <a:lnTo>
                          <a:pt x="20491" y="13538"/>
                        </a:lnTo>
                        <a:cubicBezTo>
                          <a:pt x="20491" y="16724"/>
                          <a:pt x="19271" y="19308"/>
                          <a:pt x="17766" y="19308"/>
                        </a:cubicBezTo>
                        <a:lnTo>
                          <a:pt x="4358" y="15298"/>
                        </a:lnTo>
                        <a:cubicBezTo>
                          <a:pt x="2852" y="15298"/>
                          <a:pt x="2157" y="16724"/>
                          <a:pt x="2157" y="13537"/>
                        </a:cubicBezTo>
                        <a:lnTo>
                          <a:pt x="2157" y="13538"/>
                        </a:lnTo>
                        <a:close/>
                      </a:path>
                    </a:pathLst>
                  </a:custGeom>
                  <a:solidFill>
                    <a:srgbClr val="FAC090"/>
                  </a:solidFill>
                  <a:ln w="12700" cap="flat">
                    <a:noFill/>
                    <a:miter/>
                  </a:ln>
                  <a:effectLst/>
                </p:spPr>
                <p:txBody>
                  <a:bodyPr wrap="square" lIns="34891" tIns="34891" rIns="34891" bIns="3489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sz="1488"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</p:grpSp>
            <p:grpSp>
              <p:nvGrpSpPr>
                <p:cNvPr id="1365" name="타원 2051"/>
                <p:cNvGrpSpPr/>
                <p:nvPr/>
              </p:nvGrpSpPr>
              <p:grpSpPr>
                <a:xfrm>
                  <a:off x="101666" y="-167628"/>
                  <a:ext cx="272294" cy="736633"/>
                  <a:chOff x="27666" y="-167625"/>
                  <a:chExt cx="272290" cy="736623"/>
                </a:xfrm>
              </p:grpSpPr>
              <p:sp>
                <p:nvSpPr>
                  <p:cNvPr id="1366" name="도형"/>
                  <p:cNvSpPr/>
                  <p:nvPr/>
                </p:nvSpPr>
                <p:spPr>
                  <a:xfrm rot="1631779" flipH="1">
                    <a:off x="30759" y="101351"/>
                    <a:ext cx="112392" cy="1000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72" h="20508" extrusionOk="0">
                        <a:moveTo>
                          <a:pt x="10" y="11378"/>
                        </a:moveTo>
                        <a:cubicBezTo>
                          <a:pt x="226" y="8027"/>
                          <a:pt x="7651" y="1900"/>
                          <a:pt x="10282" y="404"/>
                        </a:cubicBezTo>
                        <a:cubicBezTo>
                          <a:pt x="12914" y="-1092"/>
                          <a:pt x="15663" y="2018"/>
                          <a:pt x="15800" y="2401"/>
                        </a:cubicBezTo>
                        <a:cubicBezTo>
                          <a:pt x="17512" y="4230"/>
                          <a:pt x="21394" y="8168"/>
                          <a:pt x="20555" y="11378"/>
                        </a:cubicBezTo>
                        <a:cubicBezTo>
                          <a:pt x="19715" y="14588"/>
                          <a:pt x="14661" y="20508"/>
                          <a:pt x="8988" y="20508"/>
                        </a:cubicBezTo>
                        <a:cubicBezTo>
                          <a:pt x="3314" y="20508"/>
                          <a:pt x="-206" y="14728"/>
                          <a:pt x="10" y="11378"/>
                        </a:cubicBezTo>
                        <a:close/>
                      </a:path>
                    </a:pathLst>
                  </a:custGeom>
                  <a:solidFill>
                    <a:srgbClr val="FAC090"/>
                  </a:solidFill>
                  <a:ln w="12700" cap="flat">
                    <a:noFill/>
                    <a:miter/>
                  </a:ln>
                  <a:effectLst/>
                </p:spPr>
                <p:txBody>
                  <a:bodyPr wrap="square" lIns="34891" tIns="34891" rIns="34891" bIns="3489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sz="1488"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1367" name="텍스트"/>
                  <p:cNvSpPr/>
                  <p:nvPr/>
                </p:nvSpPr>
                <p:spPr>
                  <a:xfrm rot="1631779">
                    <a:off x="27666" y="-167625"/>
                    <a:ext cx="272290" cy="736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12700" cap="flat">
                    <a:noFill/>
                    <a:miter/>
                  </a:ln>
                  <a:effectLst/>
                </p:spPr>
                <p:txBody>
                  <a:bodyPr wrap="square" lIns="34891" tIns="34891" rIns="34891" bIns="34891" anchor="ctr">
                    <a:spAutoFit/>
                  </a:bodyPr>
                  <a:lstStyle/>
                  <a:p>
                    <a:pPr lvl="0">
                      <a:defRPr/>
                    </a:pPr>
                    <a:r>
                      <a:rPr lang="ko-KR" altLang="en-US" sz="1488"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     </a:t>
                    </a:r>
                  </a:p>
                </p:txBody>
              </p:sp>
            </p:grpSp>
          </p:grpSp>
          <p:sp>
            <p:nvSpPr>
              <p:cNvPr id="1368" name="자유형 669"/>
              <p:cNvSpPr/>
              <p:nvPr/>
            </p:nvSpPr>
            <p:spPr>
              <a:xfrm flipH="1">
                <a:off x="177360" y="217429"/>
                <a:ext cx="63161" cy="113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950"/>
                    </a:moveTo>
                    <a:lnTo>
                      <a:pt x="15618" y="0"/>
                    </a:lnTo>
                    <a:lnTo>
                      <a:pt x="21600" y="16650"/>
                    </a:lnTo>
                    <a:lnTo>
                      <a:pt x="1994" y="21600"/>
                    </a:lnTo>
                    <a:lnTo>
                      <a:pt x="0" y="4950"/>
                    </a:lnTo>
                    <a:close/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69" name="자유형 670"/>
              <p:cNvSpPr/>
              <p:nvPr/>
            </p:nvSpPr>
            <p:spPr>
              <a:xfrm flipH="1">
                <a:off x="203040" y="0"/>
                <a:ext cx="435066" cy="440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35" extrusionOk="0">
                    <a:moveTo>
                      <a:pt x="3352" y="0"/>
                    </a:moveTo>
                    <a:lnTo>
                      <a:pt x="10795" y="14121"/>
                    </a:lnTo>
                    <a:cubicBezTo>
                      <a:pt x="11341" y="15323"/>
                      <a:pt x="11477" y="15209"/>
                      <a:pt x="12491" y="14777"/>
                    </a:cubicBezTo>
                    <a:lnTo>
                      <a:pt x="19431" y="11498"/>
                    </a:lnTo>
                    <a:lnTo>
                      <a:pt x="19534" y="11498"/>
                    </a:lnTo>
                    <a:cubicBezTo>
                      <a:pt x="19688" y="11557"/>
                      <a:pt x="20012" y="11112"/>
                      <a:pt x="20356" y="11852"/>
                    </a:cubicBezTo>
                    <a:lnTo>
                      <a:pt x="21600" y="15937"/>
                    </a:lnTo>
                    <a:lnTo>
                      <a:pt x="9767" y="21232"/>
                    </a:lnTo>
                    <a:cubicBezTo>
                      <a:pt x="8900" y="21585"/>
                      <a:pt x="8142" y="21600"/>
                      <a:pt x="7351" y="20274"/>
                    </a:cubicBezTo>
                    <a:cubicBezTo>
                      <a:pt x="5192" y="16054"/>
                      <a:pt x="2159" y="13953"/>
                      <a:pt x="0" y="9733"/>
                    </a:cubicBezTo>
                    <a:lnTo>
                      <a:pt x="699" y="7524"/>
                    </a:lnTo>
                    <a:lnTo>
                      <a:pt x="3352" y="0"/>
                    </a:lnTo>
                    <a:close/>
                  </a:path>
                </a:pathLst>
              </a:custGeom>
              <a:solidFill>
                <a:srgbClr val="376092"/>
              </a:solidFill>
              <a:ln w="12700" cap="flat">
                <a:noFill/>
                <a:miter/>
              </a:ln>
              <a:effectLst/>
            </p:spPr>
            <p:txBody>
              <a:bodyPr wrap="square" lIns="34891" tIns="34891" rIns="34891" bIns="3489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88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1370" name="직사각형 19"/>
            <p:cNvSpPr/>
            <p:nvPr/>
          </p:nvSpPr>
          <p:spPr>
            <a:xfrm flipH="1">
              <a:off x="566437" y="755044"/>
              <a:ext cx="622301" cy="70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33" y="0"/>
                  </a:moveTo>
                  <a:lnTo>
                    <a:pt x="6936" y="7"/>
                  </a:lnTo>
                  <a:lnTo>
                    <a:pt x="0" y="2149"/>
                  </a:lnTo>
                  <a:lnTo>
                    <a:pt x="1974" y="7186"/>
                  </a:lnTo>
                  <a:lnTo>
                    <a:pt x="2807" y="14281"/>
                  </a:lnTo>
                  <a:lnTo>
                    <a:pt x="2791" y="14281"/>
                  </a:lnTo>
                  <a:lnTo>
                    <a:pt x="2791" y="21600"/>
                  </a:lnTo>
                  <a:lnTo>
                    <a:pt x="10137" y="21579"/>
                  </a:lnTo>
                  <a:cubicBezTo>
                    <a:pt x="10698" y="21566"/>
                    <a:pt x="10472" y="21437"/>
                    <a:pt x="10602" y="21186"/>
                  </a:cubicBezTo>
                  <a:lnTo>
                    <a:pt x="10788" y="18836"/>
                  </a:lnTo>
                  <a:lnTo>
                    <a:pt x="10800" y="18172"/>
                  </a:lnTo>
                  <a:lnTo>
                    <a:pt x="10812" y="18836"/>
                  </a:lnTo>
                  <a:lnTo>
                    <a:pt x="10998" y="21186"/>
                  </a:lnTo>
                  <a:cubicBezTo>
                    <a:pt x="11128" y="21437"/>
                    <a:pt x="10902" y="21566"/>
                    <a:pt x="11463" y="21579"/>
                  </a:cubicBezTo>
                  <a:lnTo>
                    <a:pt x="18809" y="21600"/>
                  </a:lnTo>
                  <a:lnTo>
                    <a:pt x="18809" y="14281"/>
                  </a:lnTo>
                  <a:lnTo>
                    <a:pt x="18793" y="14281"/>
                  </a:lnTo>
                  <a:lnTo>
                    <a:pt x="19626" y="7186"/>
                  </a:lnTo>
                  <a:lnTo>
                    <a:pt x="21600" y="2149"/>
                  </a:lnTo>
                  <a:lnTo>
                    <a:pt x="14664" y="7"/>
                  </a:lnTo>
                  <a:lnTo>
                    <a:pt x="14297" y="3"/>
                  </a:lnTo>
                  <a:lnTo>
                    <a:pt x="10862" y="11007"/>
                  </a:lnTo>
                  <a:close/>
                </a:path>
              </a:pathLst>
            </a:custGeom>
            <a:solidFill>
              <a:srgbClr val="376092"/>
            </a:solidFill>
            <a:ln w="12700" cap="flat">
              <a:noFill/>
              <a:miter/>
            </a:ln>
            <a:effectLst/>
          </p:spPr>
          <p:txBody>
            <a:bodyPr wrap="square" lIns="34891" tIns="34891" rIns="34891" bIns="3489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71" name="자유형 663"/>
            <p:cNvSpPr/>
            <p:nvPr/>
          </p:nvSpPr>
          <p:spPr>
            <a:xfrm flipH="1">
              <a:off x="714134" y="749054"/>
              <a:ext cx="124721" cy="367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72"/>
                  </a:moveTo>
                  <a:lnTo>
                    <a:pt x="21389" y="11020"/>
                  </a:lnTo>
                  <a:lnTo>
                    <a:pt x="7461" y="12236"/>
                  </a:lnTo>
                  <a:lnTo>
                    <a:pt x="14636" y="15456"/>
                  </a:lnTo>
                  <a:lnTo>
                    <a:pt x="0" y="21600"/>
                  </a:lnTo>
                  <a:lnTo>
                    <a:pt x="16113" y="0"/>
                  </a:lnTo>
                  <a:lnTo>
                    <a:pt x="21600" y="572"/>
                  </a:lnTo>
                  <a:close/>
                </a:path>
              </a:pathLst>
            </a:custGeom>
            <a:solidFill>
              <a:srgbClr val="17375E"/>
            </a:solidFill>
            <a:ln w="12700" cap="flat">
              <a:noFill/>
              <a:miter/>
            </a:ln>
            <a:effectLst/>
          </p:spPr>
          <p:txBody>
            <a:bodyPr wrap="square" lIns="34891" tIns="34891" rIns="34891" bIns="34891" anchor="ctr">
              <a:noAutofit/>
            </a:bodyPr>
            <a:lstStyle/>
            <a:p>
              <a:pPr algn="ctr">
                <a:defRPr/>
              </a:pPr>
              <a:endParaRPr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72" name="자유형 664"/>
            <p:cNvSpPr/>
            <p:nvPr/>
          </p:nvSpPr>
          <p:spPr>
            <a:xfrm>
              <a:off x="876207" y="748939"/>
              <a:ext cx="126792" cy="369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69"/>
                  </a:moveTo>
                  <a:lnTo>
                    <a:pt x="21392" y="10958"/>
                  </a:lnTo>
                  <a:lnTo>
                    <a:pt x="7692" y="12168"/>
                  </a:lnTo>
                  <a:lnTo>
                    <a:pt x="14750" y="15370"/>
                  </a:lnTo>
                  <a:lnTo>
                    <a:pt x="0" y="21600"/>
                  </a:lnTo>
                  <a:lnTo>
                    <a:pt x="16203" y="0"/>
                  </a:lnTo>
                  <a:lnTo>
                    <a:pt x="21600" y="569"/>
                  </a:lnTo>
                  <a:close/>
                </a:path>
              </a:pathLst>
            </a:custGeom>
            <a:solidFill>
              <a:srgbClr val="17375E"/>
            </a:solidFill>
            <a:ln w="12700" cap="flat">
              <a:noFill/>
              <a:miter/>
            </a:ln>
            <a:effectLst/>
          </p:spPr>
          <p:txBody>
            <a:bodyPr wrap="square" lIns="34891" tIns="34891" rIns="34891" bIns="34891" anchor="ctr">
              <a:noAutofit/>
            </a:bodyPr>
            <a:lstStyle/>
            <a:p>
              <a:pPr algn="ctr">
                <a:defRPr/>
              </a:pPr>
              <a:endParaRPr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73" name="타원 85"/>
            <p:cNvSpPr/>
            <p:nvPr/>
          </p:nvSpPr>
          <p:spPr>
            <a:xfrm>
              <a:off x="885129" y="1155288"/>
              <a:ext cx="28615" cy="28614"/>
            </a:xfrm>
            <a:prstGeom prst="ellipse">
              <a:avLst/>
            </a:prstGeom>
            <a:solidFill>
              <a:srgbClr val="1F497D"/>
            </a:solidFill>
            <a:ln w="12700" cap="flat">
              <a:noFill/>
              <a:miter/>
            </a:ln>
            <a:effectLst/>
          </p:spPr>
          <p:txBody>
            <a:bodyPr wrap="square" lIns="34891" tIns="34891" rIns="34891" bIns="3489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74" name="타원 86"/>
            <p:cNvSpPr/>
            <p:nvPr/>
          </p:nvSpPr>
          <p:spPr>
            <a:xfrm>
              <a:off x="885129" y="1239154"/>
              <a:ext cx="28615" cy="28614"/>
            </a:xfrm>
            <a:prstGeom prst="ellipse">
              <a:avLst/>
            </a:prstGeom>
            <a:solidFill>
              <a:srgbClr val="1F497D"/>
            </a:solidFill>
            <a:ln w="12700" cap="flat">
              <a:noFill/>
              <a:miter/>
            </a:ln>
            <a:effectLst/>
          </p:spPr>
          <p:txBody>
            <a:bodyPr wrap="square" lIns="34891" tIns="34891" rIns="34891" bIns="3489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75" name="타원 87"/>
            <p:cNvSpPr/>
            <p:nvPr/>
          </p:nvSpPr>
          <p:spPr>
            <a:xfrm>
              <a:off x="885129" y="1306453"/>
              <a:ext cx="28615" cy="28615"/>
            </a:xfrm>
            <a:prstGeom prst="ellipse">
              <a:avLst/>
            </a:prstGeom>
            <a:solidFill>
              <a:srgbClr val="1F497D"/>
            </a:solidFill>
            <a:ln w="12700" cap="flat">
              <a:noFill/>
              <a:miter/>
            </a:ln>
            <a:effectLst/>
          </p:spPr>
          <p:txBody>
            <a:bodyPr wrap="square" lIns="34891" tIns="34891" rIns="34891" bIns="3489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75" name="TextBox 174"/>
          <p:cNvSpPr txBox="1"/>
          <p:nvPr/>
        </p:nvSpPr>
        <p:spPr>
          <a:xfrm>
            <a:off x="2729167" y="4643827"/>
            <a:ext cx="1569756" cy="3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984" b="1" dirty="0"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653" b="1" dirty="0"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ko-KR" altLang="en-US" sz="1984" b="1" spc="-248" dirty="0"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323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이내</a:t>
            </a:r>
            <a:endParaRPr lang="en-US" altLang="ko-KR" sz="1323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6" name="직사각형 4"/>
          <p:cNvSpPr txBox="1"/>
          <p:nvPr/>
        </p:nvSpPr>
        <p:spPr>
          <a:xfrm>
            <a:off x="2577014" y="4968205"/>
            <a:ext cx="2140844" cy="558482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wrap="square" lIns="34891" tIns="34891" rIns="34891" bIns="34891" anchor="t">
            <a:spAutoFit/>
          </a:bodyPr>
          <a:lstStyle/>
          <a:p>
            <a:pPr algn="ctr">
              <a:lnSpc>
                <a:spcPts val="2000"/>
              </a:lnSpc>
              <a:defRPr sz="1600" b="0" spc="-5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KoPub돋움체 Medium"/>
                <a:ea typeface="KoPub돋움체 Medium"/>
                <a:cs typeface="KoPub돋움체 Medium"/>
                <a:sym typeface="KoPub돋움체 Medium"/>
              </a:defRPr>
            </a:pPr>
            <a:r>
              <a:rPr lang="ko-KR" altLang="en-US" sz="1200" spc="-50" dirty="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질병이나 사고로</a:t>
            </a:r>
            <a:r>
              <a:rPr lang="en-US" sz="1200" spc="-50" dirty="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algn="ctr">
              <a:lnSpc>
                <a:spcPts val="2000"/>
              </a:lnSpc>
              <a:defRPr sz="1600" b="0" spc="-5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KoPub돋움체 Medium"/>
                <a:ea typeface="KoPub돋움체 Medium"/>
                <a:cs typeface="KoPub돋움체 Medium"/>
                <a:sym typeface="KoPub돋움체 Medium"/>
              </a:defRPr>
            </a:pPr>
            <a:r>
              <a:rPr sz="1200" spc="-50" dirty="0" err="1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입원</a:t>
            </a:r>
            <a:r>
              <a:rPr sz="1200" spc="-50" dirty="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200" spc="-50" dirty="0" err="1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수술</a:t>
            </a:r>
            <a:r>
              <a:rPr lang="ko-KR" altLang="en-US" sz="1200" spc="-50" dirty="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 적이 </a:t>
            </a:r>
            <a:r>
              <a:rPr sz="1400" b="1" spc="-58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없고</a:t>
            </a:r>
            <a:endParaRPr sz="1400" b="1" spc="-58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4762939" y="4643827"/>
            <a:ext cx="1569756" cy="3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984" b="1" dirty="0"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653" b="1" dirty="0"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ko-KR" altLang="en-US" sz="1984" b="1" spc="-248" dirty="0"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323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이내</a:t>
            </a:r>
            <a:endParaRPr lang="en-US" altLang="ko-KR" sz="1323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8" name="직사각형 4"/>
          <p:cNvSpPr txBox="1"/>
          <p:nvPr/>
        </p:nvSpPr>
        <p:spPr>
          <a:xfrm>
            <a:off x="4674187" y="4968205"/>
            <a:ext cx="2113725" cy="558482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wrap="square" lIns="34891" tIns="34891" rIns="34891" bIns="34891" anchor="t">
            <a:spAutoFit/>
          </a:bodyPr>
          <a:lstStyle/>
          <a:p>
            <a:pPr algn="ctr">
              <a:lnSpc>
                <a:spcPts val="2000"/>
              </a:lnSpc>
              <a:defRPr sz="1600" b="0" spc="-5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KoPub돋움체 Medium"/>
                <a:ea typeface="KoPub돋움체 Medium"/>
                <a:cs typeface="KoPub돋움체 Medium"/>
                <a:sym typeface="KoPub돋움체 Medium"/>
              </a:defRPr>
            </a:pPr>
            <a:r>
              <a:rPr lang="ko-KR" altLang="en-US" sz="1200" spc="-50" dirty="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암으로 진단</a:t>
            </a:r>
            <a:r>
              <a:rPr sz="1200" spc="-50" dirty="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200" spc="-50" dirty="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입원 또는</a:t>
            </a:r>
            <a:r>
              <a:rPr sz="1200" spc="-50" dirty="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sz="1200" spc="-50" dirty="0">
              <a:ln w="9525" cap="flat">
                <a:solidFill>
                  <a:srgbClr val="3A5E8A">
                    <a:alpha val="0"/>
                  </a:srgbClr>
                </a:solidFill>
                <a:prstDash val="solid"/>
                <a:round/>
              </a:ln>
              <a:solidFill>
                <a:srgbClr val="40404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ts val="2000"/>
              </a:lnSpc>
              <a:defRPr sz="1600" b="0" spc="-5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KoPub돋움체 Medium"/>
                <a:ea typeface="KoPub돋움체 Medium"/>
                <a:cs typeface="KoPub돋움체 Medium"/>
                <a:sym typeface="KoPub돋움체 Medium"/>
              </a:defRPr>
            </a:pPr>
            <a:r>
              <a:rPr sz="1200" spc="-50" dirty="0" err="1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수술</a:t>
            </a:r>
            <a:r>
              <a:rPr lang="ko-KR" altLang="en-US" sz="1200" spc="-50" dirty="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 적</a:t>
            </a:r>
            <a:r>
              <a:rPr sz="1200" spc="-50" dirty="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</a:t>
            </a:r>
            <a:r>
              <a:rPr lang="en-US" sz="1200" spc="-50" dirty="0">
                <a:ln w="9525" cap="flat">
                  <a:solidFill>
                    <a:srgbClr val="3A5E8A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없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다면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  <a:endParaRPr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4" name="TextBox 68">
            <a:extLst>
              <a:ext uri="{FF2B5EF4-FFF2-40B4-BE49-F238E27FC236}">
                <a16:creationId xmlns:a16="http://schemas.microsoft.com/office/drawing/2014/main" xmlns="" id="{1BC85656-A8FF-4878-BD48-128B0DA4F227}"/>
              </a:ext>
            </a:extLst>
          </p:cNvPr>
          <p:cNvSpPr txBox="1"/>
          <p:nvPr/>
        </p:nvSpPr>
        <p:spPr>
          <a:xfrm>
            <a:off x="479365" y="8579393"/>
            <a:ext cx="6661282" cy="10119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755943">
              <a:lnSpc>
                <a:spcPct val="150000"/>
              </a:lnSpc>
              <a:defRPr/>
            </a:pPr>
            <a:r>
              <a:rPr lang="en-US" altLang="ko-KR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ko-KR" altLang="en-US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암보장개시일 이후 </a:t>
            </a:r>
            <a:r>
              <a:rPr lang="en-US" altLang="ko-KR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미만</a:t>
            </a:r>
            <a:r>
              <a:rPr lang="en-US" altLang="ko-KR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최초계약의 보험계약일부터 </a:t>
            </a:r>
            <a:r>
              <a:rPr lang="en-US" altLang="ko-KR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년이 되는 시점의 계약해당일 </a:t>
            </a:r>
            <a:r>
              <a:rPr lang="ko-KR" altLang="en-US" sz="900" spc="-4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전일까지를</a:t>
            </a:r>
            <a:r>
              <a:rPr lang="ko-KR" altLang="en-US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말합니다</a:t>
            </a:r>
            <a:r>
              <a:rPr lang="en-US" altLang="ko-KR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최초로 “</a:t>
            </a:r>
            <a:r>
              <a:rPr lang="ko-KR" altLang="en-US" sz="900" spc="-4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주된암”으로</a:t>
            </a:r>
            <a:r>
              <a:rPr lang="ko-KR" altLang="en-US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900" spc="-4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755943">
              <a:lnSpc>
                <a:spcPct val="150000"/>
              </a:lnSpc>
              <a:defRPr/>
            </a:pPr>
            <a:r>
              <a:rPr lang="ko-KR" altLang="en-US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진단확정 된 경우 회사는 최초계약의</a:t>
            </a:r>
            <a:r>
              <a:rPr lang="en-US" altLang="ko-KR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보험계약일부터 </a:t>
            </a:r>
            <a:r>
              <a:rPr lang="en-US" altLang="ko-KR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이후에</a:t>
            </a:r>
            <a:r>
              <a:rPr lang="en-US" altLang="ko-KR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지급하는 보험금의 </a:t>
            </a:r>
            <a:r>
              <a:rPr lang="en-US" altLang="ko-KR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50%</a:t>
            </a:r>
            <a:r>
              <a:rPr lang="ko-KR" altLang="en-US" sz="900" spc="-4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지급</a:t>
            </a:r>
            <a:endParaRPr lang="en-US" altLang="ko-KR" sz="900" spc="-4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755943">
              <a:lnSpc>
                <a:spcPct val="150000"/>
              </a:lnSpc>
              <a:defRPr/>
            </a:pPr>
            <a:r>
              <a:rPr lang="en-US" altLang="ko-KR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ko-KR" altLang="en-US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주된 암 </a:t>
            </a:r>
            <a:r>
              <a:rPr lang="en-US" altLang="ko-KR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유방암</a:t>
            </a:r>
            <a:r>
              <a:rPr lang="en-US" altLang="ko-KR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전립선암</a:t>
            </a:r>
            <a:r>
              <a:rPr lang="en-US" altLang="ko-KR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00" kern="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기타소액암</a:t>
            </a:r>
            <a:r>
              <a:rPr lang="en-US" altLang="ko-KR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기타피부암</a:t>
            </a:r>
            <a:r>
              <a:rPr lang="en-US" altLang="ko-KR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갑상선암</a:t>
            </a:r>
            <a:r>
              <a:rPr lang="en-US" altLang="ko-KR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kern="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경계성종양</a:t>
            </a:r>
            <a:r>
              <a:rPr lang="en-US" altLang="ko-KR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제자리암</a:t>
            </a:r>
            <a:r>
              <a:rPr lang="en-US" altLang="ko-KR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kern="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대장점막내암</a:t>
            </a:r>
            <a:r>
              <a:rPr lang="en-US" altLang="ko-KR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제외한 암</a:t>
            </a:r>
            <a:endParaRPr lang="en-US" altLang="ko-KR" sz="900" kern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755943">
              <a:lnSpc>
                <a:spcPct val="150000"/>
              </a:lnSpc>
              <a:defRPr/>
            </a:pPr>
            <a:r>
              <a:rPr lang="en-US" altLang="ko-KR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ko-KR" altLang="en-US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유방암</a:t>
            </a:r>
            <a:r>
              <a:rPr lang="en-US" altLang="ko-KR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전립선암은 납입면제 가능</a:t>
            </a:r>
            <a:endParaRPr lang="en-US" altLang="ko-KR" sz="900" kern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1738" indent="-141738" defTabSz="75594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ko-KR" altLang="en-US" sz="900" kern="0" spc="-4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5" name="대각선 방향의 모서리가 잘린 사각형 1265">
            <a:extLst>
              <a:ext uri="{FF2B5EF4-FFF2-40B4-BE49-F238E27FC236}">
                <a16:creationId xmlns:a16="http://schemas.microsoft.com/office/drawing/2014/main" xmlns="" id="{D0F96E54-AACC-477D-A9F3-30FC9FB3C3FB}"/>
              </a:ext>
            </a:extLst>
          </p:cNvPr>
          <p:cNvSpPr/>
          <p:nvPr/>
        </p:nvSpPr>
        <p:spPr>
          <a:xfrm>
            <a:off x="474212" y="6674097"/>
            <a:ext cx="6496602" cy="176792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488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6" name="양쪽 모서리가 둥근 사각형 1264">
            <a:extLst>
              <a:ext uri="{FF2B5EF4-FFF2-40B4-BE49-F238E27FC236}">
                <a16:creationId xmlns:a16="http://schemas.microsoft.com/office/drawing/2014/main" xmlns="" id="{51314329-6440-4D09-9DBF-3F5EFBBA09FC}"/>
              </a:ext>
            </a:extLst>
          </p:cNvPr>
          <p:cNvSpPr/>
          <p:nvPr/>
        </p:nvSpPr>
        <p:spPr>
          <a:xfrm>
            <a:off x="1799398" y="7158074"/>
            <a:ext cx="2669073" cy="570893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50F96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ko-KR" altLang="en-US" sz="1488" dirty="0">
              <a:solidFill>
                <a:srgbClr val="150F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7" name="직선 연결선 146">
            <a:extLst>
              <a:ext uri="{FF2B5EF4-FFF2-40B4-BE49-F238E27FC236}">
                <a16:creationId xmlns:a16="http://schemas.microsoft.com/office/drawing/2014/main" xmlns="" id="{DCFF4C1B-7347-491A-A89E-719158B056B8}"/>
              </a:ext>
            </a:extLst>
          </p:cNvPr>
          <p:cNvCxnSpPr>
            <a:cxnSpLocks/>
          </p:cNvCxnSpPr>
          <p:nvPr/>
        </p:nvCxnSpPr>
        <p:spPr>
          <a:xfrm flipV="1">
            <a:off x="858228" y="7727430"/>
            <a:ext cx="4626396" cy="16068"/>
          </a:xfrm>
          <a:prstGeom prst="line">
            <a:avLst/>
          </a:prstGeom>
          <a:ln w="38100">
            <a:solidFill>
              <a:srgbClr val="01C1D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그룹 147">
            <a:extLst>
              <a:ext uri="{FF2B5EF4-FFF2-40B4-BE49-F238E27FC236}">
                <a16:creationId xmlns:a16="http://schemas.microsoft.com/office/drawing/2014/main" xmlns="" id="{40AA6917-F148-45DB-BFE5-EBA86610A30E}"/>
              </a:ext>
            </a:extLst>
          </p:cNvPr>
          <p:cNvGrpSpPr/>
          <p:nvPr/>
        </p:nvGrpSpPr>
        <p:grpSpPr>
          <a:xfrm>
            <a:off x="791716" y="7667127"/>
            <a:ext cx="155159" cy="155159"/>
            <a:chOff x="1691404" y="4753465"/>
            <a:chExt cx="190500" cy="190500"/>
          </a:xfrm>
        </p:grpSpPr>
        <p:sp>
          <p:nvSpPr>
            <p:cNvPr id="149" name="타원 148">
              <a:extLst>
                <a:ext uri="{FF2B5EF4-FFF2-40B4-BE49-F238E27FC236}">
                  <a16:creationId xmlns:a16="http://schemas.microsoft.com/office/drawing/2014/main" xmlns="" id="{5C4BA947-8BEC-4281-9089-BDBEA80C9098}"/>
                </a:ext>
              </a:extLst>
            </p:cNvPr>
            <p:cNvSpPr/>
            <p:nvPr/>
          </p:nvSpPr>
          <p:spPr>
            <a:xfrm>
              <a:off x="1691404" y="4753465"/>
              <a:ext cx="190500" cy="190500"/>
            </a:xfrm>
            <a:prstGeom prst="ellipse">
              <a:avLst/>
            </a:prstGeom>
            <a:solidFill>
              <a:srgbClr val="01C1D6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50" name="타원 149">
              <a:extLst>
                <a:ext uri="{FF2B5EF4-FFF2-40B4-BE49-F238E27FC236}">
                  <a16:creationId xmlns:a16="http://schemas.microsoft.com/office/drawing/2014/main" xmlns="" id="{386CA1D7-0894-4F0A-A8DE-C5021568188B}"/>
                </a:ext>
              </a:extLst>
            </p:cNvPr>
            <p:cNvSpPr/>
            <p:nvPr/>
          </p:nvSpPr>
          <p:spPr>
            <a:xfrm>
              <a:off x="1729172" y="4790562"/>
              <a:ext cx="110202" cy="110202"/>
            </a:xfrm>
            <a:prstGeom prst="ellipse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51" name="그룹 150">
            <a:extLst>
              <a:ext uri="{FF2B5EF4-FFF2-40B4-BE49-F238E27FC236}">
                <a16:creationId xmlns:a16="http://schemas.microsoft.com/office/drawing/2014/main" xmlns="" id="{0C11D5B4-901A-4841-B473-C10A2E149403}"/>
              </a:ext>
            </a:extLst>
          </p:cNvPr>
          <p:cNvGrpSpPr/>
          <p:nvPr/>
        </p:nvGrpSpPr>
        <p:grpSpPr>
          <a:xfrm>
            <a:off x="1743677" y="7668243"/>
            <a:ext cx="155159" cy="155159"/>
            <a:chOff x="1614472" y="4743771"/>
            <a:chExt cx="190500" cy="190500"/>
          </a:xfrm>
        </p:grpSpPr>
        <p:sp>
          <p:nvSpPr>
            <p:cNvPr id="152" name="타원 151">
              <a:extLst>
                <a:ext uri="{FF2B5EF4-FFF2-40B4-BE49-F238E27FC236}">
                  <a16:creationId xmlns:a16="http://schemas.microsoft.com/office/drawing/2014/main" xmlns="" id="{09F0EE7E-E763-4FE4-9F97-C8627F7F82F4}"/>
                </a:ext>
              </a:extLst>
            </p:cNvPr>
            <p:cNvSpPr/>
            <p:nvPr/>
          </p:nvSpPr>
          <p:spPr>
            <a:xfrm>
              <a:off x="1614472" y="4743771"/>
              <a:ext cx="190500" cy="190500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53" name="타원 152">
              <a:extLst>
                <a:ext uri="{FF2B5EF4-FFF2-40B4-BE49-F238E27FC236}">
                  <a16:creationId xmlns:a16="http://schemas.microsoft.com/office/drawing/2014/main" xmlns="" id="{9C3EC1B8-A21B-446A-BFCC-BC2E32893B52}"/>
                </a:ext>
              </a:extLst>
            </p:cNvPr>
            <p:cNvSpPr/>
            <p:nvPr/>
          </p:nvSpPr>
          <p:spPr>
            <a:xfrm>
              <a:off x="1652240" y="4780872"/>
              <a:ext cx="110202" cy="110202"/>
            </a:xfrm>
            <a:prstGeom prst="ellipse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54" name="직사각형 8">
            <a:extLst>
              <a:ext uri="{FF2B5EF4-FFF2-40B4-BE49-F238E27FC236}">
                <a16:creationId xmlns:a16="http://schemas.microsoft.com/office/drawing/2014/main" xmlns="" id="{B1CE8591-DDCE-4D06-B722-F537ACB07907}"/>
              </a:ext>
            </a:extLst>
          </p:cNvPr>
          <p:cNvSpPr/>
          <p:nvPr/>
        </p:nvSpPr>
        <p:spPr>
          <a:xfrm>
            <a:off x="706675" y="7791710"/>
            <a:ext cx="971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en-US" altLang="ko-KR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40</a:t>
            </a:r>
            <a:r>
              <a:rPr lang="ko-KR" altLang="en-US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세 남자</a:t>
            </a:r>
            <a:endParaRPr lang="en-US" altLang="ko-KR" sz="1000" spc="-38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697803">
              <a:defRPr/>
            </a:pPr>
            <a:r>
              <a:rPr lang="en-US" altLang="ko-KR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2020.07 </a:t>
            </a:r>
            <a:r>
              <a:rPr lang="ko-KR" altLang="en-US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가입</a:t>
            </a:r>
            <a:endParaRPr lang="ko-KR" altLang="en-US" sz="1000" spc="-38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5" name="직사각형 8">
            <a:extLst>
              <a:ext uri="{FF2B5EF4-FFF2-40B4-BE49-F238E27FC236}">
                <a16:creationId xmlns:a16="http://schemas.microsoft.com/office/drawing/2014/main" xmlns="" id="{390017B8-42DC-4856-84CF-DF8C0592CB56}"/>
              </a:ext>
            </a:extLst>
          </p:cNvPr>
          <p:cNvSpPr/>
          <p:nvPr/>
        </p:nvSpPr>
        <p:spPr>
          <a:xfrm>
            <a:off x="1573640" y="7782418"/>
            <a:ext cx="1191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en-US" altLang="ko-KR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2021.08</a:t>
            </a:r>
          </a:p>
          <a:p>
            <a:pPr defTabSz="697803">
              <a:defRPr/>
            </a:pPr>
            <a:r>
              <a:rPr lang="ko-KR" altLang="en-US" sz="1000" spc="-38" dirty="0" err="1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주된암</a:t>
            </a:r>
            <a:r>
              <a:rPr lang="ko-KR" altLang="en-US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진단 확정</a:t>
            </a:r>
          </a:p>
        </p:txBody>
      </p:sp>
      <p:sp>
        <p:nvSpPr>
          <p:cNvPr id="156" name="직사각형 8">
            <a:extLst>
              <a:ext uri="{FF2B5EF4-FFF2-40B4-BE49-F238E27FC236}">
                <a16:creationId xmlns:a16="http://schemas.microsoft.com/office/drawing/2014/main" xmlns="" id="{EBE1B61C-4429-453B-A984-02856CCE8C41}"/>
              </a:ext>
            </a:extLst>
          </p:cNvPr>
          <p:cNvSpPr/>
          <p:nvPr/>
        </p:nvSpPr>
        <p:spPr>
          <a:xfrm>
            <a:off x="1289110" y="7229287"/>
            <a:ext cx="2154411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97803">
              <a:defRPr/>
            </a:pPr>
            <a:r>
              <a:rPr lang="ko-KR" altLang="en-US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</a:t>
            </a:r>
            <a:r>
              <a:rPr lang="ko-KR" altLang="en-US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 </a:t>
            </a:r>
            <a:r>
              <a:rPr lang="ko-KR" altLang="en-US" sz="105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×</a:t>
            </a:r>
            <a:r>
              <a:rPr lang="ko-KR" altLang="en-US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년간 지급</a:t>
            </a:r>
            <a:endParaRPr lang="en-US" altLang="ko-KR" sz="1050" spc="-38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r" defTabSz="697803">
              <a:defRPr/>
            </a:pPr>
            <a:r>
              <a:rPr lang="en-US" altLang="ko-KR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</a:t>
            </a:r>
            <a:r>
              <a:rPr lang="en-US" altLang="ko-KR" sz="11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66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6,000</a:t>
            </a:r>
            <a:r>
              <a:rPr lang="ko-KR" altLang="en-US" sz="11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66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</a:p>
        </p:txBody>
      </p:sp>
      <p:sp>
        <p:nvSpPr>
          <p:cNvPr id="157" name="직사각형 8">
            <a:extLst>
              <a:ext uri="{FF2B5EF4-FFF2-40B4-BE49-F238E27FC236}">
                <a16:creationId xmlns:a16="http://schemas.microsoft.com/office/drawing/2014/main" xmlns="" id="{A59EB8C8-379C-42F9-BBE3-280DE8466612}"/>
              </a:ext>
            </a:extLst>
          </p:cNvPr>
          <p:cNvSpPr/>
          <p:nvPr/>
        </p:nvSpPr>
        <p:spPr>
          <a:xfrm>
            <a:off x="4105408" y="7757394"/>
            <a:ext cx="17242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en-US" altLang="ko-KR" sz="10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2026.08  </a:t>
            </a:r>
          </a:p>
          <a:p>
            <a:pPr defTabSz="697803">
              <a:defRPr/>
            </a:pPr>
            <a:r>
              <a:rPr lang="en-US" altLang="ko-KR" sz="1000" spc="-5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spc="-5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진단확정일부터 </a:t>
            </a:r>
            <a:endParaRPr lang="en-US" altLang="ko-KR" sz="1000" spc="-58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697803">
              <a:defRPr/>
            </a:pPr>
            <a:r>
              <a:rPr lang="en-US" altLang="ko-KR" sz="1000" spc="-5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000" spc="-5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년이 되는 지급해당일</a:t>
            </a:r>
            <a:r>
              <a:rPr lang="en-US" altLang="ko-KR" sz="1000" spc="-5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sz="1000" spc="-58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8" name="직사각형 8">
            <a:extLst>
              <a:ext uri="{FF2B5EF4-FFF2-40B4-BE49-F238E27FC236}">
                <a16:creationId xmlns:a16="http://schemas.microsoft.com/office/drawing/2014/main" xmlns="" id="{B6F9A482-2957-4DDF-82A0-9095EDA807D8}"/>
              </a:ext>
            </a:extLst>
          </p:cNvPr>
          <p:cNvSpPr/>
          <p:nvPr/>
        </p:nvSpPr>
        <p:spPr>
          <a:xfrm>
            <a:off x="3666297" y="7225687"/>
            <a:ext cx="1045153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ko-KR" altLang="en-US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확정지급</a:t>
            </a:r>
            <a:r>
              <a:rPr lang="ko-KR" altLang="en-US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66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1,200</a:t>
            </a:r>
            <a:r>
              <a:rPr lang="ko-KR" altLang="en-US" sz="11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66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</a:p>
        </p:txBody>
      </p:sp>
      <p:sp>
        <p:nvSpPr>
          <p:cNvPr id="170" name="직사각형 8">
            <a:extLst>
              <a:ext uri="{FF2B5EF4-FFF2-40B4-BE49-F238E27FC236}">
                <a16:creationId xmlns:a16="http://schemas.microsoft.com/office/drawing/2014/main" xmlns="" id="{CED5F7AE-5C8D-46EC-8DC9-FA512C7EDCC7}"/>
              </a:ext>
            </a:extLst>
          </p:cNvPr>
          <p:cNvSpPr/>
          <p:nvPr/>
        </p:nvSpPr>
        <p:spPr>
          <a:xfrm>
            <a:off x="5577899" y="7489393"/>
            <a:ext cx="1317362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ko-KR" altLang="en-US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총 수령액</a:t>
            </a:r>
          </a:p>
          <a:p>
            <a:pPr defTabSz="697803">
              <a:defRPr/>
            </a:pPr>
            <a:r>
              <a:rPr lang="en-US" altLang="ko-KR" sz="20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66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7,200</a:t>
            </a:r>
            <a:r>
              <a:rPr lang="ko-KR" altLang="en-US" sz="20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66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1185BD54-839C-4AF3-B942-D2F3DCBB9EF4}"/>
              </a:ext>
            </a:extLst>
          </p:cNvPr>
          <p:cNvGrpSpPr/>
          <p:nvPr/>
        </p:nvGrpSpPr>
        <p:grpSpPr>
          <a:xfrm>
            <a:off x="3478513" y="7425775"/>
            <a:ext cx="172995" cy="172995"/>
            <a:chOff x="3957861" y="5031084"/>
            <a:chExt cx="209251" cy="209251"/>
          </a:xfrm>
        </p:grpSpPr>
        <p:sp>
          <p:nvSpPr>
            <p:cNvPr id="173" name="타원 172">
              <a:extLst>
                <a:ext uri="{FF2B5EF4-FFF2-40B4-BE49-F238E27FC236}">
                  <a16:creationId xmlns:a16="http://schemas.microsoft.com/office/drawing/2014/main" xmlns="" id="{D21EE8B8-F13B-449C-90C8-54CDB4C81985}"/>
                </a:ext>
              </a:extLst>
            </p:cNvPr>
            <p:cNvSpPr/>
            <p:nvPr/>
          </p:nvSpPr>
          <p:spPr>
            <a:xfrm>
              <a:off x="3957861" y="5031084"/>
              <a:ext cx="209251" cy="209251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74" name="더하기 기호 173">
              <a:extLst>
                <a:ext uri="{FF2B5EF4-FFF2-40B4-BE49-F238E27FC236}">
                  <a16:creationId xmlns:a16="http://schemas.microsoft.com/office/drawing/2014/main" xmlns="" id="{4BF408AB-7AF0-4039-879B-D3B4119954F4}"/>
                </a:ext>
              </a:extLst>
            </p:cNvPr>
            <p:cNvSpPr/>
            <p:nvPr/>
          </p:nvSpPr>
          <p:spPr>
            <a:xfrm>
              <a:off x="3984140" y="5057109"/>
              <a:ext cx="160248" cy="160248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83" name="직사각형 8">
            <a:extLst>
              <a:ext uri="{FF2B5EF4-FFF2-40B4-BE49-F238E27FC236}">
                <a16:creationId xmlns:a16="http://schemas.microsoft.com/office/drawing/2014/main" xmlns="" id="{A83139E1-058A-4710-817A-573B24A536F6}"/>
              </a:ext>
            </a:extLst>
          </p:cNvPr>
          <p:cNvSpPr/>
          <p:nvPr/>
        </p:nvSpPr>
        <p:spPr>
          <a:xfrm>
            <a:off x="558658" y="6763898"/>
            <a:ext cx="1748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ko-KR" altLang="en-US" sz="9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간편가입형</a:t>
            </a:r>
            <a:r>
              <a:rPr lang="en-US" altLang="ko-KR" sz="9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9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sz="9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41,950</a:t>
            </a:r>
            <a:r>
              <a:rPr lang="ko-KR" altLang="en-US" sz="9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</a:t>
            </a:r>
            <a:endParaRPr lang="en-US" altLang="ko-KR" sz="900" spc="-38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srgbClr val="150F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697803">
              <a:defRPr/>
            </a:pPr>
            <a:r>
              <a:rPr lang="ko-KR" altLang="en-US" sz="9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일반심사형</a:t>
            </a:r>
            <a:r>
              <a:rPr lang="en-US" altLang="ko-KR" sz="9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9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sz="9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31,120</a:t>
            </a:r>
            <a:r>
              <a:rPr lang="ko-KR" altLang="en-US" sz="90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</a:t>
            </a:r>
          </a:p>
        </p:txBody>
      </p:sp>
      <p:grpSp>
        <p:nvGrpSpPr>
          <p:cNvPr id="185" name="그룹 184">
            <a:extLst>
              <a:ext uri="{FF2B5EF4-FFF2-40B4-BE49-F238E27FC236}">
                <a16:creationId xmlns:a16="http://schemas.microsoft.com/office/drawing/2014/main" xmlns="" id="{0D7BABEC-0FEF-4B46-81A4-748964E1C980}"/>
              </a:ext>
            </a:extLst>
          </p:cNvPr>
          <p:cNvGrpSpPr/>
          <p:nvPr/>
        </p:nvGrpSpPr>
        <p:grpSpPr>
          <a:xfrm>
            <a:off x="4391346" y="7656137"/>
            <a:ext cx="155159" cy="155159"/>
            <a:chOff x="1614472" y="4743771"/>
            <a:chExt cx="190500" cy="190500"/>
          </a:xfrm>
        </p:grpSpPr>
        <p:sp>
          <p:nvSpPr>
            <p:cNvPr id="186" name="타원 185">
              <a:extLst>
                <a:ext uri="{FF2B5EF4-FFF2-40B4-BE49-F238E27FC236}">
                  <a16:creationId xmlns:a16="http://schemas.microsoft.com/office/drawing/2014/main" xmlns="" id="{47F72E2E-F94B-42A9-9DBF-1DCD822603EE}"/>
                </a:ext>
              </a:extLst>
            </p:cNvPr>
            <p:cNvSpPr/>
            <p:nvPr/>
          </p:nvSpPr>
          <p:spPr>
            <a:xfrm>
              <a:off x="1614472" y="4743771"/>
              <a:ext cx="190500" cy="190500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98" name="타원 197">
              <a:extLst>
                <a:ext uri="{FF2B5EF4-FFF2-40B4-BE49-F238E27FC236}">
                  <a16:creationId xmlns:a16="http://schemas.microsoft.com/office/drawing/2014/main" xmlns="" id="{110583D2-8056-4475-8CE9-A4ADD03826BE}"/>
                </a:ext>
              </a:extLst>
            </p:cNvPr>
            <p:cNvSpPr/>
            <p:nvPr/>
          </p:nvSpPr>
          <p:spPr>
            <a:xfrm>
              <a:off x="1652240" y="4780872"/>
              <a:ext cx="110202" cy="110202"/>
            </a:xfrm>
            <a:prstGeom prst="ellipse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99" name="직사각형 198">
            <a:extLst>
              <a:ext uri="{FF2B5EF4-FFF2-40B4-BE49-F238E27FC236}">
                <a16:creationId xmlns:a16="http://schemas.microsoft.com/office/drawing/2014/main" xmlns="" id="{CC5AFF8C-284D-4588-B624-C962C0654D4D}"/>
              </a:ext>
            </a:extLst>
          </p:cNvPr>
          <p:cNvSpPr/>
          <p:nvPr/>
        </p:nvSpPr>
        <p:spPr>
          <a:xfrm>
            <a:off x="0" y="0"/>
            <a:ext cx="7559675" cy="915624"/>
          </a:xfrm>
          <a:prstGeom prst="rect">
            <a:avLst/>
          </a:prstGeom>
          <a:solidFill>
            <a:srgbClr val="6E2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/>
          </a:p>
        </p:txBody>
      </p:sp>
      <p:pic>
        <p:nvPicPr>
          <p:cNvPr id="200" name="Picture 6">
            <a:extLst>
              <a:ext uri="{FF2B5EF4-FFF2-40B4-BE49-F238E27FC236}">
                <a16:creationId xmlns:a16="http://schemas.microsoft.com/office/drawing/2014/main" xmlns="" id="{FE76FB68-59D0-4F53-958A-402E53A834C1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368745" y="166077"/>
            <a:ext cx="953594" cy="9649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20354" y="293760"/>
            <a:ext cx="6066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b="1" dirty="0">
                <a:solidFill>
                  <a:schemeClr val="bg1"/>
                </a:solidFill>
              </a:rPr>
              <a:t>Chubb</a:t>
            </a:r>
            <a:r>
              <a:rPr lang="ko-KR" altLang="en-US" b="1" dirty="0">
                <a:solidFill>
                  <a:schemeClr val="bg1"/>
                </a:solidFill>
              </a:rPr>
              <a:t> 간편가입 </a:t>
            </a:r>
            <a:r>
              <a:rPr lang="ko-KR" altLang="en-US" b="1" dirty="0" err="1">
                <a:solidFill>
                  <a:schemeClr val="bg1"/>
                </a:solidFill>
              </a:rPr>
              <a:t>매월받는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r>
              <a:rPr lang="ko-KR" altLang="en-US" b="1" dirty="0" err="1">
                <a:solidFill>
                  <a:schemeClr val="bg1"/>
                </a:solidFill>
              </a:rPr>
              <a:t>암생활비보험Ⅱ</a:t>
            </a: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>
                <a:solidFill>
                  <a:schemeClr val="bg1"/>
                </a:solidFill>
              </a:rPr>
              <a:t>갱신형</a:t>
            </a:r>
            <a:r>
              <a:rPr lang="en-US" altLang="ko-KR" b="1" dirty="0">
                <a:solidFill>
                  <a:schemeClr val="bg1"/>
                </a:solidFill>
              </a:rPr>
              <a:t>) </a:t>
            </a:r>
            <a:r>
              <a:rPr lang="ko-KR" altLang="en-US" b="1" dirty="0">
                <a:solidFill>
                  <a:schemeClr val="bg1"/>
                </a:solidFill>
              </a:rPr>
              <a:t>무배당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6519F209-A9E9-4228-BA75-65AB2B642674}"/>
              </a:ext>
            </a:extLst>
          </p:cNvPr>
          <p:cNvSpPr txBox="1"/>
          <p:nvPr/>
        </p:nvSpPr>
        <p:spPr>
          <a:xfrm>
            <a:off x="2718550" y="6371535"/>
            <a:ext cx="460019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ko-KR" altLang="en-US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기준 </a:t>
            </a:r>
            <a:r>
              <a:rPr lang="en-US" altLang="ko-KR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최초계약</a:t>
            </a:r>
            <a:r>
              <a:rPr lang="en-US" altLang="ko-KR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spc="-38" dirty="0" err="1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주계약</a:t>
            </a:r>
            <a:r>
              <a:rPr lang="ko-KR" altLang="en-US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및 의무부가특약 보험가입금액 </a:t>
            </a:r>
            <a:r>
              <a:rPr lang="en-US" altLang="ko-KR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1,000</a:t>
            </a:r>
            <a:r>
              <a:rPr lang="ko-KR" altLang="en-US" sz="1050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  <a:endParaRPr lang="en-US" sz="1050" dirty="0"/>
          </a:p>
        </p:txBody>
      </p:sp>
      <p:grpSp>
        <p:nvGrpSpPr>
          <p:cNvPr id="131" name="그룹 130">
            <a:extLst>
              <a:ext uri="{FF2B5EF4-FFF2-40B4-BE49-F238E27FC236}">
                <a16:creationId xmlns:a16="http://schemas.microsoft.com/office/drawing/2014/main" xmlns="" id="{5EBD6F48-5552-4E98-BC80-A64E1E77E8BE}"/>
              </a:ext>
            </a:extLst>
          </p:cNvPr>
          <p:cNvGrpSpPr/>
          <p:nvPr/>
        </p:nvGrpSpPr>
        <p:grpSpPr>
          <a:xfrm>
            <a:off x="-14332" y="-14957"/>
            <a:ext cx="1129163" cy="936335"/>
            <a:chOff x="-14332" y="-14957"/>
            <a:chExt cx="1129163" cy="936335"/>
          </a:xfrm>
        </p:grpSpPr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xmlns="" id="{699307A9-D6CC-4671-B6B6-C5C1AADD5C3F}"/>
                </a:ext>
              </a:extLst>
            </p:cNvPr>
            <p:cNvGrpSpPr/>
            <p:nvPr/>
          </p:nvGrpSpPr>
          <p:grpSpPr>
            <a:xfrm>
              <a:off x="-14332" y="-14957"/>
              <a:ext cx="1129163" cy="936335"/>
              <a:chOff x="7524465" y="3937516"/>
              <a:chExt cx="1691649" cy="671590"/>
            </a:xfrm>
          </p:grpSpPr>
          <p:sp>
            <p:nvSpPr>
              <p:cNvPr id="134" name="화살표: 오각형 133">
                <a:extLst>
                  <a:ext uri="{FF2B5EF4-FFF2-40B4-BE49-F238E27FC236}">
                    <a16:creationId xmlns:a16="http://schemas.microsoft.com/office/drawing/2014/main" xmlns="" id="{180CE001-79F8-4760-8480-49D5DEB02DCA}"/>
                  </a:ext>
                </a:extLst>
              </p:cNvPr>
              <p:cNvSpPr/>
              <p:nvPr/>
            </p:nvSpPr>
            <p:spPr>
              <a:xfrm>
                <a:off x="7524465" y="3948240"/>
                <a:ext cx="1580206" cy="660865"/>
              </a:xfrm>
              <a:prstGeom prst="homePlate">
                <a:avLst>
                  <a:gd name="adj" fmla="val 27328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화살표: 갈매기형 수장 134">
                <a:extLst>
                  <a:ext uri="{FF2B5EF4-FFF2-40B4-BE49-F238E27FC236}">
                    <a16:creationId xmlns:a16="http://schemas.microsoft.com/office/drawing/2014/main" xmlns="" id="{DAF8AF2B-6EBD-4A13-8F20-C94BF2E6736A}"/>
                  </a:ext>
                </a:extLst>
              </p:cNvPr>
              <p:cNvSpPr/>
              <p:nvPr/>
            </p:nvSpPr>
            <p:spPr>
              <a:xfrm>
                <a:off x="8796875" y="3937516"/>
                <a:ext cx="419239" cy="671590"/>
              </a:xfrm>
              <a:prstGeom prst="chevron">
                <a:avLst>
                  <a:gd name="adj" fmla="val 91715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20C1BCAA-1582-4B26-B0D8-7E22DEEA6B26}"/>
                </a:ext>
              </a:extLst>
            </p:cNvPr>
            <p:cNvSpPr txBox="1"/>
            <p:nvPr/>
          </p:nvSpPr>
          <p:spPr>
            <a:xfrm>
              <a:off x="28517" y="313383"/>
              <a:ext cx="90051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400" b="1" dirty="0">
                  <a:solidFill>
                    <a:srgbClr val="6E27C5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 Semilight" panose="020B0502040204020203" pitchFamily="50" charset="-127"/>
                </a:rPr>
                <a:t>상품소개</a:t>
              </a:r>
              <a:endParaRPr lang="en-US" sz="1400" b="1" dirty="0">
                <a:solidFill>
                  <a:srgbClr val="6E27C5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직사각형 217">
            <a:extLst>
              <a:ext uri="{FF2B5EF4-FFF2-40B4-BE49-F238E27FC236}">
                <a16:creationId xmlns:a16="http://schemas.microsoft.com/office/drawing/2014/main" xmlns="" id="{92425087-D650-468D-B134-19B97EAFFA49}"/>
              </a:ext>
            </a:extLst>
          </p:cNvPr>
          <p:cNvSpPr/>
          <p:nvPr/>
        </p:nvSpPr>
        <p:spPr>
          <a:xfrm>
            <a:off x="769959" y="4106440"/>
            <a:ext cx="3886839" cy="960787"/>
          </a:xfrm>
          <a:prstGeom prst="rect">
            <a:avLst/>
          </a:prstGeom>
          <a:solidFill>
            <a:srgbClr val="01C1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55934">
              <a:defRPr/>
            </a:pPr>
            <a:endParaRPr lang="ko-KR" altLang="en-US" sz="1488" kern="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9" name="직사각형 218">
            <a:extLst>
              <a:ext uri="{FF2B5EF4-FFF2-40B4-BE49-F238E27FC236}">
                <a16:creationId xmlns:a16="http://schemas.microsoft.com/office/drawing/2014/main" xmlns="" id="{312F201F-68DB-4CA4-BFE2-CC2F40AE4CD6}"/>
              </a:ext>
            </a:extLst>
          </p:cNvPr>
          <p:cNvSpPr/>
          <p:nvPr/>
        </p:nvSpPr>
        <p:spPr>
          <a:xfrm>
            <a:off x="4654937" y="4106440"/>
            <a:ext cx="2304662" cy="960787"/>
          </a:xfrm>
          <a:prstGeom prst="rect">
            <a:avLst/>
          </a:prstGeom>
          <a:solidFill>
            <a:srgbClr val="FF01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55934">
              <a:defRPr/>
            </a:pPr>
            <a:endParaRPr lang="ko-KR" altLang="en-US" sz="1488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0" name="자유형: 도형 219">
            <a:extLst>
              <a:ext uri="{FF2B5EF4-FFF2-40B4-BE49-F238E27FC236}">
                <a16:creationId xmlns:a16="http://schemas.microsoft.com/office/drawing/2014/main" xmlns="" id="{E1040EA7-0969-4683-87C0-62D687F5AC03}"/>
              </a:ext>
            </a:extLst>
          </p:cNvPr>
          <p:cNvSpPr/>
          <p:nvPr/>
        </p:nvSpPr>
        <p:spPr>
          <a:xfrm flipH="1">
            <a:off x="721726" y="4108482"/>
            <a:ext cx="45719" cy="965635"/>
          </a:xfrm>
          <a:custGeom>
            <a:avLst/>
            <a:gdLst>
              <a:gd name="connsiteX0" fmla="*/ 0 w 0"/>
              <a:gd name="connsiteY0" fmla="*/ 0 h 1310640"/>
              <a:gd name="connsiteX1" fmla="*/ 0 w 0"/>
              <a:gd name="connsiteY1" fmla="*/ 131064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310640">
                <a:moveTo>
                  <a:pt x="0" y="0"/>
                </a:moveTo>
                <a:lnTo>
                  <a:pt x="0" y="1310640"/>
                </a:lnTo>
              </a:path>
            </a:pathLst>
          </a:custGeom>
          <a:noFill/>
          <a:ln w="28575" cap="flat" cmpd="sng" algn="ctr">
            <a:solidFill>
              <a:srgbClr val="150F96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ctr" defTabSz="755934">
              <a:defRPr/>
            </a:pPr>
            <a:endParaRPr lang="ko-KR" altLang="en-US" sz="1488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1" name="자유형: 도형 220">
            <a:extLst>
              <a:ext uri="{FF2B5EF4-FFF2-40B4-BE49-F238E27FC236}">
                <a16:creationId xmlns:a16="http://schemas.microsoft.com/office/drawing/2014/main" xmlns="" id="{1D77BE20-6978-45A4-B2CB-07E4D61BD58A}"/>
              </a:ext>
            </a:extLst>
          </p:cNvPr>
          <p:cNvSpPr/>
          <p:nvPr/>
        </p:nvSpPr>
        <p:spPr>
          <a:xfrm>
            <a:off x="761146" y="5063254"/>
            <a:ext cx="5077582" cy="0"/>
          </a:xfrm>
          <a:custGeom>
            <a:avLst/>
            <a:gdLst>
              <a:gd name="connsiteX0" fmla="*/ 0 w 6141720"/>
              <a:gd name="connsiteY0" fmla="*/ 0 h 0"/>
              <a:gd name="connsiteX1" fmla="*/ 6141720 w 614172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41720">
                <a:moveTo>
                  <a:pt x="0" y="0"/>
                </a:moveTo>
                <a:lnTo>
                  <a:pt x="6141720" y="0"/>
                </a:lnTo>
              </a:path>
            </a:pathLst>
          </a:custGeom>
          <a:noFill/>
          <a:ln w="38100" cap="flat" cmpd="sng" algn="ctr">
            <a:solidFill>
              <a:srgbClr val="150F9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55934">
              <a:defRPr/>
            </a:pPr>
            <a:endParaRPr lang="ko-KR" altLang="en-US" sz="1488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2" name="자유형: 도형 221">
            <a:extLst>
              <a:ext uri="{FF2B5EF4-FFF2-40B4-BE49-F238E27FC236}">
                <a16:creationId xmlns:a16="http://schemas.microsoft.com/office/drawing/2014/main" xmlns="" id="{C3B017EC-8AB2-4337-B49A-E47AA345CE60}"/>
              </a:ext>
            </a:extLst>
          </p:cNvPr>
          <p:cNvSpPr/>
          <p:nvPr/>
        </p:nvSpPr>
        <p:spPr>
          <a:xfrm flipV="1">
            <a:off x="5838728" y="5020910"/>
            <a:ext cx="1120871" cy="42344"/>
          </a:xfrm>
          <a:custGeom>
            <a:avLst/>
            <a:gdLst>
              <a:gd name="connsiteX0" fmla="*/ 0 w 6141720"/>
              <a:gd name="connsiteY0" fmla="*/ 0 h 0"/>
              <a:gd name="connsiteX1" fmla="*/ 6141720 w 614172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41720">
                <a:moveTo>
                  <a:pt x="0" y="0"/>
                </a:moveTo>
                <a:lnTo>
                  <a:pt x="6141720" y="0"/>
                </a:lnTo>
              </a:path>
            </a:pathLst>
          </a:custGeom>
          <a:noFill/>
          <a:ln w="38100" cap="flat" cmpd="sng" algn="ctr">
            <a:solidFill>
              <a:srgbClr val="AFAFA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55934">
              <a:defRPr/>
            </a:pPr>
            <a:endParaRPr lang="ko-KR" altLang="en-US" sz="1488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4" name="타원 223">
            <a:extLst>
              <a:ext uri="{FF2B5EF4-FFF2-40B4-BE49-F238E27FC236}">
                <a16:creationId xmlns:a16="http://schemas.microsoft.com/office/drawing/2014/main" xmlns="" id="{BA43E2A5-C32D-4235-82FF-956707A7B54A}"/>
              </a:ext>
            </a:extLst>
          </p:cNvPr>
          <p:cNvSpPr/>
          <p:nvPr/>
        </p:nvSpPr>
        <p:spPr>
          <a:xfrm>
            <a:off x="707278" y="5015185"/>
            <a:ext cx="122850" cy="115873"/>
          </a:xfrm>
          <a:prstGeom prst="ellipse">
            <a:avLst/>
          </a:prstGeom>
          <a:solidFill>
            <a:srgbClr val="150F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55934">
              <a:defRPr/>
            </a:pPr>
            <a:endParaRPr lang="ko-KR" altLang="en-US" sz="1488" kern="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6" name="타원 225">
            <a:extLst>
              <a:ext uri="{FF2B5EF4-FFF2-40B4-BE49-F238E27FC236}">
                <a16:creationId xmlns:a16="http://schemas.microsoft.com/office/drawing/2014/main" xmlns="" id="{43F800C8-7788-4BA8-8562-64C0CBE7F6B7}"/>
              </a:ext>
            </a:extLst>
          </p:cNvPr>
          <p:cNvSpPr/>
          <p:nvPr/>
        </p:nvSpPr>
        <p:spPr>
          <a:xfrm>
            <a:off x="1402120" y="5015009"/>
            <a:ext cx="122850" cy="119239"/>
          </a:xfrm>
          <a:prstGeom prst="ellipse">
            <a:avLst/>
          </a:prstGeom>
          <a:solidFill>
            <a:srgbClr val="150F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55934">
              <a:defRPr/>
            </a:pPr>
            <a:endParaRPr lang="ko-KR" altLang="en-US" sz="1488" kern="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7" name="자유형: 도형 226">
            <a:extLst>
              <a:ext uri="{FF2B5EF4-FFF2-40B4-BE49-F238E27FC236}">
                <a16:creationId xmlns:a16="http://schemas.microsoft.com/office/drawing/2014/main" xmlns="" id="{87937279-B405-4EFC-AB4D-7392D9CCB0FA}"/>
              </a:ext>
            </a:extLst>
          </p:cNvPr>
          <p:cNvSpPr/>
          <p:nvPr/>
        </p:nvSpPr>
        <p:spPr>
          <a:xfrm>
            <a:off x="1454045" y="4115437"/>
            <a:ext cx="45719" cy="970355"/>
          </a:xfrm>
          <a:custGeom>
            <a:avLst/>
            <a:gdLst>
              <a:gd name="connsiteX0" fmla="*/ 0 w 0"/>
              <a:gd name="connsiteY0" fmla="*/ 0 h 1310640"/>
              <a:gd name="connsiteX1" fmla="*/ 0 w 0"/>
              <a:gd name="connsiteY1" fmla="*/ 131064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310640">
                <a:moveTo>
                  <a:pt x="0" y="0"/>
                </a:moveTo>
                <a:lnTo>
                  <a:pt x="0" y="1310640"/>
                </a:lnTo>
              </a:path>
            </a:pathLst>
          </a:custGeom>
          <a:noFill/>
          <a:ln w="28575" cap="flat" cmpd="sng" algn="ctr">
            <a:solidFill>
              <a:srgbClr val="150F96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ctr" defTabSz="755934">
              <a:defRPr/>
            </a:pPr>
            <a:endParaRPr lang="ko-KR" altLang="en-US" sz="1488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9" name="타원 228">
            <a:extLst>
              <a:ext uri="{FF2B5EF4-FFF2-40B4-BE49-F238E27FC236}">
                <a16:creationId xmlns:a16="http://schemas.microsoft.com/office/drawing/2014/main" xmlns="" id="{47AF669B-6458-44BA-B6D2-9D09EA0AFEC8}"/>
              </a:ext>
            </a:extLst>
          </p:cNvPr>
          <p:cNvSpPr/>
          <p:nvPr/>
        </p:nvSpPr>
        <p:spPr>
          <a:xfrm>
            <a:off x="4603268" y="5011819"/>
            <a:ext cx="122850" cy="119239"/>
          </a:xfrm>
          <a:prstGeom prst="ellipse">
            <a:avLst/>
          </a:prstGeom>
          <a:solidFill>
            <a:srgbClr val="150F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55934">
              <a:defRPr/>
            </a:pPr>
            <a:endParaRPr lang="ko-KR" altLang="en-US" sz="1488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0" name="자유형: 도형 229">
            <a:extLst>
              <a:ext uri="{FF2B5EF4-FFF2-40B4-BE49-F238E27FC236}">
                <a16:creationId xmlns:a16="http://schemas.microsoft.com/office/drawing/2014/main" xmlns="" id="{ED6A6FEC-EF84-407B-8D67-305432C35BC8}"/>
              </a:ext>
            </a:extLst>
          </p:cNvPr>
          <p:cNvSpPr/>
          <p:nvPr/>
        </p:nvSpPr>
        <p:spPr>
          <a:xfrm flipH="1">
            <a:off x="4615105" y="4110652"/>
            <a:ext cx="45719" cy="970356"/>
          </a:xfrm>
          <a:custGeom>
            <a:avLst/>
            <a:gdLst>
              <a:gd name="connsiteX0" fmla="*/ 0 w 0"/>
              <a:gd name="connsiteY0" fmla="*/ 0 h 1310640"/>
              <a:gd name="connsiteX1" fmla="*/ 0 w 0"/>
              <a:gd name="connsiteY1" fmla="*/ 131064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310640">
                <a:moveTo>
                  <a:pt x="0" y="0"/>
                </a:moveTo>
                <a:lnTo>
                  <a:pt x="0" y="1310640"/>
                </a:lnTo>
              </a:path>
            </a:pathLst>
          </a:custGeom>
          <a:noFill/>
          <a:ln w="28575" cap="flat" cmpd="sng" algn="ctr">
            <a:solidFill>
              <a:srgbClr val="150F96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ctr" defTabSz="755934">
              <a:defRPr/>
            </a:pPr>
            <a:endParaRPr lang="ko-KR" altLang="en-US" sz="1488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1" name="타원 230">
            <a:extLst>
              <a:ext uri="{FF2B5EF4-FFF2-40B4-BE49-F238E27FC236}">
                <a16:creationId xmlns:a16="http://schemas.microsoft.com/office/drawing/2014/main" xmlns="" id="{957C5372-5B1B-4D9B-9D38-53FFA2806BE5}"/>
              </a:ext>
            </a:extLst>
          </p:cNvPr>
          <p:cNvSpPr/>
          <p:nvPr/>
        </p:nvSpPr>
        <p:spPr>
          <a:xfrm>
            <a:off x="6880828" y="4997095"/>
            <a:ext cx="122850" cy="119239"/>
          </a:xfrm>
          <a:prstGeom prst="ellipse">
            <a:avLst/>
          </a:prstGeom>
          <a:solidFill>
            <a:srgbClr val="AFAFA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55934">
              <a:defRPr/>
            </a:pPr>
            <a:endParaRPr lang="ko-KR" altLang="en-US" sz="1488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2" name="자유형: 도형 231">
            <a:extLst>
              <a:ext uri="{FF2B5EF4-FFF2-40B4-BE49-F238E27FC236}">
                <a16:creationId xmlns:a16="http://schemas.microsoft.com/office/drawing/2014/main" xmlns="" id="{FC35CED4-BB66-45FA-A24A-52E8A2E1C1CC}"/>
              </a:ext>
            </a:extLst>
          </p:cNvPr>
          <p:cNvSpPr/>
          <p:nvPr/>
        </p:nvSpPr>
        <p:spPr>
          <a:xfrm flipH="1">
            <a:off x="6898567" y="4110650"/>
            <a:ext cx="45719" cy="910257"/>
          </a:xfrm>
          <a:custGeom>
            <a:avLst/>
            <a:gdLst>
              <a:gd name="connsiteX0" fmla="*/ 0 w 0"/>
              <a:gd name="connsiteY0" fmla="*/ 0 h 1310640"/>
              <a:gd name="connsiteX1" fmla="*/ 0 w 0"/>
              <a:gd name="connsiteY1" fmla="*/ 131064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310640">
                <a:moveTo>
                  <a:pt x="0" y="0"/>
                </a:moveTo>
                <a:lnTo>
                  <a:pt x="0" y="1310640"/>
                </a:lnTo>
              </a:path>
            </a:pathLst>
          </a:custGeom>
          <a:noFill/>
          <a:ln w="28575" cap="flat" cmpd="sng" algn="ctr">
            <a:solidFill>
              <a:srgbClr val="AFAFAF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ctr" defTabSz="755934">
              <a:defRPr/>
            </a:pPr>
            <a:endParaRPr lang="ko-KR" altLang="en-US" sz="1488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3" name="타원 232">
            <a:extLst>
              <a:ext uri="{FF2B5EF4-FFF2-40B4-BE49-F238E27FC236}">
                <a16:creationId xmlns:a16="http://schemas.microsoft.com/office/drawing/2014/main" xmlns="" id="{72E8F17C-CF46-4055-AB26-BE61AD4B9AA4}"/>
              </a:ext>
            </a:extLst>
          </p:cNvPr>
          <p:cNvSpPr/>
          <p:nvPr/>
        </p:nvSpPr>
        <p:spPr>
          <a:xfrm>
            <a:off x="5745843" y="4996832"/>
            <a:ext cx="122850" cy="126953"/>
          </a:xfrm>
          <a:prstGeom prst="ellipse">
            <a:avLst/>
          </a:prstGeom>
          <a:solidFill>
            <a:srgbClr val="150F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55934">
              <a:defRPr/>
            </a:pPr>
            <a:endParaRPr lang="ko-KR" altLang="en-US" sz="1488" kern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4" name="직사각형 233">
            <a:extLst>
              <a:ext uri="{FF2B5EF4-FFF2-40B4-BE49-F238E27FC236}">
                <a16:creationId xmlns:a16="http://schemas.microsoft.com/office/drawing/2014/main" xmlns="" id="{1CB5CF6F-5952-42D7-9AA7-509F60C40B97}"/>
              </a:ext>
            </a:extLst>
          </p:cNvPr>
          <p:cNvSpPr/>
          <p:nvPr/>
        </p:nvSpPr>
        <p:spPr>
          <a:xfrm>
            <a:off x="563337" y="5173691"/>
            <a:ext cx="4938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5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40</a:t>
            </a:r>
            <a:r>
              <a:rPr lang="ko-KR" altLang="en-US" sz="105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세 </a:t>
            </a:r>
            <a:r>
              <a:rPr lang="en-US" altLang="ko-KR" sz="105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/>
            </a:r>
            <a:br>
              <a:rPr lang="en-US" altLang="ko-KR" sz="105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</a:br>
            <a:r>
              <a:rPr lang="ko-KR" altLang="en-US" sz="105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가입</a:t>
            </a:r>
            <a:endParaRPr lang="ko-KR" altLang="en-US" sz="1050" dirty="0">
              <a:latin typeface="맑은 고딕" panose="020B0503020000020004" pitchFamily="50" charset="-127"/>
            </a:endParaRPr>
          </a:p>
        </p:txBody>
      </p:sp>
      <p:sp>
        <p:nvSpPr>
          <p:cNvPr id="235" name="직사각형 234">
            <a:extLst>
              <a:ext uri="{FF2B5EF4-FFF2-40B4-BE49-F238E27FC236}">
                <a16:creationId xmlns:a16="http://schemas.microsoft.com/office/drawing/2014/main" xmlns="" id="{D40B0D2A-D5DD-4883-813D-FBFCD881773A}"/>
              </a:ext>
            </a:extLst>
          </p:cNvPr>
          <p:cNvSpPr/>
          <p:nvPr/>
        </p:nvSpPr>
        <p:spPr>
          <a:xfrm>
            <a:off x="1260899" y="5163435"/>
            <a:ext cx="45102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5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43</a:t>
            </a:r>
            <a:r>
              <a:rPr lang="ko-KR" altLang="en-US" sz="105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세</a:t>
            </a:r>
            <a:endParaRPr lang="ko-KR" altLang="en-US" sz="1050" dirty="0">
              <a:latin typeface="맑은 고딕" panose="020B0503020000020004" pitchFamily="50" charset="-127"/>
            </a:endParaRPr>
          </a:p>
        </p:txBody>
      </p:sp>
      <p:sp>
        <p:nvSpPr>
          <p:cNvPr id="236" name="직사각형 235">
            <a:extLst>
              <a:ext uri="{FF2B5EF4-FFF2-40B4-BE49-F238E27FC236}">
                <a16:creationId xmlns:a16="http://schemas.microsoft.com/office/drawing/2014/main" xmlns="" id="{B2B7ECCA-AF71-450F-B0CC-137A2E98532E}"/>
              </a:ext>
            </a:extLst>
          </p:cNvPr>
          <p:cNvSpPr/>
          <p:nvPr/>
        </p:nvSpPr>
        <p:spPr>
          <a:xfrm>
            <a:off x="4438051" y="5132433"/>
            <a:ext cx="45102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5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55</a:t>
            </a:r>
            <a:r>
              <a:rPr lang="ko-KR" altLang="en-US" sz="105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세</a:t>
            </a:r>
            <a:endParaRPr lang="ko-KR" altLang="en-US" sz="1050" dirty="0">
              <a:latin typeface="맑은 고딕" panose="020B0503020000020004" pitchFamily="50" charset="-127"/>
            </a:endParaRPr>
          </a:p>
        </p:txBody>
      </p:sp>
      <p:sp>
        <p:nvSpPr>
          <p:cNvPr id="237" name="직사각형 236">
            <a:extLst>
              <a:ext uri="{FF2B5EF4-FFF2-40B4-BE49-F238E27FC236}">
                <a16:creationId xmlns:a16="http://schemas.microsoft.com/office/drawing/2014/main" xmlns="" id="{CD581BDE-D5CE-4A0E-AC55-6CEE2C660D93}"/>
              </a:ext>
            </a:extLst>
          </p:cNvPr>
          <p:cNvSpPr/>
          <p:nvPr/>
        </p:nvSpPr>
        <p:spPr>
          <a:xfrm>
            <a:off x="5458062" y="5147704"/>
            <a:ext cx="91068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60</a:t>
            </a:r>
            <a:r>
              <a:rPr lang="ko-KR" altLang="en-US" sz="105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세 만기</a:t>
            </a:r>
            <a:endParaRPr lang="ko-KR" altLang="en-US" sz="1050" dirty="0">
              <a:latin typeface="맑은 고딕" panose="020B0503020000020004" pitchFamily="50" charset="-127"/>
            </a:endParaRPr>
          </a:p>
        </p:txBody>
      </p:sp>
      <p:sp>
        <p:nvSpPr>
          <p:cNvPr id="238" name="직사각형 237">
            <a:extLst>
              <a:ext uri="{FF2B5EF4-FFF2-40B4-BE49-F238E27FC236}">
                <a16:creationId xmlns:a16="http://schemas.microsoft.com/office/drawing/2014/main" xmlns="" id="{955A8B00-E053-49C5-AD1E-F53EFE813A4B}"/>
              </a:ext>
            </a:extLst>
          </p:cNvPr>
          <p:cNvSpPr/>
          <p:nvPr/>
        </p:nvSpPr>
        <p:spPr>
          <a:xfrm>
            <a:off x="6679113" y="5132433"/>
            <a:ext cx="45102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50" spc="-41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65</a:t>
            </a:r>
            <a:r>
              <a:rPr lang="ko-KR" altLang="en-US" sz="1050" spc="-41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세</a:t>
            </a:r>
            <a:endParaRPr lang="ko-KR" altLang="en-US" sz="1050">
              <a:latin typeface="맑은 고딕" panose="020B0503020000020004" pitchFamily="50" charset="-127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xmlns="" id="{3BF5ECAF-8164-4812-B3F7-F5441628E232}"/>
              </a:ext>
            </a:extLst>
          </p:cNvPr>
          <p:cNvSpPr txBox="1"/>
          <p:nvPr/>
        </p:nvSpPr>
        <p:spPr>
          <a:xfrm>
            <a:off x="1987543" y="4329200"/>
            <a:ext cx="189524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defTabSz="914400" latinLnBrk="1">
              <a:defRPr sz="1600" b="1" spc="-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r>
              <a:rPr lang="en-US" altLang="ko-KR" sz="11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43</a:t>
            </a:r>
            <a:r>
              <a:rPr lang="ko-KR" altLang="en-US" sz="11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세 계약해당일</a:t>
            </a:r>
            <a:r>
              <a:rPr lang="en-US" altLang="ko-KR" sz="11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</a:p>
          <a:p>
            <a:r>
              <a:rPr lang="ko-KR" altLang="en-US" sz="11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보험금 지급사유 발생 시</a:t>
            </a:r>
            <a:endParaRPr lang="en-US" altLang="ko-KR" sz="11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r>
              <a:rPr lang="en-US" altLang="ko-KR" sz="11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122</a:t>
            </a:r>
            <a:r>
              <a:rPr lang="ko-KR" altLang="en-US" sz="11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만원 씩 </a:t>
            </a:r>
            <a:r>
              <a:rPr lang="en-US" altLang="ko-KR" sz="11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X 204</a:t>
            </a:r>
            <a:r>
              <a:rPr lang="ko-KR" altLang="en-US" sz="11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</a:t>
            </a:r>
            <a:endParaRPr lang="ko-KR" altLang="en-US" sz="11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xmlns="" id="{614A4BF0-6892-4DEF-A2A8-D246D754184C}"/>
              </a:ext>
            </a:extLst>
          </p:cNvPr>
          <p:cNvSpPr txBox="1"/>
          <p:nvPr/>
        </p:nvSpPr>
        <p:spPr>
          <a:xfrm>
            <a:off x="4841726" y="4203129"/>
            <a:ext cx="195292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5934" latinLnBrk="1">
              <a:defRPr/>
            </a:pPr>
            <a:r>
              <a:rPr lang="en-US" altLang="ko-KR" sz="11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55</a:t>
            </a:r>
            <a:r>
              <a:rPr lang="ko-KR" altLang="en-US" sz="11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세</a:t>
            </a:r>
            <a:r>
              <a:rPr lang="en-US" altLang="ko-KR" sz="11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lang="ko-KR" altLang="en-US" sz="11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 </a:t>
            </a:r>
            <a:endParaRPr lang="en-US" altLang="ko-KR" sz="1100" b="1" spc="-41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sym typeface="Wingdings" panose="05000000000000000000" pitchFamily="2" charset="2"/>
            </a:endParaRPr>
          </a:p>
          <a:p>
            <a:pPr algn="ctr" defTabSz="755934" latinLnBrk="1">
              <a:defRPr/>
            </a:pPr>
            <a:r>
              <a:rPr lang="ko-KR" altLang="en-US" sz="11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보험금 지급사유 발생 시</a:t>
            </a:r>
            <a:endParaRPr lang="en-US" altLang="ko-KR" sz="1100" b="1" spc="-41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sym typeface="Wingdings" panose="05000000000000000000" pitchFamily="2" charset="2"/>
            </a:endParaRPr>
          </a:p>
          <a:p>
            <a:pPr algn="ctr" defTabSz="755934" latinLnBrk="1">
              <a:defRPr/>
            </a:pPr>
            <a:r>
              <a:rPr lang="en-US" altLang="ko-KR" sz="11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122</a:t>
            </a:r>
            <a:r>
              <a:rPr lang="ko-KR" altLang="en-US" sz="1100" b="1" spc="-41" dirty="0" err="1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만원씩</a:t>
            </a:r>
            <a:r>
              <a:rPr lang="ko-KR" altLang="en-US" sz="11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11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X 120</a:t>
            </a:r>
            <a:r>
              <a:rPr lang="ko-KR" altLang="en-US" sz="11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회</a:t>
            </a:r>
            <a:endParaRPr lang="en-US" altLang="ko-KR" sz="1100" b="1" spc="-41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sym typeface="Wingdings" panose="05000000000000000000" pitchFamily="2" charset="2"/>
            </a:endParaRPr>
          </a:p>
          <a:p>
            <a:pPr algn="ctr" defTabSz="755934" latinLnBrk="1">
              <a:defRPr/>
            </a:pPr>
            <a:r>
              <a:rPr lang="en-US" altLang="ko-KR" sz="11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lang="ko-KR" altLang="en-US" sz="11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최저 </a:t>
            </a:r>
            <a:r>
              <a:rPr lang="en-US" altLang="ko-KR" sz="11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10</a:t>
            </a:r>
            <a:r>
              <a:rPr lang="ko-KR" altLang="en-US" sz="11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년 지급보증</a:t>
            </a:r>
            <a:r>
              <a:rPr lang="en-US" altLang="ko-KR" sz="11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lang="ko-KR" altLang="en-US" sz="1100" b="1" spc="-41" dirty="0" err="1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xmlns="" id="{C33CB30A-CF89-43CF-A94F-08D95C820E93}"/>
              </a:ext>
            </a:extLst>
          </p:cNvPr>
          <p:cNvSpPr txBox="1"/>
          <p:nvPr/>
        </p:nvSpPr>
        <p:spPr>
          <a:xfrm>
            <a:off x="798372" y="3903445"/>
            <a:ext cx="621106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* </a:t>
            </a:r>
            <a:r>
              <a:rPr lang="ko-KR" altLang="en-US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가입조건 </a:t>
            </a:r>
            <a:r>
              <a:rPr lang="en-US" altLang="ko-KR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: </a:t>
            </a:r>
            <a:r>
              <a:rPr lang="ko-KR" altLang="en-US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남자 </a:t>
            </a:r>
            <a:r>
              <a:rPr lang="en-US" altLang="ko-KR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40</a:t>
            </a:r>
            <a:r>
              <a:rPr lang="ko-KR" altLang="en-US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세</a:t>
            </a:r>
            <a:r>
              <a:rPr lang="en-US" altLang="ko-KR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보험가입금액 </a:t>
            </a:r>
            <a:r>
              <a:rPr lang="en-US" altLang="ko-KR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1</a:t>
            </a:r>
            <a:r>
              <a:rPr lang="ko-KR" altLang="en-US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억원</a:t>
            </a:r>
            <a:r>
              <a:rPr lang="en-US" altLang="ko-KR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, 1</a:t>
            </a:r>
            <a:r>
              <a:rPr lang="ko-KR" altLang="en-US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구좌 월 보험료 </a:t>
            </a:r>
            <a:r>
              <a:rPr lang="en-US" altLang="ko-KR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40,000</a:t>
            </a:r>
            <a:r>
              <a:rPr lang="ko-KR" altLang="en-US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원</a:t>
            </a:r>
            <a:r>
              <a:rPr lang="en-US" altLang="ko-KR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 (</a:t>
            </a:r>
            <a:r>
              <a:rPr lang="ko-KR" altLang="en-US" sz="1000" spc="-41" dirty="0" err="1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주계약</a:t>
            </a:r>
            <a:r>
              <a:rPr lang="ko-KR" altLang="en-US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 기준</a:t>
            </a:r>
            <a:r>
              <a:rPr lang="en-US" altLang="ko-KR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), 20</a:t>
            </a:r>
            <a:r>
              <a:rPr lang="ko-KR" altLang="en-US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년 만기</a:t>
            </a:r>
            <a:r>
              <a:rPr lang="en-US" altLang="ko-KR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1000" spc="-41" dirty="0" err="1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전기납</a:t>
            </a:r>
            <a:r>
              <a:rPr lang="en-US" altLang="ko-KR" sz="1000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1000" spc="-41" dirty="0" err="1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sym typeface="Wingdings" panose="05000000000000000000" pitchFamily="2" charset="2"/>
              </a:rPr>
              <a:t>월납</a:t>
            </a:r>
            <a:endParaRPr lang="ko-KR" altLang="en-US" sz="1000" spc="-41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graphicFrame>
        <p:nvGraphicFramePr>
          <p:cNvPr id="242" name="표 21">
            <a:extLst>
              <a:ext uri="{FF2B5EF4-FFF2-40B4-BE49-F238E27FC236}">
                <a16:creationId xmlns:a16="http://schemas.microsoft.com/office/drawing/2014/main" xmlns="" id="{C65C6CCB-745C-4B1B-89B9-77C3C582C4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5337829"/>
              </p:ext>
            </p:extLst>
          </p:nvPr>
        </p:nvGraphicFramePr>
        <p:xfrm>
          <a:off x="573214" y="6279786"/>
          <a:ext cx="6456112" cy="3577622"/>
        </p:xfrm>
        <a:graphic>
          <a:graphicData uri="http://schemas.openxmlformats.org/drawingml/2006/table">
            <a:tbl>
              <a:tblPr bandRow="1"/>
              <a:tblGrid>
                <a:gridCol w="14813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31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15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96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344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53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7157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89101"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b="1" dirty="0" err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가입</a:t>
                      </a:r>
                      <a:r>
                        <a:rPr lang="en-US" altLang="ko-KR" sz="1100" b="1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 </a:t>
                      </a:r>
                      <a:r>
                        <a:rPr sz="1100" b="1" dirty="0" err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나이</a:t>
                      </a:r>
                      <a:endParaRPr sz="1100" b="1" dirty="0">
                        <a:ln w="9525" cap="flat">
                          <a:solidFill>
                            <a:schemeClr val="accent1">
                              <a:alpha val="0"/>
                            </a:schemeClr>
                          </a:solidFill>
                          <a:prstDash val="solid"/>
                          <a:round/>
                        </a:ln>
                        <a:solidFill>
                          <a:srgbClr val="FFFF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KoPub돋움체 Medium"/>
                        <a:sym typeface="KoPub돋움체 Medium"/>
                      </a:endParaRPr>
                    </a:p>
                  </a:txBody>
                  <a:tcPr marL="6300" marR="6300" marT="6300" marB="63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20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rgbClr val="FFFFFF"/>
                          </a:solidFill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r>
                        <a:rPr sz="11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20년 </a:t>
                      </a:r>
                      <a:r>
                        <a:rPr sz="11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만기</a:t>
                      </a:r>
                      <a:endParaRPr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20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rgbClr val="FFFFFF"/>
                          </a:solidFill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r>
                        <a:rPr sz="11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55세 </a:t>
                      </a:r>
                      <a:r>
                        <a:rPr sz="11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만기</a:t>
                      </a:r>
                      <a:endParaRPr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20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rgbClr val="FFFFFF"/>
                          </a:solidFill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r>
                        <a:rPr sz="11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60세 </a:t>
                      </a:r>
                      <a:r>
                        <a:rPr sz="11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만기</a:t>
                      </a:r>
                      <a:endParaRPr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9101">
                <a:tc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b="1" dirty="0" err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남자</a:t>
                      </a:r>
                      <a:endParaRPr sz="1100" b="1" dirty="0">
                        <a:ln w="9525" cap="flat">
                          <a:solidFill>
                            <a:schemeClr val="accent1">
                              <a:alpha val="0"/>
                            </a:schemeClr>
                          </a:solidFill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KoPub돋움체 Medium"/>
                        <a:sym typeface="KoPub돋움체 Medium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2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b="1" dirty="0" err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여자</a:t>
                      </a:r>
                      <a:endParaRPr sz="1100" b="1" dirty="0">
                        <a:ln w="9525" cap="flat">
                          <a:solidFill>
                            <a:schemeClr val="accent1">
                              <a:alpha val="0"/>
                            </a:schemeClr>
                          </a:solidFill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KoPub돋움체 Medium"/>
                        <a:sym typeface="KoPub돋움체 Medium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b="1" dirty="0" err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남자</a:t>
                      </a:r>
                      <a:endParaRPr sz="1100" b="1" dirty="0">
                        <a:ln w="9525" cap="flat">
                          <a:solidFill>
                            <a:schemeClr val="accent1">
                              <a:alpha val="0"/>
                            </a:schemeClr>
                          </a:solidFill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KoPub돋움체 Medium"/>
                        <a:sym typeface="KoPub돋움체 Medium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2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b="1" dirty="0" err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여자</a:t>
                      </a:r>
                      <a:endParaRPr sz="1100" b="1" dirty="0">
                        <a:ln w="9525" cap="flat">
                          <a:solidFill>
                            <a:schemeClr val="accent1">
                              <a:alpha val="0"/>
                            </a:schemeClr>
                          </a:solidFill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KoPub돋움체 Medium"/>
                        <a:sym typeface="KoPub돋움체 Medium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b="1" dirty="0" err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남자</a:t>
                      </a:r>
                      <a:endParaRPr sz="1100" b="1" dirty="0">
                        <a:ln w="9525" cap="flat">
                          <a:solidFill>
                            <a:schemeClr val="accent1">
                              <a:alpha val="0"/>
                            </a:schemeClr>
                          </a:solidFill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KoPub돋움체 Medium"/>
                        <a:sym typeface="KoPub돋움체 Medium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2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b="1" dirty="0" err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여자</a:t>
                      </a:r>
                      <a:endParaRPr sz="1100" b="1" dirty="0">
                        <a:ln w="9525" cap="flat">
                          <a:solidFill>
                            <a:schemeClr val="accent1">
                              <a:alpha val="0"/>
                            </a:schemeClr>
                          </a:solidFill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KoPub돋움체 Medium"/>
                        <a:sym typeface="KoPub돋움체 Medium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994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r>
                        <a:rPr sz="11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15세</a:t>
                      </a:r>
                    </a:p>
                  </a:txBody>
                  <a:tcPr marL="6300" marR="6300" marT="6300" marB="63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endParaRPr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endParaRPr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2</a:t>
                      </a:r>
                      <a:r>
                        <a:rPr lang="en-US"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44</a:t>
                      </a:r>
                      <a:endParaRPr sz="1100" dirty="0">
                        <a:ln w="9525" cap="flat">
                          <a:solidFill>
                            <a:schemeClr val="accent1">
                              <a:alpha val="0"/>
                            </a:schemeClr>
                          </a:solidFill>
                          <a:prstDash val="solid"/>
                          <a:round/>
                        </a:ln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KoPub돋움체 Medium"/>
                        <a:sym typeface="KoPub돋움체 Medium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305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</a:t>
                      </a:r>
                      <a:r>
                        <a:rPr lang="en-US"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94</a:t>
                      </a:r>
                      <a:endParaRPr sz="1100" dirty="0">
                        <a:ln w="9525" cap="flat">
                          <a:solidFill>
                            <a:schemeClr val="accent1">
                              <a:alpha val="0"/>
                            </a:schemeClr>
                          </a:solidFill>
                          <a:prstDash val="solid"/>
                          <a:round/>
                        </a:ln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KoPub돋움체 Medium"/>
                        <a:sym typeface="KoPub돋움체 Medium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252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994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r>
                        <a:rPr sz="11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20세</a:t>
                      </a:r>
                    </a:p>
                  </a:txBody>
                  <a:tcPr marL="6300" marR="6300" marT="6300" marB="63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endParaRPr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endParaRPr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225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286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177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234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994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r>
                        <a:rPr sz="11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25세</a:t>
                      </a:r>
                    </a:p>
                  </a:txBody>
                  <a:tcPr marL="6300" marR="6300" marT="6300" marB="63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endParaRPr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endParaRPr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211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264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163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214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994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r>
                        <a:rPr sz="11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30세</a:t>
                      </a:r>
                    </a:p>
                  </a:txBody>
                  <a:tcPr marL="6300" marR="6300" marT="6300" marB="63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265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310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201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248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152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199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994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r>
                        <a:rPr sz="11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35세</a:t>
                      </a:r>
                    </a:p>
                  </a:txBody>
                  <a:tcPr marL="6300" marR="6300" marT="6300" marB="63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186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235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186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235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138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187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994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rgbClr val="FFFFFF"/>
                          </a:solidFill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r>
                        <a:rPr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40세</a:t>
                      </a:r>
                    </a:p>
                  </a:txBody>
                  <a:tcPr marL="6300" marR="6300" marT="6300" marB="63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b="1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122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b="1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174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b="1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163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b="1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216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b="1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122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b="1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174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994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r>
                        <a:rPr sz="11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45세</a:t>
                      </a:r>
                    </a:p>
                  </a:txBody>
                  <a:tcPr marL="6300" marR="6300" marT="6300" marB="63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78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lang="en-US"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124</a:t>
                      </a:r>
                      <a:endParaRPr sz="1100" dirty="0">
                        <a:ln w="9525" cap="flat">
                          <a:solidFill>
                            <a:schemeClr val="accent1">
                              <a:alpha val="0"/>
                            </a:schemeClr>
                          </a:solidFill>
                          <a:prstDash val="solid"/>
                          <a:round/>
                        </a:ln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KoPub돋움체 Medium"/>
                        <a:sym typeface="KoPub돋움체 Medium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131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180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105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157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994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r>
                        <a:rPr sz="11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50세</a:t>
                      </a:r>
                    </a:p>
                  </a:txBody>
                  <a:tcPr marL="6300" marR="6300" marT="6300" marB="63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50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84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endParaRPr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endParaRPr sz="110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83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131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994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r>
                        <a:rPr sz="11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55세</a:t>
                      </a:r>
                    </a:p>
                  </a:txBody>
                  <a:tcPr marL="6300" marR="6300" marT="6300" marB="63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30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51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endParaRPr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endParaRPr sz="110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endParaRPr sz="110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endParaRPr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994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r>
                        <a:rPr sz="11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60세</a:t>
                      </a:r>
                    </a:p>
                  </a:txBody>
                  <a:tcPr marL="6300" marR="6300" marT="6300" marB="63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18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1100" dirty="0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KoPub돋움체 Medium"/>
                          <a:sym typeface="KoPub돋움체 Medium"/>
                        </a:rPr>
                        <a:t>28</a:t>
                      </a: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endParaRPr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endParaRPr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endParaRPr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>
                        <a:defRPr sz="1800" b="1">
                          <a:ln w="9525" cap="flat"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  <a:round/>
                          </a:ln>
                          <a:latin typeface="KoPub돋움체 Medium"/>
                          <a:ea typeface="KoPub돋움체 Medium"/>
                          <a:cs typeface="KoPub돋움체 Medium"/>
                          <a:sym typeface="KoPub돋움체 Medium"/>
                        </a:defRPr>
                      </a:pPr>
                      <a:endParaRPr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00" marR="6300" marT="6300" marB="63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243" name="직사각형 242">
            <a:extLst>
              <a:ext uri="{FF2B5EF4-FFF2-40B4-BE49-F238E27FC236}">
                <a16:creationId xmlns:a16="http://schemas.microsoft.com/office/drawing/2014/main" xmlns="" id="{17F8643C-E697-48B7-BC1A-2D289229CFC2}"/>
              </a:ext>
            </a:extLst>
          </p:cNvPr>
          <p:cNvSpPr/>
          <p:nvPr/>
        </p:nvSpPr>
        <p:spPr>
          <a:xfrm>
            <a:off x="497946" y="5792614"/>
            <a:ext cx="29837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&lt;1</a:t>
            </a:r>
            <a:r>
              <a:rPr lang="ko-KR" altLang="en-US" sz="14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구좌 연령 </a:t>
            </a:r>
            <a:r>
              <a:rPr lang="en-US" altLang="ko-KR" sz="14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/ </a:t>
            </a:r>
            <a:r>
              <a:rPr lang="ko-KR" altLang="en-US" sz="1400" b="1" spc="-41" dirty="0" err="1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만기별</a:t>
            </a:r>
            <a:r>
              <a:rPr lang="ko-KR" altLang="en-US" sz="14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 </a:t>
            </a:r>
            <a:r>
              <a:rPr lang="ko-KR" altLang="en-US" sz="1400" b="1" spc="-41" dirty="0" err="1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월지급</a:t>
            </a:r>
            <a:r>
              <a:rPr lang="ko-KR" altLang="en-US" sz="14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 예시</a:t>
            </a:r>
            <a:r>
              <a:rPr lang="en-US" altLang="ko-KR" sz="1400" b="1" spc="-4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&gt;</a:t>
            </a:r>
            <a:endParaRPr lang="ko-KR" altLang="en-US" sz="1400" b="1" dirty="0">
              <a:latin typeface="맑은 고딕" panose="020B0503020000020004" pitchFamily="50" charset="-127"/>
            </a:endParaRPr>
          </a:p>
        </p:txBody>
      </p:sp>
      <p:sp>
        <p:nvSpPr>
          <p:cNvPr id="244" name="직사각형 1">
            <a:extLst>
              <a:ext uri="{FF2B5EF4-FFF2-40B4-BE49-F238E27FC236}">
                <a16:creationId xmlns:a16="http://schemas.microsoft.com/office/drawing/2014/main" xmlns="" id="{D5947E7A-9ECD-4CB1-9D78-11635A17503D}"/>
              </a:ext>
            </a:extLst>
          </p:cNvPr>
          <p:cNvSpPr txBox="1"/>
          <p:nvPr/>
        </p:nvSpPr>
        <p:spPr>
          <a:xfrm>
            <a:off x="6299542" y="5960664"/>
            <a:ext cx="733565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7798" rIns="37798">
            <a:spAutoFit/>
          </a:bodyPr>
          <a:lstStyle/>
          <a:p>
            <a:pPr algn="ctr" defTabSz="755934">
              <a:defRPr sz="1100">
                <a:ln w="9525" cap="flat">
                  <a:solidFill>
                    <a:srgbClr val="4F81BD">
                      <a:alpha val="0"/>
                    </a:srgbClr>
                  </a:solidFill>
                  <a:prstDash val="solid"/>
                  <a:round/>
                </a:ln>
                <a:solidFill>
                  <a:srgbClr val="262626"/>
                </a:solidFill>
                <a:latin typeface="KoPub돋움체 Medium"/>
                <a:ea typeface="KoPub돋움체 Medium"/>
                <a:cs typeface="KoPub돋움체 Medium"/>
                <a:sym typeface="KoPub돋움체 Medium"/>
              </a:defRPr>
            </a:pPr>
            <a:r>
              <a:rPr sz="900" dirty="0">
                <a:ln w="9525" cap="flat">
                  <a:solidFill>
                    <a:srgbClr val="4F81BD">
                      <a:alpha val="0"/>
                    </a:srgbClr>
                  </a:solidFill>
                  <a:prstDash val="solid"/>
                  <a:round/>
                </a:ln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돋움체 Medium"/>
                <a:sym typeface="KoPub돋움체 Medium"/>
              </a:rPr>
              <a:t>* </a:t>
            </a:r>
            <a:r>
              <a:rPr sz="900" dirty="0" err="1">
                <a:ln w="9525" cap="flat">
                  <a:solidFill>
                    <a:srgbClr val="4F81BD">
                      <a:alpha val="0"/>
                    </a:srgbClr>
                  </a:solidFill>
                  <a:prstDash val="solid"/>
                  <a:round/>
                </a:ln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돋움체 Medium"/>
                <a:sym typeface="KoPub돋움체 Medium"/>
              </a:rPr>
              <a:t>단위</a:t>
            </a:r>
            <a:r>
              <a:rPr sz="900" dirty="0">
                <a:ln w="9525" cap="flat">
                  <a:solidFill>
                    <a:srgbClr val="4F81BD">
                      <a:alpha val="0"/>
                    </a:srgbClr>
                  </a:solidFill>
                  <a:prstDash val="solid"/>
                  <a:round/>
                </a:ln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돋움체 Medium"/>
                <a:sym typeface="KoPub돋움체 Medium"/>
              </a:rPr>
              <a:t> : </a:t>
            </a:r>
            <a:r>
              <a:rPr sz="900" dirty="0" err="1">
                <a:ln w="9525" cap="flat">
                  <a:solidFill>
                    <a:srgbClr val="4F81BD">
                      <a:alpha val="0"/>
                    </a:srgbClr>
                  </a:solidFill>
                  <a:prstDash val="solid"/>
                  <a:round/>
                </a:ln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돋움체 Medium"/>
                <a:sym typeface="KoPub돋움체 Medium"/>
              </a:rPr>
              <a:t>만원</a:t>
            </a:r>
            <a:endParaRPr sz="900" dirty="0">
              <a:ln w="9525" cap="flat">
                <a:solidFill>
                  <a:srgbClr val="4F81BD">
                    <a:alpha val="0"/>
                  </a:srgbClr>
                </a:solidFill>
                <a:prstDash val="solid"/>
                <a:round/>
              </a:ln>
              <a:solidFill>
                <a:srgbClr val="262626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돋움체 Medium"/>
              <a:sym typeface="KoPub돋움체 Medium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EBFBB4D1-228D-415F-A5D1-F1407560126F}"/>
              </a:ext>
            </a:extLst>
          </p:cNvPr>
          <p:cNvSpPr/>
          <p:nvPr/>
        </p:nvSpPr>
        <p:spPr>
          <a:xfrm>
            <a:off x="0" y="0"/>
            <a:ext cx="7559675" cy="921376"/>
          </a:xfrm>
          <a:prstGeom prst="rect">
            <a:avLst/>
          </a:prstGeom>
          <a:solidFill>
            <a:srgbClr val="6E2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/>
          </a:p>
        </p:txBody>
      </p:sp>
      <p:pic>
        <p:nvPicPr>
          <p:cNvPr id="52" name="Picture 6">
            <a:extLst>
              <a:ext uri="{FF2B5EF4-FFF2-40B4-BE49-F238E27FC236}">
                <a16:creationId xmlns:a16="http://schemas.microsoft.com/office/drawing/2014/main" xmlns="" id="{6E2CB616-D58E-4C5C-9A5B-DBC5EA231202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368745" y="220669"/>
            <a:ext cx="953594" cy="9649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43935" y="286877"/>
            <a:ext cx="4601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b="1" dirty="0">
                <a:solidFill>
                  <a:schemeClr val="bg1"/>
                </a:solidFill>
              </a:rPr>
              <a:t>Chubb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r>
              <a:rPr lang="ko-KR" altLang="en-US" b="1" dirty="0" err="1">
                <a:solidFill>
                  <a:schemeClr val="bg1"/>
                </a:solidFill>
              </a:rPr>
              <a:t>패밀리케어</a:t>
            </a:r>
            <a:r>
              <a:rPr lang="ko-KR" altLang="en-US" b="1" dirty="0">
                <a:solidFill>
                  <a:schemeClr val="bg1"/>
                </a:solidFill>
              </a:rPr>
              <a:t> 정기보험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ko-KR" altLang="en-US" b="1" dirty="0">
                <a:solidFill>
                  <a:schemeClr val="bg1"/>
                </a:solidFill>
              </a:rPr>
              <a:t>무배당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xmlns="" id="{E21884AF-6468-4448-AF87-E21F9F766DA4}"/>
              </a:ext>
            </a:extLst>
          </p:cNvPr>
          <p:cNvSpPr/>
          <p:nvPr/>
        </p:nvSpPr>
        <p:spPr>
          <a:xfrm>
            <a:off x="1101508" y="1912623"/>
            <a:ext cx="6457732" cy="6390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3">
            <a:extLst>
              <a:ext uri="{FF2B5EF4-FFF2-40B4-BE49-F238E27FC236}">
                <a16:creationId xmlns:a16="http://schemas.microsoft.com/office/drawing/2014/main" xmlns="" id="{F6D0885B-07E6-458D-AA23-0AAEC1978B50}"/>
              </a:ext>
            </a:extLst>
          </p:cNvPr>
          <p:cNvSpPr/>
          <p:nvPr/>
        </p:nvSpPr>
        <p:spPr>
          <a:xfrm>
            <a:off x="1101508" y="1152351"/>
            <a:ext cx="6457732" cy="636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3EBD1BD-8605-4F07-B82C-AEEC8EEFF0E3}"/>
              </a:ext>
            </a:extLst>
          </p:cNvPr>
          <p:cNvSpPr txBox="1"/>
          <p:nvPr/>
        </p:nvSpPr>
        <p:spPr>
          <a:xfrm>
            <a:off x="1689865" y="1279660"/>
            <a:ext cx="4768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적용이율</a:t>
            </a:r>
            <a:r>
              <a:rPr lang="ko-KR" altLang="en-US" sz="160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2.50% </a:t>
            </a:r>
            <a:r>
              <a:rPr lang="ko-KR" altLang="en-US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가성비 보장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0E6A7F5-3E75-4A38-B55C-72A9C2463B72}"/>
              </a:ext>
            </a:extLst>
          </p:cNvPr>
          <p:cNvSpPr txBox="1"/>
          <p:nvPr/>
        </p:nvSpPr>
        <p:spPr>
          <a:xfrm>
            <a:off x="1672620" y="2055938"/>
            <a:ext cx="35035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월지급식 </a:t>
            </a:r>
            <a:r>
              <a:rPr lang="ko-KR" altLang="en-US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경제적 부재에 적극 대응</a:t>
            </a:r>
            <a:endParaRPr lang="ko-KR" altLang="en-US" b="1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6E27C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xmlns="" id="{D30C86DA-B0DD-4E5A-B79E-3BE8E2DA772A}"/>
              </a:ext>
            </a:extLst>
          </p:cNvPr>
          <p:cNvGrpSpPr/>
          <p:nvPr/>
        </p:nvGrpSpPr>
        <p:grpSpPr>
          <a:xfrm rot="16200000">
            <a:off x="1143674" y="1113707"/>
            <a:ext cx="404346" cy="611483"/>
            <a:chOff x="-9065950" y="10867780"/>
            <a:chExt cx="3753852" cy="5676862"/>
          </a:xfrm>
        </p:grpSpPr>
        <p:sp>
          <p:nvSpPr>
            <p:cNvPr id="55" name="Off-page Connector 4">
              <a:extLst>
                <a:ext uri="{FF2B5EF4-FFF2-40B4-BE49-F238E27FC236}">
                  <a16:creationId xmlns:a16="http://schemas.microsoft.com/office/drawing/2014/main" xmlns="" id="{85A198E8-45EC-4143-B519-6742B0B44802}"/>
                </a:ext>
              </a:extLst>
            </p:cNvPr>
            <p:cNvSpPr/>
            <p:nvPr/>
          </p:nvSpPr>
          <p:spPr>
            <a:xfrm>
              <a:off x="-9065950" y="10867780"/>
              <a:ext cx="3441031" cy="5676862"/>
            </a:xfrm>
            <a:prstGeom prst="flowChartOffpageConnector">
              <a:avLst/>
            </a:prstGeom>
            <a:solidFill>
              <a:srgbClr val="6E27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Triangle 5">
              <a:extLst>
                <a:ext uri="{FF2B5EF4-FFF2-40B4-BE49-F238E27FC236}">
                  <a16:creationId xmlns:a16="http://schemas.microsoft.com/office/drawing/2014/main" xmlns="" id="{F2626F21-58F1-4401-A008-A9C4E78571C9}"/>
                </a:ext>
              </a:extLst>
            </p:cNvPr>
            <p:cNvSpPr/>
            <p:nvPr/>
          </p:nvSpPr>
          <p:spPr>
            <a:xfrm>
              <a:off x="-5624919" y="10867780"/>
              <a:ext cx="312821" cy="601579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xmlns="" id="{FBD7CE6F-EAA4-462E-B220-1A5320652C67}"/>
              </a:ext>
            </a:extLst>
          </p:cNvPr>
          <p:cNvGrpSpPr/>
          <p:nvPr/>
        </p:nvGrpSpPr>
        <p:grpSpPr>
          <a:xfrm rot="16200000">
            <a:off x="1143672" y="1897613"/>
            <a:ext cx="404346" cy="611483"/>
            <a:chOff x="-118466" y="10867780"/>
            <a:chExt cx="3753852" cy="5676862"/>
          </a:xfrm>
        </p:grpSpPr>
        <p:sp>
          <p:nvSpPr>
            <p:cNvPr id="58" name="Off-page Connector 11">
              <a:extLst>
                <a:ext uri="{FF2B5EF4-FFF2-40B4-BE49-F238E27FC236}">
                  <a16:creationId xmlns:a16="http://schemas.microsoft.com/office/drawing/2014/main" xmlns="" id="{5C3EC1B7-D2FE-4B50-B9A5-B95C54D4E6EB}"/>
                </a:ext>
              </a:extLst>
            </p:cNvPr>
            <p:cNvSpPr/>
            <p:nvPr/>
          </p:nvSpPr>
          <p:spPr>
            <a:xfrm>
              <a:off x="-118466" y="10867780"/>
              <a:ext cx="3441031" cy="5676862"/>
            </a:xfrm>
            <a:prstGeom prst="flowChartOffpageConnector">
              <a:avLst/>
            </a:prstGeom>
            <a:solidFill>
              <a:srgbClr val="01C1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ight Triangle 12">
              <a:extLst>
                <a:ext uri="{FF2B5EF4-FFF2-40B4-BE49-F238E27FC236}">
                  <a16:creationId xmlns:a16="http://schemas.microsoft.com/office/drawing/2014/main" xmlns="" id="{F77695D7-C2C3-405B-BBD8-CADFDA08696B}"/>
                </a:ext>
              </a:extLst>
            </p:cNvPr>
            <p:cNvSpPr/>
            <p:nvPr/>
          </p:nvSpPr>
          <p:spPr>
            <a:xfrm>
              <a:off x="3322565" y="10867780"/>
              <a:ext cx="312821" cy="601579"/>
            </a:xfrm>
            <a:prstGeom prst="rtTriangl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299A241C-425B-43EE-9E78-47A2A21857F7}"/>
              </a:ext>
            </a:extLst>
          </p:cNvPr>
          <p:cNvSpPr txBox="1"/>
          <p:nvPr/>
        </p:nvSpPr>
        <p:spPr>
          <a:xfrm>
            <a:off x="1101507" y="1256139"/>
            <a:ext cx="44755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CA24B37D-778E-4FE2-BA40-EC3BA7AE80F0}"/>
              </a:ext>
            </a:extLst>
          </p:cNvPr>
          <p:cNvSpPr txBox="1"/>
          <p:nvPr/>
        </p:nvSpPr>
        <p:spPr>
          <a:xfrm>
            <a:off x="1051814" y="2036687"/>
            <a:ext cx="49725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02</a:t>
            </a:r>
          </a:p>
        </p:txBody>
      </p:sp>
      <p:sp>
        <p:nvSpPr>
          <p:cNvPr id="62" name="Rectangle 3">
            <a:extLst>
              <a:ext uri="{FF2B5EF4-FFF2-40B4-BE49-F238E27FC236}">
                <a16:creationId xmlns:a16="http://schemas.microsoft.com/office/drawing/2014/main" xmlns="" id="{3186A8C5-B28E-4B97-B84A-DA860B98A265}"/>
              </a:ext>
            </a:extLst>
          </p:cNvPr>
          <p:cNvSpPr/>
          <p:nvPr/>
        </p:nvSpPr>
        <p:spPr>
          <a:xfrm>
            <a:off x="1129590" y="2678656"/>
            <a:ext cx="6429650" cy="6826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8BEAA92-96D7-4EC6-A3E7-B8F09281F6CB}"/>
              </a:ext>
            </a:extLst>
          </p:cNvPr>
          <p:cNvSpPr txBox="1"/>
          <p:nvPr/>
        </p:nvSpPr>
        <p:spPr>
          <a:xfrm>
            <a:off x="1719780" y="2827049"/>
            <a:ext cx="5501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1 </a:t>
            </a:r>
            <a:r>
              <a:rPr lang="ko-KR" altLang="en-US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구좌당 </a:t>
            </a:r>
            <a:r>
              <a:rPr lang="ko-KR" altLang="en-US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남자 </a:t>
            </a:r>
            <a:r>
              <a:rPr lang="en-US" altLang="ko-KR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  <a:r>
              <a:rPr lang="en-US" altLang="ko-KR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여자 </a:t>
            </a:r>
            <a:r>
              <a:rPr lang="en-US" altLang="ko-KR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6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 </a:t>
            </a:r>
            <a:r>
              <a:rPr lang="en-US" altLang="ko-KR" sz="9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9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최대 </a:t>
            </a:r>
            <a:r>
              <a:rPr lang="en-US" altLang="ko-KR" sz="9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8</a:t>
            </a:r>
            <a:r>
              <a:rPr lang="ko-KR" altLang="en-US" sz="9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구좌 가입 가능</a:t>
            </a:r>
            <a:r>
              <a:rPr lang="en-US" altLang="ko-KR" sz="9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9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b="1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6E27C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64" name="그룹 63">
            <a:extLst>
              <a:ext uri="{FF2B5EF4-FFF2-40B4-BE49-F238E27FC236}">
                <a16:creationId xmlns:a16="http://schemas.microsoft.com/office/drawing/2014/main" xmlns="" id="{90702B7F-E288-4A1D-8493-CE390B2C0D09}"/>
              </a:ext>
            </a:extLst>
          </p:cNvPr>
          <p:cNvGrpSpPr/>
          <p:nvPr/>
        </p:nvGrpSpPr>
        <p:grpSpPr>
          <a:xfrm rot="16200000">
            <a:off x="1149948" y="2651505"/>
            <a:ext cx="404349" cy="611486"/>
            <a:chOff x="-4592207" y="10867771"/>
            <a:chExt cx="3753856" cy="5676858"/>
          </a:xfrm>
        </p:grpSpPr>
        <p:sp>
          <p:nvSpPr>
            <p:cNvPr id="65" name="Off-page Connector 8">
              <a:extLst>
                <a:ext uri="{FF2B5EF4-FFF2-40B4-BE49-F238E27FC236}">
                  <a16:creationId xmlns:a16="http://schemas.microsoft.com/office/drawing/2014/main" xmlns="" id="{AE35B02A-4CD2-4233-AE02-91CF4637CA08}"/>
                </a:ext>
              </a:extLst>
            </p:cNvPr>
            <p:cNvSpPr/>
            <p:nvPr/>
          </p:nvSpPr>
          <p:spPr>
            <a:xfrm>
              <a:off x="-4592207" y="10867771"/>
              <a:ext cx="3441027" cy="5676858"/>
            </a:xfrm>
            <a:prstGeom prst="flowChartOffpageConnector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ight Triangle 9">
              <a:extLst>
                <a:ext uri="{FF2B5EF4-FFF2-40B4-BE49-F238E27FC236}">
                  <a16:creationId xmlns:a16="http://schemas.microsoft.com/office/drawing/2014/main" xmlns="" id="{4B199976-E8BC-4976-BCD3-D4FB6CC37BC7}"/>
                </a:ext>
              </a:extLst>
            </p:cNvPr>
            <p:cNvSpPr/>
            <p:nvPr/>
          </p:nvSpPr>
          <p:spPr>
            <a:xfrm>
              <a:off x="-1151175" y="10867785"/>
              <a:ext cx="312824" cy="601575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B776664F-FB0F-4936-A224-59430F35534B}"/>
              </a:ext>
            </a:extLst>
          </p:cNvPr>
          <p:cNvSpPr txBox="1"/>
          <p:nvPr/>
        </p:nvSpPr>
        <p:spPr>
          <a:xfrm>
            <a:off x="1067136" y="2785114"/>
            <a:ext cx="50687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03</a:t>
            </a: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xmlns="" id="{A05C4735-6BCC-4F99-BE4A-F62AE58849AC}"/>
              </a:ext>
            </a:extLst>
          </p:cNvPr>
          <p:cNvGrpSpPr/>
          <p:nvPr/>
        </p:nvGrpSpPr>
        <p:grpSpPr>
          <a:xfrm>
            <a:off x="-14332" y="-14957"/>
            <a:ext cx="1129163" cy="936335"/>
            <a:chOff x="-14332" y="-14957"/>
            <a:chExt cx="1129163" cy="936335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xmlns="" id="{EFE31A6F-3908-4F03-A343-17F079388A31}"/>
                </a:ext>
              </a:extLst>
            </p:cNvPr>
            <p:cNvGrpSpPr/>
            <p:nvPr/>
          </p:nvGrpSpPr>
          <p:grpSpPr>
            <a:xfrm>
              <a:off x="-14332" y="-14957"/>
              <a:ext cx="1129163" cy="936335"/>
              <a:chOff x="7524465" y="3937516"/>
              <a:chExt cx="1691649" cy="671590"/>
            </a:xfrm>
          </p:grpSpPr>
          <p:sp>
            <p:nvSpPr>
              <p:cNvPr id="69" name="화살표: 오각형 68">
                <a:extLst>
                  <a:ext uri="{FF2B5EF4-FFF2-40B4-BE49-F238E27FC236}">
                    <a16:creationId xmlns:a16="http://schemas.microsoft.com/office/drawing/2014/main" xmlns="" id="{EBC2DEB1-1565-4866-BACA-10A00C04FB25}"/>
                  </a:ext>
                </a:extLst>
              </p:cNvPr>
              <p:cNvSpPr/>
              <p:nvPr/>
            </p:nvSpPr>
            <p:spPr>
              <a:xfrm>
                <a:off x="7524465" y="3948240"/>
                <a:ext cx="1580206" cy="660865"/>
              </a:xfrm>
              <a:prstGeom prst="homePlate">
                <a:avLst>
                  <a:gd name="adj" fmla="val 27328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화살표: 갈매기형 수장 69">
                <a:extLst>
                  <a:ext uri="{FF2B5EF4-FFF2-40B4-BE49-F238E27FC236}">
                    <a16:creationId xmlns:a16="http://schemas.microsoft.com/office/drawing/2014/main" xmlns="" id="{16DBB54A-51F5-458D-BE15-8233D0C7887D}"/>
                  </a:ext>
                </a:extLst>
              </p:cNvPr>
              <p:cNvSpPr/>
              <p:nvPr/>
            </p:nvSpPr>
            <p:spPr>
              <a:xfrm>
                <a:off x="8796875" y="3937516"/>
                <a:ext cx="419239" cy="671590"/>
              </a:xfrm>
              <a:prstGeom prst="chevron">
                <a:avLst>
                  <a:gd name="adj" fmla="val 91715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89615179-72EC-49D5-8FBC-3B41926CCAB7}"/>
                </a:ext>
              </a:extLst>
            </p:cNvPr>
            <p:cNvSpPr txBox="1"/>
            <p:nvPr/>
          </p:nvSpPr>
          <p:spPr>
            <a:xfrm>
              <a:off x="28517" y="313383"/>
              <a:ext cx="90051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400" b="1" dirty="0">
                  <a:solidFill>
                    <a:srgbClr val="6E27C5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 Semilight" panose="020B0502040204020203" pitchFamily="50" charset="-127"/>
                </a:rPr>
                <a:t>상품소개</a:t>
              </a:r>
              <a:endParaRPr lang="en-US" sz="1400" b="1" dirty="0">
                <a:solidFill>
                  <a:srgbClr val="6E27C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50103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TextBox 1118"/>
          <p:cNvSpPr txBox="1"/>
          <p:nvPr/>
        </p:nvSpPr>
        <p:spPr>
          <a:xfrm>
            <a:off x="4248347" y="4033830"/>
            <a:ext cx="772748" cy="1110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7967">
              <a:defRPr/>
            </a:pPr>
            <a:r>
              <a:rPr lang="en-US" altLang="ko-KR" sz="6614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</a:p>
        </p:txBody>
      </p:sp>
      <p:sp>
        <p:nvSpPr>
          <p:cNvPr id="83" name="직사각형 8">
            <a:extLst>
              <a:ext uri="{FF2B5EF4-FFF2-40B4-BE49-F238E27FC236}">
                <a16:creationId xmlns:a16="http://schemas.microsoft.com/office/drawing/2014/main" xmlns="" id="{6304AF3F-7220-4C12-8138-D5B70806FB7B}"/>
              </a:ext>
            </a:extLst>
          </p:cNvPr>
          <p:cNvSpPr/>
          <p:nvPr/>
        </p:nvSpPr>
        <p:spPr>
          <a:xfrm>
            <a:off x="718652" y="3889774"/>
            <a:ext cx="16273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4141">
              <a:defRPr/>
            </a:pPr>
            <a:r>
              <a:rPr lang="ko-KR" altLang="en-US" sz="1600" b="1" spc="-35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59595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상품 상세내용</a:t>
            </a:r>
            <a:endParaRPr lang="ko-KR" altLang="en-US" sz="1600" b="1" spc="-35" dirty="0">
              <a:solidFill>
                <a:srgbClr val="59595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4" name="그림 83">
            <a:extLst>
              <a:ext uri="{FF2B5EF4-FFF2-40B4-BE49-F238E27FC236}">
                <a16:creationId xmlns:a16="http://schemas.microsoft.com/office/drawing/2014/main" xmlns="" id="{0A4A7520-E1C1-471C-877D-C7B6797ECB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51678" y="3916868"/>
            <a:ext cx="366974" cy="284367"/>
          </a:xfrm>
          <a:prstGeom prst="rect">
            <a:avLst/>
          </a:prstGeom>
        </p:spPr>
      </p:pic>
      <p:sp>
        <p:nvSpPr>
          <p:cNvPr id="89" name="직사각형 88">
            <a:extLst>
              <a:ext uri="{FF2B5EF4-FFF2-40B4-BE49-F238E27FC236}">
                <a16:creationId xmlns:a16="http://schemas.microsoft.com/office/drawing/2014/main" xmlns="" id="{7B299AE0-5CD3-49E9-BA13-0C75BA616094}"/>
              </a:ext>
            </a:extLst>
          </p:cNvPr>
          <p:cNvSpPr/>
          <p:nvPr/>
        </p:nvSpPr>
        <p:spPr>
          <a:xfrm>
            <a:off x="835355" y="4360207"/>
            <a:ext cx="5873980" cy="694335"/>
          </a:xfrm>
          <a:prstGeom prst="rect">
            <a:avLst/>
          </a:prstGeom>
          <a:solidFill>
            <a:srgbClr val="EF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77967">
              <a:defRPr/>
            </a:pPr>
            <a:endParaRPr lang="ko-KR" altLang="en-US" sz="1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0" name="사각형: 잘린 한쪽 모서리 89">
            <a:extLst>
              <a:ext uri="{FF2B5EF4-FFF2-40B4-BE49-F238E27FC236}">
                <a16:creationId xmlns:a16="http://schemas.microsoft.com/office/drawing/2014/main" xmlns="" id="{E334D7CE-6B1D-4FE6-9DC3-BC75F6CA7B03}"/>
              </a:ext>
            </a:extLst>
          </p:cNvPr>
          <p:cNvSpPr/>
          <p:nvPr/>
        </p:nvSpPr>
        <p:spPr>
          <a:xfrm>
            <a:off x="832690" y="4360207"/>
            <a:ext cx="1403267" cy="694335"/>
          </a:xfrm>
          <a:prstGeom prst="snip1Rect">
            <a:avLst>
              <a:gd name="adj" fmla="val 4050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7967">
              <a:defRPr/>
            </a:pPr>
            <a:endParaRPr lang="ko-KR" altLang="en-US" sz="1374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xmlns="" id="{B566E779-9012-46D9-8641-21008AA2C736}"/>
              </a:ext>
            </a:extLst>
          </p:cNvPr>
          <p:cNvSpPr/>
          <p:nvPr/>
        </p:nvSpPr>
        <p:spPr>
          <a:xfrm>
            <a:off x="683699" y="4452202"/>
            <a:ext cx="1617500" cy="52322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97803">
              <a:defRPr/>
            </a:pPr>
            <a:r>
              <a:rPr lang="ko-KR" altLang="en-US" sz="1400" b="1" spc="-114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최단 납기</a:t>
            </a:r>
          </a:p>
          <a:p>
            <a:pPr algn="ctr" defTabSz="697803">
              <a:defRPr/>
            </a:pPr>
            <a:r>
              <a:rPr lang="en-US" altLang="ko-KR" sz="1400" b="1" spc="-114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400" b="1" spc="-114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r>
              <a:rPr lang="ko-KR" altLang="en-US" sz="1400" b="1" spc="-114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부터</a:t>
            </a:r>
            <a:r>
              <a:rPr lang="en-US" altLang="ko-KR" sz="1400" b="1" spc="-114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xmlns="" id="{509E5369-18E5-4326-B99C-375F28643C99}"/>
              </a:ext>
            </a:extLst>
          </p:cNvPr>
          <p:cNvSpPr/>
          <p:nvPr/>
        </p:nvSpPr>
        <p:spPr>
          <a:xfrm>
            <a:off x="2366440" y="4483564"/>
            <a:ext cx="400720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ko-KR" altLang="en-US" sz="1400" b="1" dirty="0" err="1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단기납</a:t>
            </a:r>
            <a:r>
              <a:rPr lang="ko-KR" altLang="en-US" sz="1400" b="1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400" b="1" dirty="0" err="1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년납부터</a:t>
            </a:r>
            <a:r>
              <a:rPr lang="ko-KR" altLang="en-US" sz="1400" b="1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가입 가능 </a:t>
            </a:r>
          </a:p>
          <a:p>
            <a:pPr defTabSz="697803">
              <a:defRPr/>
            </a:pPr>
            <a:r>
              <a:rPr lang="en-US" altLang="ko-KR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(5</a:t>
            </a:r>
            <a:r>
              <a:rPr lang="ko-KR" altLang="en-US" sz="1100" dirty="0" err="1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r>
              <a:rPr lang="ko-KR" altLang="en-US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만</a:t>
            </a:r>
            <a:r>
              <a:rPr lang="en-US" altLang="ko-KR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15</a:t>
            </a:r>
            <a:r>
              <a:rPr lang="ko-KR" altLang="en-US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세 </a:t>
            </a:r>
            <a:r>
              <a:rPr lang="en-US" altLang="ko-KR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– 65</a:t>
            </a:r>
            <a:r>
              <a:rPr lang="ko-KR" altLang="en-US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세 가입 가능</a:t>
            </a:r>
            <a:r>
              <a:rPr lang="en-US" altLang="ko-KR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표준형 한</a:t>
            </a:r>
            <a:r>
              <a:rPr lang="en-US" altLang="ko-KR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grpSp>
        <p:nvGrpSpPr>
          <p:cNvPr id="92" name="그룹 91">
            <a:extLst>
              <a:ext uri="{FF2B5EF4-FFF2-40B4-BE49-F238E27FC236}">
                <a16:creationId xmlns:a16="http://schemas.microsoft.com/office/drawing/2014/main" xmlns="" id="{81BE1C3D-57CB-4910-A4CD-E379DABDB6DB}"/>
              </a:ext>
            </a:extLst>
          </p:cNvPr>
          <p:cNvGrpSpPr/>
          <p:nvPr/>
        </p:nvGrpSpPr>
        <p:grpSpPr>
          <a:xfrm>
            <a:off x="834022" y="5082373"/>
            <a:ext cx="5876645" cy="694335"/>
            <a:chOff x="2235381" y="5492635"/>
            <a:chExt cx="5314747" cy="853185"/>
          </a:xfrm>
        </p:grpSpPr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xmlns="" id="{7B6156E2-56FD-49C2-8BA8-1CCFA52EC956}"/>
                </a:ext>
              </a:extLst>
            </p:cNvPr>
            <p:cNvSpPr/>
            <p:nvPr/>
          </p:nvSpPr>
          <p:spPr>
            <a:xfrm>
              <a:off x="2237791" y="5492635"/>
              <a:ext cx="5312337" cy="853185"/>
            </a:xfrm>
            <a:prstGeom prst="rect">
              <a:avLst/>
            </a:prstGeom>
            <a:solidFill>
              <a:srgbClr val="EF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77967">
                <a:defRPr/>
              </a:pPr>
              <a:endParaRPr lang="ko-KR" altLang="en-US" sz="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7" name="사각형: 잘린 한쪽 모서리 96">
              <a:extLst>
                <a:ext uri="{FF2B5EF4-FFF2-40B4-BE49-F238E27FC236}">
                  <a16:creationId xmlns:a16="http://schemas.microsoft.com/office/drawing/2014/main" xmlns="" id="{2FF200F5-5CAF-4E83-A0DE-F01150DD4C06}"/>
                </a:ext>
              </a:extLst>
            </p:cNvPr>
            <p:cNvSpPr/>
            <p:nvPr/>
          </p:nvSpPr>
          <p:spPr>
            <a:xfrm>
              <a:off x="2235381" y="5492635"/>
              <a:ext cx="1269329" cy="853185"/>
            </a:xfrm>
            <a:prstGeom prst="snip1Rect">
              <a:avLst>
                <a:gd name="adj" fmla="val 34928"/>
              </a:avLst>
            </a:prstGeom>
            <a:solidFill>
              <a:srgbClr val="01C1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77967">
                <a:defRPr/>
              </a:pPr>
              <a:endParaRPr lang="ko-KR" altLang="en-US" sz="1374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93" name="직사각형 92">
            <a:extLst>
              <a:ext uri="{FF2B5EF4-FFF2-40B4-BE49-F238E27FC236}">
                <a16:creationId xmlns:a16="http://schemas.microsoft.com/office/drawing/2014/main" xmlns="" id="{4601CD4C-9786-4ECC-84B6-90C63B800A4F}"/>
              </a:ext>
            </a:extLst>
          </p:cNvPr>
          <p:cNvSpPr/>
          <p:nvPr/>
        </p:nvSpPr>
        <p:spPr>
          <a:xfrm>
            <a:off x="2390047" y="5196673"/>
            <a:ext cx="440011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ko-KR" altLang="en-US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추가납입 </a:t>
            </a:r>
            <a:r>
              <a:rPr lang="en-US" altLang="ko-KR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월 기본 보험료 </a:t>
            </a:r>
            <a:r>
              <a:rPr lang="en-US" altLang="ko-KR" sz="1400" b="1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100%</a:t>
            </a:r>
            <a:r>
              <a:rPr lang="ko-KR" altLang="en-US" sz="1400" b="1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</a:t>
            </a:r>
            <a:r>
              <a:rPr lang="en-US" altLang="ko-KR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추가납입</a:t>
            </a:r>
            <a:r>
              <a:rPr lang="en-US" altLang="ko-KR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수수료 없음</a:t>
            </a:r>
            <a:r>
              <a:rPr lang="en-US" altLang="ko-KR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defTabSz="697803">
              <a:defRPr/>
            </a:pPr>
            <a:r>
              <a:rPr lang="ko-KR" altLang="en-US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중도인출 </a:t>
            </a:r>
            <a:r>
              <a:rPr lang="en-US" altLang="ko-KR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: 1</a:t>
            </a:r>
            <a:r>
              <a:rPr lang="ko-KR" altLang="en-US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년 이후 </a:t>
            </a:r>
            <a:r>
              <a:rPr lang="ko-KR" altLang="en-US" sz="1100" dirty="0" err="1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해약환금급</a:t>
            </a:r>
            <a:r>
              <a:rPr lang="ko-KR" altLang="en-US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50%</a:t>
            </a:r>
            <a:r>
              <a:rPr lang="ko-KR" altLang="en-US" sz="11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이내</a:t>
            </a:r>
          </a:p>
        </p:txBody>
      </p:sp>
      <p:sp>
        <p:nvSpPr>
          <p:cNvPr id="95" name="직사각형 94">
            <a:extLst>
              <a:ext uri="{FF2B5EF4-FFF2-40B4-BE49-F238E27FC236}">
                <a16:creationId xmlns:a16="http://schemas.microsoft.com/office/drawing/2014/main" xmlns="" id="{3CC79A08-D9CC-47ED-9120-F70B50C3BFBB}"/>
              </a:ext>
            </a:extLst>
          </p:cNvPr>
          <p:cNvSpPr/>
          <p:nvPr/>
        </p:nvSpPr>
        <p:spPr>
          <a:xfrm>
            <a:off x="728181" y="5174536"/>
            <a:ext cx="1617800" cy="52322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97803">
              <a:defRPr/>
            </a:pPr>
            <a:r>
              <a:rPr lang="ko-KR" altLang="en-US" sz="1400" b="1" spc="-114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자유로운</a:t>
            </a:r>
          </a:p>
          <a:p>
            <a:pPr algn="ctr" defTabSz="697803">
              <a:defRPr/>
            </a:pPr>
            <a:r>
              <a:rPr lang="ko-KR" altLang="en-US" sz="1400" b="1" spc="-114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자금 활용 가능</a:t>
            </a:r>
          </a:p>
        </p:txBody>
      </p:sp>
      <p:grpSp>
        <p:nvGrpSpPr>
          <p:cNvPr id="101" name="그룹 100">
            <a:extLst>
              <a:ext uri="{FF2B5EF4-FFF2-40B4-BE49-F238E27FC236}">
                <a16:creationId xmlns:a16="http://schemas.microsoft.com/office/drawing/2014/main" xmlns="" id="{786C3316-A676-46F5-8D9B-7F3DB0F0B42C}"/>
              </a:ext>
            </a:extLst>
          </p:cNvPr>
          <p:cNvGrpSpPr/>
          <p:nvPr/>
        </p:nvGrpSpPr>
        <p:grpSpPr>
          <a:xfrm>
            <a:off x="403931" y="5907315"/>
            <a:ext cx="5328839" cy="338554"/>
            <a:chOff x="6843552" y="6699977"/>
            <a:chExt cx="6982771" cy="443632"/>
          </a:xfrm>
        </p:grpSpPr>
        <p:sp>
          <p:nvSpPr>
            <p:cNvPr id="102" name="직사각형 8">
              <a:extLst>
                <a:ext uri="{FF2B5EF4-FFF2-40B4-BE49-F238E27FC236}">
                  <a16:creationId xmlns:a16="http://schemas.microsoft.com/office/drawing/2014/main" xmlns="" id="{03DD9C92-2FC6-447C-9749-36851598FE2D}"/>
                </a:ext>
              </a:extLst>
            </p:cNvPr>
            <p:cNvSpPr/>
            <p:nvPr/>
          </p:nvSpPr>
          <p:spPr>
            <a:xfrm>
              <a:off x="7311827" y="6699977"/>
              <a:ext cx="6514496" cy="443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44141">
                <a:defRPr/>
              </a:pPr>
              <a:r>
                <a:rPr lang="ko-KR" altLang="en-US" sz="1600" b="1" spc="-35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rgbClr val="595959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보험료 </a:t>
              </a:r>
              <a:r>
                <a:rPr lang="ko-KR" altLang="en-US" sz="1600" b="1" spc="-35" dirty="0" err="1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rgbClr val="595959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예시표</a:t>
              </a:r>
              <a:r>
                <a:rPr lang="ko-KR" altLang="en-US" sz="1600" b="1" spc="-35" dirty="0">
                  <a:ln w="9525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rgbClr val="595959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lang="ko-KR" altLang="en-US" sz="1050" b="1" spc="-54" dirty="0">
                <a:solidFill>
                  <a:srgbClr val="595959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xmlns="" id="{649E62A8-5695-4CEE-BD34-264E4019C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6843552" y="6729554"/>
              <a:ext cx="427802" cy="384479"/>
            </a:xfrm>
            <a:prstGeom prst="rect">
              <a:avLst/>
            </a:prstGeom>
          </p:spPr>
        </p:pic>
      </p:grp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xmlns="" id="{13A69AB1-EC9B-4FA4-BAFD-E5F40C9E4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490216"/>
              </p:ext>
            </p:extLst>
          </p:nvPr>
        </p:nvGraphicFramePr>
        <p:xfrm>
          <a:off x="403932" y="6414655"/>
          <a:ext cx="6826029" cy="13661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5147">
                  <a:extLst>
                    <a:ext uri="{9D8B030D-6E8A-4147-A177-3AD203B41FA5}">
                      <a16:colId xmlns:a16="http://schemas.microsoft.com/office/drawing/2014/main" xmlns="" val="2883501487"/>
                    </a:ext>
                  </a:extLst>
                </a:gridCol>
                <a:gridCol w="975147">
                  <a:extLst>
                    <a:ext uri="{9D8B030D-6E8A-4147-A177-3AD203B41FA5}">
                      <a16:colId xmlns:a16="http://schemas.microsoft.com/office/drawing/2014/main" xmlns="" val="2502388421"/>
                    </a:ext>
                  </a:extLst>
                </a:gridCol>
                <a:gridCol w="975147">
                  <a:extLst>
                    <a:ext uri="{9D8B030D-6E8A-4147-A177-3AD203B41FA5}">
                      <a16:colId xmlns:a16="http://schemas.microsoft.com/office/drawing/2014/main" xmlns="" val="1711816207"/>
                    </a:ext>
                  </a:extLst>
                </a:gridCol>
                <a:gridCol w="975147">
                  <a:extLst>
                    <a:ext uri="{9D8B030D-6E8A-4147-A177-3AD203B41FA5}">
                      <a16:colId xmlns:a16="http://schemas.microsoft.com/office/drawing/2014/main" xmlns="" val="3169639177"/>
                    </a:ext>
                  </a:extLst>
                </a:gridCol>
                <a:gridCol w="975147">
                  <a:extLst>
                    <a:ext uri="{9D8B030D-6E8A-4147-A177-3AD203B41FA5}">
                      <a16:colId xmlns:a16="http://schemas.microsoft.com/office/drawing/2014/main" xmlns="" val="2117467124"/>
                    </a:ext>
                  </a:extLst>
                </a:gridCol>
                <a:gridCol w="975147">
                  <a:extLst>
                    <a:ext uri="{9D8B030D-6E8A-4147-A177-3AD203B41FA5}">
                      <a16:colId xmlns:a16="http://schemas.microsoft.com/office/drawing/2014/main" xmlns="" val="573291692"/>
                    </a:ext>
                  </a:extLst>
                </a:gridCol>
                <a:gridCol w="975147">
                  <a:extLst>
                    <a:ext uri="{9D8B030D-6E8A-4147-A177-3AD203B41FA5}">
                      <a16:colId xmlns:a16="http://schemas.microsoft.com/office/drawing/2014/main" xmlns="" val="3370732928"/>
                    </a:ext>
                  </a:extLst>
                </a:gridCol>
              </a:tblGrid>
              <a:tr h="325279">
                <a:tc rowSpan="2">
                  <a:txBody>
                    <a:bodyPr/>
                    <a:lstStyle/>
                    <a:p>
                      <a:pPr marL="62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ko-KR" sz="1100" kern="1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R="95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남자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2FA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95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o-KR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565" marR="66040" marT="3429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o-KR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565" marR="66040" marT="3429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여자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o-KR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565" marR="66040" marT="3429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o-KR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565" marR="66040" marT="34290" marB="0"/>
                </a:tc>
                <a:extLst>
                  <a:ext uri="{0D108BD9-81ED-4DB2-BD59-A6C34878D82A}">
                    <a16:rowId xmlns:a16="http://schemas.microsoft.com/office/drawing/2014/main" xmlns="" val="1065114194"/>
                  </a:ext>
                </a:extLst>
              </a:tr>
              <a:tr h="2610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sz="10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40</a:t>
                      </a:r>
                      <a:r>
                        <a:rPr lang="ko-KR" sz="10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50</a:t>
                      </a:r>
                      <a:r>
                        <a:rPr lang="ko-KR" sz="10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sz="10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40</a:t>
                      </a:r>
                      <a:r>
                        <a:rPr lang="ko-KR" sz="10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50</a:t>
                      </a:r>
                      <a:r>
                        <a:rPr lang="ko-KR" sz="10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1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946215"/>
                  </a:ext>
                </a:extLst>
              </a:tr>
              <a:tr h="261092"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sz="1000" kern="1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392,030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492,500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625,475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345,735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433,400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548,645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3689498"/>
                  </a:ext>
                </a:extLst>
              </a:tr>
              <a:tr h="2610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sz="1000" kern="1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274,815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343,765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437,340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243,295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303,380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382,180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4833324"/>
                  </a:ext>
                </a:extLst>
              </a:tr>
              <a:tr h="257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sz="1000" kern="1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220,640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275,800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351,645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196,015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243,295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306,335 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325615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1B76C800-A028-4916-9A60-098DB8529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1329" y="6190111"/>
            <a:ext cx="4391010" cy="21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5597" tIns="37798" rIns="75597" bIns="3779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55934">
              <a:tabLst>
                <a:tab pos="5538270" algn="r"/>
              </a:tabLst>
              <a:defRPr/>
            </a:pPr>
            <a:r>
              <a:rPr lang="en-US" altLang="ko-KR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1</a:t>
            </a:r>
            <a:r>
              <a:rPr lang="ko-KR" altLang="en-US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종</a:t>
            </a:r>
            <a:r>
              <a:rPr lang="en-US" altLang="ko-KR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(</a:t>
            </a:r>
            <a:r>
              <a:rPr lang="ko-KR" altLang="en-US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기본형</a:t>
            </a:r>
            <a:r>
              <a:rPr lang="en-US" altLang="ko-KR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)  </a:t>
            </a:r>
            <a:r>
              <a:rPr lang="ko-KR" altLang="en-US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기준 </a:t>
            </a:r>
            <a:r>
              <a:rPr lang="en-US" altLang="ko-KR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: </a:t>
            </a:r>
            <a:r>
              <a:rPr lang="ko-KR" altLang="en-US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주계약가입금액 </a:t>
            </a:r>
            <a:r>
              <a:rPr lang="en-US" altLang="ko-KR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1</a:t>
            </a:r>
            <a:r>
              <a:rPr lang="ko-KR" altLang="en-US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억원</a:t>
            </a:r>
            <a:r>
              <a:rPr lang="en-US" altLang="ko-KR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, </a:t>
            </a:r>
            <a:r>
              <a:rPr lang="ko-KR" altLang="en-US" sz="900" dirty="0" err="1">
                <a:solidFill>
                  <a:srgbClr val="000000"/>
                </a:solidFill>
                <a:ea typeface="Malgan Gothic" charset="0"/>
                <a:cs typeface="Malgan Gothic" charset="0"/>
              </a:rPr>
              <a:t>월납</a:t>
            </a:r>
            <a:r>
              <a:rPr lang="en-US" altLang="ko-KR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, </a:t>
            </a:r>
            <a:r>
              <a:rPr lang="ko-KR" altLang="en-US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고액계약할인 적용</a:t>
            </a:r>
            <a:r>
              <a:rPr lang="en-US" altLang="ko-KR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(1%) (</a:t>
            </a:r>
            <a:r>
              <a:rPr lang="ko-KR" altLang="en-US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단위 </a:t>
            </a:r>
            <a:r>
              <a:rPr lang="en-US" altLang="ko-KR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: </a:t>
            </a:r>
            <a:r>
              <a:rPr lang="ko-KR" altLang="en-US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원</a:t>
            </a:r>
            <a:r>
              <a:rPr lang="en-US" altLang="ko-KR" sz="9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)</a:t>
            </a:r>
            <a:endParaRPr lang="en-US" altLang="ko-KR" dirty="0">
              <a:solidFill>
                <a:prstClr val="black"/>
              </a:solidFill>
              <a:ea typeface="맑은 고딕" panose="020B0503020000020004" pitchFamily="50" charset="-12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C87FEDAB-4600-4A3A-8026-3B63F6EFF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524" y="7960895"/>
            <a:ext cx="6992626" cy="25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5597" tIns="37798" rIns="75597" bIns="3779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92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755934">
              <a:lnSpc>
                <a:spcPct val="150000"/>
              </a:lnSpc>
              <a:tabLst>
                <a:tab pos="5538270" algn="r"/>
              </a:tabLst>
              <a:defRPr/>
            </a:pPr>
            <a:r>
              <a:rPr lang="en-US" altLang="ko-KR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2</a:t>
            </a:r>
            <a:r>
              <a:rPr lang="ko-KR" altLang="en-US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종 암보장형</a:t>
            </a:r>
            <a:r>
              <a:rPr lang="en-US" altLang="ko-KR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(40</a:t>
            </a:r>
            <a:r>
              <a:rPr lang="ko-KR" altLang="en-US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세</a:t>
            </a:r>
            <a:r>
              <a:rPr lang="en-US" altLang="ko-KR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)  	</a:t>
            </a:r>
            <a:r>
              <a:rPr lang="ko-KR" altLang="en-US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기준 </a:t>
            </a:r>
            <a:r>
              <a:rPr lang="en-US" altLang="ko-KR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: </a:t>
            </a:r>
            <a:r>
              <a:rPr lang="ko-KR" altLang="en-US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주계약가입금액 </a:t>
            </a:r>
            <a:r>
              <a:rPr lang="en-US" altLang="ko-KR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1</a:t>
            </a:r>
            <a:r>
              <a:rPr lang="ko-KR" altLang="en-US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억원</a:t>
            </a:r>
            <a:r>
              <a:rPr lang="en-US" altLang="ko-KR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, </a:t>
            </a:r>
            <a:r>
              <a:rPr lang="ko-KR" altLang="en-US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고액계약할인 적용</a:t>
            </a:r>
            <a:r>
              <a:rPr lang="en-US" altLang="ko-KR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(1.5%), </a:t>
            </a:r>
            <a:r>
              <a:rPr lang="ko-KR" altLang="en-US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무배당 </a:t>
            </a:r>
            <a:r>
              <a:rPr lang="ko-KR" altLang="en-US" sz="900" spc="-100" dirty="0" err="1">
                <a:solidFill>
                  <a:srgbClr val="000000"/>
                </a:solidFill>
                <a:ea typeface="Malgan Gothic" charset="0"/>
                <a:cs typeface="Malgan Gothic" charset="0"/>
              </a:rPr>
              <a:t>암진단</a:t>
            </a:r>
            <a:r>
              <a:rPr lang="ko-KR" altLang="en-US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 특약</a:t>
            </a:r>
            <a:r>
              <a:rPr lang="en-US" altLang="ko-KR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(</a:t>
            </a:r>
            <a:r>
              <a:rPr lang="ko-KR" altLang="en-US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의무부가</a:t>
            </a:r>
            <a:r>
              <a:rPr lang="en-US" altLang="ko-KR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)</a:t>
            </a:r>
            <a:r>
              <a:rPr lang="ko-KR" altLang="en-US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가입금액 </a:t>
            </a:r>
            <a:r>
              <a:rPr lang="en-US" altLang="ko-KR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1,000</a:t>
            </a:r>
            <a:r>
              <a:rPr lang="ko-KR" altLang="en-US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만원</a:t>
            </a:r>
            <a:r>
              <a:rPr lang="en-US" altLang="ko-KR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, </a:t>
            </a:r>
            <a:r>
              <a:rPr lang="ko-KR" altLang="en-US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특약 </a:t>
            </a:r>
            <a:r>
              <a:rPr lang="en-US" altLang="ko-KR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80</a:t>
            </a:r>
            <a:r>
              <a:rPr lang="ko-KR" altLang="en-US" sz="900" spc="-100" dirty="0" err="1">
                <a:solidFill>
                  <a:srgbClr val="000000"/>
                </a:solidFill>
                <a:ea typeface="Malgan Gothic" charset="0"/>
                <a:cs typeface="Malgan Gothic" charset="0"/>
              </a:rPr>
              <a:t>세만기</a:t>
            </a:r>
            <a:r>
              <a:rPr lang="en-US" altLang="ko-KR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, </a:t>
            </a:r>
            <a:r>
              <a:rPr lang="ko-KR" altLang="en-US" sz="900" spc="-100" dirty="0" err="1">
                <a:solidFill>
                  <a:srgbClr val="000000"/>
                </a:solidFill>
                <a:ea typeface="Malgan Gothic" charset="0"/>
                <a:cs typeface="Malgan Gothic" charset="0"/>
              </a:rPr>
              <a:t>월납</a:t>
            </a:r>
            <a:r>
              <a:rPr lang="ko-KR" altLang="en-US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 </a:t>
            </a:r>
            <a:r>
              <a:rPr lang="en-US" altLang="ko-KR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(</a:t>
            </a:r>
            <a:r>
              <a:rPr lang="ko-KR" altLang="en-US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단위 </a:t>
            </a:r>
            <a:r>
              <a:rPr lang="en-US" altLang="ko-KR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: </a:t>
            </a:r>
            <a:r>
              <a:rPr lang="ko-KR" altLang="en-US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원</a:t>
            </a:r>
            <a:r>
              <a:rPr lang="en-US" altLang="ko-KR" sz="900" spc="-100" dirty="0">
                <a:solidFill>
                  <a:srgbClr val="000000"/>
                </a:solidFill>
                <a:ea typeface="Malgan Gothic" charset="0"/>
                <a:cs typeface="Malgan Gothic" charset="0"/>
              </a:rPr>
              <a:t>)</a:t>
            </a:r>
            <a:endParaRPr lang="en-US" altLang="ko-KR" spc="-100" dirty="0">
              <a:solidFill>
                <a:prstClr val="black"/>
              </a:solidFill>
              <a:ea typeface="맑은 고딕" panose="020B0503020000020004" pitchFamily="50" charset="-127"/>
            </a:endParaRPr>
          </a:p>
        </p:txBody>
      </p:sp>
      <p:graphicFrame>
        <p:nvGraphicFramePr>
          <p:cNvPr id="51" name="표 50">
            <a:extLst>
              <a:ext uri="{FF2B5EF4-FFF2-40B4-BE49-F238E27FC236}">
                <a16:creationId xmlns:a16="http://schemas.microsoft.com/office/drawing/2014/main" xmlns="" id="{A321A759-4D5B-44E9-96E7-1D92D7778C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983178"/>
              </p:ext>
            </p:extLst>
          </p:nvPr>
        </p:nvGraphicFramePr>
        <p:xfrm>
          <a:off x="403932" y="8343619"/>
          <a:ext cx="6826030" cy="1679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3254">
                  <a:extLst>
                    <a:ext uri="{9D8B030D-6E8A-4147-A177-3AD203B41FA5}">
                      <a16:colId xmlns:a16="http://schemas.microsoft.com/office/drawing/2014/main" xmlns="" val="2883501487"/>
                    </a:ext>
                  </a:extLst>
                </a:gridCol>
                <a:gridCol w="776414">
                  <a:extLst>
                    <a:ext uri="{9D8B030D-6E8A-4147-A177-3AD203B41FA5}">
                      <a16:colId xmlns:a16="http://schemas.microsoft.com/office/drawing/2014/main" xmlns="" val="658195593"/>
                    </a:ext>
                  </a:extLst>
                </a:gridCol>
                <a:gridCol w="930092">
                  <a:extLst>
                    <a:ext uri="{9D8B030D-6E8A-4147-A177-3AD203B41FA5}">
                      <a16:colId xmlns:a16="http://schemas.microsoft.com/office/drawing/2014/main" xmlns="" val="2502388421"/>
                    </a:ext>
                  </a:extLst>
                </a:gridCol>
                <a:gridCol w="853254">
                  <a:extLst>
                    <a:ext uri="{9D8B030D-6E8A-4147-A177-3AD203B41FA5}">
                      <a16:colId xmlns:a16="http://schemas.microsoft.com/office/drawing/2014/main" xmlns="" val="1711816207"/>
                    </a:ext>
                  </a:extLst>
                </a:gridCol>
                <a:gridCol w="853254">
                  <a:extLst>
                    <a:ext uri="{9D8B030D-6E8A-4147-A177-3AD203B41FA5}">
                      <a16:colId xmlns:a16="http://schemas.microsoft.com/office/drawing/2014/main" xmlns="" val="3169639177"/>
                    </a:ext>
                  </a:extLst>
                </a:gridCol>
                <a:gridCol w="853254">
                  <a:extLst>
                    <a:ext uri="{9D8B030D-6E8A-4147-A177-3AD203B41FA5}">
                      <a16:colId xmlns:a16="http://schemas.microsoft.com/office/drawing/2014/main" xmlns="" val="2117467124"/>
                    </a:ext>
                  </a:extLst>
                </a:gridCol>
                <a:gridCol w="853254">
                  <a:extLst>
                    <a:ext uri="{9D8B030D-6E8A-4147-A177-3AD203B41FA5}">
                      <a16:colId xmlns:a16="http://schemas.microsoft.com/office/drawing/2014/main" xmlns="" val="573291692"/>
                    </a:ext>
                  </a:extLst>
                </a:gridCol>
                <a:gridCol w="853254">
                  <a:extLst>
                    <a:ext uri="{9D8B030D-6E8A-4147-A177-3AD203B41FA5}">
                      <a16:colId xmlns:a16="http://schemas.microsoft.com/office/drawing/2014/main" xmlns="" val="3370732928"/>
                    </a:ext>
                  </a:extLst>
                </a:gridCol>
              </a:tblGrid>
              <a:tr h="358439">
                <a:tc gridSpan="2">
                  <a:txBody>
                    <a:bodyPr/>
                    <a:lstStyle/>
                    <a:p>
                      <a:pPr marL="62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50" kern="100" dirty="0">
                          <a:effectLst/>
                          <a:latin typeface="+mn-ea"/>
                          <a:ea typeface="+mn-ea"/>
                        </a:rPr>
                        <a:t>납입기간</a:t>
                      </a:r>
                      <a:endParaRPr lang="ko-KR" sz="1050" kern="1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62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o-KR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565" marR="66040" marT="34290" marB="0" anchor="ctr"/>
                </a:tc>
                <a:tc gridSpan="3">
                  <a:txBody>
                    <a:bodyPr/>
                    <a:lstStyle/>
                    <a:p>
                      <a:pPr marR="95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남자</a:t>
                      </a: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2FA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95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o-KR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565" marR="66040" marT="3429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o-KR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565" marR="66040" marT="3429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여자</a:t>
                      </a:r>
                      <a:endParaRPr lang="ko-KR" sz="105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o-KR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565" marR="66040" marT="3429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o-KR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565" marR="66040" marT="34290" marB="0"/>
                </a:tc>
                <a:extLst>
                  <a:ext uri="{0D108BD9-81ED-4DB2-BD59-A6C34878D82A}">
                    <a16:rowId xmlns:a16="http://schemas.microsoft.com/office/drawing/2014/main" xmlns="" val="1065114194"/>
                  </a:ext>
                </a:extLst>
              </a:tr>
              <a:tr h="268463"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50" kern="100" dirty="0" err="1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주계약</a:t>
                      </a:r>
                      <a:endParaRPr lang="ko-KR" sz="105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50" b="1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특약</a:t>
                      </a:r>
                      <a:endParaRPr lang="ko-KR" sz="105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50" b="1" kern="100" dirty="0" err="1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주계약</a:t>
                      </a:r>
                      <a:endParaRPr lang="ko-KR" sz="105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50" b="1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특약</a:t>
                      </a:r>
                      <a:endParaRPr lang="ko-KR" sz="105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50" b="1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보험료</a:t>
                      </a:r>
                      <a:endParaRPr lang="ko-KR" sz="105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50" b="1" kern="100" dirty="0" err="1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주계약</a:t>
                      </a:r>
                      <a:endParaRPr lang="ko-KR" sz="105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50" b="1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특약</a:t>
                      </a:r>
                      <a:endParaRPr lang="ko-KR" sz="105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50" b="1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보험료</a:t>
                      </a:r>
                      <a:endParaRPr lang="ko-KR" sz="105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5408272"/>
                  </a:ext>
                </a:extLst>
              </a:tr>
              <a:tr h="268463"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sz="1050" kern="1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sz="105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10</a:t>
                      </a:r>
                      <a:r>
                        <a:rPr lang="ko-KR" altLang="en-US" sz="1050" kern="100" dirty="0" err="1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년납</a:t>
                      </a:r>
                      <a:endParaRPr lang="ko-KR" sz="105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26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496,440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9207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22,900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26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519,340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26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439,310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9207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16,200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455,510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3689498"/>
                  </a:ext>
                </a:extLst>
              </a:tr>
              <a:tr h="267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sz="1050" kern="1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sz="105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o-KR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565" marR="66040" marT="34290" marB="0"/>
                </a:tc>
                <a:tc>
                  <a:txBody>
                    <a:bodyPr/>
                    <a:lstStyle/>
                    <a:p>
                      <a:pPr marL="326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348,690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9207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22,900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26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371,590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26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309,290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16,200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325,490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4833324"/>
                  </a:ext>
                </a:extLst>
              </a:tr>
              <a:tr h="266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sz="1050" kern="1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sz="105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o-KR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565" marR="66040" marT="34290" marB="0"/>
                </a:tc>
                <a:tc>
                  <a:txBody>
                    <a:bodyPr/>
                    <a:lstStyle/>
                    <a:p>
                      <a:pPr marL="327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280,725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22,900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27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303,625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27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250,190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16,200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266,390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3256159"/>
                  </a:ext>
                </a:extLst>
              </a:tr>
              <a:tr h="250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5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050" kern="1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sz="105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2472" marR="54598" marT="2834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20</a:t>
                      </a:r>
                      <a:r>
                        <a:rPr lang="ko-KR" altLang="en-US" sz="1050" kern="100" dirty="0" err="1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년납</a:t>
                      </a:r>
                      <a:endParaRPr lang="ko-KR" sz="105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2472" marR="54598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27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280,725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13,000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27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293,725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27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250,190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9,200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259,390 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2834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4651962"/>
                  </a:ext>
                </a:extLst>
              </a:tr>
            </a:tbl>
          </a:graphicData>
        </a:graphic>
      </p:graphicFrame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D0DF17C7-011C-4A39-ADF1-53A35118B387}"/>
              </a:ext>
            </a:extLst>
          </p:cNvPr>
          <p:cNvSpPr/>
          <p:nvPr/>
        </p:nvSpPr>
        <p:spPr>
          <a:xfrm>
            <a:off x="0" y="0"/>
            <a:ext cx="7559675" cy="918219"/>
          </a:xfrm>
          <a:prstGeom prst="rect">
            <a:avLst/>
          </a:prstGeom>
          <a:solidFill>
            <a:srgbClr val="6E2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/>
          </a:p>
        </p:txBody>
      </p:sp>
      <p:pic>
        <p:nvPicPr>
          <p:cNvPr id="53" name="Picture 6">
            <a:extLst>
              <a:ext uri="{FF2B5EF4-FFF2-40B4-BE49-F238E27FC236}">
                <a16:creationId xmlns:a16="http://schemas.microsoft.com/office/drawing/2014/main" xmlns="" id="{BBBB245A-E124-4F7B-9DEB-37D39F5D053C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368745" y="220669"/>
            <a:ext cx="953594" cy="9649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29163" y="97036"/>
            <a:ext cx="4930343" cy="56650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defTabSz="377967">
              <a:lnSpc>
                <a:spcPct val="200000"/>
              </a:lnSpc>
              <a:defRPr/>
            </a:pPr>
            <a:r>
              <a:rPr lang="en-US" altLang="ko-KR" b="1" dirty="0">
                <a:solidFill>
                  <a:schemeClr val="bg1"/>
                </a:solidFill>
                <a:latin typeface="+mn-ea"/>
              </a:rPr>
              <a:t>Chubb VIP </a:t>
            </a:r>
            <a:r>
              <a:rPr lang="ko-KR" altLang="en-US" b="1" dirty="0" err="1">
                <a:solidFill>
                  <a:schemeClr val="bg1"/>
                </a:solidFill>
                <a:latin typeface="+mn-ea"/>
              </a:rPr>
              <a:t>변액유니버셜</a:t>
            </a:r>
            <a:r>
              <a:rPr lang="ko-KR" altLang="en-US" b="1" dirty="0">
                <a:solidFill>
                  <a:schemeClr val="bg1"/>
                </a:solidFill>
                <a:latin typeface="+mn-ea"/>
              </a:rPr>
              <a:t> 종신보험 무배당</a:t>
            </a:r>
          </a:p>
        </p:txBody>
      </p:sp>
      <p:sp>
        <p:nvSpPr>
          <p:cNvPr id="45" name="Rectangle 3">
            <a:extLst>
              <a:ext uri="{FF2B5EF4-FFF2-40B4-BE49-F238E27FC236}">
                <a16:creationId xmlns:a16="http://schemas.microsoft.com/office/drawing/2014/main" xmlns="" id="{F9A96021-B916-4396-8EF3-A4427EA87CB6}"/>
              </a:ext>
            </a:extLst>
          </p:cNvPr>
          <p:cNvSpPr/>
          <p:nvPr/>
        </p:nvSpPr>
        <p:spPr>
          <a:xfrm>
            <a:off x="1101508" y="2064272"/>
            <a:ext cx="6457732" cy="802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xmlns="" id="{4561AE9F-4CEB-4770-BAD5-AAD453AC5889}"/>
              </a:ext>
            </a:extLst>
          </p:cNvPr>
          <p:cNvSpPr/>
          <p:nvPr/>
        </p:nvSpPr>
        <p:spPr>
          <a:xfrm>
            <a:off x="1101508" y="1152351"/>
            <a:ext cx="6457732" cy="808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xmlns="" id="{8E2F5FFF-4FBD-49F2-AEED-CB110FDE57C2}"/>
              </a:ext>
            </a:extLst>
          </p:cNvPr>
          <p:cNvGrpSpPr/>
          <p:nvPr/>
        </p:nvGrpSpPr>
        <p:grpSpPr>
          <a:xfrm rot="16200000">
            <a:off x="1143674" y="1113707"/>
            <a:ext cx="404346" cy="611483"/>
            <a:chOff x="-9065950" y="10867780"/>
            <a:chExt cx="3753852" cy="5676862"/>
          </a:xfrm>
        </p:grpSpPr>
        <p:sp>
          <p:nvSpPr>
            <p:cNvPr id="55" name="Off-page Connector 4">
              <a:extLst>
                <a:ext uri="{FF2B5EF4-FFF2-40B4-BE49-F238E27FC236}">
                  <a16:creationId xmlns:a16="http://schemas.microsoft.com/office/drawing/2014/main" xmlns="" id="{94E28124-6E95-4D5C-B107-77AC2333075C}"/>
                </a:ext>
              </a:extLst>
            </p:cNvPr>
            <p:cNvSpPr/>
            <p:nvPr/>
          </p:nvSpPr>
          <p:spPr>
            <a:xfrm>
              <a:off x="-9065950" y="10867780"/>
              <a:ext cx="3441031" cy="5676862"/>
            </a:xfrm>
            <a:prstGeom prst="flowChartOffpageConnector">
              <a:avLst/>
            </a:prstGeom>
            <a:solidFill>
              <a:srgbClr val="6E27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Triangle 5">
              <a:extLst>
                <a:ext uri="{FF2B5EF4-FFF2-40B4-BE49-F238E27FC236}">
                  <a16:creationId xmlns:a16="http://schemas.microsoft.com/office/drawing/2014/main" xmlns="" id="{DC67B9FB-76F4-4C69-9F5F-F0D24C0D88B8}"/>
                </a:ext>
              </a:extLst>
            </p:cNvPr>
            <p:cNvSpPr/>
            <p:nvPr/>
          </p:nvSpPr>
          <p:spPr>
            <a:xfrm>
              <a:off x="-5624919" y="10867780"/>
              <a:ext cx="312821" cy="601579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xmlns="" id="{CE0B9142-F2E8-4DFE-9DA3-A2EAB0CABD0B}"/>
              </a:ext>
            </a:extLst>
          </p:cNvPr>
          <p:cNvGrpSpPr/>
          <p:nvPr/>
        </p:nvGrpSpPr>
        <p:grpSpPr>
          <a:xfrm rot="16200000">
            <a:off x="1143672" y="2049263"/>
            <a:ext cx="404346" cy="611483"/>
            <a:chOff x="-118466" y="10867780"/>
            <a:chExt cx="3753852" cy="5676862"/>
          </a:xfrm>
        </p:grpSpPr>
        <p:sp>
          <p:nvSpPr>
            <p:cNvPr id="58" name="Off-page Connector 11">
              <a:extLst>
                <a:ext uri="{FF2B5EF4-FFF2-40B4-BE49-F238E27FC236}">
                  <a16:creationId xmlns:a16="http://schemas.microsoft.com/office/drawing/2014/main" xmlns="" id="{5DB82CD0-78A1-473C-ADAF-D8C543D785D6}"/>
                </a:ext>
              </a:extLst>
            </p:cNvPr>
            <p:cNvSpPr/>
            <p:nvPr/>
          </p:nvSpPr>
          <p:spPr>
            <a:xfrm>
              <a:off x="-118466" y="10867780"/>
              <a:ext cx="3441031" cy="5676862"/>
            </a:xfrm>
            <a:prstGeom prst="flowChartOffpageConnector">
              <a:avLst/>
            </a:prstGeom>
            <a:solidFill>
              <a:srgbClr val="01C1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ight Triangle 12">
              <a:extLst>
                <a:ext uri="{FF2B5EF4-FFF2-40B4-BE49-F238E27FC236}">
                  <a16:creationId xmlns:a16="http://schemas.microsoft.com/office/drawing/2014/main" xmlns="" id="{8A33C520-125E-4EFE-9A74-982BF09699E6}"/>
                </a:ext>
              </a:extLst>
            </p:cNvPr>
            <p:cNvSpPr/>
            <p:nvPr/>
          </p:nvSpPr>
          <p:spPr>
            <a:xfrm>
              <a:off x="3322565" y="10867780"/>
              <a:ext cx="312821" cy="601579"/>
            </a:xfrm>
            <a:prstGeom prst="rtTriangl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7C684569-A22F-469A-BA12-2E38838B105E}"/>
              </a:ext>
            </a:extLst>
          </p:cNvPr>
          <p:cNvSpPr txBox="1"/>
          <p:nvPr/>
        </p:nvSpPr>
        <p:spPr>
          <a:xfrm>
            <a:off x="1101507" y="1256139"/>
            <a:ext cx="44755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F22CF8C-4239-48C3-AE58-59E2388684E8}"/>
              </a:ext>
            </a:extLst>
          </p:cNvPr>
          <p:cNvSpPr txBox="1"/>
          <p:nvPr/>
        </p:nvSpPr>
        <p:spPr>
          <a:xfrm>
            <a:off x="1051814" y="2188337"/>
            <a:ext cx="49725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02</a:t>
            </a:r>
          </a:p>
        </p:txBody>
      </p:sp>
      <p:sp>
        <p:nvSpPr>
          <p:cNvPr id="70" name="Rectangle 3">
            <a:extLst>
              <a:ext uri="{FF2B5EF4-FFF2-40B4-BE49-F238E27FC236}">
                <a16:creationId xmlns:a16="http://schemas.microsoft.com/office/drawing/2014/main" xmlns="" id="{73DF4792-1D34-4656-9273-BEC7C7980DE4}"/>
              </a:ext>
            </a:extLst>
          </p:cNvPr>
          <p:cNvSpPr/>
          <p:nvPr/>
        </p:nvSpPr>
        <p:spPr>
          <a:xfrm>
            <a:off x="1131936" y="2968765"/>
            <a:ext cx="6427304" cy="8023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그룹 72">
            <a:extLst>
              <a:ext uri="{FF2B5EF4-FFF2-40B4-BE49-F238E27FC236}">
                <a16:creationId xmlns:a16="http://schemas.microsoft.com/office/drawing/2014/main" xmlns="" id="{6776A448-10BA-4BFE-B241-70AFA2F021FB}"/>
              </a:ext>
            </a:extLst>
          </p:cNvPr>
          <p:cNvGrpSpPr/>
          <p:nvPr/>
        </p:nvGrpSpPr>
        <p:grpSpPr>
          <a:xfrm rot="16200000">
            <a:off x="1149948" y="2942063"/>
            <a:ext cx="404349" cy="611486"/>
            <a:chOff x="-4592207" y="10867771"/>
            <a:chExt cx="3753856" cy="5676858"/>
          </a:xfrm>
        </p:grpSpPr>
        <p:sp>
          <p:nvSpPr>
            <p:cNvPr id="77" name="Off-page Connector 8">
              <a:extLst>
                <a:ext uri="{FF2B5EF4-FFF2-40B4-BE49-F238E27FC236}">
                  <a16:creationId xmlns:a16="http://schemas.microsoft.com/office/drawing/2014/main" xmlns="" id="{3872FE99-D503-4859-B75D-C996E7D1BEBB}"/>
                </a:ext>
              </a:extLst>
            </p:cNvPr>
            <p:cNvSpPr/>
            <p:nvPr/>
          </p:nvSpPr>
          <p:spPr>
            <a:xfrm>
              <a:off x="-4592207" y="10867771"/>
              <a:ext cx="3441027" cy="5676858"/>
            </a:xfrm>
            <a:prstGeom prst="flowChartOffpageConnector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ight Triangle 9">
              <a:extLst>
                <a:ext uri="{FF2B5EF4-FFF2-40B4-BE49-F238E27FC236}">
                  <a16:creationId xmlns:a16="http://schemas.microsoft.com/office/drawing/2014/main" xmlns="" id="{DEB8219D-BFDA-4FE5-9660-D52D67ACCAAB}"/>
                </a:ext>
              </a:extLst>
            </p:cNvPr>
            <p:cNvSpPr/>
            <p:nvPr/>
          </p:nvSpPr>
          <p:spPr>
            <a:xfrm>
              <a:off x="-1151175" y="10867785"/>
              <a:ext cx="312824" cy="601575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1B2FD0D9-C566-4A7C-8217-0BEA6C98169A}"/>
              </a:ext>
            </a:extLst>
          </p:cNvPr>
          <p:cNvSpPr txBox="1"/>
          <p:nvPr/>
        </p:nvSpPr>
        <p:spPr>
          <a:xfrm>
            <a:off x="1067136" y="3075672"/>
            <a:ext cx="50687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78C471AF-5BF2-41BD-8F1A-9111503CF095}"/>
              </a:ext>
            </a:extLst>
          </p:cNvPr>
          <p:cNvSpPr txBox="1"/>
          <p:nvPr/>
        </p:nvSpPr>
        <p:spPr>
          <a:xfrm>
            <a:off x="1712991" y="1258905"/>
            <a:ext cx="32338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7967">
              <a:defRPr/>
            </a:pPr>
            <a:r>
              <a:rPr lang="ko-KR" altLang="en-US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채권형 펀드</a:t>
            </a:r>
            <a:r>
              <a:rPr lang="en-US" altLang="ko-KR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의무편입 </a:t>
            </a:r>
            <a:r>
              <a:rPr lang="en-US" altLang="ko-KR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0%</a:t>
            </a:r>
            <a:endParaRPr lang="ko-KR" altLang="en-US" b="1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6E27C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8E488A27-FE8D-4D88-8A85-42934C468E83}"/>
              </a:ext>
            </a:extLst>
          </p:cNvPr>
          <p:cNvSpPr txBox="1"/>
          <p:nvPr/>
        </p:nvSpPr>
        <p:spPr>
          <a:xfrm>
            <a:off x="1737940" y="1595643"/>
            <a:ext cx="3183944" cy="229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 algn="r" defTabSz="914400">
              <a:buFont typeface="Arial" pitchFamily="34" charset="0"/>
              <a:buChar char="•"/>
              <a:defRPr sz="1100" spc="-50">
                <a:ln>
                  <a:solidFill>
                    <a:srgbClr val="5F4285">
                      <a:alpha val="0"/>
                    </a:srgbClr>
                  </a:solidFill>
                </a:ln>
                <a:solidFill>
                  <a:srgbClr val="4C5864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 algn="l" defTabSz="697803">
              <a:buNone/>
              <a:defRPr/>
            </a:pPr>
            <a:r>
              <a:rPr lang="ko-KR" altLang="en-US" sz="900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장기자산배분형펀드</a:t>
            </a:r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100%</a:t>
            </a:r>
            <a:r>
              <a:rPr lang="ko-KR" altLang="en-US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가능</a:t>
            </a:r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채권 및 주식형 비중 자동변경</a:t>
            </a:r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1483CB4C-4823-43F1-A2D7-8F108E3359D0}"/>
              </a:ext>
            </a:extLst>
          </p:cNvPr>
          <p:cNvSpPr txBox="1"/>
          <p:nvPr/>
        </p:nvSpPr>
        <p:spPr>
          <a:xfrm>
            <a:off x="1701282" y="2186550"/>
            <a:ext cx="2888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7967">
              <a:defRPr/>
            </a:pPr>
            <a:r>
              <a:rPr lang="ko-KR" altLang="en-US" b="1" dirty="0" err="1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변액저축</a:t>
            </a:r>
            <a:r>
              <a:rPr lang="ko-KR" altLang="en-US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VUL </a:t>
            </a:r>
            <a:r>
              <a:rPr lang="ko-KR" altLang="en-US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전환 가능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D48560E1-7144-4BF8-B0F5-1EAFEAE6EE16}"/>
              </a:ext>
            </a:extLst>
          </p:cNvPr>
          <p:cNvSpPr txBox="1"/>
          <p:nvPr/>
        </p:nvSpPr>
        <p:spPr>
          <a:xfrm>
            <a:off x="1701282" y="2522225"/>
            <a:ext cx="3541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 algn="r" defTabSz="914400">
              <a:buFont typeface="Arial" pitchFamily="34" charset="0"/>
              <a:buChar char="•"/>
              <a:defRPr sz="1100" spc="-50">
                <a:ln>
                  <a:solidFill>
                    <a:srgbClr val="5F4285">
                      <a:alpha val="0"/>
                    </a:srgbClr>
                  </a:solidFill>
                </a:ln>
                <a:solidFill>
                  <a:srgbClr val="4C5864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 algn="l" defTabSz="697803">
              <a:buNone/>
              <a:defRPr/>
            </a:pPr>
            <a:r>
              <a:rPr lang="ko-KR" altLang="en-US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가입 </a:t>
            </a:r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이후 </a:t>
            </a:r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VUL </a:t>
            </a:r>
            <a:r>
              <a:rPr lang="ko-KR" altLang="en-US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전환</a:t>
            </a:r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배우자 및 자녀 피보험자전환 가능</a:t>
            </a:r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  <a:endParaRPr lang="ko-KR" altLang="en-US" sz="9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A02EF426-48AE-403E-8960-78E1C198C2BB}"/>
              </a:ext>
            </a:extLst>
          </p:cNvPr>
          <p:cNvSpPr txBox="1"/>
          <p:nvPr/>
        </p:nvSpPr>
        <p:spPr>
          <a:xfrm>
            <a:off x="1693491" y="3073044"/>
            <a:ext cx="3107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7967">
              <a:defRPr/>
            </a:pPr>
            <a:r>
              <a:rPr lang="ko-KR" altLang="en-US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자유로운</a:t>
            </a:r>
            <a:r>
              <a:rPr lang="en-US" altLang="ko-KR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E27C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자금활용 가능</a:t>
            </a:r>
            <a:endParaRPr lang="en-US" altLang="ko-KR" b="1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6E27C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DE578685-BB0B-4ACF-94D3-9C5DD89334F5}"/>
              </a:ext>
            </a:extLst>
          </p:cNvPr>
          <p:cNvSpPr txBox="1"/>
          <p:nvPr/>
        </p:nvSpPr>
        <p:spPr>
          <a:xfrm>
            <a:off x="1737940" y="3415454"/>
            <a:ext cx="26321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 algn="r" defTabSz="914400">
              <a:buFont typeface="Arial" pitchFamily="34" charset="0"/>
              <a:buChar char="•"/>
              <a:defRPr sz="1100" spc="-50">
                <a:ln>
                  <a:solidFill>
                    <a:srgbClr val="5F4285">
                      <a:alpha val="0"/>
                    </a:srgbClr>
                  </a:solidFill>
                </a:ln>
                <a:solidFill>
                  <a:srgbClr val="4C5864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 algn="l" defTabSz="697803">
              <a:buNone/>
              <a:defRPr/>
            </a:pPr>
            <a:r>
              <a:rPr lang="ko-KR" altLang="en-US" sz="900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추가납수수료</a:t>
            </a:r>
            <a:r>
              <a:rPr lang="ko-KR" altLang="en-US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0% </a:t>
            </a:r>
            <a:r>
              <a:rPr lang="ko-KR" altLang="en-US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기본보험료 </a:t>
            </a:r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100%</a:t>
            </a:r>
            <a:r>
              <a:rPr lang="ko-KR" altLang="en-US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</a:t>
            </a:r>
            <a:endParaRPr lang="en-US" altLang="ko-KR" sz="9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xmlns="" id="{FD743DEB-4EDB-4619-A98A-D4204A5660FA}"/>
              </a:ext>
            </a:extLst>
          </p:cNvPr>
          <p:cNvGrpSpPr/>
          <p:nvPr/>
        </p:nvGrpSpPr>
        <p:grpSpPr>
          <a:xfrm>
            <a:off x="-14332" y="-14957"/>
            <a:ext cx="1129163" cy="936335"/>
            <a:chOff x="-14332" y="-14957"/>
            <a:chExt cx="1129163" cy="936335"/>
          </a:xfrm>
        </p:grpSpPr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xmlns="" id="{42D95F1C-DFDA-4B10-B63E-3BD069DF114C}"/>
                </a:ext>
              </a:extLst>
            </p:cNvPr>
            <p:cNvGrpSpPr/>
            <p:nvPr/>
          </p:nvGrpSpPr>
          <p:grpSpPr>
            <a:xfrm>
              <a:off x="-14332" y="-14957"/>
              <a:ext cx="1129163" cy="936335"/>
              <a:chOff x="7524465" y="3937516"/>
              <a:chExt cx="1691649" cy="671590"/>
            </a:xfrm>
          </p:grpSpPr>
          <p:sp>
            <p:nvSpPr>
              <p:cNvPr id="50" name="화살표: 오각형 49">
                <a:extLst>
                  <a:ext uri="{FF2B5EF4-FFF2-40B4-BE49-F238E27FC236}">
                    <a16:creationId xmlns:a16="http://schemas.microsoft.com/office/drawing/2014/main" xmlns="" id="{C34EF53C-D40C-4802-8AD4-D02361EB3733}"/>
                  </a:ext>
                </a:extLst>
              </p:cNvPr>
              <p:cNvSpPr/>
              <p:nvPr/>
            </p:nvSpPr>
            <p:spPr>
              <a:xfrm>
                <a:off x="7524465" y="3948240"/>
                <a:ext cx="1580206" cy="660865"/>
              </a:xfrm>
              <a:prstGeom prst="homePlate">
                <a:avLst>
                  <a:gd name="adj" fmla="val 27328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화살표: 갈매기형 수장 59">
                <a:extLst>
                  <a:ext uri="{FF2B5EF4-FFF2-40B4-BE49-F238E27FC236}">
                    <a16:creationId xmlns:a16="http://schemas.microsoft.com/office/drawing/2014/main" xmlns="" id="{B6542328-6DE8-4A31-9412-17005F6C4BB5}"/>
                  </a:ext>
                </a:extLst>
              </p:cNvPr>
              <p:cNvSpPr/>
              <p:nvPr/>
            </p:nvSpPr>
            <p:spPr>
              <a:xfrm>
                <a:off x="8796875" y="3937516"/>
                <a:ext cx="419239" cy="671590"/>
              </a:xfrm>
              <a:prstGeom prst="chevron">
                <a:avLst>
                  <a:gd name="adj" fmla="val 91715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BE89FAB4-1A9F-44A3-BEB9-AE6B6892E738}"/>
                </a:ext>
              </a:extLst>
            </p:cNvPr>
            <p:cNvSpPr txBox="1"/>
            <p:nvPr/>
          </p:nvSpPr>
          <p:spPr>
            <a:xfrm>
              <a:off x="28517" y="313383"/>
              <a:ext cx="90051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400" b="1" dirty="0">
                  <a:solidFill>
                    <a:srgbClr val="6E27C5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 Semilight" panose="020B0502040204020203" pitchFamily="50" charset="-127"/>
                </a:rPr>
                <a:t>상품소개</a:t>
              </a:r>
              <a:endParaRPr lang="en-US" sz="1400" b="1" dirty="0">
                <a:solidFill>
                  <a:srgbClr val="6E27C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66626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39228" y="1453207"/>
            <a:ext cx="6081764" cy="339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697803">
              <a:lnSpc>
                <a:spcPts val="2067"/>
              </a:lnSpc>
              <a:defRPr/>
            </a:pPr>
            <a:r>
              <a:rPr lang="en-US" altLang="ko-KR" sz="16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spc="-38" dirty="0" err="1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처브라이프</a:t>
            </a:r>
            <a:r>
              <a:rPr lang="ko-KR" altLang="en-US" sz="16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헬스케어 적용 상품</a:t>
            </a:r>
            <a:endParaRPr lang="en-US" altLang="ko-KR" sz="2000" b="1" spc="-38" dirty="0">
              <a:ln w="9525"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076" name="Picture 4" descr="E:\처브\NOTE.pn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11029" y="1360400"/>
            <a:ext cx="487265" cy="524618"/>
          </a:xfrm>
          <a:prstGeom prst="rect">
            <a:avLst/>
          </a:prstGeom>
          <a:noFill/>
        </p:spPr>
      </p:pic>
      <p:graphicFrame>
        <p:nvGraphicFramePr>
          <p:cNvPr id="23" name="표 2">
            <a:extLst>
              <a:ext uri="{FF2B5EF4-FFF2-40B4-BE49-F238E27FC236}">
                <a16:creationId xmlns:a16="http://schemas.microsoft.com/office/drawing/2014/main" xmlns="" id="{369BA690-854A-463B-8684-E3FCC7539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360505"/>
              </p:ext>
            </p:extLst>
          </p:nvPr>
        </p:nvGraphicFramePr>
        <p:xfrm>
          <a:off x="538680" y="2025352"/>
          <a:ext cx="6482311" cy="37524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3557">
                  <a:extLst>
                    <a:ext uri="{9D8B030D-6E8A-4147-A177-3AD203B41FA5}">
                      <a16:colId xmlns:a16="http://schemas.microsoft.com/office/drawing/2014/main" xmlns="" val="4283943759"/>
                    </a:ext>
                  </a:extLst>
                </a:gridCol>
                <a:gridCol w="3328754">
                  <a:extLst>
                    <a:ext uri="{9D8B030D-6E8A-4147-A177-3AD203B41FA5}">
                      <a16:colId xmlns:a16="http://schemas.microsoft.com/office/drawing/2014/main" xmlns="" val="1527475209"/>
                    </a:ext>
                  </a:extLst>
                </a:gridCol>
              </a:tblGrid>
              <a:tr h="8702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rgbClr val="FFFFFF"/>
                          </a:solidFill>
                        </a:rPr>
                        <a:t>Premium </a:t>
                      </a:r>
                      <a:r>
                        <a:rPr lang="ko-KR" altLang="en-US" sz="16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rgbClr val="FFFFFF"/>
                          </a:solidFill>
                        </a:rPr>
                        <a:t>서비스</a:t>
                      </a:r>
                      <a:endParaRPr lang="ko-KR" altLang="en-US" sz="1600" b="1" kern="1200" spc="-46" dirty="0">
                        <a:ln w="9525"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rgbClr val="FFFFFF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724" marR="68724" marT="37798" marB="377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C1D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rgbClr val="FFFFFF"/>
                          </a:solidFill>
                        </a:rPr>
                        <a:t>Noble </a:t>
                      </a:r>
                      <a:r>
                        <a:rPr lang="ko-KR" altLang="en-US" sz="16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rgbClr val="FFFFFF"/>
                          </a:solidFill>
                        </a:rPr>
                        <a:t>서비스</a:t>
                      </a:r>
                      <a:endParaRPr lang="en-US" altLang="ko-KR" sz="1600" b="1" kern="1200" spc="-46" dirty="0">
                        <a:ln w="9525"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rgbClr val="FFFFFF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6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rgbClr val="FFFFFF"/>
                          </a:solidFill>
                          <a:latin typeface="+mn-ea"/>
                          <a:ea typeface="+mn-ea"/>
                          <a:cs typeface="+mn-cs"/>
                        </a:rPr>
                        <a:t>( </a:t>
                      </a:r>
                      <a:r>
                        <a:rPr lang="ko-KR" altLang="en-US" sz="16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rgbClr val="FFFFFF"/>
                          </a:solidFill>
                          <a:latin typeface="+mn-ea"/>
                          <a:ea typeface="+mn-ea"/>
                          <a:cs typeface="+mn-cs"/>
                        </a:rPr>
                        <a:t>직계가족 포함 </a:t>
                      </a:r>
                      <a:r>
                        <a:rPr lang="en-US" altLang="ko-KR" sz="16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rgbClr val="FFFFFF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600" b="1" kern="1200" spc="-46" dirty="0">
                        <a:ln w="9525"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rgbClr val="FFFFFF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56798" marR="56798" marT="19396" marB="1939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C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3484146"/>
                  </a:ext>
                </a:extLst>
              </a:tr>
              <a:tr h="8702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-</a:t>
                      </a:r>
                      <a:endParaRPr lang="ko-KR" altLang="en-US" sz="1400" b="1" kern="1200" spc="-46" dirty="0">
                        <a:ln w="9525"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724" marR="68724" marT="37798" marB="377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수</a:t>
                      </a:r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秀</a:t>
                      </a:r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종신보험 </a:t>
                      </a:r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( 1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종 </a:t>
                      </a:r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,2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종 </a:t>
                      </a:r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algn="ctr" latinLnBrk="1"/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  ( 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가입금액 </a:t>
                      </a:r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천만원 이상 </a:t>
                      </a:r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  <a:p>
                      <a:pPr algn="ctr" latinLnBrk="1"/>
                      <a:r>
                        <a:rPr lang="en-US" altLang="ko-KR" sz="105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* </a:t>
                      </a:r>
                      <a:r>
                        <a:rPr lang="ko-KR" altLang="en-US" sz="105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간편가입 상품 포함</a:t>
                      </a:r>
                      <a:endParaRPr lang="en-US" altLang="ko-KR" sz="1050" b="1" kern="1200" spc="-46" dirty="0">
                        <a:ln w="9525"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56798" marR="56798" marT="19396" marB="1939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724086520"/>
                  </a:ext>
                </a:extLst>
              </a:tr>
              <a:tr h="8702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VIP </a:t>
                      </a:r>
                      <a:r>
                        <a:rPr lang="ko-KR" altLang="en-US" sz="1400" b="1" kern="1200" spc="-46" dirty="0" err="1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변액유니버셜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종신보험</a:t>
                      </a:r>
                      <a:endParaRPr lang="en-US" altLang="ko-KR" sz="1400" b="1" kern="1200" spc="-46" dirty="0">
                        <a:ln w="9525"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가입금액 </a:t>
                      </a:r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억원 미만</a:t>
                      </a:r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400" b="1" kern="1200" spc="-46" dirty="0">
                        <a:ln w="9525"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724" marR="68724" marT="37798" marB="377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VIP </a:t>
                      </a:r>
                      <a:r>
                        <a:rPr lang="ko-KR" altLang="en-US" sz="1400" b="1" kern="1200" spc="-46" dirty="0" err="1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변액유니버셜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종신보험</a:t>
                      </a:r>
                      <a:endParaRPr lang="en-US" altLang="ko-KR" sz="1400" b="1" kern="1200" spc="-46" dirty="0">
                        <a:ln w="9525"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가입금액 </a:t>
                      </a:r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억원 이상</a:t>
                      </a:r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400" b="1" kern="1200" spc="-46" dirty="0">
                        <a:ln w="9525"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56798" marR="56798" marT="19396" marB="1939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41189619"/>
                  </a:ext>
                </a:extLst>
              </a:tr>
              <a:tr h="11415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더하고 채우는 </a:t>
                      </a:r>
                      <a:r>
                        <a:rPr lang="ko-KR" altLang="en-US" sz="1400" b="1" kern="1200" spc="-46" dirty="0" err="1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유니버셜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종신보험</a:t>
                      </a:r>
                      <a:endParaRPr lang="en-US" altLang="ko-KR" sz="1400" b="1" kern="1200" spc="-46" dirty="0">
                        <a:ln w="9525"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ctr" latinLnBrk="1"/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가입금액 </a:t>
                      </a:r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7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천만원 미만</a:t>
                      </a:r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400" b="1" kern="1200" spc="-46" dirty="0">
                        <a:ln w="9525"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724" marR="68724" marT="37798" marB="377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400" b="1" kern="1200" spc="-46" dirty="0">
                        <a:ln w="9525"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ctr" latinLnBrk="1"/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더하고 채우는 </a:t>
                      </a:r>
                      <a:r>
                        <a:rPr lang="ko-KR" altLang="en-US" sz="1400" b="1" kern="1200" spc="-46" dirty="0" err="1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유니버셜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종신보험</a:t>
                      </a:r>
                      <a:endParaRPr lang="en-US" altLang="ko-KR" sz="1400" b="1" kern="1200" spc="-46" dirty="0">
                        <a:ln w="9525"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ctr" latinLnBrk="1"/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가입금액 </a:t>
                      </a:r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7</a:t>
                      </a:r>
                      <a:r>
                        <a:rPr lang="ko-KR" altLang="en-US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천만원 이상</a:t>
                      </a:r>
                      <a:r>
                        <a:rPr lang="en-US" altLang="ko-KR" sz="140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* </a:t>
                      </a:r>
                      <a:r>
                        <a:rPr lang="ko-KR" altLang="en-US" sz="105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일부 제휴사 </a:t>
                      </a:r>
                      <a:r>
                        <a:rPr lang="en-US" altLang="ko-KR" sz="1050" b="1" kern="1200" spc="-46" dirty="0">
                          <a:ln w="9525"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Open</a:t>
                      </a:r>
                      <a:endParaRPr lang="ko-KR" altLang="en-US" sz="1050" b="1" kern="1200" spc="-46" dirty="0">
                        <a:ln w="9525"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56798" marR="56798" marT="19396" marB="1939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9262512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4184D6E-653E-4E8B-91CC-B114323BBFB7}"/>
              </a:ext>
            </a:extLst>
          </p:cNvPr>
          <p:cNvSpPr txBox="1"/>
          <p:nvPr/>
        </p:nvSpPr>
        <p:spPr>
          <a:xfrm>
            <a:off x="939228" y="5918097"/>
            <a:ext cx="608176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05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향후 회사 전략에 따라 적용 상품은 변경 될 수 있음</a:t>
            </a:r>
            <a:endParaRPr lang="ko-KR" altLang="en-US" sz="1050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318AEEB6-069E-42F0-AAFC-E00CD0BEE812}"/>
              </a:ext>
            </a:extLst>
          </p:cNvPr>
          <p:cNvSpPr/>
          <p:nvPr/>
        </p:nvSpPr>
        <p:spPr>
          <a:xfrm>
            <a:off x="0" y="0"/>
            <a:ext cx="7559675" cy="883437"/>
          </a:xfrm>
          <a:prstGeom prst="rect">
            <a:avLst/>
          </a:prstGeom>
          <a:solidFill>
            <a:srgbClr val="6E2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/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xmlns="" id="{A44B366F-1415-4097-8B15-5F35465BA69E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368745" y="220669"/>
            <a:ext cx="953594" cy="9649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7336" y="237493"/>
            <a:ext cx="456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77967">
              <a:defRPr/>
            </a:pPr>
            <a:r>
              <a:rPr lang="en-US" altLang="ko-KR" b="1" dirty="0">
                <a:solidFill>
                  <a:schemeClr val="bg1"/>
                </a:solidFill>
              </a:rPr>
              <a:t>2023</a:t>
            </a:r>
            <a:r>
              <a:rPr lang="ko-KR" altLang="en-US" b="1" dirty="0">
                <a:solidFill>
                  <a:schemeClr val="bg1"/>
                </a:solidFill>
              </a:rPr>
              <a:t>년 </a:t>
            </a:r>
            <a:r>
              <a:rPr lang="en-US" altLang="ko-KR" b="1" dirty="0">
                <a:solidFill>
                  <a:schemeClr val="bg1"/>
                </a:solidFill>
              </a:rPr>
              <a:t>3</a:t>
            </a:r>
            <a:r>
              <a:rPr lang="ko-KR" altLang="en-US" b="1" dirty="0">
                <a:solidFill>
                  <a:schemeClr val="bg1"/>
                </a:solidFill>
              </a:rPr>
              <a:t>월 헬스케어 적용상품 안내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xmlns="" id="{AC36DB0F-E96F-41E6-81C3-4461840B474C}"/>
              </a:ext>
            </a:extLst>
          </p:cNvPr>
          <p:cNvGrpSpPr/>
          <p:nvPr/>
        </p:nvGrpSpPr>
        <p:grpSpPr>
          <a:xfrm>
            <a:off x="2070482" y="6502400"/>
            <a:ext cx="5124681" cy="3354905"/>
            <a:chOff x="6327746" y="4023590"/>
            <a:chExt cx="11738636" cy="7684773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xmlns="" id="{2FB2AA76-FC13-42FB-AA49-8C967693189C}"/>
                </a:ext>
              </a:extLst>
            </p:cNvPr>
            <p:cNvGrpSpPr/>
            <p:nvPr/>
          </p:nvGrpSpPr>
          <p:grpSpPr>
            <a:xfrm>
              <a:off x="6327746" y="5286989"/>
              <a:ext cx="11738636" cy="6421374"/>
              <a:chOff x="6327746" y="5286989"/>
              <a:chExt cx="11738636" cy="6421374"/>
            </a:xfrm>
          </p:grpSpPr>
          <p:sp>
            <p:nvSpPr>
              <p:cNvPr id="13" name="Freeform 50">
                <a:extLst>
                  <a:ext uri="{FF2B5EF4-FFF2-40B4-BE49-F238E27FC236}">
                    <a16:creationId xmlns:a16="http://schemas.microsoft.com/office/drawing/2014/main" xmlns="" id="{21D6ED61-AB93-4FC4-B06B-3D6672FE6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538" y="11082157"/>
                <a:ext cx="3608929" cy="626206"/>
              </a:xfrm>
              <a:custGeom>
                <a:avLst/>
                <a:gdLst>
                  <a:gd name="T0" fmla="*/ 2898 w 2899"/>
                  <a:gd name="T1" fmla="*/ 250 h 501"/>
                  <a:gd name="T2" fmla="*/ 2898 w 2899"/>
                  <a:gd name="T3" fmla="*/ 250 h 501"/>
                  <a:gd name="T4" fmla="*/ 1449 w 2899"/>
                  <a:gd name="T5" fmla="*/ 500 h 501"/>
                  <a:gd name="T6" fmla="*/ 1449 w 2899"/>
                  <a:gd name="T7" fmla="*/ 500 h 501"/>
                  <a:gd name="T8" fmla="*/ 0 w 2899"/>
                  <a:gd name="T9" fmla="*/ 250 h 501"/>
                  <a:gd name="T10" fmla="*/ 0 w 2899"/>
                  <a:gd name="T11" fmla="*/ 250 h 501"/>
                  <a:gd name="T12" fmla="*/ 1449 w 2899"/>
                  <a:gd name="T13" fmla="*/ 0 h 501"/>
                  <a:gd name="T14" fmla="*/ 1449 w 2899"/>
                  <a:gd name="T15" fmla="*/ 0 h 501"/>
                  <a:gd name="T16" fmla="*/ 2898 w 2899"/>
                  <a:gd name="T17" fmla="*/ 250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99" h="501">
                    <a:moveTo>
                      <a:pt x="2898" y="250"/>
                    </a:moveTo>
                    <a:lnTo>
                      <a:pt x="2898" y="250"/>
                    </a:lnTo>
                    <a:cubicBezTo>
                      <a:pt x="2898" y="387"/>
                      <a:pt x="2249" y="500"/>
                      <a:pt x="1449" y="500"/>
                    </a:cubicBezTo>
                    <a:lnTo>
                      <a:pt x="1449" y="500"/>
                    </a:lnTo>
                    <a:cubicBezTo>
                      <a:pt x="649" y="500"/>
                      <a:pt x="0" y="387"/>
                      <a:pt x="0" y="250"/>
                    </a:cubicBezTo>
                    <a:lnTo>
                      <a:pt x="0" y="250"/>
                    </a:lnTo>
                    <a:cubicBezTo>
                      <a:pt x="0" y="112"/>
                      <a:pt x="649" y="0"/>
                      <a:pt x="1449" y="0"/>
                    </a:cubicBezTo>
                    <a:lnTo>
                      <a:pt x="1449" y="0"/>
                    </a:lnTo>
                    <a:cubicBezTo>
                      <a:pt x="2249" y="0"/>
                      <a:pt x="2898" y="112"/>
                      <a:pt x="2898" y="250"/>
                    </a:cubicBezTo>
                  </a:path>
                </a:pathLst>
              </a:custGeom>
              <a:solidFill>
                <a:srgbClr val="E9E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4" name="Freeform 51">
                <a:extLst>
                  <a:ext uri="{FF2B5EF4-FFF2-40B4-BE49-F238E27FC236}">
                    <a16:creationId xmlns:a16="http://schemas.microsoft.com/office/drawing/2014/main" xmlns="" id="{51297D6B-E3C5-4805-9868-C575CFF6B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38591" y="11082157"/>
                <a:ext cx="2927791" cy="626206"/>
              </a:xfrm>
              <a:custGeom>
                <a:avLst/>
                <a:gdLst>
                  <a:gd name="T0" fmla="*/ 2348 w 2349"/>
                  <a:gd name="T1" fmla="*/ 250 h 501"/>
                  <a:gd name="T2" fmla="*/ 2348 w 2349"/>
                  <a:gd name="T3" fmla="*/ 250 h 501"/>
                  <a:gd name="T4" fmla="*/ 1174 w 2349"/>
                  <a:gd name="T5" fmla="*/ 500 h 501"/>
                  <a:gd name="T6" fmla="*/ 1174 w 2349"/>
                  <a:gd name="T7" fmla="*/ 500 h 501"/>
                  <a:gd name="T8" fmla="*/ 0 w 2349"/>
                  <a:gd name="T9" fmla="*/ 250 h 501"/>
                  <a:gd name="T10" fmla="*/ 0 w 2349"/>
                  <a:gd name="T11" fmla="*/ 250 h 501"/>
                  <a:gd name="T12" fmla="*/ 1174 w 2349"/>
                  <a:gd name="T13" fmla="*/ 0 h 501"/>
                  <a:gd name="T14" fmla="*/ 1174 w 2349"/>
                  <a:gd name="T15" fmla="*/ 0 h 501"/>
                  <a:gd name="T16" fmla="*/ 2348 w 2349"/>
                  <a:gd name="T17" fmla="*/ 250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9" h="501">
                    <a:moveTo>
                      <a:pt x="2348" y="250"/>
                    </a:moveTo>
                    <a:lnTo>
                      <a:pt x="2348" y="250"/>
                    </a:lnTo>
                    <a:cubicBezTo>
                      <a:pt x="2348" y="387"/>
                      <a:pt x="1822" y="500"/>
                      <a:pt x="1174" y="500"/>
                    </a:cubicBezTo>
                    <a:lnTo>
                      <a:pt x="1174" y="500"/>
                    </a:lnTo>
                    <a:cubicBezTo>
                      <a:pt x="526" y="500"/>
                      <a:pt x="0" y="387"/>
                      <a:pt x="0" y="250"/>
                    </a:cubicBezTo>
                    <a:lnTo>
                      <a:pt x="0" y="250"/>
                    </a:lnTo>
                    <a:cubicBezTo>
                      <a:pt x="0" y="112"/>
                      <a:pt x="526" y="0"/>
                      <a:pt x="1174" y="0"/>
                    </a:cubicBezTo>
                    <a:lnTo>
                      <a:pt x="1174" y="0"/>
                    </a:lnTo>
                    <a:cubicBezTo>
                      <a:pt x="1822" y="0"/>
                      <a:pt x="2348" y="112"/>
                      <a:pt x="2348" y="250"/>
                    </a:cubicBezTo>
                  </a:path>
                </a:pathLst>
              </a:custGeom>
              <a:solidFill>
                <a:srgbClr val="E9E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5" name="Freeform 52">
                <a:extLst>
                  <a:ext uri="{FF2B5EF4-FFF2-40B4-BE49-F238E27FC236}">
                    <a16:creationId xmlns:a16="http://schemas.microsoft.com/office/drawing/2014/main" xmlns="" id="{AE9BCD68-8231-442D-829E-BDDDCBF29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1124" y="6149402"/>
                <a:ext cx="8025341" cy="4180206"/>
              </a:xfrm>
              <a:custGeom>
                <a:avLst/>
                <a:gdLst>
                  <a:gd name="T0" fmla="*/ 662 w 6441"/>
                  <a:gd name="T1" fmla="*/ 0 h 3355"/>
                  <a:gd name="T2" fmla="*/ 0 w 6441"/>
                  <a:gd name="T3" fmla="*/ 3354 h 3355"/>
                  <a:gd name="T4" fmla="*/ 5779 w 6441"/>
                  <a:gd name="T5" fmla="*/ 3354 h 3355"/>
                  <a:gd name="T6" fmla="*/ 6440 w 6441"/>
                  <a:gd name="T7" fmla="*/ 0 h 3355"/>
                  <a:gd name="T8" fmla="*/ 662 w 6441"/>
                  <a:gd name="T9" fmla="*/ 0 h 3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41" h="3355">
                    <a:moveTo>
                      <a:pt x="662" y="0"/>
                    </a:moveTo>
                    <a:lnTo>
                      <a:pt x="0" y="3354"/>
                    </a:lnTo>
                    <a:lnTo>
                      <a:pt x="5779" y="3354"/>
                    </a:lnTo>
                    <a:lnTo>
                      <a:pt x="6440" y="0"/>
                    </a:lnTo>
                    <a:lnTo>
                      <a:pt x="662" y="0"/>
                    </a:lnTo>
                  </a:path>
                </a:pathLst>
              </a:custGeom>
              <a:solidFill>
                <a:srgbClr val="D6D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6" name="Freeform 53">
                <a:extLst>
                  <a:ext uri="{FF2B5EF4-FFF2-40B4-BE49-F238E27FC236}">
                    <a16:creationId xmlns:a16="http://schemas.microsoft.com/office/drawing/2014/main" xmlns="" id="{0A227E5D-9689-4A67-A366-9BFD973F2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0576" y="5286989"/>
                <a:ext cx="7366173" cy="856915"/>
              </a:xfrm>
              <a:custGeom>
                <a:avLst/>
                <a:gdLst>
                  <a:gd name="T0" fmla="*/ 5914 w 5915"/>
                  <a:gd name="T1" fmla="*/ 0 h 689"/>
                  <a:gd name="T2" fmla="*/ 136 w 5915"/>
                  <a:gd name="T3" fmla="*/ 0 h 689"/>
                  <a:gd name="T4" fmla="*/ 0 w 5915"/>
                  <a:gd name="T5" fmla="*/ 688 h 689"/>
                  <a:gd name="T6" fmla="*/ 5778 w 5915"/>
                  <a:gd name="T7" fmla="*/ 688 h 689"/>
                  <a:gd name="T8" fmla="*/ 5914 w 5915"/>
                  <a:gd name="T9" fmla="*/ 0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15" h="689">
                    <a:moveTo>
                      <a:pt x="5914" y="0"/>
                    </a:moveTo>
                    <a:lnTo>
                      <a:pt x="136" y="0"/>
                    </a:lnTo>
                    <a:lnTo>
                      <a:pt x="0" y="688"/>
                    </a:lnTo>
                    <a:lnTo>
                      <a:pt x="5778" y="688"/>
                    </a:lnTo>
                    <a:lnTo>
                      <a:pt x="5914" y="0"/>
                    </a:lnTo>
                  </a:path>
                </a:pathLst>
              </a:custGeom>
              <a:solidFill>
                <a:srgbClr val="6E27C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7" name="Freeform 54">
                <a:extLst>
                  <a:ext uri="{FF2B5EF4-FFF2-40B4-BE49-F238E27FC236}">
                    <a16:creationId xmlns:a16="http://schemas.microsoft.com/office/drawing/2014/main" xmlns="" id="{BA2DC9A4-5E7F-464E-88E0-1BC7BE809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1424" y="6237289"/>
                <a:ext cx="818462" cy="131833"/>
              </a:xfrm>
              <a:custGeom>
                <a:avLst/>
                <a:gdLst>
                  <a:gd name="T0" fmla="*/ 636 w 659"/>
                  <a:gd name="T1" fmla="*/ 107 h 108"/>
                  <a:gd name="T2" fmla="*/ 0 w 659"/>
                  <a:gd name="T3" fmla="*/ 107 h 108"/>
                  <a:gd name="T4" fmla="*/ 21 w 659"/>
                  <a:gd name="T5" fmla="*/ 0 h 108"/>
                  <a:gd name="T6" fmla="*/ 658 w 659"/>
                  <a:gd name="T7" fmla="*/ 0 h 108"/>
                  <a:gd name="T8" fmla="*/ 636 w 659"/>
                  <a:gd name="T9" fmla="*/ 10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9" h="108">
                    <a:moveTo>
                      <a:pt x="636" y="107"/>
                    </a:moveTo>
                    <a:lnTo>
                      <a:pt x="0" y="107"/>
                    </a:lnTo>
                    <a:lnTo>
                      <a:pt x="21" y="0"/>
                    </a:lnTo>
                    <a:lnTo>
                      <a:pt x="658" y="0"/>
                    </a:lnTo>
                    <a:lnTo>
                      <a:pt x="636" y="107"/>
                    </a:lnTo>
                  </a:path>
                </a:pathLst>
              </a:custGeom>
              <a:solidFill>
                <a:srgbClr val="FCA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21" name="Freeform 55">
                <a:extLst>
                  <a:ext uri="{FF2B5EF4-FFF2-40B4-BE49-F238E27FC236}">
                    <a16:creationId xmlns:a16="http://schemas.microsoft.com/office/drawing/2014/main" xmlns="" id="{EBE9474C-E34A-43D6-B63E-EE8943D5E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7215" y="6237289"/>
                <a:ext cx="818462" cy="131833"/>
              </a:xfrm>
              <a:custGeom>
                <a:avLst/>
                <a:gdLst>
                  <a:gd name="T0" fmla="*/ 636 w 658"/>
                  <a:gd name="T1" fmla="*/ 107 h 108"/>
                  <a:gd name="T2" fmla="*/ 0 w 658"/>
                  <a:gd name="T3" fmla="*/ 107 h 108"/>
                  <a:gd name="T4" fmla="*/ 20 w 658"/>
                  <a:gd name="T5" fmla="*/ 0 h 108"/>
                  <a:gd name="T6" fmla="*/ 657 w 658"/>
                  <a:gd name="T7" fmla="*/ 0 h 108"/>
                  <a:gd name="T8" fmla="*/ 636 w 658"/>
                  <a:gd name="T9" fmla="*/ 10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8" h="108">
                    <a:moveTo>
                      <a:pt x="636" y="107"/>
                    </a:moveTo>
                    <a:lnTo>
                      <a:pt x="0" y="107"/>
                    </a:lnTo>
                    <a:lnTo>
                      <a:pt x="20" y="0"/>
                    </a:lnTo>
                    <a:lnTo>
                      <a:pt x="657" y="0"/>
                    </a:lnTo>
                    <a:lnTo>
                      <a:pt x="636" y="107"/>
                    </a:lnTo>
                  </a:path>
                </a:pathLst>
              </a:custGeom>
              <a:solidFill>
                <a:srgbClr val="E22A1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22" name="Freeform 56">
                <a:extLst>
                  <a:ext uri="{FF2B5EF4-FFF2-40B4-BE49-F238E27FC236}">
                    <a16:creationId xmlns:a16="http://schemas.microsoft.com/office/drawing/2014/main" xmlns="" id="{68AC82BA-674D-43FC-A3C0-3A9575FC0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7509" y="6237289"/>
                <a:ext cx="823956" cy="131833"/>
              </a:xfrm>
              <a:custGeom>
                <a:avLst/>
                <a:gdLst>
                  <a:gd name="T0" fmla="*/ 637 w 660"/>
                  <a:gd name="T1" fmla="*/ 107 h 108"/>
                  <a:gd name="T2" fmla="*/ 0 w 660"/>
                  <a:gd name="T3" fmla="*/ 107 h 108"/>
                  <a:gd name="T4" fmla="*/ 21 w 660"/>
                  <a:gd name="T5" fmla="*/ 0 h 108"/>
                  <a:gd name="T6" fmla="*/ 659 w 660"/>
                  <a:gd name="T7" fmla="*/ 0 h 108"/>
                  <a:gd name="T8" fmla="*/ 637 w 660"/>
                  <a:gd name="T9" fmla="*/ 10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0" h="108">
                    <a:moveTo>
                      <a:pt x="637" y="107"/>
                    </a:moveTo>
                    <a:lnTo>
                      <a:pt x="0" y="107"/>
                    </a:lnTo>
                    <a:lnTo>
                      <a:pt x="21" y="0"/>
                    </a:lnTo>
                    <a:lnTo>
                      <a:pt x="659" y="0"/>
                    </a:lnTo>
                    <a:lnTo>
                      <a:pt x="637" y="107"/>
                    </a:lnTo>
                  </a:path>
                </a:pathLst>
              </a:custGeom>
              <a:solidFill>
                <a:srgbClr val="00B37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24" name="Freeform 57">
                <a:extLst>
                  <a:ext uri="{FF2B5EF4-FFF2-40B4-BE49-F238E27FC236}">
                    <a16:creationId xmlns:a16="http://schemas.microsoft.com/office/drawing/2014/main" xmlns="" id="{B517B78B-EDCF-4963-9BFE-4CF9611130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33298" y="6237289"/>
                <a:ext cx="818466" cy="131833"/>
              </a:xfrm>
              <a:custGeom>
                <a:avLst/>
                <a:gdLst>
                  <a:gd name="T0" fmla="*/ 637 w 659"/>
                  <a:gd name="T1" fmla="*/ 107 h 108"/>
                  <a:gd name="T2" fmla="*/ 0 w 659"/>
                  <a:gd name="T3" fmla="*/ 107 h 108"/>
                  <a:gd name="T4" fmla="*/ 21 w 659"/>
                  <a:gd name="T5" fmla="*/ 0 h 108"/>
                  <a:gd name="T6" fmla="*/ 658 w 659"/>
                  <a:gd name="T7" fmla="*/ 0 h 108"/>
                  <a:gd name="T8" fmla="*/ 637 w 659"/>
                  <a:gd name="T9" fmla="*/ 10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9" h="108">
                    <a:moveTo>
                      <a:pt x="637" y="107"/>
                    </a:moveTo>
                    <a:lnTo>
                      <a:pt x="0" y="107"/>
                    </a:lnTo>
                    <a:lnTo>
                      <a:pt x="21" y="0"/>
                    </a:lnTo>
                    <a:lnTo>
                      <a:pt x="658" y="0"/>
                    </a:lnTo>
                    <a:lnTo>
                      <a:pt x="637" y="107"/>
                    </a:lnTo>
                  </a:path>
                </a:pathLst>
              </a:custGeom>
              <a:solidFill>
                <a:srgbClr val="EF58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xmlns="" id="{DBCE3851-90E4-4FFA-BC87-C661ACF5F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83598" y="6237289"/>
                <a:ext cx="818462" cy="131833"/>
              </a:xfrm>
              <a:custGeom>
                <a:avLst/>
                <a:gdLst>
                  <a:gd name="T0" fmla="*/ 637 w 659"/>
                  <a:gd name="T1" fmla="*/ 107 h 108"/>
                  <a:gd name="T2" fmla="*/ 0 w 659"/>
                  <a:gd name="T3" fmla="*/ 107 h 108"/>
                  <a:gd name="T4" fmla="*/ 21 w 659"/>
                  <a:gd name="T5" fmla="*/ 0 h 108"/>
                  <a:gd name="T6" fmla="*/ 658 w 659"/>
                  <a:gd name="T7" fmla="*/ 0 h 108"/>
                  <a:gd name="T8" fmla="*/ 637 w 659"/>
                  <a:gd name="T9" fmla="*/ 10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9" h="108">
                    <a:moveTo>
                      <a:pt x="637" y="107"/>
                    </a:moveTo>
                    <a:lnTo>
                      <a:pt x="0" y="107"/>
                    </a:lnTo>
                    <a:lnTo>
                      <a:pt x="21" y="0"/>
                    </a:lnTo>
                    <a:lnTo>
                      <a:pt x="658" y="0"/>
                    </a:lnTo>
                    <a:lnTo>
                      <a:pt x="637" y="107"/>
                    </a:lnTo>
                  </a:path>
                </a:pathLst>
              </a:custGeom>
              <a:solidFill>
                <a:srgbClr val="FCA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27" name="Freeform 59">
                <a:extLst>
                  <a:ext uri="{FF2B5EF4-FFF2-40B4-BE49-F238E27FC236}">
                    <a16:creationId xmlns:a16="http://schemas.microsoft.com/office/drawing/2014/main" xmlns="" id="{D3ABFF07-1231-4A52-AAE6-BBE7A6FCB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9388" y="6237289"/>
                <a:ext cx="818462" cy="131833"/>
              </a:xfrm>
              <a:custGeom>
                <a:avLst/>
                <a:gdLst>
                  <a:gd name="T0" fmla="*/ 636 w 659"/>
                  <a:gd name="T1" fmla="*/ 107 h 108"/>
                  <a:gd name="T2" fmla="*/ 0 w 659"/>
                  <a:gd name="T3" fmla="*/ 107 h 108"/>
                  <a:gd name="T4" fmla="*/ 22 w 659"/>
                  <a:gd name="T5" fmla="*/ 0 h 108"/>
                  <a:gd name="T6" fmla="*/ 658 w 659"/>
                  <a:gd name="T7" fmla="*/ 0 h 108"/>
                  <a:gd name="T8" fmla="*/ 636 w 659"/>
                  <a:gd name="T9" fmla="*/ 10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9" h="108">
                    <a:moveTo>
                      <a:pt x="636" y="107"/>
                    </a:moveTo>
                    <a:lnTo>
                      <a:pt x="0" y="107"/>
                    </a:lnTo>
                    <a:lnTo>
                      <a:pt x="22" y="0"/>
                    </a:lnTo>
                    <a:lnTo>
                      <a:pt x="658" y="0"/>
                    </a:lnTo>
                    <a:lnTo>
                      <a:pt x="636" y="107"/>
                    </a:lnTo>
                  </a:path>
                </a:pathLst>
              </a:custGeom>
              <a:solidFill>
                <a:srgbClr val="B1C2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28" name="Freeform 60">
                <a:extLst>
                  <a:ext uri="{FF2B5EF4-FFF2-40B4-BE49-F238E27FC236}">
                    <a16:creationId xmlns:a16="http://schemas.microsoft.com/office/drawing/2014/main" xmlns="" id="{5BB4F929-88E5-44C6-848B-B83B169A6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9681" y="6237289"/>
                <a:ext cx="818466" cy="131833"/>
              </a:xfrm>
              <a:custGeom>
                <a:avLst/>
                <a:gdLst>
                  <a:gd name="T0" fmla="*/ 637 w 659"/>
                  <a:gd name="T1" fmla="*/ 107 h 108"/>
                  <a:gd name="T2" fmla="*/ 0 w 659"/>
                  <a:gd name="T3" fmla="*/ 107 h 108"/>
                  <a:gd name="T4" fmla="*/ 21 w 659"/>
                  <a:gd name="T5" fmla="*/ 0 h 108"/>
                  <a:gd name="T6" fmla="*/ 658 w 659"/>
                  <a:gd name="T7" fmla="*/ 0 h 108"/>
                  <a:gd name="T8" fmla="*/ 637 w 659"/>
                  <a:gd name="T9" fmla="*/ 10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9" h="108">
                    <a:moveTo>
                      <a:pt x="637" y="107"/>
                    </a:moveTo>
                    <a:lnTo>
                      <a:pt x="0" y="107"/>
                    </a:lnTo>
                    <a:lnTo>
                      <a:pt x="21" y="0"/>
                    </a:lnTo>
                    <a:lnTo>
                      <a:pt x="658" y="0"/>
                    </a:lnTo>
                    <a:lnTo>
                      <a:pt x="637" y="107"/>
                    </a:lnTo>
                  </a:path>
                </a:pathLst>
              </a:custGeom>
              <a:solidFill>
                <a:srgbClr val="088E6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29" name="Freeform 61">
                <a:extLst>
                  <a:ext uri="{FF2B5EF4-FFF2-40B4-BE49-F238E27FC236}">
                    <a16:creationId xmlns:a16="http://schemas.microsoft.com/office/drawing/2014/main" xmlns="" id="{C64C5D53-1FCE-4B14-8EC6-C818D6578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5778" y="6396588"/>
                <a:ext cx="7179412" cy="3856118"/>
              </a:xfrm>
              <a:custGeom>
                <a:avLst/>
                <a:gdLst>
                  <a:gd name="T0" fmla="*/ 4955 w 5764"/>
                  <a:gd name="T1" fmla="*/ 783 h 3095"/>
                  <a:gd name="T2" fmla="*/ 4863 w 5764"/>
                  <a:gd name="T3" fmla="*/ 1252 h 3095"/>
                  <a:gd name="T4" fmla="*/ 4770 w 5764"/>
                  <a:gd name="T5" fmla="*/ 1721 h 3095"/>
                  <a:gd name="T6" fmla="*/ 4678 w 5764"/>
                  <a:gd name="T7" fmla="*/ 2189 h 3095"/>
                  <a:gd name="T8" fmla="*/ 4585 w 5764"/>
                  <a:gd name="T9" fmla="*/ 2658 h 3095"/>
                  <a:gd name="T10" fmla="*/ 3046 w 5764"/>
                  <a:gd name="T11" fmla="*/ 2658 h 3095"/>
                  <a:gd name="T12" fmla="*/ 2268 w 5764"/>
                  <a:gd name="T13" fmla="*/ 2658 h 3095"/>
                  <a:gd name="T14" fmla="*/ 1489 w 5764"/>
                  <a:gd name="T15" fmla="*/ 2658 h 3095"/>
                  <a:gd name="T16" fmla="*/ 711 w 5764"/>
                  <a:gd name="T17" fmla="*/ 2658 h 3095"/>
                  <a:gd name="T18" fmla="*/ 893 w 5764"/>
                  <a:gd name="T19" fmla="*/ 1735 h 3095"/>
                  <a:gd name="T20" fmla="*/ 986 w 5764"/>
                  <a:gd name="T21" fmla="*/ 1266 h 3095"/>
                  <a:gd name="T22" fmla="*/ 1078 w 5764"/>
                  <a:gd name="T23" fmla="*/ 797 h 3095"/>
                  <a:gd name="T24" fmla="*/ 1171 w 5764"/>
                  <a:gd name="T25" fmla="*/ 329 h 3095"/>
                  <a:gd name="T26" fmla="*/ 2711 w 5764"/>
                  <a:gd name="T27" fmla="*/ 329 h 3095"/>
                  <a:gd name="T28" fmla="*/ 3489 w 5764"/>
                  <a:gd name="T29" fmla="*/ 329 h 3095"/>
                  <a:gd name="T30" fmla="*/ 3323 w 5764"/>
                  <a:gd name="T31" fmla="*/ 1252 h 3095"/>
                  <a:gd name="T32" fmla="*/ 3231 w 5764"/>
                  <a:gd name="T33" fmla="*/ 1721 h 3095"/>
                  <a:gd name="T34" fmla="*/ 3228 w 5764"/>
                  <a:gd name="T35" fmla="*/ 1735 h 3095"/>
                  <a:gd name="T36" fmla="*/ 2449 w 5764"/>
                  <a:gd name="T37" fmla="*/ 1735 h 3095"/>
                  <a:gd name="T38" fmla="*/ 2434 w 5764"/>
                  <a:gd name="T39" fmla="*/ 1735 h 3095"/>
                  <a:gd name="T40" fmla="*/ 2526 w 5764"/>
                  <a:gd name="T41" fmla="*/ 1266 h 3095"/>
                  <a:gd name="T42" fmla="*/ 2529 w 5764"/>
                  <a:gd name="T43" fmla="*/ 1252 h 3095"/>
                  <a:gd name="T44" fmla="*/ 3304 w 5764"/>
                  <a:gd name="T45" fmla="*/ 1266 h 3095"/>
                  <a:gd name="T46" fmla="*/ 2545 w 5764"/>
                  <a:gd name="T47" fmla="*/ 1252 h 3095"/>
                  <a:gd name="T48" fmla="*/ 4268 w 5764"/>
                  <a:gd name="T49" fmla="*/ 329 h 3095"/>
                  <a:gd name="T50" fmla="*/ 5117 w 5764"/>
                  <a:gd name="T51" fmla="*/ 0 h 3095"/>
                  <a:gd name="T52" fmla="*/ 4347 w 5764"/>
                  <a:gd name="T53" fmla="*/ 9 h 3095"/>
                  <a:gd name="T54" fmla="*/ 4270 w 5764"/>
                  <a:gd name="T55" fmla="*/ 315 h 3095"/>
                  <a:gd name="T56" fmla="*/ 3562 w 5764"/>
                  <a:gd name="T57" fmla="*/ 0 h 3095"/>
                  <a:gd name="T58" fmla="*/ 2790 w 5764"/>
                  <a:gd name="T59" fmla="*/ 9 h 3095"/>
                  <a:gd name="T60" fmla="*/ 1952 w 5764"/>
                  <a:gd name="T61" fmla="*/ 315 h 3095"/>
                  <a:gd name="T62" fmla="*/ 1997 w 5764"/>
                  <a:gd name="T63" fmla="*/ 6 h 3095"/>
                  <a:gd name="T64" fmla="*/ 1228 w 5764"/>
                  <a:gd name="T65" fmla="*/ 0 h 3095"/>
                  <a:gd name="T66" fmla="*/ 470 w 5764"/>
                  <a:gd name="T67" fmla="*/ 315 h 3095"/>
                  <a:gd name="T68" fmla="*/ 1065 w 5764"/>
                  <a:gd name="T69" fmla="*/ 783 h 3095"/>
                  <a:gd name="T70" fmla="*/ 377 w 5764"/>
                  <a:gd name="T71" fmla="*/ 797 h 3095"/>
                  <a:gd name="T72" fmla="*/ 277 w 5764"/>
                  <a:gd name="T73" fmla="*/ 1259 h 3095"/>
                  <a:gd name="T74" fmla="*/ 192 w 5764"/>
                  <a:gd name="T75" fmla="*/ 1721 h 3095"/>
                  <a:gd name="T76" fmla="*/ 877 w 5764"/>
                  <a:gd name="T77" fmla="*/ 1735 h 3095"/>
                  <a:gd name="T78" fmla="*/ 92 w 5764"/>
                  <a:gd name="T79" fmla="*/ 2196 h 3095"/>
                  <a:gd name="T80" fmla="*/ 7 w 5764"/>
                  <a:gd name="T81" fmla="*/ 2658 h 3095"/>
                  <a:gd name="T82" fmla="*/ 611 w 5764"/>
                  <a:gd name="T83" fmla="*/ 3086 h 3095"/>
                  <a:gd name="T84" fmla="*/ 618 w 5764"/>
                  <a:gd name="T85" fmla="*/ 3094 h 3095"/>
                  <a:gd name="T86" fmla="*/ 1389 w 5764"/>
                  <a:gd name="T87" fmla="*/ 3086 h 3095"/>
                  <a:gd name="T88" fmla="*/ 1405 w 5764"/>
                  <a:gd name="T89" fmla="*/ 3088 h 3095"/>
                  <a:gd name="T90" fmla="*/ 2174 w 5764"/>
                  <a:gd name="T91" fmla="*/ 3094 h 3095"/>
                  <a:gd name="T92" fmla="*/ 2265 w 5764"/>
                  <a:gd name="T93" fmla="*/ 2673 h 3095"/>
                  <a:gd name="T94" fmla="*/ 2952 w 5764"/>
                  <a:gd name="T95" fmla="*/ 3094 h 3095"/>
                  <a:gd name="T96" fmla="*/ 3805 w 5764"/>
                  <a:gd name="T97" fmla="*/ 2673 h 3095"/>
                  <a:gd name="T98" fmla="*/ 3731 w 5764"/>
                  <a:gd name="T99" fmla="*/ 3094 h 3095"/>
                  <a:gd name="T100" fmla="*/ 4501 w 5764"/>
                  <a:gd name="T101" fmla="*/ 3086 h 3095"/>
                  <a:gd name="T102" fmla="*/ 4509 w 5764"/>
                  <a:gd name="T103" fmla="*/ 3094 h 3095"/>
                  <a:gd name="T104" fmla="*/ 5301 w 5764"/>
                  <a:gd name="T105" fmla="*/ 2666 h 3095"/>
                  <a:gd name="T106" fmla="*/ 5385 w 5764"/>
                  <a:gd name="T107" fmla="*/ 2204 h 3095"/>
                  <a:gd name="T108" fmla="*/ 4693 w 5764"/>
                  <a:gd name="T109" fmla="*/ 2189 h 3095"/>
                  <a:gd name="T110" fmla="*/ 5485 w 5764"/>
                  <a:gd name="T111" fmla="*/ 1728 h 3095"/>
                  <a:gd name="T112" fmla="*/ 5570 w 5764"/>
                  <a:gd name="T113" fmla="*/ 1266 h 3095"/>
                  <a:gd name="T114" fmla="*/ 4968 w 5764"/>
                  <a:gd name="T115" fmla="*/ 797 h 3095"/>
                  <a:gd name="T116" fmla="*/ 5663 w 5764"/>
                  <a:gd name="T117" fmla="*/ 783 h 3095"/>
                  <a:gd name="T118" fmla="*/ 5763 w 5764"/>
                  <a:gd name="T119" fmla="*/ 322 h 3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764" h="3095">
                    <a:moveTo>
                      <a:pt x="4955" y="783"/>
                    </a:moveTo>
                    <a:lnTo>
                      <a:pt x="4193" y="783"/>
                    </a:lnTo>
                    <a:lnTo>
                      <a:pt x="4284" y="329"/>
                    </a:lnTo>
                    <a:lnTo>
                      <a:pt x="5045" y="329"/>
                    </a:lnTo>
                    <a:lnTo>
                      <a:pt x="4955" y="783"/>
                    </a:lnTo>
                    <a:close/>
                    <a:moveTo>
                      <a:pt x="4863" y="1252"/>
                    </a:moveTo>
                    <a:lnTo>
                      <a:pt x="4101" y="1252"/>
                    </a:lnTo>
                    <a:lnTo>
                      <a:pt x="4191" y="797"/>
                    </a:lnTo>
                    <a:lnTo>
                      <a:pt x="4952" y="797"/>
                    </a:lnTo>
                    <a:lnTo>
                      <a:pt x="4863" y="1252"/>
                    </a:lnTo>
                    <a:close/>
                    <a:moveTo>
                      <a:pt x="4770" y="1721"/>
                    </a:moveTo>
                    <a:lnTo>
                      <a:pt x="4009" y="1721"/>
                    </a:lnTo>
                    <a:lnTo>
                      <a:pt x="4099" y="1266"/>
                    </a:lnTo>
                    <a:lnTo>
                      <a:pt x="4860" y="1266"/>
                    </a:lnTo>
                    <a:lnTo>
                      <a:pt x="4770" y="1721"/>
                    </a:lnTo>
                    <a:close/>
                    <a:moveTo>
                      <a:pt x="4678" y="2189"/>
                    </a:moveTo>
                    <a:lnTo>
                      <a:pt x="3917" y="2189"/>
                    </a:lnTo>
                    <a:lnTo>
                      <a:pt x="4006" y="1735"/>
                    </a:lnTo>
                    <a:lnTo>
                      <a:pt x="4767" y="1735"/>
                    </a:lnTo>
                    <a:lnTo>
                      <a:pt x="4678" y="2189"/>
                    </a:lnTo>
                    <a:close/>
                    <a:moveTo>
                      <a:pt x="4585" y="2658"/>
                    </a:moveTo>
                    <a:lnTo>
                      <a:pt x="3824" y="2658"/>
                    </a:lnTo>
                    <a:lnTo>
                      <a:pt x="3913" y="2204"/>
                    </a:lnTo>
                    <a:lnTo>
                      <a:pt x="4674" y="2204"/>
                    </a:lnTo>
                    <a:lnTo>
                      <a:pt x="4585" y="2658"/>
                    </a:lnTo>
                    <a:close/>
                    <a:moveTo>
                      <a:pt x="3046" y="2658"/>
                    </a:moveTo>
                    <a:lnTo>
                      <a:pt x="3136" y="2204"/>
                    </a:lnTo>
                    <a:lnTo>
                      <a:pt x="3898" y="2204"/>
                    </a:lnTo>
                    <a:lnTo>
                      <a:pt x="3808" y="2658"/>
                    </a:lnTo>
                    <a:lnTo>
                      <a:pt x="3046" y="2658"/>
                    </a:lnTo>
                    <a:close/>
                    <a:moveTo>
                      <a:pt x="2268" y="2658"/>
                    </a:moveTo>
                    <a:lnTo>
                      <a:pt x="2357" y="2204"/>
                    </a:lnTo>
                    <a:lnTo>
                      <a:pt x="3120" y="2204"/>
                    </a:lnTo>
                    <a:lnTo>
                      <a:pt x="3030" y="2658"/>
                    </a:lnTo>
                    <a:lnTo>
                      <a:pt x="2268" y="2658"/>
                    </a:lnTo>
                    <a:close/>
                    <a:moveTo>
                      <a:pt x="1489" y="2658"/>
                    </a:moveTo>
                    <a:lnTo>
                      <a:pt x="1579" y="2204"/>
                    </a:lnTo>
                    <a:lnTo>
                      <a:pt x="2341" y="2204"/>
                    </a:lnTo>
                    <a:lnTo>
                      <a:pt x="2252" y="2658"/>
                    </a:lnTo>
                    <a:lnTo>
                      <a:pt x="1489" y="2658"/>
                    </a:lnTo>
                    <a:close/>
                    <a:moveTo>
                      <a:pt x="711" y="2658"/>
                    </a:moveTo>
                    <a:lnTo>
                      <a:pt x="801" y="2204"/>
                    </a:lnTo>
                    <a:lnTo>
                      <a:pt x="1563" y="2204"/>
                    </a:lnTo>
                    <a:lnTo>
                      <a:pt x="1473" y="2658"/>
                    </a:lnTo>
                    <a:lnTo>
                      <a:pt x="711" y="2658"/>
                    </a:lnTo>
                    <a:close/>
                    <a:moveTo>
                      <a:pt x="893" y="1735"/>
                    </a:moveTo>
                    <a:lnTo>
                      <a:pt x="1656" y="1735"/>
                    </a:lnTo>
                    <a:lnTo>
                      <a:pt x="1566" y="2189"/>
                    </a:lnTo>
                    <a:lnTo>
                      <a:pt x="804" y="2189"/>
                    </a:lnTo>
                    <a:lnTo>
                      <a:pt x="893" y="1735"/>
                    </a:lnTo>
                    <a:close/>
                    <a:moveTo>
                      <a:pt x="986" y="1266"/>
                    </a:moveTo>
                    <a:lnTo>
                      <a:pt x="1748" y="1266"/>
                    </a:lnTo>
                    <a:lnTo>
                      <a:pt x="1658" y="1721"/>
                    </a:lnTo>
                    <a:lnTo>
                      <a:pt x="896" y="1721"/>
                    </a:lnTo>
                    <a:lnTo>
                      <a:pt x="986" y="1266"/>
                    </a:lnTo>
                    <a:close/>
                    <a:moveTo>
                      <a:pt x="1078" y="797"/>
                    </a:moveTo>
                    <a:lnTo>
                      <a:pt x="1840" y="797"/>
                    </a:lnTo>
                    <a:lnTo>
                      <a:pt x="1751" y="1252"/>
                    </a:lnTo>
                    <a:lnTo>
                      <a:pt x="988" y="1252"/>
                    </a:lnTo>
                    <a:lnTo>
                      <a:pt x="1078" y="797"/>
                    </a:lnTo>
                    <a:close/>
                    <a:moveTo>
                      <a:pt x="1171" y="329"/>
                    </a:moveTo>
                    <a:lnTo>
                      <a:pt x="1933" y="329"/>
                    </a:lnTo>
                    <a:lnTo>
                      <a:pt x="1843" y="783"/>
                    </a:lnTo>
                    <a:lnTo>
                      <a:pt x="1081" y="783"/>
                    </a:lnTo>
                    <a:lnTo>
                      <a:pt x="1171" y="329"/>
                    </a:lnTo>
                    <a:close/>
                    <a:moveTo>
                      <a:pt x="2711" y="329"/>
                    </a:moveTo>
                    <a:lnTo>
                      <a:pt x="2621" y="783"/>
                    </a:lnTo>
                    <a:lnTo>
                      <a:pt x="1859" y="783"/>
                    </a:lnTo>
                    <a:lnTo>
                      <a:pt x="1949" y="329"/>
                    </a:lnTo>
                    <a:lnTo>
                      <a:pt x="2711" y="329"/>
                    </a:lnTo>
                    <a:close/>
                    <a:moveTo>
                      <a:pt x="3489" y="329"/>
                    </a:moveTo>
                    <a:lnTo>
                      <a:pt x="3400" y="783"/>
                    </a:lnTo>
                    <a:lnTo>
                      <a:pt x="2637" y="783"/>
                    </a:lnTo>
                    <a:lnTo>
                      <a:pt x="2727" y="329"/>
                    </a:lnTo>
                    <a:lnTo>
                      <a:pt x="3489" y="329"/>
                    </a:lnTo>
                    <a:close/>
                    <a:moveTo>
                      <a:pt x="3323" y="1252"/>
                    </a:moveTo>
                    <a:lnTo>
                      <a:pt x="3413" y="797"/>
                    </a:lnTo>
                    <a:lnTo>
                      <a:pt x="4175" y="797"/>
                    </a:lnTo>
                    <a:lnTo>
                      <a:pt x="4085" y="1252"/>
                    </a:lnTo>
                    <a:lnTo>
                      <a:pt x="3323" y="1252"/>
                    </a:lnTo>
                    <a:close/>
                    <a:moveTo>
                      <a:pt x="3231" y="1721"/>
                    </a:moveTo>
                    <a:lnTo>
                      <a:pt x="3320" y="1266"/>
                    </a:lnTo>
                    <a:lnTo>
                      <a:pt x="4082" y="1266"/>
                    </a:lnTo>
                    <a:lnTo>
                      <a:pt x="3993" y="1721"/>
                    </a:lnTo>
                    <a:lnTo>
                      <a:pt x="3231" y="1721"/>
                    </a:lnTo>
                    <a:close/>
                    <a:moveTo>
                      <a:pt x="3228" y="1735"/>
                    </a:moveTo>
                    <a:lnTo>
                      <a:pt x="3990" y="1735"/>
                    </a:lnTo>
                    <a:lnTo>
                      <a:pt x="3901" y="2189"/>
                    </a:lnTo>
                    <a:lnTo>
                      <a:pt x="3138" y="2189"/>
                    </a:lnTo>
                    <a:lnTo>
                      <a:pt x="3228" y="1735"/>
                    </a:lnTo>
                    <a:close/>
                    <a:moveTo>
                      <a:pt x="2449" y="1735"/>
                    </a:moveTo>
                    <a:lnTo>
                      <a:pt x="3212" y="1735"/>
                    </a:lnTo>
                    <a:lnTo>
                      <a:pt x="3122" y="2189"/>
                    </a:lnTo>
                    <a:lnTo>
                      <a:pt x="2360" y="2189"/>
                    </a:lnTo>
                    <a:lnTo>
                      <a:pt x="2449" y="1735"/>
                    </a:lnTo>
                    <a:close/>
                    <a:moveTo>
                      <a:pt x="2434" y="1735"/>
                    </a:moveTo>
                    <a:lnTo>
                      <a:pt x="2344" y="2189"/>
                    </a:lnTo>
                    <a:lnTo>
                      <a:pt x="1581" y="2189"/>
                    </a:lnTo>
                    <a:lnTo>
                      <a:pt x="1672" y="1735"/>
                    </a:lnTo>
                    <a:lnTo>
                      <a:pt x="2434" y="1735"/>
                    </a:lnTo>
                    <a:close/>
                    <a:moveTo>
                      <a:pt x="2526" y="1266"/>
                    </a:moveTo>
                    <a:lnTo>
                      <a:pt x="2436" y="1721"/>
                    </a:lnTo>
                    <a:lnTo>
                      <a:pt x="1675" y="1721"/>
                    </a:lnTo>
                    <a:lnTo>
                      <a:pt x="1764" y="1266"/>
                    </a:lnTo>
                    <a:lnTo>
                      <a:pt x="2526" y="1266"/>
                    </a:lnTo>
                    <a:close/>
                    <a:moveTo>
                      <a:pt x="2529" y="1252"/>
                    </a:moveTo>
                    <a:lnTo>
                      <a:pt x="1767" y="1252"/>
                    </a:lnTo>
                    <a:lnTo>
                      <a:pt x="1856" y="797"/>
                    </a:lnTo>
                    <a:lnTo>
                      <a:pt x="2619" y="797"/>
                    </a:lnTo>
                    <a:lnTo>
                      <a:pt x="2529" y="1252"/>
                    </a:lnTo>
                    <a:close/>
                    <a:moveTo>
                      <a:pt x="3304" y="1266"/>
                    </a:moveTo>
                    <a:lnTo>
                      <a:pt x="3215" y="1721"/>
                    </a:lnTo>
                    <a:lnTo>
                      <a:pt x="2452" y="1721"/>
                    </a:lnTo>
                    <a:lnTo>
                      <a:pt x="2542" y="1266"/>
                    </a:lnTo>
                    <a:lnTo>
                      <a:pt x="3304" y="1266"/>
                    </a:lnTo>
                    <a:close/>
                    <a:moveTo>
                      <a:pt x="2545" y="1252"/>
                    </a:moveTo>
                    <a:lnTo>
                      <a:pt x="2635" y="797"/>
                    </a:lnTo>
                    <a:lnTo>
                      <a:pt x="3397" y="797"/>
                    </a:lnTo>
                    <a:lnTo>
                      <a:pt x="3308" y="1252"/>
                    </a:lnTo>
                    <a:lnTo>
                      <a:pt x="2545" y="1252"/>
                    </a:lnTo>
                    <a:close/>
                    <a:moveTo>
                      <a:pt x="4268" y="329"/>
                    </a:moveTo>
                    <a:lnTo>
                      <a:pt x="4178" y="783"/>
                    </a:lnTo>
                    <a:lnTo>
                      <a:pt x="3416" y="783"/>
                    </a:lnTo>
                    <a:lnTo>
                      <a:pt x="3505" y="329"/>
                    </a:lnTo>
                    <a:lnTo>
                      <a:pt x="4268" y="329"/>
                    </a:lnTo>
                    <a:close/>
                    <a:moveTo>
                      <a:pt x="5755" y="315"/>
                    </a:moveTo>
                    <a:lnTo>
                      <a:pt x="5064" y="315"/>
                    </a:lnTo>
                    <a:lnTo>
                      <a:pt x="5124" y="9"/>
                    </a:lnTo>
                    <a:lnTo>
                      <a:pt x="5124" y="9"/>
                    </a:lnTo>
                    <a:cubicBezTo>
                      <a:pt x="5125" y="5"/>
                      <a:pt x="5122" y="1"/>
                      <a:pt x="5117" y="0"/>
                    </a:cubicBezTo>
                    <a:lnTo>
                      <a:pt x="5117" y="0"/>
                    </a:lnTo>
                    <a:cubicBezTo>
                      <a:pt x="5113" y="0"/>
                      <a:pt x="5109" y="2"/>
                      <a:pt x="5108" y="6"/>
                    </a:cubicBezTo>
                    <a:lnTo>
                      <a:pt x="5047" y="315"/>
                    </a:lnTo>
                    <a:lnTo>
                      <a:pt x="4287" y="315"/>
                    </a:lnTo>
                    <a:lnTo>
                      <a:pt x="4347" y="9"/>
                    </a:lnTo>
                    <a:lnTo>
                      <a:pt x="4347" y="9"/>
                    </a:lnTo>
                    <a:cubicBezTo>
                      <a:pt x="4348" y="5"/>
                      <a:pt x="4345" y="1"/>
                      <a:pt x="4340" y="0"/>
                    </a:cubicBezTo>
                    <a:lnTo>
                      <a:pt x="4340" y="0"/>
                    </a:lnTo>
                    <a:cubicBezTo>
                      <a:pt x="4336" y="0"/>
                      <a:pt x="4332" y="2"/>
                      <a:pt x="4331" y="6"/>
                    </a:cubicBezTo>
                    <a:lnTo>
                      <a:pt x="4270" y="315"/>
                    </a:lnTo>
                    <a:lnTo>
                      <a:pt x="3508" y="315"/>
                    </a:lnTo>
                    <a:lnTo>
                      <a:pt x="3568" y="9"/>
                    </a:lnTo>
                    <a:lnTo>
                      <a:pt x="3568" y="9"/>
                    </a:lnTo>
                    <a:cubicBezTo>
                      <a:pt x="3569" y="5"/>
                      <a:pt x="3566" y="1"/>
                      <a:pt x="3562" y="0"/>
                    </a:cubicBezTo>
                    <a:lnTo>
                      <a:pt x="3562" y="0"/>
                    </a:lnTo>
                    <a:cubicBezTo>
                      <a:pt x="3558" y="0"/>
                      <a:pt x="3554" y="2"/>
                      <a:pt x="3553" y="6"/>
                    </a:cubicBezTo>
                    <a:lnTo>
                      <a:pt x="3492" y="315"/>
                    </a:lnTo>
                    <a:lnTo>
                      <a:pt x="2730" y="315"/>
                    </a:lnTo>
                    <a:lnTo>
                      <a:pt x="2790" y="9"/>
                    </a:lnTo>
                    <a:lnTo>
                      <a:pt x="2790" y="9"/>
                    </a:lnTo>
                    <a:cubicBezTo>
                      <a:pt x="2791" y="5"/>
                      <a:pt x="2788" y="1"/>
                      <a:pt x="2784" y="0"/>
                    </a:cubicBezTo>
                    <a:lnTo>
                      <a:pt x="2784" y="0"/>
                    </a:lnTo>
                    <a:cubicBezTo>
                      <a:pt x="2780" y="0"/>
                      <a:pt x="2775" y="2"/>
                      <a:pt x="2775" y="6"/>
                    </a:cubicBezTo>
                    <a:lnTo>
                      <a:pt x="2714" y="315"/>
                    </a:lnTo>
                    <a:lnTo>
                      <a:pt x="1952" y="315"/>
                    </a:lnTo>
                    <a:lnTo>
                      <a:pt x="2012" y="9"/>
                    </a:lnTo>
                    <a:lnTo>
                      <a:pt x="2012" y="9"/>
                    </a:lnTo>
                    <a:cubicBezTo>
                      <a:pt x="2013" y="5"/>
                      <a:pt x="2010" y="1"/>
                      <a:pt x="2006" y="0"/>
                    </a:cubicBezTo>
                    <a:lnTo>
                      <a:pt x="2006" y="0"/>
                    </a:lnTo>
                    <a:cubicBezTo>
                      <a:pt x="2002" y="0"/>
                      <a:pt x="1998" y="2"/>
                      <a:pt x="1997" y="6"/>
                    </a:cubicBezTo>
                    <a:lnTo>
                      <a:pt x="1936" y="315"/>
                    </a:lnTo>
                    <a:lnTo>
                      <a:pt x="1174" y="315"/>
                    </a:lnTo>
                    <a:lnTo>
                      <a:pt x="1234" y="9"/>
                    </a:lnTo>
                    <a:lnTo>
                      <a:pt x="1234" y="9"/>
                    </a:lnTo>
                    <a:cubicBezTo>
                      <a:pt x="1235" y="5"/>
                      <a:pt x="1232" y="1"/>
                      <a:pt x="1228" y="0"/>
                    </a:cubicBezTo>
                    <a:lnTo>
                      <a:pt x="1228" y="0"/>
                    </a:lnTo>
                    <a:cubicBezTo>
                      <a:pt x="1223" y="0"/>
                      <a:pt x="1219" y="2"/>
                      <a:pt x="1218" y="6"/>
                    </a:cubicBezTo>
                    <a:lnTo>
                      <a:pt x="1158" y="315"/>
                    </a:lnTo>
                    <a:lnTo>
                      <a:pt x="470" y="315"/>
                    </a:lnTo>
                    <a:lnTo>
                      <a:pt x="470" y="315"/>
                    </a:lnTo>
                    <a:cubicBezTo>
                      <a:pt x="465" y="315"/>
                      <a:pt x="462" y="318"/>
                      <a:pt x="462" y="322"/>
                    </a:cubicBezTo>
                    <a:lnTo>
                      <a:pt x="462" y="322"/>
                    </a:lnTo>
                    <a:cubicBezTo>
                      <a:pt x="462" y="326"/>
                      <a:pt x="465" y="329"/>
                      <a:pt x="470" y="329"/>
                    </a:cubicBezTo>
                    <a:lnTo>
                      <a:pt x="1155" y="329"/>
                    </a:lnTo>
                    <a:lnTo>
                      <a:pt x="1065" y="783"/>
                    </a:lnTo>
                    <a:lnTo>
                      <a:pt x="377" y="783"/>
                    </a:lnTo>
                    <a:lnTo>
                      <a:pt x="377" y="783"/>
                    </a:lnTo>
                    <a:cubicBezTo>
                      <a:pt x="373" y="783"/>
                      <a:pt x="369" y="786"/>
                      <a:pt x="369" y="790"/>
                    </a:cubicBezTo>
                    <a:lnTo>
                      <a:pt x="369" y="790"/>
                    </a:lnTo>
                    <a:cubicBezTo>
                      <a:pt x="369" y="794"/>
                      <a:pt x="373" y="797"/>
                      <a:pt x="377" y="797"/>
                    </a:cubicBezTo>
                    <a:lnTo>
                      <a:pt x="1062" y="797"/>
                    </a:lnTo>
                    <a:lnTo>
                      <a:pt x="972" y="1252"/>
                    </a:lnTo>
                    <a:lnTo>
                      <a:pt x="284" y="1252"/>
                    </a:lnTo>
                    <a:lnTo>
                      <a:pt x="284" y="1252"/>
                    </a:lnTo>
                    <a:cubicBezTo>
                      <a:pt x="280" y="1252"/>
                      <a:pt x="277" y="1255"/>
                      <a:pt x="277" y="1259"/>
                    </a:cubicBezTo>
                    <a:lnTo>
                      <a:pt x="277" y="1259"/>
                    </a:lnTo>
                    <a:cubicBezTo>
                      <a:pt x="277" y="1263"/>
                      <a:pt x="280" y="1266"/>
                      <a:pt x="284" y="1266"/>
                    </a:cubicBezTo>
                    <a:lnTo>
                      <a:pt x="970" y="1266"/>
                    </a:lnTo>
                    <a:lnTo>
                      <a:pt x="880" y="1721"/>
                    </a:lnTo>
                    <a:lnTo>
                      <a:pt x="192" y="1721"/>
                    </a:lnTo>
                    <a:lnTo>
                      <a:pt x="192" y="1721"/>
                    </a:lnTo>
                    <a:cubicBezTo>
                      <a:pt x="188" y="1721"/>
                      <a:pt x="184" y="1724"/>
                      <a:pt x="184" y="1728"/>
                    </a:cubicBezTo>
                    <a:lnTo>
                      <a:pt x="184" y="1728"/>
                    </a:lnTo>
                    <a:cubicBezTo>
                      <a:pt x="184" y="1732"/>
                      <a:pt x="188" y="1735"/>
                      <a:pt x="192" y="1735"/>
                    </a:cubicBezTo>
                    <a:lnTo>
                      <a:pt x="877" y="1735"/>
                    </a:lnTo>
                    <a:lnTo>
                      <a:pt x="788" y="2189"/>
                    </a:lnTo>
                    <a:lnTo>
                      <a:pt x="100" y="2189"/>
                    </a:lnTo>
                    <a:lnTo>
                      <a:pt x="100" y="2189"/>
                    </a:lnTo>
                    <a:cubicBezTo>
                      <a:pt x="95" y="2189"/>
                      <a:pt x="92" y="2193"/>
                      <a:pt x="92" y="2196"/>
                    </a:cubicBezTo>
                    <a:lnTo>
                      <a:pt x="92" y="2196"/>
                    </a:lnTo>
                    <a:cubicBezTo>
                      <a:pt x="92" y="2201"/>
                      <a:pt x="95" y="2204"/>
                      <a:pt x="100" y="2204"/>
                    </a:cubicBezTo>
                    <a:lnTo>
                      <a:pt x="785" y="2204"/>
                    </a:lnTo>
                    <a:lnTo>
                      <a:pt x="695" y="2658"/>
                    </a:lnTo>
                    <a:lnTo>
                      <a:pt x="7" y="2658"/>
                    </a:lnTo>
                    <a:lnTo>
                      <a:pt x="7" y="2658"/>
                    </a:lnTo>
                    <a:cubicBezTo>
                      <a:pt x="2" y="2658"/>
                      <a:pt x="0" y="2661"/>
                      <a:pt x="0" y="2666"/>
                    </a:cubicBezTo>
                    <a:lnTo>
                      <a:pt x="0" y="2666"/>
                    </a:lnTo>
                    <a:cubicBezTo>
                      <a:pt x="0" y="2669"/>
                      <a:pt x="2" y="2673"/>
                      <a:pt x="7" y="2673"/>
                    </a:cubicBezTo>
                    <a:lnTo>
                      <a:pt x="692" y="2673"/>
                    </a:lnTo>
                    <a:lnTo>
                      <a:pt x="611" y="3086"/>
                    </a:lnTo>
                    <a:lnTo>
                      <a:pt x="611" y="3086"/>
                    </a:lnTo>
                    <a:cubicBezTo>
                      <a:pt x="610" y="3089"/>
                      <a:pt x="613" y="3093"/>
                      <a:pt x="617" y="3094"/>
                    </a:cubicBezTo>
                    <a:lnTo>
                      <a:pt x="617" y="3094"/>
                    </a:lnTo>
                    <a:cubicBezTo>
                      <a:pt x="618" y="3094"/>
                      <a:pt x="618" y="3094"/>
                      <a:pt x="618" y="3094"/>
                    </a:cubicBezTo>
                    <a:lnTo>
                      <a:pt x="618" y="3094"/>
                    </a:lnTo>
                    <a:cubicBezTo>
                      <a:pt x="623" y="3094"/>
                      <a:pt x="626" y="3092"/>
                      <a:pt x="626" y="3088"/>
                    </a:cubicBezTo>
                    <a:lnTo>
                      <a:pt x="708" y="2673"/>
                    </a:lnTo>
                    <a:lnTo>
                      <a:pt x="1470" y="2673"/>
                    </a:lnTo>
                    <a:lnTo>
                      <a:pt x="1389" y="3086"/>
                    </a:lnTo>
                    <a:lnTo>
                      <a:pt x="1389" y="3086"/>
                    </a:lnTo>
                    <a:cubicBezTo>
                      <a:pt x="1388" y="3089"/>
                      <a:pt x="1391" y="3093"/>
                      <a:pt x="1396" y="3094"/>
                    </a:cubicBezTo>
                    <a:lnTo>
                      <a:pt x="1396" y="3094"/>
                    </a:lnTo>
                    <a:cubicBezTo>
                      <a:pt x="1396" y="3094"/>
                      <a:pt x="1396" y="3094"/>
                      <a:pt x="1397" y="3094"/>
                    </a:cubicBezTo>
                    <a:lnTo>
                      <a:pt x="1397" y="3094"/>
                    </a:lnTo>
                    <a:cubicBezTo>
                      <a:pt x="1401" y="3094"/>
                      <a:pt x="1403" y="3092"/>
                      <a:pt x="1405" y="3088"/>
                    </a:cubicBezTo>
                    <a:lnTo>
                      <a:pt x="1487" y="2673"/>
                    </a:lnTo>
                    <a:lnTo>
                      <a:pt x="2249" y="2673"/>
                    </a:lnTo>
                    <a:lnTo>
                      <a:pt x="2167" y="3086"/>
                    </a:lnTo>
                    <a:lnTo>
                      <a:pt x="2167" y="3086"/>
                    </a:lnTo>
                    <a:cubicBezTo>
                      <a:pt x="2166" y="3089"/>
                      <a:pt x="2169" y="3093"/>
                      <a:pt x="2174" y="3094"/>
                    </a:cubicBezTo>
                    <a:lnTo>
                      <a:pt x="2174" y="3094"/>
                    </a:lnTo>
                    <a:lnTo>
                      <a:pt x="2175" y="3094"/>
                    </a:lnTo>
                    <a:lnTo>
                      <a:pt x="2175" y="3094"/>
                    </a:lnTo>
                    <a:cubicBezTo>
                      <a:pt x="2178" y="3094"/>
                      <a:pt x="2182" y="3092"/>
                      <a:pt x="2183" y="3088"/>
                    </a:cubicBezTo>
                    <a:lnTo>
                      <a:pt x="2265" y="2673"/>
                    </a:lnTo>
                    <a:lnTo>
                      <a:pt x="3027" y="2673"/>
                    </a:lnTo>
                    <a:lnTo>
                      <a:pt x="2945" y="3086"/>
                    </a:lnTo>
                    <a:lnTo>
                      <a:pt x="2945" y="3086"/>
                    </a:lnTo>
                    <a:cubicBezTo>
                      <a:pt x="2945" y="3089"/>
                      <a:pt x="2948" y="3093"/>
                      <a:pt x="2952" y="3094"/>
                    </a:cubicBezTo>
                    <a:lnTo>
                      <a:pt x="2952" y="3094"/>
                    </a:lnTo>
                    <a:lnTo>
                      <a:pt x="2953" y="3094"/>
                    </a:lnTo>
                    <a:lnTo>
                      <a:pt x="2953" y="3094"/>
                    </a:lnTo>
                    <a:cubicBezTo>
                      <a:pt x="2957" y="3094"/>
                      <a:pt x="2960" y="3092"/>
                      <a:pt x="2961" y="3088"/>
                    </a:cubicBezTo>
                    <a:lnTo>
                      <a:pt x="3043" y="2673"/>
                    </a:lnTo>
                    <a:lnTo>
                      <a:pt x="3805" y="2673"/>
                    </a:lnTo>
                    <a:lnTo>
                      <a:pt x="3724" y="3086"/>
                    </a:lnTo>
                    <a:lnTo>
                      <a:pt x="3724" y="3086"/>
                    </a:lnTo>
                    <a:cubicBezTo>
                      <a:pt x="3723" y="3089"/>
                      <a:pt x="3726" y="3093"/>
                      <a:pt x="3730" y="3094"/>
                    </a:cubicBezTo>
                    <a:lnTo>
                      <a:pt x="3730" y="3094"/>
                    </a:lnTo>
                    <a:cubicBezTo>
                      <a:pt x="3731" y="3094"/>
                      <a:pt x="3731" y="3094"/>
                      <a:pt x="3731" y="3094"/>
                    </a:cubicBezTo>
                    <a:lnTo>
                      <a:pt x="3731" y="3094"/>
                    </a:lnTo>
                    <a:cubicBezTo>
                      <a:pt x="3735" y="3094"/>
                      <a:pt x="3739" y="3092"/>
                      <a:pt x="3739" y="3088"/>
                    </a:cubicBezTo>
                    <a:lnTo>
                      <a:pt x="3821" y="2673"/>
                    </a:lnTo>
                    <a:lnTo>
                      <a:pt x="4582" y="2673"/>
                    </a:lnTo>
                    <a:lnTo>
                      <a:pt x="4501" y="3086"/>
                    </a:lnTo>
                    <a:lnTo>
                      <a:pt x="4501" y="3086"/>
                    </a:lnTo>
                    <a:cubicBezTo>
                      <a:pt x="4500" y="3089"/>
                      <a:pt x="4503" y="3093"/>
                      <a:pt x="4507" y="3094"/>
                    </a:cubicBezTo>
                    <a:lnTo>
                      <a:pt x="4507" y="3094"/>
                    </a:lnTo>
                    <a:cubicBezTo>
                      <a:pt x="4508" y="3094"/>
                      <a:pt x="4508" y="3094"/>
                      <a:pt x="4509" y="3094"/>
                    </a:cubicBezTo>
                    <a:lnTo>
                      <a:pt x="4509" y="3094"/>
                    </a:lnTo>
                    <a:cubicBezTo>
                      <a:pt x="4512" y="3094"/>
                      <a:pt x="4516" y="3092"/>
                      <a:pt x="4516" y="3088"/>
                    </a:cubicBezTo>
                    <a:lnTo>
                      <a:pt x="4598" y="2673"/>
                    </a:lnTo>
                    <a:lnTo>
                      <a:pt x="5293" y="2673"/>
                    </a:lnTo>
                    <a:lnTo>
                      <a:pt x="5293" y="2673"/>
                    </a:lnTo>
                    <a:cubicBezTo>
                      <a:pt x="5297" y="2673"/>
                      <a:pt x="5301" y="2669"/>
                      <a:pt x="5301" y="2666"/>
                    </a:cubicBezTo>
                    <a:lnTo>
                      <a:pt x="5301" y="2666"/>
                    </a:lnTo>
                    <a:cubicBezTo>
                      <a:pt x="5301" y="2661"/>
                      <a:pt x="5297" y="2658"/>
                      <a:pt x="5293" y="2658"/>
                    </a:cubicBezTo>
                    <a:lnTo>
                      <a:pt x="4601" y="2658"/>
                    </a:lnTo>
                    <a:lnTo>
                      <a:pt x="4691" y="2204"/>
                    </a:lnTo>
                    <a:lnTo>
                      <a:pt x="5385" y="2204"/>
                    </a:lnTo>
                    <a:lnTo>
                      <a:pt x="5385" y="2204"/>
                    </a:lnTo>
                    <a:cubicBezTo>
                      <a:pt x="5390" y="2204"/>
                      <a:pt x="5393" y="2201"/>
                      <a:pt x="5393" y="2196"/>
                    </a:cubicBezTo>
                    <a:lnTo>
                      <a:pt x="5393" y="2196"/>
                    </a:lnTo>
                    <a:cubicBezTo>
                      <a:pt x="5393" y="2193"/>
                      <a:pt x="5390" y="2189"/>
                      <a:pt x="5385" y="2189"/>
                    </a:cubicBezTo>
                    <a:lnTo>
                      <a:pt x="4693" y="2189"/>
                    </a:lnTo>
                    <a:lnTo>
                      <a:pt x="4783" y="1735"/>
                    </a:lnTo>
                    <a:lnTo>
                      <a:pt x="5477" y="1735"/>
                    </a:lnTo>
                    <a:lnTo>
                      <a:pt x="5477" y="1735"/>
                    </a:lnTo>
                    <a:cubicBezTo>
                      <a:pt x="5482" y="1735"/>
                      <a:pt x="5485" y="1732"/>
                      <a:pt x="5485" y="1728"/>
                    </a:cubicBezTo>
                    <a:lnTo>
                      <a:pt x="5485" y="1728"/>
                    </a:lnTo>
                    <a:cubicBezTo>
                      <a:pt x="5485" y="1724"/>
                      <a:pt x="5482" y="1721"/>
                      <a:pt x="5477" y="1721"/>
                    </a:cubicBezTo>
                    <a:lnTo>
                      <a:pt x="4786" y="1721"/>
                    </a:lnTo>
                    <a:lnTo>
                      <a:pt x="4876" y="1266"/>
                    </a:lnTo>
                    <a:lnTo>
                      <a:pt x="5570" y="1266"/>
                    </a:lnTo>
                    <a:lnTo>
                      <a:pt x="5570" y="1266"/>
                    </a:lnTo>
                    <a:cubicBezTo>
                      <a:pt x="5575" y="1266"/>
                      <a:pt x="5578" y="1263"/>
                      <a:pt x="5578" y="1259"/>
                    </a:cubicBezTo>
                    <a:lnTo>
                      <a:pt x="5578" y="1259"/>
                    </a:lnTo>
                    <a:cubicBezTo>
                      <a:pt x="5578" y="1255"/>
                      <a:pt x="5575" y="1252"/>
                      <a:pt x="5570" y="1252"/>
                    </a:cubicBezTo>
                    <a:lnTo>
                      <a:pt x="4879" y="1252"/>
                    </a:lnTo>
                    <a:lnTo>
                      <a:pt x="4968" y="797"/>
                    </a:lnTo>
                    <a:lnTo>
                      <a:pt x="5663" y="797"/>
                    </a:lnTo>
                    <a:lnTo>
                      <a:pt x="5663" y="797"/>
                    </a:lnTo>
                    <a:cubicBezTo>
                      <a:pt x="5667" y="797"/>
                      <a:pt x="5671" y="794"/>
                      <a:pt x="5671" y="790"/>
                    </a:cubicBezTo>
                    <a:lnTo>
                      <a:pt x="5671" y="790"/>
                    </a:lnTo>
                    <a:cubicBezTo>
                      <a:pt x="5671" y="786"/>
                      <a:pt x="5667" y="783"/>
                      <a:pt x="5663" y="783"/>
                    </a:cubicBezTo>
                    <a:lnTo>
                      <a:pt x="4971" y="783"/>
                    </a:lnTo>
                    <a:lnTo>
                      <a:pt x="5060" y="329"/>
                    </a:lnTo>
                    <a:lnTo>
                      <a:pt x="5755" y="329"/>
                    </a:lnTo>
                    <a:lnTo>
                      <a:pt x="5755" y="329"/>
                    </a:lnTo>
                    <a:cubicBezTo>
                      <a:pt x="5759" y="329"/>
                      <a:pt x="5763" y="326"/>
                      <a:pt x="5763" y="322"/>
                    </a:cubicBezTo>
                    <a:lnTo>
                      <a:pt x="5763" y="322"/>
                    </a:lnTo>
                    <a:cubicBezTo>
                      <a:pt x="5763" y="318"/>
                      <a:pt x="5759" y="315"/>
                      <a:pt x="5755" y="315"/>
                    </a:cubicBezTo>
                    <a:close/>
                  </a:path>
                </a:pathLst>
              </a:custGeom>
              <a:solidFill>
                <a:srgbClr val="B1C2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30" name="Freeform 62">
                <a:extLst>
                  <a:ext uri="{FF2B5EF4-FFF2-40B4-BE49-F238E27FC236}">
                    <a16:creationId xmlns:a16="http://schemas.microsoft.com/office/drawing/2014/main" xmlns="" id="{D2206193-60B9-43B2-9F7C-643838C5C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8888" y="6874483"/>
                <a:ext cx="450430" cy="395500"/>
              </a:xfrm>
              <a:custGeom>
                <a:avLst/>
                <a:gdLst>
                  <a:gd name="T0" fmla="*/ 222 w 362"/>
                  <a:gd name="T1" fmla="*/ 0 h 317"/>
                  <a:gd name="T2" fmla="*/ 242 w 362"/>
                  <a:gd name="T3" fmla="*/ 104 h 317"/>
                  <a:gd name="T4" fmla="*/ 361 w 362"/>
                  <a:gd name="T5" fmla="*/ 120 h 317"/>
                  <a:gd name="T6" fmla="*/ 243 w 362"/>
                  <a:gd name="T7" fmla="*/ 201 h 317"/>
                  <a:gd name="T8" fmla="*/ 225 w 362"/>
                  <a:gd name="T9" fmla="*/ 316 h 317"/>
                  <a:gd name="T10" fmla="*/ 132 w 362"/>
                  <a:gd name="T11" fmla="*/ 262 h 317"/>
                  <a:gd name="T12" fmla="*/ 2 w 362"/>
                  <a:gd name="T13" fmla="*/ 316 h 317"/>
                  <a:gd name="T14" fmla="*/ 62 w 362"/>
                  <a:gd name="T15" fmla="*/ 201 h 317"/>
                  <a:gd name="T16" fmla="*/ 0 w 362"/>
                  <a:gd name="T17" fmla="*/ 120 h 317"/>
                  <a:gd name="T18" fmla="*/ 130 w 362"/>
                  <a:gd name="T19" fmla="*/ 104 h 317"/>
                  <a:gd name="T20" fmla="*/ 222 w 362"/>
                  <a:gd name="T21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2" h="317">
                    <a:moveTo>
                      <a:pt x="222" y="0"/>
                    </a:moveTo>
                    <a:lnTo>
                      <a:pt x="242" y="104"/>
                    </a:lnTo>
                    <a:lnTo>
                      <a:pt x="361" y="120"/>
                    </a:lnTo>
                    <a:lnTo>
                      <a:pt x="243" y="201"/>
                    </a:lnTo>
                    <a:lnTo>
                      <a:pt x="225" y="316"/>
                    </a:lnTo>
                    <a:lnTo>
                      <a:pt x="132" y="262"/>
                    </a:lnTo>
                    <a:lnTo>
                      <a:pt x="2" y="316"/>
                    </a:lnTo>
                    <a:lnTo>
                      <a:pt x="62" y="201"/>
                    </a:lnTo>
                    <a:lnTo>
                      <a:pt x="0" y="120"/>
                    </a:lnTo>
                    <a:lnTo>
                      <a:pt x="130" y="104"/>
                    </a:lnTo>
                    <a:lnTo>
                      <a:pt x="222" y="0"/>
                    </a:lnTo>
                  </a:path>
                </a:pathLst>
              </a:custGeom>
              <a:solidFill>
                <a:srgbClr val="FCA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31" name="Freeform 63">
                <a:extLst>
                  <a:ext uri="{FF2B5EF4-FFF2-40B4-BE49-F238E27FC236}">
                    <a16:creationId xmlns:a16="http://schemas.microsoft.com/office/drawing/2014/main" xmlns="" id="{B4CAAE42-B981-4070-954D-44628ACFC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17945" y="7451251"/>
                <a:ext cx="615221" cy="439443"/>
              </a:xfrm>
              <a:custGeom>
                <a:avLst/>
                <a:gdLst>
                  <a:gd name="T0" fmla="*/ 161 w 496"/>
                  <a:gd name="T1" fmla="*/ 350 h 351"/>
                  <a:gd name="T2" fmla="*/ 12 w 496"/>
                  <a:gd name="T3" fmla="*/ 213 h 351"/>
                  <a:gd name="T4" fmla="*/ 12 w 496"/>
                  <a:gd name="T5" fmla="*/ 213 h 351"/>
                  <a:gd name="T6" fmla="*/ 12 w 496"/>
                  <a:gd name="T7" fmla="*/ 172 h 351"/>
                  <a:gd name="T8" fmla="*/ 12 w 496"/>
                  <a:gd name="T9" fmla="*/ 172 h 351"/>
                  <a:gd name="T10" fmla="*/ 57 w 496"/>
                  <a:gd name="T11" fmla="*/ 172 h 351"/>
                  <a:gd name="T12" fmla="*/ 161 w 496"/>
                  <a:gd name="T13" fmla="*/ 268 h 351"/>
                  <a:gd name="T14" fmla="*/ 439 w 496"/>
                  <a:gd name="T15" fmla="*/ 11 h 351"/>
                  <a:gd name="T16" fmla="*/ 439 w 496"/>
                  <a:gd name="T17" fmla="*/ 11 h 351"/>
                  <a:gd name="T18" fmla="*/ 483 w 496"/>
                  <a:gd name="T19" fmla="*/ 11 h 351"/>
                  <a:gd name="T20" fmla="*/ 483 w 496"/>
                  <a:gd name="T21" fmla="*/ 11 h 351"/>
                  <a:gd name="T22" fmla="*/ 483 w 496"/>
                  <a:gd name="T23" fmla="*/ 53 h 351"/>
                  <a:gd name="T24" fmla="*/ 161 w 496"/>
                  <a:gd name="T25" fmla="*/ 35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6" h="351">
                    <a:moveTo>
                      <a:pt x="161" y="350"/>
                    </a:moveTo>
                    <a:lnTo>
                      <a:pt x="12" y="213"/>
                    </a:lnTo>
                    <a:lnTo>
                      <a:pt x="12" y="213"/>
                    </a:lnTo>
                    <a:cubicBezTo>
                      <a:pt x="0" y="202"/>
                      <a:pt x="0" y="183"/>
                      <a:pt x="12" y="172"/>
                    </a:cubicBezTo>
                    <a:lnTo>
                      <a:pt x="12" y="172"/>
                    </a:lnTo>
                    <a:cubicBezTo>
                      <a:pt x="25" y="161"/>
                      <a:pt x="45" y="161"/>
                      <a:pt x="57" y="172"/>
                    </a:cubicBezTo>
                    <a:lnTo>
                      <a:pt x="161" y="268"/>
                    </a:lnTo>
                    <a:lnTo>
                      <a:pt x="439" y="11"/>
                    </a:lnTo>
                    <a:lnTo>
                      <a:pt x="439" y="11"/>
                    </a:lnTo>
                    <a:cubicBezTo>
                      <a:pt x="451" y="0"/>
                      <a:pt x="471" y="0"/>
                      <a:pt x="483" y="11"/>
                    </a:cubicBezTo>
                    <a:lnTo>
                      <a:pt x="483" y="11"/>
                    </a:lnTo>
                    <a:cubicBezTo>
                      <a:pt x="495" y="23"/>
                      <a:pt x="495" y="41"/>
                      <a:pt x="483" y="53"/>
                    </a:cubicBezTo>
                    <a:lnTo>
                      <a:pt x="161" y="350"/>
                    </a:lnTo>
                  </a:path>
                </a:pathLst>
              </a:custGeom>
              <a:solidFill>
                <a:srgbClr val="00B37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32" name="Freeform 64">
                <a:extLst>
                  <a:ext uri="{FF2B5EF4-FFF2-40B4-BE49-F238E27FC236}">
                    <a16:creationId xmlns:a16="http://schemas.microsoft.com/office/drawing/2014/main" xmlns="" id="{0E2076A6-39CC-4396-961A-279E63A74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02918" y="5622068"/>
                <a:ext cx="4218658" cy="4828386"/>
              </a:xfrm>
              <a:custGeom>
                <a:avLst/>
                <a:gdLst>
                  <a:gd name="T0" fmla="*/ 2901 w 3388"/>
                  <a:gd name="T1" fmla="*/ 683 h 3877"/>
                  <a:gd name="T2" fmla="*/ 2901 w 3388"/>
                  <a:gd name="T3" fmla="*/ 683 h 3877"/>
                  <a:gd name="T4" fmla="*/ 2947 w 3388"/>
                  <a:gd name="T5" fmla="*/ 533 h 3877"/>
                  <a:gd name="T6" fmla="*/ 2947 w 3388"/>
                  <a:gd name="T7" fmla="*/ 533 h 3877"/>
                  <a:gd name="T8" fmla="*/ 2926 w 3388"/>
                  <a:gd name="T9" fmla="*/ 448 h 3877"/>
                  <a:gd name="T10" fmla="*/ 2871 w 3388"/>
                  <a:gd name="T11" fmla="*/ 418 h 3877"/>
                  <a:gd name="T12" fmla="*/ 2871 w 3388"/>
                  <a:gd name="T13" fmla="*/ 418 h 3877"/>
                  <a:gd name="T14" fmla="*/ 485 w 3388"/>
                  <a:gd name="T15" fmla="*/ 374 h 3877"/>
                  <a:gd name="T16" fmla="*/ 411 w 3388"/>
                  <a:gd name="T17" fmla="*/ 411 h 3877"/>
                  <a:gd name="T18" fmla="*/ 411 w 3388"/>
                  <a:gd name="T19" fmla="*/ 411 h 3877"/>
                  <a:gd name="T20" fmla="*/ 391 w 3388"/>
                  <a:gd name="T21" fmla="*/ 502 h 3877"/>
                  <a:gd name="T22" fmla="*/ 391 w 3388"/>
                  <a:gd name="T23" fmla="*/ 502 h 3877"/>
                  <a:gd name="T24" fmla="*/ 468 w 3388"/>
                  <a:gd name="T25" fmla="*/ 673 h 3877"/>
                  <a:gd name="T26" fmla="*/ 468 w 3388"/>
                  <a:gd name="T27" fmla="*/ 673 h 3877"/>
                  <a:gd name="T28" fmla="*/ 156 w 3388"/>
                  <a:gd name="T29" fmla="*/ 1009 h 3877"/>
                  <a:gd name="T30" fmla="*/ 156 w 3388"/>
                  <a:gd name="T31" fmla="*/ 1009 h 3877"/>
                  <a:gd name="T32" fmla="*/ 79 w 3388"/>
                  <a:gd name="T33" fmla="*/ 1004 h 3877"/>
                  <a:gd name="T34" fmla="*/ 79 w 3388"/>
                  <a:gd name="T35" fmla="*/ 1004 h 3877"/>
                  <a:gd name="T36" fmla="*/ 0 w 3388"/>
                  <a:gd name="T37" fmla="*/ 1064 h 3877"/>
                  <a:gd name="T38" fmla="*/ 0 w 3388"/>
                  <a:gd name="T39" fmla="*/ 1819 h 3877"/>
                  <a:gd name="T40" fmla="*/ 0 w 3388"/>
                  <a:gd name="T41" fmla="*/ 1819 h 3877"/>
                  <a:gd name="T42" fmla="*/ 986 w 3388"/>
                  <a:gd name="T43" fmla="*/ 3474 h 3877"/>
                  <a:gd name="T44" fmla="*/ 1673 w 3388"/>
                  <a:gd name="T45" fmla="*/ 3876 h 3877"/>
                  <a:gd name="T46" fmla="*/ 2376 w 3388"/>
                  <a:gd name="T47" fmla="*/ 3476 h 3877"/>
                  <a:gd name="T48" fmla="*/ 2376 w 3388"/>
                  <a:gd name="T49" fmla="*/ 3476 h 3877"/>
                  <a:gd name="T50" fmla="*/ 3387 w 3388"/>
                  <a:gd name="T51" fmla="*/ 1807 h 3877"/>
                  <a:gd name="T52" fmla="*/ 3387 w 3388"/>
                  <a:gd name="T53" fmla="*/ 1061 h 3877"/>
                  <a:gd name="T54" fmla="*/ 3387 w 3388"/>
                  <a:gd name="T55" fmla="*/ 1061 h 3877"/>
                  <a:gd name="T56" fmla="*/ 3307 w 3388"/>
                  <a:gd name="T57" fmla="*/ 1001 h 3877"/>
                  <a:gd name="T58" fmla="*/ 3307 w 3388"/>
                  <a:gd name="T59" fmla="*/ 1001 h 3877"/>
                  <a:gd name="T60" fmla="*/ 3221 w 3388"/>
                  <a:gd name="T61" fmla="*/ 1009 h 3877"/>
                  <a:gd name="T62" fmla="*/ 3221 w 3388"/>
                  <a:gd name="T63" fmla="*/ 1009 h 3877"/>
                  <a:gd name="T64" fmla="*/ 2901 w 3388"/>
                  <a:gd name="T65" fmla="*/ 683 h 3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388" h="3877">
                    <a:moveTo>
                      <a:pt x="2901" y="683"/>
                    </a:moveTo>
                    <a:lnTo>
                      <a:pt x="2901" y="683"/>
                    </a:lnTo>
                    <a:cubicBezTo>
                      <a:pt x="2905" y="612"/>
                      <a:pt x="2926" y="564"/>
                      <a:pt x="2947" y="533"/>
                    </a:cubicBezTo>
                    <a:lnTo>
                      <a:pt x="2947" y="533"/>
                    </a:lnTo>
                    <a:cubicBezTo>
                      <a:pt x="2967" y="505"/>
                      <a:pt x="2958" y="466"/>
                      <a:pt x="2926" y="448"/>
                    </a:cubicBezTo>
                    <a:lnTo>
                      <a:pt x="2871" y="418"/>
                    </a:lnTo>
                    <a:lnTo>
                      <a:pt x="2871" y="418"/>
                    </a:lnTo>
                    <a:cubicBezTo>
                      <a:pt x="2140" y="16"/>
                      <a:pt x="1233" y="0"/>
                      <a:pt x="485" y="374"/>
                    </a:cubicBezTo>
                    <a:lnTo>
                      <a:pt x="411" y="411"/>
                    </a:lnTo>
                    <a:lnTo>
                      <a:pt x="411" y="411"/>
                    </a:lnTo>
                    <a:cubicBezTo>
                      <a:pt x="375" y="429"/>
                      <a:pt x="365" y="473"/>
                      <a:pt x="391" y="502"/>
                    </a:cubicBezTo>
                    <a:lnTo>
                      <a:pt x="391" y="502"/>
                    </a:lnTo>
                    <a:cubicBezTo>
                      <a:pt x="424" y="540"/>
                      <a:pt x="460" y="596"/>
                      <a:pt x="468" y="673"/>
                    </a:cubicBezTo>
                    <a:lnTo>
                      <a:pt x="468" y="673"/>
                    </a:lnTo>
                    <a:cubicBezTo>
                      <a:pt x="486" y="845"/>
                      <a:pt x="344" y="1000"/>
                      <a:pt x="156" y="1009"/>
                    </a:cubicBezTo>
                    <a:lnTo>
                      <a:pt x="156" y="1009"/>
                    </a:lnTo>
                    <a:cubicBezTo>
                      <a:pt x="130" y="1010"/>
                      <a:pt x="104" y="1008"/>
                      <a:pt x="79" y="1004"/>
                    </a:cubicBezTo>
                    <a:lnTo>
                      <a:pt x="79" y="1004"/>
                    </a:lnTo>
                    <a:cubicBezTo>
                      <a:pt x="38" y="997"/>
                      <a:pt x="0" y="1025"/>
                      <a:pt x="0" y="1064"/>
                    </a:cubicBezTo>
                    <a:lnTo>
                      <a:pt x="0" y="1819"/>
                    </a:lnTo>
                    <a:lnTo>
                      <a:pt x="0" y="1819"/>
                    </a:lnTo>
                    <a:cubicBezTo>
                      <a:pt x="0" y="2490"/>
                      <a:pt x="372" y="3114"/>
                      <a:pt x="986" y="3474"/>
                    </a:cubicBezTo>
                    <a:lnTo>
                      <a:pt x="1673" y="3876"/>
                    </a:lnTo>
                    <a:lnTo>
                      <a:pt x="2376" y="3476"/>
                    </a:lnTo>
                    <a:lnTo>
                      <a:pt x="2376" y="3476"/>
                    </a:lnTo>
                    <a:cubicBezTo>
                      <a:pt x="3005" y="3120"/>
                      <a:pt x="3387" y="2488"/>
                      <a:pt x="3387" y="1807"/>
                    </a:cubicBezTo>
                    <a:lnTo>
                      <a:pt x="3387" y="1061"/>
                    </a:lnTo>
                    <a:lnTo>
                      <a:pt x="3387" y="1061"/>
                    </a:lnTo>
                    <a:cubicBezTo>
                      <a:pt x="3387" y="1022"/>
                      <a:pt x="3348" y="992"/>
                      <a:pt x="3307" y="1001"/>
                    </a:cubicBezTo>
                    <a:lnTo>
                      <a:pt x="3307" y="1001"/>
                    </a:lnTo>
                    <a:cubicBezTo>
                      <a:pt x="3280" y="1007"/>
                      <a:pt x="3251" y="1010"/>
                      <a:pt x="3221" y="1009"/>
                    </a:cubicBezTo>
                    <a:lnTo>
                      <a:pt x="3221" y="1009"/>
                    </a:lnTo>
                    <a:cubicBezTo>
                      <a:pt x="3035" y="1003"/>
                      <a:pt x="2893" y="854"/>
                      <a:pt x="2901" y="683"/>
                    </a:cubicBezTo>
                  </a:path>
                </a:pathLst>
              </a:custGeom>
              <a:solidFill>
                <a:srgbClr val="F2F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33" name="Freeform 65">
                <a:extLst>
                  <a:ext uri="{FF2B5EF4-FFF2-40B4-BE49-F238E27FC236}">
                    <a16:creationId xmlns:a16="http://schemas.microsoft.com/office/drawing/2014/main" xmlns="" id="{D0509ACC-8A21-4ACA-B85D-78ABAE3D3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04904" y="6841526"/>
                <a:ext cx="3422168" cy="3608930"/>
              </a:xfrm>
              <a:custGeom>
                <a:avLst/>
                <a:gdLst>
                  <a:gd name="T0" fmla="*/ 2443 w 2746"/>
                  <a:gd name="T1" fmla="*/ 0 h 2899"/>
                  <a:gd name="T2" fmla="*/ 2443 w 2746"/>
                  <a:gd name="T3" fmla="*/ 0 h 2899"/>
                  <a:gd name="T4" fmla="*/ 0 w 2746"/>
                  <a:gd name="T5" fmla="*/ 2245 h 2899"/>
                  <a:gd name="T6" fmla="*/ 0 w 2746"/>
                  <a:gd name="T7" fmla="*/ 2245 h 2899"/>
                  <a:gd name="T8" fmla="*/ 344 w 2746"/>
                  <a:gd name="T9" fmla="*/ 2496 h 2899"/>
                  <a:gd name="T10" fmla="*/ 1031 w 2746"/>
                  <a:gd name="T11" fmla="*/ 2898 h 2899"/>
                  <a:gd name="T12" fmla="*/ 1734 w 2746"/>
                  <a:gd name="T13" fmla="*/ 2498 h 2899"/>
                  <a:gd name="T14" fmla="*/ 1734 w 2746"/>
                  <a:gd name="T15" fmla="*/ 2498 h 2899"/>
                  <a:gd name="T16" fmla="*/ 2745 w 2746"/>
                  <a:gd name="T17" fmla="*/ 829 h 2899"/>
                  <a:gd name="T18" fmla="*/ 2745 w 2746"/>
                  <a:gd name="T19" fmla="*/ 83 h 2899"/>
                  <a:gd name="T20" fmla="*/ 2745 w 2746"/>
                  <a:gd name="T21" fmla="*/ 83 h 2899"/>
                  <a:gd name="T22" fmla="*/ 2665 w 2746"/>
                  <a:gd name="T23" fmla="*/ 23 h 2899"/>
                  <a:gd name="T24" fmla="*/ 2665 w 2746"/>
                  <a:gd name="T25" fmla="*/ 23 h 2899"/>
                  <a:gd name="T26" fmla="*/ 2579 w 2746"/>
                  <a:gd name="T27" fmla="*/ 31 h 2899"/>
                  <a:gd name="T28" fmla="*/ 2579 w 2746"/>
                  <a:gd name="T29" fmla="*/ 31 h 2899"/>
                  <a:gd name="T30" fmla="*/ 2443 w 2746"/>
                  <a:gd name="T31" fmla="*/ 0 h 2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46" h="2899">
                    <a:moveTo>
                      <a:pt x="2443" y="0"/>
                    </a:moveTo>
                    <a:lnTo>
                      <a:pt x="2443" y="0"/>
                    </a:lnTo>
                    <a:cubicBezTo>
                      <a:pt x="1855" y="930"/>
                      <a:pt x="1013" y="1705"/>
                      <a:pt x="0" y="2245"/>
                    </a:cubicBezTo>
                    <a:lnTo>
                      <a:pt x="0" y="2245"/>
                    </a:lnTo>
                    <a:cubicBezTo>
                      <a:pt x="104" y="2339"/>
                      <a:pt x="219" y="2423"/>
                      <a:pt x="344" y="2496"/>
                    </a:cubicBezTo>
                    <a:lnTo>
                      <a:pt x="1031" y="2898"/>
                    </a:lnTo>
                    <a:lnTo>
                      <a:pt x="1734" y="2498"/>
                    </a:lnTo>
                    <a:lnTo>
                      <a:pt x="1734" y="2498"/>
                    </a:lnTo>
                    <a:cubicBezTo>
                      <a:pt x="2363" y="2142"/>
                      <a:pt x="2745" y="1510"/>
                      <a:pt x="2745" y="829"/>
                    </a:cubicBezTo>
                    <a:lnTo>
                      <a:pt x="2745" y="83"/>
                    </a:lnTo>
                    <a:lnTo>
                      <a:pt x="2745" y="83"/>
                    </a:lnTo>
                    <a:cubicBezTo>
                      <a:pt x="2745" y="44"/>
                      <a:pt x="2706" y="14"/>
                      <a:pt x="2665" y="23"/>
                    </a:cubicBezTo>
                    <a:lnTo>
                      <a:pt x="2665" y="23"/>
                    </a:lnTo>
                    <a:cubicBezTo>
                      <a:pt x="2638" y="29"/>
                      <a:pt x="2609" y="32"/>
                      <a:pt x="2579" y="31"/>
                    </a:cubicBezTo>
                    <a:lnTo>
                      <a:pt x="2579" y="31"/>
                    </a:lnTo>
                    <a:cubicBezTo>
                      <a:pt x="2530" y="29"/>
                      <a:pt x="2484" y="18"/>
                      <a:pt x="2443" y="0"/>
                    </a:cubicBezTo>
                  </a:path>
                </a:pathLst>
              </a:custGeom>
              <a:solidFill>
                <a:srgbClr val="E9E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34" name="Freeform 66">
                <a:extLst>
                  <a:ext uri="{FF2B5EF4-FFF2-40B4-BE49-F238E27FC236}">
                    <a16:creationId xmlns:a16="http://schemas.microsoft.com/office/drawing/2014/main" xmlns="" id="{350FF08D-BC21-4766-A98C-CB8027C3C2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02918" y="5753901"/>
                <a:ext cx="4218658" cy="4702048"/>
              </a:xfrm>
              <a:custGeom>
                <a:avLst/>
                <a:gdLst>
                  <a:gd name="T0" fmla="*/ 1636 w 3388"/>
                  <a:gd name="T1" fmla="*/ 0 h 3773"/>
                  <a:gd name="T2" fmla="*/ 411 w 3388"/>
                  <a:gd name="T3" fmla="*/ 307 h 3773"/>
                  <a:gd name="T4" fmla="*/ 391 w 3388"/>
                  <a:gd name="T5" fmla="*/ 399 h 3773"/>
                  <a:gd name="T6" fmla="*/ 468 w 3388"/>
                  <a:gd name="T7" fmla="*/ 569 h 3773"/>
                  <a:gd name="T8" fmla="*/ 156 w 3388"/>
                  <a:gd name="T9" fmla="*/ 905 h 3773"/>
                  <a:gd name="T10" fmla="*/ 138 w 3388"/>
                  <a:gd name="T11" fmla="*/ 905 h 3773"/>
                  <a:gd name="T12" fmla="*/ 78 w 3388"/>
                  <a:gd name="T13" fmla="*/ 900 h 3773"/>
                  <a:gd name="T14" fmla="*/ 0 w 3388"/>
                  <a:gd name="T15" fmla="*/ 959 h 3773"/>
                  <a:gd name="T16" fmla="*/ 0 w 3388"/>
                  <a:gd name="T17" fmla="*/ 1715 h 3773"/>
                  <a:gd name="T18" fmla="*/ 1673 w 3388"/>
                  <a:gd name="T19" fmla="*/ 3772 h 3773"/>
                  <a:gd name="T20" fmla="*/ 2376 w 3388"/>
                  <a:gd name="T21" fmla="*/ 3372 h 3773"/>
                  <a:gd name="T22" fmla="*/ 3387 w 3388"/>
                  <a:gd name="T23" fmla="*/ 955 h 3773"/>
                  <a:gd name="T24" fmla="*/ 3307 w 3388"/>
                  <a:gd name="T25" fmla="*/ 897 h 3773"/>
                  <a:gd name="T26" fmla="*/ 3232 w 3388"/>
                  <a:gd name="T27" fmla="*/ 905 h 3773"/>
                  <a:gd name="T28" fmla="*/ 3219 w 3388"/>
                  <a:gd name="T29" fmla="*/ 905 h 3773"/>
                  <a:gd name="T30" fmla="*/ 2901 w 3388"/>
                  <a:gd name="T31" fmla="*/ 578 h 3773"/>
                  <a:gd name="T32" fmla="*/ 2948 w 3388"/>
                  <a:gd name="T33" fmla="*/ 429 h 3773"/>
                  <a:gd name="T34" fmla="*/ 2925 w 3388"/>
                  <a:gd name="T35" fmla="*/ 344 h 3773"/>
                  <a:gd name="T36" fmla="*/ 2871 w 3388"/>
                  <a:gd name="T37" fmla="*/ 314 h 3773"/>
                  <a:gd name="T38" fmla="*/ 1636 w 3388"/>
                  <a:gd name="T39" fmla="*/ 124 h 3773"/>
                  <a:gd name="T40" fmla="*/ 2802 w 3388"/>
                  <a:gd name="T41" fmla="*/ 420 h 3773"/>
                  <a:gd name="T42" fmla="*/ 2767 w 3388"/>
                  <a:gd name="T43" fmla="*/ 574 h 3773"/>
                  <a:gd name="T44" fmla="*/ 2894 w 3388"/>
                  <a:gd name="T45" fmla="*/ 891 h 3773"/>
                  <a:gd name="T46" fmla="*/ 3217 w 3388"/>
                  <a:gd name="T47" fmla="*/ 1028 h 3773"/>
                  <a:gd name="T48" fmla="*/ 3232 w 3388"/>
                  <a:gd name="T49" fmla="*/ 1029 h 3773"/>
                  <a:gd name="T50" fmla="*/ 3254 w 3388"/>
                  <a:gd name="T51" fmla="*/ 1028 h 3773"/>
                  <a:gd name="T52" fmla="*/ 3254 w 3388"/>
                  <a:gd name="T53" fmla="*/ 1703 h 3773"/>
                  <a:gd name="T54" fmla="*/ 3000 w 3388"/>
                  <a:gd name="T55" fmla="*/ 2599 h 3773"/>
                  <a:gd name="T56" fmla="*/ 1673 w 3388"/>
                  <a:gd name="T57" fmla="*/ 3626 h 3773"/>
                  <a:gd name="T58" fmla="*/ 1058 w 3388"/>
                  <a:gd name="T59" fmla="*/ 3266 h 3773"/>
                  <a:gd name="T60" fmla="*/ 380 w 3388"/>
                  <a:gd name="T61" fmla="*/ 2600 h 3773"/>
                  <a:gd name="T62" fmla="*/ 134 w 3388"/>
                  <a:gd name="T63" fmla="*/ 1028 h 3773"/>
                  <a:gd name="T64" fmla="*/ 138 w 3388"/>
                  <a:gd name="T65" fmla="*/ 1029 h 3773"/>
                  <a:gd name="T66" fmla="*/ 164 w 3388"/>
                  <a:gd name="T67" fmla="*/ 1028 h 3773"/>
                  <a:gd name="T68" fmla="*/ 489 w 3388"/>
                  <a:gd name="T69" fmla="*/ 880 h 3773"/>
                  <a:gd name="T70" fmla="*/ 601 w 3388"/>
                  <a:gd name="T71" fmla="*/ 558 h 3773"/>
                  <a:gd name="T72" fmla="*/ 541 w 3388"/>
                  <a:gd name="T73" fmla="*/ 382 h 3773"/>
                  <a:gd name="T74" fmla="*/ 549 w 3388"/>
                  <a:gd name="T75" fmla="*/ 379 h 3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388" h="3773">
                    <a:moveTo>
                      <a:pt x="1636" y="0"/>
                    </a:moveTo>
                    <a:lnTo>
                      <a:pt x="1636" y="0"/>
                    </a:lnTo>
                    <a:cubicBezTo>
                      <a:pt x="1240" y="0"/>
                      <a:pt x="844" y="90"/>
                      <a:pt x="485" y="270"/>
                    </a:cubicBezTo>
                    <a:lnTo>
                      <a:pt x="411" y="307"/>
                    </a:lnTo>
                    <a:lnTo>
                      <a:pt x="411" y="307"/>
                    </a:lnTo>
                    <a:cubicBezTo>
                      <a:pt x="375" y="325"/>
                      <a:pt x="365" y="369"/>
                      <a:pt x="391" y="399"/>
                    </a:cubicBezTo>
                    <a:lnTo>
                      <a:pt x="391" y="399"/>
                    </a:lnTo>
                    <a:cubicBezTo>
                      <a:pt x="424" y="436"/>
                      <a:pt x="460" y="493"/>
                      <a:pt x="468" y="569"/>
                    </a:cubicBezTo>
                    <a:lnTo>
                      <a:pt x="468" y="569"/>
                    </a:lnTo>
                    <a:cubicBezTo>
                      <a:pt x="486" y="741"/>
                      <a:pt x="344" y="896"/>
                      <a:pt x="156" y="905"/>
                    </a:cubicBezTo>
                    <a:lnTo>
                      <a:pt x="156" y="905"/>
                    </a:lnTo>
                    <a:cubicBezTo>
                      <a:pt x="150" y="905"/>
                      <a:pt x="144" y="905"/>
                      <a:pt x="138" y="905"/>
                    </a:cubicBezTo>
                    <a:lnTo>
                      <a:pt x="138" y="905"/>
                    </a:lnTo>
                    <a:cubicBezTo>
                      <a:pt x="118" y="905"/>
                      <a:pt x="98" y="903"/>
                      <a:pt x="78" y="900"/>
                    </a:cubicBezTo>
                    <a:lnTo>
                      <a:pt x="78" y="900"/>
                    </a:lnTo>
                    <a:cubicBezTo>
                      <a:pt x="38" y="893"/>
                      <a:pt x="0" y="921"/>
                      <a:pt x="0" y="959"/>
                    </a:cubicBezTo>
                    <a:lnTo>
                      <a:pt x="0" y="1715"/>
                    </a:lnTo>
                    <a:lnTo>
                      <a:pt x="0" y="1715"/>
                    </a:lnTo>
                    <a:cubicBezTo>
                      <a:pt x="0" y="2386"/>
                      <a:pt x="372" y="3010"/>
                      <a:pt x="986" y="3370"/>
                    </a:cubicBezTo>
                    <a:lnTo>
                      <a:pt x="1673" y="3772"/>
                    </a:lnTo>
                    <a:lnTo>
                      <a:pt x="2376" y="3372"/>
                    </a:lnTo>
                    <a:lnTo>
                      <a:pt x="2376" y="3372"/>
                    </a:lnTo>
                    <a:cubicBezTo>
                      <a:pt x="3005" y="3016"/>
                      <a:pt x="3387" y="2384"/>
                      <a:pt x="3387" y="1703"/>
                    </a:cubicBezTo>
                    <a:lnTo>
                      <a:pt x="3387" y="955"/>
                    </a:lnTo>
                    <a:lnTo>
                      <a:pt x="3387" y="955"/>
                    </a:lnTo>
                    <a:cubicBezTo>
                      <a:pt x="3387" y="917"/>
                      <a:pt x="3348" y="888"/>
                      <a:pt x="3307" y="897"/>
                    </a:cubicBezTo>
                    <a:lnTo>
                      <a:pt x="3307" y="897"/>
                    </a:lnTo>
                    <a:cubicBezTo>
                      <a:pt x="3283" y="902"/>
                      <a:pt x="3258" y="905"/>
                      <a:pt x="3232" y="905"/>
                    </a:cubicBezTo>
                    <a:lnTo>
                      <a:pt x="3232" y="905"/>
                    </a:lnTo>
                    <a:cubicBezTo>
                      <a:pt x="3228" y="905"/>
                      <a:pt x="3224" y="905"/>
                      <a:pt x="3219" y="905"/>
                    </a:cubicBezTo>
                    <a:lnTo>
                      <a:pt x="3219" y="905"/>
                    </a:lnTo>
                    <a:cubicBezTo>
                      <a:pt x="3033" y="899"/>
                      <a:pt x="2892" y="749"/>
                      <a:pt x="2901" y="578"/>
                    </a:cubicBezTo>
                    <a:lnTo>
                      <a:pt x="2901" y="578"/>
                    </a:lnTo>
                    <a:cubicBezTo>
                      <a:pt x="2905" y="506"/>
                      <a:pt x="2926" y="459"/>
                      <a:pt x="2948" y="429"/>
                    </a:cubicBezTo>
                    <a:lnTo>
                      <a:pt x="2948" y="429"/>
                    </a:lnTo>
                    <a:cubicBezTo>
                      <a:pt x="2968" y="400"/>
                      <a:pt x="2957" y="362"/>
                      <a:pt x="2925" y="344"/>
                    </a:cubicBezTo>
                    <a:lnTo>
                      <a:pt x="2871" y="314"/>
                    </a:lnTo>
                    <a:lnTo>
                      <a:pt x="2871" y="314"/>
                    </a:lnTo>
                    <a:cubicBezTo>
                      <a:pt x="2491" y="105"/>
                      <a:pt x="2064" y="0"/>
                      <a:pt x="1636" y="0"/>
                    </a:cubicBezTo>
                    <a:close/>
                    <a:moveTo>
                      <a:pt x="1636" y="124"/>
                    </a:moveTo>
                    <a:lnTo>
                      <a:pt x="1636" y="124"/>
                    </a:lnTo>
                    <a:cubicBezTo>
                      <a:pt x="2046" y="124"/>
                      <a:pt x="2450" y="226"/>
                      <a:pt x="2802" y="420"/>
                    </a:cubicBezTo>
                    <a:lnTo>
                      <a:pt x="2802" y="420"/>
                    </a:lnTo>
                    <a:cubicBezTo>
                      <a:pt x="2782" y="466"/>
                      <a:pt x="2771" y="517"/>
                      <a:pt x="2767" y="574"/>
                    </a:cubicBezTo>
                    <a:lnTo>
                      <a:pt x="2767" y="574"/>
                    </a:lnTo>
                    <a:cubicBezTo>
                      <a:pt x="2762" y="690"/>
                      <a:pt x="2808" y="807"/>
                      <a:pt x="2894" y="891"/>
                    </a:cubicBezTo>
                    <a:lnTo>
                      <a:pt x="2894" y="891"/>
                    </a:lnTo>
                    <a:cubicBezTo>
                      <a:pt x="2979" y="976"/>
                      <a:pt x="3093" y="1025"/>
                      <a:pt x="3217" y="1028"/>
                    </a:cubicBezTo>
                    <a:lnTo>
                      <a:pt x="3217" y="1028"/>
                    </a:lnTo>
                    <a:cubicBezTo>
                      <a:pt x="3222" y="1028"/>
                      <a:pt x="3227" y="1029"/>
                      <a:pt x="3232" y="1029"/>
                    </a:cubicBezTo>
                    <a:lnTo>
                      <a:pt x="3232" y="1029"/>
                    </a:lnTo>
                    <a:cubicBezTo>
                      <a:pt x="3239" y="1029"/>
                      <a:pt x="3246" y="1028"/>
                      <a:pt x="3254" y="1028"/>
                    </a:cubicBezTo>
                    <a:lnTo>
                      <a:pt x="3254" y="1703"/>
                    </a:lnTo>
                    <a:lnTo>
                      <a:pt x="3254" y="1703"/>
                    </a:lnTo>
                    <a:cubicBezTo>
                      <a:pt x="3254" y="2016"/>
                      <a:pt x="3166" y="2326"/>
                      <a:pt x="3000" y="2599"/>
                    </a:cubicBezTo>
                    <a:lnTo>
                      <a:pt x="3000" y="2599"/>
                    </a:lnTo>
                    <a:cubicBezTo>
                      <a:pt x="2835" y="2872"/>
                      <a:pt x="2595" y="3103"/>
                      <a:pt x="2306" y="3267"/>
                    </a:cubicBezTo>
                    <a:lnTo>
                      <a:pt x="1673" y="3626"/>
                    </a:lnTo>
                    <a:lnTo>
                      <a:pt x="1058" y="3266"/>
                    </a:lnTo>
                    <a:lnTo>
                      <a:pt x="1058" y="3266"/>
                    </a:lnTo>
                    <a:cubicBezTo>
                      <a:pt x="775" y="3100"/>
                      <a:pt x="541" y="2870"/>
                      <a:pt x="380" y="2600"/>
                    </a:cubicBezTo>
                    <a:lnTo>
                      <a:pt x="380" y="2600"/>
                    </a:lnTo>
                    <a:cubicBezTo>
                      <a:pt x="219" y="2330"/>
                      <a:pt x="134" y="2023"/>
                      <a:pt x="134" y="1715"/>
                    </a:cubicBezTo>
                    <a:lnTo>
                      <a:pt x="134" y="1028"/>
                    </a:lnTo>
                    <a:lnTo>
                      <a:pt x="134" y="1028"/>
                    </a:lnTo>
                    <a:cubicBezTo>
                      <a:pt x="135" y="1029"/>
                      <a:pt x="137" y="1029"/>
                      <a:pt x="138" y="1029"/>
                    </a:cubicBezTo>
                    <a:lnTo>
                      <a:pt x="138" y="1029"/>
                    </a:lnTo>
                    <a:cubicBezTo>
                      <a:pt x="147" y="1029"/>
                      <a:pt x="155" y="1028"/>
                      <a:pt x="164" y="1028"/>
                    </a:cubicBezTo>
                    <a:lnTo>
                      <a:pt x="164" y="1028"/>
                    </a:lnTo>
                    <a:cubicBezTo>
                      <a:pt x="291" y="1022"/>
                      <a:pt x="406" y="969"/>
                      <a:pt x="489" y="880"/>
                    </a:cubicBezTo>
                    <a:lnTo>
                      <a:pt x="489" y="880"/>
                    </a:lnTo>
                    <a:cubicBezTo>
                      <a:pt x="573" y="791"/>
                      <a:pt x="613" y="673"/>
                      <a:pt x="601" y="558"/>
                    </a:cubicBezTo>
                    <a:lnTo>
                      <a:pt x="601" y="558"/>
                    </a:lnTo>
                    <a:cubicBezTo>
                      <a:pt x="594" y="487"/>
                      <a:pt x="570" y="429"/>
                      <a:pt x="541" y="382"/>
                    </a:cubicBezTo>
                    <a:lnTo>
                      <a:pt x="549" y="379"/>
                    </a:lnTo>
                    <a:lnTo>
                      <a:pt x="549" y="379"/>
                    </a:lnTo>
                    <a:cubicBezTo>
                      <a:pt x="881" y="212"/>
                      <a:pt x="1257" y="124"/>
                      <a:pt x="1636" y="124"/>
                    </a:cubicBezTo>
                    <a:close/>
                  </a:path>
                </a:pathLst>
              </a:custGeom>
              <a:solidFill>
                <a:srgbClr val="FC787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35" name="Freeform 67">
                <a:extLst>
                  <a:ext uri="{FF2B5EF4-FFF2-40B4-BE49-F238E27FC236}">
                    <a16:creationId xmlns:a16="http://schemas.microsoft.com/office/drawing/2014/main" xmlns="" id="{249F54A9-CD71-49FF-B906-C71D3BA08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00270" y="7357870"/>
                <a:ext cx="1027198" cy="944804"/>
              </a:xfrm>
              <a:custGeom>
                <a:avLst/>
                <a:gdLst>
                  <a:gd name="T0" fmla="*/ 824 w 825"/>
                  <a:gd name="T1" fmla="*/ 254 h 760"/>
                  <a:gd name="T2" fmla="*/ 548 w 825"/>
                  <a:gd name="T3" fmla="*/ 254 h 760"/>
                  <a:gd name="T4" fmla="*/ 548 w 825"/>
                  <a:gd name="T5" fmla="*/ 0 h 760"/>
                  <a:gd name="T6" fmla="*/ 276 w 825"/>
                  <a:gd name="T7" fmla="*/ 0 h 760"/>
                  <a:gd name="T8" fmla="*/ 276 w 825"/>
                  <a:gd name="T9" fmla="*/ 254 h 760"/>
                  <a:gd name="T10" fmla="*/ 0 w 825"/>
                  <a:gd name="T11" fmla="*/ 254 h 760"/>
                  <a:gd name="T12" fmla="*/ 0 w 825"/>
                  <a:gd name="T13" fmla="*/ 505 h 760"/>
                  <a:gd name="T14" fmla="*/ 276 w 825"/>
                  <a:gd name="T15" fmla="*/ 505 h 760"/>
                  <a:gd name="T16" fmla="*/ 276 w 825"/>
                  <a:gd name="T17" fmla="*/ 759 h 760"/>
                  <a:gd name="T18" fmla="*/ 548 w 825"/>
                  <a:gd name="T19" fmla="*/ 759 h 760"/>
                  <a:gd name="T20" fmla="*/ 548 w 825"/>
                  <a:gd name="T21" fmla="*/ 505 h 760"/>
                  <a:gd name="T22" fmla="*/ 824 w 825"/>
                  <a:gd name="T23" fmla="*/ 505 h 760"/>
                  <a:gd name="T24" fmla="*/ 824 w 825"/>
                  <a:gd name="T25" fmla="*/ 254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5" h="760">
                    <a:moveTo>
                      <a:pt x="824" y="254"/>
                    </a:moveTo>
                    <a:lnTo>
                      <a:pt x="548" y="254"/>
                    </a:lnTo>
                    <a:lnTo>
                      <a:pt x="548" y="0"/>
                    </a:lnTo>
                    <a:lnTo>
                      <a:pt x="276" y="0"/>
                    </a:lnTo>
                    <a:lnTo>
                      <a:pt x="276" y="254"/>
                    </a:lnTo>
                    <a:lnTo>
                      <a:pt x="0" y="254"/>
                    </a:lnTo>
                    <a:lnTo>
                      <a:pt x="0" y="505"/>
                    </a:lnTo>
                    <a:lnTo>
                      <a:pt x="276" y="505"/>
                    </a:lnTo>
                    <a:lnTo>
                      <a:pt x="276" y="759"/>
                    </a:lnTo>
                    <a:lnTo>
                      <a:pt x="548" y="759"/>
                    </a:lnTo>
                    <a:lnTo>
                      <a:pt x="548" y="505"/>
                    </a:lnTo>
                    <a:lnTo>
                      <a:pt x="824" y="505"/>
                    </a:lnTo>
                    <a:lnTo>
                      <a:pt x="824" y="254"/>
                    </a:lnTo>
                  </a:path>
                </a:pathLst>
              </a:custGeom>
              <a:solidFill>
                <a:srgbClr val="FC787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36" name="Freeform 68">
                <a:extLst>
                  <a:ext uri="{FF2B5EF4-FFF2-40B4-BE49-F238E27FC236}">
                    <a16:creationId xmlns:a16="http://schemas.microsoft.com/office/drawing/2014/main" xmlns="" id="{B63CF321-20CE-4411-B0E6-44242C6BD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10399" y="8862966"/>
                <a:ext cx="1131567" cy="252680"/>
              </a:xfrm>
              <a:custGeom>
                <a:avLst/>
                <a:gdLst>
                  <a:gd name="T0" fmla="*/ 907 w 908"/>
                  <a:gd name="T1" fmla="*/ 202 h 203"/>
                  <a:gd name="T2" fmla="*/ 0 w 908"/>
                  <a:gd name="T3" fmla="*/ 202 h 203"/>
                  <a:gd name="T4" fmla="*/ 11 w 908"/>
                  <a:gd name="T5" fmla="*/ 189 h 203"/>
                  <a:gd name="T6" fmla="*/ 11 w 908"/>
                  <a:gd name="T7" fmla="*/ 189 h 203"/>
                  <a:gd name="T8" fmla="*/ 10 w 908"/>
                  <a:gd name="T9" fmla="*/ 11 h 203"/>
                  <a:gd name="T10" fmla="*/ 0 w 908"/>
                  <a:gd name="T11" fmla="*/ 0 h 203"/>
                  <a:gd name="T12" fmla="*/ 907 w 908"/>
                  <a:gd name="T13" fmla="*/ 0 h 203"/>
                  <a:gd name="T14" fmla="*/ 907 w 908"/>
                  <a:gd name="T15" fmla="*/ 0 h 203"/>
                  <a:gd name="T16" fmla="*/ 901 w 908"/>
                  <a:gd name="T17" fmla="*/ 193 h 203"/>
                  <a:gd name="T18" fmla="*/ 907 w 908"/>
                  <a:gd name="T19" fmla="*/ 202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8" h="203">
                    <a:moveTo>
                      <a:pt x="907" y="202"/>
                    </a:moveTo>
                    <a:lnTo>
                      <a:pt x="0" y="202"/>
                    </a:lnTo>
                    <a:lnTo>
                      <a:pt x="11" y="189"/>
                    </a:lnTo>
                    <a:lnTo>
                      <a:pt x="11" y="189"/>
                    </a:lnTo>
                    <a:cubicBezTo>
                      <a:pt x="51" y="135"/>
                      <a:pt x="51" y="65"/>
                      <a:pt x="10" y="11"/>
                    </a:cubicBezTo>
                    <a:lnTo>
                      <a:pt x="0" y="0"/>
                    </a:lnTo>
                    <a:lnTo>
                      <a:pt x="907" y="0"/>
                    </a:lnTo>
                    <a:lnTo>
                      <a:pt x="907" y="0"/>
                    </a:lnTo>
                    <a:cubicBezTo>
                      <a:pt x="855" y="55"/>
                      <a:pt x="852" y="135"/>
                      <a:pt x="901" y="193"/>
                    </a:cubicBezTo>
                    <a:lnTo>
                      <a:pt x="907" y="202"/>
                    </a:lnTo>
                  </a:path>
                </a:pathLst>
              </a:custGeom>
              <a:solidFill>
                <a:srgbClr val="035E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37" name="Freeform 69">
                <a:extLst>
                  <a:ext uri="{FF2B5EF4-FFF2-40B4-BE49-F238E27FC236}">
                    <a16:creationId xmlns:a16="http://schemas.microsoft.com/office/drawing/2014/main" xmlns="" id="{162B2E70-0F9C-4496-A449-02DB1CE98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5607" y="9236494"/>
                <a:ext cx="1433683" cy="1367766"/>
              </a:xfrm>
              <a:custGeom>
                <a:avLst/>
                <a:gdLst>
                  <a:gd name="T0" fmla="*/ 1151 w 1152"/>
                  <a:gd name="T1" fmla="*/ 0 h 1097"/>
                  <a:gd name="T2" fmla="*/ 2 w 1152"/>
                  <a:gd name="T3" fmla="*/ 793 h 1097"/>
                  <a:gd name="T4" fmla="*/ 0 w 1152"/>
                  <a:gd name="T5" fmla="*/ 1089 h 1097"/>
                  <a:gd name="T6" fmla="*/ 1150 w 1152"/>
                  <a:gd name="T7" fmla="*/ 1096 h 1097"/>
                  <a:gd name="T8" fmla="*/ 1151 w 1152"/>
                  <a:gd name="T9" fmla="*/ 0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2" h="1097">
                    <a:moveTo>
                      <a:pt x="1151" y="0"/>
                    </a:moveTo>
                    <a:lnTo>
                      <a:pt x="2" y="793"/>
                    </a:lnTo>
                    <a:lnTo>
                      <a:pt x="0" y="1089"/>
                    </a:lnTo>
                    <a:lnTo>
                      <a:pt x="1150" y="1096"/>
                    </a:lnTo>
                    <a:lnTo>
                      <a:pt x="1151" y="0"/>
                    </a:lnTo>
                  </a:path>
                </a:pathLst>
              </a:custGeom>
              <a:solidFill>
                <a:srgbClr val="00B37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38" name="Freeform 70">
                <a:extLst>
                  <a:ext uri="{FF2B5EF4-FFF2-40B4-BE49-F238E27FC236}">
                    <a16:creationId xmlns:a16="http://schemas.microsoft.com/office/drawing/2014/main" xmlns="" id="{B1AC8F0D-3AB0-4FA6-BADA-DDD0F87CF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5607" y="9099165"/>
                <a:ext cx="1439177" cy="1137063"/>
              </a:xfrm>
              <a:custGeom>
                <a:avLst/>
                <a:gdLst>
                  <a:gd name="T0" fmla="*/ 1039 w 1155"/>
                  <a:gd name="T1" fmla="*/ 5 h 912"/>
                  <a:gd name="T2" fmla="*/ 121 w 1155"/>
                  <a:gd name="T3" fmla="*/ 0 h 912"/>
                  <a:gd name="T4" fmla="*/ 121 w 1155"/>
                  <a:gd name="T5" fmla="*/ 0 h 912"/>
                  <a:gd name="T6" fmla="*/ 5 w 1155"/>
                  <a:gd name="T7" fmla="*/ 107 h 912"/>
                  <a:gd name="T8" fmla="*/ 0 w 1155"/>
                  <a:gd name="T9" fmla="*/ 905 h 912"/>
                  <a:gd name="T10" fmla="*/ 1149 w 1155"/>
                  <a:gd name="T11" fmla="*/ 911 h 912"/>
                  <a:gd name="T12" fmla="*/ 1154 w 1155"/>
                  <a:gd name="T13" fmla="*/ 112 h 912"/>
                  <a:gd name="T14" fmla="*/ 1154 w 1155"/>
                  <a:gd name="T15" fmla="*/ 112 h 912"/>
                  <a:gd name="T16" fmla="*/ 1039 w 1155"/>
                  <a:gd name="T17" fmla="*/ 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5" h="912">
                    <a:moveTo>
                      <a:pt x="1039" y="5"/>
                    </a:moveTo>
                    <a:lnTo>
                      <a:pt x="121" y="0"/>
                    </a:lnTo>
                    <a:lnTo>
                      <a:pt x="121" y="0"/>
                    </a:lnTo>
                    <a:cubicBezTo>
                      <a:pt x="57" y="0"/>
                      <a:pt x="5" y="47"/>
                      <a:pt x="5" y="107"/>
                    </a:cubicBezTo>
                    <a:lnTo>
                      <a:pt x="0" y="905"/>
                    </a:lnTo>
                    <a:lnTo>
                      <a:pt x="1149" y="911"/>
                    </a:lnTo>
                    <a:lnTo>
                      <a:pt x="1154" y="112"/>
                    </a:lnTo>
                    <a:lnTo>
                      <a:pt x="1154" y="112"/>
                    </a:lnTo>
                    <a:cubicBezTo>
                      <a:pt x="1154" y="54"/>
                      <a:pt x="1103" y="6"/>
                      <a:pt x="1039" y="5"/>
                    </a:cubicBezTo>
                  </a:path>
                </a:pathLst>
              </a:custGeom>
              <a:solidFill>
                <a:srgbClr val="20D6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39" name="Freeform 71">
                <a:extLst>
                  <a:ext uri="{FF2B5EF4-FFF2-40B4-BE49-F238E27FC236}">
                    <a16:creationId xmlns:a16="http://schemas.microsoft.com/office/drawing/2014/main" xmlns="" id="{1215B484-8A51-43A1-8933-AE1AB7B705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5607" y="10593273"/>
                <a:ext cx="1433683" cy="153804"/>
              </a:xfrm>
              <a:custGeom>
                <a:avLst/>
                <a:gdLst>
                  <a:gd name="T0" fmla="*/ 0 w 1151"/>
                  <a:gd name="T1" fmla="*/ 0 h 124"/>
                  <a:gd name="T2" fmla="*/ 0 w 1151"/>
                  <a:gd name="T3" fmla="*/ 0 h 124"/>
                  <a:gd name="T4" fmla="*/ 0 w 1151"/>
                  <a:gd name="T5" fmla="*/ 0 h 124"/>
                  <a:gd name="T6" fmla="*/ 126 w 1151"/>
                  <a:gd name="T7" fmla="*/ 118 h 124"/>
                  <a:gd name="T8" fmla="*/ 1022 w 1151"/>
                  <a:gd name="T9" fmla="*/ 123 h 124"/>
                  <a:gd name="T10" fmla="*/ 1022 w 1151"/>
                  <a:gd name="T11" fmla="*/ 123 h 124"/>
                  <a:gd name="T12" fmla="*/ 1150 w 1151"/>
                  <a:gd name="T13" fmla="*/ 7 h 124"/>
                  <a:gd name="T14" fmla="*/ 0 w 1151"/>
                  <a:gd name="T15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1" h="12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65"/>
                      <a:pt x="56" y="117"/>
                      <a:pt x="126" y="118"/>
                    </a:cubicBezTo>
                    <a:lnTo>
                      <a:pt x="1022" y="123"/>
                    </a:lnTo>
                    <a:lnTo>
                      <a:pt x="1022" y="123"/>
                    </a:lnTo>
                    <a:cubicBezTo>
                      <a:pt x="1092" y="123"/>
                      <a:pt x="1149" y="71"/>
                      <a:pt x="1150" y="7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035E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40" name="Freeform 72">
                <a:extLst>
                  <a:ext uri="{FF2B5EF4-FFF2-40B4-BE49-F238E27FC236}">
                    <a16:creationId xmlns:a16="http://schemas.microsoft.com/office/drawing/2014/main" xmlns="" id="{95D29495-C587-4043-B585-A8D839EDB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25157" y="8862966"/>
                <a:ext cx="1131567" cy="252680"/>
              </a:xfrm>
              <a:custGeom>
                <a:avLst/>
                <a:gdLst>
                  <a:gd name="T0" fmla="*/ 906 w 907"/>
                  <a:gd name="T1" fmla="*/ 202 h 203"/>
                  <a:gd name="T2" fmla="*/ 0 w 907"/>
                  <a:gd name="T3" fmla="*/ 202 h 203"/>
                  <a:gd name="T4" fmla="*/ 10 w 907"/>
                  <a:gd name="T5" fmla="*/ 189 h 203"/>
                  <a:gd name="T6" fmla="*/ 10 w 907"/>
                  <a:gd name="T7" fmla="*/ 189 h 203"/>
                  <a:gd name="T8" fmla="*/ 9 w 907"/>
                  <a:gd name="T9" fmla="*/ 11 h 203"/>
                  <a:gd name="T10" fmla="*/ 0 w 907"/>
                  <a:gd name="T11" fmla="*/ 0 h 203"/>
                  <a:gd name="T12" fmla="*/ 906 w 907"/>
                  <a:gd name="T13" fmla="*/ 0 h 203"/>
                  <a:gd name="T14" fmla="*/ 906 w 907"/>
                  <a:gd name="T15" fmla="*/ 0 h 203"/>
                  <a:gd name="T16" fmla="*/ 899 w 907"/>
                  <a:gd name="T17" fmla="*/ 193 h 203"/>
                  <a:gd name="T18" fmla="*/ 906 w 907"/>
                  <a:gd name="T19" fmla="*/ 202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7" h="203">
                    <a:moveTo>
                      <a:pt x="906" y="202"/>
                    </a:moveTo>
                    <a:lnTo>
                      <a:pt x="0" y="202"/>
                    </a:lnTo>
                    <a:lnTo>
                      <a:pt x="10" y="189"/>
                    </a:lnTo>
                    <a:lnTo>
                      <a:pt x="10" y="189"/>
                    </a:lnTo>
                    <a:cubicBezTo>
                      <a:pt x="51" y="135"/>
                      <a:pt x="51" y="65"/>
                      <a:pt x="9" y="11"/>
                    </a:cubicBezTo>
                    <a:lnTo>
                      <a:pt x="0" y="0"/>
                    </a:lnTo>
                    <a:lnTo>
                      <a:pt x="906" y="0"/>
                    </a:lnTo>
                    <a:lnTo>
                      <a:pt x="906" y="0"/>
                    </a:lnTo>
                    <a:cubicBezTo>
                      <a:pt x="854" y="55"/>
                      <a:pt x="851" y="135"/>
                      <a:pt x="899" y="193"/>
                    </a:cubicBezTo>
                    <a:lnTo>
                      <a:pt x="906" y="202"/>
                    </a:lnTo>
                  </a:path>
                </a:pathLst>
              </a:custGeom>
              <a:solidFill>
                <a:srgbClr val="84110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41" name="Freeform 73">
                <a:extLst>
                  <a:ext uri="{FF2B5EF4-FFF2-40B4-BE49-F238E27FC236}">
                    <a16:creationId xmlns:a16="http://schemas.microsoft.com/office/drawing/2014/main" xmlns="" id="{CD4D6FCC-C177-4E78-8272-BF4EC6BCB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0364" y="10225240"/>
                <a:ext cx="1433687" cy="373528"/>
              </a:xfrm>
              <a:custGeom>
                <a:avLst/>
                <a:gdLst>
                  <a:gd name="T0" fmla="*/ 1148 w 1149"/>
                  <a:gd name="T1" fmla="*/ 0 h 298"/>
                  <a:gd name="T2" fmla="*/ 0 w 1149"/>
                  <a:gd name="T3" fmla="*/ 0 h 298"/>
                  <a:gd name="T4" fmla="*/ 0 w 1149"/>
                  <a:gd name="T5" fmla="*/ 297 h 298"/>
                  <a:gd name="T6" fmla="*/ 1148 w 1149"/>
                  <a:gd name="T7" fmla="*/ 297 h 298"/>
                  <a:gd name="T8" fmla="*/ 1148 w 1149"/>
                  <a:gd name="T9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9" h="298">
                    <a:moveTo>
                      <a:pt x="1148" y="0"/>
                    </a:moveTo>
                    <a:lnTo>
                      <a:pt x="0" y="0"/>
                    </a:lnTo>
                    <a:lnTo>
                      <a:pt x="0" y="297"/>
                    </a:lnTo>
                    <a:lnTo>
                      <a:pt x="1148" y="297"/>
                    </a:lnTo>
                    <a:lnTo>
                      <a:pt x="1148" y="0"/>
                    </a:lnTo>
                  </a:path>
                </a:pathLst>
              </a:custGeom>
              <a:solidFill>
                <a:srgbClr val="FC787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42" name="Freeform 74">
                <a:extLst>
                  <a:ext uri="{FF2B5EF4-FFF2-40B4-BE49-F238E27FC236}">
                    <a16:creationId xmlns:a16="http://schemas.microsoft.com/office/drawing/2014/main" xmlns="" id="{347A38CA-748F-4CE3-B37D-7B459EB95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0364" y="9099163"/>
                <a:ext cx="1433687" cy="1126076"/>
              </a:xfrm>
              <a:custGeom>
                <a:avLst/>
                <a:gdLst>
                  <a:gd name="T0" fmla="*/ 1033 w 1149"/>
                  <a:gd name="T1" fmla="*/ 0 h 906"/>
                  <a:gd name="T2" fmla="*/ 115 w 1149"/>
                  <a:gd name="T3" fmla="*/ 0 h 906"/>
                  <a:gd name="T4" fmla="*/ 115 w 1149"/>
                  <a:gd name="T5" fmla="*/ 0 h 906"/>
                  <a:gd name="T6" fmla="*/ 0 w 1149"/>
                  <a:gd name="T7" fmla="*/ 106 h 906"/>
                  <a:gd name="T8" fmla="*/ 0 w 1149"/>
                  <a:gd name="T9" fmla="*/ 905 h 906"/>
                  <a:gd name="T10" fmla="*/ 1148 w 1149"/>
                  <a:gd name="T11" fmla="*/ 905 h 906"/>
                  <a:gd name="T12" fmla="*/ 1148 w 1149"/>
                  <a:gd name="T13" fmla="*/ 106 h 906"/>
                  <a:gd name="T14" fmla="*/ 1148 w 1149"/>
                  <a:gd name="T15" fmla="*/ 106 h 906"/>
                  <a:gd name="T16" fmla="*/ 1033 w 1149"/>
                  <a:gd name="T17" fmla="*/ 0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9" h="906">
                    <a:moveTo>
                      <a:pt x="1033" y="0"/>
                    </a:moveTo>
                    <a:lnTo>
                      <a:pt x="115" y="0"/>
                    </a:lnTo>
                    <a:lnTo>
                      <a:pt x="115" y="0"/>
                    </a:lnTo>
                    <a:cubicBezTo>
                      <a:pt x="52" y="0"/>
                      <a:pt x="0" y="48"/>
                      <a:pt x="0" y="106"/>
                    </a:cubicBezTo>
                    <a:lnTo>
                      <a:pt x="0" y="905"/>
                    </a:lnTo>
                    <a:lnTo>
                      <a:pt x="1148" y="905"/>
                    </a:lnTo>
                    <a:lnTo>
                      <a:pt x="1148" y="106"/>
                    </a:lnTo>
                    <a:lnTo>
                      <a:pt x="1148" y="106"/>
                    </a:lnTo>
                    <a:cubicBezTo>
                      <a:pt x="1148" y="48"/>
                      <a:pt x="1096" y="0"/>
                      <a:pt x="1033" y="0"/>
                    </a:cubicBezTo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43" name="Freeform 75">
                <a:extLst>
                  <a:ext uri="{FF2B5EF4-FFF2-40B4-BE49-F238E27FC236}">
                    <a16:creationId xmlns:a16="http://schemas.microsoft.com/office/drawing/2014/main" xmlns="" id="{FC729CCF-9219-4235-87D6-989B2E44D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0364" y="10598768"/>
                <a:ext cx="1433687" cy="148310"/>
              </a:xfrm>
              <a:custGeom>
                <a:avLst/>
                <a:gdLst>
                  <a:gd name="T0" fmla="*/ 0 w 1149"/>
                  <a:gd name="T1" fmla="*/ 0 h 117"/>
                  <a:gd name="T2" fmla="*/ 0 w 1149"/>
                  <a:gd name="T3" fmla="*/ 0 h 117"/>
                  <a:gd name="T4" fmla="*/ 0 w 1149"/>
                  <a:gd name="T5" fmla="*/ 0 h 117"/>
                  <a:gd name="T6" fmla="*/ 126 w 1149"/>
                  <a:gd name="T7" fmla="*/ 116 h 117"/>
                  <a:gd name="T8" fmla="*/ 1022 w 1149"/>
                  <a:gd name="T9" fmla="*/ 116 h 117"/>
                  <a:gd name="T10" fmla="*/ 1022 w 1149"/>
                  <a:gd name="T11" fmla="*/ 116 h 117"/>
                  <a:gd name="T12" fmla="*/ 1148 w 1149"/>
                  <a:gd name="T13" fmla="*/ 0 h 117"/>
                  <a:gd name="T14" fmla="*/ 0 w 1149"/>
                  <a:gd name="T1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49" h="11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64"/>
                      <a:pt x="57" y="116"/>
                      <a:pt x="126" y="116"/>
                    </a:cubicBezTo>
                    <a:lnTo>
                      <a:pt x="1022" y="116"/>
                    </a:lnTo>
                    <a:lnTo>
                      <a:pt x="1022" y="116"/>
                    </a:lnTo>
                    <a:cubicBezTo>
                      <a:pt x="1092" y="116"/>
                      <a:pt x="1148" y="64"/>
                      <a:pt x="1148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E22A1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44" name="Freeform 76">
                <a:extLst>
                  <a:ext uri="{FF2B5EF4-FFF2-40B4-BE49-F238E27FC236}">
                    <a16:creationId xmlns:a16="http://schemas.microsoft.com/office/drawing/2014/main" xmlns="" id="{F1897DC7-6371-4516-BB06-5D5D3083F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0364" y="9423255"/>
                <a:ext cx="1428192" cy="197750"/>
              </a:xfrm>
              <a:custGeom>
                <a:avLst/>
                <a:gdLst>
                  <a:gd name="T0" fmla="*/ 1147 w 1148"/>
                  <a:gd name="T1" fmla="*/ 158 h 159"/>
                  <a:gd name="T2" fmla="*/ 0 w 1148"/>
                  <a:gd name="T3" fmla="*/ 158 h 159"/>
                  <a:gd name="T4" fmla="*/ 0 w 1148"/>
                  <a:gd name="T5" fmla="*/ 0 h 159"/>
                  <a:gd name="T6" fmla="*/ 1147 w 1148"/>
                  <a:gd name="T7" fmla="*/ 0 h 159"/>
                  <a:gd name="T8" fmla="*/ 1147 w 1148"/>
                  <a:gd name="T9" fmla="*/ 158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8" h="159">
                    <a:moveTo>
                      <a:pt x="1147" y="158"/>
                    </a:moveTo>
                    <a:lnTo>
                      <a:pt x="0" y="158"/>
                    </a:lnTo>
                    <a:lnTo>
                      <a:pt x="0" y="0"/>
                    </a:lnTo>
                    <a:lnTo>
                      <a:pt x="1147" y="0"/>
                    </a:lnTo>
                    <a:lnTo>
                      <a:pt x="1147" y="158"/>
                    </a:lnTo>
                  </a:path>
                </a:pathLst>
              </a:custGeom>
              <a:solidFill>
                <a:srgbClr val="FC787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45" name="Freeform 213">
                <a:extLst>
                  <a:ext uri="{FF2B5EF4-FFF2-40B4-BE49-F238E27FC236}">
                    <a16:creationId xmlns:a16="http://schemas.microsoft.com/office/drawing/2014/main" xmlns="" id="{24337B1F-AE6A-4F28-8876-CABC0E345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10796" y="9489171"/>
                <a:ext cx="548027" cy="81127"/>
              </a:xfrm>
              <a:custGeom>
                <a:avLst/>
                <a:gdLst>
                  <a:gd name="connsiteX0" fmla="*/ 123592 w 548027"/>
                  <a:gd name="connsiteY0" fmla="*/ 11587 h 81127"/>
                  <a:gd name="connsiteX1" fmla="*/ 122344 w 548027"/>
                  <a:gd name="connsiteY1" fmla="*/ 15449 h 81127"/>
                  <a:gd name="connsiteX2" fmla="*/ 119847 w 548027"/>
                  <a:gd name="connsiteY2" fmla="*/ 19311 h 81127"/>
                  <a:gd name="connsiteX3" fmla="*/ 107363 w 548027"/>
                  <a:gd name="connsiteY3" fmla="*/ 51497 h 81127"/>
                  <a:gd name="connsiteX4" fmla="*/ 138573 w 548027"/>
                  <a:gd name="connsiteY4" fmla="*/ 51497 h 81127"/>
                  <a:gd name="connsiteX5" fmla="*/ 124841 w 548027"/>
                  <a:gd name="connsiteY5" fmla="*/ 19311 h 81127"/>
                  <a:gd name="connsiteX6" fmla="*/ 123592 w 548027"/>
                  <a:gd name="connsiteY6" fmla="*/ 11587 h 81127"/>
                  <a:gd name="connsiteX7" fmla="*/ 494374 w 548027"/>
                  <a:gd name="connsiteY7" fmla="*/ 0 h 81127"/>
                  <a:gd name="connsiteX8" fmla="*/ 548027 w 548027"/>
                  <a:gd name="connsiteY8" fmla="*/ 0 h 81127"/>
                  <a:gd name="connsiteX9" fmla="*/ 548027 w 548027"/>
                  <a:gd name="connsiteY9" fmla="*/ 10299 h 81127"/>
                  <a:gd name="connsiteX10" fmla="*/ 507148 w 548027"/>
                  <a:gd name="connsiteY10" fmla="*/ 10299 h 81127"/>
                  <a:gd name="connsiteX11" fmla="*/ 507148 w 548027"/>
                  <a:gd name="connsiteY11" fmla="*/ 34760 h 81127"/>
                  <a:gd name="connsiteX12" fmla="*/ 539084 w 548027"/>
                  <a:gd name="connsiteY12" fmla="*/ 34760 h 81127"/>
                  <a:gd name="connsiteX13" fmla="*/ 539084 w 548027"/>
                  <a:gd name="connsiteY13" fmla="*/ 45060 h 81127"/>
                  <a:gd name="connsiteX14" fmla="*/ 507148 w 548027"/>
                  <a:gd name="connsiteY14" fmla="*/ 45060 h 81127"/>
                  <a:gd name="connsiteX15" fmla="*/ 507148 w 548027"/>
                  <a:gd name="connsiteY15" fmla="*/ 72096 h 81127"/>
                  <a:gd name="connsiteX16" fmla="*/ 548027 w 548027"/>
                  <a:gd name="connsiteY16" fmla="*/ 72096 h 81127"/>
                  <a:gd name="connsiteX17" fmla="*/ 548027 w 548027"/>
                  <a:gd name="connsiteY17" fmla="*/ 81108 h 81127"/>
                  <a:gd name="connsiteX18" fmla="*/ 494374 w 548027"/>
                  <a:gd name="connsiteY18" fmla="*/ 81108 h 81127"/>
                  <a:gd name="connsiteX19" fmla="*/ 390008 w 548027"/>
                  <a:gd name="connsiteY19" fmla="*/ 0 h 81127"/>
                  <a:gd name="connsiteX20" fmla="*/ 396272 w 548027"/>
                  <a:gd name="connsiteY20" fmla="*/ 0 h 81127"/>
                  <a:gd name="connsiteX21" fmla="*/ 398777 w 548027"/>
                  <a:gd name="connsiteY21" fmla="*/ 0 h 81127"/>
                  <a:gd name="connsiteX22" fmla="*/ 401283 w 548027"/>
                  <a:gd name="connsiteY22" fmla="*/ 1287 h 81127"/>
                  <a:gd name="connsiteX23" fmla="*/ 448888 w 548027"/>
                  <a:gd name="connsiteY23" fmla="*/ 60509 h 81127"/>
                  <a:gd name="connsiteX24" fmla="*/ 448888 w 548027"/>
                  <a:gd name="connsiteY24" fmla="*/ 57934 h 81127"/>
                  <a:gd name="connsiteX25" fmla="*/ 448888 w 548027"/>
                  <a:gd name="connsiteY25" fmla="*/ 55359 h 81127"/>
                  <a:gd name="connsiteX26" fmla="*/ 448888 w 548027"/>
                  <a:gd name="connsiteY26" fmla="*/ 0 h 81127"/>
                  <a:gd name="connsiteX27" fmla="*/ 460163 w 548027"/>
                  <a:gd name="connsiteY27" fmla="*/ 0 h 81127"/>
                  <a:gd name="connsiteX28" fmla="*/ 460163 w 548027"/>
                  <a:gd name="connsiteY28" fmla="*/ 81108 h 81127"/>
                  <a:gd name="connsiteX29" fmla="*/ 453899 w 548027"/>
                  <a:gd name="connsiteY29" fmla="*/ 81108 h 81127"/>
                  <a:gd name="connsiteX30" fmla="*/ 451394 w 548027"/>
                  <a:gd name="connsiteY30" fmla="*/ 79820 h 81127"/>
                  <a:gd name="connsiteX31" fmla="*/ 448888 w 548027"/>
                  <a:gd name="connsiteY31" fmla="*/ 78533 h 81127"/>
                  <a:gd name="connsiteX32" fmla="*/ 401283 w 548027"/>
                  <a:gd name="connsiteY32" fmla="*/ 19311 h 81127"/>
                  <a:gd name="connsiteX33" fmla="*/ 401283 w 548027"/>
                  <a:gd name="connsiteY33" fmla="*/ 21886 h 81127"/>
                  <a:gd name="connsiteX34" fmla="*/ 401283 w 548027"/>
                  <a:gd name="connsiteY34" fmla="*/ 25748 h 81127"/>
                  <a:gd name="connsiteX35" fmla="*/ 401283 w 548027"/>
                  <a:gd name="connsiteY35" fmla="*/ 81108 h 81127"/>
                  <a:gd name="connsiteX36" fmla="*/ 390008 w 548027"/>
                  <a:gd name="connsiteY36" fmla="*/ 81108 h 81127"/>
                  <a:gd name="connsiteX37" fmla="*/ 351555 w 548027"/>
                  <a:gd name="connsiteY37" fmla="*/ 0 h 81127"/>
                  <a:gd name="connsiteX38" fmla="*/ 361543 w 548027"/>
                  <a:gd name="connsiteY38" fmla="*/ 0 h 81127"/>
                  <a:gd name="connsiteX39" fmla="*/ 361543 w 548027"/>
                  <a:gd name="connsiteY39" fmla="*/ 81108 h 81127"/>
                  <a:gd name="connsiteX40" fmla="*/ 351555 w 548027"/>
                  <a:gd name="connsiteY40" fmla="*/ 81108 h 81127"/>
                  <a:gd name="connsiteX41" fmla="*/ 298804 w 548027"/>
                  <a:gd name="connsiteY41" fmla="*/ 0 h 81127"/>
                  <a:gd name="connsiteX42" fmla="*/ 314809 w 548027"/>
                  <a:gd name="connsiteY42" fmla="*/ 2535 h 81127"/>
                  <a:gd name="connsiteX43" fmla="*/ 328352 w 548027"/>
                  <a:gd name="connsiteY43" fmla="*/ 10141 h 81127"/>
                  <a:gd name="connsiteX44" fmla="*/ 323427 w 548027"/>
                  <a:gd name="connsiteY44" fmla="*/ 15211 h 81127"/>
                  <a:gd name="connsiteX45" fmla="*/ 322196 w 548027"/>
                  <a:gd name="connsiteY45" fmla="*/ 17747 h 81127"/>
                  <a:gd name="connsiteX46" fmla="*/ 320965 w 548027"/>
                  <a:gd name="connsiteY46" fmla="*/ 17747 h 81127"/>
                  <a:gd name="connsiteX47" fmla="*/ 318502 w 548027"/>
                  <a:gd name="connsiteY47" fmla="*/ 16479 h 81127"/>
                  <a:gd name="connsiteX48" fmla="*/ 314809 w 548027"/>
                  <a:gd name="connsiteY48" fmla="*/ 13944 h 81127"/>
                  <a:gd name="connsiteX49" fmla="*/ 308653 w 548027"/>
                  <a:gd name="connsiteY49" fmla="*/ 11409 h 81127"/>
                  <a:gd name="connsiteX50" fmla="*/ 298804 w 548027"/>
                  <a:gd name="connsiteY50" fmla="*/ 11409 h 81127"/>
                  <a:gd name="connsiteX51" fmla="*/ 287723 w 548027"/>
                  <a:gd name="connsiteY51" fmla="*/ 12676 h 81127"/>
                  <a:gd name="connsiteX52" fmla="*/ 279105 w 548027"/>
                  <a:gd name="connsiteY52" fmla="*/ 19014 h 81127"/>
                  <a:gd name="connsiteX53" fmla="*/ 272949 w 548027"/>
                  <a:gd name="connsiteY53" fmla="*/ 27888 h 81127"/>
                  <a:gd name="connsiteX54" fmla="*/ 270487 w 548027"/>
                  <a:gd name="connsiteY54" fmla="*/ 41831 h 81127"/>
                  <a:gd name="connsiteX55" fmla="*/ 272949 w 548027"/>
                  <a:gd name="connsiteY55" fmla="*/ 53240 h 81127"/>
                  <a:gd name="connsiteX56" fmla="*/ 279105 w 548027"/>
                  <a:gd name="connsiteY56" fmla="*/ 63381 h 81127"/>
                  <a:gd name="connsiteX57" fmla="*/ 287723 w 548027"/>
                  <a:gd name="connsiteY57" fmla="*/ 68451 h 81127"/>
                  <a:gd name="connsiteX58" fmla="*/ 298804 w 548027"/>
                  <a:gd name="connsiteY58" fmla="*/ 72254 h 81127"/>
                  <a:gd name="connsiteX59" fmla="*/ 306191 w 548027"/>
                  <a:gd name="connsiteY59" fmla="*/ 70986 h 81127"/>
                  <a:gd name="connsiteX60" fmla="*/ 311115 w 548027"/>
                  <a:gd name="connsiteY60" fmla="*/ 69719 h 81127"/>
                  <a:gd name="connsiteX61" fmla="*/ 316040 w 548027"/>
                  <a:gd name="connsiteY61" fmla="*/ 67184 h 81127"/>
                  <a:gd name="connsiteX62" fmla="*/ 319734 w 548027"/>
                  <a:gd name="connsiteY62" fmla="*/ 64648 h 81127"/>
                  <a:gd name="connsiteX63" fmla="*/ 320965 w 548027"/>
                  <a:gd name="connsiteY63" fmla="*/ 63381 h 81127"/>
                  <a:gd name="connsiteX64" fmla="*/ 322196 w 548027"/>
                  <a:gd name="connsiteY64" fmla="*/ 63381 h 81127"/>
                  <a:gd name="connsiteX65" fmla="*/ 324658 w 548027"/>
                  <a:gd name="connsiteY65" fmla="*/ 64648 h 81127"/>
                  <a:gd name="connsiteX66" fmla="*/ 328352 w 548027"/>
                  <a:gd name="connsiteY66" fmla="*/ 68451 h 81127"/>
                  <a:gd name="connsiteX67" fmla="*/ 317271 w 548027"/>
                  <a:gd name="connsiteY67" fmla="*/ 78592 h 81127"/>
                  <a:gd name="connsiteX68" fmla="*/ 298804 w 548027"/>
                  <a:gd name="connsiteY68" fmla="*/ 81127 h 81127"/>
                  <a:gd name="connsiteX69" fmla="*/ 281567 w 548027"/>
                  <a:gd name="connsiteY69" fmla="*/ 78592 h 81127"/>
                  <a:gd name="connsiteX70" fmla="*/ 269256 w 548027"/>
                  <a:gd name="connsiteY70" fmla="*/ 69719 h 81127"/>
                  <a:gd name="connsiteX71" fmla="*/ 260637 w 548027"/>
                  <a:gd name="connsiteY71" fmla="*/ 58310 h 81127"/>
                  <a:gd name="connsiteX72" fmla="*/ 258175 w 548027"/>
                  <a:gd name="connsiteY72" fmla="*/ 41831 h 81127"/>
                  <a:gd name="connsiteX73" fmla="*/ 260637 w 548027"/>
                  <a:gd name="connsiteY73" fmla="*/ 25352 h 81127"/>
                  <a:gd name="connsiteX74" fmla="*/ 270487 w 548027"/>
                  <a:gd name="connsiteY74" fmla="*/ 11409 h 81127"/>
                  <a:gd name="connsiteX75" fmla="*/ 282798 w 548027"/>
                  <a:gd name="connsiteY75" fmla="*/ 2535 h 81127"/>
                  <a:gd name="connsiteX76" fmla="*/ 298804 w 548027"/>
                  <a:gd name="connsiteY76" fmla="*/ 0 h 81127"/>
                  <a:gd name="connsiteX77" fmla="*/ 211436 w 548027"/>
                  <a:gd name="connsiteY77" fmla="*/ 0 h 81127"/>
                  <a:gd name="connsiteX78" fmla="*/ 227170 w 548027"/>
                  <a:gd name="connsiteY78" fmla="*/ 2535 h 81127"/>
                  <a:gd name="connsiteX79" fmla="*/ 238063 w 548027"/>
                  <a:gd name="connsiteY79" fmla="*/ 10141 h 81127"/>
                  <a:gd name="connsiteX80" fmla="*/ 235642 w 548027"/>
                  <a:gd name="connsiteY80" fmla="*/ 15211 h 81127"/>
                  <a:gd name="connsiteX81" fmla="*/ 233222 w 548027"/>
                  <a:gd name="connsiteY81" fmla="*/ 17747 h 81127"/>
                  <a:gd name="connsiteX82" fmla="*/ 232012 w 548027"/>
                  <a:gd name="connsiteY82" fmla="*/ 17747 h 81127"/>
                  <a:gd name="connsiteX83" fmla="*/ 229591 w 548027"/>
                  <a:gd name="connsiteY83" fmla="*/ 16479 h 81127"/>
                  <a:gd name="connsiteX84" fmla="*/ 224750 w 548027"/>
                  <a:gd name="connsiteY84" fmla="*/ 13944 h 81127"/>
                  <a:gd name="connsiteX85" fmla="*/ 219909 w 548027"/>
                  <a:gd name="connsiteY85" fmla="*/ 11409 h 81127"/>
                  <a:gd name="connsiteX86" fmla="*/ 211436 w 548027"/>
                  <a:gd name="connsiteY86" fmla="*/ 11409 h 81127"/>
                  <a:gd name="connsiteX87" fmla="*/ 199333 w 548027"/>
                  <a:gd name="connsiteY87" fmla="*/ 12676 h 81127"/>
                  <a:gd name="connsiteX88" fmla="*/ 190861 w 548027"/>
                  <a:gd name="connsiteY88" fmla="*/ 19014 h 81127"/>
                  <a:gd name="connsiteX89" fmla="*/ 184810 w 548027"/>
                  <a:gd name="connsiteY89" fmla="*/ 27888 h 81127"/>
                  <a:gd name="connsiteX90" fmla="*/ 183599 w 548027"/>
                  <a:gd name="connsiteY90" fmla="*/ 41831 h 81127"/>
                  <a:gd name="connsiteX91" fmla="*/ 184810 w 548027"/>
                  <a:gd name="connsiteY91" fmla="*/ 53240 h 81127"/>
                  <a:gd name="connsiteX92" fmla="*/ 190861 w 548027"/>
                  <a:gd name="connsiteY92" fmla="*/ 63381 h 81127"/>
                  <a:gd name="connsiteX93" fmla="*/ 200544 w 548027"/>
                  <a:gd name="connsiteY93" fmla="*/ 68451 h 81127"/>
                  <a:gd name="connsiteX94" fmla="*/ 210226 w 548027"/>
                  <a:gd name="connsiteY94" fmla="*/ 72254 h 81127"/>
                  <a:gd name="connsiteX95" fmla="*/ 217488 w 548027"/>
                  <a:gd name="connsiteY95" fmla="*/ 70986 h 81127"/>
                  <a:gd name="connsiteX96" fmla="*/ 222329 w 548027"/>
                  <a:gd name="connsiteY96" fmla="*/ 69719 h 81127"/>
                  <a:gd name="connsiteX97" fmla="*/ 227170 w 548027"/>
                  <a:gd name="connsiteY97" fmla="*/ 67184 h 81127"/>
                  <a:gd name="connsiteX98" fmla="*/ 230801 w 548027"/>
                  <a:gd name="connsiteY98" fmla="*/ 64648 h 81127"/>
                  <a:gd name="connsiteX99" fmla="*/ 232012 w 548027"/>
                  <a:gd name="connsiteY99" fmla="*/ 63381 h 81127"/>
                  <a:gd name="connsiteX100" fmla="*/ 233222 w 548027"/>
                  <a:gd name="connsiteY100" fmla="*/ 63381 h 81127"/>
                  <a:gd name="connsiteX101" fmla="*/ 235642 w 548027"/>
                  <a:gd name="connsiteY101" fmla="*/ 64648 h 81127"/>
                  <a:gd name="connsiteX102" fmla="*/ 240484 w 548027"/>
                  <a:gd name="connsiteY102" fmla="*/ 68451 h 81127"/>
                  <a:gd name="connsiteX103" fmla="*/ 227170 w 548027"/>
                  <a:gd name="connsiteY103" fmla="*/ 78592 h 81127"/>
                  <a:gd name="connsiteX104" fmla="*/ 210226 w 548027"/>
                  <a:gd name="connsiteY104" fmla="*/ 81127 h 81127"/>
                  <a:gd name="connsiteX105" fmla="*/ 193282 w 548027"/>
                  <a:gd name="connsiteY105" fmla="*/ 78592 h 81127"/>
                  <a:gd name="connsiteX106" fmla="*/ 181179 w 548027"/>
                  <a:gd name="connsiteY106" fmla="*/ 69719 h 81127"/>
                  <a:gd name="connsiteX107" fmla="*/ 173917 w 548027"/>
                  <a:gd name="connsiteY107" fmla="*/ 58310 h 81127"/>
                  <a:gd name="connsiteX108" fmla="*/ 170286 w 548027"/>
                  <a:gd name="connsiteY108" fmla="*/ 41831 h 81127"/>
                  <a:gd name="connsiteX109" fmla="*/ 173917 w 548027"/>
                  <a:gd name="connsiteY109" fmla="*/ 25352 h 81127"/>
                  <a:gd name="connsiteX110" fmla="*/ 181179 w 548027"/>
                  <a:gd name="connsiteY110" fmla="*/ 11409 h 81127"/>
                  <a:gd name="connsiteX111" fmla="*/ 194492 w 548027"/>
                  <a:gd name="connsiteY111" fmla="*/ 2535 h 81127"/>
                  <a:gd name="connsiteX112" fmla="*/ 211436 w 548027"/>
                  <a:gd name="connsiteY112" fmla="*/ 0 h 81127"/>
                  <a:gd name="connsiteX113" fmla="*/ 117350 w 548027"/>
                  <a:gd name="connsiteY113" fmla="*/ 0 h 81127"/>
                  <a:gd name="connsiteX114" fmla="*/ 129835 w 548027"/>
                  <a:gd name="connsiteY114" fmla="*/ 0 h 81127"/>
                  <a:gd name="connsiteX115" fmla="*/ 163542 w 548027"/>
                  <a:gd name="connsiteY115" fmla="*/ 81108 h 81127"/>
                  <a:gd name="connsiteX116" fmla="*/ 153554 w 548027"/>
                  <a:gd name="connsiteY116" fmla="*/ 81108 h 81127"/>
                  <a:gd name="connsiteX117" fmla="*/ 151058 w 548027"/>
                  <a:gd name="connsiteY117" fmla="*/ 79820 h 81127"/>
                  <a:gd name="connsiteX118" fmla="*/ 149809 w 548027"/>
                  <a:gd name="connsiteY118" fmla="*/ 77245 h 81127"/>
                  <a:gd name="connsiteX119" fmla="*/ 142319 w 548027"/>
                  <a:gd name="connsiteY119" fmla="*/ 59221 h 81127"/>
                  <a:gd name="connsiteX120" fmla="*/ 103618 w 548027"/>
                  <a:gd name="connsiteY120" fmla="*/ 59221 h 81127"/>
                  <a:gd name="connsiteX121" fmla="*/ 96128 w 548027"/>
                  <a:gd name="connsiteY121" fmla="*/ 77245 h 81127"/>
                  <a:gd name="connsiteX122" fmla="*/ 94879 w 548027"/>
                  <a:gd name="connsiteY122" fmla="*/ 79820 h 81127"/>
                  <a:gd name="connsiteX123" fmla="*/ 92382 w 548027"/>
                  <a:gd name="connsiteY123" fmla="*/ 81108 h 81127"/>
                  <a:gd name="connsiteX124" fmla="*/ 82395 w 548027"/>
                  <a:gd name="connsiteY124" fmla="*/ 81108 h 81127"/>
                  <a:gd name="connsiteX125" fmla="*/ 0 w 548027"/>
                  <a:gd name="connsiteY125" fmla="*/ 0 h 81127"/>
                  <a:gd name="connsiteX126" fmla="*/ 10141 w 548027"/>
                  <a:gd name="connsiteY126" fmla="*/ 0 h 81127"/>
                  <a:gd name="connsiteX127" fmla="*/ 12676 w 548027"/>
                  <a:gd name="connsiteY127" fmla="*/ 1287 h 81127"/>
                  <a:gd name="connsiteX128" fmla="*/ 13944 w 548027"/>
                  <a:gd name="connsiteY128" fmla="*/ 2575 h 81127"/>
                  <a:gd name="connsiteX129" fmla="*/ 38029 w 548027"/>
                  <a:gd name="connsiteY129" fmla="*/ 57934 h 81127"/>
                  <a:gd name="connsiteX130" fmla="*/ 39297 w 548027"/>
                  <a:gd name="connsiteY130" fmla="*/ 61796 h 81127"/>
                  <a:gd name="connsiteX131" fmla="*/ 41832 w 548027"/>
                  <a:gd name="connsiteY131" fmla="*/ 66946 h 81127"/>
                  <a:gd name="connsiteX132" fmla="*/ 41832 w 548027"/>
                  <a:gd name="connsiteY132" fmla="*/ 61796 h 81127"/>
                  <a:gd name="connsiteX133" fmla="*/ 44368 w 548027"/>
                  <a:gd name="connsiteY133" fmla="*/ 57934 h 81127"/>
                  <a:gd name="connsiteX134" fmla="*/ 67185 w 548027"/>
                  <a:gd name="connsiteY134" fmla="*/ 2575 h 81127"/>
                  <a:gd name="connsiteX135" fmla="*/ 69721 w 548027"/>
                  <a:gd name="connsiteY135" fmla="*/ 1287 h 81127"/>
                  <a:gd name="connsiteX136" fmla="*/ 72256 w 548027"/>
                  <a:gd name="connsiteY136" fmla="*/ 0 h 81127"/>
                  <a:gd name="connsiteX137" fmla="*/ 81129 w 548027"/>
                  <a:gd name="connsiteY137" fmla="*/ 0 h 81127"/>
                  <a:gd name="connsiteX138" fmla="*/ 46903 w 548027"/>
                  <a:gd name="connsiteY138" fmla="*/ 81108 h 81127"/>
                  <a:gd name="connsiteX139" fmla="*/ 35494 w 548027"/>
                  <a:gd name="connsiteY139" fmla="*/ 81108 h 8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548027" h="81127">
                    <a:moveTo>
                      <a:pt x="123592" y="11587"/>
                    </a:moveTo>
                    <a:cubicBezTo>
                      <a:pt x="122344" y="12874"/>
                      <a:pt x="122344" y="14162"/>
                      <a:pt x="122344" y="15449"/>
                    </a:cubicBezTo>
                    <a:cubicBezTo>
                      <a:pt x="121096" y="16736"/>
                      <a:pt x="121096" y="18024"/>
                      <a:pt x="119847" y="19311"/>
                    </a:cubicBezTo>
                    <a:lnTo>
                      <a:pt x="107363" y="51497"/>
                    </a:lnTo>
                    <a:lnTo>
                      <a:pt x="138573" y="51497"/>
                    </a:lnTo>
                    <a:lnTo>
                      <a:pt x="124841" y="19311"/>
                    </a:lnTo>
                    <a:cubicBezTo>
                      <a:pt x="124841" y="16736"/>
                      <a:pt x="123592" y="14162"/>
                      <a:pt x="123592" y="11587"/>
                    </a:cubicBezTo>
                    <a:close/>
                    <a:moveTo>
                      <a:pt x="494374" y="0"/>
                    </a:moveTo>
                    <a:lnTo>
                      <a:pt x="548027" y="0"/>
                    </a:lnTo>
                    <a:lnTo>
                      <a:pt x="548027" y="10299"/>
                    </a:lnTo>
                    <a:lnTo>
                      <a:pt x="507148" y="10299"/>
                    </a:lnTo>
                    <a:lnTo>
                      <a:pt x="507148" y="34760"/>
                    </a:lnTo>
                    <a:lnTo>
                      <a:pt x="539084" y="34760"/>
                    </a:lnTo>
                    <a:lnTo>
                      <a:pt x="539084" y="45060"/>
                    </a:lnTo>
                    <a:lnTo>
                      <a:pt x="507148" y="45060"/>
                    </a:lnTo>
                    <a:lnTo>
                      <a:pt x="507148" y="72096"/>
                    </a:lnTo>
                    <a:lnTo>
                      <a:pt x="548027" y="72096"/>
                    </a:lnTo>
                    <a:lnTo>
                      <a:pt x="548027" y="81108"/>
                    </a:lnTo>
                    <a:lnTo>
                      <a:pt x="494374" y="81108"/>
                    </a:lnTo>
                    <a:close/>
                    <a:moveTo>
                      <a:pt x="390008" y="0"/>
                    </a:moveTo>
                    <a:lnTo>
                      <a:pt x="396272" y="0"/>
                    </a:lnTo>
                    <a:cubicBezTo>
                      <a:pt x="397525" y="0"/>
                      <a:pt x="398777" y="0"/>
                      <a:pt x="398777" y="0"/>
                    </a:cubicBezTo>
                    <a:cubicBezTo>
                      <a:pt x="398777" y="0"/>
                      <a:pt x="400030" y="1287"/>
                      <a:pt x="401283" y="1287"/>
                    </a:cubicBezTo>
                    <a:lnTo>
                      <a:pt x="448888" y="60509"/>
                    </a:lnTo>
                    <a:cubicBezTo>
                      <a:pt x="448888" y="60509"/>
                      <a:pt x="448888" y="59221"/>
                      <a:pt x="448888" y="57934"/>
                    </a:cubicBezTo>
                    <a:lnTo>
                      <a:pt x="448888" y="55359"/>
                    </a:lnTo>
                    <a:lnTo>
                      <a:pt x="448888" y="0"/>
                    </a:lnTo>
                    <a:lnTo>
                      <a:pt x="460163" y="0"/>
                    </a:lnTo>
                    <a:lnTo>
                      <a:pt x="460163" y="81108"/>
                    </a:lnTo>
                    <a:lnTo>
                      <a:pt x="453899" y="81108"/>
                    </a:lnTo>
                    <a:cubicBezTo>
                      <a:pt x="452647" y="81108"/>
                      <a:pt x="452647" y="81108"/>
                      <a:pt x="451394" y="79820"/>
                    </a:cubicBezTo>
                    <a:cubicBezTo>
                      <a:pt x="450141" y="79820"/>
                      <a:pt x="450141" y="79820"/>
                      <a:pt x="448888" y="78533"/>
                    </a:cubicBezTo>
                    <a:lnTo>
                      <a:pt x="401283" y="19311"/>
                    </a:lnTo>
                    <a:cubicBezTo>
                      <a:pt x="401283" y="20599"/>
                      <a:pt x="401283" y="21886"/>
                      <a:pt x="401283" y="21886"/>
                    </a:cubicBezTo>
                    <a:cubicBezTo>
                      <a:pt x="401283" y="23174"/>
                      <a:pt x="401283" y="24461"/>
                      <a:pt x="401283" y="25748"/>
                    </a:cubicBezTo>
                    <a:lnTo>
                      <a:pt x="401283" y="81108"/>
                    </a:lnTo>
                    <a:lnTo>
                      <a:pt x="390008" y="81108"/>
                    </a:lnTo>
                    <a:close/>
                    <a:moveTo>
                      <a:pt x="351555" y="0"/>
                    </a:moveTo>
                    <a:lnTo>
                      <a:pt x="361543" y="0"/>
                    </a:lnTo>
                    <a:lnTo>
                      <a:pt x="361543" y="81108"/>
                    </a:lnTo>
                    <a:lnTo>
                      <a:pt x="351555" y="81108"/>
                    </a:lnTo>
                    <a:close/>
                    <a:moveTo>
                      <a:pt x="298804" y="0"/>
                    </a:moveTo>
                    <a:cubicBezTo>
                      <a:pt x="304960" y="0"/>
                      <a:pt x="311115" y="1268"/>
                      <a:pt x="314809" y="2535"/>
                    </a:cubicBezTo>
                    <a:cubicBezTo>
                      <a:pt x="319734" y="5070"/>
                      <a:pt x="324658" y="7606"/>
                      <a:pt x="328352" y="10141"/>
                    </a:cubicBezTo>
                    <a:lnTo>
                      <a:pt x="323427" y="15211"/>
                    </a:lnTo>
                    <a:cubicBezTo>
                      <a:pt x="323427" y="16479"/>
                      <a:pt x="322196" y="16479"/>
                      <a:pt x="322196" y="17747"/>
                    </a:cubicBezTo>
                    <a:cubicBezTo>
                      <a:pt x="322196" y="17747"/>
                      <a:pt x="322196" y="17747"/>
                      <a:pt x="320965" y="17747"/>
                    </a:cubicBezTo>
                    <a:cubicBezTo>
                      <a:pt x="319734" y="17747"/>
                      <a:pt x="318502" y="17747"/>
                      <a:pt x="318502" y="16479"/>
                    </a:cubicBezTo>
                    <a:cubicBezTo>
                      <a:pt x="317271" y="15211"/>
                      <a:pt x="316040" y="15211"/>
                      <a:pt x="314809" y="13944"/>
                    </a:cubicBezTo>
                    <a:cubicBezTo>
                      <a:pt x="312347" y="13944"/>
                      <a:pt x="311115" y="12676"/>
                      <a:pt x="308653" y="11409"/>
                    </a:cubicBezTo>
                    <a:cubicBezTo>
                      <a:pt x="306191" y="11409"/>
                      <a:pt x="303728" y="11409"/>
                      <a:pt x="298804" y="11409"/>
                    </a:cubicBezTo>
                    <a:cubicBezTo>
                      <a:pt x="295110" y="11409"/>
                      <a:pt x="291417" y="11409"/>
                      <a:pt x="287723" y="12676"/>
                    </a:cubicBezTo>
                    <a:cubicBezTo>
                      <a:pt x="284030" y="13944"/>
                      <a:pt x="281567" y="16479"/>
                      <a:pt x="279105" y="19014"/>
                    </a:cubicBezTo>
                    <a:cubicBezTo>
                      <a:pt x="276643" y="21549"/>
                      <a:pt x="274180" y="24085"/>
                      <a:pt x="272949" y="27888"/>
                    </a:cubicBezTo>
                    <a:cubicBezTo>
                      <a:pt x="271718" y="31690"/>
                      <a:pt x="270487" y="36761"/>
                      <a:pt x="270487" y="41831"/>
                    </a:cubicBezTo>
                    <a:cubicBezTo>
                      <a:pt x="270487" y="45634"/>
                      <a:pt x="271718" y="49437"/>
                      <a:pt x="272949" y="53240"/>
                    </a:cubicBezTo>
                    <a:cubicBezTo>
                      <a:pt x="274180" y="58310"/>
                      <a:pt x="276643" y="60846"/>
                      <a:pt x="279105" y="63381"/>
                    </a:cubicBezTo>
                    <a:cubicBezTo>
                      <a:pt x="281567" y="65916"/>
                      <a:pt x="284030" y="68451"/>
                      <a:pt x="287723" y="68451"/>
                    </a:cubicBezTo>
                    <a:cubicBezTo>
                      <a:pt x="291417" y="70986"/>
                      <a:pt x="295110" y="72254"/>
                      <a:pt x="298804" y="72254"/>
                    </a:cubicBezTo>
                    <a:cubicBezTo>
                      <a:pt x="301266" y="72254"/>
                      <a:pt x="303728" y="72254"/>
                      <a:pt x="306191" y="70986"/>
                    </a:cubicBezTo>
                    <a:cubicBezTo>
                      <a:pt x="307422" y="70986"/>
                      <a:pt x="308653" y="70986"/>
                      <a:pt x="311115" y="69719"/>
                    </a:cubicBezTo>
                    <a:cubicBezTo>
                      <a:pt x="312347" y="68451"/>
                      <a:pt x="314809" y="68451"/>
                      <a:pt x="316040" y="67184"/>
                    </a:cubicBezTo>
                    <a:cubicBezTo>
                      <a:pt x="317271" y="67184"/>
                      <a:pt x="318502" y="65916"/>
                      <a:pt x="319734" y="64648"/>
                    </a:cubicBezTo>
                    <a:cubicBezTo>
                      <a:pt x="319734" y="64648"/>
                      <a:pt x="319734" y="63381"/>
                      <a:pt x="320965" y="63381"/>
                    </a:cubicBezTo>
                    <a:lnTo>
                      <a:pt x="322196" y="63381"/>
                    </a:lnTo>
                    <a:cubicBezTo>
                      <a:pt x="322196" y="63381"/>
                      <a:pt x="323427" y="63381"/>
                      <a:pt x="324658" y="64648"/>
                    </a:cubicBezTo>
                    <a:lnTo>
                      <a:pt x="328352" y="68451"/>
                    </a:lnTo>
                    <a:cubicBezTo>
                      <a:pt x="325889" y="73522"/>
                      <a:pt x="320965" y="76057"/>
                      <a:pt x="317271" y="78592"/>
                    </a:cubicBezTo>
                    <a:cubicBezTo>
                      <a:pt x="311115" y="81127"/>
                      <a:pt x="304960" y="81127"/>
                      <a:pt x="298804" y="81127"/>
                    </a:cubicBezTo>
                    <a:cubicBezTo>
                      <a:pt x="292648" y="81127"/>
                      <a:pt x="286492" y="81127"/>
                      <a:pt x="281567" y="78592"/>
                    </a:cubicBezTo>
                    <a:cubicBezTo>
                      <a:pt x="276643" y="77325"/>
                      <a:pt x="272949" y="73522"/>
                      <a:pt x="269256" y="69719"/>
                    </a:cubicBezTo>
                    <a:cubicBezTo>
                      <a:pt x="265562" y="67184"/>
                      <a:pt x="263100" y="62113"/>
                      <a:pt x="260637" y="58310"/>
                    </a:cubicBezTo>
                    <a:cubicBezTo>
                      <a:pt x="259406" y="51972"/>
                      <a:pt x="258175" y="46902"/>
                      <a:pt x="258175" y="41831"/>
                    </a:cubicBezTo>
                    <a:cubicBezTo>
                      <a:pt x="258175" y="35493"/>
                      <a:pt x="259406" y="29155"/>
                      <a:pt x="260637" y="25352"/>
                    </a:cubicBezTo>
                    <a:cubicBezTo>
                      <a:pt x="263100" y="19014"/>
                      <a:pt x="265562" y="15211"/>
                      <a:pt x="270487" y="11409"/>
                    </a:cubicBezTo>
                    <a:cubicBezTo>
                      <a:pt x="272949" y="7606"/>
                      <a:pt x="277874" y="6338"/>
                      <a:pt x="282798" y="2535"/>
                    </a:cubicBezTo>
                    <a:cubicBezTo>
                      <a:pt x="287723" y="1268"/>
                      <a:pt x="292648" y="0"/>
                      <a:pt x="298804" y="0"/>
                    </a:cubicBezTo>
                    <a:close/>
                    <a:moveTo>
                      <a:pt x="211436" y="0"/>
                    </a:moveTo>
                    <a:cubicBezTo>
                      <a:pt x="217488" y="0"/>
                      <a:pt x="222329" y="1268"/>
                      <a:pt x="227170" y="2535"/>
                    </a:cubicBezTo>
                    <a:cubicBezTo>
                      <a:pt x="230801" y="5070"/>
                      <a:pt x="235642" y="7606"/>
                      <a:pt x="238063" y="10141"/>
                    </a:cubicBezTo>
                    <a:lnTo>
                      <a:pt x="235642" y="15211"/>
                    </a:lnTo>
                    <a:cubicBezTo>
                      <a:pt x="234432" y="16479"/>
                      <a:pt x="234432" y="16479"/>
                      <a:pt x="233222" y="17747"/>
                    </a:cubicBezTo>
                    <a:cubicBezTo>
                      <a:pt x="233222" y="17747"/>
                      <a:pt x="233222" y="17747"/>
                      <a:pt x="232012" y="17747"/>
                    </a:cubicBezTo>
                    <a:cubicBezTo>
                      <a:pt x="230801" y="17747"/>
                      <a:pt x="230801" y="17747"/>
                      <a:pt x="229591" y="16479"/>
                    </a:cubicBezTo>
                    <a:cubicBezTo>
                      <a:pt x="228381" y="15211"/>
                      <a:pt x="227170" y="15211"/>
                      <a:pt x="224750" y="13944"/>
                    </a:cubicBezTo>
                    <a:cubicBezTo>
                      <a:pt x="223539" y="13944"/>
                      <a:pt x="222329" y="12676"/>
                      <a:pt x="219909" y="11409"/>
                    </a:cubicBezTo>
                    <a:cubicBezTo>
                      <a:pt x="217488" y="11409"/>
                      <a:pt x="213857" y="11409"/>
                      <a:pt x="211436" y="11409"/>
                    </a:cubicBezTo>
                    <a:cubicBezTo>
                      <a:pt x="206595" y="11409"/>
                      <a:pt x="202964" y="11409"/>
                      <a:pt x="199333" y="12676"/>
                    </a:cubicBezTo>
                    <a:cubicBezTo>
                      <a:pt x="196913" y="13944"/>
                      <a:pt x="193282" y="16479"/>
                      <a:pt x="190861" y="19014"/>
                    </a:cubicBezTo>
                    <a:cubicBezTo>
                      <a:pt x="188441" y="21549"/>
                      <a:pt x="186020" y="24085"/>
                      <a:pt x="184810" y="27888"/>
                    </a:cubicBezTo>
                    <a:cubicBezTo>
                      <a:pt x="183599" y="31690"/>
                      <a:pt x="183599" y="36761"/>
                      <a:pt x="183599" y="41831"/>
                    </a:cubicBezTo>
                    <a:cubicBezTo>
                      <a:pt x="183599" y="45634"/>
                      <a:pt x="183599" y="49437"/>
                      <a:pt x="184810" y="53240"/>
                    </a:cubicBezTo>
                    <a:cubicBezTo>
                      <a:pt x="187230" y="58310"/>
                      <a:pt x="188441" y="60846"/>
                      <a:pt x="190861" y="63381"/>
                    </a:cubicBezTo>
                    <a:cubicBezTo>
                      <a:pt x="193282" y="65916"/>
                      <a:pt x="196913" y="68451"/>
                      <a:pt x="200544" y="68451"/>
                    </a:cubicBezTo>
                    <a:cubicBezTo>
                      <a:pt x="202964" y="70986"/>
                      <a:pt x="206595" y="72254"/>
                      <a:pt x="210226" y="72254"/>
                    </a:cubicBezTo>
                    <a:cubicBezTo>
                      <a:pt x="213857" y="72254"/>
                      <a:pt x="215067" y="72254"/>
                      <a:pt x="217488" y="70986"/>
                    </a:cubicBezTo>
                    <a:cubicBezTo>
                      <a:pt x="219909" y="70986"/>
                      <a:pt x="221119" y="70986"/>
                      <a:pt x="222329" y="69719"/>
                    </a:cubicBezTo>
                    <a:cubicBezTo>
                      <a:pt x="223539" y="68451"/>
                      <a:pt x="224750" y="68451"/>
                      <a:pt x="227170" y="67184"/>
                    </a:cubicBezTo>
                    <a:cubicBezTo>
                      <a:pt x="228381" y="67184"/>
                      <a:pt x="229591" y="65916"/>
                      <a:pt x="230801" y="64648"/>
                    </a:cubicBezTo>
                    <a:lnTo>
                      <a:pt x="232012" y="63381"/>
                    </a:lnTo>
                    <a:cubicBezTo>
                      <a:pt x="233222" y="63381"/>
                      <a:pt x="233222" y="63381"/>
                      <a:pt x="233222" y="63381"/>
                    </a:cubicBezTo>
                    <a:cubicBezTo>
                      <a:pt x="234432" y="63381"/>
                      <a:pt x="234432" y="63381"/>
                      <a:pt x="235642" y="64648"/>
                    </a:cubicBezTo>
                    <a:lnTo>
                      <a:pt x="240484" y="68451"/>
                    </a:lnTo>
                    <a:cubicBezTo>
                      <a:pt x="236853" y="73522"/>
                      <a:pt x="233222" y="76057"/>
                      <a:pt x="227170" y="78592"/>
                    </a:cubicBezTo>
                    <a:cubicBezTo>
                      <a:pt x="222329" y="81127"/>
                      <a:pt x="216278" y="81127"/>
                      <a:pt x="210226" y="81127"/>
                    </a:cubicBezTo>
                    <a:cubicBezTo>
                      <a:pt x="204175" y="81127"/>
                      <a:pt x="198123" y="81127"/>
                      <a:pt x="193282" y="78592"/>
                    </a:cubicBezTo>
                    <a:cubicBezTo>
                      <a:pt x="189651" y="77325"/>
                      <a:pt x="184810" y="73522"/>
                      <a:pt x="181179" y="69719"/>
                    </a:cubicBezTo>
                    <a:cubicBezTo>
                      <a:pt x="177548" y="67184"/>
                      <a:pt x="175127" y="62113"/>
                      <a:pt x="173917" y="58310"/>
                    </a:cubicBezTo>
                    <a:cubicBezTo>
                      <a:pt x="171496" y="51972"/>
                      <a:pt x="170286" y="46902"/>
                      <a:pt x="170286" y="41831"/>
                    </a:cubicBezTo>
                    <a:cubicBezTo>
                      <a:pt x="170286" y="35493"/>
                      <a:pt x="171496" y="29155"/>
                      <a:pt x="173917" y="25352"/>
                    </a:cubicBezTo>
                    <a:cubicBezTo>
                      <a:pt x="175127" y="19014"/>
                      <a:pt x="177548" y="15211"/>
                      <a:pt x="181179" y="11409"/>
                    </a:cubicBezTo>
                    <a:cubicBezTo>
                      <a:pt x="184810" y="7606"/>
                      <a:pt x="189651" y="6338"/>
                      <a:pt x="194492" y="2535"/>
                    </a:cubicBezTo>
                    <a:cubicBezTo>
                      <a:pt x="199333" y="1268"/>
                      <a:pt x="205385" y="0"/>
                      <a:pt x="211436" y="0"/>
                    </a:cubicBezTo>
                    <a:close/>
                    <a:moveTo>
                      <a:pt x="117350" y="0"/>
                    </a:moveTo>
                    <a:lnTo>
                      <a:pt x="129835" y="0"/>
                    </a:lnTo>
                    <a:lnTo>
                      <a:pt x="163542" y="81108"/>
                    </a:lnTo>
                    <a:lnTo>
                      <a:pt x="153554" y="81108"/>
                    </a:lnTo>
                    <a:cubicBezTo>
                      <a:pt x="152306" y="81108"/>
                      <a:pt x="151058" y="81108"/>
                      <a:pt x="151058" y="79820"/>
                    </a:cubicBezTo>
                    <a:cubicBezTo>
                      <a:pt x="151058" y="79820"/>
                      <a:pt x="149809" y="78533"/>
                      <a:pt x="149809" y="77245"/>
                    </a:cubicBezTo>
                    <a:lnTo>
                      <a:pt x="142319" y="59221"/>
                    </a:lnTo>
                    <a:lnTo>
                      <a:pt x="103618" y="59221"/>
                    </a:lnTo>
                    <a:lnTo>
                      <a:pt x="96128" y="77245"/>
                    </a:lnTo>
                    <a:cubicBezTo>
                      <a:pt x="96128" y="78533"/>
                      <a:pt x="96128" y="79820"/>
                      <a:pt x="94879" y="79820"/>
                    </a:cubicBezTo>
                    <a:cubicBezTo>
                      <a:pt x="93631" y="79820"/>
                      <a:pt x="93631" y="81108"/>
                      <a:pt x="92382" y="81108"/>
                    </a:cubicBezTo>
                    <a:lnTo>
                      <a:pt x="82395" y="81108"/>
                    </a:lnTo>
                    <a:close/>
                    <a:moveTo>
                      <a:pt x="0" y="0"/>
                    </a:moveTo>
                    <a:lnTo>
                      <a:pt x="10141" y="0"/>
                    </a:lnTo>
                    <a:cubicBezTo>
                      <a:pt x="11409" y="0"/>
                      <a:pt x="11409" y="0"/>
                      <a:pt x="12676" y="1287"/>
                    </a:cubicBezTo>
                    <a:cubicBezTo>
                      <a:pt x="13944" y="1287"/>
                      <a:pt x="13944" y="1287"/>
                      <a:pt x="13944" y="2575"/>
                    </a:cubicBezTo>
                    <a:lnTo>
                      <a:pt x="38029" y="57934"/>
                    </a:lnTo>
                    <a:cubicBezTo>
                      <a:pt x="38029" y="59221"/>
                      <a:pt x="39297" y="60509"/>
                      <a:pt x="39297" y="61796"/>
                    </a:cubicBezTo>
                    <a:cubicBezTo>
                      <a:pt x="39297" y="63084"/>
                      <a:pt x="40565" y="65659"/>
                      <a:pt x="41832" y="66946"/>
                    </a:cubicBezTo>
                    <a:cubicBezTo>
                      <a:pt x="41832" y="65659"/>
                      <a:pt x="41832" y="63084"/>
                      <a:pt x="41832" y="61796"/>
                    </a:cubicBezTo>
                    <a:cubicBezTo>
                      <a:pt x="43100" y="60509"/>
                      <a:pt x="44368" y="59221"/>
                      <a:pt x="44368" y="57934"/>
                    </a:cubicBezTo>
                    <a:lnTo>
                      <a:pt x="67185" y="2575"/>
                    </a:lnTo>
                    <a:cubicBezTo>
                      <a:pt x="67185" y="1287"/>
                      <a:pt x="68453" y="1287"/>
                      <a:pt x="69721" y="1287"/>
                    </a:cubicBezTo>
                    <a:cubicBezTo>
                      <a:pt x="69721" y="0"/>
                      <a:pt x="70988" y="0"/>
                      <a:pt x="72256" y="0"/>
                    </a:cubicBezTo>
                    <a:lnTo>
                      <a:pt x="81129" y="0"/>
                    </a:lnTo>
                    <a:lnTo>
                      <a:pt x="46903" y="81108"/>
                    </a:lnTo>
                    <a:lnTo>
                      <a:pt x="35494" y="81108"/>
                    </a:lnTo>
                    <a:close/>
                  </a:path>
                </a:pathLst>
              </a:custGeom>
              <a:solidFill>
                <a:srgbClr val="E22A1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46" name="Freeform 84">
                <a:extLst>
                  <a:ext uri="{FF2B5EF4-FFF2-40B4-BE49-F238E27FC236}">
                    <a16:creationId xmlns:a16="http://schemas.microsoft.com/office/drawing/2014/main" xmlns="" id="{A17538AE-A4FD-4095-8443-498FDB41C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1096" y="9423255"/>
                <a:ext cx="1433687" cy="197750"/>
              </a:xfrm>
              <a:custGeom>
                <a:avLst/>
                <a:gdLst>
                  <a:gd name="T0" fmla="*/ 1149 w 1150"/>
                  <a:gd name="T1" fmla="*/ 158 h 159"/>
                  <a:gd name="T2" fmla="*/ 0 w 1150"/>
                  <a:gd name="T3" fmla="*/ 158 h 159"/>
                  <a:gd name="T4" fmla="*/ 0 w 1150"/>
                  <a:gd name="T5" fmla="*/ 0 h 159"/>
                  <a:gd name="T6" fmla="*/ 1149 w 1150"/>
                  <a:gd name="T7" fmla="*/ 0 h 159"/>
                  <a:gd name="T8" fmla="*/ 1149 w 1150"/>
                  <a:gd name="T9" fmla="*/ 158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0" h="159">
                    <a:moveTo>
                      <a:pt x="1149" y="158"/>
                    </a:moveTo>
                    <a:lnTo>
                      <a:pt x="0" y="158"/>
                    </a:lnTo>
                    <a:lnTo>
                      <a:pt x="0" y="0"/>
                    </a:lnTo>
                    <a:lnTo>
                      <a:pt x="1149" y="0"/>
                    </a:lnTo>
                    <a:lnTo>
                      <a:pt x="1149" y="158"/>
                    </a:lnTo>
                  </a:path>
                </a:pathLst>
              </a:custGeom>
              <a:solidFill>
                <a:srgbClr val="00B37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47" name="Freeform 215">
                <a:extLst>
                  <a:ext uri="{FF2B5EF4-FFF2-40B4-BE49-F238E27FC236}">
                    <a16:creationId xmlns:a16="http://schemas.microsoft.com/office/drawing/2014/main" xmlns="" id="{CF75FD67-7CB6-4A16-A518-3CEE4C913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96035" y="9489171"/>
                <a:ext cx="548029" cy="81127"/>
              </a:xfrm>
              <a:custGeom>
                <a:avLst/>
                <a:gdLst>
                  <a:gd name="connsiteX0" fmla="*/ 122347 w 548029"/>
                  <a:gd name="connsiteY0" fmla="*/ 11587 h 81127"/>
                  <a:gd name="connsiteX1" fmla="*/ 121099 w 548029"/>
                  <a:gd name="connsiteY1" fmla="*/ 15449 h 81127"/>
                  <a:gd name="connsiteX2" fmla="*/ 119850 w 548029"/>
                  <a:gd name="connsiteY2" fmla="*/ 19311 h 81127"/>
                  <a:gd name="connsiteX3" fmla="*/ 107366 w 548029"/>
                  <a:gd name="connsiteY3" fmla="*/ 51497 h 81127"/>
                  <a:gd name="connsiteX4" fmla="*/ 137328 w 548029"/>
                  <a:gd name="connsiteY4" fmla="*/ 51497 h 81127"/>
                  <a:gd name="connsiteX5" fmla="*/ 124844 w 548029"/>
                  <a:gd name="connsiteY5" fmla="*/ 19311 h 81127"/>
                  <a:gd name="connsiteX6" fmla="*/ 122347 w 548029"/>
                  <a:gd name="connsiteY6" fmla="*/ 11587 h 81127"/>
                  <a:gd name="connsiteX7" fmla="*/ 494376 w 548029"/>
                  <a:gd name="connsiteY7" fmla="*/ 0 h 81127"/>
                  <a:gd name="connsiteX8" fmla="*/ 548029 w 548029"/>
                  <a:gd name="connsiteY8" fmla="*/ 0 h 81127"/>
                  <a:gd name="connsiteX9" fmla="*/ 548029 w 548029"/>
                  <a:gd name="connsiteY9" fmla="*/ 10299 h 81127"/>
                  <a:gd name="connsiteX10" fmla="*/ 507150 w 548029"/>
                  <a:gd name="connsiteY10" fmla="*/ 10299 h 81127"/>
                  <a:gd name="connsiteX11" fmla="*/ 507150 w 548029"/>
                  <a:gd name="connsiteY11" fmla="*/ 34760 h 81127"/>
                  <a:gd name="connsiteX12" fmla="*/ 540364 w 548029"/>
                  <a:gd name="connsiteY12" fmla="*/ 34760 h 81127"/>
                  <a:gd name="connsiteX13" fmla="*/ 540364 w 548029"/>
                  <a:gd name="connsiteY13" fmla="*/ 45060 h 81127"/>
                  <a:gd name="connsiteX14" fmla="*/ 507150 w 548029"/>
                  <a:gd name="connsiteY14" fmla="*/ 45060 h 81127"/>
                  <a:gd name="connsiteX15" fmla="*/ 507150 w 548029"/>
                  <a:gd name="connsiteY15" fmla="*/ 72096 h 81127"/>
                  <a:gd name="connsiteX16" fmla="*/ 548029 w 548029"/>
                  <a:gd name="connsiteY16" fmla="*/ 72096 h 81127"/>
                  <a:gd name="connsiteX17" fmla="*/ 548029 w 548029"/>
                  <a:gd name="connsiteY17" fmla="*/ 81108 h 81127"/>
                  <a:gd name="connsiteX18" fmla="*/ 494376 w 548029"/>
                  <a:gd name="connsiteY18" fmla="*/ 81108 h 81127"/>
                  <a:gd name="connsiteX19" fmla="*/ 395502 w 548029"/>
                  <a:gd name="connsiteY19" fmla="*/ 0 h 81127"/>
                  <a:gd name="connsiteX20" fmla="*/ 401766 w 548029"/>
                  <a:gd name="connsiteY20" fmla="*/ 0 h 81127"/>
                  <a:gd name="connsiteX21" fmla="*/ 405524 w 548029"/>
                  <a:gd name="connsiteY21" fmla="*/ 0 h 81127"/>
                  <a:gd name="connsiteX22" fmla="*/ 406777 w 548029"/>
                  <a:gd name="connsiteY22" fmla="*/ 1287 h 81127"/>
                  <a:gd name="connsiteX23" fmla="*/ 455635 w 548029"/>
                  <a:gd name="connsiteY23" fmla="*/ 60509 h 81127"/>
                  <a:gd name="connsiteX24" fmla="*/ 455635 w 548029"/>
                  <a:gd name="connsiteY24" fmla="*/ 57934 h 81127"/>
                  <a:gd name="connsiteX25" fmla="*/ 455635 w 548029"/>
                  <a:gd name="connsiteY25" fmla="*/ 55359 h 81127"/>
                  <a:gd name="connsiteX26" fmla="*/ 455635 w 548029"/>
                  <a:gd name="connsiteY26" fmla="*/ 0 h 81127"/>
                  <a:gd name="connsiteX27" fmla="*/ 465657 w 548029"/>
                  <a:gd name="connsiteY27" fmla="*/ 0 h 81127"/>
                  <a:gd name="connsiteX28" fmla="*/ 465657 w 548029"/>
                  <a:gd name="connsiteY28" fmla="*/ 81108 h 81127"/>
                  <a:gd name="connsiteX29" fmla="*/ 459393 w 548029"/>
                  <a:gd name="connsiteY29" fmla="*/ 81108 h 81127"/>
                  <a:gd name="connsiteX30" fmla="*/ 458141 w 548029"/>
                  <a:gd name="connsiteY30" fmla="*/ 79820 h 81127"/>
                  <a:gd name="connsiteX31" fmla="*/ 455635 w 548029"/>
                  <a:gd name="connsiteY31" fmla="*/ 78533 h 81127"/>
                  <a:gd name="connsiteX32" fmla="*/ 406777 w 548029"/>
                  <a:gd name="connsiteY32" fmla="*/ 19311 h 81127"/>
                  <a:gd name="connsiteX33" fmla="*/ 406777 w 548029"/>
                  <a:gd name="connsiteY33" fmla="*/ 21886 h 81127"/>
                  <a:gd name="connsiteX34" fmla="*/ 406777 w 548029"/>
                  <a:gd name="connsiteY34" fmla="*/ 25748 h 81127"/>
                  <a:gd name="connsiteX35" fmla="*/ 406777 w 548029"/>
                  <a:gd name="connsiteY35" fmla="*/ 81108 h 81127"/>
                  <a:gd name="connsiteX36" fmla="*/ 395502 w 548029"/>
                  <a:gd name="connsiteY36" fmla="*/ 81108 h 81127"/>
                  <a:gd name="connsiteX37" fmla="*/ 357047 w 548029"/>
                  <a:gd name="connsiteY37" fmla="*/ 0 h 81127"/>
                  <a:gd name="connsiteX38" fmla="*/ 367035 w 548029"/>
                  <a:gd name="connsiteY38" fmla="*/ 0 h 81127"/>
                  <a:gd name="connsiteX39" fmla="*/ 367035 w 548029"/>
                  <a:gd name="connsiteY39" fmla="*/ 81108 h 81127"/>
                  <a:gd name="connsiteX40" fmla="*/ 357047 w 548029"/>
                  <a:gd name="connsiteY40" fmla="*/ 81108 h 81127"/>
                  <a:gd name="connsiteX41" fmla="*/ 304818 w 548029"/>
                  <a:gd name="connsiteY41" fmla="*/ 0 h 81127"/>
                  <a:gd name="connsiteX42" fmla="*/ 320552 w 548029"/>
                  <a:gd name="connsiteY42" fmla="*/ 2535 h 81127"/>
                  <a:gd name="connsiteX43" fmla="*/ 332655 w 548029"/>
                  <a:gd name="connsiteY43" fmla="*/ 10141 h 81127"/>
                  <a:gd name="connsiteX44" fmla="*/ 329024 w 548029"/>
                  <a:gd name="connsiteY44" fmla="*/ 15211 h 81127"/>
                  <a:gd name="connsiteX45" fmla="*/ 327814 w 548029"/>
                  <a:gd name="connsiteY45" fmla="*/ 17747 h 81127"/>
                  <a:gd name="connsiteX46" fmla="*/ 326604 w 548029"/>
                  <a:gd name="connsiteY46" fmla="*/ 17747 h 81127"/>
                  <a:gd name="connsiteX47" fmla="*/ 322973 w 548029"/>
                  <a:gd name="connsiteY47" fmla="*/ 16479 h 81127"/>
                  <a:gd name="connsiteX48" fmla="*/ 319342 w 548029"/>
                  <a:gd name="connsiteY48" fmla="*/ 13944 h 81127"/>
                  <a:gd name="connsiteX49" fmla="*/ 313291 w 548029"/>
                  <a:gd name="connsiteY49" fmla="*/ 11409 h 81127"/>
                  <a:gd name="connsiteX50" fmla="*/ 304818 w 548029"/>
                  <a:gd name="connsiteY50" fmla="*/ 11409 h 81127"/>
                  <a:gd name="connsiteX51" fmla="*/ 293926 w 548029"/>
                  <a:gd name="connsiteY51" fmla="*/ 12676 h 81127"/>
                  <a:gd name="connsiteX52" fmla="*/ 284243 w 548029"/>
                  <a:gd name="connsiteY52" fmla="*/ 19014 h 81127"/>
                  <a:gd name="connsiteX53" fmla="*/ 279402 w 548029"/>
                  <a:gd name="connsiteY53" fmla="*/ 27888 h 81127"/>
                  <a:gd name="connsiteX54" fmla="*/ 276981 w 548029"/>
                  <a:gd name="connsiteY54" fmla="*/ 41831 h 81127"/>
                  <a:gd name="connsiteX55" fmla="*/ 279402 w 548029"/>
                  <a:gd name="connsiteY55" fmla="*/ 53240 h 81127"/>
                  <a:gd name="connsiteX56" fmla="*/ 284243 w 548029"/>
                  <a:gd name="connsiteY56" fmla="*/ 63381 h 81127"/>
                  <a:gd name="connsiteX57" fmla="*/ 293926 w 548029"/>
                  <a:gd name="connsiteY57" fmla="*/ 68451 h 81127"/>
                  <a:gd name="connsiteX58" fmla="*/ 304818 w 548029"/>
                  <a:gd name="connsiteY58" fmla="*/ 72254 h 81127"/>
                  <a:gd name="connsiteX59" fmla="*/ 310870 w 548029"/>
                  <a:gd name="connsiteY59" fmla="*/ 70986 h 81127"/>
                  <a:gd name="connsiteX60" fmla="*/ 316921 w 548029"/>
                  <a:gd name="connsiteY60" fmla="*/ 69719 h 81127"/>
                  <a:gd name="connsiteX61" fmla="*/ 321763 w 548029"/>
                  <a:gd name="connsiteY61" fmla="*/ 67184 h 81127"/>
                  <a:gd name="connsiteX62" fmla="*/ 324183 w 548029"/>
                  <a:gd name="connsiteY62" fmla="*/ 64648 h 81127"/>
                  <a:gd name="connsiteX63" fmla="*/ 326604 w 548029"/>
                  <a:gd name="connsiteY63" fmla="*/ 63381 h 81127"/>
                  <a:gd name="connsiteX64" fmla="*/ 329024 w 548029"/>
                  <a:gd name="connsiteY64" fmla="*/ 64648 h 81127"/>
                  <a:gd name="connsiteX65" fmla="*/ 333866 w 548029"/>
                  <a:gd name="connsiteY65" fmla="*/ 68451 h 81127"/>
                  <a:gd name="connsiteX66" fmla="*/ 321763 w 548029"/>
                  <a:gd name="connsiteY66" fmla="*/ 78592 h 81127"/>
                  <a:gd name="connsiteX67" fmla="*/ 303608 w 548029"/>
                  <a:gd name="connsiteY67" fmla="*/ 81127 h 81127"/>
                  <a:gd name="connsiteX68" fmla="*/ 287874 w 548029"/>
                  <a:gd name="connsiteY68" fmla="*/ 78592 h 81127"/>
                  <a:gd name="connsiteX69" fmla="*/ 274561 w 548029"/>
                  <a:gd name="connsiteY69" fmla="*/ 69719 h 81127"/>
                  <a:gd name="connsiteX70" fmla="*/ 267299 w 548029"/>
                  <a:gd name="connsiteY70" fmla="*/ 58310 h 81127"/>
                  <a:gd name="connsiteX71" fmla="*/ 263668 w 548029"/>
                  <a:gd name="connsiteY71" fmla="*/ 41831 h 81127"/>
                  <a:gd name="connsiteX72" fmla="*/ 267299 w 548029"/>
                  <a:gd name="connsiteY72" fmla="*/ 25352 h 81127"/>
                  <a:gd name="connsiteX73" fmla="*/ 274561 w 548029"/>
                  <a:gd name="connsiteY73" fmla="*/ 11409 h 81127"/>
                  <a:gd name="connsiteX74" fmla="*/ 289084 w 548029"/>
                  <a:gd name="connsiteY74" fmla="*/ 2535 h 81127"/>
                  <a:gd name="connsiteX75" fmla="*/ 304818 w 548029"/>
                  <a:gd name="connsiteY75" fmla="*/ 0 h 81127"/>
                  <a:gd name="connsiteX76" fmla="*/ 216408 w 548029"/>
                  <a:gd name="connsiteY76" fmla="*/ 0 h 81127"/>
                  <a:gd name="connsiteX77" fmla="*/ 232413 w 548029"/>
                  <a:gd name="connsiteY77" fmla="*/ 2535 h 81127"/>
                  <a:gd name="connsiteX78" fmla="*/ 244725 w 548029"/>
                  <a:gd name="connsiteY78" fmla="*/ 10141 h 81127"/>
                  <a:gd name="connsiteX79" fmla="*/ 241031 w 548029"/>
                  <a:gd name="connsiteY79" fmla="*/ 15211 h 81127"/>
                  <a:gd name="connsiteX80" fmla="*/ 239800 w 548029"/>
                  <a:gd name="connsiteY80" fmla="*/ 17747 h 81127"/>
                  <a:gd name="connsiteX81" fmla="*/ 238569 w 548029"/>
                  <a:gd name="connsiteY81" fmla="*/ 17747 h 81127"/>
                  <a:gd name="connsiteX82" fmla="*/ 236106 w 548029"/>
                  <a:gd name="connsiteY82" fmla="*/ 16479 h 81127"/>
                  <a:gd name="connsiteX83" fmla="*/ 231182 w 548029"/>
                  <a:gd name="connsiteY83" fmla="*/ 13944 h 81127"/>
                  <a:gd name="connsiteX84" fmla="*/ 225026 w 548029"/>
                  <a:gd name="connsiteY84" fmla="*/ 11409 h 81127"/>
                  <a:gd name="connsiteX85" fmla="*/ 216408 w 548029"/>
                  <a:gd name="connsiteY85" fmla="*/ 11409 h 81127"/>
                  <a:gd name="connsiteX86" fmla="*/ 205327 w 548029"/>
                  <a:gd name="connsiteY86" fmla="*/ 12676 h 81127"/>
                  <a:gd name="connsiteX87" fmla="*/ 195478 w 548029"/>
                  <a:gd name="connsiteY87" fmla="*/ 19014 h 81127"/>
                  <a:gd name="connsiteX88" fmla="*/ 190553 w 548029"/>
                  <a:gd name="connsiteY88" fmla="*/ 27888 h 81127"/>
                  <a:gd name="connsiteX89" fmla="*/ 188091 w 548029"/>
                  <a:gd name="connsiteY89" fmla="*/ 41831 h 81127"/>
                  <a:gd name="connsiteX90" fmla="*/ 190553 w 548029"/>
                  <a:gd name="connsiteY90" fmla="*/ 53240 h 81127"/>
                  <a:gd name="connsiteX91" fmla="*/ 196709 w 548029"/>
                  <a:gd name="connsiteY91" fmla="*/ 63381 h 81127"/>
                  <a:gd name="connsiteX92" fmla="*/ 205327 w 548029"/>
                  <a:gd name="connsiteY92" fmla="*/ 68451 h 81127"/>
                  <a:gd name="connsiteX93" fmla="*/ 216408 w 548029"/>
                  <a:gd name="connsiteY93" fmla="*/ 72254 h 81127"/>
                  <a:gd name="connsiteX94" fmla="*/ 222564 w 548029"/>
                  <a:gd name="connsiteY94" fmla="*/ 70986 h 81127"/>
                  <a:gd name="connsiteX95" fmla="*/ 228719 w 548029"/>
                  <a:gd name="connsiteY95" fmla="*/ 69719 h 81127"/>
                  <a:gd name="connsiteX96" fmla="*/ 232413 w 548029"/>
                  <a:gd name="connsiteY96" fmla="*/ 67184 h 81127"/>
                  <a:gd name="connsiteX97" fmla="*/ 237338 w 548029"/>
                  <a:gd name="connsiteY97" fmla="*/ 64648 h 81127"/>
                  <a:gd name="connsiteX98" fmla="*/ 238569 w 548029"/>
                  <a:gd name="connsiteY98" fmla="*/ 63381 h 81127"/>
                  <a:gd name="connsiteX99" fmla="*/ 239800 w 548029"/>
                  <a:gd name="connsiteY99" fmla="*/ 63381 h 81127"/>
                  <a:gd name="connsiteX100" fmla="*/ 241031 w 548029"/>
                  <a:gd name="connsiteY100" fmla="*/ 64648 h 81127"/>
                  <a:gd name="connsiteX101" fmla="*/ 245956 w 548029"/>
                  <a:gd name="connsiteY101" fmla="*/ 68451 h 81127"/>
                  <a:gd name="connsiteX102" fmla="*/ 233644 w 548029"/>
                  <a:gd name="connsiteY102" fmla="*/ 78592 h 81127"/>
                  <a:gd name="connsiteX103" fmla="*/ 215177 w 548029"/>
                  <a:gd name="connsiteY103" fmla="*/ 81127 h 81127"/>
                  <a:gd name="connsiteX104" fmla="*/ 199171 w 548029"/>
                  <a:gd name="connsiteY104" fmla="*/ 78592 h 81127"/>
                  <a:gd name="connsiteX105" fmla="*/ 185628 w 548029"/>
                  <a:gd name="connsiteY105" fmla="*/ 69719 h 81127"/>
                  <a:gd name="connsiteX106" fmla="*/ 178241 w 548029"/>
                  <a:gd name="connsiteY106" fmla="*/ 58310 h 81127"/>
                  <a:gd name="connsiteX107" fmla="*/ 175779 w 548029"/>
                  <a:gd name="connsiteY107" fmla="*/ 41831 h 81127"/>
                  <a:gd name="connsiteX108" fmla="*/ 178241 w 548029"/>
                  <a:gd name="connsiteY108" fmla="*/ 25352 h 81127"/>
                  <a:gd name="connsiteX109" fmla="*/ 186860 w 548029"/>
                  <a:gd name="connsiteY109" fmla="*/ 11409 h 81127"/>
                  <a:gd name="connsiteX110" fmla="*/ 199171 w 548029"/>
                  <a:gd name="connsiteY110" fmla="*/ 2535 h 81127"/>
                  <a:gd name="connsiteX111" fmla="*/ 216408 w 548029"/>
                  <a:gd name="connsiteY111" fmla="*/ 0 h 81127"/>
                  <a:gd name="connsiteX112" fmla="*/ 116105 w 548029"/>
                  <a:gd name="connsiteY112" fmla="*/ 0 h 81127"/>
                  <a:gd name="connsiteX113" fmla="*/ 128589 w 548029"/>
                  <a:gd name="connsiteY113" fmla="*/ 0 h 81127"/>
                  <a:gd name="connsiteX114" fmla="*/ 163546 w 548029"/>
                  <a:gd name="connsiteY114" fmla="*/ 81108 h 81127"/>
                  <a:gd name="connsiteX115" fmla="*/ 153558 w 548029"/>
                  <a:gd name="connsiteY115" fmla="*/ 81108 h 81127"/>
                  <a:gd name="connsiteX116" fmla="*/ 149813 w 548029"/>
                  <a:gd name="connsiteY116" fmla="*/ 79820 h 81127"/>
                  <a:gd name="connsiteX117" fmla="*/ 148564 w 548029"/>
                  <a:gd name="connsiteY117" fmla="*/ 77245 h 81127"/>
                  <a:gd name="connsiteX118" fmla="*/ 141074 w 548029"/>
                  <a:gd name="connsiteY118" fmla="*/ 59221 h 81127"/>
                  <a:gd name="connsiteX119" fmla="*/ 103620 w 548029"/>
                  <a:gd name="connsiteY119" fmla="*/ 59221 h 81127"/>
                  <a:gd name="connsiteX120" fmla="*/ 96130 w 548029"/>
                  <a:gd name="connsiteY120" fmla="*/ 77245 h 81127"/>
                  <a:gd name="connsiteX121" fmla="*/ 94881 w 548029"/>
                  <a:gd name="connsiteY121" fmla="*/ 79820 h 81127"/>
                  <a:gd name="connsiteX122" fmla="*/ 92385 w 548029"/>
                  <a:gd name="connsiteY122" fmla="*/ 81108 h 81127"/>
                  <a:gd name="connsiteX123" fmla="*/ 82397 w 548029"/>
                  <a:gd name="connsiteY123" fmla="*/ 81108 h 81127"/>
                  <a:gd name="connsiteX124" fmla="*/ 0 w 548029"/>
                  <a:gd name="connsiteY124" fmla="*/ 0 h 81127"/>
                  <a:gd name="connsiteX125" fmla="*/ 11236 w 548029"/>
                  <a:gd name="connsiteY125" fmla="*/ 0 h 81127"/>
                  <a:gd name="connsiteX126" fmla="*/ 13733 w 548029"/>
                  <a:gd name="connsiteY126" fmla="*/ 1287 h 81127"/>
                  <a:gd name="connsiteX127" fmla="*/ 14981 w 548029"/>
                  <a:gd name="connsiteY127" fmla="*/ 2575 h 81127"/>
                  <a:gd name="connsiteX128" fmla="*/ 38701 w 548029"/>
                  <a:gd name="connsiteY128" fmla="*/ 57934 h 81127"/>
                  <a:gd name="connsiteX129" fmla="*/ 39949 w 548029"/>
                  <a:gd name="connsiteY129" fmla="*/ 61796 h 81127"/>
                  <a:gd name="connsiteX130" fmla="*/ 41197 w 548029"/>
                  <a:gd name="connsiteY130" fmla="*/ 66946 h 81127"/>
                  <a:gd name="connsiteX131" fmla="*/ 42446 w 548029"/>
                  <a:gd name="connsiteY131" fmla="*/ 61796 h 81127"/>
                  <a:gd name="connsiteX132" fmla="*/ 43694 w 548029"/>
                  <a:gd name="connsiteY132" fmla="*/ 57934 h 81127"/>
                  <a:gd name="connsiteX133" fmla="*/ 66166 w 548029"/>
                  <a:gd name="connsiteY133" fmla="*/ 2575 h 81127"/>
                  <a:gd name="connsiteX134" fmla="*/ 68663 w 548029"/>
                  <a:gd name="connsiteY134" fmla="*/ 1287 h 81127"/>
                  <a:gd name="connsiteX135" fmla="*/ 71159 w 548029"/>
                  <a:gd name="connsiteY135" fmla="*/ 0 h 81127"/>
                  <a:gd name="connsiteX136" fmla="*/ 81147 w 548029"/>
                  <a:gd name="connsiteY136" fmla="*/ 0 h 81127"/>
                  <a:gd name="connsiteX137" fmla="*/ 47440 w 548029"/>
                  <a:gd name="connsiteY137" fmla="*/ 81108 h 81127"/>
                  <a:gd name="connsiteX138" fmla="*/ 34955 w 548029"/>
                  <a:gd name="connsiteY138" fmla="*/ 81108 h 8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48029" h="81127">
                    <a:moveTo>
                      <a:pt x="122347" y="11587"/>
                    </a:moveTo>
                    <a:cubicBezTo>
                      <a:pt x="122347" y="12874"/>
                      <a:pt x="122347" y="14162"/>
                      <a:pt x="121099" y="15449"/>
                    </a:cubicBezTo>
                    <a:cubicBezTo>
                      <a:pt x="119850" y="16736"/>
                      <a:pt x="119850" y="18024"/>
                      <a:pt x="119850" y="19311"/>
                    </a:cubicBezTo>
                    <a:lnTo>
                      <a:pt x="107366" y="51497"/>
                    </a:lnTo>
                    <a:lnTo>
                      <a:pt x="137328" y="51497"/>
                    </a:lnTo>
                    <a:lnTo>
                      <a:pt x="124844" y="19311"/>
                    </a:lnTo>
                    <a:cubicBezTo>
                      <a:pt x="124844" y="16736"/>
                      <a:pt x="123595" y="14162"/>
                      <a:pt x="122347" y="11587"/>
                    </a:cubicBezTo>
                    <a:close/>
                    <a:moveTo>
                      <a:pt x="494376" y="0"/>
                    </a:moveTo>
                    <a:lnTo>
                      <a:pt x="548029" y="0"/>
                    </a:lnTo>
                    <a:lnTo>
                      <a:pt x="548029" y="10299"/>
                    </a:lnTo>
                    <a:lnTo>
                      <a:pt x="507150" y="10299"/>
                    </a:lnTo>
                    <a:lnTo>
                      <a:pt x="507150" y="34760"/>
                    </a:lnTo>
                    <a:lnTo>
                      <a:pt x="540364" y="34760"/>
                    </a:lnTo>
                    <a:lnTo>
                      <a:pt x="540364" y="45060"/>
                    </a:lnTo>
                    <a:lnTo>
                      <a:pt x="507150" y="45060"/>
                    </a:lnTo>
                    <a:lnTo>
                      <a:pt x="507150" y="72096"/>
                    </a:lnTo>
                    <a:lnTo>
                      <a:pt x="548029" y="72096"/>
                    </a:lnTo>
                    <a:lnTo>
                      <a:pt x="548029" y="81108"/>
                    </a:lnTo>
                    <a:lnTo>
                      <a:pt x="494376" y="81108"/>
                    </a:lnTo>
                    <a:close/>
                    <a:moveTo>
                      <a:pt x="395502" y="0"/>
                    </a:moveTo>
                    <a:lnTo>
                      <a:pt x="401766" y="0"/>
                    </a:lnTo>
                    <a:cubicBezTo>
                      <a:pt x="404271" y="0"/>
                      <a:pt x="404271" y="0"/>
                      <a:pt x="405524" y="0"/>
                    </a:cubicBezTo>
                    <a:lnTo>
                      <a:pt x="406777" y="1287"/>
                    </a:lnTo>
                    <a:lnTo>
                      <a:pt x="455635" y="60509"/>
                    </a:lnTo>
                    <a:cubicBezTo>
                      <a:pt x="455635" y="60509"/>
                      <a:pt x="455635" y="59221"/>
                      <a:pt x="455635" y="57934"/>
                    </a:cubicBezTo>
                    <a:lnTo>
                      <a:pt x="455635" y="55359"/>
                    </a:lnTo>
                    <a:lnTo>
                      <a:pt x="455635" y="0"/>
                    </a:lnTo>
                    <a:lnTo>
                      <a:pt x="465657" y="0"/>
                    </a:lnTo>
                    <a:lnTo>
                      <a:pt x="465657" y="81108"/>
                    </a:lnTo>
                    <a:lnTo>
                      <a:pt x="459393" y="81108"/>
                    </a:lnTo>
                    <a:cubicBezTo>
                      <a:pt x="459393" y="81108"/>
                      <a:pt x="458141" y="81108"/>
                      <a:pt x="458141" y="79820"/>
                    </a:cubicBezTo>
                    <a:cubicBezTo>
                      <a:pt x="456888" y="79820"/>
                      <a:pt x="455635" y="79820"/>
                      <a:pt x="455635" y="78533"/>
                    </a:cubicBezTo>
                    <a:lnTo>
                      <a:pt x="406777" y="19311"/>
                    </a:lnTo>
                    <a:cubicBezTo>
                      <a:pt x="406777" y="20599"/>
                      <a:pt x="406777" y="21886"/>
                      <a:pt x="406777" y="21886"/>
                    </a:cubicBezTo>
                    <a:cubicBezTo>
                      <a:pt x="406777" y="23174"/>
                      <a:pt x="406777" y="24461"/>
                      <a:pt x="406777" y="25748"/>
                    </a:cubicBezTo>
                    <a:lnTo>
                      <a:pt x="406777" y="81108"/>
                    </a:lnTo>
                    <a:lnTo>
                      <a:pt x="395502" y="81108"/>
                    </a:lnTo>
                    <a:close/>
                    <a:moveTo>
                      <a:pt x="357047" y="0"/>
                    </a:moveTo>
                    <a:lnTo>
                      <a:pt x="367035" y="0"/>
                    </a:lnTo>
                    <a:lnTo>
                      <a:pt x="367035" y="81108"/>
                    </a:lnTo>
                    <a:lnTo>
                      <a:pt x="357047" y="81108"/>
                    </a:lnTo>
                    <a:close/>
                    <a:moveTo>
                      <a:pt x="304818" y="0"/>
                    </a:moveTo>
                    <a:cubicBezTo>
                      <a:pt x="310870" y="0"/>
                      <a:pt x="315711" y="1268"/>
                      <a:pt x="320552" y="2535"/>
                    </a:cubicBezTo>
                    <a:cubicBezTo>
                      <a:pt x="325394" y="5070"/>
                      <a:pt x="329024" y="7606"/>
                      <a:pt x="332655" y="10141"/>
                    </a:cubicBezTo>
                    <a:lnTo>
                      <a:pt x="329024" y="15211"/>
                    </a:lnTo>
                    <a:cubicBezTo>
                      <a:pt x="329024" y="16479"/>
                      <a:pt x="327814" y="16479"/>
                      <a:pt x="327814" y="17747"/>
                    </a:cubicBezTo>
                    <a:cubicBezTo>
                      <a:pt x="326604" y="17747"/>
                      <a:pt x="326604" y="17747"/>
                      <a:pt x="326604" y="17747"/>
                    </a:cubicBezTo>
                    <a:cubicBezTo>
                      <a:pt x="325394" y="17747"/>
                      <a:pt x="324183" y="17747"/>
                      <a:pt x="322973" y="16479"/>
                    </a:cubicBezTo>
                    <a:cubicBezTo>
                      <a:pt x="322973" y="15211"/>
                      <a:pt x="321763" y="15211"/>
                      <a:pt x="319342" y="13944"/>
                    </a:cubicBezTo>
                    <a:cubicBezTo>
                      <a:pt x="318132" y="13944"/>
                      <a:pt x="315711" y="12676"/>
                      <a:pt x="313291" y="11409"/>
                    </a:cubicBezTo>
                    <a:cubicBezTo>
                      <a:pt x="310870" y="11409"/>
                      <a:pt x="308449" y="11409"/>
                      <a:pt x="304818" y="11409"/>
                    </a:cubicBezTo>
                    <a:cubicBezTo>
                      <a:pt x="299977" y="11409"/>
                      <a:pt x="296346" y="11409"/>
                      <a:pt x="293926" y="12676"/>
                    </a:cubicBezTo>
                    <a:cubicBezTo>
                      <a:pt x="290295" y="13944"/>
                      <a:pt x="286664" y="16479"/>
                      <a:pt x="284243" y="19014"/>
                    </a:cubicBezTo>
                    <a:cubicBezTo>
                      <a:pt x="281823" y="21549"/>
                      <a:pt x="280612" y="24085"/>
                      <a:pt x="279402" y="27888"/>
                    </a:cubicBezTo>
                    <a:cubicBezTo>
                      <a:pt x="276981" y="31690"/>
                      <a:pt x="276981" y="36761"/>
                      <a:pt x="276981" y="41831"/>
                    </a:cubicBezTo>
                    <a:cubicBezTo>
                      <a:pt x="276981" y="45634"/>
                      <a:pt x="276981" y="49437"/>
                      <a:pt x="279402" y="53240"/>
                    </a:cubicBezTo>
                    <a:cubicBezTo>
                      <a:pt x="280612" y="58310"/>
                      <a:pt x="283033" y="60846"/>
                      <a:pt x="284243" y="63381"/>
                    </a:cubicBezTo>
                    <a:cubicBezTo>
                      <a:pt x="286664" y="65916"/>
                      <a:pt x="290295" y="68451"/>
                      <a:pt x="293926" y="68451"/>
                    </a:cubicBezTo>
                    <a:cubicBezTo>
                      <a:pt x="297557" y="70986"/>
                      <a:pt x="299977" y="72254"/>
                      <a:pt x="304818" y="72254"/>
                    </a:cubicBezTo>
                    <a:cubicBezTo>
                      <a:pt x="307239" y="72254"/>
                      <a:pt x="309660" y="72254"/>
                      <a:pt x="310870" y="70986"/>
                    </a:cubicBezTo>
                    <a:cubicBezTo>
                      <a:pt x="313291" y="70986"/>
                      <a:pt x="314501" y="70986"/>
                      <a:pt x="316921" y="69719"/>
                    </a:cubicBezTo>
                    <a:cubicBezTo>
                      <a:pt x="318132" y="68451"/>
                      <a:pt x="319342" y="68451"/>
                      <a:pt x="321763" y="67184"/>
                    </a:cubicBezTo>
                    <a:cubicBezTo>
                      <a:pt x="322973" y="67184"/>
                      <a:pt x="324183" y="65916"/>
                      <a:pt x="324183" y="64648"/>
                    </a:cubicBezTo>
                    <a:cubicBezTo>
                      <a:pt x="325394" y="64648"/>
                      <a:pt x="325394" y="63381"/>
                      <a:pt x="326604" y="63381"/>
                    </a:cubicBezTo>
                    <a:cubicBezTo>
                      <a:pt x="327814" y="63381"/>
                      <a:pt x="329024" y="63381"/>
                      <a:pt x="329024" y="64648"/>
                    </a:cubicBezTo>
                    <a:lnTo>
                      <a:pt x="333866" y="68451"/>
                    </a:lnTo>
                    <a:cubicBezTo>
                      <a:pt x="330235" y="73522"/>
                      <a:pt x="326604" y="76057"/>
                      <a:pt x="321763" y="78592"/>
                    </a:cubicBezTo>
                    <a:cubicBezTo>
                      <a:pt x="316921" y="81127"/>
                      <a:pt x="310870" y="81127"/>
                      <a:pt x="303608" y="81127"/>
                    </a:cubicBezTo>
                    <a:cubicBezTo>
                      <a:pt x="297557" y="81127"/>
                      <a:pt x="292715" y="81127"/>
                      <a:pt x="287874" y="78592"/>
                    </a:cubicBezTo>
                    <a:cubicBezTo>
                      <a:pt x="283033" y="77325"/>
                      <a:pt x="278192" y="73522"/>
                      <a:pt x="274561" y="69719"/>
                    </a:cubicBezTo>
                    <a:cubicBezTo>
                      <a:pt x="272140" y="67184"/>
                      <a:pt x="269720" y="62113"/>
                      <a:pt x="267299" y="58310"/>
                    </a:cubicBezTo>
                    <a:cubicBezTo>
                      <a:pt x="264878" y="51972"/>
                      <a:pt x="263668" y="46902"/>
                      <a:pt x="263668" y="41831"/>
                    </a:cubicBezTo>
                    <a:cubicBezTo>
                      <a:pt x="263668" y="35493"/>
                      <a:pt x="266089" y="29155"/>
                      <a:pt x="267299" y="25352"/>
                    </a:cubicBezTo>
                    <a:cubicBezTo>
                      <a:pt x="269720" y="19014"/>
                      <a:pt x="272140" y="15211"/>
                      <a:pt x="274561" y="11409"/>
                    </a:cubicBezTo>
                    <a:cubicBezTo>
                      <a:pt x="279402" y="7606"/>
                      <a:pt x="283033" y="6338"/>
                      <a:pt x="289084" y="2535"/>
                    </a:cubicBezTo>
                    <a:cubicBezTo>
                      <a:pt x="293926" y="1268"/>
                      <a:pt x="298767" y="0"/>
                      <a:pt x="304818" y="0"/>
                    </a:cubicBezTo>
                    <a:close/>
                    <a:moveTo>
                      <a:pt x="216408" y="0"/>
                    </a:moveTo>
                    <a:cubicBezTo>
                      <a:pt x="222564" y="0"/>
                      <a:pt x="228719" y="1268"/>
                      <a:pt x="232413" y="2535"/>
                    </a:cubicBezTo>
                    <a:cubicBezTo>
                      <a:pt x="237338" y="5070"/>
                      <a:pt x="241031" y="7606"/>
                      <a:pt x="244725" y="10141"/>
                    </a:cubicBezTo>
                    <a:lnTo>
                      <a:pt x="241031" y="15211"/>
                    </a:lnTo>
                    <a:cubicBezTo>
                      <a:pt x="241031" y="16479"/>
                      <a:pt x="241031" y="16479"/>
                      <a:pt x="239800" y="17747"/>
                    </a:cubicBezTo>
                    <a:lnTo>
                      <a:pt x="238569" y="17747"/>
                    </a:lnTo>
                    <a:cubicBezTo>
                      <a:pt x="237338" y="17747"/>
                      <a:pt x="236106" y="17747"/>
                      <a:pt x="236106" y="16479"/>
                    </a:cubicBezTo>
                    <a:cubicBezTo>
                      <a:pt x="234875" y="15211"/>
                      <a:pt x="233644" y="15211"/>
                      <a:pt x="231182" y="13944"/>
                    </a:cubicBezTo>
                    <a:cubicBezTo>
                      <a:pt x="229951" y="13944"/>
                      <a:pt x="228719" y="12676"/>
                      <a:pt x="225026" y="11409"/>
                    </a:cubicBezTo>
                    <a:cubicBezTo>
                      <a:pt x="222564" y="11409"/>
                      <a:pt x="220101" y="11409"/>
                      <a:pt x="216408" y="11409"/>
                    </a:cubicBezTo>
                    <a:cubicBezTo>
                      <a:pt x="212714" y="11409"/>
                      <a:pt x="209021" y="11409"/>
                      <a:pt x="205327" y="12676"/>
                    </a:cubicBezTo>
                    <a:cubicBezTo>
                      <a:pt x="201634" y="13944"/>
                      <a:pt x="199171" y="16479"/>
                      <a:pt x="195478" y="19014"/>
                    </a:cubicBezTo>
                    <a:cubicBezTo>
                      <a:pt x="193015" y="21549"/>
                      <a:pt x="191784" y="24085"/>
                      <a:pt x="190553" y="27888"/>
                    </a:cubicBezTo>
                    <a:cubicBezTo>
                      <a:pt x="189322" y="31690"/>
                      <a:pt x="188091" y="36761"/>
                      <a:pt x="188091" y="41831"/>
                    </a:cubicBezTo>
                    <a:cubicBezTo>
                      <a:pt x="188091" y="45634"/>
                      <a:pt x="189322" y="49437"/>
                      <a:pt x="190553" y="53240"/>
                    </a:cubicBezTo>
                    <a:cubicBezTo>
                      <a:pt x="191784" y="58310"/>
                      <a:pt x="193015" y="60846"/>
                      <a:pt x="196709" y="63381"/>
                    </a:cubicBezTo>
                    <a:cubicBezTo>
                      <a:pt x="199171" y="65916"/>
                      <a:pt x="201634" y="68451"/>
                      <a:pt x="205327" y="68451"/>
                    </a:cubicBezTo>
                    <a:cubicBezTo>
                      <a:pt x="209021" y="70986"/>
                      <a:pt x="212714" y="72254"/>
                      <a:pt x="216408" y="72254"/>
                    </a:cubicBezTo>
                    <a:cubicBezTo>
                      <a:pt x="218870" y="72254"/>
                      <a:pt x="221332" y="72254"/>
                      <a:pt x="222564" y="70986"/>
                    </a:cubicBezTo>
                    <a:cubicBezTo>
                      <a:pt x="225026" y="70986"/>
                      <a:pt x="227488" y="70986"/>
                      <a:pt x="228719" y="69719"/>
                    </a:cubicBezTo>
                    <a:cubicBezTo>
                      <a:pt x="229951" y="68451"/>
                      <a:pt x="231182" y="68451"/>
                      <a:pt x="232413" y="67184"/>
                    </a:cubicBezTo>
                    <a:cubicBezTo>
                      <a:pt x="234875" y="67184"/>
                      <a:pt x="236106" y="65916"/>
                      <a:pt x="237338" y="64648"/>
                    </a:cubicBezTo>
                    <a:lnTo>
                      <a:pt x="238569" y="63381"/>
                    </a:lnTo>
                    <a:cubicBezTo>
                      <a:pt x="238569" y="63381"/>
                      <a:pt x="238569" y="63381"/>
                      <a:pt x="239800" y="63381"/>
                    </a:cubicBezTo>
                    <a:cubicBezTo>
                      <a:pt x="241031" y="63381"/>
                      <a:pt x="241031" y="63381"/>
                      <a:pt x="241031" y="64648"/>
                    </a:cubicBezTo>
                    <a:lnTo>
                      <a:pt x="245956" y="68451"/>
                    </a:lnTo>
                    <a:cubicBezTo>
                      <a:pt x="242262" y="73522"/>
                      <a:pt x="238569" y="76057"/>
                      <a:pt x="233644" y="78592"/>
                    </a:cubicBezTo>
                    <a:cubicBezTo>
                      <a:pt x="228719" y="81127"/>
                      <a:pt x="222564" y="81127"/>
                      <a:pt x="215177" y="81127"/>
                    </a:cubicBezTo>
                    <a:cubicBezTo>
                      <a:pt x="209021" y="81127"/>
                      <a:pt x="204096" y="81127"/>
                      <a:pt x="199171" y="78592"/>
                    </a:cubicBezTo>
                    <a:cubicBezTo>
                      <a:pt x="194247" y="77325"/>
                      <a:pt x="190553" y="73522"/>
                      <a:pt x="185628" y="69719"/>
                    </a:cubicBezTo>
                    <a:cubicBezTo>
                      <a:pt x="183166" y="67184"/>
                      <a:pt x="179473" y="62113"/>
                      <a:pt x="178241" y="58310"/>
                    </a:cubicBezTo>
                    <a:cubicBezTo>
                      <a:pt x="177010" y="51972"/>
                      <a:pt x="175779" y="46902"/>
                      <a:pt x="175779" y="41831"/>
                    </a:cubicBezTo>
                    <a:cubicBezTo>
                      <a:pt x="175779" y="35493"/>
                      <a:pt x="177010" y="29155"/>
                      <a:pt x="178241" y="25352"/>
                    </a:cubicBezTo>
                    <a:cubicBezTo>
                      <a:pt x="179473" y="19014"/>
                      <a:pt x="183166" y="15211"/>
                      <a:pt x="186860" y="11409"/>
                    </a:cubicBezTo>
                    <a:cubicBezTo>
                      <a:pt x="190553" y="7606"/>
                      <a:pt x="195478" y="6338"/>
                      <a:pt x="199171" y="2535"/>
                    </a:cubicBezTo>
                    <a:cubicBezTo>
                      <a:pt x="205327" y="1268"/>
                      <a:pt x="211483" y="0"/>
                      <a:pt x="216408" y="0"/>
                    </a:cubicBezTo>
                    <a:close/>
                    <a:moveTo>
                      <a:pt x="116105" y="0"/>
                    </a:moveTo>
                    <a:lnTo>
                      <a:pt x="128589" y="0"/>
                    </a:lnTo>
                    <a:lnTo>
                      <a:pt x="163546" y="81108"/>
                    </a:lnTo>
                    <a:lnTo>
                      <a:pt x="153558" y="81108"/>
                    </a:lnTo>
                    <a:cubicBezTo>
                      <a:pt x="152310" y="81108"/>
                      <a:pt x="151061" y="81108"/>
                      <a:pt x="149813" y="79820"/>
                    </a:cubicBezTo>
                    <a:cubicBezTo>
                      <a:pt x="149813" y="79820"/>
                      <a:pt x="149813" y="78533"/>
                      <a:pt x="148564" y="77245"/>
                    </a:cubicBezTo>
                    <a:lnTo>
                      <a:pt x="141074" y="59221"/>
                    </a:lnTo>
                    <a:lnTo>
                      <a:pt x="103620" y="59221"/>
                    </a:lnTo>
                    <a:lnTo>
                      <a:pt x="96130" y="77245"/>
                    </a:lnTo>
                    <a:cubicBezTo>
                      <a:pt x="96130" y="78533"/>
                      <a:pt x="94881" y="79820"/>
                      <a:pt x="94881" y="79820"/>
                    </a:cubicBezTo>
                    <a:cubicBezTo>
                      <a:pt x="93633" y="79820"/>
                      <a:pt x="92385" y="81108"/>
                      <a:pt x="92385" y="81108"/>
                    </a:cubicBezTo>
                    <a:lnTo>
                      <a:pt x="82397" y="81108"/>
                    </a:lnTo>
                    <a:close/>
                    <a:moveTo>
                      <a:pt x="0" y="0"/>
                    </a:moveTo>
                    <a:lnTo>
                      <a:pt x="11236" y="0"/>
                    </a:lnTo>
                    <a:cubicBezTo>
                      <a:pt x="11236" y="0"/>
                      <a:pt x="12484" y="0"/>
                      <a:pt x="13733" y="1287"/>
                    </a:cubicBezTo>
                    <a:cubicBezTo>
                      <a:pt x="13733" y="1287"/>
                      <a:pt x="14981" y="1287"/>
                      <a:pt x="14981" y="2575"/>
                    </a:cubicBezTo>
                    <a:lnTo>
                      <a:pt x="38701" y="57934"/>
                    </a:lnTo>
                    <a:cubicBezTo>
                      <a:pt x="38701" y="59221"/>
                      <a:pt x="38701" y="60509"/>
                      <a:pt x="39949" y="61796"/>
                    </a:cubicBezTo>
                    <a:cubicBezTo>
                      <a:pt x="39949" y="63084"/>
                      <a:pt x="41197" y="65659"/>
                      <a:pt x="41197" y="66946"/>
                    </a:cubicBezTo>
                    <a:cubicBezTo>
                      <a:pt x="41197" y="65659"/>
                      <a:pt x="42446" y="63084"/>
                      <a:pt x="42446" y="61796"/>
                    </a:cubicBezTo>
                    <a:cubicBezTo>
                      <a:pt x="42446" y="60509"/>
                      <a:pt x="43694" y="59221"/>
                      <a:pt x="43694" y="57934"/>
                    </a:cubicBezTo>
                    <a:lnTo>
                      <a:pt x="66166" y="2575"/>
                    </a:lnTo>
                    <a:cubicBezTo>
                      <a:pt x="67414" y="1287"/>
                      <a:pt x="68663" y="1287"/>
                      <a:pt x="68663" y="1287"/>
                    </a:cubicBezTo>
                    <a:cubicBezTo>
                      <a:pt x="68663" y="0"/>
                      <a:pt x="71159" y="0"/>
                      <a:pt x="71159" y="0"/>
                    </a:cubicBezTo>
                    <a:lnTo>
                      <a:pt x="81147" y="0"/>
                    </a:lnTo>
                    <a:lnTo>
                      <a:pt x="47440" y="81108"/>
                    </a:lnTo>
                    <a:lnTo>
                      <a:pt x="34955" y="81108"/>
                    </a:lnTo>
                    <a:close/>
                  </a:path>
                </a:pathLst>
              </a:custGeom>
              <a:solidFill>
                <a:srgbClr val="035E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48" name="Freeform 92">
                <a:extLst>
                  <a:ext uri="{FF2B5EF4-FFF2-40B4-BE49-F238E27FC236}">
                    <a16:creationId xmlns:a16="http://schemas.microsoft.com/office/drawing/2014/main" xmlns="" id="{91CA5EBF-D258-44C1-BCF8-95703AE94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0364" y="8720147"/>
                <a:ext cx="1433687" cy="159297"/>
              </a:xfrm>
              <a:custGeom>
                <a:avLst/>
                <a:gdLst>
                  <a:gd name="T0" fmla="*/ 1088 w 1149"/>
                  <a:gd name="T1" fmla="*/ 126 h 127"/>
                  <a:gd name="T2" fmla="*/ 60 w 1149"/>
                  <a:gd name="T3" fmla="*/ 126 h 127"/>
                  <a:gd name="T4" fmla="*/ 60 w 1149"/>
                  <a:gd name="T5" fmla="*/ 126 h 127"/>
                  <a:gd name="T6" fmla="*/ 0 w 1149"/>
                  <a:gd name="T7" fmla="*/ 66 h 127"/>
                  <a:gd name="T8" fmla="*/ 0 w 1149"/>
                  <a:gd name="T9" fmla="*/ 0 h 127"/>
                  <a:gd name="T10" fmla="*/ 1148 w 1149"/>
                  <a:gd name="T11" fmla="*/ 0 h 127"/>
                  <a:gd name="T12" fmla="*/ 1148 w 1149"/>
                  <a:gd name="T13" fmla="*/ 66 h 127"/>
                  <a:gd name="T14" fmla="*/ 1148 w 1149"/>
                  <a:gd name="T15" fmla="*/ 66 h 127"/>
                  <a:gd name="T16" fmla="*/ 1088 w 1149"/>
                  <a:gd name="T17" fmla="*/ 126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9" h="127">
                    <a:moveTo>
                      <a:pt x="1088" y="126"/>
                    </a:moveTo>
                    <a:lnTo>
                      <a:pt x="60" y="126"/>
                    </a:lnTo>
                    <a:lnTo>
                      <a:pt x="60" y="126"/>
                    </a:lnTo>
                    <a:cubicBezTo>
                      <a:pt x="27" y="126"/>
                      <a:pt x="0" y="99"/>
                      <a:pt x="0" y="66"/>
                    </a:cubicBezTo>
                    <a:lnTo>
                      <a:pt x="0" y="0"/>
                    </a:lnTo>
                    <a:lnTo>
                      <a:pt x="1148" y="0"/>
                    </a:lnTo>
                    <a:lnTo>
                      <a:pt x="1148" y="66"/>
                    </a:lnTo>
                    <a:lnTo>
                      <a:pt x="1148" y="66"/>
                    </a:lnTo>
                    <a:cubicBezTo>
                      <a:pt x="1148" y="99"/>
                      <a:pt x="1121" y="126"/>
                      <a:pt x="1088" y="126"/>
                    </a:cubicBezTo>
                  </a:path>
                </a:pathLst>
              </a:custGeom>
              <a:solidFill>
                <a:srgbClr val="E22A1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49" name="Freeform 93">
                <a:extLst>
                  <a:ext uri="{FF2B5EF4-FFF2-40B4-BE49-F238E27FC236}">
                    <a16:creationId xmlns:a16="http://schemas.microsoft.com/office/drawing/2014/main" xmlns="" id="{93EB8490-5B94-4D54-A7C9-FB7D51E4C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538" y="8862966"/>
                <a:ext cx="1131567" cy="252680"/>
              </a:xfrm>
              <a:custGeom>
                <a:avLst/>
                <a:gdLst>
                  <a:gd name="T0" fmla="*/ 906 w 907"/>
                  <a:gd name="T1" fmla="*/ 202 h 203"/>
                  <a:gd name="T2" fmla="*/ 0 w 907"/>
                  <a:gd name="T3" fmla="*/ 202 h 203"/>
                  <a:gd name="T4" fmla="*/ 10 w 907"/>
                  <a:gd name="T5" fmla="*/ 189 h 203"/>
                  <a:gd name="T6" fmla="*/ 10 w 907"/>
                  <a:gd name="T7" fmla="*/ 189 h 203"/>
                  <a:gd name="T8" fmla="*/ 9 w 907"/>
                  <a:gd name="T9" fmla="*/ 11 h 203"/>
                  <a:gd name="T10" fmla="*/ 0 w 907"/>
                  <a:gd name="T11" fmla="*/ 0 h 203"/>
                  <a:gd name="T12" fmla="*/ 906 w 907"/>
                  <a:gd name="T13" fmla="*/ 0 h 203"/>
                  <a:gd name="T14" fmla="*/ 906 w 907"/>
                  <a:gd name="T15" fmla="*/ 0 h 203"/>
                  <a:gd name="T16" fmla="*/ 900 w 907"/>
                  <a:gd name="T17" fmla="*/ 193 h 203"/>
                  <a:gd name="T18" fmla="*/ 906 w 907"/>
                  <a:gd name="T19" fmla="*/ 202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7" h="203">
                    <a:moveTo>
                      <a:pt x="906" y="202"/>
                    </a:moveTo>
                    <a:lnTo>
                      <a:pt x="0" y="202"/>
                    </a:lnTo>
                    <a:lnTo>
                      <a:pt x="10" y="189"/>
                    </a:lnTo>
                    <a:lnTo>
                      <a:pt x="10" y="189"/>
                    </a:lnTo>
                    <a:cubicBezTo>
                      <a:pt x="50" y="135"/>
                      <a:pt x="50" y="65"/>
                      <a:pt x="9" y="11"/>
                    </a:cubicBezTo>
                    <a:lnTo>
                      <a:pt x="0" y="0"/>
                    </a:lnTo>
                    <a:lnTo>
                      <a:pt x="906" y="0"/>
                    </a:lnTo>
                    <a:lnTo>
                      <a:pt x="906" y="0"/>
                    </a:lnTo>
                    <a:cubicBezTo>
                      <a:pt x="854" y="55"/>
                      <a:pt x="851" y="135"/>
                      <a:pt x="900" y="193"/>
                    </a:cubicBezTo>
                    <a:lnTo>
                      <a:pt x="906" y="202"/>
                    </a:lnTo>
                  </a:path>
                </a:pathLst>
              </a:custGeom>
              <a:solidFill>
                <a:srgbClr val="035E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50" name="Freeform 94">
                <a:extLst>
                  <a:ext uri="{FF2B5EF4-FFF2-40B4-BE49-F238E27FC236}">
                    <a16:creationId xmlns:a16="http://schemas.microsoft.com/office/drawing/2014/main" xmlns="" id="{0D0C14E4-99F3-4513-8CBC-BEB0361E9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7746" y="10225240"/>
                <a:ext cx="1433683" cy="373528"/>
              </a:xfrm>
              <a:custGeom>
                <a:avLst/>
                <a:gdLst>
                  <a:gd name="T0" fmla="*/ 1150 w 1151"/>
                  <a:gd name="T1" fmla="*/ 0 h 298"/>
                  <a:gd name="T2" fmla="*/ 0 w 1151"/>
                  <a:gd name="T3" fmla="*/ 0 h 298"/>
                  <a:gd name="T4" fmla="*/ 0 w 1151"/>
                  <a:gd name="T5" fmla="*/ 297 h 298"/>
                  <a:gd name="T6" fmla="*/ 1150 w 1151"/>
                  <a:gd name="T7" fmla="*/ 297 h 298"/>
                  <a:gd name="T8" fmla="*/ 1150 w 1151"/>
                  <a:gd name="T9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1" h="298">
                    <a:moveTo>
                      <a:pt x="1150" y="0"/>
                    </a:moveTo>
                    <a:lnTo>
                      <a:pt x="0" y="0"/>
                    </a:lnTo>
                    <a:lnTo>
                      <a:pt x="0" y="297"/>
                    </a:lnTo>
                    <a:lnTo>
                      <a:pt x="1150" y="297"/>
                    </a:lnTo>
                    <a:lnTo>
                      <a:pt x="1150" y="0"/>
                    </a:lnTo>
                  </a:path>
                </a:pathLst>
              </a:custGeom>
              <a:solidFill>
                <a:srgbClr val="00B37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51" name="Freeform 95">
                <a:extLst>
                  <a:ext uri="{FF2B5EF4-FFF2-40B4-BE49-F238E27FC236}">
                    <a16:creationId xmlns:a16="http://schemas.microsoft.com/office/drawing/2014/main" xmlns="" id="{BF950193-9AE9-45DA-80DC-22B493E2C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7746" y="9099163"/>
                <a:ext cx="1433683" cy="1126076"/>
              </a:xfrm>
              <a:custGeom>
                <a:avLst/>
                <a:gdLst>
                  <a:gd name="T0" fmla="*/ 1035 w 1151"/>
                  <a:gd name="T1" fmla="*/ 0 h 906"/>
                  <a:gd name="T2" fmla="*/ 116 w 1151"/>
                  <a:gd name="T3" fmla="*/ 0 h 906"/>
                  <a:gd name="T4" fmla="*/ 116 w 1151"/>
                  <a:gd name="T5" fmla="*/ 0 h 906"/>
                  <a:gd name="T6" fmla="*/ 0 w 1151"/>
                  <a:gd name="T7" fmla="*/ 106 h 906"/>
                  <a:gd name="T8" fmla="*/ 0 w 1151"/>
                  <a:gd name="T9" fmla="*/ 905 h 906"/>
                  <a:gd name="T10" fmla="*/ 1150 w 1151"/>
                  <a:gd name="T11" fmla="*/ 905 h 906"/>
                  <a:gd name="T12" fmla="*/ 1150 w 1151"/>
                  <a:gd name="T13" fmla="*/ 106 h 906"/>
                  <a:gd name="T14" fmla="*/ 1150 w 1151"/>
                  <a:gd name="T15" fmla="*/ 106 h 906"/>
                  <a:gd name="T16" fmla="*/ 1035 w 1151"/>
                  <a:gd name="T17" fmla="*/ 0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1" h="906">
                    <a:moveTo>
                      <a:pt x="1035" y="0"/>
                    </a:moveTo>
                    <a:lnTo>
                      <a:pt x="116" y="0"/>
                    </a:lnTo>
                    <a:lnTo>
                      <a:pt x="116" y="0"/>
                    </a:lnTo>
                    <a:cubicBezTo>
                      <a:pt x="52" y="0"/>
                      <a:pt x="0" y="48"/>
                      <a:pt x="0" y="106"/>
                    </a:cubicBezTo>
                    <a:lnTo>
                      <a:pt x="0" y="905"/>
                    </a:lnTo>
                    <a:lnTo>
                      <a:pt x="1150" y="905"/>
                    </a:lnTo>
                    <a:lnTo>
                      <a:pt x="1150" y="106"/>
                    </a:lnTo>
                    <a:lnTo>
                      <a:pt x="1150" y="106"/>
                    </a:lnTo>
                    <a:cubicBezTo>
                      <a:pt x="1150" y="48"/>
                      <a:pt x="1098" y="0"/>
                      <a:pt x="1035" y="0"/>
                    </a:cubicBezTo>
                  </a:path>
                </a:pathLst>
              </a:custGeom>
              <a:solidFill>
                <a:srgbClr val="20D6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52" name="Freeform 96">
                <a:extLst>
                  <a:ext uri="{FF2B5EF4-FFF2-40B4-BE49-F238E27FC236}">
                    <a16:creationId xmlns:a16="http://schemas.microsoft.com/office/drawing/2014/main" xmlns="" id="{364896A0-29CE-49DF-8D72-19F296355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7746" y="10598768"/>
                <a:ext cx="1433683" cy="148310"/>
              </a:xfrm>
              <a:custGeom>
                <a:avLst/>
                <a:gdLst>
                  <a:gd name="T0" fmla="*/ 0 w 1151"/>
                  <a:gd name="T1" fmla="*/ 0 h 117"/>
                  <a:gd name="T2" fmla="*/ 0 w 1151"/>
                  <a:gd name="T3" fmla="*/ 0 h 117"/>
                  <a:gd name="T4" fmla="*/ 0 w 1151"/>
                  <a:gd name="T5" fmla="*/ 0 h 117"/>
                  <a:gd name="T6" fmla="*/ 127 w 1151"/>
                  <a:gd name="T7" fmla="*/ 116 h 117"/>
                  <a:gd name="T8" fmla="*/ 1024 w 1151"/>
                  <a:gd name="T9" fmla="*/ 116 h 117"/>
                  <a:gd name="T10" fmla="*/ 1024 w 1151"/>
                  <a:gd name="T11" fmla="*/ 116 h 117"/>
                  <a:gd name="T12" fmla="*/ 1150 w 1151"/>
                  <a:gd name="T13" fmla="*/ 0 h 117"/>
                  <a:gd name="T14" fmla="*/ 0 w 1151"/>
                  <a:gd name="T1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1" h="11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64"/>
                      <a:pt x="57" y="116"/>
                      <a:pt x="127" y="116"/>
                    </a:cubicBezTo>
                    <a:lnTo>
                      <a:pt x="1024" y="116"/>
                    </a:lnTo>
                    <a:lnTo>
                      <a:pt x="1024" y="116"/>
                    </a:lnTo>
                    <a:cubicBezTo>
                      <a:pt x="1093" y="116"/>
                      <a:pt x="1150" y="64"/>
                      <a:pt x="1150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035E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53" name="Freeform 97">
                <a:extLst>
                  <a:ext uri="{FF2B5EF4-FFF2-40B4-BE49-F238E27FC236}">
                    <a16:creationId xmlns:a16="http://schemas.microsoft.com/office/drawing/2014/main" xmlns="" id="{68692911-2B4A-49E7-8E21-593B15F99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7746" y="9423255"/>
                <a:ext cx="1433683" cy="197750"/>
              </a:xfrm>
              <a:custGeom>
                <a:avLst/>
                <a:gdLst>
                  <a:gd name="T0" fmla="*/ 1148 w 1149"/>
                  <a:gd name="T1" fmla="*/ 158 h 159"/>
                  <a:gd name="T2" fmla="*/ 0 w 1149"/>
                  <a:gd name="T3" fmla="*/ 158 h 159"/>
                  <a:gd name="T4" fmla="*/ 0 w 1149"/>
                  <a:gd name="T5" fmla="*/ 0 h 159"/>
                  <a:gd name="T6" fmla="*/ 1148 w 1149"/>
                  <a:gd name="T7" fmla="*/ 0 h 159"/>
                  <a:gd name="T8" fmla="*/ 1148 w 1149"/>
                  <a:gd name="T9" fmla="*/ 158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9" h="159">
                    <a:moveTo>
                      <a:pt x="1148" y="158"/>
                    </a:moveTo>
                    <a:lnTo>
                      <a:pt x="0" y="158"/>
                    </a:lnTo>
                    <a:lnTo>
                      <a:pt x="0" y="0"/>
                    </a:lnTo>
                    <a:lnTo>
                      <a:pt x="1148" y="0"/>
                    </a:lnTo>
                    <a:lnTo>
                      <a:pt x="1148" y="158"/>
                    </a:lnTo>
                  </a:path>
                </a:pathLst>
              </a:custGeom>
              <a:solidFill>
                <a:srgbClr val="00B37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54" name="Freeform 222">
                <a:extLst>
                  <a:ext uri="{FF2B5EF4-FFF2-40B4-BE49-F238E27FC236}">
                    <a16:creationId xmlns:a16="http://schemas.microsoft.com/office/drawing/2014/main" xmlns="" id="{797422E3-C539-425B-AB17-6A4092B8E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8172" y="9489171"/>
                <a:ext cx="548030" cy="81127"/>
              </a:xfrm>
              <a:custGeom>
                <a:avLst/>
                <a:gdLst>
                  <a:gd name="connsiteX0" fmla="*/ 122346 w 548030"/>
                  <a:gd name="connsiteY0" fmla="*/ 11587 h 81127"/>
                  <a:gd name="connsiteX1" fmla="*/ 121098 w 548030"/>
                  <a:gd name="connsiteY1" fmla="*/ 15449 h 81127"/>
                  <a:gd name="connsiteX2" fmla="*/ 119849 w 548030"/>
                  <a:gd name="connsiteY2" fmla="*/ 19311 h 81127"/>
                  <a:gd name="connsiteX3" fmla="*/ 107365 w 548030"/>
                  <a:gd name="connsiteY3" fmla="*/ 51497 h 81127"/>
                  <a:gd name="connsiteX4" fmla="*/ 138576 w 548030"/>
                  <a:gd name="connsiteY4" fmla="*/ 51497 h 81127"/>
                  <a:gd name="connsiteX5" fmla="*/ 124843 w 548030"/>
                  <a:gd name="connsiteY5" fmla="*/ 19311 h 81127"/>
                  <a:gd name="connsiteX6" fmla="*/ 122346 w 548030"/>
                  <a:gd name="connsiteY6" fmla="*/ 11587 h 81127"/>
                  <a:gd name="connsiteX7" fmla="*/ 494377 w 548030"/>
                  <a:gd name="connsiteY7" fmla="*/ 0 h 81127"/>
                  <a:gd name="connsiteX8" fmla="*/ 548030 w 548030"/>
                  <a:gd name="connsiteY8" fmla="*/ 0 h 81127"/>
                  <a:gd name="connsiteX9" fmla="*/ 548030 w 548030"/>
                  <a:gd name="connsiteY9" fmla="*/ 10299 h 81127"/>
                  <a:gd name="connsiteX10" fmla="*/ 507152 w 548030"/>
                  <a:gd name="connsiteY10" fmla="*/ 10299 h 81127"/>
                  <a:gd name="connsiteX11" fmla="*/ 507152 w 548030"/>
                  <a:gd name="connsiteY11" fmla="*/ 34760 h 81127"/>
                  <a:gd name="connsiteX12" fmla="*/ 540365 w 548030"/>
                  <a:gd name="connsiteY12" fmla="*/ 34760 h 81127"/>
                  <a:gd name="connsiteX13" fmla="*/ 540365 w 548030"/>
                  <a:gd name="connsiteY13" fmla="*/ 45060 h 81127"/>
                  <a:gd name="connsiteX14" fmla="*/ 507152 w 548030"/>
                  <a:gd name="connsiteY14" fmla="*/ 45060 h 81127"/>
                  <a:gd name="connsiteX15" fmla="*/ 507152 w 548030"/>
                  <a:gd name="connsiteY15" fmla="*/ 72096 h 81127"/>
                  <a:gd name="connsiteX16" fmla="*/ 548030 w 548030"/>
                  <a:gd name="connsiteY16" fmla="*/ 72096 h 81127"/>
                  <a:gd name="connsiteX17" fmla="*/ 548030 w 548030"/>
                  <a:gd name="connsiteY17" fmla="*/ 81108 h 81127"/>
                  <a:gd name="connsiteX18" fmla="*/ 494377 w 548030"/>
                  <a:gd name="connsiteY18" fmla="*/ 81108 h 81127"/>
                  <a:gd name="connsiteX19" fmla="*/ 395501 w 548030"/>
                  <a:gd name="connsiteY19" fmla="*/ 0 h 81127"/>
                  <a:gd name="connsiteX20" fmla="*/ 400602 w 548030"/>
                  <a:gd name="connsiteY20" fmla="*/ 0 h 81127"/>
                  <a:gd name="connsiteX21" fmla="*/ 404427 w 548030"/>
                  <a:gd name="connsiteY21" fmla="*/ 0 h 81127"/>
                  <a:gd name="connsiteX22" fmla="*/ 405702 w 548030"/>
                  <a:gd name="connsiteY22" fmla="*/ 1287 h 81127"/>
                  <a:gd name="connsiteX23" fmla="*/ 455433 w 548030"/>
                  <a:gd name="connsiteY23" fmla="*/ 60509 h 81127"/>
                  <a:gd name="connsiteX24" fmla="*/ 455433 w 548030"/>
                  <a:gd name="connsiteY24" fmla="*/ 57934 h 81127"/>
                  <a:gd name="connsiteX25" fmla="*/ 455433 w 548030"/>
                  <a:gd name="connsiteY25" fmla="*/ 55359 h 81127"/>
                  <a:gd name="connsiteX26" fmla="*/ 455433 w 548030"/>
                  <a:gd name="connsiteY26" fmla="*/ 0 h 81127"/>
                  <a:gd name="connsiteX27" fmla="*/ 465634 w 548030"/>
                  <a:gd name="connsiteY27" fmla="*/ 0 h 81127"/>
                  <a:gd name="connsiteX28" fmla="*/ 465634 w 548030"/>
                  <a:gd name="connsiteY28" fmla="*/ 81108 h 81127"/>
                  <a:gd name="connsiteX29" fmla="*/ 459258 w 548030"/>
                  <a:gd name="connsiteY29" fmla="*/ 81108 h 81127"/>
                  <a:gd name="connsiteX30" fmla="*/ 456708 w 548030"/>
                  <a:gd name="connsiteY30" fmla="*/ 79820 h 81127"/>
                  <a:gd name="connsiteX31" fmla="*/ 455433 w 548030"/>
                  <a:gd name="connsiteY31" fmla="*/ 78533 h 81127"/>
                  <a:gd name="connsiteX32" fmla="*/ 405702 w 548030"/>
                  <a:gd name="connsiteY32" fmla="*/ 19311 h 81127"/>
                  <a:gd name="connsiteX33" fmla="*/ 405702 w 548030"/>
                  <a:gd name="connsiteY33" fmla="*/ 21886 h 81127"/>
                  <a:gd name="connsiteX34" fmla="*/ 405702 w 548030"/>
                  <a:gd name="connsiteY34" fmla="*/ 25748 h 81127"/>
                  <a:gd name="connsiteX35" fmla="*/ 405702 w 548030"/>
                  <a:gd name="connsiteY35" fmla="*/ 81108 h 81127"/>
                  <a:gd name="connsiteX36" fmla="*/ 395501 w 548030"/>
                  <a:gd name="connsiteY36" fmla="*/ 81108 h 81127"/>
                  <a:gd name="connsiteX37" fmla="*/ 351558 w 548030"/>
                  <a:gd name="connsiteY37" fmla="*/ 0 h 81127"/>
                  <a:gd name="connsiteX38" fmla="*/ 361546 w 548030"/>
                  <a:gd name="connsiteY38" fmla="*/ 0 h 81127"/>
                  <a:gd name="connsiteX39" fmla="*/ 361546 w 548030"/>
                  <a:gd name="connsiteY39" fmla="*/ 81108 h 81127"/>
                  <a:gd name="connsiteX40" fmla="*/ 351558 w 548030"/>
                  <a:gd name="connsiteY40" fmla="*/ 81108 h 81127"/>
                  <a:gd name="connsiteX41" fmla="*/ 299325 w 548030"/>
                  <a:gd name="connsiteY41" fmla="*/ 0 h 81127"/>
                  <a:gd name="connsiteX42" fmla="*/ 315060 w 548030"/>
                  <a:gd name="connsiteY42" fmla="*/ 2535 h 81127"/>
                  <a:gd name="connsiteX43" fmla="*/ 327164 w 548030"/>
                  <a:gd name="connsiteY43" fmla="*/ 10141 h 81127"/>
                  <a:gd name="connsiteX44" fmla="*/ 323532 w 548030"/>
                  <a:gd name="connsiteY44" fmla="*/ 15211 h 81127"/>
                  <a:gd name="connsiteX45" fmla="*/ 322322 w 548030"/>
                  <a:gd name="connsiteY45" fmla="*/ 17747 h 81127"/>
                  <a:gd name="connsiteX46" fmla="*/ 321112 w 548030"/>
                  <a:gd name="connsiteY46" fmla="*/ 17747 h 81127"/>
                  <a:gd name="connsiteX47" fmla="*/ 317481 w 548030"/>
                  <a:gd name="connsiteY47" fmla="*/ 16479 h 81127"/>
                  <a:gd name="connsiteX48" fmla="*/ 313849 w 548030"/>
                  <a:gd name="connsiteY48" fmla="*/ 13944 h 81127"/>
                  <a:gd name="connsiteX49" fmla="*/ 307798 w 548030"/>
                  <a:gd name="connsiteY49" fmla="*/ 11409 h 81127"/>
                  <a:gd name="connsiteX50" fmla="*/ 299325 w 548030"/>
                  <a:gd name="connsiteY50" fmla="*/ 11409 h 81127"/>
                  <a:gd name="connsiteX51" fmla="*/ 288432 w 548030"/>
                  <a:gd name="connsiteY51" fmla="*/ 12676 h 81127"/>
                  <a:gd name="connsiteX52" fmla="*/ 279959 w 548030"/>
                  <a:gd name="connsiteY52" fmla="*/ 19014 h 81127"/>
                  <a:gd name="connsiteX53" fmla="*/ 273907 w 548030"/>
                  <a:gd name="connsiteY53" fmla="*/ 27888 h 81127"/>
                  <a:gd name="connsiteX54" fmla="*/ 271486 w 548030"/>
                  <a:gd name="connsiteY54" fmla="*/ 41831 h 81127"/>
                  <a:gd name="connsiteX55" fmla="*/ 273907 w 548030"/>
                  <a:gd name="connsiteY55" fmla="*/ 53240 h 81127"/>
                  <a:gd name="connsiteX56" fmla="*/ 279959 w 548030"/>
                  <a:gd name="connsiteY56" fmla="*/ 63381 h 81127"/>
                  <a:gd name="connsiteX57" fmla="*/ 288432 w 548030"/>
                  <a:gd name="connsiteY57" fmla="*/ 68451 h 81127"/>
                  <a:gd name="connsiteX58" fmla="*/ 299325 w 548030"/>
                  <a:gd name="connsiteY58" fmla="*/ 72254 h 81127"/>
                  <a:gd name="connsiteX59" fmla="*/ 305377 w 548030"/>
                  <a:gd name="connsiteY59" fmla="*/ 70986 h 81127"/>
                  <a:gd name="connsiteX60" fmla="*/ 311429 w 548030"/>
                  <a:gd name="connsiteY60" fmla="*/ 69719 h 81127"/>
                  <a:gd name="connsiteX61" fmla="*/ 315060 w 548030"/>
                  <a:gd name="connsiteY61" fmla="*/ 67184 h 81127"/>
                  <a:gd name="connsiteX62" fmla="*/ 318691 w 548030"/>
                  <a:gd name="connsiteY62" fmla="*/ 64648 h 81127"/>
                  <a:gd name="connsiteX63" fmla="*/ 321112 w 548030"/>
                  <a:gd name="connsiteY63" fmla="*/ 63381 h 81127"/>
                  <a:gd name="connsiteX64" fmla="*/ 323532 w 548030"/>
                  <a:gd name="connsiteY64" fmla="*/ 64648 h 81127"/>
                  <a:gd name="connsiteX65" fmla="*/ 328374 w 548030"/>
                  <a:gd name="connsiteY65" fmla="*/ 68451 h 81127"/>
                  <a:gd name="connsiteX66" fmla="*/ 316270 w 548030"/>
                  <a:gd name="connsiteY66" fmla="*/ 78592 h 81127"/>
                  <a:gd name="connsiteX67" fmla="*/ 298115 w 548030"/>
                  <a:gd name="connsiteY67" fmla="*/ 81127 h 81127"/>
                  <a:gd name="connsiteX68" fmla="*/ 282380 w 548030"/>
                  <a:gd name="connsiteY68" fmla="*/ 78592 h 81127"/>
                  <a:gd name="connsiteX69" fmla="*/ 269066 w 548030"/>
                  <a:gd name="connsiteY69" fmla="*/ 69719 h 81127"/>
                  <a:gd name="connsiteX70" fmla="*/ 261803 w 548030"/>
                  <a:gd name="connsiteY70" fmla="*/ 58310 h 81127"/>
                  <a:gd name="connsiteX71" fmla="*/ 258172 w 548030"/>
                  <a:gd name="connsiteY71" fmla="*/ 41831 h 81127"/>
                  <a:gd name="connsiteX72" fmla="*/ 261803 w 548030"/>
                  <a:gd name="connsiteY72" fmla="*/ 25352 h 81127"/>
                  <a:gd name="connsiteX73" fmla="*/ 270276 w 548030"/>
                  <a:gd name="connsiteY73" fmla="*/ 11409 h 81127"/>
                  <a:gd name="connsiteX74" fmla="*/ 282380 w 548030"/>
                  <a:gd name="connsiteY74" fmla="*/ 2535 h 81127"/>
                  <a:gd name="connsiteX75" fmla="*/ 299325 w 548030"/>
                  <a:gd name="connsiteY75" fmla="*/ 0 h 81127"/>
                  <a:gd name="connsiteX76" fmla="*/ 217640 w 548030"/>
                  <a:gd name="connsiteY76" fmla="*/ 0 h 81127"/>
                  <a:gd name="connsiteX77" fmla="*/ 232414 w 548030"/>
                  <a:gd name="connsiteY77" fmla="*/ 2535 h 81127"/>
                  <a:gd name="connsiteX78" fmla="*/ 244726 w 548030"/>
                  <a:gd name="connsiteY78" fmla="*/ 10141 h 81127"/>
                  <a:gd name="connsiteX79" fmla="*/ 241032 w 548030"/>
                  <a:gd name="connsiteY79" fmla="*/ 15211 h 81127"/>
                  <a:gd name="connsiteX80" fmla="*/ 239801 w 548030"/>
                  <a:gd name="connsiteY80" fmla="*/ 17747 h 81127"/>
                  <a:gd name="connsiteX81" fmla="*/ 238570 w 548030"/>
                  <a:gd name="connsiteY81" fmla="*/ 17747 h 81127"/>
                  <a:gd name="connsiteX82" fmla="*/ 236108 w 548030"/>
                  <a:gd name="connsiteY82" fmla="*/ 16479 h 81127"/>
                  <a:gd name="connsiteX83" fmla="*/ 231183 w 548030"/>
                  <a:gd name="connsiteY83" fmla="*/ 13944 h 81127"/>
                  <a:gd name="connsiteX84" fmla="*/ 225027 w 548030"/>
                  <a:gd name="connsiteY84" fmla="*/ 11409 h 81127"/>
                  <a:gd name="connsiteX85" fmla="*/ 217640 w 548030"/>
                  <a:gd name="connsiteY85" fmla="*/ 11409 h 81127"/>
                  <a:gd name="connsiteX86" fmla="*/ 205328 w 548030"/>
                  <a:gd name="connsiteY86" fmla="*/ 12676 h 81127"/>
                  <a:gd name="connsiteX87" fmla="*/ 195479 w 548030"/>
                  <a:gd name="connsiteY87" fmla="*/ 19014 h 81127"/>
                  <a:gd name="connsiteX88" fmla="*/ 190554 w 548030"/>
                  <a:gd name="connsiteY88" fmla="*/ 27888 h 81127"/>
                  <a:gd name="connsiteX89" fmla="*/ 188092 w 548030"/>
                  <a:gd name="connsiteY89" fmla="*/ 41831 h 81127"/>
                  <a:gd name="connsiteX90" fmla="*/ 190554 w 548030"/>
                  <a:gd name="connsiteY90" fmla="*/ 53240 h 81127"/>
                  <a:gd name="connsiteX91" fmla="*/ 196710 w 548030"/>
                  <a:gd name="connsiteY91" fmla="*/ 63381 h 81127"/>
                  <a:gd name="connsiteX92" fmla="*/ 205328 w 548030"/>
                  <a:gd name="connsiteY92" fmla="*/ 68451 h 81127"/>
                  <a:gd name="connsiteX93" fmla="*/ 216409 w 548030"/>
                  <a:gd name="connsiteY93" fmla="*/ 72254 h 81127"/>
                  <a:gd name="connsiteX94" fmla="*/ 222565 w 548030"/>
                  <a:gd name="connsiteY94" fmla="*/ 70986 h 81127"/>
                  <a:gd name="connsiteX95" fmla="*/ 227489 w 548030"/>
                  <a:gd name="connsiteY95" fmla="*/ 69719 h 81127"/>
                  <a:gd name="connsiteX96" fmla="*/ 232414 w 548030"/>
                  <a:gd name="connsiteY96" fmla="*/ 67184 h 81127"/>
                  <a:gd name="connsiteX97" fmla="*/ 237339 w 548030"/>
                  <a:gd name="connsiteY97" fmla="*/ 64648 h 81127"/>
                  <a:gd name="connsiteX98" fmla="*/ 238570 w 548030"/>
                  <a:gd name="connsiteY98" fmla="*/ 63381 h 81127"/>
                  <a:gd name="connsiteX99" fmla="*/ 239801 w 548030"/>
                  <a:gd name="connsiteY99" fmla="*/ 63381 h 81127"/>
                  <a:gd name="connsiteX100" fmla="*/ 241032 w 548030"/>
                  <a:gd name="connsiteY100" fmla="*/ 64648 h 81127"/>
                  <a:gd name="connsiteX101" fmla="*/ 245957 w 548030"/>
                  <a:gd name="connsiteY101" fmla="*/ 68451 h 81127"/>
                  <a:gd name="connsiteX102" fmla="*/ 233645 w 548030"/>
                  <a:gd name="connsiteY102" fmla="*/ 78592 h 81127"/>
                  <a:gd name="connsiteX103" fmla="*/ 215178 w 548030"/>
                  <a:gd name="connsiteY103" fmla="*/ 81127 h 81127"/>
                  <a:gd name="connsiteX104" fmla="*/ 199173 w 548030"/>
                  <a:gd name="connsiteY104" fmla="*/ 78592 h 81127"/>
                  <a:gd name="connsiteX105" fmla="*/ 185630 w 548030"/>
                  <a:gd name="connsiteY105" fmla="*/ 69719 h 81127"/>
                  <a:gd name="connsiteX106" fmla="*/ 178243 w 548030"/>
                  <a:gd name="connsiteY106" fmla="*/ 58310 h 81127"/>
                  <a:gd name="connsiteX107" fmla="*/ 175780 w 548030"/>
                  <a:gd name="connsiteY107" fmla="*/ 41831 h 81127"/>
                  <a:gd name="connsiteX108" fmla="*/ 178243 w 548030"/>
                  <a:gd name="connsiteY108" fmla="*/ 25352 h 81127"/>
                  <a:gd name="connsiteX109" fmla="*/ 186861 w 548030"/>
                  <a:gd name="connsiteY109" fmla="*/ 11409 h 81127"/>
                  <a:gd name="connsiteX110" fmla="*/ 199173 w 548030"/>
                  <a:gd name="connsiteY110" fmla="*/ 2535 h 81127"/>
                  <a:gd name="connsiteX111" fmla="*/ 217640 w 548030"/>
                  <a:gd name="connsiteY111" fmla="*/ 0 h 81127"/>
                  <a:gd name="connsiteX112" fmla="*/ 116104 w 548030"/>
                  <a:gd name="connsiteY112" fmla="*/ 0 h 81127"/>
                  <a:gd name="connsiteX113" fmla="*/ 128589 w 548030"/>
                  <a:gd name="connsiteY113" fmla="*/ 0 h 81127"/>
                  <a:gd name="connsiteX114" fmla="*/ 163545 w 548030"/>
                  <a:gd name="connsiteY114" fmla="*/ 81108 h 81127"/>
                  <a:gd name="connsiteX115" fmla="*/ 153557 w 548030"/>
                  <a:gd name="connsiteY115" fmla="*/ 81108 h 81127"/>
                  <a:gd name="connsiteX116" fmla="*/ 149812 w 548030"/>
                  <a:gd name="connsiteY116" fmla="*/ 79820 h 81127"/>
                  <a:gd name="connsiteX117" fmla="*/ 148564 w 548030"/>
                  <a:gd name="connsiteY117" fmla="*/ 77245 h 81127"/>
                  <a:gd name="connsiteX118" fmla="*/ 141073 w 548030"/>
                  <a:gd name="connsiteY118" fmla="*/ 59221 h 81127"/>
                  <a:gd name="connsiteX119" fmla="*/ 103620 w 548030"/>
                  <a:gd name="connsiteY119" fmla="*/ 59221 h 81127"/>
                  <a:gd name="connsiteX120" fmla="*/ 96129 w 548030"/>
                  <a:gd name="connsiteY120" fmla="*/ 77245 h 81127"/>
                  <a:gd name="connsiteX121" fmla="*/ 94881 w 548030"/>
                  <a:gd name="connsiteY121" fmla="*/ 79820 h 81127"/>
                  <a:gd name="connsiteX122" fmla="*/ 92384 w 548030"/>
                  <a:gd name="connsiteY122" fmla="*/ 81108 h 81127"/>
                  <a:gd name="connsiteX123" fmla="*/ 82396 w 548030"/>
                  <a:gd name="connsiteY123" fmla="*/ 81108 h 81127"/>
                  <a:gd name="connsiteX124" fmla="*/ 0 w 548030"/>
                  <a:gd name="connsiteY124" fmla="*/ 0 h 81127"/>
                  <a:gd name="connsiteX125" fmla="*/ 11236 w 548030"/>
                  <a:gd name="connsiteY125" fmla="*/ 0 h 81127"/>
                  <a:gd name="connsiteX126" fmla="*/ 12484 w 548030"/>
                  <a:gd name="connsiteY126" fmla="*/ 1287 h 81127"/>
                  <a:gd name="connsiteX127" fmla="*/ 14981 w 548030"/>
                  <a:gd name="connsiteY127" fmla="*/ 2575 h 81127"/>
                  <a:gd name="connsiteX128" fmla="*/ 38701 w 548030"/>
                  <a:gd name="connsiteY128" fmla="*/ 57934 h 81127"/>
                  <a:gd name="connsiteX129" fmla="*/ 39949 w 548030"/>
                  <a:gd name="connsiteY129" fmla="*/ 61796 h 81127"/>
                  <a:gd name="connsiteX130" fmla="*/ 41198 w 548030"/>
                  <a:gd name="connsiteY130" fmla="*/ 66946 h 81127"/>
                  <a:gd name="connsiteX131" fmla="*/ 42446 w 548030"/>
                  <a:gd name="connsiteY131" fmla="*/ 61796 h 81127"/>
                  <a:gd name="connsiteX132" fmla="*/ 43695 w 548030"/>
                  <a:gd name="connsiteY132" fmla="*/ 57934 h 81127"/>
                  <a:gd name="connsiteX133" fmla="*/ 67414 w 548030"/>
                  <a:gd name="connsiteY133" fmla="*/ 2575 h 81127"/>
                  <a:gd name="connsiteX134" fmla="*/ 68663 w 548030"/>
                  <a:gd name="connsiteY134" fmla="*/ 1287 h 81127"/>
                  <a:gd name="connsiteX135" fmla="*/ 71160 w 548030"/>
                  <a:gd name="connsiteY135" fmla="*/ 0 h 81127"/>
                  <a:gd name="connsiteX136" fmla="*/ 81147 w 548030"/>
                  <a:gd name="connsiteY136" fmla="*/ 0 h 81127"/>
                  <a:gd name="connsiteX137" fmla="*/ 47440 w 548030"/>
                  <a:gd name="connsiteY137" fmla="*/ 81108 h 81127"/>
                  <a:gd name="connsiteX138" fmla="*/ 34956 w 548030"/>
                  <a:gd name="connsiteY138" fmla="*/ 81108 h 8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48030" h="81127">
                    <a:moveTo>
                      <a:pt x="122346" y="11587"/>
                    </a:moveTo>
                    <a:cubicBezTo>
                      <a:pt x="122346" y="12874"/>
                      <a:pt x="122346" y="14162"/>
                      <a:pt x="121098" y="15449"/>
                    </a:cubicBezTo>
                    <a:cubicBezTo>
                      <a:pt x="119849" y="16736"/>
                      <a:pt x="119849" y="18024"/>
                      <a:pt x="119849" y="19311"/>
                    </a:cubicBezTo>
                    <a:lnTo>
                      <a:pt x="107365" y="51497"/>
                    </a:lnTo>
                    <a:lnTo>
                      <a:pt x="138576" y="51497"/>
                    </a:lnTo>
                    <a:lnTo>
                      <a:pt x="124843" y="19311"/>
                    </a:lnTo>
                    <a:cubicBezTo>
                      <a:pt x="124843" y="16736"/>
                      <a:pt x="123595" y="14162"/>
                      <a:pt x="122346" y="11587"/>
                    </a:cubicBezTo>
                    <a:close/>
                    <a:moveTo>
                      <a:pt x="494377" y="0"/>
                    </a:moveTo>
                    <a:lnTo>
                      <a:pt x="548030" y="0"/>
                    </a:lnTo>
                    <a:lnTo>
                      <a:pt x="548030" y="10299"/>
                    </a:lnTo>
                    <a:lnTo>
                      <a:pt x="507152" y="10299"/>
                    </a:lnTo>
                    <a:lnTo>
                      <a:pt x="507152" y="34760"/>
                    </a:lnTo>
                    <a:lnTo>
                      <a:pt x="540365" y="34760"/>
                    </a:lnTo>
                    <a:lnTo>
                      <a:pt x="540365" y="45060"/>
                    </a:lnTo>
                    <a:lnTo>
                      <a:pt x="507152" y="45060"/>
                    </a:lnTo>
                    <a:lnTo>
                      <a:pt x="507152" y="72096"/>
                    </a:lnTo>
                    <a:lnTo>
                      <a:pt x="548030" y="72096"/>
                    </a:lnTo>
                    <a:lnTo>
                      <a:pt x="548030" y="81108"/>
                    </a:lnTo>
                    <a:lnTo>
                      <a:pt x="494377" y="81108"/>
                    </a:lnTo>
                    <a:close/>
                    <a:moveTo>
                      <a:pt x="395501" y="0"/>
                    </a:moveTo>
                    <a:lnTo>
                      <a:pt x="400602" y="0"/>
                    </a:lnTo>
                    <a:cubicBezTo>
                      <a:pt x="403152" y="0"/>
                      <a:pt x="403152" y="0"/>
                      <a:pt x="404427" y="0"/>
                    </a:cubicBezTo>
                    <a:lnTo>
                      <a:pt x="405702" y="1287"/>
                    </a:lnTo>
                    <a:lnTo>
                      <a:pt x="455433" y="60509"/>
                    </a:lnTo>
                    <a:cubicBezTo>
                      <a:pt x="455433" y="60509"/>
                      <a:pt x="455433" y="59221"/>
                      <a:pt x="455433" y="57934"/>
                    </a:cubicBezTo>
                    <a:lnTo>
                      <a:pt x="455433" y="55359"/>
                    </a:lnTo>
                    <a:lnTo>
                      <a:pt x="455433" y="0"/>
                    </a:lnTo>
                    <a:lnTo>
                      <a:pt x="465634" y="0"/>
                    </a:lnTo>
                    <a:lnTo>
                      <a:pt x="465634" y="81108"/>
                    </a:lnTo>
                    <a:lnTo>
                      <a:pt x="459258" y="81108"/>
                    </a:lnTo>
                    <a:cubicBezTo>
                      <a:pt x="459258" y="81108"/>
                      <a:pt x="457983" y="81108"/>
                      <a:pt x="456708" y="79820"/>
                    </a:cubicBezTo>
                    <a:cubicBezTo>
                      <a:pt x="456708" y="79820"/>
                      <a:pt x="455433" y="79820"/>
                      <a:pt x="455433" y="78533"/>
                    </a:cubicBezTo>
                    <a:lnTo>
                      <a:pt x="405702" y="19311"/>
                    </a:lnTo>
                    <a:cubicBezTo>
                      <a:pt x="405702" y="20599"/>
                      <a:pt x="405702" y="21886"/>
                      <a:pt x="405702" y="21886"/>
                    </a:cubicBezTo>
                    <a:cubicBezTo>
                      <a:pt x="405702" y="23174"/>
                      <a:pt x="405702" y="24461"/>
                      <a:pt x="405702" y="25748"/>
                    </a:cubicBezTo>
                    <a:lnTo>
                      <a:pt x="405702" y="81108"/>
                    </a:lnTo>
                    <a:lnTo>
                      <a:pt x="395501" y="81108"/>
                    </a:lnTo>
                    <a:close/>
                    <a:moveTo>
                      <a:pt x="351558" y="0"/>
                    </a:moveTo>
                    <a:lnTo>
                      <a:pt x="361546" y="0"/>
                    </a:lnTo>
                    <a:lnTo>
                      <a:pt x="361546" y="81108"/>
                    </a:lnTo>
                    <a:lnTo>
                      <a:pt x="351558" y="81108"/>
                    </a:lnTo>
                    <a:close/>
                    <a:moveTo>
                      <a:pt x="299325" y="0"/>
                    </a:moveTo>
                    <a:cubicBezTo>
                      <a:pt x="305377" y="0"/>
                      <a:pt x="310218" y="1268"/>
                      <a:pt x="315060" y="2535"/>
                    </a:cubicBezTo>
                    <a:cubicBezTo>
                      <a:pt x="319901" y="5070"/>
                      <a:pt x="323532" y="7606"/>
                      <a:pt x="327164" y="10141"/>
                    </a:cubicBezTo>
                    <a:lnTo>
                      <a:pt x="323532" y="15211"/>
                    </a:lnTo>
                    <a:cubicBezTo>
                      <a:pt x="323532" y="16479"/>
                      <a:pt x="322322" y="16479"/>
                      <a:pt x="322322" y="17747"/>
                    </a:cubicBezTo>
                    <a:cubicBezTo>
                      <a:pt x="321112" y="17747"/>
                      <a:pt x="321112" y="17747"/>
                      <a:pt x="321112" y="17747"/>
                    </a:cubicBezTo>
                    <a:cubicBezTo>
                      <a:pt x="319901" y="17747"/>
                      <a:pt x="318691" y="17747"/>
                      <a:pt x="317481" y="16479"/>
                    </a:cubicBezTo>
                    <a:cubicBezTo>
                      <a:pt x="317481" y="15211"/>
                      <a:pt x="315060" y="15211"/>
                      <a:pt x="313849" y="13944"/>
                    </a:cubicBezTo>
                    <a:cubicBezTo>
                      <a:pt x="312639" y="13944"/>
                      <a:pt x="310218" y="12676"/>
                      <a:pt x="307798" y="11409"/>
                    </a:cubicBezTo>
                    <a:cubicBezTo>
                      <a:pt x="305377" y="11409"/>
                      <a:pt x="302956" y="11409"/>
                      <a:pt x="299325" y="11409"/>
                    </a:cubicBezTo>
                    <a:cubicBezTo>
                      <a:pt x="295694" y="11409"/>
                      <a:pt x="290852" y="11409"/>
                      <a:pt x="288432" y="12676"/>
                    </a:cubicBezTo>
                    <a:cubicBezTo>
                      <a:pt x="284800" y="13944"/>
                      <a:pt x="281169" y="16479"/>
                      <a:pt x="279959" y="19014"/>
                    </a:cubicBezTo>
                    <a:cubicBezTo>
                      <a:pt x="276328" y="21549"/>
                      <a:pt x="275117" y="24085"/>
                      <a:pt x="273907" y="27888"/>
                    </a:cubicBezTo>
                    <a:cubicBezTo>
                      <a:pt x="271486" y="31690"/>
                      <a:pt x="271486" y="36761"/>
                      <a:pt x="271486" y="41831"/>
                    </a:cubicBezTo>
                    <a:cubicBezTo>
                      <a:pt x="271486" y="45634"/>
                      <a:pt x="271486" y="49437"/>
                      <a:pt x="273907" y="53240"/>
                    </a:cubicBezTo>
                    <a:cubicBezTo>
                      <a:pt x="275117" y="58310"/>
                      <a:pt x="276328" y="60846"/>
                      <a:pt x="279959" y="63381"/>
                    </a:cubicBezTo>
                    <a:cubicBezTo>
                      <a:pt x="281169" y="65916"/>
                      <a:pt x="284800" y="68451"/>
                      <a:pt x="288432" y="68451"/>
                    </a:cubicBezTo>
                    <a:cubicBezTo>
                      <a:pt x="292063" y="70986"/>
                      <a:pt x="295694" y="72254"/>
                      <a:pt x="299325" y="72254"/>
                    </a:cubicBezTo>
                    <a:cubicBezTo>
                      <a:pt x="301746" y="72254"/>
                      <a:pt x="302956" y="72254"/>
                      <a:pt x="305377" y="70986"/>
                    </a:cubicBezTo>
                    <a:cubicBezTo>
                      <a:pt x="307798" y="70986"/>
                      <a:pt x="309008" y="70986"/>
                      <a:pt x="311429" y="69719"/>
                    </a:cubicBezTo>
                    <a:cubicBezTo>
                      <a:pt x="312639" y="68451"/>
                      <a:pt x="313849" y="68451"/>
                      <a:pt x="315060" y="67184"/>
                    </a:cubicBezTo>
                    <a:cubicBezTo>
                      <a:pt x="317481" y="67184"/>
                      <a:pt x="318691" y="65916"/>
                      <a:pt x="318691" y="64648"/>
                    </a:cubicBezTo>
                    <a:cubicBezTo>
                      <a:pt x="319901" y="64648"/>
                      <a:pt x="319901" y="63381"/>
                      <a:pt x="321112" y="63381"/>
                    </a:cubicBezTo>
                    <a:cubicBezTo>
                      <a:pt x="322322" y="63381"/>
                      <a:pt x="323532" y="63381"/>
                      <a:pt x="323532" y="64648"/>
                    </a:cubicBezTo>
                    <a:lnTo>
                      <a:pt x="328374" y="68451"/>
                    </a:lnTo>
                    <a:cubicBezTo>
                      <a:pt x="324743" y="73522"/>
                      <a:pt x="321112" y="76057"/>
                      <a:pt x="316270" y="78592"/>
                    </a:cubicBezTo>
                    <a:cubicBezTo>
                      <a:pt x="311429" y="81127"/>
                      <a:pt x="305377" y="81127"/>
                      <a:pt x="298115" y="81127"/>
                    </a:cubicBezTo>
                    <a:cubicBezTo>
                      <a:pt x="292063" y="81127"/>
                      <a:pt x="287221" y="81127"/>
                      <a:pt x="282380" y="78592"/>
                    </a:cubicBezTo>
                    <a:cubicBezTo>
                      <a:pt x="276328" y="77325"/>
                      <a:pt x="273907" y="73522"/>
                      <a:pt x="269066" y="69719"/>
                    </a:cubicBezTo>
                    <a:cubicBezTo>
                      <a:pt x="266645" y="67184"/>
                      <a:pt x="264224" y="62113"/>
                      <a:pt x="261803" y="58310"/>
                    </a:cubicBezTo>
                    <a:cubicBezTo>
                      <a:pt x="260593" y="51972"/>
                      <a:pt x="258172" y="46902"/>
                      <a:pt x="258172" y="41831"/>
                    </a:cubicBezTo>
                    <a:cubicBezTo>
                      <a:pt x="258172" y="35493"/>
                      <a:pt x="260593" y="29155"/>
                      <a:pt x="261803" y="25352"/>
                    </a:cubicBezTo>
                    <a:cubicBezTo>
                      <a:pt x="264224" y="19014"/>
                      <a:pt x="266645" y="15211"/>
                      <a:pt x="270276" y="11409"/>
                    </a:cubicBezTo>
                    <a:cubicBezTo>
                      <a:pt x="273907" y="7606"/>
                      <a:pt x="277538" y="6338"/>
                      <a:pt x="282380" y="2535"/>
                    </a:cubicBezTo>
                    <a:cubicBezTo>
                      <a:pt x="288432" y="1268"/>
                      <a:pt x="293273" y="0"/>
                      <a:pt x="299325" y="0"/>
                    </a:cubicBezTo>
                    <a:close/>
                    <a:moveTo>
                      <a:pt x="217640" y="0"/>
                    </a:moveTo>
                    <a:cubicBezTo>
                      <a:pt x="222565" y="0"/>
                      <a:pt x="227489" y="1268"/>
                      <a:pt x="232414" y="2535"/>
                    </a:cubicBezTo>
                    <a:cubicBezTo>
                      <a:pt x="237339" y="5070"/>
                      <a:pt x="241032" y="7606"/>
                      <a:pt x="244726" y="10141"/>
                    </a:cubicBezTo>
                    <a:lnTo>
                      <a:pt x="241032" y="15211"/>
                    </a:lnTo>
                    <a:cubicBezTo>
                      <a:pt x="239801" y="16479"/>
                      <a:pt x="239801" y="16479"/>
                      <a:pt x="239801" y="17747"/>
                    </a:cubicBezTo>
                    <a:lnTo>
                      <a:pt x="238570" y="17747"/>
                    </a:lnTo>
                    <a:cubicBezTo>
                      <a:pt x="237339" y="17747"/>
                      <a:pt x="236108" y="17747"/>
                      <a:pt x="236108" y="16479"/>
                    </a:cubicBezTo>
                    <a:cubicBezTo>
                      <a:pt x="233645" y="15211"/>
                      <a:pt x="233645" y="15211"/>
                      <a:pt x="231183" y="13944"/>
                    </a:cubicBezTo>
                    <a:cubicBezTo>
                      <a:pt x="229952" y="13944"/>
                      <a:pt x="227489" y="12676"/>
                      <a:pt x="225027" y="11409"/>
                    </a:cubicBezTo>
                    <a:cubicBezTo>
                      <a:pt x="222565" y="11409"/>
                      <a:pt x="220102" y="11409"/>
                      <a:pt x="217640" y="11409"/>
                    </a:cubicBezTo>
                    <a:cubicBezTo>
                      <a:pt x="212715" y="11409"/>
                      <a:pt x="209022" y="11409"/>
                      <a:pt x="205328" y="12676"/>
                    </a:cubicBezTo>
                    <a:cubicBezTo>
                      <a:pt x="201635" y="13944"/>
                      <a:pt x="199173" y="16479"/>
                      <a:pt x="195479" y="19014"/>
                    </a:cubicBezTo>
                    <a:cubicBezTo>
                      <a:pt x="193017" y="21549"/>
                      <a:pt x="191785" y="24085"/>
                      <a:pt x="190554" y="27888"/>
                    </a:cubicBezTo>
                    <a:cubicBezTo>
                      <a:pt x="189323" y="31690"/>
                      <a:pt x="188092" y="36761"/>
                      <a:pt x="188092" y="41831"/>
                    </a:cubicBezTo>
                    <a:cubicBezTo>
                      <a:pt x="188092" y="45634"/>
                      <a:pt x="189323" y="49437"/>
                      <a:pt x="190554" y="53240"/>
                    </a:cubicBezTo>
                    <a:cubicBezTo>
                      <a:pt x="191785" y="58310"/>
                      <a:pt x="193017" y="60846"/>
                      <a:pt x="196710" y="63381"/>
                    </a:cubicBezTo>
                    <a:cubicBezTo>
                      <a:pt x="199173" y="65916"/>
                      <a:pt x="201635" y="68451"/>
                      <a:pt x="205328" y="68451"/>
                    </a:cubicBezTo>
                    <a:cubicBezTo>
                      <a:pt x="209022" y="70986"/>
                      <a:pt x="212715" y="72254"/>
                      <a:pt x="216409" y="72254"/>
                    </a:cubicBezTo>
                    <a:cubicBezTo>
                      <a:pt x="218871" y="72254"/>
                      <a:pt x="220102" y="72254"/>
                      <a:pt x="222565" y="70986"/>
                    </a:cubicBezTo>
                    <a:cubicBezTo>
                      <a:pt x="225027" y="70986"/>
                      <a:pt x="226258" y="70986"/>
                      <a:pt x="227489" y="69719"/>
                    </a:cubicBezTo>
                    <a:cubicBezTo>
                      <a:pt x="229952" y="68451"/>
                      <a:pt x="231183" y="68451"/>
                      <a:pt x="232414" y="67184"/>
                    </a:cubicBezTo>
                    <a:cubicBezTo>
                      <a:pt x="233645" y="67184"/>
                      <a:pt x="236108" y="65916"/>
                      <a:pt x="237339" y="64648"/>
                    </a:cubicBezTo>
                    <a:lnTo>
                      <a:pt x="238570" y="63381"/>
                    </a:lnTo>
                    <a:cubicBezTo>
                      <a:pt x="238570" y="63381"/>
                      <a:pt x="238570" y="63381"/>
                      <a:pt x="239801" y="63381"/>
                    </a:cubicBezTo>
                    <a:cubicBezTo>
                      <a:pt x="239801" y="63381"/>
                      <a:pt x="239801" y="63381"/>
                      <a:pt x="241032" y="64648"/>
                    </a:cubicBezTo>
                    <a:lnTo>
                      <a:pt x="245957" y="68451"/>
                    </a:lnTo>
                    <a:cubicBezTo>
                      <a:pt x="242264" y="73522"/>
                      <a:pt x="238570" y="76057"/>
                      <a:pt x="233645" y="78592"/>
                    </a:cubicBezTo>
                    <a:cubicBezTo>
                      <a:pt x="227489" y="81127"/>
                      <a:pt x="222565" y="81127"/>
                      <a:pt x="215178" y="81127"/>
                    </a:cubicBezTo>
                    <a:cubicBezTo>
                      <a:pt x="209022" y="81127"/>
                      <a:pt x="204097" y="81127"/>
                      <a:pt x="199173" y="78592"/>
                    </a:cubicBezTo>
                    <a:cubicBezTo>
                      <a:pt x="194248" y="77325"/>
                      <a:pt x="190554" y="73522"/>
                      <a:pt x="185630" y="69719"/>
                    </a:cubicBezTo>
                    <a:cubicBezTo>
                      <a:pt x="183167" y="67184"/>
                      <a:pt x="179474" y="62113"/>
                      <a:pt x="178243" y="58310"/>
                    </a:cubicBezTo>
                    <a:cubicBezTo>
                      <a:pt x="175780" y="51972"/>
                      <a:pt x="175780" y="46902"/>
                      <a:pt x="175780" y="41831"/>
                    </a:cubicBezTo>
                    <a:cubicBezTo>
                      <a:pt x="175780" y="35493"/>
                      <a:pt x="175780" y="29155"/>
                      <a:pt x="178243" y="25352"/>
                    </a:cubicBezTo>
                    <a:cubicBezTo>
                      <a:pt x="179474" y="19014"/>
                      <a:pt x="183167" y="15211"/>
                      <a:pt x="186861" y="11409"/>
                    </a:cubicBezTo>
                    <a:cubicBezTo>
                      <a:pt x="190554" y="7606"/>
                      <a:pt x="195479" y="6338"/>
                      <a:pt x="199173" y="2535"/>
                    </a:cubicBezTo>
                    <a:cubicBezTo>
                      <a:pt x="205328" y="1268"/>
                      <a:pt x="211484" y="0"/>
                      <a:pt x="217640" y="0"/>
                    </a:cubicBezTo>
                    <a:close/>
                    <a:moveTo>
                      <a:pt x="116104" y="0"/>
                    </a:moveTo>
                    <a:lnTo>
                      <a:pt x="128589" y="0"/>
                    </a:lnTo>
                    <a:lnTo>
                      <a:pt x="163545" y="81108"/>
                    </a:lnTo>
                    <a:lnTo>
                      <a:pt x="153557" y="81108"/>
                    </a:lnTo>
                    <a:cubicBezTo>
                      <a:pt x="152309" y="81108"/>
                      <a:pt x="151060" y="81108"/>
                      <a:pt x="149812" y="79820"/>
                    </a:cubicBezTo>
                    <a:cubicBezTo>
                      <a:pt x="149812" y="79820"/>
                      <a:pt x="148564" y="78533"/>
                      <a:pt x="148564" y="77245"/>
                    </a:cubicBezTo>
                    <a:lnTo>
                      <a:pt x="141073" y="59221"/>
                    </a:lnTo>
                    <a:lnTo>
                      <a:pt x="103620" y="59221"/>
                    </a:lnTo>
                    <a:lnTo>
                      <a:pt x="96129" y="77245"/>
                    </a:lnTo>
                    <a:cubicBezTo>
                      <a:pt x="96129" y="78533"/>
                      <a:pt x="94881" y="79820"/>
                      <a:pt x="94881" y="79820"/>
                    </a:cubicBezTo>
                    <a:cubicBezTo>
                      <a:pt x="93632" y="79820"/>
                      <a:pt x="92384" y="81108"/>
                      <a:pt x="92384" y="81108"/>
                    </a:cubicBezTo>
                    <a:lnTo>
                      <a:pt x="82396" y="81108"/>
                    </a:lnTo>
                    <a:close/>
                    <a:moveTo>
                      <a:pt x="0" y="0"/>
                    </a:moveTo>
                    <a:lnTo>
                      <a:pt x="11236" y="0"/>
                    </a:lnTo>
                    <a:cubicBezTo>
                      <a:pt x="11236" y="0"/>
                      <a:pt x="12484" y="0"/>
                      <a:pt x="12484" y="1287"/>
                    </a:cubicBezTo>
                    <a:cubicBezTo>
                      <a:pt x="13733" y="1287"/>
                      <a:pt x="14981" y="1287"/>
                      <a:pt x="14981" y="2575"/>
                    </a:cubicBezTo>
                    <a:lnTo>
                      <a:pt x="38701" y="57934"/>
                    </a:lnTo>
                    <a:cubicBezTo>
                      <a:pt x="38701" y="59221"/>
                      <a:pt x="38701" y="60509"/>
                      <a:pt x="39949" y="61796"/>
                    </a:cubicBezTo>
                    <a:cubicBezTo>
                      <a:pt x="39949" y="63084"/>
                      <a:pt x="41198" y="65659"/>
                      <a:pt x="41198" y="66946"/>
                    </a:cubicBezTo>
                    <a:cubicBezTo>
                      <a:pt x="41198" y="65659"/>
                      <a:pt x="42446" y="63084"/>
                      <a:pt x="42446" y="61796"/>
                    </a:cubicBezTo>
                    <a:cubicBezTo>
                      <a:pt x="42446" y="60509"/>
                      <a:pt x="43695" y="59221"/>
                      <a:pt x="43695" y="57934"/>
                    </a:cubicBezTo>
                    <a:lnTo>
                      <a:pt x="67414" y="2575"/>
                    </a:lnTo>
                    <a:cubicBezTo>
                      <a:pt x="67414" y="1287"/>
                      <a:pt x="68663" y="1287"/>
                      <a:pt x="68663" y="1287"/>
                    </a:cubicBezTo>
                    <a:cubicBezTo>
                      <a:pt x="68663" y="0"/>
                      <a:pt x="69911" y="0"/>
                      <a:pt x="71160" y="0"/>
                    </a:cubicBezTo>
                    <a:lnTo>
                      <a:pt x="81147" y="0"/>
                    </a:lnTo>
                    <a:lnTo>
                      <a:pt x="47440" y="81108"/>
                    </a:lnTo>
                    <a:lnTo>
                      <a:pt x="34956" y="81108"/>
                    </a:lnTo>
                    <a:close/>
                  </a:path>
                </a:pathLst>
              </a:custGeom>
              <a:solidFill>
                <a:srgbClr val="035E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55" name="Freeform 105">
                <a:extLst>
                  <a:ext uri="{FF2B5EF4-FFF2-40B4-BE49-F238E27FC236}">
                    <a16:creationId xmlns:a16="http://schemas.microsoft.com/office/drawing/2014/main" xmlns="" id="{DA8AA9CF-0379-485B-B3CC-F19938927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7746" y="8720147"/>
                <a:ext cx="1433683" cy="159297"/>
              </a:xfrm>
              <a:custGeom>
                <a:avLst/>
                <a:gdLst>
                  <a:gd name="T0" fmla="*/ 1089 w 1151"/>
                  <a:gd name="T1" fmla="*/ 126 h 127"/>
                  <a:gd name="T2" fmla="*/ 61 w 1151"/>
                  <a:gd name="T3" fmla="*/ 126 h 127"/>
                  <a:gd name="T4" fmla="*/ 61 w 1151"/>
                  <a:gd name="T5" fmla="*/ 126 h 127"/>
                  <a:gd name="T6" fmla="*/ 0 w 1151"/>
                  <a:gd name="T7" fmla="*/ 66 h 127"/>
                  <a:gd name="T8" fmla="*/ 0 w 1151"/>
                  <a:gd name="T9" fmla="*/ 0 h 127"/>
                  <a:gd name="T10" fmla="*/ 1150 w 1151"/>
                  <a:gd name="T11" fmla="*/ 0 h 127"/>
                  <a:gd name="T12" fmla="*/ 1150 w 1151"/>
                  <a:gd name="T13" fmla="*/ 66 h 127"/>
                  <a:gd name="T14" fmla="*/ 1150 w 1151"/>
                  <a:gd name="T15" fmla="*/ 66 h 127"/>
                  <a:gd name="T16" fmla="*/ 1089 w 1151"/>
                  <a:gd name="T17" fmla="*/ 126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1" h="127">
                    <a:moveTo>
                      <a:pt x="1089" y="126"/>
                    </a:moveTo>
                    <a:lnTo>
                      <a:pt x="61" y="126"/>
                    </a:lnTo>
                    <a:lnTo>
                      <a:pt x="61" y="126"/>
                    </a:lnTo>
                    <a:cubicBezTo>
                      <a:pt x="28" y="126"/>
                      <a:pt x="0" y="99"/>
                      <a:pt x="0" y="66"/>
                    </a:cubicBezTo>
                    <a:lnTo>
                      <a:pt x="0" y="0"/>
                    </a:lnTo>
                    <a:lnTo>
                      <a:pt x="1150" y="0"/>
                    </a:lnTo>
                    <a:lnTo>
                      <a:pt x="1150" y="66"/>
                    </a:lnTo>
                    <a:lnTo>
                      <a:pt x="1150" y="66"/>
                    </a:lnTo>
                    <a:cubicBezTo>
                      <a:pt x="1150" y="99"/>
                      <a:pt x="1123" y="126"/>
                      <a:pt x="1089" y="126"/>
                    </a:cubicBezTo>
                  </a:path>
                </a:pathLst>
              </a:custGeom>
              <a:solidFill>
                <a:srgbClr val="00B37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56" name="Freeform 106">
                <a:extLst>
                  <a:ext uri="{FF2B5EF4-FFF2-40B4-BE49-F238E27FC236}">
                    <a16:creationId xmlns:a16="http://schemas.microsoft.com/office/drawing/2014/main" xmlns="" id="{12E446DF-F183-4616-85AF-86300CBB5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5607" y="8720147"/>
                <a:ext cx="1433683" cy="159297"/>
              </a:xfrm>
              <a:custGeom>
                <a:avLst/>
                <a:gdLst>
                  <a:gd name="T0" fmla="*/ 1089 w 1150"/>
                  <a:gd name="T1" fmla="*/ 126 h 127"/>
                  <a:gd name="T2" fmla="*/ 61 w 1150"/>
                  <a:gd name="T3" fmla="*/ 126 h 127"/>
                  <a:gd name="T4" fmla="*/ 61 w 1150"/>
                  <a:gd name="T5" fmla="*/ 126 h 127"/>
                  <a:gd name="T6" fmla="*/ 0 w 1150"/>
                  <a:gd name="T7" fmla="*/ 66 h 127"/>
                  <a:gd name="T8" fmla="*/ 0 w 1150"/>
                  <a:gd name="T9" fmla="*/ 0 h 127"/>
                  <a:gd name="T10" fmla="*/ 1149 w 1150"/>
                  <a:gd name="T11" fmla="*/ 0 h 127"/>
                  <a:gd name="T12" fmla="*/ 1149 w 1150"/>
                  <a:gd name="T13" fmla="*/ 66 h 127"/>
                  <a:gd name="T14" fmla="*/ 1149 w 1150"/>
                  <a:gd name="T15" fmla="*/ 66 h 127"/>
                  <a:gd name="T16" fmla="*/ 1089 w 1150"/>
                  <a:gd name="T17" fmla="*/ 126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0" h="127">
                    <a:moveTo>
                      <a:pt x="1089" y="126"/>
                    </a:moveTo>
                    <a:lnTo>
                      <a:pt x="61" y="126"/>
                    </a:lnTo>
                    <a:lnTo>
                      <a:pt x="61" y="126"/>
                    </a:lnTo>
                    <a:cubicBezTo>
                      <a:pt x="28" y="126"/>
                      <a:pt x="0" y="99"/>
                      <a:pt x="0" y="66"/>
                    </a:cubicBezTo>
                    <a:lnTo>
                      <a:pt x="0" y="0"/>
                    </a:lnTo>
                    <a:lnTo>
                      <a:pt x="1149" y="0"/>
                    </a:lnTo>
                    <a:lnTo>
                      <a:pt x="1149" y="66"/>
                    </a:lnTo>
                    <a:lnTo>
                      <a:pt x="1149" y="66"/>
                    </a:lnTo>
                    <a:cubicBezTo>
                      <a:pt x="1149" y="99"/>
                      <a:pt x="1123" y="126"/>
                      <a:pt x="1089" y="126"/>
                    </a:cubicBezTo>
                  </a:path>
                </a:pathLst>
              </a:custGeom>
              <a:solidFill>
                <a:srgbClr val="00B37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57" name="Freeform 107">
                <a:extLst>
                  <a:ext uri="{FF2B5EF4-FFF2-40B4-BE49-F238E27FC236}">
                    <a16:creationId xmlns:a16="http://schemas.microsoft.com/office/drawing/2014/main" xmlns="" id="{71465986-F6A3-4AD6-B2FF-37590AC19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4229" y="10598768"/>
                <a:ext cx="43944" cy="43944"/>
              </a:xfrm>
              <a:custGeom>
                <a:avLst/>
                <a:gdLst>
                  <a:gd name="T0" fmla="*/ 36 w 37"/>
                  <a:gd name="T1" fmla="*/ 16 h 34"/>
                  <a:gd name="T2" fmla="*/ 36 w 37"/>
                  <a:gd name="T3" fmla="*/ 16 h 34"/>
                  <a:gd name="T4" fmla="*/ 18 w 37"/>
                  <a:gd name="T5" fmla="*/ 33 h 34"/>
                  <a:gd name="T6" fmla="*/ 18 w 37"/>
                  <a:gd name="T7" fmla="*/ 33 h 34"/>
                  <a:gd name="T8" fmla="*/ 0 w 37"/>
                  <a:gd name="T9" fmla="*/ 16 h 34"/>
                  <a:gd name="T10" fmla="*/ 0 w 37"/>
                  <a:gd name="T11" fmla="*/ 16 h 34"/>
                  <a:gd name="T12" fmla="*/ 18 w 37"/>
                  <a:gd name="T13" fmla="*/ 0 h 34"/>
                  <a:gd name="T14" fmla="*/ 18 w 37"/>
                  <a:gd name="T15" fmla="*/ 0 h 34"/>
                  <a:gd name="T16" fmla="*/ 36 w 37"/>
                  <a:gd name="T17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4">
                    <a:moveTo>
                      <a:pt x="36" y="16"/>
                    </a:moveTo>
                    <a:lnTo>
                      <a:pt x="36" y="16"/>
                    </a:lnTo>
                    <a:cubicBezTo>
                      <a:pt x="36" y="25"/>
                      <a:pt x="28" y="33"/>
                      <a:pt x="18" y="33"/>
                    </a:cubicBezTo>
                    <a:lnTo>
                      <a:pt x="18" y="33"/>
                    </a:lnTo>
                    <a:cubicBezTo>
                      <a:pt x="8" y="33"/>
                      <a:pt x="0" y="25"/>
                      <a:pt x="0" y="16"/>
                    </a:cubicBezTo>
                    <a:lnTo>
                      <a:pt x="0" y="16"/>
                    </a:lnTo>
                    <a:cubicBezTo>
                      <a:pt x="0" y="7"/>
                      <a:pt x="8" y="0"/>
                      <a:pt x="18" y="0"/>
                    </a:cubicBezTo>
                    <a:lnTo>
                      <a:pt x="18" y="0"/>
                    </a:lnTo>
                    <a:cubicBezTo>
                      <a:pt x="28" y="0"/>
                      <a:pt x="36" y="7"/>
                      <a:pt x="36" y="16"/>
                    </a:cubicBezTo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58" name="Freeform 108">
                <a:extLst>
                  <a:ext uri="{FF2B5EF4-FFF2-40B4-BE49-F238E27FC236}">
                    <a16:creationId xmlns:a16="http://schemas.microsoft.com/office/drawing/2014/main" xmlns="" id="{933E3E98-0252-48D1-A329-5B28177142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6208" y="11203002"/>
                <a:ext cx="104370" cy="148310"/>
              </a:xfrm>
              <a:custGeom>
                <a:avLst/>
                <a:gdLst>
                  <a:gd name="T0" fmla="*/ 9 w 83"/>
                  <a:gd name="T1" fmla="*/ 0 h 121"/>
                  <a:gd name="T2" fmla="*/ 82 w 83"/>
                  <a:gd name="T3" fmla="*/ 0 h 121"/>
                  <a:gd name="T4" fmla="*/ 43 w 83"/>
                  <a:gd name="T5" fmla="*/ 120 h 121"/>
                  <a:gd name="T6" fmla="*/ 0 w 83"/>
                  <a:gd name="T7" fmla="*/ 120 h 121"/>
                  <a:gd name="T8" fmla="*/ 9 w 83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9" y="0"/>
                    </a:moveTo>
                    <a:lnTo>
                      <a:pt x="82" y="0"/>
                    </a:lnTo>
                    <a:lnTo>
                      <a:pt x="43" y="120"/>
                    </a:lnTo>
                    <a:lnTo>
                      <a:pt x="0" y="120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EF58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59" name="Freeform 109">
                <a:extLst>
                  <a:ext uri="{FF2B5EF4-FFF2-40B4-BE49-F238E27FC236}">
                    <a16:creationId xmlns:a16="http://schemas.microsoft.com/office/drawing/2014/main" xmlns="" id="{847D258B-F117-495D-9DE8-4D7727DFC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2827" y="10505386"/>
                <a:ext cx="214227" cy="697618"/>
              </a:xfrm>
              <a:custGeom>
                <a:avLst/>
                <a:gdLst>
                  <a:gd name="T0" fmla="*/ 12 w 173"/>
                  <a:gd name="T1" fmla="*/ 0 h 561"/>
                  <a:gd name="T2" fmla="*/ 28 w 173"/>
                  <a:gd name="T3" fmla="*/ 262 h 561"/>
                  <a:gd name="T4" fmla="*/ 28 w 173"/>
                  <a:gd name="T5" fmla="*/ 262 h 561"/>
                  <a:gd name="T6" fmla="*/ 1 w 173"/>
                  <a:gd name="T7" fmla="*/ 335 h 561"/>
                  <a:gd name="T8" fmla="*/ 6 w 173"/>
                  <a:gd name="T9" fmla="*/ 560 h 561"/>
                  <a:gd name="T10" fmla="*/ 111 w 173"/>
                  <a:gd name="T11" fmla="*/ 560 h 561"/>
                  <a:gd name="T12" fmla="*/ 161 w 173"/>
                  <a:gd name="T13" fmla="*/ 269 h 561"/>
                  <a:gd name="T14" fmla="*/ 172 w 173"/>
                  <a:gd name="T15" fmla="*/ 3 h 561"/>
                  <a:gd name="T16" fmla="*/ 12 w 173"/>
                  <a:gd name="T17" fmla="*/ 0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3" h="561">
                    <a:moveTo>
                      <a:pt x="12" y="0"/>
                    </a:moveTo>
                    <a:lnTo>
                      <a:pt x="28" y="262"/>
                    </a:lnTo>
                    <a:lnTo>
                      <a:pt x="28" y="262"/>
                    </a:lnTo>
                    <a:cubicBezTo>
                      <a:pt x="10" y="282"/>
                      <a:pt x="0" y="308"/>
                      <a:pt x="1" y="335"/>
                    </a:cubicBezTo>
                    <a:lnTo>
                      <a:pt x="6" y="560"/>
                    </a:lnTo>
                    <a:lnTo>
                      <a:pt x="111" y="560"/>
                    </a:lnTo>
                    <a:lnTo>
                      <a:pt x="161" y="269"/>
                    </a:lnTo>
                    <a:lnTo>
                      <a:pt x="172" y="3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60" name="Freeform 110">
                <a:extLst>
                  <a:ext uri="{FF2B5EF4-FFF2-40B4-BE49-F238E27FC236}">
                    <a16:creationId xmlns:a16="http://schemas.microsoft.com/office/drawing/2014/main" xmlns="" id="{7DCE819D-4BE0-4547-8DEE-0082B570F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9304" y="10505386"/>
                <a:ext cx="203244" cy="296624"/>
              </a:xfrm>
              <a:custGeom>
                <a:avLst/>
                <a:gdLst>
                  <a:gd name="T0" fmla="*/ 160 w 161"/>
                  <a:gd name="T1" fmla="*/ 3 h 237"/>
                  <a:gd name="T2" fmla="*/ 0 w 161"/>
                  <a:gd name="T3" fmla="*/ 0 h 237"/>
                  <a:gd name="T4" fmla="*/ 13 w 161"/>
                  <a:gd name="T5" fmla="*/ 199 h 237"/>
                  <a:gd name="T6" fmla="*/ 150 w 161"/>
                  <a:gd name="T7" fmla="*/ 236 h 237"/>
                  <a:gd name="T8" fmla="*/ 160 w 161"/>
                  <a:gd name="T9" fmla="*/ 3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237">
                    <a:moveTo>
                      <a:pt x="160" y="3"/>
                    </a:moveTo>
                    <a:lnTo>
                      <a:pt x="0" y="0"/>
                    </a:lnTo>
                    <a:lnTo>
                      <a:pt x="13" y="199"/>
                    </a:lnTo>
                    <a:lnTo>
                      <a:pt x="150" y="236"/>
                    </a:lnTo>
                    <a:lnTo>
                      <a:pt x="160" y="3"/>
                    </a:lnTo>
                  </a:path>
                </a:pathLst>
              </a:custGeom>
              <a:solidFill>
                <a:srgbClr val="FC787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61" name="Freeform 111">
                <a:extLst>
                  <a:ext uri="{FF2B5EF4-FFF2-40B4-BE49-F238E27FC236}">
                    <a16:creationId xmlns:a16="http://schemas.microsoft.com/office/drawing/2014/main" xmlns="" id="{124A4D56-54FC-44C3-9F96-16D6184BB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6915" y="9615513"/>
                <a:ext cx="681137" cy="258175"/>
              </a:xfrm>
              <a:custGeom>
                <a:avLst/>
                <a:gdLst>
                  <a:gd name="T0" fmla="*/ 12 w 545"/>
                  <a:gd name="T1" fmla="*/ 186 h 208"/>
                  <a:gd name="T2" fmla="*/ 265 w 545"/>
                  <a:gd name="T3" fmla="*/ 207 h 208"/>
                  <a:gd name="T4" fmla="*/ 454 w 545"/>
                  <a:gd name="T5" fmla="*/ 85 h 208"/>
                  <a:gd name="T6" fmla="*/ 544 w 545"/>
                  <a:gd name="T7" fmla="*/ 72 h 208"/>
                  <a:gd name="T8" fmla="*/ 467 w 545"/>
                  <a:gd name="T9" fmla="*/ 0 h 208"/>
                  <a:gd name="T10" fmla="*/ 419 w 545"/>
                  <a:gd name="T11" fmla="*/ 56 h 208"/>
                  <a:gd name="T12" fmla="*/ 218 w 545"/>
                  <a:gd name="T13" fmla="*/ 119 h 208"/>
                  <a:gd name="T14" fmla="*/ 0 w 545"/>
                  <a:gd name="T15" fmla="*/ 82 h 208"/>
                  <a:gd name="T16" fmla="*/ 12 w 545"/>
                  <a:gd name="T17" fmla="*/ 186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5" h="208">
                    <a:moveTo>
                      <a:pt x="12" y="186"/>
                    </a:moveTo>
                    <a:lnTo>
                      <a:pt x="265" y="207"/>
                    </a:lnTo>
                    <a:lnTo>
                      <a:pt x="454" y="85"/>
                    </a:lnTo>
                    <a:lnTo>
                      <a:pt x="544" y="72"/>
                    </a:lnTo>
                    <a:lnTo>
                      <a:pt x="467" y="0"/>
                    </a:lnTo>
                    <a:lnTo>
                      <a:pt x="419" y="56"/>
                    </a:lnTo>
                    <a:lnTo>
                      <a:pt x="218" y="119"/>
                    </a:lnTo>
                    <a:lnTo>
                      <a:pt x="0" y="82"/>
                    </a:lnTo>
                    <a:lnTo>
                      <a:pt x="12" y="186"/>
                    </a:lnTo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62" name="Freeform 112">
                <a:extLst>
                  <a:ext uri="{FF2B5EF4-FFF2-40B4-BE49-F238E27FC236}">
                    <a16:creationId xmlns:a16="http://schemas.microsoft.com/office/drawing/2014/main" xmlns="" id="{D01A90BF-00E9-4C96-B739-5CD315FD3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7759" y="10532852"/>
                <a:ext cx="516345" cy="642684"/>
              </a:xfrm>
              <a:custGeom>
                <a:avLst/>
                <a:gdLst>
                  <a:gd name="T0" fmla="*/ 0 w 416"/>
                  <a:gd name="T1" fmla="*/ 84 h 515"/>
                  <a:gd name="T2" fmla="*/ 199 w 416"/>
                  <a:gd name="T3" fmla="*/ 268 h 515"/>
                  <a:gd name="T4" fmla="*/ 199 w 416"/>
                  <a:gd name="T5" fmla="*/ 268 h 515"/>
                  <a:gd name="T6" fmla="*/ 234 w 416"/>
                  <a:gd name="T7" fmla="*/ 372 h 515"/>
                  <a:gd name="T8" fmla="*/ 345 w 416"/>
                  <a:gd name="T9" fmla="*/ 514 h 515"/>
                  <a:gd name="T10" fmla="*/ 415 w 416"/>
                  <a:gd name="T11" fmla="*/ 471 h 515"/>
                  <a:gd name="T12" fmla="*/ 300 w 416"/>
                  <a:gd name="T13" fmla="*/ 210 h 515"/>
                  <a:gd name="T14" fmla="*/ 133 w 416"/>
                  <a:gd name="T15" fmla="*/ 0 h 515"/>
                  <a:gd name="T16" fmla="*/ 0 w 416"/>
                  <a:gd name="T17" fmla="*/ 84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6" h="515">
                    <a:moveTo>
                      <a:pt x="0" y="84"/>
                    </a:moveTo>
                    <a:lnTo>
                      <a:pt x="199" y="268"/>
                    </a:lnTo>
                    <a:lnTo>
                      <a:pt x="199" y="268"/>
                    </a:lnTo>
                    <a:cubicBezTo>
                      <a:pt x="198" y="305"/>
                      <a:pt x="211" y="341"/>
                      <a:pt x="234" y="372"/>
                    </a:cubicBezTo>
                    <a:lnTo>
                      <a:pt x="345" y="514"/>
                    </a:lnTo>
                    <a:lnTo>
                      <a:pt x="415" y="471"/>
                    </a:lnTo>
                    <a:lnTo>
                      <a:pt x="300" y="210"/>
                    </a:lnTo>
                    <a:lnTo>
                      <a:pt x="133" y="0"/>
                    </a:lnTo>
                    <a:lnTo>
                      <a:pt x="0" y="84"/>
                    </a:lnTo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63" name="Freeform 113">
                <a:extLst>
                  <a:ext uri="{FF2B5EF4-FFF2-40B4-BE49-F238E27FC236}">
                    <a16:creationId xmlns:a16="http://schemas.microsoft.com/office/drawing/2014/main" xmlns="" id="{F028A312-0576-40B6-BA69-F0BD34669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2827" y="10192283"/>
                <a:ext cx="247186" cy="318598"/>
              </a:xfrm>
              <a:custGeom>
                <a:avLst/>
                <a:gdLst>
                  <a:gd name="T0" fmla="*/ 199 w 200"/>
                  <a:gd name="T1" fmla="*/ 5 h 255"/>
                  <a:gd name="T2" fmla="*/ 178 w 200"/>
                  <a:gd name="T3" fmla="*/ 254 h 255"/>
                  <a:gd name="T4" fmla="*/ 0 w 200"/>
                  <a:gd name="T5" fmla="*/ 254 h 255"/>
                  <a:gd name="T6" fmla="*/ 8 w 200"/>
                  <a:gd name="T7" fmla="*/ 0 h 255"/>
                  <a:gd name="T8" fmla="*/ 199 w 200"/>
                  <a:gd name="T9" fmla="*/ 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255">
                    <a:moveTo>
                      <a:pt x="199" y="5"/>
                    </a:moveTo>
                    <a:lnTo>
                      <a:pt x="178" y="254"/>
                    </a:lnTo>
                    <a:lnTo>
                      <a:pt x="0" y="254"/>
                    </a:lnTo>
                    <a:lnTo>
                      <a:pt x="8" y="0"/>
                    </a:lnTo>
                    <a:lnTo>
                      <a:pt x="199" y="5"/>
                    </a:lnTo>
                  </a:path>
                </a:pathLst>
              </a:custGeom>
              <a:solidFill>
                <a:srgbClr val="D6D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64" name="Freeform 114">
                <a:extLst>
                  <a:ext uri="{FF2B5EF4-FFF2-40B4-BE49-F238E27FC236}">
                    <a16:creationId xmlns:a16="http://schemas.microsoft.com/office/drawing/2014/main" xmlns="" id="{8C9E4591-E898-4150-BB67-BE4CBA929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80159" y="11087647"/>
                <a:ext cx="104366" cy="159301"/>
              </a:xfrm>
              <a:custGeom>
                <a:avLst/>
                <a:gdLst>
                  <a:gd name="T0" fmla="*/ 0 w 85"/>
                  <a:gd name="T1" fmla="*/ 28 h 126"/>
                  <a:gd name="T2" fmla="*/ 49 w 85"/>
                  <a:gd name="T3" fmla="*/ 0 h 126"/>
                  <a:gd name="T4" fmla="*/ 84 w 85"/>
                  <a:gd name="T5" fmla="*/ 109 h 126"/>
                  <a:gd name="T6" fmla="*/ 56 w 85"/>
                  <a:gd name="T7" fmla="*/ 125 h 126"/>
                  <a:gd name="T8" fmla="*/ 0 w 85"/>
                  <a:gd name="T9" fmla="*/ 2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26">
                    <a:moveTo>
                      <a:pt x="0" y="28"/>
                    </a:moveTo>
                    <a:lnTo>
                      <a:pt x="49" y="0"/>
                    </a:lnTo>
                    <a:lnTo>
                      <a:pt x="84" y="109"/>
                    </a:lnTo>
                    <a:lnTo>
                      <a:pt x="56" y="125"/>
                    </a:lnTo>
                    <a:lnTo>
                      <a:pt x="0" y="28"/>
                    </a:lnTo>
                  </a:path>
                </a:pathLst>
              </a:custGeom>
              <a:solidFill>
                <a:srgbClr val="EF58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65" name="Freeform 115">
                <a:extLst>
                  <a:ext uri="{FF2B5EF4-FFF2-40B4-BE49-F238E27FC236}">
                    <a16:creationId xmlns:a16="http://schemas.microsoft.com/office/drawing/2014/main" xmlns="" id="{7CC6D0AA-6803-497C-9172-3C3A186F2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5216" y="9692413"/>
                <a:ext cx="664657" cy="510855"/>
              </a:xfrm>
              <a:custGeom>
                <a:avLst/>
                <a:gdLst>
                  <a:gd name="T0" fmla="*/ 330 w 534"/>
                  <a:gd name="T1" fmla="*/ 0 h 408"/>
                  <a:gd name="T2" fmla="*/ 247 w 534"/>
                  <a:gd name="T3" fmla="*/ 2 h 408"/>
                  <a:gd name="T4" fmla="*/ 101 w 534"/>
                  <a:gd name="T5" fmla="*/ 35 h 408"/>
                  <a:gd name="T6" fmla="*/ 101 w 534"/>
                  <a:gd name="T7" fmla="*/ 35 h 408"/>
                  <a:gd name="T8" fmla="*/ 39 w 534"/>
                  <a:gd name="T9" fmla="*/ 88 h 408"/>
                  <a:gd name="T10" fmla="*/ 0 w 534"/>
                  <a:gd name="T11" fmla="*/ 195 h 408"/>
                  <a:gd name="T12" fmla="*/ 96 w 534"/>
                  <a:gd name="T13" fmla="*/ 251 h 408"/>
                  <a:gd name="T14" fmla="*/ 137 w 534"/>
                  <a:gd name="T15" fmla="*/ 147 h 408"/>
                  <a:gd name="T16" fmla="*/ 151 w 534"/>
                  <a:gd name="T17" fmla="*/ 241 h 408"/>
                  <a:gd name="T18" fmla="*/ 135 w 534"/>
                  <a:gd name="T19" fmla="*/ 398 h 408"/>
                  <a:gd name="T20" fmla="*/ 449 w 534"/>
                  <a:gd name="T21" fmla="*/ 407 h 408"/>
                  <a:gd name="T22" fmla="*/ 450 w 534"/>
                  <a:gd name="T23" fmla="*/ 256 h 408"/>
                  <a:gd name="T24" fmla="*/ 449 w 534"/>
                  <a:gd name="T25" fmla="*/ 128 h 408"/>
                  <a:gd name="T26" fmla="*/ 533 w 534"/>
                  <a:gd name="T27" fmla="*/ 130 h 408"/>
                  <a:gd name="T28" fmla="*/ 519 w 534"/>
                  <a:gd name="T29" fmla="*/ 13 h 408"/>
                  <a:gd name="T30" fmla="*/ 330 w 534"/>
                  <a:gd name="T31" fmla="*/ 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4" h="408">
                    <a:moveTo>
                      <a:pt x="330" y="0"/>
                    </a:moveTo>
                    <a:lnTo>
                      <a:pt x="247" y="2"/>
                    </a:lnTo>
                    <a:lnTo>
                      <a:pt x="101" y="35"/>
                    </a:lnTo>
                    <a:lnTo>
                      <a:pt x="101" y="35"/>
                    </a:lnTo>
                    <a:cubicBezTo>
                      <a:pt x="72" y="42"/>
                      <a:pt x="49" y="62"/>
                      <a:pt x="39" y="88"/>
                    </a:cubicBezTo>
                    <a:lnTo>
                      <a:pt x="0" y="195"/>
                    </a:lnTo>
                    <a:lnTo>
                      <a:pt x="96" y="251"/>
                    </a:lnTo>
                    <a:lnTo>
                      <a:pt x="137" y="147"/>
                    </a:lnTo>
                    <a:lnTo>
                      <a:pt x="151" y="241"/>
                    </a:lnTo>
                    <a:lnTo>
                      <a:pt x="135" y="398"/>
                    </a:lnTo>
                    <a:lnTo>
                      <a:pt x="449" y="407"/>
                    </a:lnTo>
                    <a:lnTo>
                      <a:pt x="450" y="256"/>
                    </a:lnTo>
                    <a:lnTo>
                      <a:pt x="449" y="128"/>
                    </a:lnTo>
                    <a:lnTo>
                      <a:pt x="533" y="130"/>
                    </a:lnTo>
                    <a:lnTo>
                      <a:pt x="519" y="13"/>
                    </a:lnTo>
                    <a:lnTo>
                      <a:pt x="330" y="0"/>
                    </a:lnTo>
                  </a:path>
                </a:pathLst>
              </a:custGeom>
              <a:solidFill>
                <a:srgbClr val="FCA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66" name="Freeform 116">
                <a:extLst>
                  <a:ext uri="{FF2B5EF4-FFF2-40B4-BE49-F238E27FC236}">
                    <a16:creationId xmlns:a16="http://schemas.microsoft.com/office/drawing/2014/main" xmlns="" id="{17D6EF20-F836-44F5-AB11-A460533C3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6485" y="9890165"/>
                <a:ext cx="379022" cy="258175"/>
              </a:xfrm>
              <a:custGeom>
                <a:avLst/>
                <a:gdLst>
                  <a:gd name="T0" fmla="*/ 305 w 306"/>
                  <a:gd name="T1" fmla="*/ 52 h 208"/>
                  <a:gd name="T2" fmla="*/ 247 w 306"/>
                  <a:gd name="T3" fmla="*/ 110 h 208"/>
                  <a:gd name="T4" fmla="*/ 228 w 306"/>
                  <a:gd name="T5" fmla="*/ 0 h 208"/>
                  <a:gd name="T6" fmla="*/ 108 w 306"/>
                  <a:gd name="T7" fmla="*/ 105 h 208"/>
                  <a:gd name="T8" fmla="*/ 85 w 306"/>
                  <a:gd name="T9" fmla="*/ 0 h 208"/>
                  <a:gd name="T10" fmla="*/ 6 w 306"/>
                  <a:gd name="T11" fmla="*/ 73 h 208"/>
                  <a:gd name="T12" fmla="*/ 6 w 306"/>
                  <a:gd name="T13" fmla="*/ 80 h 208"/>
                  <a:gd name="T14" fmla="*/ 0 w 306"/>
                  <a:gd name="T15" fmla="*/ 139 h 208"/>
                  <a:gd name="T16" fmla="*/ 56 w 306"/>
                  <a:gd name="T17" fmla="*/ 88 h 208"/>
                  <a:gd name="T18" fmla="*/ 79 w 306"/>
                  <a:gd name="T19" fmla="*/ 190 h 208"/>
                  <a:gd name="T20" fmla="*/ 195 w 306"/>
                  <a:gd name="T21" fmla="*/ 88 h 208"/>
                  <a:gd name="T22" fmla="*/ 216 w 306"/>
                  <a:gd name="T23" fmla="*/ 207 h 208"/>
                  <a:gd name="T24" fmla="*/ 305 w 306"/>
                  <a:gd name="T25" fmla="*/ 116 h 208"/>
                  <a:gd name="T26" fmla="*/ 305 w 306"/>
                  <a:gd name="T27" fmla="*/ 95 h 208"/>
                  <a:gd name="T28" fmla="*/ 305 w 306"/>
                  <a:gd name="T29" fmla="*/ 52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6" h="208">
                    <a:moveTo>
                      <a:pt x="305" y="52"/>
                    </a:moveTo>
                    <a:lnTo>
                      <a:pt x="247" y="110"/>
                    </a:lnTo>
                    <a:lnTo>
                      <a:pt x="228" y="0"/>
                    </a:lnTo>
                    <a:lnTo>
                      <a:pt x="108" y="105"/>
                    </a:lnTo>
                    <a:lnTo>
                      <a:pt x="85" y="0"/>
                    </a:lnTo>
                    <a:lnTo>
                      <a:pt x="6" y="73"/>
                    </a:lnTo>
                    <a:lnTo>
                      <a:pt x="6" y="80"/>
                    </a:lnTo>
                    <a:lnTo>
                      <a:pt x="0" y="139"/>
                    </a:lnTo>
                    <a:lnTo>
                      <a:pt x="56" y="88"/>
                    </a:lnTo>
                    <a:lnTo>
                      <a:pt x="79" y="190"/>
                    </a:lnTo>
                    <a:lnTo>
                      <a:pt x="195" y="88"/>
                    </a:lnTo>
                    <a:lnTo>
                      <a:pt x="216" y="207"/>
                    </a:lnTo>
                    <a:lnTo>
                      <a:pt x="305" y="116"/>
                    </a:lnTo>
                    <a:lnTo>
                      <a:pt x="305" y="95"/>
                    </a:lnTo>
                    <a:lnTo>
                      <a:pt x="305" y="52"/>
                    </a:lnTo>
                  </a:path>
                </a:pathLst>
              </a:custGeom>
              <a:solidFill>
                <a:srgbClr val="000D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67" name="Freeform 117">
                <a:extLst>
                  <a:ext uri="{FF2B5EF4-FFF2-40B4-BE49-F238E27FC236}">
                    <a16:creationId xmlns:a16="http://schemas.microsoft.com/office/drawing/2014/main" xmlns="" id="{CB1522E3-834F-4168-BC7F-3E0520033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7049" y="10186789"/>
                <a:ext cx="417471" cy="472402"/>
              </a:xfrm>
              <a:custGeom>
                <a:avLst/>
                <a:gdLst>
                  <a:gd name="T0" fmla="*/ 29 w 333"/>
                  <a:gd name="T1" fmla="*/ 0 h 381"/>
                  <a:gd name="T2" fmla="*/ 10 w 333"/>
                  <a:gd name="T3" fmla="*/ 107 h 381"/>
                  <a:gd name="T4" fmla="*/ 10 w 333"/>
                  <a:gd name="T5" fmla="*/ 107 h 381"/>
                  <a:gd name="T6" fmla="*/ 51 w 333"/>
                  <a:gd name="T7" fmla="*/ 254 h 381"/>
                  <a:gd name="T8" fmla="*/ 161 w 333"/>
                  <a:gd name="T9" fmla="*/ 380 h 381"/>
                  <a:gd name="T10" fmla="*/ 332 w 333"/>
                  <a:gd name="T11" fmla="*/ 273 h 381"/>
                  <a:gd name="T12" fmla="*/ 211 w 333"/>
                  <a:gd name="T13" fmla="*/ 87 h 381"/>
                  <a:gd name="T14" fmla="*/ 219 w 333"/>
                  <a:gd name="T15" fmla="*/ 5 h 381"/>
                  <a:gd name="T16" fmla="*/ 29 w 333"/>
                  <a:gd name="T17" fmla="*/ 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3" h="381">
                    <a:moveTo>
                      <a:pt x="29" y="0"/>
                    </a:moveTo>
                    <a:lnTo>
                      <a:pt x="10" y="107"/>
                    </a:lnTo>
                    <a:lnTo>
                      <a:pt x="10" y="107"/>
                    </a:lnTo>
                    <a:cubicBezTo>
                      <a:pt x="0" y="159"/>
                      <a:pt x="15" y="213"/>
                      <a:pt x="51" y="254"/>
                    </a:cubicBezTo>
                    <a:lnTo>
                      <a:pt x="161" y="380"/>
                    </a:lnTo>
                    <a:lnTo>
                      <a:pt x="332" y="273"/>
                    </a:lnTo>
                    <a:lnTo>
                      <a:pt x="211" y="87"/>
                    </a:lnTo>
                    <a:lnTo>
                      <a:pt x="219" y="5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F2F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68" name="Freeform 118">
                <a:extLst>
                  <a:ext uri="{FF2B5EF4-FFF2-40B4-BE49-F238E27FC236}">
                    <a16:creationId xmlns:a16="http://schemas.microsoft.com/office/drawing/2014/main" xmlns="" id="{3216B27E-9302-41C2-A87A-034946403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75789" y="11115113"/>
                <a:ext cx="313105" cy="241693"/>
              </a:xfrm>
              <a:custGeom>
                <a:avLst/>
                <a:gdLst>
                  <a:gd name="T0" fmla="*/ 0 w 253"/>
                  <a:gd name="T1" fmla="*/ 58 h 196"/>
                  <a:gd name="T2" fmla="*/ 96 w 253"/>
                  <a:gd name="T3" fmla="*/ 0 h 196"/>
                  <a:gd name="T4" fmla="*/ 148 w 253"/>
                  <a:gd name="T5" fmla="*/ 95 h 196"/>
                  <a:gd name="T6" fmla="*/ 208 w 253"/>
                  <a:gd name="T7" fmla="*/ 67 h 196"/>
                  <a:gd name="T8" fmla="*/ 208 w 253"/>
                  <a:gd name="T9" fmla="*/ 67 h 196"/>
                  <a:gd name="T10" fmla="*/ 252 w 253"/>
                  <a:gd name="T11" fmla="*/ 80 h 196"/>
                  <a:gd name="T12" fmla="*/ 72 w 253"/>
                  <a:gd name="T13" fmla="*/ 195 h 196"/>
                  <a:gd name="T14" fmla="*/ 48 w 253"/>
                  <a:gd name="T15" fmla="*/ 115 h 196"/>
                  <a:gd name="T16" fmla="*/ 0 w 253"/>
                  <a:gd name="T17" fmla="*/ 5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3" h="196">
                    <a:moveTo>
                      <a:pt x="0" y="58"/>
                    </a:moveTo>
                    <a:lnTo>
                      <a:pt x="96" y="0"/>
                    </a:lnTo>
                    <a:lnTo>
                      <a:pt x="148" y="95"/>
                    </a:lnTo>
                    <a:lnTo>
                      <a:pt x="208" y="67"/>
                    </a:lnTo>
                    <a:lnTo>
                      <a:pt x="208" y="67"/>
                    </a:lnTo>
                    <a:cubicBezTo>
                      <a:pt x="224" y="58"/>
                      <a:pt x="244" y="65"/>
                      <a:pt x="252" y="80"/>
                    </a:cubicBezTo>
                    <a:lnTo>
                      <a:pt x="72" y="195"/>
                    </a:lnTo>
                    <a:lnTo>
                      <a:pt x="48" y="115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E22A1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69" name="Freeform 119">
                <a:extLst>
                  <a:ext uri="{FF2B5EF4-FFF2-40B4-BE49-F238E27FC236}">
                    <a16:creationId xmlns:a16="http://schemas.microsoft.com/office/drawing/2014/main" xmlns="" id="{3DC6927E-7680-4606-B99D-A27ED5A67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8187" y="11203002"/>
                <a:ext cx="43944" cy="43944"/>
              </a:xfrm>
              <a:custGeom>
                <a:avLst/>
                <a:gdLst>
                  <a:gd name="T0" fmla="*/ 36 w 37"/>
                  <a:gd name="T1" fmla="*/ 17 h 35"/>
                  <a:gd name="T2" fmla="*/ 36 w 37"/>
                  <a:gd name="T3" fmla="*/ 17 h 35"/>
                  <a:gd name="T4" fmla="*/ 18 w 37"/>
                  <a:gd name="T5" fmla="*/ 34 h 35"/>
                  <a:gd name="T6" fmla="*/ 18 w 37"/>
                  <a:gd name="T7" fmla="*/ 34 h 35"/>
                  <a:gd name="T8" fmla="*/ 0 w 37"/>
                  <a:gd name="T9" fmla="*/ 17 h 35"/>
                  <a:gd name="T10" fmla="*/ 0 w 37"/>
                  <a:gd name="T11" fmla="*/ 17 h 35"/>
                  <a:gd name="T12" fmla="*/ 18 w 37"/>
                  <a:gd name="T13" fmla="*/ 0 h 35"/>
                  <a:gd name="T14" fmla="*/ 18 w 37"/>
                  <a:gd name="T15" fmla="*/ 0 h 35"/>
                  <a:gd name="T16" fmla="*/ 36 w 37"/>
                  <a:gd name="T1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5">
                    <a:moveTo>
                      <a:pt x="36" y="17"/>
                    </a:moveTo>
                    <a:lnTo>
                      <a:pt x="36" y="17"/>
                    </a:lnTo>
                    <a:cubicBezTo>
                      <a:pt x="36" y="27"/>
                      <a:pt x="28" y="34"/>
                      <a:pt x="18" y="34"/>
                    </a:cubicBezTo>
                    <a:lnTo>
                      <a:pt x="18" y="34"/>
                    </a:lnTo>
                    <a:cubicBezTo>
                      <a:pt x="8" y="34"/>
                      <a:pt x="0" y="27"/>
                      <a:pt x="0" y="17"/>
                    </a:cubicBezTo>
                    <a:lnTo>
                      <a:pt x="0" y="17"/>
                    </a:lnTo>
                    <a:cubicBezTo>
                      <a:pt x="0" y="8"/>
                      <a:pt x="8" y="0"/>
                      <a:pt x="18" y="0"/>
                    </a:cubicBezTo>
                    <a:lnTo>
                      <a:pt x="18" y="0"/>
                    </a:lnTo>
                    <a:cubicBezTo>
                      <a:pt x="28" y="0"/>
                      <a:pt x="36" y="8"/>
                      <a:pt x="36" y="17"/>
                    </a:cubicBezTo>
                  </a:path>
                </a:pathLst>
              </a:custGeom>
              <a:solidFill>
                <a:srgbClr val="FCA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70" name="Freeform 120">
                <a:extLst>
                  <a:ext uri="{FF2B5EF4-FFF2-40B4-BE49-F238E27FC236}">
                    <a16:creationId xmlns:a16="http://schemas.microsoft.com/office/drawing/2014/main" xmlns="" id="{5C792AB9-61D5-421D-9186-2D4D741E8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8883" y="11203004"/>
                <a:ext cx="296624" cy="203240"/>
              </a:xfrm>
              <a:custGeom>
                <a:avLst/>
                <a:gdLst>
                  <a:gd name="T0" fmla="*/ 11 w 238"/>
                  <a:gd name="T1" fmla="*/ 0 h 164"/>
                  <a:gd name="T2" fmla="*/ 150 w 238"/>
                  <a:gd name="T3" fmla="*/ 0 h 164"/>
                  <a:gd name="T4" fmla="*/ 131 w 238"/>
                  <a:gd name="T5" fmla="*/ 111 h 164"/>
                  <a:gd name="T6" fmla="*/ 131 w 238"/>
                  <a:gd name="T7" fmla="*/ 111 h 164"/>
                  <a:gd name="T8" fmla="*/ 206 w 238"/>
                  <a:gd name="T9" fmla="*/ 122 h 164"/>
                  <a:gd name="T10" fmla="*/ 206 w 238"/>
                  <a:gd name="T11" fmla="*/ 122 h 164"/>
                  <a:gd name="T12" fmla="*/ 235 w 238"/>
                  <a:gd name="T13" fmla="*/ 163 h 164"/>
                  <a:gd name="T14" fmla="*/ 0 w 238"/>
                  <a:gd name="T15" fmla="*/ 163 h 164"/>
                  <a:gd name="T16" fmla="*/ 21 w 238"/>
                  <a:gd name="T17" fmla="*/ 77 h 164"/>
                  <a:gd name="T18" fmla="*/ 11 w 238"/>
                  <a:gd name="T19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8" h="164">
                    <a:moveTo>
                      <a:pt x="11" y="0"/>
                    </a:moveTo>
                    <a:lnTo>
                      <a:pt x="150" y="0"/>
                    </a:lnTo>
                    <a:lnTo>
                      <a:pt x="131" y="111"/>
                    </a:lnTo>
                    <a:lnTo>
                      <a:pt x="131" y="111"/>
                    </a:lnTo>
                    <a:cubicBezTo>
                      <a:pt x="131" y="111"/>
                      <a:pt x="188" y="116"/>
                      <a:pt x="206" y="122"/>
                    </a:cubicBezTo>
                    <a:lnTo>
                      <a:pt x="206" y="122"/>
                    </a:lnTo>
                    <a:cubicBezTo>
                      <a:pt x="237" y="132"/>
                      <a:pt x="235" y="163"/>
                      <a:pt x="235" y="163"/>
                    </a:cubicBezTo>
                    <a:lnTo>
                      <a:pt x="0" y="163"/>
                    </a:lnTo>
                    <a:lnTo>
                      <a:pt x="21" y="77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E22A1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71" name="Freeform 121">
                <a:extLst>
                  <a:ext uri="{FF2B5EF4-FFF2-40B4-BE49-F238E27FC236}">
                    <a16:creationId xmlns:a16="http://schemas.microsoft.com/office/drawing/2014/main" xmlns="" id="{A29479E5-A6C4-4EEC-A2EB-9AEF51057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9306" y="11257935"/>
                <a:ext cx="60425" cy="54930"/>
              </a:xfrm>
              <a:custGeom>
                <a:avLst/>
                <a:gdLst>
                  <a:gd name="T0" fmla="*/ 40 w 47"/>
                  <a:gd name="T1" fmla="*/ 32 h 43"/>
                  <a:gd name="T2" fmla="*/ 40 w 47"/>
                  <a:gd name="T3" fmla="*/ 32 h 43"/>
                  <a:gd name="T4" fmla="*/ 11 w 47"/>
                  <a:gd name="T5" fmla="*/ 36 h 43"/>
                  <a:gd name="T6" fmla="*/ 11 w 47"/>
                  <a:gd name="T7" fmla="*/ 36 h 43"/>
                  <a:gd name="T8" fmla="*/ 7 w 47"/>
                  <a:gd name="T9" fmla="*/ 10 h 43"/>
                  <a:gd name="T10" fmla="*/ 7 w 47"/>
                  <a:gd name="T11" fmla="*/ 10 h 43"/>
                  <a:gd name="T12" fmla="*/ 35 w 47"/>
                  <a:gd name="T13" fmla="*/ 6 h 43"/>
                  <a:gd name="T14" fmla="*/ 35 w 47"/>
                  <a:gd name="T15" fmla="*/ 6 h 43"/>
                  <a:gd name="T16" fmla="*/ 40 w 47"/>
                  <a:gd name="T17" fmla="*/ 3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3">
                    <a:moveTo>
                      <a:pt x="40" y="32"/>
                    </a:moveTo>
                    <a:lnTo>
                      <a:pt x="40" y="32"/>
                    </a:lnTo>
                    <a:cubicBezTo>
                      <a:pt x="33" y="41"/>
                      <a:pt x="21" y="42"/>
                      <a:pt x="11" y="36"/>
                    </a:cubicBezTo>
                    <a:lnTo>
                      <a:pt x="11" y="36"/>
                    </a:lnTo>
                    <a:cubicBezTo>
                      <a:pt x="2" y="30"/>
                      <a:pt x="0" y="19"/>
                      <a:pt x="7" y="10"/>
                    </a:cubicBezTo>
                    <a:lnTo>
                      <a:pt x="7" y="10"/>
                    </a:lnTo>
                    <a:cubicBezTo>
                      <a:pt x="14" y="2"/>
                      <a:pt x="26" y="0"/>
                      <a:pt x="35" y="6"/>
                    </a:cubicBezTo>
                    <a:lnTo>
                      <a:pt x="35" y="6"/>
                    </a:lnTo>
                    <a:cubicBezTo>
                      <a:pt x="45" y="13"/>
                      <a:pt x="46" y="24"/>
                      <a:pt x="40" y="32"/>
                    </a:cubicBezTo>
                  </a:path>
                </a:pathLst>
              </a:custGeom>
              <a:solidFill>
                <a:srgbClr val="FCA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72" name="Freeform 122">
                <a:extLst>
                  <a:ext uri="{FF2B5EF4-FFF2-40B4-BE49-F238E27FC236}">
                    <a16:creationId xmlns:a16="http://schemas.microsoft.com/office/drawing/2014/main" xmlns="" id="{B73B69E2-3CF4-480D-BEE5-C38FA0D6E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8608" y="11148072"/>
                <a:ext cx="65917" cy="82395"/>
              </a:xfrm>
              <a:custGeom>
                <a:avLst/>
                <a:gdLst>
                  <a:gd name="T0" fmla="*/ 19 w 52"/>
                  <a:gd name="T1" fmla="*/ 65 h 66"/>
                  <a:gd name="T2" fmla="*/ 19 w 52"/>
                  <a:gd name="T3" fmla="*/ 65 h 66"/>
                  <a:gd name="T4" fmla="*/ 16 w 52"/>
                  <a:gd name="T5" fmla="*/ 64 h 66"/>
                  <a:gd name="T6" fmla="*/ 16 w 52"/>
                  <a:gd name="T7" fmla="*/ 64 h 66"/>
                  <a:gd name="T8" fmla="*/ 16 w 52"/>
                  <a:gd name="T9" fmla="*/ 58 h 66"/>
                  <a:gd name="T10" fmla="*/ 40 w 52"/>
                  <a:gd name="T11" fmla="*/ 39 h 66"/>
                  <a:gd name="T12" fmla="*/ 3 w 52"/>
                  <a:gd name="T13" fmla="*/ 27 h 66"/>
                  <a:gd name="T14" fmla="*/ 3 w 52"/>
                  <a:gd name="T15" fmla="*/ 27 h 66"/>
                  <a:gd name="T16" fmla="*/ 1 w 52"/>
                  <a:gd name="T17" fmla="*/ 24 h 66"/>
                  <a:gd name="T18" fmla="*/ 1 w 52"/>
                  <a:gd name="T19" fmla="*/ 24 h 66"/>
                  <a:gd name="T20" fmla="*/ 2 w 52"/>
                  <a:gd name="T21" fmla="*/ 21 h 66"/>
                  <a:gd name="T22" fmla="*/ 28 w 52"/>
                  <a:gd name="T23" fmla="*/ 1 h 66"/>
                  <a:gd name="T24" fmla="*/ 28 w 52"/>
                  <a:gd name="T25" fmla="*/ 1 h 66"/>
                  <a:gd name="T26" fmla="*/ 33 w 52"/>
                  <a:gd name="T27" fmla="*/ 2 h 66"/>
                  <a:gd name="T28" fmla="*/ 33 w 52"/>
                  <a:gd name="T29" fmla="*/ 2 h 66"/>
                  <a:gd name="T30" fmla="*/ 33 w 52"/>
                  <a:gd name="T31" fmla="*/ 7 h 66"/>
                  <a:gd name="T32" fmla="*/ 13 w 52"/>
                  <a:gd name="T33" fmla="*/ 22 h 66"/>
                  <a:gd name="T34" fmla="*/ 48 w 52"/>
                  <a:gd name="T35" fmla="*/ 34 h 66"/>
                  <a:gd name="T36" fmla="*/ 48 w 52"/>
                  <a:gd name="T37" fmla="*/ 34 h 66"/>
                  <a:gd name="T38" fmla="*/ 51 w 52"/>
                  <a:gd name="T39" fmla="*/ 36 h 66"/>
                  <a:gd name="T40" fmla="*/ 51 w 52"/>
                  <a:gd name="T41" fmla="*/ 36 h 66"/>
                  <a:gd name="T42" fmla="*/ 50 w 52"/>
                  <a:gd name="T43" fmla="*/ 39 h 66"/>
                  <a:gd name="T44" fmla="*/ 22 w 52"/>
                  <a:gd name="T45" fmla="*/ 64 h 66"/>
                  <a:gd name="T46" fmla="*/ 22 w 52"/>
                  <a:gd name="T47" fmla="*/ 64 h 66"/>
                  <a:gd name="T48" fmla="*/ 19 w 52"/>
                  <a:gd name="T49" fmla="*/ 6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2" h="66">
                    <a:moveTo>
                      <a:pt x="19" y="65"/>
                    </a:moveTo>
                    <a:lnTo>
                      <a:pt x="19" y="65"/>
                    </a:lnTo>
                    <a:cubicBezTo>
                      <a:pt x="17" y="65"/>
                      <a:pt x="17" y="64"/>
                      <a:pt x="16" y="64"/>
                    </a:cubicBezTo>
                    <a:lnTo>
                      <a:pt x="16" y="64"/>
                    </a:lnTo>
                    <a:cubicBezTo>
                      <a:pt x="14" y="62"/>
                      <a:pt x="14" y="60"/>
                      <a:pt x="16" y="58"/>
                    </a:cubicBezTo>
                    <a:lnTo>
                      <a:pt x="40" y="39"/>
                    </a:lnTo>
                    <a:lnTo>
                      <a:pt x="3" y="27"/>
                    </a:lnTo>
                    <a:lnTo>
                      <a:pt x="3" y="27"/>
                    </a:lnTo>
                    <a:cubicBezTo>
                      <a:pt x="2" y="26"/>
                      <a:pt x="1" y="25"/>
                      <a:pt x="1" y="24"/>
                    </a:cubicBezTo>
                    <a:lnTo>
                      <a:pt x="1" y="24"/>
                    </a:lnTo>
                    <a:cubicBezTo>
                      <a:pt x="0" y="23"/>
                      <a:pt x="1" y="22"/>
                      <a:pt x="2" y="21"/>
                    </a:cubicBezTo>
                    <a:lnTo>
                      <a:pt x="28" y="1"/>
                    </a:lnTo>
                    <a:lnTo>
                      <a:pt x="28" y="1"/>
                    </a:lnTo>
                    <a:cubicBezTo>
                      <a:pt x="30" y="0"/>
                      <a:pt x="32" y="0"/>
                      <a:pt x="33" y="2"/>
                    </a:cubicBezTo>
                    <a:lnTo>
                      <a:pt x="33" y="2"/>
                    </a:lnTo>
                    <a:cubicBezTo>
                      <a:pt x="35" y="3"/>
                      <a:pt x="35" y="5"/>
                      <a:pt x="33" y="7"/>
                    </a:cubicBezTo>
                    <a:lnTo>
                      <a:pt x="13" y="22"/>
                    </a:lnTo>
                    <a:lnTo>
                      <a:pt x="48" y="34"/>
                    </a:lnTo>
                    <a:lnTo>
                      <a:pt x="48" y="34"/>
                    </a:lnTo>
                    <a:cubicBezTo>
                      <a:pt x="49" y="34"/>
                      <a:pt x="51" y="35"/>
                      <a:pt x="51" y="36"/>
                    </a:cubicBezTo>
                    <a:lnTo>
                      <a:pt x="51" y="36"/>
                    </a:lnTo>
                    <a:cubicBezTo>
                      <a:pt x="51" y="37"/>
                      <a:pt x="51" y="39"/>
                      <a:pt x="50" y="39"/>
                    </a:cubicBezTo>
                    <a:lnTo>
                      <a:pt x="22" y="64"/>
                    </a:lnTo>
                    <a:lnTo>
                      <a:pt x="22" y="64"/>
                    </a:lnTo>
                    <a:cubicBezTo>
                      <a:pt x="20" y="64"/>
                      <a:pt x="20" y="65"/>
                      <a:pt x="19" y="65"/>
                    </a:cubicBezTo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73" name="Freeform 123">
                <a:extLst>
                  <a:ext uri="{FF2B5EF4-FFF2-40B4-BE49-F238E27FC236}">
                    <a16:creationId xmlns:a16="http://schemas.microsoft.com/office/drawing/2014/main" xmlns="" id="{025A4C07-E7ED-42D4-BD5E-5526DEBF2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193" y="11263423"/>
                <a:ext cx="54930" cy="65917"/>
              </a:xfrm>
              <a:custGeom>
                <a:avLst/>
                <a:gdLst>
                  <a:gd name="T0" fmla="*/ 4 w 45"/>
                  <a:gd name="T1" fmla="*/ 52 h 53"/>
                  <a:gd name="T2" fmla="*/ 4 w 45"/>
                  <a:gd name="T3" fmla="*/ 52 h 53"/>
                  <a:gd name="T4" fmla="*/ 0 w 45"/>
                  <a:gd name="T5" fmla="*/ 50 h 53"/>
                  <a:gd name="T6" fmla="*/ 0 w 45"/>
                  <a:gd name="T7" fmla="*/ 50 h 53"/>
                  <a:gd name="T8" fmla="*/ 3 w 45"/>
                  <a:gd name="T9" fmla="*/ 46 h 53"/>
                  <a:gd name="T10" fmla="*/ 32 w 45"/>
                  <a:gd name="T11" fmla="*/ 37 h 53"/>
                  <a:gd name="T12" fmla="*/ 6 w 45"/>
                  <a:gd name="T13" fmla="*/ 13 h 53"/>
                  <a:gd name="T14" fmla="*/ 6 w 45"/>
                  <a:gd name="T15" fmla="*/ 13 h 53"/>
                  <a:gd name="T16" fmla="*/ 5 w 45"/>
                  <a:gd name="T17" fmla="*/ 10 h 53"/>
                  <a:gd name="T18" fmla="*/ 5 w 45"/>
                  <a:gd name="T19" fmla="*/ 10 h 53"/>
                  <a:gd name="T20" fmla="*/ 8 w 45"/>
                  <a:gd name="T21" fmla="*/ 7 h 53"/>
                  <a:gd name="T22" fmla="*/ 39 w 45"/>
                  <a:gd name="T23" fmla="*/ 0 h 53"/>
                  <a:gd name="T24" fmla="*/ 39 w 45"/>
                  <a:gd name="T25" fmla="*/ 0 h 53"/>
                  <a:gd name="T26" fmla="*/ 44 w 45"/>
                  <a:gd name="T27" fmla="*/ 3 h 53"/>
                  <a:gd name="T28" fmla="*/ 44 w 45"/>
                  <a:gd name="T29" fmla="*/ 3 h 53"/>
                  <a:gd name="T30" fmla="*/ 41 w 45"/>
                  <a:gd name="T31" fmla="*/ 7 h 53"/>
                  <a:gd name="T32" fmla="*/ 17 w 45"/>
                  <a:gd name="T33" fmla="*/ 13 h 53"/>
                  <a:gd name="T34" fmla="*/ 43 w 45"/>
                  <a:gd name="T35" fmla="*/ 36 h 53"/>
                  <a:gd name="T36" fmla="*/ 43 w 45"/>
                  <a:gd name="T37" fmla="*/ 36 h 53"/>
                  <a:gd name="T38" fmla="*/ 44 w 45"/>
                  <a:gd name="T39" fmla="*/ 40 h 53"/>
                  <a:gd name="T40" fmla="*/ 44 w 45"/>
                  <a:gd name="T41" fmla="*/ 40 h 53"/>
                  <a:gd name="T42" fmla="*/ 41 w 45"/>
                  <a:gd name="T43" fmla="*/ 42 h 53"/>
                  <a:gd name="T44" fmla="*/ 5 w 45"/>
                  <a:gd name="T45" fmla="*/ 52 h 53"/>
                  <a:gd name="T46" fmla="*/ 5 w 45"/>
                  <a:gd name="T47" fmla="*/ 52 h 53"/>
                  <a:gd name="T48" fmla="*/ 4 w 45"/>
                  <a:gd name="T4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5" h="53">
                    <a:moveTo>
                      <a:pt x="4" y="52"/>
                    </a:moveTo>
                    <a:lnTo>
                      <a:pt x="4" y="52"/>
                    </a:lnTo>
                    <a:cubicBezTo>
                      <a:pt x="3" y="52"/>
                      <a:pt x="1" y="52"/>
                      <a:pt x="0" y="50"/>
                    </a:cubicBezTo>
                    <a:lnTo>
                      <a:pt x="0" y="50"/>
                    </a:lnTo>
                    <a:cubicBezTo>
                      <a:pt x="0" y="48"/>
                      <a:pt x="1" y="46"/>
                      <a:pt x="3" y="46"/>
                    </a:cubicBezTo>
                    <a:lnTo>
                      <a:pt x="32" y="37"/>
                    </a:lnTo>
                    <a:lnTo>
                      <a:pt x="6" y="13"/>
                    </a:lnTo>
                    <a:lnTo>
                      <a:pt x="6" y="13"/>
                    </a:lnTo>
                    <a:cubicBezTo>
                      <a:pt x="5" y="12"/>
                      <a:pt x="4" y="11"/>
                      <a:pt x="5" y="10"/>
                    </a:cubicBezTo>
                    <a:lnTo>
                      <a:pt x="5" y="10"/>
                    </a:lnTo>
                    <a:cubicBezTo>
                      <a:pt x="5" y="9"/>
                      <a:pt x="6" y="7"/>
                      <a:pt x="8" y="7"/>
                    </a:cubicBezTo>
                    <a:lnTo>
                      <a:pt x="39" y="0"/>
                    </a:lnTo>
                    <a:lnTo>
                      <a:pt x="39" y="0"/>
                    </a:lnTo>
                    <a:cubicBezTo>
                      <a:pt x="41" y="0"/>
                      <a:pt x="44" y="1"/>
                      <a:pt x="44" y="3"/>
                    </a:cubicBezTo>
                    <a:lnTo>
                      <a:pt x="44" y="3"/>
                    </a:lnTo>
                    <a:cubicBezTo>
                      <a:pt x="44" y="5"/>
                      <a:pt x="43" y="7"/>
                      <a:pt x="41" y="7"/>
                    </a:cubicBezTo>
                    <a:lnTo>
                      <a:pt x="17" y="13"/>
                    </a:lnTo>
                    <a:lnTo>
                      <a:pt x="43" y="36"/>
                    </a:lnTo>
                    <a:lnTo>
                      <a:pt x="43" y="36"/>
                    </a:lnTo>
                    <a:cubicBezTo>
                      <a:pt x="44" y="37"/>
                      <a:pt x="44" y="39"/>
                      <a:pt x="44" y="40"/>
                    </a:cubicBezTo>
                    <a:lnTo>
                      <a:pt x="44" y="40"/>
                    </a:lnTo>
                    <a:cubicBezTo>
                      <a:pt x="43" y="41"/>
                      <a:pt x="43" y="41"/>
                      <a:pt x="41" y="42"/>
                    </a:cubicBezTo>
                    <a:lnTo>
                      <a:pt x="5" y="52"/>
                    </a:lnTo>
                    <a:lnTo>
                      <a:pt x="5" y="52"/>
                    </a:lnTo>
                    <a:lnTo>
                      <a:pt x="4" y="52"/>
                    </a:lnTo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74" name="Freeform 124">
                <a:extLst>
                  <a:ext uri="{FF2B5EF4-FFF2-40B4-BE49-F238E27FC236}">
                    <a16:creationId xmlns:a16="http://schemas.microsoft.com/office/drawing/2014/main" xmlns="" id="{6A0C2D52-64D6-4864-9237-4393EDA1D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8883" y="11406245"/>
                <a:ext cx="296624" cy="38453"/>
              </a:xfrm>
              <a:custGeom>
                <a:avLst/>
                <a:gdLst>
                  <a:gd name="T0" fmla="*/ 235 w 236"/>
                  <a:gd name="T1" fmla="*/ 29 h 30"/>
                  <a:gd name="T2" fmla="*/ 0 w 236"/>
                  <a:gd name="T3" fmla="*/ 29 h 30"/>
                  <a:gd name="T4" fmla="*/ 0 w 236"/>
                  <a:gd name="T5" fmla="*/ 0 h 30"/>
                  <a:gd name="T6" fmla="*/ 235 w 236"/>
                  <a:gd name="T7" fmla="*/ 0 h 30"/>
                  <a:gd name="T8" fmla="*/ 235 w 236"/>
                  <a:gd name="T9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30">
                    <a:moveTo>
                      <a:pt x="235" y="29"/>
                    </a:moveTo>
                    <a:lnTo>
                      <a:pt x="0" y="29"/>
                    </a:lnTo>
                    <a:lnTo>
                      <a:pt x="0" y="0"/>
                    </a:lnTo>
                    <a:lnTo>
                      <a:pt x="235" y="0"/>
                    </a:lnTo>
                    <a:lnTo>
                      <a:pt x="235" y="29"/>
                    </a:lnTo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75" name="Freeform 125">
                <a:extLst>
                  <a:ext uri="{FF2B5EF4-FFF2-40B4-BE49-F238E27FC236}">
                    <a16:creationId xmlns:a16="http://schemas.microsoft.com/office/drawing/2014/main" xmlns="" id="{C1780A84-871E-4F34-86ED-53A80DF23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2398" y="10565811"/>
                <a:ext cx="203240" cy="54930"/>
              </a:xfrm>
              <a:custGeom>
                <a:avLst/>
                <a:gdLst>
                  <a:gd name="T0" fmla="*/ 0 w 161"/>
                  <a:gd name="T1" fmla="*/ 0 h 42"/>
                  <a:gd name="T2" fmla="*/ 160 w 161"/>
                  <a:gd name="T3" fmla="*/ 11 h 42"/>
                  <a:gd name="T4" fmla="*/ 159 w 161"/>
                  <a:gd name="T5" fmla="*/ 41 h 42"/>
                  <a:gd name="T6" fmla="*/ 5 w 161"/>
                  <a:gd name="T7" fmla="*/ 25 h 42"/>
                  <a:gd name="T8" fmla="*/ 0 w 161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42">
                    <a:moveTo>
                      <a:pt x="0" y="0"/>
                    </a:moveTo>
                    <a:lnTo>
                      <a:pt x="160" y="11"/>
                    </a:lnTo>
                    <a:lnTo>
                      <a:pt x="159" y="41"/>
                    </a:lnTo>
                    <a:lnTo>
                      <a:pt x="5" y="2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1489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76" name="Freeform 126">
                <a:extLst>
                  <a:ext uri="{FF2B5EF4-FFF2-40B4-BE49-F238E27FC236}">
                    <a16:creationId xmlns:a16="http://schemas.microsoft.com/office/drawing/2014/main" xmlns="" id="{BB5FD980-710B-4F75-9CBB-58A5F8D93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0148" y="10538345"/>
                <a:ext cx="93380" cy="82397"/>
              </a:xfrm>
              <a:custGeom>
                <a:avLst/>
                <a:gdLst>
                  <a:gd name="T0" fmla="*/ 0 w 74"/>
                  <a:gd name="T1" fmla="*/ 64 h 65"/>
                  <a:gd name="T2" fmla="*/ 72 w 74"/>
                  <a:gd name="T3" fmla="*/ 27 h 65"/>
                  <a:gd name="T4" fmla="*/ 73 w 74"/>
                  <a:gd name="T5" fmla="*/ 0 h 65"/>
                  <a:gd name="T6" fmla="*/ 1 w 74"/>
                  <a:gd name="T7" fmla="*/ 34 h 65"/>
                  <a:gd name="T8" fmla="*/ 0 w 74"/>
                  <a:gd name="T9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65">
                    <a:moveTo>
                      <a:pt x="0" y="64"/>
                    </a:moveTo>
                    <a:lnTo>
                      <a:pt x="72" y="27"/>
                    </a:lnTo>
                    <a:lnTo>
                      <a:pt x="73" y="0"/>
                    </a:lnTo>
                    <a:lnTo>
                      <a:pt x="1" y="34"/>
                    </a:lnTo>
                    <a:lnTo>
                      <a:pt x="0" y="64"/>
                    </a:lnTo>
                  </a:path>
                </a:pathLst>
              </a:custGeom>
              <a:solidFill>
                <a:srgbClr val="B1C2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77" name="Freeform 127">
                <a:extLst>
                  <a:ext uri="{FF2B5EF4-FFF2-40B4-BE49-F238E27FC236}">
                    <a16:creationId xmlns:a16="http://schemas.microsoft.com/office/drawing/2014/main" xmlns="" id="{1A630CAE-97ED-4B02-B515-ADFDA74D2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2397" y="10516371"/>
                <a:ext cx="214227" cy="60425"/>
              </a:xfrm>
              <a:custGeom>
                <a:avLst/>
                <a:gdLst>
                  <a:gd name="T0" fmla="*/ 133 w 170"/>
                  <a:gd name="T1" fmla="*/ 0 h 49"/>
                  <a:gd name="T2" fmla="*/ 74 w 170"/>
                  <a:gd name="T3" fmla="*/ 6 h 49"/>
                  <a:gd name="T4" fmla="*/ 0 w 170"/>
                  <a:gd name="T5" fmla="*/ 40 h 49"/>
                  <a:gd name="T6" fmla="*/ 110 w 170"/>
                  <a:gd name="T7" fmla="*/ 48 h 49"/>
                  <a:gd name="T8" fmla="*/ 169 w 170"/>
                  <a:gd name="T9" fmla="*/ 13 h 49"/>
                  <a:gd name="T10" fmla="*/ 133 w 170"/>
                  <a:gd name="T1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" h="49">
                    <a:moveTo>
                      <a:pt x="133" y="0"/>
                    </a:moveTo>
                    <a:lnTo>
                      <a:pt x="74" y="6"/>
                    </a:lnTo>
                    <a:lnTo>
                      <a:pt x="0" y="40"/>
                    </a:lnTo>
                    <a:lnTo>
                      <a:pt x="110" y="48"/>
                    </a:lnTo>
                    <a:lnTo>
                      <a:pt x="169" y="13"/>
                    </a:lnTo>
                    <a:lnTo>
                      <a:pt x="133" y="0"/>
                    </a:lnTo>
                  </a:path>
                </a:pathLst>
              </a:custGeom>
              <a:solidFill>
                <a:srgbClr val="E9E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78" name="Freeform 128">
                <a:extLst>
                  <a:ext uri="{FF2B5EF4-FFF2-40B4-BE49-F238E27FC236}">
                    <a16:creationId xmlns:a16="http://schemas.microsoft.com/office/drawing/2014/main" xmlns="" id="{0B89EE4C-ED57-4330-8530-C47FADF94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9722" y="10532852"/>
                <a:ext cx="153804" cy="49436"/>
              </a:xfrm>
              <a:custGeom>
                <a:avLst/>
                <a:gdLst>
                  <a:gd name="T0" fmla="*/ 122 w 123"/>
                  <a:gd name="T1" fmla="*/ 4 h 39"/>
                  <a:gd name="T2" fmla="*/ 59 w 123"/>
                  <a:gd name="T3" fmla="*/ 0 h 39"/>
                  <a:gd name="T4" fmla="*/ 59 w 123"/>
                  <a:gd name="T5" fmla="*/ 0 h 39"/>
                  <a:gd name="T6" fmla="*/ 0 w 123"/>
                  <a:gd name="T7" fmla="*/ 35 h 39"/>
                  <a:gd name="T8" fmla="*/ 50 w 123"/>
                  <a:gd name="T9" fmla="*/ 38 h 39"/>
                  <a:gd name="T10" fmla="*/ 122 w 123"/>
                  <a:gd name="T11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3" h="39">
                    <a:moveTo>
                      <a:pt x="122" y="4"/>
                    </a:moveTo>
                    <a:lnTo>
                      <a:pt x="59" y="0"/>
                    </a:lnTo>
                    <a:lnTo>
                      <a:pt x="59" y="0"/>
                    </a:lnTo>
                    <a:lnTo>
                      <a:pt x="0" y="35"/>
                    </a:lnTo>
                    <a:lnTo>
                      <a:pt x="50" y="38"/>
                    </a:lnTo>
                    <a:lnTo>
                      <a:pt x="122" y="4"/>
                    </a:lnTo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79" name="Freeform 247">
                <a:extLst>
                  <a:ext uri="{FF2B5EF4-FFF2-40B4-BE49-F238E27FC236}">
                    <a16:creationId xmlns:a16="http://schemas.microsoft.com/office/drawing/2014/main" xmlns="" id="{D3085C41-7914-4870-B722-BF972C0F53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6625" y="10560316"/>
                <a:ext cx="64736" cy="37184"/>
              </a:xfrm>
              <a:custGeom>
                <a:avLst/>
                <a:gdLst>
                  <a:gd name="connsiteX0" fmla="*/ 7691 w 64736"/>
                  <a:gd name="connsiteY0" fmla="*/ 21971 h 37184"/>
                  <a:gd name="connsiteX1" fmla="*/ 15383 w 64736"/>
                  <a:gd name="connsiteY1" fmla="*/ 29578 h 37184"/>
                  <a:gd name="connsiteX2" fmla="*/ 7691 w 64736"/>
                  <a:gd name="connsiteY2" fmla="*/ 37184 h 37184"/>
                  <a:gd name="connsiteX3" fmla="*/ 0 w 64736"/>
                  <a:gd name="connsiteY3" fmla="*/ 29578 h 37184"/>
                  <a:gd name="connsiteX4" fmla="*/ 7691 w 64736"/>
                  <a:gd name="connsiteY4" fmla="*/ 21971 h 37184"/>
                  <a:gd name="connsiteX5" fmla="*/ 41077 w 64736"/>
                  <a:gd name="connsiteY5" fmla="*/ 8239 h 37184"/>
                  <a:gd name="connsiteX6" fmla="*/ 47048 w 64736"/>
                  <a:gd name="connsiteY6" fmla="*/ 9612 h 37184"/>
                  <a:gd name="connsiteX7" fmla="*/ 45854 w 64736"/>
                  <a:gd name="connsiteY7" fmla="*/ 16478 h 37184"/>
                  <a:gd name="connsiteX8" fmla="*/ 29135 w 64736"/>
                  <a:gd name="connsiteY8" fmla="*/ 24717 h 37184"/>
                  <a:gd name="connsiteX9" fmla="*/ 26747 w 64736"/>
                  <a:gd name="connsiteY9" fmla="*/ 26091 h 37184"/>
                  <a:gd name="connsiteX10" fmla="*/ 23164 w 64736"/>
                  <a:gd name="connsiteY10" fmla="*/ 23344 h 37184"/>
                  <a:gd name="connsiteX11" fmla="*/ 24359 w 64736"/>
                  <a:gd name="connsiteY11" fmla="*/ 16478 h 37184"/>
                  <a:gd name="connsiteX12" fmla="*/ 57675 w 64736"/>
                  <a:gd name="connsiteY12" fmla="*/ 0 h 37184"/>
                  <a:gd name="connsiteX13" fmla="*/ 64736 w 64736"/>
                  <a:gd name="connsiteY13" fmla="*/ 7063 h 37184"/>
                  <a:gd name="connsiteX14" fmla="*/ 57675 w 64736"/>
                  <a:gd name="connsiteY14" fmla="*/ 15304 h 37184"/>
                  <a:gd name="connsiteX15" fmla="*/ 49436 w 64736"/>
                  <a:gd name="connsiteY15" fmla="*/ 7063 h 37184"/>
                  <a:gd name="connsiteX16" fmla="*/ 57675 w 64736"/>
                  <a:gd name="connsiteY16" fmla="*/ 0 h 37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4736" h="37184">
                    <a:moveTo>
                      <a:pt x="7691" y="21971"/>
                    </a:moveTo>
                    <a:cubicBezTo>
                      <a:pt x="10988" y="21971"/>
                      <a:pt x="15383" y="24507"/>
                      <a:pt x="15383" y="29578"/>
                    </a:cubicBezTo>
                    <a:cubicBezTo>
                      <a:pt x="15383" y="33381"/>
                      <a:pt x="10988" y="37184"/>
                      <a:pt x="7691" y="37184"/>
                    </a:cubicBezTo>
                    <a:cubicBezTo>
                      <a:pt x="3296" y="37184"/>
                      <a:pt x="0" y="33381"/>
                      <a:pt x="0" y="29578"/>
                    </a:cubicBezTo>
                    <a:cubicBezTo>
                      <a:pt x="0" y="24507"/>
                      <a:pt x="3296" y="21971"/>
                      <a:pt x="7691" y="21971"/>
                    </a:cubicBezTo>
                    <a:close/>
                    <a:moveTo>
                      <a:pt x="41077" y="8239"/>
                    </a:moveTo>
                    <a:cubicBezTo>
                      <a:pt x="43465" y="5492"/>
                      <a:pt x="45854" y="6865"/>
                      <a:pt x="47048" y="9612"/>
                    </a:cubicBezTo>
                    <a:cubicBezTo>
                      <a:pt x="48242" y="12358"/>
                      <a:pt x="48242" y="15105"/>
                      <a:pt x="45854" y="16478"/>
                    </a:cubicBezTo>
                    <a:lnTo>
                      <a:pt x="29135" y="24717"/>
                    </a:lnTo>
                    <a:cubicBezTo>
                      <a:pt x="27941" y="26091"/>
                      <a:pt x="26747" y="26091"/>
                      <a:pt x="26747" y="26091"/>
                    </a:cubicBezTo>
                    <a:cubicBezTo>
                      <a:pt x="25553" y="26091"/>
                      <a:pt x="24359" y="24717"/>
                      <a:pt x="23164" y="23344"/>
                    </a:cubicBezTo>
                    <a:cubicBezTo>
                      <a:pt x="21970" y="20598"/>
                      <a:pt x="21970" y="17851"/>
                      <a:pt x="24359" y="16478"/>
                    </a:cubicBezTo>
                    <a:close/>
                    <a:moveTo>
                      <a:pt x="57675" y="0"/>
                    </a:moveTo>
                    <a:cubicBezTo>
                      <a:pt x="61206" y="0"/>
                      <a:pt x="64736" y="3532"/>
                      <a:pt x="64736" y="7063"/>
                    </a:cubicBezTo>
                    <a:cubicBezTo>
                      <a:pt x="64736" y="11772"/>
                      <a:pt x="61206" y="15304"/>
                      <a:pt x="57675" y="15304"/>
                    </a:cubicBezTo>
                    <a:cubicBezTo>
                      <a:pt x="52967" y="15304"/>
                      <a:pt x="49436" y="11772"/>
                      <a:pt x="49436" y="7063"/>
                    </a:cubicBezTo>
                    <a:cubicBezTo>
                      <a:pt x="49436" y="3532"/>
                      <a:pt x="52967" y="0"/>
                      <a:pt x="57675" y="0"/>
                    </a:cubicBezTo>
                    <a:close/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80" name="Freeform 132">
                <a:extLst>
                  <a:ext uri="{FF2B5EF4-FFF2-40B4-BE49-F238E27FC236}">
                    <a16:creationId xmlns:a16="http://schemas.microsoft.com/office/drawing/2014/main" xmlns="" id="{7A381657-BA78-4859-A33F-8128A82E1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30855" y="9610018"/>
                <a:ext cx="148310" cy="148310"/>
              </a:xfrm>
              <a:custGeom>
                <a:avLst/>
                <a:gdLst>
                  <a:gd name="T0" fmla="*/ 119 w 120"/>
                  <a:gd name="T1" fmla="*/ 97 h 121"/>
                  <a:gd name="T2" fmla="*/ 108 w 120"/>
                  <a:gd name="T3" fmla="*/ 104 h 121"/>
                  <a:gd name="T4" fmla="*/ 108 w 120"/>
                  <a:gd name="T5" fmla="*/ 104 h 121"/>
                  <a:gd name="T6" fmla="*/ 13 w 120"/>
                  <a:gd name="T7" fmla="*/ 104 h 121"/>
                  <a:gd name="T8" fmla="*/ 0 w 120"/>
                  <a:gd name="T9" fmla="*/ 97 h 121"/>
                  <a:gd name="T10" fmla="*/ 17 w 120"/>
                  <a:gd name="T11" fmla="*/ 66 h 121"/>
                  <a:gd name="T12" fmla="*/ 17 w 120"/>
                  <a:gd name="T13" fmla="*/ 0 h 121"/>
                  <a:gd name="T14" fmla="*/ 98 w 120"/>
                  <a:gd name="T15" fmla="*/ 0 h 121"/>
                  <a:gd name="T16" fmla="*/ 98 w 120"/>
                  <a:gd name="T17" fmla="*/ 66 h 121"/>
                  <a:gd name="T18" fmla="*/ 119 w 120"/>
                  <a:gd name="T19" fmla="*/ 9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1">
                    <a:moveTo>
                      <a:pt x="119" y="97"/>
                    </a:moveTo>
                    <a:lnTo>
                      <a:pt x="108" y="104"/>
                    </a:lnTo>
                    <a:lnTo>
                      <a:pt x="108" y="104"/>
                    </a:lnTo>
                    <a:cubicBezTo>
                      <a:pt x="79" y="120"/>
                      <a:pt x="43" y="120"/>
                      <a:pt x="13" y="104"/>
                    </a:cubicBezTo>
                    <a:lnTo>
                      <a:pt x="0" y="97"/>
                    </a:lnTo>
                    <a:lnTo>
                      <a:pt x="17" y="66"/>
                    </a:lnTo>
                    <a:lnTo>
                      <a:pt x="17" y="0"/>
                    </a:lnTo>
                    <a:lnTo>
                      <a:pt x="98" y="0"/>
                    </a:lnTo>
                    <a:lnTo>
                      <a:pt x="98" y="66"/>
                    </a:lnTo>
                    <a:lnTo>
                      <a:pt x="119" y="97"/>
                    </a:lnTo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81" name="Freeform 133">
                <a:extLst>
                  <a:ext uri="{FF2B5EF4-FFF2-40B4-BE49-F238E27FC236}">
                    <a16:creationId xmlns:a16="http://schemas.microsoft.com/office/drawing/2014/main" xmlns="" id="{E5C47648-726B-4341-80EB-636331533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2827" y="9610020"/>
                <a:ext cx="104366" cy="71408"/>
              </a:xfrm>
              <a:custGeom>
                <a:avLst/>
                <a:gdLst>
                  <a:gd name="T0" fmla="*/ 81 w 82"/>
                  <a:gd name="T1" fmla="*/ 0 h 58"/>
                  <a:gd name="T2" fmla="*/ 0 w 82"/>
                  <a:gd name="T3" fmla="*/ 0 h 58"/>
                  <a:gd name="T4" fmla="*/ 0 w 82"/>
                  <a:gd name="T5" fmla="*/ 7 h 58"/>
                  <a:gd name="T6" fmla="*/ 81 w 82"/>
                  <a:gd name="T7" fmla="*/ 57 h 58"/>
                  <a:gd name="T8" fmla="*/ 81 w 82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81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81" y="57"/>
                    </a:lnTo>
                    <a:lnTo>
                      <a:pt x="81" y="0"/>
                    </a:lnTo>
                  </a:path>
                </a:pathLst>
              </a:custGeom>
              <a:solidFill>
                <a:srgbClr val="FC787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82" name="Freeform 250">
                <a:extLst>
                  <a:ext uri="{FF2B5EF4-FFF2-40B4-BE49-F238E27FC236}">
                    <a16:creationId xmlns:a16="http://schemas.microsoft.com/office/drawing/2014/main" xmlns="" id="{23ECDA62-D8D2-47D6-A525-78565072B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41640" y="9384805"/>
                <a:ext cx="274732" cy="251447"/>
              </a:xfrm>
              <a:custGeom>
                <a:avLst/>
                <a:gdLst>
                  <a:gd name="connsiteX0" fmla="*/ 156246 w 274732"/>
                  <a:gd name="connsiteY0" fmla="*/ 0 h 251447"/>
                  <a:gd name="connsiteX1" fmla="*/ 274732 w 274732"/>
                  <a:gd name="connsiteY1" fmla="*/ 125724 h 251447"/>
                  <a:gd name="connsiteX2" fmla="*/ 156246 w 274732"/>
                  <a:gd name="connsiteY2" fmla="*/ 251447 h 251447"/>
                  <a:gd name="connsiteX3" fmla="*/ 58495 w 274732"/>
                  <a:gd name="connsiteY3" fmla="*/ 214470 h 251447"/>
                  <a:gd name="connsiteX4" fmla="*/ 40004 w 274732"/>
                  <a:gd name="connsiteY4" fmla="*/ 189626 h 251447"/>
                  <a:gd name="connsiteX5" fmla="*/ 34630 w 274732"/>
                  <a:gd name="connsiteY5" fmla="*/ 192713 h 251447"/>
                  <a:gd name="connsiteX6" fmla="*/ 12608 w 274732"/>
                  <a:gd name="connsiteY6" fmla="*/ 187678 h 251447"/>
                  <a:gd name="connsiteX7" fmla="*/ 5417 w 274732"/>
                  <a:gd name="connsiteY7" fmla="*/ 149915 h 251447"/>
                  <a:gd name="connsiteX8" fmla="*/ 21248 w 274732"/>
                  <a:gd name="connsiteY8" fmla="*/ 141086 h 251447"/>
                  <a:gd name="connsiteX9" fmla="*/ 17804 w 274732"/>
                  <a:gd name="connsiteY9" fmla="*/ 125724 h 251447"/>
                  <a:gd name="connsiteX10" fmla="*/ 156246 w 274732"/>
                  <a:gd name="connsiteY10" fmla="*/ 0 h 251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4732" h="251447">
                    <a:moveTo>
                      <a:pt x="156246" y="0"/>
                    </a:moveTo>
                    <a:cubicBezTo>
                      <a:pt x="233574" y="0"/>
                      <a:pt x="274732" y="56699"/>
                      <a:pt x="274732" y="125724"/>
                    </a:cubicBezTo>
                    <a:cubicBezTo>
                      <a:pt x="274732" y="194748"/>
                      <a:pt x="233574" y="251447"/>
                      <a:pt x="156246" y="251447"/>
                    </a:cubicBezTo>
                    <a:cubicBezTo>
                      <a:pt x="118206" y="251447"/>
                      <a:pt x="83595" y="237272"/>
                      <a:pt x="58495" y="214470"/>
                    </a:cubicBezTo>
                    <a:lnTo>
                      <a:pt x="40004" y="189626"/>
                    </a:lnTo>
                    <a:lnTo>
                      <a:pt x="34630" y="192713"/>
                    </a:lnTo>
                    <a:cubicBezTo>
                      <a:pt x="27589" y="193657"/>
                      <a:pt x="19799" y="192083"/>
                      <a:pt x="12608" y="187678"/>
                    </a:cubicBezTo>
                    <a:cubicBezTo>
                      <a:pt x="-576" y="177608"/>
                      <a:pt x="-4171" y="162502"/>
                      <a:pt x="5417" y="149915"/>
                    </a:cubicBezTo>
                    <a:lnTo>
                      <a:pt x="21248" y="141086"/>
                    </a:lnTo>
                    <a:lnTo>
                      <a:pt x="17804" y="125724"/>
                    </a:lnTo>
                    <a:cubicBezTo>
                      <a:pt x="17804" y="56699"/>
                      <a:pt x="80165" y="0"/>
                      <a:pt x="156246" y="0"/>
                    </a:cubicBezTo>
                    <a:close/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83" name="Freeform 135">
                <a:extLst>
                  <a:ext uri="{FF2B5EF4-FFF2-40B4-BE49-F238E27FC236}">
                    <a16:creationId xmlns:a16="http://schemas.microsoft.com/office/drawing/2014/main" xmlns="" id="{18D7DFEA-1DB7-480A-A35C-CEADCC3D5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6064" y="9313396"/>
                <a:ext cx="340569" cy="208735"/>
              </a:xfrm>
              <a:custGeom>
                <a:avLst/>
                <a:gdLst>
                  <a:gd name="T0" fmla="*/ 78 w 273"/>
                  <a:gd name="T1" fmla="*/ 168 h 169"/>
                  <a:gd name="T2" fmla="*/ 78 w 273"/>
                  <a:gd name="T3" fmla="*/ 168 h 169"/>
                  <a:gd name="T4" fmla="*/ 120 w 273"/>
                  <a:gd name="T5" fmla="*/ 115 h 169"/>
                  <a:gd name="T6" fmla="*/ 120 w 273"/>
                  <a:gd name="T7" fmla="*/ 115 h 169"/>
                  <a:gd name="T8" fmla="*/ 272 w 273"/>
                  <a:gd name="T9" fmla="*/ 45 h 169"/>
                  <a:gd name="T10" fmla="*/ 241 w 273"/>
                  <a:gd name="T11" fmla="*/ 45 h 169"/>
                  <a:gd name="T12" fmla="*/ 267 w 273"/>
                  <a:gd name="T13" fmla="*/ 17 h 169"/>
                  <a:gd name="T14" fmla="*/ 267 w 273"/>
                  <a:gd name="T15" fmla="*/ 17 h 169"/>
                  <a:gd name="T16" fmla="*/ 72 w 273"/>
                  <a:gd name="T17" fmla="*/ 76 h 169"/>
                  <a:gd name="T18" fmla="*/ 72 w 273"/>
                  <a:gd name="T19" fmla="*/ 76 h 169"/>
                  <a:gd name="T20" fmla="*/ 78 w 273"/>
                  <a:gd name="T21" fmla="*/ 168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3" h="169">
                    <a:moveTo>
                      <a:pt x="78" y="168"/>
                    </a:moveTo>
                    <a:lnTo>
                      <a:pt x="78" y="168"/>
                    </a:lnTo>
                    <a:cubicBezTo>
                      <a:pt x="78" y="168"/>
                      <a:pt x="120" y="154"/>
                      <a:pt x="120" y="115"/>
                    </a:cubicBezTo>
                    <a:lnTo>
                      <a:pt x="120" y="115"/>
                    </a:lnTo>
                    <a:cubicBezTo>
                      <a:pt x="120" y="115"/>
                      <a:pt x="272" y="136"/>
                      <a:pt x="272" y="45"/>
                    </a:cubicBezTo>
                    <a:lnTo>
                      <a:pt x="241" y="45"/>
                    </a:lnTo>
                    <a:lnTo>
                      <a:pt x="267" y="17"/>
                    </a:lnTo>
                    <a:lnTo>
                      <a:pt x="267" y="17"/>
                    </a:lnTo>
                    <a:cubicBezTo>
                      <a:pt x="267" y="17"/>
                      <a:pt x="72" y="0"/>
                      <a:pt x="72" y="76"/>
                    </a:cubicBezTo>
                    <a:lnTo>
                      <a:pt x="72" y="76"/>
                    </a:lnTo>
                    <a:cubicBezTo>
                      <a:pt x="72" y="76"/>
                      <a:pt x="0" y="101"/>
                      <a:pt x="78" y="168"/>
                    </a:cubicBezTo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84" name="Freeform 137">
                <a:extLst>
                  <a:ext uri="{FF2B5EF4-FFF2-40B4-BE49-F238E27FC236}">
                    <a16:creationId xmlns:a16="http://schemas.microsoft.com/office/drawing/2014/main" xmlns="" id="{2D2F01F7-37A8-4430-8400-53E192B1A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63678" y="11213989"/>
                <a:ext cx="241693" cy="170282"/>
              </a:xfrm>
              <a:custGeom>
                <a:avLst/>
                <a:gdLst>
                  <a:gd name="T0" fmla="*/ 0 w 193"/>
                  <a:gd name="T1" fmla="*/ 115 h 137"/>
                  <a:gd name="T2" fmla="*/ 16 w 193"/>
                  <a:gd name="T3" fmla="*/ 136 h 137"/>
                  <a:gd name="T4" fmla="*/ 192 w 193"/>
                  <a:gd name="T5" fmla="*/ 20 h 137"/>
                  <a:gd name="T6" fmla="*/ 180 w 193"/>
                  <a:gd name="T7" fmla="*/ 0 h 137"/>
                  <a:gd name="T8" fmla="*/ 0 w 193"/>
                  <a:gd name="T9" fmla="*/ 11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37">
                    <a:moveTo>
                      <a:pt x="0" y="115"/>
                    </a:moveTo>
                    <a:lnTo>
                      <a:pt x="16" y="136"/>
                    </a:lnTo>
                    <a:lnTo>
                      <a:pt x="192" y="20"/>
                    </a:lnTo>
                    <a:lnTo>
                      <a:pt x="180" y="0"/>
                    </a:lnTo>
                    <a:lnTo>
                      <a:pt x="0" y="115"/>
                    </a:lnTo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85" name="Freeform 138">
                <a:extLst>
                  <a:ext uri="{FF2B5EF4-FFF2-40B4-BE49-F238E27FC236}">
                    <a16:creationId xmlns:a16="http://schemas.microsoft.com/office/drawing/2014/main" xmlns="" id="{4E8D3D08-446B-431C-BCF7-8C5DD5844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8756" y="9610018"/>
                <a:ext cx="159297" cy="109861"/>
              </a:xfrm>
              <a:custGeom>
                <a:avLst/>
                <a:gdLst>
                  <a:gd name="T0" fmla="*/ 50 w 126"/>
                  <a:gd name="T1" fmla="*/ 0 h 86"/>
                  <a:gd name="T2" fmla="*/ 0 w 126"/>
                  <a:gd name="T3" fmla="*/ 59 h 86"/>
                  <a:gd name="T4" fmla="*/ 52 w 126"/>
                  <a:gd name="T5" fmla="*/ 85 h 86"/>
                  <a:gd name="T6" fmla="*/ 125 w 126"/>
                  <a:gd name="T7" fmla="*/ 75 h 86"/>
                  <a:gd name="T8" fmla="*/ 50 w 126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86">
                    <a:moveTo>
                      <a:pt x="50" y="0"/>
                    </a:moveTo>
                    <a:lnTo>
                      <a:pt x="0" y="59"/>
                    </a:lnTo>
                    <a:lnTo>
                      <a:pt x="52" y="85"/>
                    </a:lnTo>
                    <a:lnTo>
                      <a:pt x="125" y="75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C787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86" name="Freeform 139">
                <a:extLst>
                  <a:ext uri="{FF2B5EF4-FFF2-40B4-BE49-F238E27FC236}">
                    <a16:creationId xmlns:a16="http://schemas.microsoft.com/office/drawing/2014/main" xmlns="" id="{A389F45E-FCA1-4115-9B18-AB5B0FFAB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8874" y="9939603"/>
                <a:ext cx="247190" cy="686629"/>
              </a:xfrm>
              <a:custGeom>
                <a:avLst/>
                <a:gdLst>
                  <a:gd name="T0" fmla="*/ 196 w 197"/>
                  <a:gd name="T1" fmla="*/ 52 h 551"/>
                  <a:gd name="T2" fmla="*/ 135 w 197"/>
                  <a:gd name="T3" fmla="*/ 204 h 551"/>
                  <a:gd name="T4" fmla="*/ 114 w 197"/>
                  <a:gd name="T5" fmla="*/ 426 h 551"/>
                  <a:gd name="T6" fmla="*/ 156 w 197"/>
                  <a:gd name="T7" fmla="*/ 478 h 551"/>
                  <a:gd name="T8" fmla="*/ 120 w 197"/>
                  <a:gd name="T9" fmla="*/ 465 h 551"/>
                  <a:gd name="T10" fmla="*/ 90 w 197"/>
                  <a:gd name="T11" fmla="*/ 492 h 551"/>
                  <a:gd name="T12" fmla="*/ 78 w 197"/>
                  <a:gd name="T13" fmla="*/ 545 h 551"/>
                  <a:gd name="T14" fmla="*/ 75 w 197"/>
                  <a:gd name="T15" fmla="*/ 546 h 551"/>
                  <a:gd name="T16" fmla="*/ 75 w 197"/>
                  <a:gd name="T17" fmla="*/ 546 h 551"/>
                  <a:gd name="T18" fmla="*/ 56 w 197"/>
                  <a:gd name="T19" fmla="*/ 547 h 551"/>
                  <a:gd name="T20" fmla="*/ 51 w 197"/>
                  <a:gd name="T21" fmla="*/ 545 h 551"/>
                  <a:gd name="T22" fmla="*/ 51 w 197"/>
                  <a:gd name="T23" fmla="*/ 545 h 551"/>
                  <a:gd name="T24" fmla="*/ 30 w 197"/>
                  <a:gd name="T25" fmla="*/ 543 h 551"/>
                  <a:gd name="T26" fmla="*/ 29 w 197"/>
                  <a:gd name="T27" fmla="*/ 541 h 551"/>
                  <a:gd name="T28" fmla="*/ 26 w 197"/>
                  <a:gd name="T29" fmla="*/ 543 h 551"/>
                  <a:gd name="T30" fmla="*/ 26 w 197"/>
                  <a:gd name="T31" fmla="*/ 543 h 551"/>
                  <a:gd name="T32" fmla="*/ 15 w 197"/>
                  <a:gd name="T33" fmla="*/ 541 h 551"/>
                  <a:gd name="T34" fmla="*/ 7 w 197"/>
                  <a:gd name="T35" fmla="*/ 532 h 551"/>
                  <a:gd name="T36" fmla="*/ 0 w 197"/>
                  <a:gd name="T37" fmla="*/ 478 h 551"/>
                  <a:gd name="T38" fmla="*/ 52 w 197"/>
                  <a:gd name="T39" fmla="*/ 422 h 551"/>
                  <a:gd name="T40" fmla="*/ 38 w 197"/>
                  <a:gd name="T41" fmla="*/ 168 h 551"/>
                  <a:gd name="T42" fmla="*/ 107 w 197"/>
                  <a:gd name="T43" fmla="*/ 0 h 551"/>
                  <a:gd name="T44" fmla="*/ 196 w 197"/>
                  <a:gd name="T45" fmla="*/ 52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7" h="551">
                    <a:moveTo>
                      <a:pt x="196" y="52"/>
                    </a:moveTo>
                    <a:lnTo>
                      <a:pt x="135" y="204"/>
                    </a:lnTo>
                    <a:lnTo>
                      <a:pt x="114" y="426"/>
                    </a:lnTo>
                    <a:lnTo>
                      <a:pt x="156" y="478"/>
                    </a:lnTo>
                    <a:lnTo>
                      <a:pt x="120" y="465"/>
                    </a:lnTo>
                    <a:lnTo>
                      <a:pt x="90" y="492"/>
                    </a:lnTo>
                    <a:lnTo>
                      <a:pt x="78" y="545"/>
                    </a:lnTo>
                    <a:lnTo>
                      <a:pt x="75" y="546"/>
                    </a:lnTo>
                    <a:lnTo>
                      <a:pt x="75" y="546"/>
                    </a:lnTo>
                    <a:cubicBezTo>
                      <a:pt x="70" y="549"/>
                      <a:pt x="62" y="550"/>
                      <a:pt x="56" y="547"/>
                    </a:cubicBezTo>
                    <a:lnTo>
                      <a:pt x="51" y="545"/>
                    </a:lnTo>
                    <a:lnTo>
                      <a:pt x="51" y="545"/>
                    </a:lnTo>
                    <a:cubicBezTo>
                      <a:pt x="45" y="550"/>
                      <a:pt x="35" y="549"/>
                      <a:pt x="30" y="543"/>
                    </a:cubicBezTo>
                    <a:lnTo>
                      <a:pt x="29" y="541"/>
                    </a:lnTo>
                    <a:lnTo>
                      <a:pt x="26" y="543"/>
                    </a:lnTo>
                    <a:lnTo>
                      <a:pt x="26" y="543"/>
                    </a:lnTo>
                    <a:cubicBezTo>
                      <a:pt x="22" y="545"/>
                      <a:pt x="17" y="545"/>
                      <a:pt x="15" y="541"/>
                    </a:cubicBezTo>
                    <a:lnTo>
                      <a:pt x="7" y="532"/>
                    </a:lnTo>
                    <a:lnTo>
                      <a:pt x="0" y="478"/>
                    </a:lnTo>
                    <a:lnTo>
                      <a:pt x="52" y="422"/>
                    </a:lnTo>
                    <a:lnTo>
                      <a:pt x="38" y="168"/>
                    </a:lnTo>
                    <a:lnTo>
                      <a:pt x="107" y="0"/>
                    </a:lnTo>
                    <a:lnTo>
                      <a:pt x="196" y="52"/>
                    </a:lnTo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87" name="Freeform 140">
                <a:extLst>
                  <a:ext uri="{FF2B5EF4-FFF2-40B4-BE49-F238E27FC236}">
                    <a16:creationId xmlns:a16="http://schemas.microsoft.com/office/drawing/2014/main" xmlns="" id="{586C0803-3896-46B8-9265-0D1C76A34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5216" y="9939605"/>
                <a:ext cx="120848" cy="115351"/>
              </a:xfrm>
              <a:custGeom>
                <a:avLst/>
                <a:gdLst>
                  <a:gd name="T0" fmla="*/ 94 w 95"/>
                  <a:gd name="T1" fmla="*/ 52 h 94"/>
                  <a:gd name="T2" fmla="*/ 5 w 95"/>
                  <a:gd name="T3" fmla="*/ 0 h 94"/>
                  <a:gd name="T4" fmla="*/ 0 w 95"/>
                  <a:gd name="T5" fmla="*/ 11 h 94"/>
                  <a:gd name="T6" fmla="*/ 77 w 95"/>
                  <a:gd name="T7" fmla="*/ 93 h 94"/>
                  <a:gd name="T8" fmla="*/ 94 w 95"/>
                  <a:gd name="T9" fmla="*/ 5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4">
                    <a:moveTo>
                      <a:pt x="94" y="52"/>
                    </a:moveTo>
                    <a:lnTo>
                      <a:pt x="5" y="0"/>
                    </a:lnTo>
                    <a:lnTo>
                      <a:pt x="0" y="11"/>
                    </a:lnTo>
                    <a:lnTo>
                      <a:pt x="77" y="93"/>
                    </a:lnTo>
                    <a:lnTo>
                      <a:pt x="94" y="52"/>
                    </a:lnTo>
                  </a:path>
                </a:pathLst>
              </a:custGeom>
              <a:solidFill>
                <a:srgbClr val="FC787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88" name="Freeform 141">
                <a:extLst>
                  <a:ext uri="{FF2B5EF4-FFF2-40B4-BE49-F238E27FC236}">
                    <a16:creationId xmlns:a16="http://schemas.microsoft.com/office/drawing/2014/main" xmlns="" id="{72D3E91F-C1CC-4D85-AA74-BE9EFF63F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9606" y="10928350"/>
                <a:ext cx="247190" cy="241693"/>
              </a:xfrm>
              <a:custGeom>
                <a:avLst/>
                <a:gdLst>
                  <a:gd name="T0" fmla="*/ 112 w 198"/>
                  <a:gd name="T1" fmla="*/ 194 h 195"/>
                  <a:gd name="T2" fmla="*/ 0 w 198"/>
                  <a:gd name="T3" fmla="*/ 125 h 195"/>
                  <a:gd name="T4" fmla="*/ 92 w 198"/>
                  <a:gd name="T5" fmla="*/ 0 h 195"/>
                  <a:gd name="T6" fmla="*/ 197 w 198"/>
                  <a:gd name="T7" fmla="*/ 77 h 195"/>
                  <a:gd name="T8" fmla="*/ 112 w 198"/>
                  <a:gd name="T9" fmla="*/ 19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195">
                    <a:moveTo>
                      <a:pt x="112" y="194"/>
                    </a:moveTo>
                    <a:lnTo>
                      <a:pt x="0" y="125"/>
                    </a:lnTo>
                    <a:lnTo>
                      <a:pt x="92" y="0"/>
                    </a:lnTo>
                    <a:lnTo>
                      <a:pt x="197" y="77"/>
                    </a:lnTo>
                    <a:lnTo>
                      <a:pt x="112" y="194"/>
                    </a:lnTo>
                  </a:path>
                </a:pathLst>
              </a:custGeom>
              <a:solidFill>
                <a:srgbClr val="D6D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89" name="Freeform 142">
                <a:extLst>
                  <a:ext uri="{FF2B5EF4-FFF2-40B4-BE49-F238E27FC236}">
                    <a16:creationId xmlns:a16="http://schemas.microsoft.com/office/drawing/2014/main" xmlns="" id="{5E819A12-538F-44A5-A4B0-C7F9885E8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7365" y="11098634"/>
                <a:ext cx="241693" cy="214231"/>
              </a:xfrm>
              <a:custGeom>
                <a:avLst/>
                <a:gdLst>
                  <a:gd name="T0" fmla="*/ 193 w 194"/>
                  <a:gd name="T1" fmla="*/ 129 h 171"/>
                  <a:gd name="T2" fmla="*/ 49 w 194"/>
                  <a:gd name="T3" fmla="*/ 170 h 171"/>
                  <a:gd name="T4" fmla="*/ 0 w 194"/>
                  <a:gd name="T5" fmla="*/ 32 h 171"/>
                  <a:gd name="T6" fmla="*/ 145 w 194"/>
                  <a:gd name="T7" fmla="*/ 0 h 171"/>
                  <a:gd name="T8" fmla="*/ 193 w 194"/>
                  <a:gd name="T9" fmla="*/ 129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" h="171">
                    <a:moveTo>
                      <a:pt x="193" y="129"/>
                    </a:moveTo>
                    <a:lnTo>
                      <a:pt x="49" y="170"/>
                    </a:lnTo>
                    <a:lnTo>
                      <a:pt x="0" y="32"/>
                    </a:lnTo>
                    <a:lnTo>
                      <a:pt x="145" y="0"/>
                    </a:lnTo>
                    <a:lnTo>
                      <a:pt x="193" y="129"/>
                    </a:lnTo>
                  </a:path>
                </a:pathLst>
              </a:custGeom>
              <a:solidFill>
                <a:srgbClr val="D6D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90" name="Freeform 143">
                <a:extLst>
                  <a:ext uri="{FF2B5EF4-FFF2-40B4-BE49-F238E27FC236}">
                    <a16:creationId xmlns:a16="http://schemas.microsoft.com/office/drawing/2014/main" xmlns="" id="{9F3AA285-DD70-40EC-96EC-8D4652585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92006" y="9132124"/>
                <a:ext cx="801984" cy="1944538"/>
              </a:xfrm>
              <a:custGeom>
                <a:avLst/>
                <a:gdLst>
                  <a:gd name="T0" fmla="*/ 567 w 645"/>
                  <a:gd name="T1" fmla="*/ 0 h 1559"/>
                  <a:gd name="T2" fmla="*/ 567 w 645"/>
                  <a:gd name="T3" fmla="*/ 0 h 1559"/>
                  <a:gd name="T4" fmla="*/ 624 w 645"/>
                  <a:gd name="T5" fmla="*/ 925 h 1559"/>
                  <a:gd name="T6" fmla="*/ 134 w 645"/>
                  <a:gd name="T7" fmla="*/ 1558 h 1559"/>
                  <a:gd name="T8" fmla="*/ 0 w 645"/>
                  <a:gd name="T9" fmla="*/ 1456 h 1559"/>
                  <a:gd name="T10" fmla="*/ 367 w 645"/>
                  <a:gd name="T11" fmla="*/ 759 h 1559"/>
                  <a:gd name="T12" fmla="*/ 195 w 645"/>
                  <a:gd name="T13" fmla="*/ 35 h 1559"/>
                  <a:gd name="T14" fmla="*/ 567 w 645"/>
                  <a:gd name="T15" fmla="*/ 0 h 1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5" h="1559">
                    <a:moveTo>
                      <a:pt x="567" y="0"/>
                    </a:moveTo>
                    <a:lnTo>
                      <a:pt x="567" y="0"/>
                    </a:lnTo>
                    <a:cubicBezTo>
                      <a:pt x="567" y="0"/>
                      <a:pt x="644" y="741"/>
                      <a:pt x="624" y="925"/>
                    </a:cubicBezTo>
                    <a:lnTo>
                      <a:pt x="134" y="1558"/>
                    </a:lnTo>
                    <a:lnTo>
                      <a:pt x="0" y="1456"/>
                    </a:lnTo>
                    <a:lnTo>
                      <a:pt x="367" y="759"/>
                    </a:lnTo>
                    <a:lnTo>
                      <a:pt x="195" y="35"/>
                    </a:lnTo>
                    <a:lnTo>
                      <a:pt x="567" y="0"/>
                    </a:lnTo>
                  </a:path>
                </a:pathLst>
              </a:custGeom>
              <a:solidFill>
                <a:srgbClr val="000D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91" name="Freeform 144">
                <a:extLst>
                  <a:ext uri="{FF2B5EF4-FFF2-40B4-BE49-F238E27FC236}">
                    <a16:creationId xmlns:a16="http://schemas.microsoft.com/office/drawing/2014/main" xmlns="" id="{9FFB8EC9-0E2B-4352-865B-E81FF18E2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70032" y="9176068"/>
                <a:ext cx="736069" cy="2015950"/>
              </a:xfrm>
              <a:custGeom>
                <a:avLst/>
                <a:gdLst>
                  <a:gd name="T0" fmla="*/ 0 w 591"/>
                  <a:gd name="T1" fmla="*/ 0 h 1618"/>
                  <a:gd name="T2" fmla="*/ 0 w 591"/>
                  <a:gd name="T3" fmla="*/ 0 h 1618"/>
                  <a:gd name="T4" fmla="*/ 202 w 591"/>
                  <a:gd name="T5" fmla="*/ 880 h 1618"/>
                  <a:gd name="T6" fmla="*/ 202 w 591"/>
                  <a:gd name="T7" fmla="*/ 880 h 1618"/>
                  <a:gd name="T8" fmla="*/ 417 w 591"/>
                  <a:gd name="T9" fmla="*/ 1617 h 1618"/>
                  <a:gd name="T10" fmla="*/ 590 w 591"/>
                  <a:gd name="T11" fmla="*/ 1562 h 1618"/>
                  <a:gd name="T12" fmla="*/ 529 w 591"/>
                  <a:gd name="T13" fmla="*/ 815 h 1618"/>
                  <a:gd name="T14" fmla="*/ 358 w 591"/>
                  <a:gd name="T15" fmla="*/ 5 h 1618"/>
                  <a:gd name="T16" fmla="*/ 0 w 591"/>
                  <a:gd name="T17" fmla="*/ 0 h 1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1" h="1618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36" y="338"/>
                      <a:pt x="202" y="880"/>
                    </a:cubicBezTo>
                    <a:lnTo>
                      <a:pt x="202" y="880"/>
                    </a:lnTo>
                    <a:cubicBezTo>
                      <a:pt x="202" y="880"/>
                      <a:pt x="329" y="1381"/>
                      <a:pt x="417" y="1617"/>
                    </a:cubicBezTo>
                    <a:lnTo>
                      <a:pt x="590" y="1562"/>
                    </a:lnTo>
                    <a:lnTo>
                      <a:pt x="529" y="815"/>
                    </a:lnTo>
                    <a:lnTo>
                      <a:pt x="358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92" name="Freeform 145">
                <a:extLst>
                  <a:ext uri="{FF2B5EF4-FFF2-40B4-BE49-F238E27FC236}">
                    <a16:creationId xmlns:a16="http://schemas.microsoft.com/office/drawing/2014/main" xmlns="" id="{C3B3F48A-41B2-4CE7-9EDA-6D798CEB9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713" y="9016771"/>
                <a:ext cx="368032" cy="725082"/>
              </a:xfrm>
              <a:custGeom>
                <a:avLst/>
                <a:gdLst>
                  <a:gd name="T0" fmla="*/ 162 w 297"/>
                  <a:gd name="T1" fmla="*/ 0 h 582"/>
                  <a:gd name="T2" fmla="*/ 76 w 297"/>
                  <a:gd name="T3" fmla="*/ 410 h 582"/>
                  <a:gd name="T4" fmla="*/ 5 w 297"/>
                  <a:gd name="T5" fmla="*/ 502 h 582"/>
                  <a:gd name="T6" fmla="*/ 5 w 297"/>
                  <a:gd name="T7" fmla="*/ 502 h 582"/>
                  <a:gd name="T8" fmla="*/ 8 w 297"/>
                  <a:gd name="T9" fmla="*/ 518 h 582"/>
                  <a:gd name="T10" fmla="*/ 22 w 297"/>
                  <a:gd name="T11" fmla="*/ 525 h 582"/>
                  <a:gd name="T12" fmla="*/ 24 w 297"/>
                  <a:gd name="T13" fmla="*/ 541 h 582"/>
                  <a:gd name="T14" fmla="*/ 24 w 297"/>
                  <a:gd name="T15" fmla="*/ 541 h 582"/>
                  <a:gd name="T16" fmla="*/ 43 w 297"/>
                  <a:gd name="T17" fmla="*/ 553 h 582"/>
                  <a:gd name="T18" fmla="*/ 51 w 297"/>
                  <a:gd name="T19" fmla="*/ 552 h 582"/>
                  <a:gd name="T20" fmla="*/ 57 w 297"/>
                  <a:gd name="T21" fmla="*/ 562 h 582"/>
                  <a:gd name="T22" fmla="*/ 57 w 297"/>
                  <a:gd name="T23" fmla="*/ 562 h 582"/>
                  <a:gd name="T24" fmla="*/ 87 w 297"/>
                  <a:gd name="T25" fmla="*/ 572 h 582"/>
                  <a:gd name="T26" fmla="*/ 97 w 297"/>
                  <a:gd name="T27" fmla="*/ 569 h 582"/>
                  <a:gd name="T28" fmla="*/ 99 w 297"/>
                  <a:gd name="T29" fmla="*/ 570 h 582"/>
                  <a:gd name="T30" fmla="*/ 99 w 297"/>
                  <a:gd name="T31" fmla="*/ 570 h 582"/>
                  <a:gd name="T32" fmla="*/ 134 w 297"/>
                  <a:gd name="T33" fmla="*/ 566 h 582"/>
                  <a:gd name="T34" fmla="*/ 143 w 297"/>
                  <a:gd name="T35" fmla="*/ 551 h 582"/>
                  <a:gd name="T36" fmla="*/ 172 w 297"/>
                  <a:gd name="T37" fmla="*/ 537 h 582"/>
                  <a:gd name="T38" fmla="*/ 172 w 297"/>
                  <a:gd name="T39" fmla="*/ 537 h 582"/>
                  <a:gd name="T40" fmla="*/ 187 w 297"/>
                  <a:gd name="T41" fmla="*/ 513 h 582"/>
                  <a:gd name="T42" fmla="*/ 183 w 297"/>
                  <a:gd name="T43" fmla="*/ 470 h 582"/>
                  <a:gd name="T44" fmla="*/ 168 w 297"/>
                  <a:gd name="T45" fmla="*/ 434 h 582"/>
                  <a:gd name="T46" fmla="*/ 296 w 297"/>
                  <a:gd name="T47" fmla="*/ 35 h 582"/>
                  <a:gd name="T48" fmla="*/ 162 w 297"/>
                  <a:gd name="T49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7" h="582">
                    <a:moveTo>
                      <a:pt x="162" y="0"/>
                    </a:moveTo>
                    <a:lnTo>
                      <a:pt x="76" y="410"/>
                    </a:lnTo>
                    <a:lnTo>
                      <a:pt x="5" y="502"/>
                    </a:lnTo>
                    <a:lnTo>
                      <a:pt x="5" y="502"/>
                    </a:lnTo>
                    <a:cubicBezTo>
                      <a:pt x="0" y="507"/>
                      <a:pt x="2" y="515"/>
                      <a:pt x="8" y="518"/>
                    </a:cubicBezTo>
                    <a:lnTo>
                      <a:pt x="22" y="525"/>
                    </a:lnTo>
                    <a:lnTo>
                      <a:pt x="24" y="541"/>
                    </a:lnTo>
                    <a:lnTo>
                      <a:pt x="24" y="541"/>
                    </a:lnTo>
                    <a:cubicBezTo>
                      <a:pt x="26" y="549"/>
                      <a:pt x="35" y="555"/>
                      <a:pt x="43" y="553"/>
                    </a:cubicBezTo>
                    <a:lnTo>
                      <a:pt x="51" y="552"/>
                    </a:lnTo>
                    <a:lnTo>
                      <a:pt x="57" y="562"/>
                    </a:lnTo>
                    <a:lnTo>
                      <a:pt x="57" y="562"/>
                    </a:lnTo>
                    <a:cubicBezTo>
                      <a:pt x="63" y="572"/>
                      <a:pt x="76" y="576"/>
                      <a:pt x="87" y="572"/>
                    </a:cubicBezTo>
                    <a:lnTo>
                      <a:pt x="97" y="569"/>
                    </a:lnTo>
                    <a:lnTo>
                      <a:pt x="99" y="570"/>
                    </a:lnTo>
                    <a:lnTo>
                      <a:pt x="99" y="570"/>
                    </a:lnTo>
                    <a:cubicBezTo>
                      <a:pt x="109" y="581"/>
                      <a:pt x="128" y="579"/>
                      <a:pt x="134" y="566"/>
                    </a:cubicBezTo>
                    <a:lnTo>
                      <a:pt x="143" y="551"/>
                    </a:lnTo>
                    <a:lnTo>
                      <a:pt x="172" y="537"/>
                    </a:lnTo>
                    <a:lnTo>
                      <a:pt x="172" y="537"/>
                    </a:lnTo>
                    <a:cubicBezTo>
                      <a:pt x="182" y="533"/>
                      <a:pt x="187" y="523"/>
                      <a:pt x="187" y="513"/>
                    </a:cubicBezTo>
                    <a:lnTo>
                      <a:pt x="183" y="470"/>
                    </a:lnTo>
                    <a:lnTo>
                      <a:pt x="168" y="434"/>
                    </a:lnTo>
                    <a:lnTo>
                      <a:pt x="296" y="35"/>
                    </a:lnTo>
                    <a:lnTo>
                      <a:pt x="162" y="0"/>
                    </a:lnTo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93" name="Freeform 146">
                <a:extLst>
                  <a:ext uri="{FF2B5EF4-FFF2-40B4-BE49-F238E27FC236}">
                    <a16:creationId xmlns:a16="http://schemas.microsoft.com/office/drawing/2014/main" xmlns="" id="{E6937BA6-6B89-48CE-BC5E-BF610C643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8478" y="9016773"/>
                <a:ext cx="181269" cy="186763"/>
              </a:xfrm>
              <a:custGeom>
                <a:avLst/>
                <a:gdLst>
                  <a:gd name="T0" fmla="*/ 145 w 146"/>
                  <a:gd name="T1" fmla="*/ 35 h 148"/>
                  <a:gd name="T2" fmla="*/ 11 w 146"/>
                  <a:gd name="T3" fmla="*/ 0 h 148"/>
                  <a:gd name="T4" fmla="*/ 0 w 146"/>
                  <a:gd name="T5" fmla="*/ 51 h 148"/>
                  <a:gd name="T6" fmla="*/ 109 w 146"/>
                  <a:gd name="T7" fmla="*/ 147 h 148"/>
                  <a:gd name="T8" fmla="*/ 145 w 146"/>
                  <a:gd name="T9" fmla="*/ 3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148">
                    <a:moveTo>
                      <a:pt x="145" y="35"/>
                    </a:moveTo>
                    <a:lnTo>
                      <a:pt x="11" y="0"/>
                    </a:lnTo>
                    <a:lnTo>
                      <a:pt x="0" y="51"/>
                    </a:lnTo>
                    <a:lnTo>
                      <a:pt x="109" y="147"/>
                    </a:lnTo>
                    <a:lnTo>
                      <a:pt x="145" y="35"/>
                    </a:lnTo>
                  </a:path>
                </a:pathLst>
              </a:custGeom>
              <a:solidFill>
                <a:srgbClr val="FC787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94" name="Freeform 147">
                <a:extLst>
                  <a:ext uri="{FF2B5EF4-FFF2-40B4-BE49-F238E27FC236}">
                    <a16:creationId xmlns:a16="http://schemas.microsoft.com/office/drawing/2014/main" xmlns="" id="{C5349D74-0F28-4736-B700-0BC2CE448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45940" y="8055488"/>
                <a:ext cx="1054665" cy="1219456"/>
              </a:xfrm>
              <a:custGeom>
                <a:avLst/>
                <a:gdLst>
                  <a:gd name="T0" fmla="*/ 847 w 848"/>
                  <a:gd name="T1" fmla="*/ 863 h 980"/>
                  <a:gd name="T2" fmla="*/ 678 w 848"/>
                  <a:gd name="T3" fmla="*/ 976 h 980"/>
                  <a:gd name="T4" fmla="*/ 621 w 848"/>
                  <a:gd name="T5" fmla="*/ 903 h 980"/>
                  <a:gd name="T6" fmla="*/ 572 w 848"/>
                  <a:gd name="T7" fmla="*/ 979 h 980"/>
                  <a:gd name="T8" fmla="*/ 263 w 848"/>
                  <a:gd name="T9" fmla="*/ 899 h 980"/>
                  <a:gd name="T10" fmla="*/ 371 w 848"/>
                  <a:gd name="T11" fmla="*/ 648 h 980"/>
                  <a:gd name="T12" fmla="*/ 257 w 848"/>
                  <a:gd name="T13" fmla="*/ 363 h 980"/>
                  <a:gd name="T14" fmla="*/ 131 w 848"/>
                  <a:gd name="T15" fmla="*/ 775 h 980"/>
                  <a:gd name="T16" fmla="*/ 0 w 848"/>
                  <a:gd name="T17" fmla="*/ 746 h 980"/>
                  <a:gd name="T18" fmla="*/ 151 w 848"/>
                  <a:gd name="T19" fmla="*/ 100 h 980"/>
                  <a:gd name="T20" fmla="*/ 449 w 848"/>
                  <a:gd name="T21" fmla="*/ 0 h 980"/>
                  <a:gd name="T22" fmla="*/ 611 w 848"/>
                  <a:gd name="T23" fmla="*/ 0 h 980"/>
                  <a:gd name="T24" fmla="*/ 833 w 848"/>
                  <a:gd name="T25" fmla="*/ 99 h 980"/>
                  <a:gd name="T26" fmla="*/ 749 w 848"/>
                  <a:gd name="T27" fmla="*/ 611 h 980"/>
                  <a:gd name="T28" fmla="*/ 847 w 848"/>
                  <a:gd name="T29" fmla="*/ 863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48" h="980">
                    <a:moveTo>
                      <a:pt x="847" y="863"/>
                    </a:moveTo>
                    <a:lnTo>
                      <a:pt x="678" y="976"/>
                    </a:lnTo>
                    <a:lnTo>
                      <a:pt x="621" y="903"/>
                    </a:lnTo>
                    <a:lnTo>
                      <a:pt x="572" y="979"/>
                    </a:lnTo>
                    <a:lnTo>
                      <a:pt x="263" y="899"/>
                    </a:lnTo>
                    <a:lnTo>
                      <a:pt x="371" y="648"/>
                    </a:lnTo>
                    <a:lnTo>
                      <a:pt x="257" y="363"/>
                    </a:lnTo>
                    <a:lnTo>
                      <a:pt x="131" y="775"/>
                    </a:lnTo>
                    <a:lnTo>
                      <a:pt x="0" y="746"/>
                    </a:lnTo>
                    <a:lnTo>
                      <a:pt x="151" y="100"/>
                    </a:lnTo>
                    <a:lnTo>
                      <a:pt x="449" y="0"/>
                    </a:lnTo>
                    <a:lnTo>
                      <a:pt x="611" y="0"/>
                    </a:lnTo>
                    <a:lnTo>
                      <a:pt x="833" y="99"/>
                    </a:lnTo>
                    <a:lnTo>
                      <a:pt x="749" y="611"/>
                    </a:lnTo>
                    <a:lnTo>
                      <a:pt x="847" y="863"/>
                    </a:lnTo>
                  </a:path>
                </a:pathLst>
              </a:custGeom>
              <a:solidFill>
                <a:srgbClr val="E22A1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95" name="Freeform 148">
                <a:extLst>
                  <a:ext uri="{FF2B5EF4-FFF2-40B4-BE49-F238E27FC236}">
                    <a16:creationId xmlns:a16="http://schemas.microsoft.com/office/drawing/2014/main" xmlns="" id="{401AED37-604C-4145-AF80-0F0FFDA25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05105" y="8055488"/>
                <a:ext cx="681137" cy="1219456"/>
              </a:xfrm>
              <a:custGeom>
                <a:avLst/>
                <a:gdLst>
                  <a:gd name="T0" fmla="*/ 316 w 546"/>
                  <a:gd name="T1" fmla="*/ 863 h 977"/>
                  <a:gd name="T2" fmla="*/ 218 w 546"/>
                  <a:gd name="T3" fmla="*/ 611 h 977"/>
                  <a:gd name="T4" fmla="*/ 259 w 546"/>
                  <a:gd name="T5" fmla="*/ 364 h 977"/>
                  <a:gd name="T6" fmla="*/ 393 w 546"/>
                  <a:gd name="T7" fmla="*/ 609 h 977"/>
                  <a:gd name="T8" fmla="*/ 395 w 546"/>
                  <a:gd name="T9" fmla="*/ 610 h 977"/>
                  <a:gd name="T10" fmla="*/ 395 w 546"/>
                  <a:gd name="T11" fmla="*/ 610 h 977"/>
                  <a:gd name="T12" fmla="*/ 527 w 546"/>
                  <a:gd name="T13" fmla="*/ 574 h 977"/>
                  <a:gd name="T14" fmla="*/ 545 w 546"/>
                  <a:gd name="T15" fmla="*/ 373 h 977"/>
                  <a:gd name="T16" fmla="*/ 407 w 546"/>
                  <a:gd name="T17" fmla="*/ 364 h 977"/>
                  <a:gd name="T18" fmla="*/ 411 w 546"/>
                  <a:gd name="T19" fmla="*/ 289 h 977"/>
                  <a:gd name="T20" fmla="*/ 302 w 546"/>
                  <a:gd name="T21" fmla="*/ 99 h 977"/>
                  <a:gd name="T22" fmla="*/ 80 w 546"/>
                  <a:gd name="T23" fmla="*/ 0 h 977"/>
                  <a:gd name="T24" fmla="*/ 0 w 546"/>
                  <a:gd name="T25" fmla="*/ 0 h 977"/>
                  <a:gd name="T26" fmla="*/ 0 w 546"/>
                  <a:gd name="T27" fmla="*/ 0 h 977"/>
                  <a:gd name="T28" fmla="*/ 90 w 546"/>
                  <a:gd name="T29" fmla="*/ 904 h 977"/>
                  <a:gd name="T30" fmla="*/ 147 w 546"/>
                  <a:gd name="T31" fmla="*/ 976 h 977"/>
                  <a:gd name="T32" fmla="*/ 316 w 546"/>
                  <a:gd name="T33" fmla="*/ 863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6" h="977">
                    <a:moveTo>
                      <a:pt x="316" y="863"/>
                    </a:moveTo>
                    <a:lnTo>
                      <a:pt x="218" y="611"/>
                    </a:lnTo>
                    <a:lnTo>
                      <a:pt x="259" y="364"/>
                    </a:lnTo>
                    <a:lnTo>
                      <a:pt x="393" y="609"/>
                    </a:lnTo>
                    <a:lnTo>
                      <a:pt x="395" y="610"/>
                    </a:lnTo>
                    <a:lnTo>
                      <a:pt x="395" y="610"/>
                    </a:lnTo>
                    <a:cubicBezTo>
                      <a:pt x="442" y="633"/>
                      <a:pt x="500" y="617"/>
                      <a:pt x="527" y="574"/>
                    </a:cubicBezTo>
                    <a:lnTo>
                      <a:pt x="545" y="373"/>
                    </a:lnTo>
                    <a:lnTo>
                      <a:pt x="407" y="364"/>
                    </a:lnTo>
                    <a:lnTo>
                      <a:pt x="411" y="289"/>
                    </a:lnTo>
                    <a:lnTo>
                      <a:pt x="302" y="99"/>
                    </a:lnTo>
                    <a:lnTo>
                      <a:pt x="80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15" y="119"/>
                      <a:pt x="71" y="564"/>
                      <a:pt x="90" y="904"/>
                    </a:cubicBezTo>
                    <a:lnTo>
                      <a:pt x="147" y="976"/>
                    </a:lnTo>
                    <a:lnTo>
                      <a:pt x="316" y="863"/>
                    </a:lnTo>
                  </a:path>
                </a:pathLst>
              </a:custGeom>
              <a:solidFill>
                <a:srgbClr val="EF58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96" name="Freeform 149">
                <a:extLst>
                  <a:ext uri="{FF2B5EF4-FFF2-40B4-BE49-F238E27FC236}">
                    <a16:creationId xmlns:a16="http://schemas.microsoft.com/office/drawing/2014/main" xmlns="" id="{C22217C0-3599-4E9D-A6BD-EF4FF6C48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2854" y="7967598"/>
                <a:ext cx="384513" cy="384513"/>
              </a:xfrm>
              <a:custGeom>
                <a:avLst/>
                <a:gdLst>
                  <a:gd name="T0" fmla="*/ 17 w 310"/>
                  <a:gd name="T1" fmla="*/ 120 h 308"/>
                  <a:gd name="T2" fmla="*/ 132 w 310"/>
                  <a:gd name="T3" fmla="*/ 303 h 308"/>
                  <a:gd name="T4" fmla="*/ 171 w 310"/>
                  <a:gd name="T5" fmla="*/ 212 h 308"/>
                  <a:gd name="T6" fmla="*/ 229 w 310"/>
                  <a:gd name="T7" fmla="*/ 307 h 308"/>
                  <a:gd name="T8" fmla="*/ 293 w 310"/>
                  <a:gd name="T9" fmla="*/ 132 h 308"/>
                  <a:gd name="T10" fmla="*/ 293 w 310"/>
                  <a:gd name="T11" fmla="*/ 132 h 308"/>
                  <a:gd name="T12" fmla="*/ 240 w 310"/>
                  <a:gd name="T13" fmla="*/ 25 h 308"/>
                  <a:gd name="T14" fmla="*/ 240 w 310"/>
                  <a:gd name="T15" fmla="*/ 25 h 308"/>
                  <a:gd name="T16" fmla="*/ 42 w 310"/>
                  <a:gd name="T17" fmla="*/ 40 h 308"/>
                  <a:gd name="T18" fmla="*/ 42 w 310"/>
                  <a:gd name="T19" fmla="*/ 40 h 308"/>
                  <a:gd name="T20" fmla="*/ 17 w 310"/>
                  <a:gd name="T21" fmla="*/ 12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0" h="308">
                    <a:moveTo>
                      <a:pt x="17" y="120"/>
                    </a:moveTo>
                    <a:lnTo>
                      <a:pt x="132" y="303"/>
                    </a:lnTo>
                    <a:lnTo>
                      <a:pt x="171" y="212"/>
                    </a:lnTo>
                    <a:lnTo>
                      <a:pt x="229" y="307"/>
                    </a:lnTo>
                    <a:lnTo>
                      <a:pt x="293" y="132"/>
                    </a:lnTo>
                    <a:lnTo>
                      <a:pt x="293" y="132"/>
                    </a:lnTo>
                    <a:cubicBezTo>
                      <a:pt x="309" y="89"/>
                      <a:pt x="286" y="42"/>
                      <a:pt x="240" y="25"/>
                    </a:cubicBezTo>
                    <a:lnTo>
                      <a:pt x="240" y="25"/>
                    </a:lnTo>
                    <a:cubicBezTo>
                      <a:pt x="192" y="8"/>
                      <a:pt x="123" y="0"/>
                      <a:pt x="42" y="40"/>
                    </a:cubicBezTo>
                    <a:lnTo>
                      <a:pt x="42" y="40"/>
                    </a:lnTo>
                    <a:cubicBezTo>
                      <a:pt x="11" y="55"/>
                      <a:pt x="0" y="91"/>
                      <a:pt x="17" y="120"/>
                    </a:cubicBezTo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97" name="Freeform 150">
                <a:extLst>
                  <a:ext uri="{FF2B5EF4-FFF2-40B4-BE49-F238E27FC236}">
                    <a16:creationId xmlns:a16="http://schemas.microsoft.com/office/drawing/2014/main" xmlns="" id="{C0B34C5E-4F93-4953-961E-DC75C0B4C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0741" y="7841258"/>
                <a:ext cx="203240" cy="390005"/>
              </a:xfrm>
              <a:custGeom>
                <a:avLst/>
                <a:gdLst>
                  <a:gd name="T0" fmla="*/ 162 w 163"/>
                  <a:gd name="T1" fmla="*/ 172 h 313"/>
                  <a:gd name="T2" fmla="*/ 100 w 163"/>
                  <a:gd name="T3" fmla="*/ 312 h 313"/>
                  <a:gd name="T4" fmla="*/ 0 w 163"/>
                  <a:gd name="T5" fmla="*/ 172 h 313"/>
                  <a:gd name="T6" fmla="*/ 0 w 163"/>
                  <a:gd name="T7" fmla="*/ 0 h 313"/>
                  <a:gd name="T8" fmla="*/ 162 w 163"/>
                  <a:gd name="T9" fmla="*/ 0 h 313"/>
                  <a:gd name="T10" fmla="*/ 162 w 163"/>
                  <a:gd name="T11" fmla="*/ 172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3" h="313">
                    <a:moveTo>
                      <a:pt x="162" y="172"/>
                    </a:moveTo>
                    <a:lnTo>
                      <a:pt x="100" y="312"/>
                    </a:lnTo>
                    <a:lnTo>
                      <a:pt x="0" y="172"/>
                    </a:lnTo>
                    <a:lnTo>
                      <a:pt x="0" y="0"/>
                    </a:lnTo>
                    <a:lnTo>
                      <a:pt x="162" y="0"/>
                    </a:lnTo>
                    <a:lnTo>
                      <a:pt x="162" y="172"/>
                    </a:lnTo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98" name="Freeform 151">
                <a:extLst>
                  <a:ext uri="{FF2B5EF4-FFF2-40B4-BE49-F238E27FC236}">
                    <a16:creationId xmlns:a16="http://schemas.microsoft.com/office/drawing/2014/main" xmlns="" id="{F35FAE1D-CD09-46C6-9B41-972707163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88496" y="7627029"/>
                <a:ext cx="324092" cy="845930"/>
              </a:xfrm>
              <a:custGeom>
                <a:avLst/>
                <a:gdLst>
                  <a:gd name="T0" fmla="*/ 22 w 259"/>
                  <a:gd name="T1" fmla="*/ 662 h 679"/>
                  <a:gd name="T2" fmla="*/ 81 w 259"/>
                  <a:gd name="T3" fmla="*/ 324 h 679"/>
                  <a:gd name="T4" fmla="*/ 30 w 259"/>
                  <a:gd name="T5" fmla="*/ 253 h 679"/>
                  <a:gd name="T6" fmla="*/ 19 w 259"/>
                  <a:gd name="T7" fmla="*/ 184 h 679"/>
                  <a:gd name="T8" fmla="*/ 4 w 259"/>
                  <a:gd name="T9" fmla="*/ 161 h 679"/>
                  <a:gd name="T10" fmla="*/ 4 w 259"/>
                  <a:gd name="T11" fmla="*/ 161 h 679"/>
                  <a:gd name="T12" fmla="*/ 11 w 259"/>
                  <a:gd name="T13" fmla="*/ 149 h 679"/>
                  <a:gd name="T14" fmla="*/ 11 w 259"/>
                  <a:gd name="T15" fmla="*/ 149 h 679"/>
                  <a:gd name="T16" fmla="*/ 63 w 259"/>
                  <a:gd name="T17" fmla="*/ 189 h 679"/>
                  <a:gd name="T18" fmla="*/ 84 w 259"/>
                  <a:gd name="T19" fmla="*/ 212 h 679"/>
                  <a:gd name="T20" fmla="*/ 97 w 259"/>
                  <a:gd name="T21" fmla="*/ 139 h 679"/>
                  <a:gd name="T22" fmla="*/ 116 w 259"/>
                  <a:gd name="T23" fmla="*/ 28 h 679"/>
                  <a:gd name="T24" fmla="*/ 116 w 259"/>
                  <a:gd name="T25" fmla="*/ 28 h 679"/>
                  <a:gd name="T26" fmla="*/ 126 w 259"/>
                  <a:gd name="T27" fmla="*/ 28 h 679"/>
                  <a:gd name="T28" fmla="*/ 126 w 259"/>
                  <a:gd name="T29" fmla="*/ 28 h 679"/>
                  <a:gd name="T30" fmla="*/ 132 w 259"/>
                  <a:gd name="T31" fmla="*/ 65 h 679"/>
                  <a:gd name="T32" fmla="*/ 134 w 259"/>
                  <a:gd name="T33" fmla="*/ 137 h 679"/>
                  <a:gd name="T34" fmla="*/ 167 w 259"/>
                  <a:gd name="T35" fmla="*/ 7 h 679"/>
                  <a:gd name="T36" fmla="*/ 167 w 259"/>
                  <a:gd name="T37" fmla="*/ 7 h 679"/>
                  <a:gd name="T38" fmla="*/ 182 w 259"/>
                  <a:gd name="T39" fmla="*/ 8 h 679"/>
                  <a:gd name="T40" fmla="*/ 182 w 259"/>
                  <a:gd name="T41" fmla="*/ 8 h 679"/>
                  <a:gd name="T42" fmla="*/ 184 w 259"/>
                  <a:gd name="T43" fmla="*/ 55 h 679"/>
                  <a:gd name="T44" fmla="*/ 174 w 259"/>
                  <a:gd name="T45" fmla="*/ 140 h 679"/>
                  <a:gd name="T46" fmla="*/ 218 w 259"/>
                  <a:gd name="T47" fmla="*/ 37 h 679"/>
                  <a:gd name="T48" fmla="*/ 218 w 259"/>
                  <a:gd name="T49" fmla="*/ 37 h 679"/>
                  <a:gd name="T50" fmla="*/ 233 w 259"/>
                  <a:gd name="T51" fmla="*/ 39 h 679"/>
                  <a:gd name="T52" fmla="*/ 233 w 259"/>
                  <a:gd name="T53" fmla="*/ 39 h 679"/>
                  <a:gd name="T54" fmla="*/ 233 w 259"/>
                  <a:gd name="T55" fmla="*/ 76 h 679"/>
                  <a:gd name="T56" fmla="*/ 208 w 259"/>
                  <a:gd name="T57" fmla="*/ 151 h 679"/>
                  <a:gd name="T58" fmla="*/ 241 w 259"/>
                  <a:gd name="T59" fmla="*/ 113 h 679"/>
                  <a:gd name="T60" fmla="*/ 241 w 259"/>
                  <a:gd name="T61" fmla="*/ 113 h 679"/>
                  <a:gd name="T62" fmla="*/ 257 w 259"/>
                  <a:gd name="T63" fmla="*/ 119 h 679"/>
                  <a:gd name="T64" fmla="*/ 257 w 259"/>
                  <a:gd name="T65" fmla="*/ 119 h 679"/>
                  <a:gd name="T66" fmla="*/ 250 w 259"/>
                  <a:gd name="T67" fmla="*/ 139 h 679"/>
                  <a:gd name="T68" fmla="*/ 214 w 259"/>
                  <a:gd name="T69" fmla="*/ 216 h 679"/>
                  <a:gd name="T70" fmla="*/ 201 w 259"/>
                  <a:gd name="T71" fmla="*/ 301 h 679"/>
                  <a:gd name="T72" fmla="*/ 201 w 259"/>
                  <a:gd name="T73" fmla="*/ 301 h 679"/>
                  <a:gd name="T74" fmla="*/ 181 w 259"/>
                  <a:gd name="T75" fmla="*/ 330 h 679"/>
                  <a:gd name="T76" fmla="*/ 165 w 259"/>
                  <a:gd name="T77" fmla="*/ 338 h 679"/>
                  <a:gd name="T78" fmla="*/ 159 w 259"/>
                  <a:gd name="T79" fmla="*/ 678 h 679"/>
                  <a:gd name="T80" fmla="*/ 22 w 259"/>
                  <a:gd name="T81" fmla="*/ 662 h 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9" h="679">
                    <a:moveTo>
                      <a:pt x="22" y="662"/>
                    </a:moveTo>
                    <a:lnTo>
                      <a:pt x="81" y="324"/>
                    </a:lnTo>
                    <a:lnTo>
                      <a:pt x="30" y="253"/>
                    </a:lnTo>
                    <a:lnTo>
                      <a:pt x="19" y="184"/>
                    </a:lnTo>
                    <a:lnTo>
                      <a:pt x="4" y="161"/>
                    </a:lnTo>
                    <a:lnTo>
                      <a:pt x="4" y="161"/>
                    </a:lnTo>
                    <a:cubicBezTo>
                      <a:pt x="0" y="156"/>
                      <a:pt x="5" y="149"/>
                      <a:pt x="11" y="149"/>
                    </a:cubicBezTo>
                    <a:lnTo>
                      <a:pt x="11" y="149"/>
                    </a:lnTo>
                    <a:cubicBezTo>
                      <a:pt x="30" y="149"/>
                      <a:pt x="60" y="156"/>
                      <a:pt x="63" y="189"/>
                    </a:cubicBezTo>
                    <a:lnTo>
                      <a:pt x="84" y="212"/>
                    </a:lnTo>
                    <a:lnTo>
                      <a:pt x="97" y="139"/>
                    </a:lnTo>
                    <a:lnTo>
                      <a:pt x="116" y="28"/>
                    </a:lnTo>
                    <a:lnTo>
                      <a:pt x="116" y="28"/>
                    </a:lnTo>
                    <a:cubicBezTo>
                      <a:pt x="117" y="23"/>
                      <a:pt x="124" y="23"/>
                      <a:pt x="126" y="28"/>
                    </a:cubicBezTo>
                    <a:lnTo>
                      <a:pt x="126" y="28"/>
                    </a:lnTo>
                    <a:cubicBezTo>
                      <a:pt x="131" y="40"/>
                      <a:pt x="135" y="56"/>
                      <a:pt x="132" y="65"/>
                    </a:cubicBezTo>
                    <a:lnTo>
                      <a:pt x="134" y="137"/>
                    </a:lnTo>
                    <a:lnTo>
                      <a:pt x="167" y="7"/>
                    </a:lnTo>
                    <a:lnTo>
                      <a:pt x="167" y="7"/>
                    </a:lnTo>
                    <a:cubicBezTo>
                      <a:pt x="169" y="0"/>
                      <a:pt x="181" y="1"/>
                      <a:pt x="182" y="8"/>
                    </a:cubicBezTo>
                    <a:lnTo>
                      <a:pt x="182" y="8"/>
                    </a:lnTo>
                    <a:cubicBezTo>
                      <a:pt x="185" y="28"/>
                      <a:pt x="187" y="49"/>
                      <a:pt x="184" y="55"/>
                    </a:cubicBezTo>
                    <a:lnTo>
                      <a:pt x="174" y="140"/>
                    </a:lnTo>
                    <a:lnTo>
                      <a:pt x="218" y="37"/>
                    </a:lnTo>
                    <a:lnTo>
                      <a:pt x="218" y="37"/>
                    </a:lnTo>
                    <a:cubicBezTo>
                      <a:pt x="222" y="31"/>
                      <a:pt x="232" y="32"/>
                      <a:pt x="233" y="39"/>
                    </a:cubicBezTo>
                    <a:lnTo>
                      <a:pt x="233" y="39"/>
                    </a:lnTo>
                    <a:cubicBezTo>
                      <a:pt x="236" y="54"/>
                      <a:pt x="237" y="72"/>
                      <a:pt x="233" y="76"/>
                    </a:cubicBezTo>
                    <a:lnTo>
                      <a:pt x="208" y="151"/>
                    </a:lnTo>
                    <a:lnTo>
                      <a:pt x="241" y="113"/>
                    </a:lnTo>
                    <a:lnTo>
                      <a:pt x="241" y="113"/>
                    </a:lnTo>
                    <a:cubicBezTo>
                      <a:pt x="247" y="106"/>
                      <a:pt x="258" y="111"/>
                      <a:pt x="257" y="119"/>
                    </a:cubicBezTo>
                    <a:lnTo>
                      <a:pt x="257" y="119"/>
                    </a:lnTo>
                    <a:cubicBezTo>
                      <a:pt x="255" y="127"/>
                      <a:pt x="253" y="136"/>
                      <a:pt x="250" y="139"/>
                    </a:cubicBezTo>
                    <a:lnTo>
                      <a:pt x="214" y="216"/>
                    </a:lnTo>
                    <a:lnTo>
                      <a:pt x="201" y="301"/>
                    </a:lnTo>
                    <a:lnTo>
                      <a:pt x="201" y="301"/>
                    </a:lnTo>
                    <a:cubicBezTo>
                      <a:pt x="200" y="313"/>
                      <a:pt x="193" y="324"/>
                      <a:pt x="181" y="330"/>
                    </a:cubicBezTo>
                    <a:lnTo>
                      <a:pt x="165" y="338"/>
                    </a:lnTo>
                    <a:lnTo>
                      <a:pt x="159" y="678"/>
                    </a:lnTo>
                    <a:lnTo>
                      <a:pt x="22" y="662"/>
                    </a:lnTo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99" name="Freeform 152">
                <a:extLst>
                  <a:ext uri="{FF2B5EF4-FFF2-40B4-BE49-F238E27FC236}">
                    <a16:creationId xmlns:a16="http://schemas.microsoft.com/office/drawing/2014/main" xmlns="" id="{B19F36AC-19A9-44ED-8104-A22C533E3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2855" y="11137087"/>
                <a:ext cx="549304" cy="247186"/>
              </a:xfrm>
              <a:custGeom>
                <a:avLst/>
                <a:gdLst>
                  <a:gd name="T0" fmla="*/ 408 w 441"/>
                  <a:gd name="T1" fmla="*/ 18 h 200"/>
                  <a:gd name="T2" fmla="*/ 390 w 441"/>
                  <a:gd name="T3" fmla="*/ 21 h 200"/>
                  <a:gd name="T4" fmla="*/ 390 w 441"/>
                  <a:gd name="T5" fmla="*/ 21 h 200"/>
                  <a:gd name="T6" fmla="*/ 293 w 441"/>
                  <a:gd name="T7" fmla="*/ 17 h 200"/>
                  <a:gd name="T8" fmla="*/ 235 w 441"/>
                  <a:gd name="T9" fmla="*/ 0 h 200"/>
                  <a:gd name="T10" fmla="*/ 145 w 441"/>
                  <a:gd name="T11" fmla="*/ 39 h 200"/>
                  <a:gd name="T12" fmla="*/ 159 w 441"/>
                  <a:gd name="T13" fmla="*/ 65 h 200"/>
                  <a:gd name="T14" fmla="*/ 159 w 441"/>
                  <a:gd name="T15" fmla="*/ 65 h 200"/>
                  <a:gd name="T16" fmla="*/ 142 w 441"/>
                  <a:gd name="T17" fmla="*/ 106 h 200"/>
                  <a:gd name="T18" fmla="*/ 142 w 441"/>
                  <a:gd name="T19" fmla="*/ 106 h 200"/>
                  <a:gd name="T20" fmla="*/ 142 w 441"/>
                  <a:gd name="T21" fmla="*/ 106 h 200"/>
                  <a:gd name="T22" fmla="*/ 94 w 441"/>
                  <a:gd name="T23" fmla="*/ 90 h 200"/>
                  <a:gd name="T24" fmla="*/ 94 w 441"/>
                  <a:gd name="T25" fmla="*/ 90 h 200"/>
                  <a:gd name="T26" fmla="*/ 56 w 441"/>
                  <a:gd name="T27" fmla="*/ 77 h 200"/>
                  <a:gd name="T28" fmla="*/ 32 w 441"/>
                  <a:gd name="T29" fmla="*/ 87 h 200"/>
                  <a:gd name="T30" fmla="*/ 32 w 441"/>
                  <a:gd name="T31" fmla="*/ 87 h 200"/>
                  <a:gd name="T32" fmla="*/ 11 w 441"/>
                  <a:gd name="T33" fmla="*/ 141 h 200"/>
                  <a:gd name="T34" fmla="*/ 40 w 441"/>
                  <a:gd name="T35" fmla="*/ 199 h 200"/>
                  <a:gd name="T36" fmla="*/ 440 w 441"/>
                  <a:gd name="T37" fmla="*/ 28 h 200"/>
                  <a:gd name="T38" fmla="*/ 440 w 441"/>
                  <a:gd name="T39" fmla="*/ 28 h 200"/>
                  <a:gd name="T40" fmla="*/ 408 w 441"/>
                  <a:gd name="T41" fmla="*/ 1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1" h="200">
                    <a:moveTo>
                      <a:pt x="408" y="18"/>
                    </a:moveTo>
                    <a:lnTo>
                      <a:pt x="390" y="21"/>
                    </a:lnTo>
                    <a:lnTo>
                      <a:pt x="390" y="21"/>
                    </a:lnTo>
                    <a:cubicBezTo>
                      <a:pt x="358" y="27"/>
                      <a:pt x="325" y="26"/>
                      <a:pt x="293" y="17"/>
                    </a:cubicBezTo>
                    <a:lnTo>
                      <a:pt x="235" y="0"/>
                    </a:lnTo>
                    <a:lnTo>
                      <a:pt x="145" y="39"/>
                    </a:lnTo>
                    <a:lnTo>
                      <a:pt x="159" y="65"/>
                    </a:lnTo>
                    <a:lnTo>
                      <a:pt x="159" y="65"/>
                    </a:lnTo>
                    <a:cubicBezTo>
                      <a:pt x="166" y="80"/>
                      <a:pt x="159" y="99"/>
                      <a:pt x="142" y="106"/>
                    </a:cubicBezTo>
                    <a:lnTo>
                      <a:pt x="142" y="106"/>
                    </a:lnTo>
                    <a:lnTo>
                      <a:pt x="142" y="106"/>
                    </a:lnTo>
                    <a:cubicBezTo>
                      <a:pt x="124" y="113"/>
                      <a:pt x="102" y="106"/>
                      <a:pt x="94" y="90"/>
                    </a:cubicBezTo>
                    <a:lnTo>
                      <a:pt x="94" y="90"/>
                    </a:lnTo>
                    <a:cubicBezTo>
                      <a:pt x="87" y="76"/>
                      <a:pt x="71" y="71"/>
                      <a:pt x="56" y="77"/>
                    </a:cubicBezTo>
                    <a:lnTo>
                      <a:pt x="32" y="87"/>
                    </a:lnTo>
                    <a:lnTo>
                      <a:pt x="32" y="87"/>
                    </a:lnTo>
                    <a:cubicBezTo>
                      <a:pt x="10" y="96"/>
                      <a:pt x="0" y="121"/>
                      <a:pt x="11" y="141"/>
                    </a:cubicBezTo>
                    <a:lnTo>
                      <a:pt x="40" y="199"/>
                    </a:lnTo>
                    <a:lnTo>
                      <a:pt x="440" y="28"/>
                    </a:lnTo>
                    <a:lnTo>
                      <a:pt x="440" y="28"/>
                    </a:lnTo>
                    <a:cubicBezTo>
                      <a:pt x="431" y="21"/>
                      <a:pt x="420" y="16"/>
                      <a:pt x="408" y="18"/>
                    </a:cubicBezTo>
                  </a:path>
                </a:pathLst>
              </a:custGeom>
              <a:solidFill>
                <a:srgbClr val="B1C2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00" name="Freeform 153">
                <a:extLst>
                  <a:ext uri="{FF2B5EF4-FFF2-40B4-BE49-F238E27FC236}">
                    <a16:creationId xmlns:a16="http://schemas.microsoft.com/office/drawing/2014/main" xmlns="" id="{862D00E6-0913-4AEB-9EC7-7C20237C3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52297" y="11175538"/>
                <a:ext cx="510851" cy="258175"/>
              </a:xfrm>
              <a:custGeom>
                <a:avLst/>
                <a:gdLst>
                  <a:gd name="T0" fmla="*/ 0 w 412"/>
                  <a:gd name="T1" fmla="*/ 171 h 207"/>
                  <a:gd name="T2" fmla="*/ 17 w 412"/>
                  <a:gd name="T3" fmla="*/ 206 h 207"/>
                  <a:gd name="T4" fmla="*/ 387 w 412"/>
                  <a:gd name="T5" fmla="*/ 49 h 207"/>
                  <a:gd name="T6" fmla="*/ 387 w 412"/>
                  <a:gd name="T7" fmla="*/ 49 h 207"/>
                  <a:gd name="T8" fmla="*/ 406 w 412"/>
                  <a:gd name="T9" fmla="*/ 13 h 207"/>
                  <a:gd name="T10" fmla="*/ 406 w 412"/>
                  <a:gd name="T11" fmla="*/ 13 h 207"/>
                  <a:gd name="T12" fmla="*/ 400 w 412"/>
                  <a:gd name="T13" fmla="*/ 0 h 207"/>
                  <a:gd name="T14" fmla="*/ 0 w 412"/>
                  <a:gd name="T15" fmla="*/ 171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2" h="207">
                    <a:moveTo>
                      <a:pt x="0" y="171"/>
                    </a:moveTo>
                    <a:lnTo>
                      <a:pt x="17" y="206"/>
                    </a:lnTo>
                    <a:lnTo>
                      <a:pt x="387" y="49"/>
                    </a:lnTo>
                    <a:lnTo>
                      <a:pt x="387" y="49"/>
                    </a:lnTo>
                    <a:cubicBezTo>
                      <a:pt x="402" y="42"/>
                      <a:pt x="411" y="27"/>
                      <a:pt x="406" y="13"/>
                    </a:cubicBezTo>
                    <a:lnTo>
                      <a:pt x="406" y="13"/>
                    </a:lnTo>
                    <a:cubicBezTo>
                      <a:pt x="405" y="8"/>
                      <a:pt x="402" y="4"/>
                      <a:pt x="400" y="0"/>
                    </a:cubicBezTo>
                    <a:lnTo>
                      <a:pt x="0" y="171"/>
                    </a:lnTo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01" name="Freeform 154">
                <a:extLst>
                  <a:ext uri="{FF2B5EF4-FFF2-40B4-BE49-F238E27FC236}">
                    <a16:creationId xmlns:a16="http://schemas.microsoft.com/office/drawing/2014/main" xmlns="" id="{470CF9BF-4246-4A10-BEFB-C55578B34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16226" y="10988771"/>
                <a:ext cx="433949" cy="357051"/>
              </a:xfrm>
              <a:custGeom>
                <a:avLst/>
                <a:gdLst>
                  <a:gd name="T0" fmla="*/ 311 w 350"/>
                  <a:gd name="T1" fmla="*/ 246 h 288"/>
                  <a:gd name="T2" fmla="*/ 311 w 350"/>
                  <a:gd name="T3" fmla="*/ 246 h 288"/>
                  <a:gd name="T4" fmla="*/ 230 w 350"/>
                  <a:gd name="T5" fmla="*/ 208 h 288"/>
                  <a:gd name="T6" fmla="*/ 277 w 350"/>
                  <a:gd name="T7" fmla="*/ 132 h 288"/>
                  <a:gd name="T8" fmla="*/ 199 w 350"/>
                  <a:gd name="T9" fmla="*/ 79 h 288"/>
                  <a:gd name="T10" fmla="*/ 180 w 350"/>
                  <a:gd name="T11" fmla="*/ 102 h 288"/>
                  <a:gd name="T12" fmla="*/ 180 w 350"/>
                  <a:gd name="T13" fmla="*/ 102 h 288"/>
                  <a:gd name="T14" fmla="*/ 135 w 350"/>
                  <a:gd name="T15" fmla="*/ 109 h 288"/>
                  <a:gd name="T16" fmla="*/ 135 w 350"/>
                  <a:gd name="T17" fmla="*/ 109 h 288"/>
                  <a:gd name="T18" fmla="*/ 135 w 350"/>
                  <a:gd name="T19" fmla="*/ 109 h 288"/>
                  <a:gd name="T20" fmla="*/ 127 w 350"/>
                  <a:gd name="T21" fmla="*/ 62 h 288"/>
                  <a:gd name="T22" fmla="*/ 127 w 350"/>
                  <a:gd name="T23" fmla="*/ 62 h 288"/>
                  <a:gd name="T24" fmla="*/ 121 w 350"/>
                  <a:gd name="T25" fmla="*/ 27 h 288"/>
                  <a:gd name="T26" fmla="*/ 100 w 350"/>
                  <a:gd name="T27" fmla="*/ 13 h 288"/>
                  <a:gd name="T28" fmla="*/ 100 w 350"/>
                  <a:gd name="T29" fmla="*/ 13 h 288"/>
                  <a:gd name="T30" fmla="*/ 39 w 350"/>
                  <a:gd name="T31" fmla="*/ 22 h 288"/>
                  <a:gd name="T32" fmla="*/ 0 w 350"/>
                  <a:gd name="T33" fmla="*/ 72 h 288"/>
                  <a:gd name="T34" fmla="*/ 148 w 350"/>
                  <a:gd name="T35" fmla="*/ 287 h 288"/>
                  <a:gd name="T36" fmla="*/ 345 w 350"/>
                  <a:gd name="T37" fmla="*/ 287 h 288"/>
                  <a:gd name="T38" fmla="*/ 345 w 350"/>
                  <a:gd name="T39" fmla="*/ 287 h 288"/>
                  <a:gd name="T40" fmla="*/ 311 w 350"/>
                  <a:gd name="T41" fmla="*/ 246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0" h="288">
                    <a:moveTo>
                      <a:pt x="311" y="246"/>
                    </a:moveTo>
                    <a:lnTo>
                      <a:pt x="311" y="246"/>
                    </a:lnTo>
                    <a:cubicBezTo>
                      <a:pt x="282" y="233"/>
                      <a:pt x="237" y="237"/>
                      <a:pt x="230" y="208"/>
                    </a:cubicBezTo>
                    <a:lnTo>
                      <a:pt x="277" y="132"/>
                    </a:lnTo>
                    <a:lnTo>
                      <a:pt x="199" y="79"/>
                    </a:lnTo>
                    <a:lnTo>
                      <a:pt x="180" y="102"/>
                    </a:lnTo>
                    <a:lnTo>
                      <a:pt x="180" y="102"/>
                    </a:lnTo>
                    <a:cubicBezTo>
                      <a:pt x="170" y="116"/>
                      <a:pt x="150" y="118"/>
                      <a:pt x="135" y="109"/>
                    </a:cubicBezTo>
                    <a:lnTo>
                      <a:pt x="135" y="109"/>
                    </a:lnTo>
                    <a:lnTo>
                      <a:pt x="135" y="109"/>
                    </a:lnTo>
                    <a:cubicBezTo>
                      <a:pt x="119" y="98"/>
                      <a:pt x="115" y="77"/>
                      <a:pt x="127" y="62"/>
                    </a:cubicBezTo>
                    <a:lnTo>
                      <a:pt x="127" y="62"/>
                    </a:lnTo>
                    <a:cubicBezTo>
                      <a:pt x="136" y="51"/>
                      <a:pt x="134" y="35"/>
                      <a:pt x="121" y="27"/>
                    </a:cubicBezTo>
                    <a:lnTo>
                      <a:pt x="100" y="13"/>
                    </a:lnTo>
                    <a:lnTo>
                      <a:pt x="100" y="13"/>
                    </a:lnTo>
                    <a:cubicBezTo>
                      <a:pt x="81" y="0"/>
                      <a:pt x="54" y="4"/>
                      <a:pt x="39" y="22"/>
                    </a:cubicBezTo>
                    <a:lnTo>
                      <a:pt x="0" y="72"/>
                    </a:lnTo>
                    <a:lnTo>
                      <a:pt x="148" y="287"/>
                    </a:lnTo>
                    <a:lnTo>
                      <a:pt x="345" y="287"/>
                    </a:lnTo>
                    <a:lnTo>
                      <a:pt x="345" y="287"/>
                    </a:lnTo>
                    <a:cubicBezTo>
                      <a:pt x="349" y="277"/>
                      <a:pt x="325" y="253"/>
                      <a:pt x="311" y="246"/>
                    </a:cubicBezTo>
                  </a:path>
                </a:pathLst>
              </a:custGeom>
              <a:solidFill>
                <a:srgbClr val="B1C2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02" name="Freeform 155">
                <a:extLst>
                  <a:ext uri="{FF2B5EF4-FFF2-40B4-BE49-F238E27FC236}">
                    <a16:creationId xmlns:a16="http://schemas.microsoft.com/office/drawing/2014/main" xmlns="" id="{66B91F4D-2368-4FB5-A31D-917D82EBF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2282" y="11076662"/>
                <a:ext cx="477892" cy="318598"/>
              </a:xfrm>
              <a:custGeom>
                <a:avLst/>
                <a:gdLst>
                  <a:gd name="T0" fmla="*/ 36 w 382"/>
                  <a:gd name="T1" fmla="*/ 0 h 255"/>
                  <a:gd name="T2" fmla="*/ 0 w 382"/>
                  <a:gd name="T3" fmla="*/ 33 h 255"/>
                  <a:gd name="T4" fmla="*/ 156 w 382"/>
                  <a:gd name="T5" fmla="*/ 253 h 255"/>
                  <a:gd name="T6" fmla="*/ 381 w 382"/>
                  <a:gd name="T7" fmla="*/ 254 h 255"/>
                  <a:gd name="T8" fmla="*/ 381 w 382"/>
                  <a:gd name="T9" fmla="*/ 215 h 255"/>
                  <a:gd name="T10" fmla="*/ 184 w 382"/>
                  <a:gd name="T11" fmla="*/ 215 h 255"/>
                  <a:gd name="T12" fmla="*/ 36 w 382"/>
                  <a:gd name="T13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2" h="255">
                    <a:moveTo>
                      <a:pt x="36" y="0"/>
                    </a:moveTo>
                    <a:lnTo>
                      <a:pt x="0" y="33"/>
                    </a:lnTo>
                    <a:lnTo>
                      <a:pt x="156" y="253"/>
                    </a:lnTo>
                    <a:lnTo>
                      <a:pt x="381" y="254"/>
                    </a:lnTo>
                    <a:lnTo>
                      <a:pt x="381" y="215"/>
                    </a:lnTo>
                    <a:lnTo>
                      <a:pt x="184" y="215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03" name="Freeform 156">
                <a:extLst>
                  <a:ext uri="{FF2B5EF4-FFF2-40B4-BE49-F238E27FC236}">
                    <a16:creationId xmlns:a16="http://schemas.microsoft.com/office/drawing/2014/main" xmlns="" id="{10698582-2273-4822-A672-BB21641FC1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0741" y="7841260"/>
                <a:ext cx="203240" cy="142819"/>
              </a:xfrm>
              <a:custGeom>
                <a:avLst/>
                <a:gdLst>
                  <a:gd name="T0" fmla="*/ 162 w 163"/>
                  <a:gd name="T1" fmla="*/ 0 h 114"/>
                  <a:gd name="T2" fmla="*/ 0 w 163"/>
                  <a:gd name="T3" fmla="*/ 0 h 114"/>
                  <a:gd name="T4" fmla="*/ 0 w 163"/>
                  <a:gd name="T5" fmla="*/ 48 h 114"/>
                  <a:gd name="T6" fmla="*/ 162 w 163"/>
                  <a:gd name="T7" fmla="*/ 113 h 114"/>
                  <a:gd name="T8" fmla="*/ 162 w 163"/>
                  <a:gd name="T9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114">
                    <a:moveTo>
                      <a:pt x="162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162" y="113"/>
                    </a:lnTo>
                    <a:lnTo>
                      <a:pt x="162" y="0"/>
                    </a:lnTo>
                  </a:path>
                </a:pathLst>
              </a:custGeom>
              <a:solidFill>
                <a:srgbClr val="FC787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04" name="Freeform 157">
                <a:extLst>
                  <a:ext uri="{FF2B5EF4-FFF2-40B4-BE49-F238E27FC236}">
                    <a16:creationId xmlns:a16="http://schemas.microsoft.com/office/drawing/2014/main" xmlns="" id="{8351DB15-EF17-4B90-96BC-0EA2EFD24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24961" y="7412800"/>
                <a:ext cx="483389" cy="483389"/>
              </a:xfrm>
              <a:custGeom>
                <a:avLst/>
                <a:gdLst>
                  <a:gd name="T0" fmla="*/ 207 w 390"/>
                  <a:gd name="T1" fmla="*/ 0 h 386"/>
                  <a:gd name="T2" fmla="*/ 207 w 390"/>
                  <a:gd name="T3" fmla="*/ 0 h 386"/>
                  <a:gd name="T4" fmla="*/ 25 w 390"/>
                  <a:gd name="T5" fmla="*/ 193 h 386"/>
                  <a:gd name="T6" fmla="*/ 25 w 390"/>
                  <a:gd name="T7" fmla="*/ 193 h 386"/>
                  <a:gd name="T8" fmla="*/ 28 w 390"/>
                  <a:gd name="T9" fmla="*/ 232 h 386"/>
                  <a:gd name="T10" fmla="*/ 28 w 390"/>
                  <a:gd name="T11" fmla="*/ 232 h 386"/>
                  <a:gd name="T12" fmla="*/ 6 w 390"/>
                  <a:gd name="T13" fmla="*/ 236 h 386"/>
                  <a:gd name="T14" fmla="*/ 6 w 390"/>
                  <a:gd name="T15" fmla="*/ 236 h 386"/>
                  <a:gd name="T16" fmla="*/ 47 w 390"/>
                  <a:gd name="T17" fmla="*/ 284 h 386"/>
                  <a:gd name="T18" fmla="*/ 47 w 390"/>
                  <a:gd name="T19" fmla="*/ 284 h 386"/>
                  <a:gd name="T20" fmla="*/ 207 w 390"/>
                  <a:gd name="T21" fmla="*/ 385 h 386"/>
                  <a:gd name="T22" fmla="*/ 207 w 390"/>
                  <a:gd name="T23" fmla="*/ 385 h 386"/>
                  <a:gd name="T24" fmla="*/ 389 w 390"/>
                  <a:gd name="T25" fmla="*/ 193 h 386"/>
                  <a:gd name="T26" fmla="*/ 389 w 390"/>
                  <a:gd name="T27" fmla="*/ 193 h 386"/>
                  <a:gd name="T28" fmla="*/ 207 w 390"/>
                  <a:gd name="T29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0" h="386">
                    <a:moveTo>
                      <a:pt x="207" y="0"/>
                    </a:moveTo>
                    <a:lnTo>
                      <a:pt x="207" y="0"/>
                    </a:lnTo>
                    <a:cubicBezTo>
                      <a:pt x="106" y="0"/>
                      <a:pt x="25" y="86"/>
                      <a:pt x="25" y="193"/>
                    </a:cubicBezTo>
                    <a:lnTo>
                      <a:pt x="25" y="193"/>
                    </a:lnTo>
                    <a:cubicBezTo>
                      <a:pt x="25" y="206"/>
                      <a:pt x="26" y="219"/>
                      <a:pt x="28" y="232"/>
                    </a:cubicBezTo>
                    <a:lnTo>
                      <a:pt x="28" y="232"/>
                    </a:lnTo>
                    <a:cubicBezTo>
                      <a:pt x="20" y="230"/>
                      <a:pt x="11" y="230"/>
                      <a:pt x="6" y="236"/>
                    </a:cubicBezTo>
                    <a:lnTo>
                      <a:pt x="6" y="236"/>
                    </a:lnTo>
                    <a:cubicBezTo>
                      <a:pt x="0" y="247"/>
                      <a:pt x="23" y="289"/>
                      <a:pt x="47" y="284"/>
                    </a:cubicBezTo>
                    <a:lnTo>
                      <a:pt x="47" y="284"/>
                    </a:lnTo>
                    <a:cubicBezTo>
                      <a:pt x="77" y="345"/>
                      <a:pt x="138" y="385"/>
                      <a:pt x="207" y="385"/>
                    </a:cubicBezTo>
                    <a:lnTo>
                      <a:pt x="207" y="385"/>
                    </a:lnTo>
                    <a:cubicBezTo>
                      <a:pt x="308" y="385"/>
                      <a:pt x="389" y="299"/>
                      <a:pt x="389" y="193"/>
                    </a:cubicBezTo>
                    <a:lnTo>
                      <a:pt x="389" y="193"/>
                    </a:lnTo>
                    <a:cubicBezTo>
                      <a:pt x="389" y="86"/>
                      <a:pt x="308" y="0"/>
                      <a:pt x="207" y="0"/>
                    </a:cubicBezTo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05" name="Freeform 158">
                <a:extLst>
                  <a:ext uri="{FF2B5EF4-FFF2-40B4-BE49-F238E27FC236}">
                    <a16:creationId xmlns:a16="http://schemas.microsoft.com/office/drawing/2014/main" xmlns="" id="{4F1EDC7F-82C0-4159-9214-7122F22EE6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83135" y="7412800"/>
                <a:ext cx="252680" cy="197750"/>
              </a:xfrm>
              <a:custGeom>
                <a:avLst/>
                <a:gdLst>
                  <a:gd name="T0" fmla="*/ 38 w 205"/>
                  <a:gd name="T1" fmla="*/ 11 h 158"/>
                  <a:gd name="T2" fmla="*/ 38 w 205"/>
                  <a:gd name="T3" fmla="*/ 11 h 158"/>
                  <a:gd name="T4" fmla="*/ 168 w 205"/>
                  <a:gd name="T5" fmla="*/ 155 h 158"/>
                  <a:gd name="T6" fmla="*/ 168 w 205"/>
                  <a:gd name="T7" fmla="*/ 155 h 158"/>
                  <a:gd name="T8" fmla="*/ 184 w 205"/>
                  <a:gd name="T9" fmla="*/ 150 h 158"/>
                  <a:gd name="T10" fmla="*/ 184 w 205"/>
                  <a:gd name="T11" fmla="*/ 150 h 158"/>
                  <a:gd name="T12" fmla="*/ 148 w 205"/>
                  <a:gd name="T13" fmla="*/ 44 h 158"/>
                  <a:gd name="T14" fmla="*/ 148 w 205"/>
                  <a:gd name="T15" fmla="*/ 44 h 158"/>
                  <a:gd name="T16" fmla="*/ 38 w 205"/>
                  <a:gd name="T17" fmla="*/ 1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158">
                    <a:moveTo>
                      <a:pt x="38" y="11"/>
                    </a:moveTo>
                    <a:lnTo>
                      <a:pt x="38" y="11"/>
                    </a:lnTo>
                    <a:cubicBezTo>
                      <a:pt x="38" y="11"/>
                      <a:pt x="0" y="115"/>
                      <a:pt x="168" y="155"/>
                    </a:cubicBezTo>
                    <a:lnTo>
                      <a:pt x="168" y="155"/>
                    </a:lnTo>
                    <a:cubicBezTo>
                      <a:pt x="174" y="157"/>
                      <a:pt x="180" y="154"/>
                      <a:pt x="184" y="150"/>
                    </a:cubicBezTo>
                    <a:lnTo>
                      <a:pt x="184" y="150"/>
                    </a:lnTo>
                    <a:cubicBezTo>
                      <a:pt x="193" y="136"/>
                      <a:pt x="204" y="103"/>
                      <a:pt x="148" y="44"/>
                    </a:cubicBezTo>
                    <a:lnTo>
                      <a:pt x="148" y="44"/>
                    </a:lnTo>
                    <a:cubicBezTo>
                      <a:pt x="111" y="5"/>
                      <a:pt x="46" y="0"/>
                      <a:pt x="38" y="11"/>
                    </a:cubicBezTo>
                  </a:path>
                </a:pathLst>
              </a:custGeom>
              <a:solidFill>
                <a:srgbClr val="2B3E8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06" name="Freeform 159">
                <a:extLst>
                  <a:ext uri="{FF2B5EF4-FFF2-40B4-BE49-F238E27FC236}">
                    <a16:creationId xmlns:a16="http://schemas.microsoft.com/office/drawing/2014/main" xmlns="" id="{6DCFBF9B-AA99-4430-BEE9-77E752DCC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70032" y="7363364"/>
                <a:ext cx="241693" cy="252680"/>
              </a:xfrm>
              <a:custGeom>
                <a:avLst/>
                <a:gdLst>
                  <a:gd name="T0" fmla="*/ 166 w 195"/>
                  <a:gd name="T1" fmla="*/ 139 h 201"/>
                  <a:gd name="T2" fmla="*/ 166 w 195"/>
                  <a:gd name="T3" fmla="*/ 139 h 201"/>
                  <a:gd name="T4" fmla="*/ 45 w 195"/>
                  <a:gd name="T5" fmla="*/ 179 h 201"/>
                  <a:gd name="T6" fmla="*/ 45 w 195"/>
                  <a:gd name="T7" fmla="*/ 179 h 201"/>
                  <a:gd name="T8" fmla="*/ 28 w 195"/>
                  <a:gd name="T9" fmla="*/ 62 h 201"/>
                  <a:gd name="T10" fmla="*/ 28 w 195"/>
                  <a:gd name="T11" fmla="*/ 62 h 201"/>
                  <a:gd name="T12" fmla="*/ 149 w 195"/>
                  <a:gd name="T13" fmla="*/ 21 h 201"/>
                  <a:gd name="T14" fmla="*/ 149 w 195"/>
                  <a:gd name="T15" fmla="*/ 21 h 201"/>
                  <a:gd name="T16" fmla="*/ 166 w 195"/>
                  <a:gd name="T17" fmla="*/ 13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5" h="201">
                    <a:moveTo>
                      <a:pt x="166" y="139"/>
                    </a:moveTo>
                    <a:lnTo>
                      <a:pt x="166" y="139"/>
                    </a:lnTo>
                    <a:cubicBezTo>
                      <a:pt x="137" y="182"/>
                      <a:pt x="84" y="200"/>
                      <a:pt x="45" y="179"/>
                    </a:cubicBezTo>
                    <a:lnTo>
                      <a:pt x="45" y="179"/>
                    </a:lnTo>
                    <a:cubicBezTo>
                      <a:pt x="7" y="158"/>
                      <a:pt x="0" y="105"/>
                      <a:pt x="28" y="62"/>
                    </a:cubicBezTo>
                    <a:lnTo>
                      <a:pt x="28" y="62"/>
                    </a:lnTo>
                    <a:cubicBezTo>
                      <a:pt x="57" y="18"/>
                      <a:pt x="111" y="0"/>
                      <a:pt x="149" y="21"/>
                    </a:cubicBezTo>
                    <a:lnTo>
                      <a:pt x="149" y="21"/>
                    </a:lnTo>
                    <a:cubicBezTo>
                      <a:pt x="187" y="42"/>
                      <a:pt x="194" y="94"/>
                      <a:pt x="166" y="139"/>
                    </a:cubicBezTo>
                  </a:path>
                </a:pathLst>
              </a:custGeom>
              <a:solidFill>
                <a:srgbClr val="2B3E8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07" name="Freeform 160">
                <a:extLst>
                  <a:ext uri="{FF2B5EF4-FFF2-40B4-BE49-F238E27FC236}">
                    <a16:creationId xmlns:a16="http://schemas.microsoft.com/office/drawing/2014/main" xmlns="" id="{6CE605D3-C587-4D2A-BAF2-4332037FF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0455" y="7368856"/>
                <a:ext cx="318598" cy="324088"/>
              </a:xfrm>
              <a:custGeom>
                <a:avLst/>
                <a:gdLst>
                  <a:gd name="T0" fmla="*/ 253 w 254"/>
                  <a:gd name="T1" fmla="*/ 39 h 262"/>
                  <a:gd name="T2" fmla="*/ 253 w 254"/>
                  <a:gd name="T3" fmla="*/ 39 h 262"/>
                  <a:gd name="T4" fmla="*/ 43 w 254"/>
                  <a:gd name="T5" fmla="*/ 258 h 262"/>
                  <a:gd name="T6" fmla="*/ 43 w 254"/>
                  <a:gd name="T7" fmla="*/ 258 h 262"/>
                  <a:gd name="T8" fmla="*/ 7 w 254"/>
                  <a:gd name="T9" fmla="*/ 235 h 262"/>
                  <a:gd name="T10" fmla="*/ 7 w 254"/>
                  <a:gd name="T11" fmla="*/ 235 h 262"/>
                  <a:gd name="T12" fmla="*/ 46 w 254"/>
                  <a:gd name="T13" fmla="*/ 92 h 262"/>
                  <a:gd name="T14" fmla="*/ 46 w 254"/>
                  <a:gd name="T15" fmla="*/ 92 h 262"/>
                  <a:gd name="T16" fmla="*/ 253 w 254"/>
                  <a:gd name="T17" fmla="*/ 39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4" h="262">
                    <a:moveTo>
                      <a:pt x="253" y="39"/>
                    </a:moveTo>
                    <a:lnTo>
                      <a:pt x="253" y="39"/>
                    </a:lnTo>
                    <a:cubicBezTo>
                      <a:pt x="253" y="39"/>
                      <a:pt x="213" y="223"/>
                      <a:pt x="43" y="258"/>
                    </a:cubicBezTo>
                    <a:lnTo>
                      <a:pt x="43" y="258"/>
                    </a:lnTo>
                    <a:cubicBezTo>
                      <a:pt x="27" y="261"/>
                      <a:pt x="10" y="251"/>
                      <a:pt x="7" y="235"/>
                    </a:cubicBezTo>
                    <a:lnTo>
                      <a:pt x="7" y="235"/>
                    </a:lnTo>
                    <a:cubicBezTo>
                      <a:pt x="1" y="202"/>
                      <a:pt x="0" y="145"/>
                      <a:pt x="46" y="92"/>
                    </a:cubicBezTo>
                    <a:lnTo>
                      <a:pt x="46" y="92"/>
                    </a:lnTo>
                    <a:cubicBezTo>
                      <a:pt x="112" y="16"/>
                      <a:pt x="231" y="0"/>
                      <a:pt x="253" y="39"/>
                    </a:cubicBezTo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08" name="Freeform 161">
                <a:extLst>
                  <a:ext uri="{FF2B5EF4-FFF2-40B4-BE49-F238E27FC236}">
                    <a16:creationId xmlns:a16="http://schemas.microsoft.com/office/drawing/2014/main" xmlns="" id="{7999F936-B88F-442A-88EA-31E812834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6504" y="8934374"/>
                <a:ext cx="258171" cy="164791"/>
              </a:xfrm>
              <a:custGeom>
                <a:avLst/>
                <a:gdLst>
                  <a:gd name="T0" fmla="*/ 150 w 209"/>
                  <a:gd name="T1" fmla="*/ 127 h 133"/>
                  <a:gd name="T2" fmla="*/ 24 w 209"/>
                  <a:gd name="T3" fmla="*/ 95 h 133"/>
                  <a:gd name="T4" fmla="*/ 24 w 209"/>
                  <a:gd name="T5" fmla="*/ 95 h 133"/>
                  <a:gd name="T6" fmla="*/ 12 w 209"/>
                  <a:gd name="T7" fmla="*/ 57 h 133"/>
                  <a:gd name="T8" fmla="*/ 15 w 209"/>
                  <a:gd name="T9" fmla="*/ 53 h 133"/>
                  <a:gd name="T10" fmla="*/ 17 w 209"/>
                  <a:gd name="T11" fmla="*/ 0 h 133"/>
                  <a:gd name="T12" fmla="*/ 208 w 209"/>
                  <a:gd name="T13" fmla="*/ 45 h 133"/>
                  <a:gd name="T14" fmla="*/ 181 w 209"/>
                  <a:gd name="T15" fmla="*/ 95 h 133"/>
                  <a:gd name="T16" fmla="*/ 182 w 209"/>
                  <a:gd name="T17" fmla="*/ 101 h 133"/>
                  <a:gd name="T18" fmla="*/ 182 w 209"/>
                  <a:gd name="T19" fmla="*/ 101 h 133"/>
                  <a:gd name="T20" fmla="*/ 150 w 209"/>
                  <a:gd name="T21" fmla="*/ 12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9" h="133">
                    <a:moveTo>
                      <a:pt x="150" y="127"/>
                    </a:moveTo>
                    <a:lnTo>
                      <a:pt x="24" y="95"/>
                    </a:lnTo>
                    <a:lnTo>
                      <a:pt x="24" y="95"/>
                    </a:lnTo>
                    <a:cubicBezTo>
                      <a:pt x="6" y="90"/>
                      <a:pt x="0" y="70"/>
                      <a:pt x="12" y="57"/>
                    </a:cubicBezTo>
                    <a:lnTo>
                      <a:pt x="15" y="53"/>
                    </a:lnTo>
                    <a:lnTo>
                      <a:pt x="17" y="0"/>
                    </a:lnTo>
                    <a:lnTo>
                      <a:pt x="208" y="45"/>
                    </a:lnTo>
                    <a:lnTo>
                      <a:pt x="181" y="95"/>
                    </a:lnTo>
                    <a:lnTo>
                      <a:pt x="182" y="101"/>
                    </a:lnTo>
                    <a:lnTo>
                      <a:pt x="182" y="101"/>
                    </a:lnTo>
                    <a:cubicBezTo>
                      <a:pt x="185" y="117"/>
                      <a:pt x="168" y="132"/>
                      <a:pt x="150" y="127"/>
                    </a:cubicBezTo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09" name="Freeform 162">
                <a:extLst>
                  <a:ext uri="{FF2B5EF4-FFF2-40B4-BE49-F238E27FC236}">
                    <a16:creationId xmlns:a16="http://schemas.microsoft.com/office/drawing/2014/main" xmlns="" id="{9A224E24-0721-4A2D-AD38-83009A7F5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15960" y="8368591"/>
                <a:ext cx="175778" cy="104366"/>
              </a:xfrm>
              <a:custGeom>
                <a:avLst/>
                <a:gdLst>
                  <a:gd name="T0" fmla="*/ 0 w 139"/>
                  <a:gd name="T1" fmla="*/ 68 h 85"/>
                  <a:gd name="T2" fmla="*/ 137 w 139"/>
                  <a:gd name="T3" fmla="*/ 84 h 85"/>
                  <a:gd name="T4" fmla="*/ 138 w 139"/>
                  <a:gd name="T5" fmla="*/ 0 h 85"/>
                  <a:gd name="T6" fmla="*/ 8 w 139"/>
                  <a:gd name="T7" fmla="*/ 21 h 85"/>
                  <a:gd name="T8" fmla="*/ 0 w 139"/>
                  <a:gd name="T9" fmla="*/ 6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85">
                    <a:moveTo>
                      <a:pt x="0" y="68"/>
                    </a:moveTo>
                    <a:lnTo>
                      <a:pt x="137" y="84"/>
                    </a:lnTo>
                    <a:lnTo>
                      <a:pt x="138" y="0"/>
                    </a:lnTo>
                    <a:lnTo>
                      <a:pt x="8" y="21"/>
                    </a:lnTo>
                    <a:lnTo>
                      <a:pt x="0" y="68"/>
                    </a:lnTo>
                  </a:path>
                </a:pathLst>
              </a:custGeom>
              <a:solidFill>
                <a:srgbClr val="FC787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10" name="Freeform 163">
                <a:extLst>
                  <a:ext uri="{FF2B5EF4-FFF2-40B4-BE49-F238E27FC236}">
                    <a16:creationId xmlns:a16="http://schemas.microsoft.com/office/drawing/2014/main" xmlns="" id="{13C28D1A-F58D-4E05-9610-97CC0FAB7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2019" y="8418027"/>
                <a:ext cx="252680" cy="131833"/>
              </a:xfrm>
              <a:custGeom>
                <a:avLst/>
                <a:gdLst>
                  <a:gd name="T0" fmla="*/ 41 w 201"/>
                  <a:gd name="T1" fmla="*/ 1 h 106"/>
                  <a:gd name="T2" fmla="*/ 171 w 201"/>
                  <a:gd name="T3" fmla="*/ 13 h 106"/>
                  <a:gd name="T4" fmla="*/ 171 w 201"/>
                  <a:gd name="T5" fmla="*/ 13 h 106"/>
                  <a:gd name="T6" fmla="*/ 190 w 201"/>
                  <a:gd name="T7" fmla="*/ 49 h 106"/>
                  <a:gd name="T8" fmla="*/ 187 w 201"/>
                  <a:gd name="T9" fmla="*/ 53 h 106"/>
                  <a:gd name="T10" fmla="*/ 195 w 201"/>
                  <a:gd name="T11" fmla="*/ 105 h 106"/>
                  <a:gd name="T12" fmla="*/ 0 w 201"/>
                  <a:gd name="T13" fmla="*/ 91 h 106"/>
                  <a:gd name="T14" fmla="*/ 17 w 201"/>
                  <a:gd name="T15" fmla="*/ 38 h 106"/>
                  <a:gd name="T16" fmla="*/ 15 w 201"/>
                  <a:gd name="T17" fmla="*/ 33 h 106"/>
                  <a:gd name="T18" fmla="*/ 15 w 201"/>
                  <a:gd name="T19" fmla="*/ 33 h 106"/>
                  <a:gd name="T20" fmla="*/ 41 w 201"/>
                  <a:gd name="T21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1" h="106">
                    <a:moveTo>
                      <a:pt x="41" y="1"/>
                    </a:moveTo>
                    <a:lnTo>
                      <a:pt x="171" y="13"/>
                    </a:lnTo>
                    <a:lnTo>
                      <a:pt x="171" y="13"/>
                    </a:lnTo>
                    <a:cubicBezTo>
                      <a:pt x="190" y="14"/>
                      <a:pt x="200" y="33"/>
                      <a:pt x="190" y="49"/>
                    </a:cubicBezTo>
                    <a:lnTo>
                      <a:pt x="187" y="53"/>
                    </a:lnTo>
                    <a:lnTo>
                      <a:pt x="195" y="105"/>
                    </a:lnTo>
                    <a:lnTo>
                      <a:pt x="0" y="91"/>
                    </a:lnTo>
                    <a:lnTo>
                      <a:pt x="17" y="38"/>
                    </a:lnTo>
                    <a:lnTo>
                      <a:pt x="15" y="33"/>
                    </a:lnTo>
                    <a:lnTo>
                      <a:pt x="15" y="33"/>
                    </a:lnTo>
                    <a:cubicBezTo>
                      <a:pt x="9" y="17"/>
                      <a:pt x="23" y="0"/>
                      <a:pt x="41" y="1"/>
                    </a:cubicBezTo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11" name="Freeform 279">
                <a:extLst>
                  <a:ext uri="{FF2B5EF4-FFF2-40B4-BE49-F238E27FC236}">
                    <a16:creationId xmlns:a16="http://schemas.microsoft.com/office/drawing/2014/main" xmlns="" id="{E50544C4-AFCD-44DF-87A3-BAEF15DFE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3943" y="11116361"/>
                <a:ext cx="154505" cy="105875"/>
              </a:xfrm>
              <a:custGeom>
                <a:avLst/>
                <a:gdLst>
                  <a:gd name="connsiteX0" fmla="*/ 137552 w 154505"/>
                  <a:gd name="connsiteY0" fmla="*/ 28715 h 105875"/>
                  <a:gd name="connsiteX1" fmla="*/ 152416 w 154505"/>
                  <a:gd name="connsiteY1" fmla="*/ 32460 h 105875"/>
                  <a:gd name="connsiteX2" fmla="*/ 148700 w 154505"/>
                  <a:gd name="connsiteY2" fmla="*/ 46193 h 105875"/>
                  <a:gd name="connsiteX3" fmla="*/ 49611 w 154505"/>
                  <a:gd name="connsiteY3" fmla="*/ 103621 h 105875"/>
                  <a:gd name="connsiteX4" fmla="*/ 48373 w 154505"/>
                  <a:gd name="connsiteY4" fmla="*/ 104870 h 105875"/>
                  <a:gd name="connsiteX5" fmla="*/ 33509 w 154505"/>
                  <a:gd name="connsiteY5" fmla="*/ 101124 h 105875"/>
                  <a:gd name="connsiteX6" fmla="*/ 37225 w 154505"/>
                  <a:gd name="connsiteY6" fmla="*/ 86143 h 105875"/>
                  <a:gd name="connsiteX7" fmla="*/ 104594 w 154505"/>
                  <a:gd name="connsiteY7" fmla="*/ 1249 h 105875"/>
                  <a:gd name="connsiteX8" fmla="*/ 120696 w 154505"/>
                  <a:gd name="connsiteY8" fmla="*/ 4994 h 105875"/>
                  <a:gd name="connsiteX9" fmla="*/ 116980 w 154505"/>
                  <a:gd name="connsiteY9" fmla="*/ 18727 h 105875"/>
                  <a:gd name="connsiteX10" fmla="*/ 17892 w 154505"/>
                  <a:gd name="connsiteY10" fmla="*/ 76153 h 105875"/>
                  <a:gd name="connsiteX11" fmla="*/ 15415 w 154505"/>
                  <a:gd name="connsiteY11" fmla="*/ 77402 h 105875"/>
                  <a:gd name="connsiteX12" fmla="*/ 1790 w 154505"/>
                  <a:gd name="connsiteY12" fmla="*/ 73657 h 105875"/>
                  <a:gd name="connsiteX13" fmla="*/ 5506 w 154505"/>
                  <a:gd name="connsiteY13" fmla="*/ 59924 h 10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4505" h="105875">
                    <a:moveTo>
                      <a:pt x="137552" y="28715"/>
                    </a:moveTo>
                    <a:cubicBezTo>
                      <a:pt x="142507" y="26218"/>
                      <a:pt x="149938" y="27466"/>
                      <a:pt x="152416" y="32460"/>
                    </a:cubicBezTo>
                    <a:cubicBezTo>
                      <a:pt x="156131" y="37454"/>
                      <a:pt x="154893" y="43696"/>
                      <a:pt x="148700" y="46193"/>
                    </a:cubicBezTo>
                    <a:lnTo>
                      <a:pt x="49611" y="103621"/>
                    </a:lnTo>
                    <a:lnTo>
                      <a:pt x="48373" y="104870"/>
                    </a:lnTo>
                    <a:cubicBezTo>
                      <a:pt x="43418" y="107367"/>
                      <a:pt x="37225" y="104870"/>
                      <a:pt x="33509" y="101124"/>
                    </a:cubicBezTo>
                    <a:cubicBezTo>
                      <a:pt x="31032" y="96131"/>
                      <a:pt x="32271" y="89888"/>
                      <a:pt x="37225" y="86143"/>
                    </a:cubicBezTo>
                    <a:close/>
                    <a:moveTo>
                      <a:pt x="104594" y="1249"/>
                    </a:moveTo>
                    <a:cubicBezTo>
                      <a:pt x="110787" y="-1248"/>
                      <a:pt x="116980" y="0"/>
                      <a:pt x="120696" y="4994"/>
                    </a:cubicBezTo>
                    <a:cubicBezTo>
                      <a:pt x="123173" y="9988"/>
                      <a:pt x="121935" y="16230"/>
                      <a:pt x="116980" y="18727"/>
                    </a:cubicBezTo>
                    <a:lnTo>
                      <a:pt x="17892" y="76153"/>
                    </a:lnTo>
                    <a:cubicBezTo>
                      <a:pt x="16653" y="77402"/>
                      <a:pt x="16653" y="77402"/>
                      <a:pt x="15415" y="77402"/>
                    </a:cubicBezTo>
                    <a:cubicBezTo>
                      <a:pt x="10460" y="79899"/>
                      <a:pt x="4267" y="77402"/>
                      <a:pt x="1790" y="73657"/>
                    </a:cubicBezTo>
                    <a:cubicBezTo>
                      <a:pt x="-1926" y="68663"/>
                      <a:pt x="551" y="62421"/>
                      <a:pt x="5506" y="59924"/>
                    </a:cubicBezTo>
                    <a:close/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12" name="Freeform 280">
                <a:extLst>
                  <a:ext uri="{FF2B5EF4-FFF2-40B4-BE49-F238E27FC236}">
                    <a16:creationId xmlns:a16="http://schemas.microsoft.com/office/drawing/2014/main" xmlns="" id="{CC762A58-003F-4A3A-BF7D-164CA3CBD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3628" y="11148893"/>
                <a:ext cx="138871" cy="111738"/>
              </a:xfrm>
              <a:custGeom>
                <a:avLst/>
                <a:gdLst>
                  <a:gd name="connsiteX0" fmla="*/ 16312 w 138871"/>
                  <a:gd name="connsiteY0" fmla="*/ 40151 h 111738"/>
                  <a:gd name="connsiteX1" fmla="*/ 116385 w 138871"/>
                  <a:gd name="connsiteY1" fmla="*/ 91840 h 111738"/>
                  <a:gd name="connsiteX2" fmla="*/ 121388 w 138871"/>
                  <a:gd name="connsiteY2" fmla="*/ 105707 h 111738"/>
                  <a:gd name="connsiteX3" fmla="*/ 106377 w 138871"/>
                  <a:gd name="connsiteY3" fmla="*/ 110750 h 111738"/>
                  <a:gd name="connsiteX4" fmla="*/ 5054 w 138871"/>
                  <a:gd name="connsiteY4" fmla="*/ 57801 h 111738"/>
                  <a:gd name="connsiteX5" fmla="*/ 3803 w 138871"/>
                  <a:gd name="connsiteY5" fmla="*/ 56540 h 111738"/>
                  <a:gd name="connsiteX6" fmla="*/ 1301 w 138871"/>
                  <a:gd name="connsiteY6" fmla="*/ 43933 h 111738"/>
                  <a:gd name="connsiteX7" fmla="*/ 16312 w 138871"/>
                  <a:gd name="connsiteY7" fmla="*/ 40151 h 111738"/>
                  <a:gd name="connsiteX8" fmla="*/ 32619 w 138871"/>
                  <a:gd name="connsiteY8" fmla="*/ 463 h 111738"/>
                  <a:gd name="connsiteX9" fmla="*/ 132946 w 138871"/>
                  <a:gd name="connsiteY9" fmla="*/ 54294 h 111738"/>
                  <a:gd name="connsiteX10" fmla="*/ 137900 w 138871"/>
                  <a:gd name="connsiteY10" fmla="*/ 68393 h 111738"/>
                  <a:gd name="connsiteX11" fmla="*/ 123037 w 138871"/>
                  <a:gd name="connsiteY11" fmla="*/ 73520 h 111738"/>
                  <a:gd name="connsiteX12" fmla="*/ 22710 w 138871"/>
                  <a:gd name="connsiteY12" fmla="*/ 18407 h 111738"/>
                  <a:gd name="connsiteX13" fmla="*/ 21471 w 138871"/>
                  <a:gd name="connsiteY13" fmla="*/ 18407 h 111738"/>
                  <a:gd name="connsiteX14" fmla="*/ 18994 w 138871"/>
                  <a:gd name="connsiteY14" fmla="*/ 5589 h 111738"/>
                  <a:gd name="connsiteX15" fmla="*/ 32619 w 138871"/>
                  <a:gd name="connsiteY15" fmla="*/ 463 h 1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8871" h="111738">
                    <a:moveTo>
                      <a:pt x="16312" y="40151"/>
                    </a:moveTo>
                    <a:lnTo>
                      <a:pt x="116385" y="91840"/>
                    </a:lnTo>
                    <a:cubicBezTo>
                      <a:pt x="122639" y="95622"/>
                      <a:pt x="123890" y="101925"/>
                      <a:pt x="121388" y="105707"/>
                    </a:cubicBezTo>
                    <a:cubicBezTo>
                      <a:pt x="118886" y="110750"/>
                      <a:pt x="111381" y="113271"/>
                      <a:pt x="106377" y="110750"/>
                    </a:cubicBezTo>
                    <a:lnTo>
                      <a:pt x="5054" y="57801"/>
                    </a:lnTo>
                    <a:cubicBezTo>
                      <a:pt x="5054" y="57801"/>
                      <a:pt x="5054" y="56540"/>
                      <a:pt x="3803" y="56540"/>
                    </a:cubicBezTo>
                    <a:cubicBezTo>
                      <a:pt x="50" y="54019"/>
                      <a:pt x="-1201" y="48976"/>
                      <a:pt x="1301" y="43933"/>
                    </a:cubicBezTo>
                    <a:cubicBezTo>
                      <a:pt x="3803" y="38891"/>
                      <a:pt x="10057" y="37630"/>
                      <a:pt x="16312" y="40151"/>
                    </a:cubicBezTo>
                    <a:close/>
                    <a:moveTo>
                      <a:pt x="32619" y="463"/>
                    </a:moveTo>
                    <a:lnTo>
                      <a:pt x="132946" y="54294"/>
                    </a:lnTo>
                    <a:cubicBezTo>
                      <a:pt x="137900" y="56857"/>
                      <a:pt x="140377" y="63266"/>
                      <a:pt x="137900" y="68393"/>
                    </a:cubicBezTo>
                    <a:cubicBezTo>
                      <a:pt x="134184" y="73520"/>
                      <a:pt x="127991" y="74801"/>
                      <a:pt x="123037" y="73520"/>
                    </a:cubicBezTo>
                    <a:lnTo>
                      <a:pt x="22710" y="18407"/>
                    </a:lnTo>
                    <a:lnTo>
                      <a:pt x="21471" y="18407"/>
                    </a:lnTo>
                    <a:cubicBezTo>
                      <a:pt x="16517" y="15843"/>
                      <a:pt x="15278" y="9435"/>
                      <a:pt x="18994" y="5589"/>
                    </a:cubicBezTo>
                    <a:cubicBezTo>
                      <a:pt x="21471" y="463"/>
                      <a:pt x="27664" y="-819"/>
                      <a:pt x="32619" y="463"/>
                    </a:cubicBezTo>
                    <a:close/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13" name="Freeform 168">
                <a:extLst>
                  <a:ext uri="{FF2B5EF4-FFF2-40B4-BE49-F238E27FC236}">
                    <a16:creationId xmlns:a16="http://schemas.microsoft.com/office/drawing/2014/main" xmlns="" id="{A5B772C9-7F6F-4CD0-94A0-66FB59561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31573" y="10994266"/>
                <a:ext cx="510851" cy="324088"/>
              </a:xfrm>
              <a:custGeom>
                <a:avLst/>
                <a:gdLst>
                  <a:gd name="T0" fmla="*/ 154 w 408"/>
                  <a:gd name="T1" fmla="*/ 258 h 259"/>
                  <a:gd name="T2" fmla="*/ 0 w 408"/>
                  <a:gd name="T3" fmla="*/ 258 h 259"/>
                  <a:gd name="T4" fmla="*/ 0 w 408"/>
                  <a:gd name="T5" fmla="*/ 258 h 259"/>
                  <a:gd name="T6" fmla="*/ 70 w 408"/>
                  <a:gd name="T7" fmla="*/ 157 h 259"/>
                  <a:gd name="T8" fmla="*/ 101 w 408"/>
                  <a:gd name="T9" fmla="*/ 144 h 259"/>
                  <a:gd name="T10" fmla="*/ 184 w 408"/>
                  <a:gd name="T11" fmla="*/ 3 h 259"/>
                  <a:gd name="T12" fmla="*/ 407 w 408"/>
                  <a:gd name="T13" fmla="*/ 0 h 259"/>
                  <a:gd name="T14" fmla="*/ 403 w 408"/>
                  <a:gd name="T15" fmla="*/ 258 h 259"/>
                  <a:gd name="T16" fmla="*/ 387 w 408"/>
                  <a:gd name="T17" fmla="*/ 258 h 259"/>
                  <a:gd name="T18" fmla="*/ 387 w 408"/>
                  <a:gd name="T19" fmla="*/ 258 h 259"/>
                  <a:gd name="T20" fmla="*/ 357 w 408"/>
                  <a:gd name="T21" fmla="*/ 234 h 259"/>
                  <a:gd name="T22" fmla="*/ 332 w 408"/>
                  <a:gd name="T23" fmla="*/ 90 h 259"/>
                  <a:gd name="T24" fmla="*/ 293 w 408"/>
                  <a:gd name="T25" fmla="*/ 179 h 259"/>
                  <a:gd name="T26" fmla="*/ 293 w 408"/>
                  <a:gd name="T27" fmla="*/ 179 h 259"/>
                  <a:gd name="T28" fmla="*/ 256 w 408"/>
                  <a:gd name="T29" fmla="*/ 224 h 259"/>
                  <a:gd name="T30" fmla="*/ 251 w 408"/>
                  <a:gd name="T31" fmla="*/ 228 h 259"/>
                  <a:gd name="T32" fmla="*/ 251 w 408"/>
                  <a:gd name="T33" fmla="*/ 228 h 259"/>
                  <a:gd name="T34" fmla="*/ 154 w 408"/>
                  <a:gd name="T35" fmla="*/ 258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8" h="259">
                    <a:moveTo>
                      <a:pt x="154" y="258"/>
                    </a:moveTo>
                    <a:lnTo>
                      <a:pt x="0" y="258"/>
                    </a:lnTo>
                    <a:lnTo>
                      <a:pt x="0" y="258"/>
                    </a:lnTo>
                    <a:cubicBezTo>
                      <a:pt x="0" y="214"/>
                      <a:pt x="27" y="175"/>
                      <a:pt x="70" y="157"/>
                    </a:cubicBezTo>
                    <a:lnTo>
                      <a:pt x="101" y="144"/>
                    </a:lnTo>
                    <a:lnTo>
                      <a:pt x="184" y="3"/>
                    </a:lnTo>
                    <a:lnTo>
                      <a:pt x="407" y="0"/>
                    </a:lnTo>
                    <a:lnTo>
                      <a:pt x="403" y="258"/>
                    </a:lnTo>
                    <a:lnTo>
                      <a:pt x="387" y="258"/>
                    </a:lnTo>
                    <a:lnTo>
                      <a:pt x="387" y="258"/>
                    </a:lnTo>
                    <a:cubicBezTo>
                      <a:pt x="372" y="258"/>
                      <a:pt x="359" y="248"/>
                      <a:pt x="357" y="234"/>
                    </a:cubicBezTo>
                    <a:lnTo>
                      <a:pt x="332" y="90"/>
                    </a:lnTo>
                    <a:lnTo>
                      <a:pt x="293" y="179"/>
                    </a:lnTo>
                    <a:lnTo>
                      <a:pt x="293" y="179"/>
                    </a:lnTo>
                    <a:cubicBezTo>
                      <a:pt x="286" y="196"/>
                      <a:pt x="272" y="212"/>
                      <a:pt x="256" y="224"/>
                    </a:cubicBezTo>
                    <a:lnTo>
                      <a:pt x="251" y="228"/>
                    </a:lnTo>
                    <a:lnTo>
                      <a:pt x="251" y="228"/>
                    </a:lnTo>
                    <a:cubicBezTo>
                      <a:pt x="223" y="247"/>
                      <a:pt x="189" y="258"/>
                      <a:pt x="154" y="258"/>
                    </a:cubicBezTo>
                  </a:path>
                </a:pathLst>
              </a:custGeom>
              <a:solidFill>
                <a:srgbClr val="000D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14" name="Freeform 169">
                <a:extLst>
                  <a:ext uri="{FF2B5EF4-FFF2-40B4-BE49-F238E27FC236}">
                    <a16:creationId xmlns:a16="http://schemas.microsoft.com/office/drawing/2014/main" xmlns="" id="{9749413D-66AC-42CE-8D76-1CAB407EF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65786" y="10994266"/>
                <a:ext cx="510855" cy="324088"/>
              </a:xfrm>
              <a:custGeom>
                <a:avLst/>
                <a:gdLst>
                  <a:gd name="T0" fmla="*/ 154 w 408"/>
                  <a:gd name="T1" fmla="*/ 258 h 259"/>
                  <a:gd name="T2" fmla="*/ 0 w 408"/>
                  <a:gd name="T3" fmla="*/ 258 h 259"/>
                  <a:gd name="T4" fmla="*/ 0 w 408"/>
                  <a:gd name="T5" fmla="*/ 258 h 259"/>
                  <a:gd name="T6" fmla="*/ 70 w 408"/>
                  <a:gd name="T7" fmla="*/ 157 h 259"/>
                  <a:gd name="T8" fmla="*/ 101 w 408"/>
                  <a:gd name="T9" fmla="*/ 144 h 259"/>
                  <a:gd name="T10" fmla="*/ 184 w 408"/>
                  <a:gd name="T11" fmla="*/ 3 h 259"/>
                  <a:gd name="T12" fmla="*/ 407 w 408"/>
                  <a:gd name="T13" fmla="*/ 0 h 259"/>
                  <a:gd name="T14" fmla="*/ 404 w 408"/>
                  <a:gd name="T15" fmla="*/ 258 h 259"/>
                  <a:gd name="T16" fmla="*/ 388 w 408"/>
                  <a:gd name="T17" fmla="*/ 258 h 259"/>
                  <a:gd name="T18" fmla="*/ 388 w 408"/>
                  <a:gd name="T19" fmla="*/ 258 h 259"/>
                  <a:gd name="T20" fmla="*/ 357 w 408"/>
                  <a:gd name="T21" fmla="*/ 234 h 259"/>
                  <a:gd name="T22" fmla="*/ 332 w 408"/>
                  <a:gd name="T23" fmla="*/ 90 h 259"/>
                  <a:gd name="T24" fmla="*/ 294 w 408"/>
                  <a:gd name="T25" fmla="*/ 179 h 259"/>
                  <a:gd name="T26" fmla="*/ 294 w 408"/>
                  <a:gd name="T27" fmla="*/ 179 h 259"/>
                  <a:gd name="T28" fmla="*/ 256 w 408"/>
                  <a:gd name="T29" fmla="*/ 224 h 259"/>
                  <a:gd name="T30" fmla="*/ 251 w 408"/>
                  <a:gd name="T31" fmla="*/ 228 h 259"/>
                  <a:gd name="T32" fmla="*/ 251 w 408"/>
                  <a:gd name="T33" fmla="*/ 228 h 259"/>
                  <a:gd name="T34" fmla="*/ 154 w 408"/>
                  <a:gd name="T35" fmla="*/ 258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8" h="259">
                    <a:moveTo>
                      <a:pt x="154" y="258"/>
                    </a:moveTo>
                    <a:lnTo>
                      <a:pt x="0" y="258"/>
                    </a:lnTo>
                    <a:lnTo>
                      <a:pt x="0" y="258"/>
                    </a:lnTo>
                    <a:cubicBezTo>
                      <a:pt x="0" y="214"/>
                      <a:pt x="27" y="175"/>
                      <a:pt x="70" y="157"/>
                    </a:cubicBezTo>
                    <a:lnTo>
                      <a:pt x="101" y="144"/>
                    </a:lnTo>
                    <a:lnTo>
                      <a:pt x="184" y="3"/>
                    </a:lnTo>
                    <a:lnTo>
                      <a:pt x="407" y="0"/>
                    </a:lnTo>
                    <a:lnTo>
                      <a:pt x="404" y="258"/>
                    </a:lnTo>
                    <a:lnTo>
                      <a:pt x="388" y="258"/>
                    </a:lnTo>
                    <a:lnTo>
                      <a:pt x="388" y="258"/>
                    </a:lnTo>
                    <a:cubicBezTo>
                      <a:pt x="372" y="258"/>
                      <a:pt x="359" y="248"/>
                      <a:pt x="357" y="234"/>
                    </a:cubicBezTo>
                    <a:lnTo>
                      <a:pt x="332" y="90"/>
                    </a:lnTo>
                    <a:lnTo>
                      <a:pt x="294" y="179"/>
                    </a:lnTo>
                    <a:lnTo>
                      <a:pt x="294" y="179"/>
                    </a:lnTo>
                    <a:cubicBezTo>
                      <a:pt x="286" y="196"/>
                      <a:pt x="273" y="212"/>
                      <a:pt x="256" y="224"/>
                    </a:cubicBezTo>
                    <a:lnTo>
                      <a:pt x="251" y="228"/>
                    </a:lnTo>
                    <a:lnTo>
                      <a:pt x="251" y="228"/>
                    </a:lnTo>
                    <a:cubicBezTo>
                      <a:pt x="223" y="247"/>
                      <a:pt x="189" y="258"/>
                      <a:pt x="154" y="258"/>
                    </a:cubicBezTo>
                  </a:path>
                </a:pathLst>
              </a:custGeom>
              <a:solidFill>
                <a:srgbClr val="000D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15" name="Freeform 170">
                <a:extLst>
                  <a:ext uri="{FF2B5EF4-FFF2-40B4-BE49-F238E27FC236}">
                    <a16:creationId xmlns:a16="http://schemas.microsoft.com/office/drawing/2014/main" xmlns="" id="{9D080209-690E-4F5D-86C9-7DB210A8D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98744" y="8626762"/>
                <a:ext cx="615221" cy="2372997"/>
              </a:xfrm>
              <a:custGeom>
                <a:avLst/>
                <a:gdLst>
                  <a:gd name="T0" fmla="*/ 395 w 496"/>
                  <a:gd name="T1" fmla="*/ 1901 h 1906"/>
                  <a:gd name="T2" fmla="*/ 109 w 496"/>
                  <a:gd name="T3" fmla="*/ 1905 h 1906"/>
                  <a:gd name="T4" fmla="*/ 0 w 496"/>
                  <a:gd name="T5" fmla="*/ 1070 h 1906"/>
                  <a:gd name="T6" fmla="*/ 41 w 496"/>
                  <a:gd name="T7" fmla="*/ 0 h 1906"/>
                  <a:gd name="T8" fmla="*/ 495 w 496"/>
                  <a:gd name="T9" fmla="*/ 37 h 1906"/>
                  <a:gd name="T10" fmla="*/ 363 w 496"/>
                  <a:gd name="T11" fmla="*/ 1052 h 1906"/>
                  <a:gd name="T12" fmla="*/ 395 w 496"/>
                  <a:gd name="T13" fmla="*/ 1901 h 1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6" h="1906">
                    <a:moveTo>
                      <a:pt x="395" y="1901"/>
                    </a:moveTo>
                    <a:lnTo>
                      <a:pt x="109" y="1905"/>
                    </a:lnTo>
                    <a:lnTo>
                      <a:pt x="0" y="1070"/>
                    </a:lnTo>
                    <a:lnTo>
                      <a:pt x="41" y="0"/>
                    </a:lnTo>
                    <a:lnTo>
                      <a:pt x="495" y="37"/>
                    </a:lnTo>
                    <a:lnTo>
                      <a:pt x="363" y="1052"/>
                    </a:lnTo>
                    <a:lnTo>
                      <a:pt x="395" y="1901"/>
                    </a:lnTo>
                  </a:path>
                </a:pathLst>
              </a:custGeom>
              <a:solidFill>
                <a:srgbClr val="000D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16" name="Freeform 171">
                <a:extLst>
                  <a:ext uri="{FF2B5EF4-FFF2-40B4-BE49-F238E27FC236}">
                    <a16:creationId xmlns:a16="http://schemas.microsoft.com/office/drawing/2014/main" xmlns="" id="{37D32B01-40F8-40E7-824D-C9E84E202A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15092" y="8665216"/>
                <a:ext cx="549304" cy="2334544"/>
              </a:xfrm>
              <a:custGeom>
                <a:avLst/>
                <a:gdLst>
                  <a:gd name="T0" fmla="*/ 435 w 443"/>
                  <a:gd name="T1" fmla="*/ 1870 h 1875"/>
                  <a:gd name="T2" fmla="*/ 149 w 443"/>
                  <a:gd name="T3" fmla="*/ 1874 h 1875"/>
                  <a:gd name="T4" fmla="*/ 40 w 443"/>
                  <a:gd name="T5" fmla="*/ 1039 h 1875"/>
                  <a:gd name="T6" fmla="*/ 0 w 443"/>
                  <a:gd name="T7" fmla="*/ 0 h 1875"/>
                  <a:gd name="T8" fmla="*/ 442 w 443"/>
                  <a:gd name="T9" fmla="*/ 36 h 1875"/>
                  <a:gd name="T10" fmla="*/ 402 w 443"/>
                  <a:gd name="T11" fmla="*/ 1021 h 1875"/>
                  <a:gd name="T12" fmla="*/ 435 w 443"/>
                  <a:gd name="T13" fmla="*/ 1870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3" h="1875">
                    <a:moveTo>
                      <a:pt x="435" y="1870"/>
                    </a:moveTo>
                    <a:lnTo>
                      <a:pt x="149" y="1874"/>
                    </a:lnTo>
                    <a:lnTo>
                      <a:pt x="40" y="1039"/>
                    </a:lnTo>
                    <a:lnTo>
                      <a:pt x="0" y="0"/>
                    </a:lnTo>
                    <a:lnTo>
                      <a:pt x="442" y="36"/>
                    </a:lnTo>
                    <a:lnTo>
                      <a:pt x="402" y="1021"/>
                    </a:lnTo>
                    <a:lnTo>
                      <a:pt x="435" y="1870"/>
                    </a:lnTo>
                  </a:path>
                </a:pathLst>
              </a:custGeom>
              <a:solidFill>
                <a:srgbClr val="12266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17" name="Freeform 172">
                <a:extLst>
                  <a:ext uri="{FF2B5EF4-FFF2-40B4-BE49-F238E27FC236}">
                    <a16:creationId xmlns:a16="http://schemas.microsoft.com/office/drawing/2014/main" xmlns="" id="{A975C927-1EAE-4F58-9634-F1C81ED53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40438" y="7286460"/>
                <a:ext cx="1016215" cy="637193"/>
              </a:xfrm>
              <a:custGeom>
                <a:avLst/>
                <a:gdLst>
                  <a:gd name="T0" fmla="*/ 112 w 814"/>
                  <a:gd name="T1" fmla="*/ 118 h 513"/>
                  <a:gd name="T2" fmla="*/ 112 w 814"/>
                  <a:gd name="T3" fmla="*/ 118 h 513"/>
                  <a:gd name="T4" fmla="*/ 65 w 814"/>
                  <a:gd name="T5" fmla="*/ 330 h 513"/>
                  <a:gd name="T6" fmla="*/ 65 w 814"/>
                  <a:gd name="T7" fmla="*/ 330 h 513"/>
                  <a:gd name="T8" fmla="*/ 42 w 814"/>
                  <a:gd name="T9" fmla="*/ 512 h 513"/>
                  <a:gd name="T10" fmla="*/ 725 w 814"/>
                  <a:gd name="T11" fmla="*/ 512 h 513"/>
                  <a:gd name="T12" fmla="*/ 725 w 814"/>
                  <a:gd name="T13" fmla="*/ 512 h 513"/>
                  <a:gd name="T14" fmla="*/ 683 w 814"/>
                  <a:gd name="T15" fmla="*/ 352 h 513"/>
                  <a:gd name="T16" fmla="*/ 683 w 814"/>
                  <a:gd name="T17" fmla="*/ 352 h 513"/>
                  <a:gd name="T18" fmla="*/ 627 w 814"/>
                  <a:gd name="T19" fmla="*/ 209 h 513"/>
                  <a:gd name="T20" fmla="*/ 627 w 814"/>
                  <a:gd name="T21" fmla="*/ 209 h 513"/>
                  <a:gd name="T22" fmla="*/ 584 w 814"/>
                  <a:gd name="T23" fmla="*/ 145 h 513"/>
                  <a:gd name="T24" fmla="*/ 512 w 814"/>
                  <a:gd name="T25" fmla="*/ 0 h 513"/>
                  <a:gd name="T26" fmla="*/ 186 w 814"/>
                  <a:gd name="T27" fmla="*/ 6 h 513"/>
                  <a:gd name="T28" fmla="*/ 112 w 814"/>
                  <a:gd name="T29" fmla="*/ 118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4" h="513">
                    <a:moveTo>
                      <a:pt x="112" y="118"/>
                    </a:moveTo>
                    <a:lnTo>
                      <a:pt x="112" y="118"/>
                    </a:lnTo>
                    <a:cubicBezTo>
                      <a:pt x="112" y="118"/>
                      <a:pt x="0" y="233"/>
                      <a:pt x="65" y="330"/>
                    </a:cubicBezTo>
                    <a:lnTo>
                      <a:pt x="65" y="330"/>
                    </a:lnTo>
                    <a:cubicBezTo>
                      <a:pt x="130" y="428"/>
                      <a:pt x="42" y="512"/>
                      <a:pt x="42" y="512"/>
                    </a:cubicBezTo>
                    <a:lnTo>
                      <a:pt x="725" y="512"/>
                    </a:lnTo>
                    <a:lnTo>
                      <a:pt x="725" y="512"/>
                    </a:lnTo>
                    <a:cubicBezTo>
                      <a:pt x="725" y="512"/>
                      <a:pt x="813" y="391"/>
                      <a:pt x="683" y="352"/>
                    </a:cubicBezTo>
                    <a:lnTo>
                      <a:pt x="683" y="352"/>
                    </a:lnTo>
                    <a:cubicBezTo>
                      <a:pt x="566" y="316"/>
                      <a:pt x="652" y="290"/>
                      <a:pt x="627" y="209"/>
                    </a:cubicBezTo>
                    <a:lnTo>
                      <a:pt x="627" y="209"/>
                    </a:lnTo>
                    <a:cubicBezTo>
                      <a:pt x="618" y="184"/>
                      <a:pt x="584" y="145"/>
                      <a:pt x="584" y="145"/>
                    </a:cubicBezTo>
                    <a:lnTo>
                      <a:pt x="512" y="0"/>
                    </a:lnTo>
                    <a:lnTo>
                      <a:pt x="186" y="6"/>
                    </a:lnTo>
                    <a:lnTo>
                      <a:pt x="112" y="118"/>
                    </a:lnTo>
                  </a:path>
                </a:pathLst>
              </a:custGeom>
              <a:solidFill>
                <a:srgbClr val="E22A1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18" name="Freeform 173">
                <a:extLst>
                  <a:ext uri="{FF2B5EF4-FFF2-40B4-BE49-F238E27FC236}">
                    <a16:creationId xmlns:a16="http://schemas.microsoft.com/office/drawing/2014/main" xmlns="" id="{456BFD67-16D5-4880-89BB-90B03C063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15227" y="7720411"/>
                <a:ext cx="1219456" cy="1005225"/>
              </a:xfrm>
              <a:custGeom>
                <a:avLst/>
                <a:gdLst>
                  <a:gd name="T0" fmla="*/ 955 w 977"/>
                  <a:gd name="T1" fmla="*/ 165 h 808"/>
                  <a:gd name="T2" fmla="*/ 624 w 977"/>
                  <a:gd name="T3" fmla="*/ 6 h 808"/>
                  <a:gd name="T4" fmla="*/ 427 w 977"/>
                  <a:gd name="T5" fmla="*/ 0 h 808"/>
                  <a:gd name="T6" fmla="*/ 54 w 977"/>
                  <a:gd name="T7" fmla="*/ 90 h 808"/>
                  <a:gd name="T8" fmla="*/ 0 w 977"/>
                  <a:gd name="T9" fmla="*/ 725 h 808"/>
                  <a:gd name="T10" fmla="*/ 976 w 977"/>
                  <a:gd name="T11" fmla="*/ 807 h 808"/>
                  <a:gd name="T12" fmla="*/ 955 w 977"/>
                  <a:gd name="T13" fmla="*/ 165 h 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7" h="808">
                    <a:moveTo>
                      <a:pt x="955" y="165"/>
                    </a:moveTo>
                    <a:lnTo>
                      <a:pt x="624" y="6"/>
                    </a:lnTo>
                    <a:lnTo>
                      <a:pt x="427" y="0"/>
                    </a:lnTo>
                    <a:lnTo>
                      <a:pt x="54" y="90"/>
                    </a:lnTo>
                    <a:lnTo>
                      <a:pt x="0" y="725"/>
                    </a:lnTo>
                    <a:lnTo>
                      <a:pt x="976" y="807"/>
                    </a:lnTo>
                    <a:lnTo>
                      <a:pt x="955" y="165"/>
                    </a:lnTo>
                  </a:path>
                </a:pathLst>
              </a:custGeom>
              <a:solidFill>
                <a:srgbClr val="00B37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19" name="Freeform 174">
                <a:extLst>
                  <a:ext uri="{FF2B5EF4-FFF2-40B4-BE49-F238E27FC236}">
                    <a16:creationId xmlns:a16="http://schemas.microsoft.com/office/drawing/2014/main" xmlns="" id="{49FA7802-4385-4EAF-9EC7-3FFD20CCD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8050" y="7550127"/>
                <a:ext cx="241693" cy="324092"/>
              </a:xfrm>
              <a:custGeom>
                <a:avLst/>
                <a:gdLst>
                  <a:gd name="T0" fmla="*/ 110 w 196"/>
                  <a:gd name="T1" fmla="*/ 253 h 258"/>
                  <a:gd name="T2" fmla="*/ 110 w 196"/>
                  <a:gd name="T3" fmla="*/ 253 h 258"/>
                  <a:gd name="T4" fmla="*/ 110 w 196"/>
                  <a:gd name="T5" fmla="*/ 253 h 258"/>
                  <a:gd name="T6" fmla="*/ 76 w 196"/>
                  <a:gd name="T7" fmla="*/ 254 h 258"/>
                  <a:gd name="T8" fmla="*/ 76 w 196"/>
                  <a:gd name="T9" fmla="*/ 254 h 258"/>
                  <a:gd name="T10" fmla="*/ 0 w 196"/>
                  <a:gd name="T11" fmla="*/ 167 h 258"/>
                  <a:gd name="T12" fmla="*/ 0 w 196"/>
                  <a:gd name="T13" fmla="*/ 0 h 258"/>
                  <a:gd name="T14" fmla="*/ 195 w 196"/>
                  <a:gd name="T15" fmla="*/ 0 h 258"/>
                  <a:gd name="T16" fmla="*/ 195 w 196"/>
                  <a:gd name="T17" fmla="*/ 139 h 258"/>
                  <a:gd name="T18" fmla="*/ 195 w 196"/>
                  <a:gd name="T19" fmla="*/ 139 h 258"/>
                  <a:gd name="T20" fmla="*/ 110 w 196"/>
                  <a:gd name="T21" fmla="*/ 25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" h="258">
                    <a:moveTo>
                      <a:pt x="110" y="253"/>
                    </a:moveTo>
                    <a:lnTo>
                      <a:pt x="110" y="253"/>
                    </a:lnTo>
                    <a:lnTo>
                      <a:pt x="110" y="253"/>
                    </a:lnTo>
                    <a:cubicBezTo>
                      <a:pt x="100" y="257"/>
                      <a:pt x="88" y="257"/>
                      <a:pt x="76" y="254"/>
                    </a:cubicBezTo>
                    <a:lnTo>
                      <a:pt x="76" y="254"/>
                    </a:lnTo>
                    <a:cubicBezTo>
                      <a:pt x="31" y="246"/>
                      <a:pt x="0" y="209"/>
                      <a:pt x="0" y="167"/>
                    </a:cubicBezTo>
                    <a:lnTo>
                      <a:pt x="0" y="0"/>
                    </a:lnTo>
                    <a:lnTo>
                      <a:pt x="195" y="0"/>
                    </a:lnTo>
                    <a:lnTo>
                      <a:pt x="195" y="139"/>
                    </a:lnTo>
                    <a:lnTo>
                      <a:pt x="195" y="139"/>
                    </a:lnTo>
                    <a:cubicBezTo>
                      <a:pt x="195" y="190"/>
                      <a:pt x="161" y="235"/>
                      <a:pt x="110" y="253"/>
                    </a:cubicBezTo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20" name="Freeform 175">
                <a:extLst>
                  <a:ext uri="{FF2B5EF4-FFF2-40B4-BE49-F238E27FC236}">
                    <a16:creationId xmlns:a16="http://schemas.microsoft.com/office/drawing/2014/main" xmlns="" id="{0BEB9BCC-337C-4326-A230-3AD319EC2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2560" y="7742384"/>
                <a:ext cx="730573" cy="2449899"/>
              </a:xfrm>
              <a:custGeom>
                <a:avLst/>
                <a:gdLst>
                  <a:gd name="T0" fmla="*/ 103 w 587"/>
                  <a:gd name="T1" fmla="*/ 1880 h 1965"/>
                  <a:gd name="T2" fmla="*/ 103 w 587"/>
                  <a:gd name="T3" fmla="*/ 1880 h 1965"/>
                  <a:gd name="T4" fmla="*/ 586 w 587"/>
                  <a:gd name="T5" fmla="*/ 1964 h 1965"/>
                  <a:gd name="T6" fmla="*/ 529 w 587"/>
                  <a:gd name="T7" fmla="*/ 145 h 1965"/>
                  <a:gd name="T8" fmla="*/ 227 w 587"/>
                  <a:gd name="T9" fmla="*/ 0 h 1965"/>
                  <a:gd name="T10" fmla="*/ 227 w 587"/>
                  <a:gd name="T11" fmla="*/ 0 h 1965"/>
                  <a:gd name="T12" fmla="*/ 103 w 587"/>
                  <a:gd name="T13" fmla="*/ 1880 h 1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7" h="1965">
                    <a:moveTo>
                      <a:pt x="103" y="1880"/>
                    </a:moveTo>
                    <a:lnTo>
                      <a:pt x="103" y="1880"/>
                    </a:lnTo>
                    <a:lnTo>
                      <a:pt x="586" y="1964"/>
                    </a:lnTo>
                    <a:lnTo>
                      <a:pt x="529" y="145"/>
                    </a:lnTo>
                    <a:lnTo>
                      <a:pt x="227" y="0"/>
                    </a:lnTo>
                    <a:lnTo>
                      <a:pt x="227" y="0"/>
                    </a:lnTo>
                    <a:cubicBezTo>
                      <a:pt x="139" y="186"/>
                      <a:pt x="0" y="682"/>
                      <a:pt x="103" y="1880"/>
                    </a:cubicBezTo>
                  </a:path>
                </a:pathLst>
              </a:custGeom>
              <a:solidFill>
                <a:srgbClr val="B1C2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21" name="Freeform 176">
                <a:extLst>
                  <a:ext uri="{FF2B5EF4-FFF2-40B4-BE49-F238E27FC236}">
                    <a16:creationId xmlns:a16="http://schemas.microsoft.com/office/drawing/2014/main" xmlns="" id="{D1AAC02E-5060-4E8D-A13A-BB8969F95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77898" y="7720411"/>
                <a:ext cx="670152" cy="2499335"/>
              </a:xfrm>
              <a:custGeom>
                <a:avLst/>
                <a:gdLst>
                  <a:gd name="T0" fmla="*/ 539 w 540"/>
                  <a:gd name="T1" fmla="*/ 0 h 2007"/>
                  <a:gd name="T2" fmla="*/ 535 w 540"/>
                  <a:gd name="T3" fmla="*/ 0 h 2007"/>
                  <a:gd name="T4" fmla="*/ 162 w 540"/>
                  <a:gd name="T5" fmla="*/ 90 h 2007"/>
                  <a:gd name="T6" fmla="*/ 0 w 540"/>
                  <a:gd name="T7" fmla="*/ 2006 h 2007"/>
                  <a:gd name="T8" fmla="*/ 405 w 540"/>
                  <a:gd name="T9" fmla="*/ 1898 h 2007"/>
                  <a:gd name="T10" fmla="*/ 405 w 540"/>
                  <a:gd name="T11" fmla="*/ 1898 h 2007"/>
                  <a:gd name="T12" fmla="*/ 539 w 540"/>
                  <a:gd name="T13" fmla="*/ 0 h 20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0" h="2007">
                    <a:moveTo>
                      <a:pt x="539" y="0"/>
                    </a:moveTo>
                    <a:lnTo>
                      <a:pt x="535" y="0"/>
                    </a:lnTo>
                    <a:lnTo>
                      <a:pt x="162" y="90"/>
                    </a:lnTo>
                    <a:lnTo>
                      <a:pt x="0" y="2006"/>
                    </a:lnTo>
                    <a:lnTo>
                      <a:pt x="405" y="1898"/>
                    </a:lnTo>
                    <a:lnTo>
                      <a:pt x="405" y="1898"/>
                    </a:lnTo>
                    <a:cubicBezTo>
                      <a:pt x="299" y="656"/>
                      <a:pt x="452" y="169"/>
                      <a:pt x="539" y="0"/>
                    </a:cubicBezTo>
                  </a:path>
                </a:pathLst>
              </a:custGeom>
              <a:solidFill>
                <a:srgbClr val="B1C2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22" name="Freeform 290">
                <a:extLst>
                  <a:ext uri="{FF2B5EF4-FFF2-40B4-BE49-F238E27FC236}">
                    <a16:creationId xmlns:a16="http://schemas.microsoft.com/office/drawing/2014/main" xmlns="" id="{94444627-D08C-4654-AA28-D0C908371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3667" y="7720413"/>
                <a:ext cx="800611" cy="1229195"/>
              </a:xfrm>
              <a:custGeom>
                <a:avLst/>
                <a:gdLst>
                  <a:gd name="connsiteX0" fmla="*/ 664837 w 800611"/>
                  <a:gd name="connsiteY0" fmla="*/ 21969 h 1229195"/>
                  <a:gd name="connsiteX1" fmla="*/ 720891 w 800611"/>
                  <a:gd name="connsiteY1" fmla="*/ 49350 h 1229195"/>
                  <a:gd name="connsiteX2" fmla="*/ 795629 w 800611"/>
                  <a:gd name="connsiteY2" fmla="*/ 579534 h 1229195"/>
                  <a:gd name="connsiteX3" fmla="*/ 715909 w 800611"/>
                  <a:gd name="connsiteY3" fmla="*/ 614381 h 1229195"/>
                  <a:gd name="connsiteX4" fmla="*/ 800611 w 800611"/>
                  <a:gd name="connsiteY4" fmla="*/ 728881 h 1229195"/>
                  <a:gd name="connsiteX5" fmla="*/ 466781 w 800611"/>
                  <a:gd name="connsiteY5" fmla="*/ 1229195 h 1229195"/>
                  <a:gd name="connsiteX6" fmla="*/ 664837 w 800611"/>
                  <a:gd name="connsiteY6" fmla="*/ 21969 h 1229195"/>
                  <a:gd name="connsiteX7" fmla="*/ 383632 w 800611"/>
                  <a:gd name="connsiteY7" fmla="*/ 0 h 1229195"/>
                  <a:gd name="connsiteX8" fmla="*/ 388629 w 800611"/>
                  <a:gd name="connsiteY8" fmla="*/ 0 h 1229195"/>
                  <a:gd name="connsiteX9" fmla="*/ 178763 w 800611"/>
                  <a:gd name="connsiteY9" fmla="*/ 1218210 h 1229195"/>
                  <a:gd name="connsiteX10" fmla="*/ 127 w 800611"/>
                  <a:gd name="connsiteY10" fmla="*/ 617825 h 1229195"/>
                  <a:gd name="connsiteX11" fmla="*/ 146284 w 800611"/>
                  <a:gd name="connsiteY11" fmla="*/ 513193 h 1229195"/>
                  <a:gd name="connsiteX12" fmla="*/ 15117 w 800611"/>
                  <a:gd name="connsiteY12" fmla="*/ 396105 h 1229195"/>
                  <a:gd name="connsiteX13" fmla="*/ 238725 w 800611"/>
                  <a:gd name="connsiteY13" fmla="*/ 34877 h 1229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0611" h="1229195">
                    <a:moveTo>
                      <a:pt x="664837" y="21969"/>
                    </a:moveTo>
                    <a:lnTo>
                      <a:pt x="720891" y="49350"/>
                    </a:lnTo>
                    <a:cubicBezTo>
                      <a:pt x="732101" y="129002"/>
                      <a:pt x="776945" y="448854"/>
                      <a:pt x="795629" y="579534"/>
                    </a:cubicBezTo>
                    <a:lnTo>
                      <a:pt x="715909" y="614381"/>
                    </a:lnTo>
                    <a:lnTo>
                      <a:pt x="800611" y="728881"/>
                    </a:lnTo>
                    <a:cubicBezTo>
                      <a:pt x="800611" y="728881"/>
                      <a:pt x="631205" y="1053712"/>
                      <a:pt x="466781" y="1229195"/>
                    </a:cubicBezTo>
                    <a:cubicBezTo>
                      <a:pt x="481729" y="529751"/>
                      <a:pt x="588853" y="182518"/>
                      <a:pt x="664837" y="21969"/>
                    </a:cubicBezTo>
                    <a:close/>
                    <a:moveTo>
                      <a:pt x="383632" y="0"/>
                    </a:moveTo>
                    <a:lnTo>
                      <a:pt x="388629" y="0"/>
                    </a:lnTo>
                    <a:cubicBezTo>
                      <a:pt x="312427" y="148228"/>
                      <a:pt x="195002" y="490772"/>
                      <a:pt x="178763" y="1218210"/>
                    </a:cubicBezTo>
                    <a:cubicBezTo>
                      <a:pt x="-11116" y="905561"/>
                      <a:pt x="127" y="617825"/>
                      <a:pt x="127" y="617825"/>
                    </a:cubicBezTo>
                    <a:lnTo>
                      <a:pt x="146284" y="513193"/>
                    </a:lnTo>
                    <a:lnTo>
                      <a:pt x="15117" y="396105"/>
                    </a:lnTo>
                    <a:lnTo>
                      <a:pt x="238725" y="34877"/>
                    </a:lnTo>
                    <a:close/>
                  </a:path>
                </a:pathLst>
              </a:custGeom>
              <a:solidFill>
                <a:srgbClr val="E9E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23" name="Freeform 179">
                <a:extLst>
                  <a:ext uri="{FF2B5EF4-FFF2-40B4-BE49-F238E27FC236}">
                    <a16:creationId xmlns:a16="http://schemas.microsoft.com/office/drawing/2014/main" xmlns="" id="{593866F1-E310-4388-BDDB-7E2B7CE3B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2979" y="8181828"/>
                <a:ext cx="576772" cy="571276"/>
              </a:xfrm>
              <a:custGeom>
                <a:avLst/>
                <a:gdLst>
                  <a:gd name="T0" fmla="*/ 355 w 465"/>
                  <a:gd name="T1" fmla="*/ 457 h 458"/>
                  <a:gd name="T2" fmla="*/ 0 w 465"/>
                  <a:gd name="T3" fmla="*/ 457 h 458"/>
                  <a:gd name="T4" fmla="*/ 109 w 465"/>
                  <a:gd name="T5" fmla="*/ 0 h 458"/>
                  <a:gd name="T6" fmla="*/ 464 w 465"/>
                  <a:gd name="T7" fmla="*/ 0 h 458"/>
                  <a:gd name="T8" fmla="*/ 355 w 465"/>
                  <a:gd name="T9" fmla="*/ 457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5" h="458">
                    <a:moveTo>
                      <a:pt x="355" y="457"/>
                    </a:moveTo>
                    <a:lnTo>
                      <a:pt x="0" y="457"/>
                    </a:lnTo>
                    <a:lnTo>
                      <a:pt x="109" y="0"/>
                    </a:lnTo>
                    <a:lnTo>
                      <a:pt x="464" y="0"/>
                    </a:lnTo>
                    <a:lnTo>
                      <a:pt x="355" y="457"/>
                    </a:lnTo>
                  </a:path>
                </a:pathLst>
              </a:custGeom>
              <a:solidFill>
                <a:srgbClr val="4256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24" name="Freeform 180">
                <a:extLst>
                  <a:ext uri="{FF2B5EF4-FFF2-40B4-BE49-F238E27FC236}">
                    <a16:creationId xmlns:a16="http://schemas.microsoft.com/office/drawing/2014/main" xmlns="" id="{695CBBD2-B516-48A9-B28E-20A74B1E6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39183" y="8181828"/>
                <a:ext cx="247186" cy="49436"/>
              </a:xfrm>
              <a:custGeom>
                <a:avLst/>
                <a:gdLst>
                  <a:gd name="T0" fmla="*/ 188 w 197"/>
                  <a:gd name="T1" fmla="*/ 37 h 38"/>
                  <a:gd name="T2" fmla="*/ 0 w 197"/>
                  <a:gd name="T3" fmla="*/ 37 h 38"/>
                  <a:gd name="T4" fmla="*/ 9 w 197"/>
                  <a:gd name="T5" fmla="*/ 0 h 38"/>
                  <a:gd name="T6" fmla="*/ 196 w 197"/>
                  <a:gd name="T7" fmla="*/ 0 h 38"/>
                  <a:gd name="T8" fmla="*/ 188 w 197"/>
                  <a:gd name="T9" fmla="*/ 3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7" h="38">
                    <a:moveTo>
                      <a:pt x="188" y="37"/>
                    </a:moveTo>
                    <a:lnTo>
                      <a:pt x="0" y="37"/>
                    </a:lnTo>
                    <a:lnTo>
                      <a:pt x="9" y="0"/>
                    </a:lnTo>
                    <a:lnTo>
                      <a:pt x="196" y="0"/>
                    </a:lnTo>
                    <a:lnTo>
                      <a:pt x="188" y="37"/>
                    </a:lnTo>
                  </a:path>
                </a:pathLst>
              </a:custGeom>
              <a:solidFill>
                <a:srgbClr val="2B3E8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25" name="Freeform 181">
                <a:extLst>
                  <a:ext uri="{FF2B5EF4-FFF2-40B4-BE49-F238E27FC236}">
                    <a16:creationId xmlns:a16="http://schemas.microsoft.com/office/drawing/2014/main" xmlns="" id="{A50C5AC8-A5E5-4434-AE1A-E29A8494C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77631" y="8104925"/>
                <a:ext cx="175778" cy="76902"/>
              </a:xfrm>
              <a:custGeom>
                <a:avLst/>
                <a:gdLst>
                  <a:gd name="T0" fmla="*/ 77 w 143"/>
                  <a:gd name="T1" fmla="*/ 21 h 62"/>
                  <a:gd name="T2" fmla="*/ 77 w 143"/>
                  <a:gd name="T3" fmla="*/ 21 h 62"/>
                  <a:gd name="T4" fmla="*/ 111 w 143"/>
                  <a:gd name="T5" fmla="*/ 61 h 62"/>
                  <a:gd name="T6" fmla="*/ 135 w 143"/>
                  <a:gd name="T7" fmla="*/ 61 h 62"/>
                  <a:gd name="T8" fmla="*/ 135 w 143"/>
                  <a:gd name="T9" fmla="*/ 61 h 62"/>
                  <a:gd name="T10" fmla="*/ 82 w 143"/>
                  <a:gd name="T11" fmla="*/ 0 h 62"/>
                  <a:gd name="T12" fmla="*/ 82 w 143"/>
                  <a:gd name="T13" fmla="*/ 0 h 62"/>
                  <a:gd name="T14" fmla="*/ 0 w 143"/>
                  <a:gd name="T15" fmla="*/ 61 h 62"/>
                  <a:gd name="T16" fmla="*/ 24 w 143"/>
                  <a:gd name="T17" fmla="*/ 61 h 62"/>
                  <a:gd name="T18" fmla="*/ 24 w 143"/>
                  <a:gd name="T19" fmla="*/ 61 h 62"/>
                  <a:gd name="T20" fmla="*/ 77 w 143"/>
                  <a:gd name="T21" fmla="*/ 2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3" h="62">
                    <a:moveTo>
                      <a:pt x="77" y="21"/>
                    </a:moveTo>
                    <a:lnTo>
                      <a:pt x="77" y="21"/>
                    </a:lnTo>
                    <a:cubicBezTo>
                      <a:pt x="100" y="21"/>
                      <a:pt x="116" y="39"/>
                      <a:pt x="111" y="61"/>
                    </a:cubicBezTo>
                    <a:lnTo>
                      <a:pt x="135" y="61"/>
                    </a:lnTo>
                    <a:lnTo>
                      <a:pt x="135" y="61"/>
                    </a:lnTo>
                    <a:cubicBezTo>
                      <a:pt x="142" y="27"/>
                      <a:pt x="119" y="0"/>
                      <a:pt x="82" y="0"/>
                    </a:cubicBezTo>
                    <a:lnTo>
                      <a:pt x="82" y="0"/>
                    </a:lnTo>
                    <a:cubicBezTo>
                      <a:pt x="45" y="0"/>
                      <a:pt x="8" y="27"/>
                      <a:pt x="0" y="61"/>
                    </a:cubicBezTo>
                    <a:lnTo>
                      <a:pt x="24" y="61"/>
                    </a:lnTo>
                    <a:lnTo>
                      <a:pt x="24" y="61"/>
                    </a:lnTo>
                    <a:cubicBezTo>
                      <a:pt x="29" y="39"/>
                      <a:pt x="53" y="21"/>
                      <a:pt x="77" y="21"/>
                    </a:cubicBezTo>
                  </a:path>
                </a:pathLst>
              </a:custGeom>
              <a:solidFill>
                <a:srgbClr val="4256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26" name="Freeform 182">
                <a:extLst>
                  <a:ext uri="{FF2B5EF4-FFF2-40B4-BE49-F238E27FC236}">
                    <a16:creationId xmlns:a16="http://schemas.microsoft.com/office/drawing/2014/main" xmlns="" id="{9F268D4A-3AB6-498F-8A23-C70FC20C5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08741" y="7736890"/>
                <a:ext cx="477892" cy="977763"/>
              </a:xfrm>
              <a:custGeom>
                <a:avLst/>
                <a:gdLst>
                  <a:gd name="T0" fmla="*/ 381 w 382"/>
                  <a:gd name="T1" fmla="*/ 74 h 783"/>
                  <a:gd name="T2" fmla="*/ 381 w 382"/>
                  <a:gd name="T3" fmla="*/ 74 h 783"/>
                  <a:gd name="T4" fmla="*/ 256 w 382"/>
                  <a:gd name="T5" fmla="*/ 214 h 783"/>
                  <a:gd name="T6" fmla="*/ 169 w 382"/>
                  <a:gd name="T7" fmla="*/ 0 h 783"/>
                  <a:gd name="T8" fmla="*/ 18 w 382"/>
                  <a:gd name="T9" fmla="*/ 44 h 783"/>
                  <a:gd name="T10" fmla="*/ 18 w 382"/>
                  <a:gd name="T11" fmla="*/ 44 h 783"/>
                  <a:gd name="T12" fmla="*/ 114 w 382"/>
                  <a:gd name="T13" fmla="*/ 680 h 783"/>
                  <a:gd name="T14" fmla="*/ 114 w 382"/>
                  <a:gd name="T15" fmla="*/ 680 h 783"/>
                  <a:gd name="T16" fmla="*/ 325 w 382"/>
                  <a:gd name="T17" fmla="*/ 747 h 783"/>
                  <a:gd name="T18" fmla="*/ 381 w 382"/>
                  <a:gd name="T19" fmla="*/ 74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2" h="783">
                    <a:moveTo>
                      <a:pt x="381" y="74"/>
                    </a:moveTo>
                    <a:lnTo>
                      <a:pt x="381" y="74"/>
                    </a:lnTo>
                    <a:cubicBezTo>
                      <a:pt x="381" y="74"/>
                      <a:pt x="305" y="91"/>
                      <a:pt x="256" y="214"/>
                    </a:cubicBezTo>
                    <a:lnTo>
                      <a:pt x="169" y="0"/>
                    </a:lnTo>
                    <a:lnTo>
                      <a:pt x="18" y="44"/>
                    </a:lnTo>
                    <a:lnTo>
                      <a:pt x="18" y="44"/>
                    </a:lnTo>
                    <a:cubicBezTo>
                      <a:pt x="18" y="44"/>
                      <a:pt x="0" y="468"/>
                      <a:pt x="114" y="680"/>
                    </a:cubicBezTo>
                    <a:lnTo>
                      <a:pt x="114" y="680"/>
                    </a:lnTo>
                    <a:cubicBezTo>
                      <a:pt x="152" y="752"/>
                      <a:pt x="247" y="782"/>
                      <a:pt x="325" y="747"/>
                    </a:cubicBezTo>
                    <a:lnTo>
                      <a:pt x="381" y="74"/>
                    </a:lnTo>
                  </a:path>
                </a:pathLst>
              </a:custGeom>
              <a:solidFill>
                <a:srgbClr val="CAD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27" name="Freeform 183">
                <a:extLst>
                  <a:ext uri="{FF2B5EF4-FFF2-40B4-BE49-F238E27FC236}">
                    <a16:creationId xmlns:a16="http://schemas.microsoft.com/office/drawing/2014/main" xmlns="" id="{1A50B2ED-99D1-49A4-864D-96800C3EA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1837" y="7313928"/>
                <a:ext cx="411977" cy="466908"/>
              </a:xfrm>
              <a:custGeom>
                <a:avLst/>
                <a:gdLst>
                  <a:gd name="T0" fmla="*/ 207 w 332"/>
                  <a:gd name="T1" fmla="*/ 344 h 376"/>
                  <a:gd name="T2" fmla="*/ 249 w 332"/>
                  <a:gd name="T3" fmla="*/ 297 h 376"/>
                  <a:gd name="T4" fmla="*/ 290 w 332"/>
                  <a:gd name="T5" fmla="*/ 247 h 376"/>
                  <a:gd name="T6" fmla="*/ 324 w 332"/>
                  <a:gd name="T7" fmla="*/ 228 h 376"/>
                  <a:gd name="T8" fmla="*/ 324 w 332"/>
                  <a:gd name="T9" fmla="*/ 228 h 376"/>
                  <a:gd name="T10" fmla="*/ 324 w 332"/>
                  <a:gd name="T11" fmla="*/ 211 h 376"/>
                  <a:gd name="T12" fmla="*/ 324 w 332"/>
                  <a:gd name="T13" fmla="*/ 211 h 376"/>
                  <a:gd name="T14" fmla="*/ 259 w 332"/>
                  <a:gd name="T15" fmla="*/ 211 h 376"/>
                  <a:gd name="T16" fmla="*/ 224 w 332"/>
                  <a:gd name="T17" fmla="*/ 240 h 376"/>
                  <a:gd name="T18" fmla="*/ 217 w 332"/>
                  <a:gd name="T19" fmla="*/ 204 h 376"/>
                  <a:gd name="T20" fmla="*/ 226 w 332"/>
                  <a:gd name="T21" fmla="*/ 111 h 376"/>
                  <a:gd name="T22" fmla="*/ 190 w 332"/>
                  <a:gd name="T23" fmla="*/ 31 h 376"/>
                  <a:gd name="T24" fmla="*/ 190 w 332"/>
                  <a:gd name="T25" fmla="*/ 31 h 376"/>
                  <a:gd name="T26" fmla="*/ 172 w 332"/>
                  <a:gd name="T27" fmla="*/ 31 h 376"/>
                  <a:gd name="T28" fmla="*/ 172 w 332"/>
                  <a:gd name="T29" fmla="*/ 31 h 376"/>
                  <a:gd name="T30" fmla="*/ 169 w 332"/>
                  <a:gd name="T31" fmla="*/ 67 h 376"/>
                  <a:gd name="T32" fmla="*/ 183 w 332"/>
                  <a:gd name="T33" fmla="*/ 115 h 376"/>
                  <a:gd name="T34" fmla="*/ 177 w 332"/>
                  <a:gd name="T35" fmla="*/ 155 h 376"/>
                  <a:gd name="T36" fmla="*/ 159 w 332"/>
                  <a:gd name="T37" fmla="*/ 75 h 376"/>
                  <a:gd name="T38" fmla="*/ 126 w 332"/>
                  <a:gd name="T39" fmla="*/ 11 h 376"/>
                  <a:gd name="T40" fmla="*/ 126 w 332"/>
                  <a:gd name="T41" fmla="*/ 11 h 376"/>
                  <a:gd name="T42" fmla="*/ 97 w 332"/>
                  <a:gd name="T43" fmla="*/ 10 h 376"/>
                  <a:gd name="T44" fmla="*/ 97 w 332"/>
                  <a:gd name="T45" fmla="*/ 10 h 376"/>
                  <a:gd name="T46" fmla="*/ 102 w 332"/>
                  <a:gd name="T47" fmla="*/ 39 h 376"/>
                  <a:gd name="T48" fmla="*/ 129 w 332"/>
                  <a:gd name="T49" fmla="*/ 104 h 376"/>
                  <a:gd name="T50" fmla="*/ 133 w 332"/>
                  <a:gd name="T51" fmla="*/ 167 h 376"/>
                  <a:gd name="T52" fmla="*/ 114 w 332"/>
                  <a:gd name="T53" fmla="*/ 102 h 376"/>
                  <a:gd name="T54" fmla="*/ 64 w 332"/>
                  <a:gd name="T55" fmla="*/ 44 h 376"/>
                  <a:gd name="T56" fmla="*/ 64 w 332"/>
                  <a:gd name="T57" fmla="*/ 44 h 376"/>
                  <a:gd name="T58" fmla="*/ 44 w 332"/>
                  <a:gd name="T59" fmla="*/ 50 h 376"/>
                  <a:gd name="T60" fmla="*/ 44 w 332"/>
                  <a:gd name="T61" fmla="*/ 50 h 376"/>
                  <a:gd name="T62" fmla="*/ 48 w 332"/>
                  <a:gd name="T63" fmla="*/ 77 h 376"/>
                  <a:gd name="T64" fmla="*/ 78 w 332"/>
                  <a:gd name="T65" fmla="*/ 116 h 376"/>
                  <a:gd name="T66" fmla="*/ 87 w 332"/>
                  <a:gd name="T67" fmla="*/ 183 h 376"/>
                  <a:gd name="T68" fmla="*/ 63 w 332"/>
                  <a:gd name="T69" fmla="*/ 136 h 376"/>
                  <a:gd name="T70" fmla="*/ 63 w 332"/>
                  <a:gd name="T71" fmla="*/ 136 h 376"/>
                  <a:gd name="T72" fmla="*/ 55 w 332"/>
                  <a:gd name="T73" fmla="*/ 128 h 376"/>
                  <a:gd name="T74" fmla="*/ 18 w 332"/>
                  <a:gd name="T75" fmla="*/ 105 h 376"/>
                  <a:gd name="T76" fmla="*/ 18 w 332"/>
                  <a:gd name="T77" fmla="*/ 105 h 376"/>
                  <a:gd name="T78" fmla="*/ 1 w 332"/>
                  <a:gd name="T79" fmla="*/ 115 h 376"/>
                  <a:gd name="T80" fmla="*/ 1 w 332"/>
                  <a:gd name="T81" fmla="*/ 115 h 376"/>
                  <a:gd name="T82" fmla="*/ 10 w 332"/>
                  <a:gd name="T83" fmla="*/ 134 h 376"/>
                  <a:gd name="T84" fmla="*/ 34 w 332"/>
                  <a:gd name="T85" fmla="*/ 156 h 376"/>
                  <a:gd name="T86" fmla="*/ 49 w 332"/>
                  <a:gd name="T87" fmla="*/ 228 h 376"/>
                  <a:gd name="T88" fmla="*/ 62 w 332"/>
                  <a:gd name="T89" fmla="*/ 321 h 376"/>
                  <a:gd name="T90" fmla="*/ 106 w 332"/>
                  <a:gd name="T91" fmla="*/ 375 h 376"/>
                  <a:gd name="T92" fmla="*/ 207 w 332"/>
                  <a:gd name="T93" fmla="*/ 344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32" h="376">
                    <a:moveTo>
                      <a:pt x="207" y="344"/>
                    </a:moveTo>
                    <a:lnTo>
                      <a:pt x="249" y="297"/>
                    </a:lnTo>
                    <a:lnTo>
                      <a:pt x="290" y="247"/>
                    </a:lnTo>
                    <a:lnTo>
                      <a:pt x="324" y="228"/>
                    </a:lnTo>
                    <a:lnTo>
                      <a:pt x="324" y="228"/>
                    </a:lnTo>
                    <a:cubicBezTo>
                      <a:pt x="331" y="223"/>
                      <a:pt x="331" y="215"/>
                      <a:pt x="324" y="211"/>
                    </a:cubicBezTo>
                    <a:lnTo>
                      <a:pt x="324" y="211"/>
                    </a:lnTo>
                    <a:cubicBezTo>
                      <a:pt x="310" y="203"/>
                      <a:pt x="284" y="195"/>
                      <a:pt x="259" y="211"/>
                    </a:cubicBezTo>
                    <a:lnTo>
                      <a:pt x="224" y="240"/>
                    </a:lnTo>
                    <a:lnTo>
                      <a:pt x="217" y="204"/>
                    </a:lnTo>
                    <a:lnTo>
                      <a:pt x="226" y="111"/>
                    </a:lnTo>
                    <a:lnTo>
                      <a:pt x="190" y="31"/>
                    </a:lnTo>
                    <a:lnTo>
                      <a:pt x="190" y="31"/>
                    </a:lnTo>
                    <a:cubicBezTo>
                      <a:pt x="187" y="24"/>
                      <a:pt x="175" y="24"/>
                      <a:pt x="172" y="31"/>
                    </a:cubicBezTo>
                    <a:lnTo>
                      <a:pt x="172" y="31"/>
                    </a:lnTo>
                    <a:cubicBezTo>
                      <a:pt x="168" y="42"/>
                      <a:pt x="164" y="56"/>
                      <a:pt x="169" y="67"/>
                    </a:cubicBezTo>
                    <a:lnTo>
                      <a:pt x="183" y="115"/>
                    </a:lnTo>
                    <a:lnTo>
                      <a:pt x="177" y="155"/>
                    </a:lnTo>
                    <a:lnTo>
                      <a:pt x="159" y="75"/>
                    </a:lnTo>
                    <a:lnTo>
                      <a:pt x="126" y="11"/>
                    </a:lnTo>
                    <a:lnTo>
                      <a:pt x="126" y="11"/>
                    </a:lnTo>
                    <a:cubicBezTo>
                      <a:pt x="121" y="1"/>
                      <a:pt x="100" y="0"/>
                      <a:pt x="97" y="10"/>
                    </a:cubicBezTo>
                    <a:lnTo>
                      <a:pt x="97" y="10"/>
                    </a:lnTo>
                    <a:cubicBezTo>
                      <a:pt x="95" y="19"/>
                      <a:pt x="96" y="26"/>
                      <a:pt x="102" y="39"/>
                    </a:cubicBezTo>
                    <a:lnTo>
                      <a:pt x="129" y="104"/>
                    </a:lnTo>
                    <a:lnTo>
                      <a:pt x="133" y="167"/>
                    </a:lnTo>
                    <a:lnTo>
                      <a:pt x="114" y="102"/>
                    </a:lnTo>
                    <a:lnTo>
                      <a:pt x="64" y="44"/>
                    </a:lnTo>
                    <a:lnTo>
                      <a:pt x="64" y="44"/>
                    </a:lnTo>
                    <a:cubicBezTo>
                      <a:pt x="58" y="37"/>
                      <a:pt x="45" y="41"/>
                      <a:pt x="44" y="50"/>
                    </a:cubicBezTo>
                    <a:lnTo>
                      <a:pt x="44" y="50"/>
                    </a:lnTo>
                    <a:cubicBezTo>
                      <a:pt x="43" y="60"/>
                      <a:pt x="43" y="71"/>
                      <a:pt x="48" y="77"/>
                    </a:cubicBezTo>
                    <a:lnTo>
                      <a:pt x="78" y="116"/>
                    </a:lnTo>
                    <a:lnTo>
                      <a:pt x="87" y="183"/>
                    </a:lnTo>
                    <a:lnTo>
                      <a:pt x="63" y="136"/>
                    </a:lnTo>
                    <a:lnTo>
                      <a:pt x="63" y="136"/>
                    </a:lnTo>
                    <a:cubicBezTo>
                      <a:pt x="62" y="133"/>
                      <a:pt x="59" y="130"/>
                      <a:pt x="55" y="128"/>
                    </a:cubicBezTo>
                    <a:lnTo>
                      <a:pt x="18" y="105"/>
                    </a:lnTo>
                    <a:lnTo>
                      <a:pt x="18" y="105"/>
                    </a:lnTo>
                    <a:cubicBezTo>
                      <a:pt x="10" y="101"/>
                      <a:pt x="0" y="106"/>
                      <a:pt x="1" y="115"/>
                    </a:cubicBezTo>
                    <a:lnTo>
                      <a:pt x="1" y="115"/>
                    </a:lnTo>
                    <a:cubicBezTo>
                      <a:pt x="1" y="121"/>
                      <a:pt x="4" y="129"/>
                      <a:pt x="10" y="134"/>
                    </a:cubicBezTo>
                    <a:lnTo>
                      <a:pt x="34" y="156"/>
                    </a:lnTo>
                    <a:lnTo>
                      <a:pt x="49" y="228"/>
                    </a:lnTo>
                    <a:lnTo>
                      <a:pt x="62" y="321"/>
                    </a:lnTo>
                    <a:lnTo>
                      <a:pt x="106" y="375"/>
                    </a:lnTo>
                    <a:lnTo>
                      <a:pt x="207" y="344"/>
                    </a:lnTo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28" name="Freeform 184">
                <a:extLst>
                  <a:ext uri="{FF2B5EF4-FFF2-40B4-BE49-F238E27FC236}">
                    <a16:creationId xmlns:a16="http://schemas.microsoft.com/office/drawing/2014/main" xmlns="" id="{3C941CD6-EA4F-49D2-93C7-CDF184F26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35937" y="10994267"/>
                <a:ext cx="269161" cy="241693"/>
              </a:xfrm>
              <a:custGeom>
                <a:avLst/>
                <a:gdLst>
                  <a:gd name="T0" fmla="*/ 42 w 214"/>
                  <a:gd name="T1" fmla="*/ 191 h 193"/>
                  <a:gd name="T2" fmla="*/ 63 w 214"/>
                  <a:gd name="T3" fmla="*/ 189 h 193"/>
                  <a:gd name="T4" fmla="*/ 63 w 214"/>
                  <a:gd name="T5" fmla="*/ 189 h 193"/>
                  <a:gd name="T6" fmla="*/ 137 w 214"/>
                  <a:gd name="T7" fmla="*/ 163 h 193"/>
                  <a:gd name="T8" fmla="*/ 137 w 214"/>
                  <a:gd name="T9" fmla="*/ 163 h 193"/>
                  <a:gd name="T10" fmla="*/ 174 w 214"/>
                  <a:gd name="T11" fmla="*/ 111 h 193"/>
                  <a:gd name="T12" fmla="*/ 213 w 214"/>
                  <a:gd name="T13" fmla="*/ 0 h 193"/>
                  <a:gd name="T14" fmla="*/ 102 w 214"/>
                  <a:gd name="T15" fmla="*/ 2 h 193"/>
                  <a:gd name="T16" fmla="*/ 19 w 214"/>
                  <a:gd name="T17" fmla="*/ 143 h 193"/>
                  <a:gd name="T18" fmla="*/ 5 w 214"/>
                  <a:gd name="T19" fmla="*/ 150 h 193"/>
                  <a:gd name="T20" fmla="*/ 5 w 214"/>
                  <a:gd name="T21" fmla="*/ 150 h 193"/>
                  <a:gd name="T22" fmla="*/ 42 w 214"/>
                  <a:gd name="T23" fmla="*/ 19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4" h="193">
                    <a:moveTo>
                      <a:pt x="42" y="191"/>
                    </a:moveTo>
                    <a:lnTo>
                      <a:pt x="63" y="189"/>
                    </a:lnTo>
                    <a:lnTo>
                      <a:pt x="63" y="189"/>
                    </a:lnTo>
                    <a:cubicBezTo>
                      <a:pt x="90" y="188"/>
                      <a:pt x="116" y="179"/>
                      <a:pt x="137" y="163"/>
                    </a:cubicBezTo>
                    <a:lnTo>
                      <a:pt x="137" y="163"/>
                    </a:lnTo>
                    <a:cubicBezTo>
                      <a:pt x="155" y="149"/>
                      <a:pt x="167" y="131"/>
                      <a:pt x="174" y="111"/>
                    </a:cubicBezTo>
                    <a:lnTo>
                      <a:pt x="213" y="0"/>
                    </a:lnTo>
                    <a:lnTo>
                      <a:pt x="102" y="2"/>
                    </a:lnTo>
                    <a:lnTo>
                      <a:pt x="19" y="143"/>
                    </a:lnTo>
                    <a:lnTo>
                      <a:pt x="5" y="150"/>
                    </a:lnTo>
                    <a:lnTo>
                      <a:pt x="5" y="150"/>
                    </a:lnTo>
                    <a:cubicBezTo>
                      <a:pt x="0" y="172"/>
                      <a:pt x="18" y="192"/>
                      <a:pt x="42" y="191"/>
                    </a:cubicBezTo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29" name="Freeform 185">
                <a:extLst>
                  <a:ext uri="{FF2B5EF4-FFF2-40B4-BE49-F238E27FC236}">
                    <a16:creationId xmlns:a16="http://schemas.microsoft.com/office/drawing/2014/main" xmlns="" id="{CDB922FE-1300-4289-9122-8BCFD06A7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70158" y="10994267"/>
                <a:ext cx="269158" cy="241693"/>
              </a:xfrm>
              <a:custGeom>
                <a:avLst/>
                <a:gdLst>
                  <a:gd name="T0" fmla="*/ 43 w 214"/>
                  <a:gd name="T1" fmla="*/ 191 h 193"/>
                  <a:gd name="T2" fmla="*/ 63 w 214"/>
                  <a:gd name="T3" fmla="*/ 189 h 193"/>
                  <a:gd name="T4" fmla="*/ 63 w 214"/>
                  <a:gd name="T5" fmla="*/ 189 h 193"/>
                  <a:gd name="T6" fmla="*/ 137 w 214"/>
                  <a:gd name="T7" fmla="*/ 163 h 193"/>
                  <a:gd name="T8" fmla="*/ 137 w 214"/>
                  <a:gd name="T9" fmla="*/ 163 h 193"/>
                  <a:gd name="T10" fmla="*/ 175 w 214"/>
                  <a:gd name="T11" fmla="*/ 111 h 193"/>
                  <a:gd name="T12" fmla="*/ 213 w 214"/>
                  <a:gd name="T13" fmla="*/ 0 h 193"/>
                  <a:gd name="T14" fmla="*/ 102 w 214"/>
                  <a:gd name="T15" fmla="*/ 2 h 193"/>
                  <a:gd name="T16" fmla="*/ 19 w 214"/>
                  <a:gd name="T17" fmla="*/ 143 h 193"/>
                  <a:gd name="T18" fmla="*/ 5 w 214"/>
                  <a:gd name="T19" fmla="*/ 150 h 193"/>
                  <a:gd name="T20" fmla="*/ 5 w 214"/>
                  <a:gd name="T21" fmla="*/ 150 h 193"/>
                  <a:gd name="T22" fmla="*/ 43 w 214"/>
                  <a:gd name="T23" fmla="*/ 19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4" h="193">
                    <a:moveTo>
                      <a:pt x="43" y="191"/>
                    </a:moveTo>
                    <a:lnTo>
                      <a:pt x="63" y="189"/>
                    </a:lnTo>
                    <a:lnTo>
                      <a:pt x="63" y="189"/>
                    </a:lnTo>
                    <a:cubicBezTo>
                      <a:pt x="90" y="188"/>
                      <a:pt x="116" y="179"/>
                      <a:pt x="137" y="163"/>
                    </a:cubicBezTo>
                    <a:lnTo>
                      <a:pt x="137" y="163"/>
                    </a:lnTo>
                    <a:cubicBezTo>
                      <a:pt x="155" y="149"/>
                      <a:pt x="167" y="131"/>
                      <a:pt x="175" y="111"/>
                    </a:cubicBezTo>
                    <a:lnTo>
                      <a:pt x="213" y="0"/>
                    </a:lnTo>
                    <a:lnTo>
                      <a:pt x="102" y="2"/>
                    </a:lnTo>
                    <a:lnTo>
                      <a:pt x="19" y="143"/>
                    </a:lnTo>
                    <a:lnTo>
                      <a:pt x="5" y="150"/>
                    </a:lnTo>
                    <a:lnTo>
                      <a:pt x="5" y="150"/>
                    </a:lnTo>
                    <a:cubicBezTo>
                      <a:pt x="0" y="172"/>
                      <a:pt x="18" y="192"/>
                      <a:pt x="43" y="191"/>
                    </a:cubicBezTo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30" name="Freeform 186">
                <a:extLst>
                  <a:ext uri="{FF2B5EF4-FFF2-40B4-BE49-F238E27FC236}">
                    <a16:creationId xmlns:a16="http://schemas.microsoft.com/office/drawing/2014/main" xmlns="" id="{F6588BE8-36D9-4F6E-8B96-67B690C17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8050" y="7550125"/>
                <a:ext cx="241693" cy="131833"/>
              </a:xfrm>
              <a:custGeom>
                <a:avLst/>
                <a:gdLst>
                  <a:gd name="T0" fmla="*/ 195 w 196"/>
                  <a:gd name="T1" fmla="*/ 0 h 105"/>
                  <a:gd name="T2" fmla="*/ 0 w 196"/>
                  <a:gd name="T3" fmla="*/ 0 h 105"/>
                  <a:gd name="T4" fmla="*/ 0 w 196"/>
                  <a:gd name="T5" fmla="*/ 104 h 105"/>
                  <a:gd name="T6" fmla="*/ 195 w 196"/>
                  <a:gd name="T7" fmla="*/ 53 h 105"/>
                  <a:gd name="T8" fmla="*/ 195 w 196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105">
                    <a:moveTo>
                      <a:pt x="195" y="0"/>
                    </a:moveTo>
                    <a:lnTo>
                      <a:pt x="0" y="0"/>
                    </a:lnTo>
                    <a:lnTo>
                      <a:pt x="0" y="104"/>
                    </a:lnTo>
                    <a:lnTo>
                      <a:pt x="195" y="53"/>
                    </a:lnTo>
                    <a:lnTo>
                      <a:pt x="195" y="0"/>
                    </a:lnTo>
                  </a:path>
                </a:pathLst>
              </a:custGeom>
              <a:solidFill>
                <a:srgbClr val="FC787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31" name="Freeform 187">
                <a:extLst>
                  <a:ext uri="{FF2B5EF4-FFF2-40B4-BE49-F238E27FC236}">
                    <a16:creationId xmlns:a16="http://schemas.microsoft.com/office/drawing/2014/main" xmlns="" id="{857641F0-0C70-4685-8BD7-CC7F5A363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54669" y="7154627"/>
                <a:ext cx="439443" cy="450430"/>
              </a:xfrm>
              <a:custGeom>
                <a:avLst/>
                <a:gdLst>
                  <a:gd name="T0" fmla="*/ 353 w 354"/>
                  <a:gd name="T1" fmla="*/ 181 h 363"/>
                  <a:gd name="T2" fmla="*/ 353 w 354"/>
                  <a:gd name="T3" fmla="*/ 181 h 363"/>
                  <a:gd name="T4" fmla="*/ 181 w 354"/>
                  <a:gd name="T5" fmla="*/ 362 h 363"/>
                  <a:gd name="T6" fmla="*/ 181 w 354"/>
                  <a:gd name="T7" fmla="*/ 362 h 363"/>
                  <a:gd name="T8" fmla="*/ 0 w 354"/>
                  <a:gd name="T9" fmla="*/ 181 h 363"/>
                  <a:gd name="T10" fmla="*/ 0 w 354"/>
                  <a:gd name="T11" fmla="*/ 181 h 363"/>
                  <a:gd name="T12" fmla="*/ 181 w 354"/>
                  <a:gd name="T13" fmla="*/ 0 h 363"/>
                  <a:gd name="T14" fmla="*/ 181 w 354"/>
                  <a:gd name="T15" fmla="*/ 0 h 363"/>
                  <a:gd name="T16" fmla="*/ 353 w 354"/>
                  <a:gd name="T17" fmla="*/ 181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4" h="363">
                    <a:moveTo>
                      <a:pt x="353" y="181"/>
                    </a:moveTo>
                    <a:lnTo>
                      <a:pt x="353" y="181"/>
                    </a:lnTo>
                    <a:cubicBezTo>
                      <a:pt x="353" y="281"/>
                      <a:pt x="290" y="362"/>
                      <a:pt x="181" y="362"/>
                    </a:cubicBezTo>
                    <a:lnTo>
                      <a:pt x="181" y="362"/>
                    </a:lnTo>
                    <a:cubicBezTo>
                      <a:pt x="73" y="362"/>
                      <a:pt x="0" y="281"/>
                      <a:pt x="0" y="181"/>
                    </a:cubicBezTo>
                    <a:lnTo>
                      <a:pt x="0" y="181"/>
                    </a:lnTo>
                    <a:cubicBezTo>
                      <a:pt x="0" y="81"/>
                      <a:pt x="73" y="0"/>
                      <a:pt x="181" y="0"/>
                    </a:cubicBezTo>
                    <a:lnTo>
                      <a:pt x="181" y="0"/>
                    </a:lnTo>
                    <a:cubicBezTo>
                      <a:pt x="290" y="0"/>
                      <a:pt x="353" y="81"/>
                      <a:pt x="353" y="181"/>
                    </a:cubicBezTo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32" name="Freeform 300">
                <a:extLst>
                  <a:ext uri="{FF2B5EF4-FFF2-40B4-BE49-F238E27FC236}">
                    <a16:creationId xmlns:a16="http://schemas.microsoft.com/office/drawing/2014/main" xmlns="" id="{D67FFB9C-1ADB-4D10-BEF2-1A2C74B55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80278" y="7127163"/>
                <a:ext cx="589490" cy="339325"/>
              </a:xfrm>
              <a:custGeom>
                <a:avLst/>
                <a:gdLst>
                  <a:gd name="connsiteX0" fmla="*/ 298606 w 589490"/>
                  <a:gd name="connsiteY0" fmla="*/ 1436 h 339325"/>
                  <a:gd name="connsiteX1" fmla="*/ 562026 w 589490"/>
                  <a:gd name="connsiteY1" fmla="*/ 213859 h 339325"/>
                  <a:gd name="connsiteX2" fmla="*/ 589490 w 589490"/>
                  <a:gd name="connsiteY2" fmla="*/ 339325 h 339325"/>
                  <a:gd name="connsiteX3" fmla="*/ 298606 w 589490"/>
                  <a:gd name="connsiteY3" fmla="*/ 1436 h 339325"/>
                  <a:gd name="connsiteX4" fmla="*/ 298358 w 589490"/>
                  <a:gd name="connsiteY4" fmla="*/ 0 h 339325"/>
                  <a:gd name="connsiteX5" fmla="*/ 447 w 589490"/>
                  <a:gd name="connsiteY5" fmla="*/ 306361 h 339325"/>
                  <a:gd name="connsiteX6" fmla="*/ 298358 w 589490"/>
                  <a:gd name="connsiteY6" fmla="*/ 0 h 33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490" h="339325">
                    <a:moveTo>
                      <a:pt x="298606" y="1436"/>
                    </a:moveTo>
                    <a:cubicBezTo>
                      <a:pt x="499604" y="-10987"/>
                      <a:pt x="568268" y="133113"/>
                      <a:pt x="562026" y="213859"/>
                    </a:cubicBezTo>
                    <a:cubicBezTo>
                      <a:pt x="557032" y="289635"/>
                      <a:pt x="589490" y="339325"/>
                      <a:pt x="589490" y="339325"/>
                    </a:cubicBezTo>
                    <a:cubicBezTo>
                      <a:pt x="233688" y="253610"/>
                      <a:pt x="298606" y="1436"/>
                      <a:pt x="298606" y="1436"/>
                    </a:cubicBezTo>
                    <a:close/>
                    <a:moveTo>
                      <a:pt x="298358" y="0"/>
                    </a:moveTo>
                    <a:cubicBezTo>
                      <a:pt x="298358" y="0"/>
                      <a:pt x="248498" y="201323"/>
                      <a:pt x="447" y="306361"/>
                    </a:cubicBezTo>
                    <a:cubicBezTo>
                      <a:pt x="447" y="306361"/>
                      <a:pt x="-24483" y="6253"/>
                      <a:pt x="298358" y="0"/>
                    </a:cubicBezTo>
                    <a:close/>
                  </a:path>
                </a:pathLst>
              </a:custGeom>
              <a:solidFill>
                <a:srgbClr val="EF58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33" name="Freeform 190">
                <a:extLst>
                  <a:ext uri="{FF2B5EF4-FFF2-40B4-BE49-F238E27FC236}">
                    <a16:creationId xmlns:a16="http://schemas.microsoft.com/office/drawing/2014/main" xmlns="" id="{95D2313C-3A27-4F9B-9A2F-81C111A1D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51296" y="7923655"/>
                <a:ext cx="801984" cy="823956"/>
              </a:xfrm>
              <a:custGeom>
                <a:avLst/>
                <a:gdLst>
                  <a:gd name="T0" fmla="*/ 364 w 646"/>
                  <a:gd name="T1" fmla="*/ 0 h 661"/>
                  <a:gd name="T2" fmla="*/ 364 w 646"/>
                  <a:gd name="T3" fmla="*/ 0 h 661"/>
                  <a:gd name="T4" fmla="*/ 572 w 646"/>
                  <a:gd name="T5" fmla="*/ 232 h 661"/>
                  <a:gd name="T6" fmla="*/ 572 w 646"/>
                  <a:gd name="T7" fmla="*/ 232 h 661"/>
                  <a:gd name="T8" fmla="*/ 627 w 646"/>
                  <a:gd name="T9" fmla="*/ 412 h 661"/>
                  <a:gd name="T10" fmla="*/ 627 w 646"/>
                  <a:gd name="T11" fmla="*/ 412 h 661"/>
                  <a:gd name="T12" fmla="*/ 440 w 646"/>
                  <a:gd name="T13" fmla="*/ 644 h 661"/>
                  <a:gd name="T14" fmla="*/ 440 w 646"/>
                  <a:gd name="T15" fmla="*/ 644 h 661"/>
                  <a:gd name="T16" fmla="*/ 0 w 646"/>
                  <a:gd name="T17" fmla="*/ 599 h 661"/>
                  <a:gd name="T18" fmla="*/ 21 w 646"/>
                  <a:gd name="T19" fmla="*/ 485 h 661"/>
                  <a:gd name="T20" fmla="*/ 405 w 646"/>
                  <a:gd name="T21" fmla="*/ 428 h 661"/>
                  <a:gd name="T22" fmla="*/ 376 w 646"/>
                  <a:gd name="T23" fmla="*/ 388 h 661"/>
                  <a:gd name="T24" fmla="*/ 364 w 646"/>
                  <a:gd name="T25" fmla="*/ 0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6" h="661">
                    <a:moveTo>
                      <a:pt x="364" y="0"/>
                    </a:moveTo>
                    <a:lnTo>
                      <a:pt x="364" y="0"/>
                    </a:lnTo>
                    <a:cubicBezTo>
                      <a:pt x="364" y="0"/>
                      <a:pt x="494" y="89"/>
                      <a:pt x="572" y="232"/>
                    </a:cubicBezTo>
                    <a:lnTo>
                      <a:pt x="572" y="232"/>
                    </a:lnTo>
                    <a:cubicBezTo>
                      <a:pt x="601" y="285"/>
                      <a:pt x="617" y="347"/>
                      <a:pt x="627" y="412"/>
                    </a:cubicBezTo>
                    <a:lnTo>
                      <a:pt x="627" y="412"/>
                    </a:lnTo>
                    <a:cubicBezTo>
                      <a:pt x="645" y="524"/>
                      <a:pt x="561" y="628"/>
                      <a:pt x="440" y="644"/>
                    </a:cubicBezTo>
                    <a:lnTo>
                      <a:pt x="440" y="644"/>
                    </a:lnTo>
                    <a:cubicBezTo>
                      <a:pt x="323" y="660"/>
                      <a:pt x="166" y="660"/>
                      <a:pt x="0" y="599"/>
                    </a:cubicBezTo>
                    <a:lnTo>
                      <a:pt x="21" y="485"/>
                    </a:lnTo>
                    <a:lnTo>
                      <a:pt x="405" y="428"/>
                    </a:lnTo>
                    <a:lnTo>
                      <a:pt x="376" y="388"/>
                    </a:lnTo>
                    <a:lnTo>
                      <a:pt x="364" y="0"/>
                    </a:lnTo>
                  </a:path>
                </a:pathLst>
              </a:custGeom>
              <a:solidFill>
                <a:srgbClr val="CAD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34" name="Freeform 191">
                <a:extLst>
                  <a:ext uri="{FF2B5EF4-FFF2-40B4-BE49-F238E27FC236}">
                    <a16:creationId xmlns:a16="http://schemas.microsoft.com/office/drawing/2014/main" xmlns="" id="{A826A430-C11B-433A-833E-2621A94A9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2560" y="8379576"/>
                <a:ext cx="230708" cy="280145"/>
              </a:xfrm>
              <a:custGeom>
                <a:avLst/>
                <a:gdLst>
                  <a:gd name="T0" fmla="*/ 185 w 186"/>
                  <a:gd name="T1" fmla="*/ 125 h 224"/>
                  <a:gd name="T2" fmla="*/ 157 w 186"/>
                  <a:gd name="T3" fmla="*/ 81 h 224"/>
                  <a:gd name="T4" fmla="*/ 106 w 186"/>
                  <a:gd name="T5" fmla="*/ 45 h 224"/>
                  <a:gd name="T6" fmla="*/ 76 w 186"/>
                  <a:gd name="T7" fmla="*/ 5 h 224"/>
                  <a:gd name="T8" fmla="*/ 76 w 186"/>
                  <a:gd name="T9" fmla="*/ 5 h 224"/>
                  <a:gd name="T10" fmla="*/ 61 w 186"/>
                  <a:gd name="T11" fmla="*/ 7 h 224"/>
                  <a:gd name="T12" fmla="*/ 61 w 186"/>
                  <a:gd name="T13" fmla="*/ 7 h 224"/>
                  <a:gd name="T14" fmla="*/ 76 w 186"/>
                  <a:gd name="T15" fmla="*/ 64 h 224"/>
                  <a:gd name="T16" fmla="*/ 38 w 186"/>
                  <a:gd name="T17" fmla="*/ 70 h 224"/>
                  <a:gd name="T18" fmla="*/ 38 w 186"/>
                  <a:gd name="T19" fmla="*/ 70 h 224"/>
                  <a:gd name="T20" fmla="*/ 20 w 186"/>
                  <a:gd name="T21" fmla="*/ 96 h 224"/>
                  <a:gd name="T22" fmla="*/ 20 w 186"/>
                  <a:gd name="T23" fmla="*/ 96 h 224"/>
                  <a:gd name="T24" fmla="*/ 20 w 186"/>
                  <a:gd name="T25" fmla="*/ 96 h 224"/>
                  <a:gd name="T26" fmla="*/ 16 w 186"/>
                  <a:gd name="T27" fmla="*/ 136 h 224"/>
                  <a:gd name="T28" fmla="*/ 11 w 186"/>
                  <a:gd name="T29" fmla="*/ 140 h 224"/>
                  <a:gd name="T30" fmla="*/ 11 w 186"/>
                  <a:gd name="T31" fmla="*/ 140 h 224"/>
                  <a:gd name="T32" fmla="*/ 10 w 186"/>
                  <a:gd name="T33" fmla="*/ 178 h 224"/>
                  <a:gd name="T34" fmla="*/ 6 w 186"/>
                  <a:gd name="T35" fmla="*/ 187 h 224"/>
                  <a:gd name="T36" fmla="*/ 6 w 186"/>
                  <a:gd name="T37" fmla="*/ 187 h 224"/>
                  <a:gd name="T38" fmla="*/ 18 w 186"/>
                  <a:gd name="T39" fmla="*/ 211 h 224"/>
                  <a:gd name="T40" fmla="*/ 80 w 186"/>
                  <a:gd name="T41" fmla="*/ 223 h 224"/>
                  <a:gd name="T42" fmla="*/ 169 w 186"/>
                  <a:gd name="T43" fmla="*/ 218 h 224"/>
                  <a:gd name="T44" fmla="*/ 185 w 186"/>
                  <a:gd name="T45" fmla="*/ 12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6" h="224">
                    <a:moveTo>
                      <a:pt x="185" y="125"/>
                    </a:moveTo>
                    <a:lnTo>
                      <a:pt x="157" y="81"/>
                    </a:lnTo>
                    <a:lnTo>
                      <a:pt x="106" y="45"/>
                    </a:lnTo>
                    <a:lnTo>
                      <a:pt x="76" y="5"/>
                    </a:lnTo>
                    <a:lnTo>
                      <a:pt x="76" y="5"/>
                    </a:lnTo>
                    <a:cubicBezTo>
                      <a:pt x="72" y="0"/>
                      <a:pt x="63" y="1"/>
                      <a:pt x="61" y="7"/>
                    </a:cubicBezTo>
                    <a:lnTo>
                      <a:pt x="61" y="7"/>
                    </a:lnTo>
                    <a:cubicBezTo>
                      <a:pt x="55" y="20"/>
                      <a:pt x="53" y="40"/>
                      <a:pt x="76" y="64"/>
                    </a:cubicBezTo>
                    <a:lnTo>
                      <a:pt x="38" y="70"/>
                    </a:lnTo>
                    <a:lnTo>
                      <a:pt x="38" y="70"/>
                    </a:lnTo>
                    <a:cubicBezTo>
                      <a:pt x="25" y="72"/>
                      <a:pt x="17" y="84"/>
                      <a:pt x="20" y="96"/>
                    </a:cubicBezTo>
                    <a:lnTo>
                      <a:pt x="20" y="96"/>
                    </a:lnTo>
                    <a:lnTo>
                      <a:pt x="20" y="96"/>
                    </a:lnTo>
                    <a:cubicBezTo>
                      <a:pt x="8" y="107"/>
                      <a:pt x="6" y="124"/>
                      <a:pt x="16" y="136"/>
                    </a:cubicBezTo>
                    <a:lnTo>
                      <a:pt x="11" y="140"/>
                    </a:lnTo>
                    <a:lnTo>
                      <a:pt x="11" y="140"/>
                    </a:lnTo>
                    <a:cubicBezTo>
                      <a:pt x="1" y="151"/>
                      <a:pt x="0" y="167"/>
                      <a:pt x="10" y="178"/>
                    </a:cubicBezTo>
                    <a:lnTo>
                      <a:pt x="6" y="187"/>
                    </a:lnTo>
                    <a:lnTo>
                      <a:pt x="6" y="187"/>
                    </a:lnTo>
                    <a:cubicBezTo>
                      <a:pt x="0" y="197"/>
                      <a:pt x="6" y="208"/>
                      <a:pt x="18" y="211"/>
                    </a:cubicBezTo>
                    <a:lnTo>
                      <a:pt x="80" y="223"/>
                    </a:lnTo>
                    <a:lnTo>
                      <a:pt x="169" y="218"/>
                    </a:lnTo>
                    <a:lnTo>
                      <a:pt x="185" y="125"/>
                    </a:lnTo>
                  </a:path>
                </a:pathLst>
              </a:custGeom>
              <a:solidFill>
                <a:srgbClr val="FFBF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35" name="Freeform 192">
                <a:extLst>
                  <a:ext uri="{FF2B5EF4-FFF2-40B4-BE49-F238E27FC236}">
                    <a16:creationId xmlns:a16="http://schemas.microsoft.com/office/drawing/2014/main" xmlns="" id="{6645A0FF-C293-4287-9191-8DEBAA9CEB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08743" y="7714916"/>
                <a:ext cx="203240" cy="65917"/>
              </a:xfrm>
              <a:custGeom>
                <a:avLst/>
                <a:gdLst>
                  <a:gd name="T0" fmla="*/ 0 w 163"/>
                  <a:gd name="T1" fmla="*/ 0 h 55"/>
                  <a:gd name="T2" fmla="*/ 44 w 163"/>
                  <a:gd name="T3" fmla="*/ 54 h 55"/>
                  <a:gd name="T4" fmla="*/ 145 w 163"/>
                  <a:gd name="T5" fmla="*/ 23 h 55"/>
                  <a:gd name="T6" fmla="*/ 162 w 163"/>
                  <a:gd name="T7" fmla="*/ 4 h 55"/>
                  <a:gd name="T8" fmla="*/ 0 w 163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55">
                    <a:moveTo>
                      <a:pt x="0" y="0"/>
                    </a:moveTo>
                    <a:lnTo>
                      <a:pt x="44" y="54"/>
                    </a:lnTo>
                    <a:lnTo>
                      <a:pt x="145" y="23"/>
                    </a:lnTo>
                    <a:lnTo>
                      <a:pt x="162" y="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C787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36" name="Freeform 193">
                <a:extLst>
                  <a:ext uri="{FF2B5EF4-FFF2-40B4-BE49-F238E27FC236}">
                    <a16:creationId xmlns:a16="http://schemas.microsoft.com/office/drawing/2014/main" xmlns="" id="{8966BD94-92CF-4A20-8F06-582607AEF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90870" y="8522397"/>
                <a:ext cx="82397" cy="137325"/>
              </a:xfrm>
              <a:custGeom>
                <a:avLst/>
                <a:gdLst>
                  <a:gd name="T0" fmla="*/ 0 w 66"/>
                  <a:gd name="T1" fmla="*/ 110 h 111"/>
                  <a:gd name="T2" fmla="*/ 49 w 66"/>
                  <a:gd name="T3" fmla="*/ 107 h 111"/>
                  <a:gd name="T4" fmla="*/ 65 w 66"/>
                  <a:gd name="T5" fmla="*/ 14 h 111"/>
                  <a:gd name="T6" fmla="*/ 56 w 66"/>
                  <a:gd name="T7" fmla="*/ 0 h 111"/>
                  <a:gd name="T8" fmla="*/ 0 w 66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111">
                    <a:moveTo>
                      <a:pt x="0" y="110"/>
                    </a:moveTo>
                    <a:lnTo>
                      <a:pt x="49" y="107"/>
                    </a:lnTo>
                    <a:lnTo>
                      <a:pt x="65" y="14"/>
                    </a:lnTo>
                    <a:lnTo>
                      <a:pt x="56" y="0"/>
                    </a:lnTo>
                    <a:lnTo>
                      <a:pt x="0" y="110"/>
                    </a:lnTo>
                  </a:path>
                </a:pathLst>
              </a:custGeom>
              <a:solidFill>
                <a:srgbClr val="FC787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37" name="Freeform 194">
                <a:extLst>
                  <a:ext uri="{FF2B5EF4-FFF2-40B4-BE49-F238E27FC236}">
                    <a16:creationId xmlns:a16="http://schemas.microsoft.com/office/drawing/2014/main" xmlns="" id="{7CFE4DE5-8B9F-425E-9D9D-0508E1370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88228" y="9851716"/>
                <a:ext cx="747054" cy="692124"/>
              </a:xfrm>
              <a:custGeom>
                <a:avLst/>
                <a:gdLst>
                  <a:gd name="T0" fmla="*/ 408 w 601"/>
                  <a:gd name="T1" fmla="*/ 554 h 555"/>
                  <a:gd name="T2" fmla="*/ 0 w 601"/>
                  <a:gd name="T3" fmla="*/ 380 h 555"/>
                  <a:gd name="T4" fmla="*/ 192 w 601"/>
                  <a:gd name="T5" fmla="*/ 0 h 555"/>
                  <a:gd name="T6" fmla="*/ 600 w 601"/>
                  <a:gd name="T7" fmla="*/ 174 h 555"/>
                  <a:gd name="T8" fmla="*/ 408 w 601"/>
                  <a:gd name="T9" fmla="*/ 554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1" h="555">
                    <a:moveTo>
                      <a:pt x="408" y="554"/>
                    </a:moveTo>
                    <a:lnTo>
                      <a:pt x="0" y="380"/>
                    </a:lnTo>
                    <a:lnTo>
                      <a:pt x="192" y="0"/>
                    </a:lnTo>
                    <a:lnTo>
                      <a:pt x="600" y="174"/>
                    </a:lnTo>
                    <a:lnTo>
                      <a:pt x="408" y="554"/>
                    </a:lnTo>
                  </a:path>
                </a:pathLst>
              </a:custGeom>
              <a:solidFill>
                <a:srgbClr val="00B37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38" name="Freeform 195">
                <a:extLst>
                  <a:ext uri="{FF2B5EF4-FFF2-40B4-BE49-F238E27FC236}">
                    <a16:creationId xmlns:a16="http://schemas.microsoft.com/office/drawing/2014/main" xmlns="" id="{75D214E7-0282-4C32-9D72-B6DDBFEDC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48653" y="5924184"/>
                <a:ext cx="2828917" cy="4235140"/>
              </a:xfrm>
              <a:custGeom>
                <a:avLst/>
                <a:gdLst>
                  <a:gd name="T0" fmla="*/ 2004 w 2272"/>
                  <a:gd name="T1" fmla="*/ 190 h 3402"/>
                  <a:gd name="T2" fmla="*/ 2049 w 2272"/>
                  <a:gd name="T3" fmla="*/ 99 h 3402"/>
                  <a:gd name="T4" fmla="*/ 1856 w 2272"/>
                  <a:gd name="T5" fmla="*/ 17 h 3402"/>
                  <a:gd name="T6" fmla="*/ 1810 w 2272"/>
                  <a:gd name="T7" fmla="*/ 108 h 3402"/>
                  <a:gd name="T8" fmla="*/ 1621 w 2272"/>
                  <a:gd name="T9" fmla="*/ 27 h 3402"/>
                  <a:gd name="T10" fmla="*/ 1621 w 2272"/>
                  <a:gd name="T11" fmla="*/ 27 h 3402"/>
                  <a:gd name="T12" fmla="*/ 1456 w 2272"/>
                  <a:gd name="T13" fmla="*/ 83 h 3402"/>
                  <a:gd name="T14" fmla="*/ 101 w 2272"/>
                  <a:gd name="T15" fmla="*/ 2776 h 3402"/>
                  <a:gd name="T16" fmla="*/ 101 w 2272"/>
                  <a:gd name="T17" fmla="*/ 2776 h 3402"/>
                  <a:gd name="T18" fmla="*/ 312 w 2272"/>
                  <a:gd name="T19" fmla="*/ 3308 h 3402"/>
                  <a:gd name="T20" fmla="*/ 312 w 2272"/>
                  <a:gd name="T21" fmla="*/ 3308 h 3402"/>
                  <a:gd name="T22" fmla="*/ 887 w 2272"/>
                  <a:gd name="T23" fmla="*/ 3114 h 3402"/>
                  <a:gd name="T24" fmla="*/ 2242 w 2272"/>
                  <a:gd name="T25" fmla="*/ 420 h 3402"/>
                  <a:gd name="T26" fmla="*/ 2242 w 2272"/>
                  <a:gd name="T27" fmla="*/ 420 h 3402"/>
                  <a:gd name="T28" fmla="*/ 2181 w 2272"/>
                  <a:gd name="T29" fmla="*/ 266 h 3402"/>
                  <a:gd name="T30" fmla="*/ 2004 w 2272"/>
                  <a:gd name="T31" fmla="*/ 190 h 3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72" h="3402">
                    <a:moveTo>
                      <a:pt x="2004" y="190"/>
                    </a:moveTo>
                    <a:lnTo>
                      <a:pt x="2049" y="99"/>
                    </a:lnTo>
                    <a:lnTo>
                      <a:pt x="1856" y="17"/>
                    </a:lnTo>
                    <a:lnTo>
                      <a:pt x="1810" y="108"/>
                    </a:lnTo>
                    <a:lnTo>
                      <a:pt x="1621" y="27"/>
                    </a:lnTo>
                    <a:lnTo>
                      <a:pt x="1621" y="27"/>
                    </a:lnTo>
                    <a:cubicBezTo>
                      <a:pt x="1558" y="0"/>
                      <a:pt x="1485" y="25"/>
                      <a:pt x="1456" y="83"/>
                    </a:cubicBezTo>
                    <a:lnTo>
                      <a:pt x="101" y="2776"/>
                    </a:lnTo>
                    <a:lnTo>
                      <a:pt x="101" y="2776"/>
                    </a:lnTo>
                    <a:cubicBezTo>
                      <a:pt x="0" y="2977"/>
                      <a:pt x="94" y="3215"/>
                      <a:pt x="312" y="3308"/>
                    </a:cubicBezTo>
                    <a:lnTo>
                      <a:pt x="312" y="3308"/>
                    </a:lnTo>
                    <a:cubicBezTo>
                      <a:pt x="529" y="3401"/>
                      <a:pt x="786" y="3314"/>
                      <a:pt x="887" y="3114"/>
                    </a:cubicBezTo>
                    <a:lnTo>
                      <a:pt x="2242" y="420"/>
                    </a:lnTo>
                    <a:lnTo>
                      <a:pt x="2242" y="420"/>
                    </a:lnTo>
                    <a:cubicBezTo>
                      <a:pt x="2271" y="362"/>
                      <a:pt x="2244" y="293"/>
                      <a:pt x="2181" y="266"/>
                    </a:cubicBezTo>
                    <a:lnTo>
                      <a:pt x="2004" y="190"/>
                    </a:lnTo>
                  </a:path>
                </a:pathLst>
              </a:custGeom>
              <a:solidFill>
                <a:srgbClr val="F2F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39" name="Freeform 197">
                <a:extLst>
                  <a:ext uri="{FF2B5EF4-FFF2-40B4-BE49-F238E27FC236}">
                    <a16:creationId xmlns:a16="http://schemas.microsoft.com/office/drawing/2014/main" xmlns="" id="{32C796D0-7BCE-4189-8715-E578849DF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46533" y="10192281"/>
                <a:ext cx="994244" cy="483389"/>
              </a:xfrm>
              <a:custGeom>
                <a:avLst/>
                <a:gdLst>
                  <a:gd name="T0" fmla="*/ 739 w 798"/>
                  <a:gd name="T1" fmla="*/ 382 h 390"/>
                  <a:gd name="T2" fmla="*/ 24 w 798"/>
                  <a:gd name="T3" fmla="*/ 76 h 390"/>
                  <a:gd name="T4" fmla="*/ 24 w 798"/>
                  <a:gd name="T5" fmla="*/ 76 h 390"/>
                  <a:gd name="T6" fmla="*/ 7 w 798"/>
                  <a:gd name="T7" fmla="*/ 34 h 390"/>
                  <a:gd name="T8" fmla="*/ 13 w 798"/>
                  <a:gd name="T9" fmla="*/ 22 h 390"/>
                  <a:gd name="T10" fmla="*/ 13 w 798"/>
                  <a:gd name="T11" fmla="*/ 22 h 390"/>
                  <a:gd name="T12" fmla="*/ 58 w 798"/>
                  <a:gd name="T13" fmla="*/ 7 h 390"/>
                  <a:gd name="T14" fmla="*/ 773 w 798"/>
                  <a:gd name="T15" fmla="*/ 313 h 390"/>
                  <a:gd name="T16" fmla="*/ 773 w 798"/>
                  <a:gd name="T17" fmla="*/ 313 h 390"/>
                  <a:gd name="T18" fmla="*/ 789 w 798"/>
                  <a:gd name="T19" fmla="*/ 355 h 390"/>
                  <a:gd name="T20" fmla="*/ 783 w 798"/>
                  <a:gd name="T21" fmla="*/ 367 h 390"/>
                  <a:gd name="T22" fmla="*/ 783 w 798"/>
                  <a:gd name="T23" fmla="*/ 367 h 390"/>
                  <a:gd name="T24" fmla="*/ 739 w 798"/>
                  <a:gd name="T25" fmla="*/ 382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98" h="390">
                    <a:moveTo>
                      <a:pt x="739" y="382"/>
                    </a:moveTo>
                    <a:lnTo>
                      <a:pt x="24" y="76"/>
                    </a:lnTo>
                    <a:lnTo>
                      <a:pt x="24" y="76"/>
                    </a:lnTo>
                    <a:cubicBezTo>
                      <a:pt x="7" y="68"/>
                      <a:pt x="0" y="50"/>
                      <a:pt x="7" y="34"/>
                    </a:cubicBezTo>
                    <a:lnTo>
                      <a:pt x="13" y="22"/>
                    </a:lnTo>
                    <a:lnTo>
                      <a:pt x="13" y="22"/>
                    </a:lnTo>
                    <a:cubicBezTo>
                      <a:pt x="21" y="7"/>
                      <a:pt x="41" y="0"/>
                      <a:pt x="58" y="7"/>
                    </a:cubicBezTo>
                    <a:lnTo>
                      <a:pt x="773" y="313"/>
                    </a:lnTo>
                    <a:lnTo>
                      <a:pt x="773" y="313"/>
                    </a:lnTo>
                    <a:cubicBezTo>
                      <a:pt x="790" y="320"/>
                      <a:pt x="797" y="339"/>
                      <a:pt x="789" y="355"/>
                    </a:cubicBezTo>
                    <a:lnTo>
                      <a:pt x="783" y="367"/>
                    </a:lnTo>
                    <a:lnTo>
                      <a:pt x="783" y="367"/>
                    </a:lnTo>
                    <a:cubicBezTo>
                      <a:pt x="775" y="382"/>
                      <a:pt x="755" y="389"/>
                      <a:pt x="739" y="382"/>
                    </a:cubicBezTo>
                  </a:path>
                </a:pathLst>
              </a:custGeom>
              <a:solidFill>
                <a:srgbClr val="20D6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40" name="Freeform 198">
                <a:extLst>
                  <a:ext uri="{FF2B5EF4-FFF2-40B4-BE49-F238E27FC236}">
                    <a16:creationId xmlns:a16="http://schemas.microsoft.com/office/drawing/2014/main" xmlns="" id="{A66966FD-9FE4-497C-BCCB-005AA5FA6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99943" y="6012072"/>
                <a:ext cx="1345794" cy="1521576"/>
              </a:xfrm>
              <a:custGeom>
                <a:avLst/>
                <a:gdLst>
                  <a:gd name="T0" fmla="*/ 1065 w 1082"/>
                  <a:gd name="T1" fmla="*/ 338 h 1222"/>
                  <a:gd name="T2" fmla="*/ 621 w 1082"/>
                  <a:gd name="T3" fmla="*/ 1221 h 1222"/>
                  <a:gd name="T4" fmla="*/ 553 w 1082"/>
                  <a:gd name="T5" fmla="*/ 1214 h 1222"/>
                  <a:gd name="T6" fmla="*/ 553 w 1082"/>
                  <a:gd name="T7" fmla="*/ 1214 h 1222"/>
                  <a:gd name="T8" fmla="*/ 44 w 1082"/>
                  <a:gd name="T9" fmla="*/ 993 h 1222"/>
                  <a:gd name="T10" fmla="*/ 0 w 1082"/>
                  <a:gd name="T11" fmla="*/ 955 h 1222"/>
                  <a:gd name="T12" fmla="*/ 444 w 1082"/>
                  <a:gd name="T13" fmla="*/ 72 h 1222"/>
                  <a:gd name="T14" fmla="*/ 444 w 1082"/>
                  <a:gd name="T15" fmla="*/ 72 h 1222"/>
                  <a:gd name="T16" fmla="*/ 530 w 1082"/>
                  <a:gd name="T17" fmla="*/ 43 h 1222"/>
                  <a:gd name="T18" fmla="*/ 696 w 1082"/>
                  <a:gd name="T19" fmla="*/ 114 h 1222"/>
                  <a:gd name="T20" fmla="*/ 696 w 1082"/>
                  <a:gd name="T21" fmla="*/ 114 h 1222"/>
                  <a:gd name="T22" fmla="*/ 766 w 1082"/>
                  <a:gd name="T23" fmla="*/ 91 h 1222"/>
                  <a:gd name="T24" fmla="*/ 811 w 1082"/>
                  <a:gd name="T25" fmla="*/ 0 h 1222"/>
                  <a:gd name="T26" fmla="*/ 902 w 1082"/>
                  <a:gd name="T27" fmla="*/ 39 h 1222"/>
                  <a:gd name="T28" fmla="*/ 856 w 1082"/>
                  <a:gd name="T29" fmla="*/ 130 h 1222"/>
                  <a:gd name="T30" fmla="*/ 856 w 1082"/>
                  <a:gd name="T31" fmla="*/ 130 h 1222"/>
                  <a:gd name="T32" fmla="*/ 882 w 1082"/>
                  <a:gd name="T33" fmla="*/ 193 h 1222"/>
                  <a:gd name="T34" fmla="*/ 1034 w 1082"/>
                  <a:gd name="T35" fmla="*/ 259 h 1222"/>
                  <a:gd name="T36" fmla="*/ 1034 w 1082"/>
                  <a:gd name="T37" fmla="*/ 259 h 1222"/>
                  <a:gd name="T38" fmla="*/ 1065 w 1082"/>
                  <a:gd name="T39" fmla="*/ 338 h 1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82" h="1222">
                    <a:moveTo>
                      <a:pt x="1065" y="338"/>
                    </a:moveTo>
                    <a:lnTo>
                      <a:pt x="621" y="1221"/>
                    </a:lnTo>
                    <a:lnTo>
                      <a:pt x="553" y="1214"/>
                    </a:lnTo>
                    <a:lnTo>
                      <a:pt x="553" y="1214"/>
                    </a:lnTo>
                    <a:cubicBezTo>
                      <a:pt x="364" y="1192"/>
                      <a:pt x="184" y="1115"/>
                      <a:pt x="44" y="993"/>
                    </a:cubicBezTo>
                    <a:lnTo>
                      <a:pt x="0" y="955"/>
                    </a:lnTo>
                    <a:lnTo>
                      <a:pt x="444" y="72"/>
                    </a:lnTo>
                    <a:lnTo>
                      <a:pt x="444" y="72"/>
                    </a:lnTo>
                    <a:cubicBezTo>
                      <a:pt x="458" y="41"/>
                      <a:pt x="497" y="29"/>
                      <a:pt x="530" y="43"/>
                    </a:cubicBezTo>
                    <a:lnTo>
                      <a:pt x="696" y="114"/>
                    </a:lnTo>
                    <a:lnTo>
                      <a:pt x="696" y="114"/>
                    </a:lnTo>
                    <a:cubicBezTo>
                      <a:pt x="722" y="125"/>
                      <a:pt x="753" y="114"/>
                      <a:pt x="766" y="91"/>
                    </a:cubicBezTo>
                    <a:lnTo>
                      <a:pt x="811" y="0"/>
                    </a:lnTo>
                    <a:lnTo>
                      <a:pt x="902" y="39"/>
                    </a:lnTo>
                    <a:lnTo>
                      <a:pt x="856" y="130"/>
                    </a:lnTo>
                    <a:lnTo>
                      <a:pt x="856" y="130"/>
                    </a:lnTo>
                    <a:cubicBezTo>
                      <a:pt x="844" y="154"/>
                      <a:pt x="855" y="182"/>
                      <a:pt x="882" y="193"/>
                    </a:cubicBezTo>
                    <a:lnTo>
                      <a:pt x="1034" y="259"/>
                    </a:lnTo>
                    <a:lnTo>
                      <a:pt x="1034" y="259"/>
                    </a:lnTo>
                    <a:cubicBezTo>
                      <a:pt x="1066" y="273"/>
                      <a:pt x="1081" y="308"/>
                      <a:pt x="1065" y="338"/>
                    </a:cubicBezTo>
                  </a:path>
                </a:pathLst>
              </a:custGeom>
              <a:solidFill>
                <a:srgbClr val="20D6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41" name="Freeform 310">
                <a:extLst>
                  <a:ext uri="{FF2B5EF4-FFF2-40B4-BE49-F238E27FC236}">
                    <a16:creationId xmlns:a16="http://schemas.microsoft.com/office/drawing/2014/main" xmlns="" id="{3B9A8652-DA0A-4433-B60A-46BFE0BB0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60764" y="7407306"/>
                <a:ext cx="2108083" cy="2212456"/>
              </a:xfrm>
              <a:custGeom>
                <a:avLst/>
                <a:gdLst>
                  <a:gd name="connsiteX0" fmla="*/ 1333133 w 2108083"/>
                  <a:gd name="connsiteY0" fmla="*/ 0 h 2212456"/>
                  <a:gd name="connsiteX1" fmla="*/ 1416682 w 2108083"/>
                  <a:gd name="connsiteY1" fmla="*/ 8720 h 2212456"/>
                  <a:gd name="connsiteX2" fmla="*/ 1613708 w 2108083"/>
                  <a:gd name="connsiteY2" fmla="*/ 48583 h 2212456"/>
                  <a:gd name="connsiteX3" fmla="*/ 770510 w 2108083"/>
                  <a:gd name="connsiteY3" fmla="*/ 1722088 h 2212456"/>
                  <a:gd name="connsiteX4" fmla="*/ 1050412 w 2108083"/>
                  <a:gd name="connsiteY4" fmla="*/ 1841671 h 2212456"/>
                  <a:gd name="connsiteX5" fmla="*/ 1895055 w 2108083"/>
                  <a:gd name="connsiteY5" fmla="*/ 164790 h 2212456"/>
                  <a:gd name="connsiteX6" fmla="*/ 2053269 w 2108083"/>
                  <a:gd name="connsiteY6" fmla="*/ 279404 h 2212456"/>
                  <a:gd name="connsiteX7" fmla="*/ 2108083 w 2108083"/>
                  <a:gd name="connsiteY7" fmla="*/ 326745 h 2212456"/>
                  <a:gd name="connsiteX8" fmla="*/ 1294718 w 2108083"/>
                  <a:gd name="connsiteY8" fmla="*/ 1946047 h 2212456"/>
                  <a:gd name="connsiteX9" fmla="*/ 1778500 w 2108083"/>
                  <a:gd name="connsiteY9" fmla="*/ 2152735 h 2212456"/>
                  <a:gd name="connsiteX10" fmla="*/ 1747320 w 2108083"/>
                  <a:gd name="connsiteY10" fmla="*/ 2212456 h 2212456"/>
                  <a:gd name="connsiteX11" fmla="*/ 0 w 2108083"/>
                  <a:gd name="connsiteY11" fmla="*/ 1467186 h 2212456"/>
                  <a:gd name="connsiteX12" fmla="*/ 31180 w 2108083"/>
                  <a:gd name="connsiteY12" fmla="*/ 1406221 h 2212456"/>
                  <a:gd name="connsiteX13" fmla="*/ 519842 w 2108083"/>
                  <a:gd name="connsiteY13" fmla="*/ 1614994 h 2212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08083" h="2212456">
                    <a:moveTo>
                      <a:pt x="1333133" y="0"/>
                    </a:moveTo>
                    <a:lnTo>
                      <a:pt x="1416682" y="8720"/>
                    </a:lnTo>
                    <a:cubicBezTo>
                      <a:pt x="1484020" y="16195"/>
                      <a:pt x="1548864" y="29898"/>
                      <a:pt x="1613708" y="48583"/>
                    </a:cubicBezTo>
                    <a:lnTo>
                      <a:pt x="770510" y="1722088"/>
                    </a:lnTo>
                    <a:lnTo>
                      <a:pt x="1050412" y="1841671"/>
                    </a:lnTo>
                    <a:lnTo>
                      <a:pt x="1895055" y="164790"/>
                    </a:lnTo>
                    <a:cubicBezTo>
                      <a:pt x="1949869" y="198427"/>
                      <a:pt x="2003438" y="235801"/>
                      <a:pt x="2053269" y="279404"/>
                    </a:cubicBezTo>
                    <a:lnTo>
                      <a:pt x="2108083" y="326745"/>
                    </a:lnTo>
                    <a:lnTo>
                      <a:pt x="1294718" y="1946047"/>
                    </a:lnTo>
                    <a:lnTo>
                      <a:pt x="1778500" y="2152735"/>
                    </a:lnTo>
                    <a:lnTo>
                      <a:pt x="1747320" y="2212456"/>
                    </a:lnTo>
                    <a:lnTo>
                      <a:pt x="0" y="1467186"/>
                    </a:lnTo>
                    <a:lnTo>
                      <a:pt x="31180" y="1406221"/>
                    </a:lnTo>
                    <a:lnTo>
                      <a:pt x="519842" y="1614994"/>
                    </a:lnTo>
                    <a:close/>
                  </a:path>
                </a:pathLst>
              </a:custGeom>
              <a:solidFill>
                <a:srgbClr val="20D6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42" name="Freeform 202">
                <a:extLst>
                  <a:ext uri="{FF2B5EF4-FFF2-40B4-BE49-F238E27FC236}">
                    <a16:creationId xmlns:a16="http://schemas.microsoft.com/office/drawing/2014/main" xmlns="" id="{4FF9419E-D942-4B38-A403-47696F357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29793" y="7451251"/>
                <a:ext cx="1126072" cy="1801719"/>
              </a:xfrm>
              <a:custGeom>
                <a:avLst/>
                <a:gdLst>
                  <a:gd name="T0" fmla="*/ 679 w 905"/>
                  <a:gd name="T1" fmla="*/ 0 h 1446"/>
                  <a:gd name="T2" fmla="*/ 0 w 905"/>
                  <a:gd name="T3" fmla="*/ 1349 h 1446"/>
                  <a:gd name="T4" fmla="*/ 225 w 905"/>
                  <a:gd name="T5" fmla="*/ 1445 h 1446"/>
                  <a:gd name="T6" fmla="*/ 904 w 905"/>
                  <a:gd name="T7" fmla="*/ 97 h 1446"/>
                  <a:gd name="T8" fmla="*/ 904 w 905"/>
                  <a:gd name="T9" fmla="*/ 97 h 1446"/>
                  <a:gd name="T10" fmla="*/ 679 w 905"/>
                  <a:gd name="T11" fmla="*/ 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5" h="1446">
                    <a:moveTo>
                      <a:pt x="679" y="0"/>
                    </a:moveTo>
                    <a:lnTo>
                      <a:pt x="0" y="1349"/>
                    </a:lnTo>
                    <a:lnTo>
                      <a:pt x="225" y="1445"/>
                    </a:lnTo>
                    <a:lnTo>
                      <a:pt x="904" y="97"/>
                    </a:lnTo>
                    <a:lnTo>
                      <a:pt x="904" y="97"/>
                    </a:lnTo>
                    <a:cubicBezTo>
                      <a:pt x="834" y="55"/>
                      <a:pt x="758" y="22"/>
                      <a:pt x="679" y="0"/>
                    </a:cubicBezTo>
                  </a:path>
                </a:pathLst>
              </a:custGeom>
              <a:solidFill>
                <a:srgbClr val="00B37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43" name="Freeform 312">
                <a:extLst>
                  <a:ext uri="{FF2B5EF4-FFF2-40B4-BE49-F238E27FC236}">
                    <a16:creationId xmlns:a16="http://schemas.microsoft.com/office/drawing/2014/main" xmlns="" id="{23069E31-C807-4C6F-A1F2-71F3126FB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84803" y="6199024"/>
                <a:ext cx="665975" cy="955603"/>
              </a:xfrm>
              <a:custGeom>
                <a:avLst/>
                <a:gdLst>
                  <a:gd name="connsiteX0" fmla="*/ 98148 w 665975"/>
                  <a:gd name="connsiteY0" fmla="*/ 817073 h 955603"/>
                  <a:gd name="connsiteX1" fmla="*/ 126231 w 665975"/>
                  <a:gd name="connsiteY1" fmla="*/ 823599 h 955603"/>
                  <a:gd name="connsiteX2" fmla="*/ 162276 w 665975"/>
                  <a:gd name="connsiteY2" fmla="*/ 915164 h 955603"/>
                  <a:gd name="connsiteX3" fmla="*/ 64084 w 665975"/>
                  <a:gd name="connsiteY3" fmla="*/ 949030 h 955603"/>
                  <a:gd name="connsiteX4" fmla="*/ 29282 w 665975"/>
                  <a:gd name="connsiteY4" fmla="*/ 857466 h 955603"/>
                  <a:gd name="connsiteX5" fmla="*/ 98148 w 665975"/>
                  <a:gd name="connsiteY5" fmla="*/ 817073 h 955603"/>
                  <a:gd name="connsiteX6" fmla="*/ 24918 w 665975"/>
                  <a:gd name="connsiteY6" fmla="*/ 638382 h 955603"/>
                  <a:gd name="connsiteX7" fmla="*/ 53168 w 665975"/>
                  <a:gd name="connsiteY7" fmla="*/ 640060 h 955603"/>
                  <a:gd name="connsiteX8" fmla="*/ 72002 w 665975"/>
                  <a:gd name="connsiteY8" fmla="*/ 682783 h 955603"/>
                  <a:gd name="connsiteX9" fmla="*/ 21779 w 665975"/>
                  <a:gd name="connsiteY9" fmla="*/ 699873 h 955603"/>
                  <a:gd name="connsiteX10" fmla="*/ 4201 w 665975"/>
                  <a:gd name="connsiteY10" fmla="*/ 655929 h 955603"/>
                  <a:gd name="connsiteX11" fmla="*/ 24918 w 665975"/>
                  <a:gd name="connsiteY11" fmla="*/ 638382 h 955603"/>
                  <a:gd name="connsiteX12" fmla="*/ 496899 w 665975"/>
                  <a:gd name="connsiteY12" fmla="*/ 352517 h 955603"/>
                  <a:gd name="connsiteX13" fmla="*/ 565213 w 665975"/>
                  <a:gd name="connsiteY13" fmla="*/ 368204 h 955603"/>
                  <a:gd name="connsiteX14" fmla="*/ 649171 w 665975"/>
                  <a:gd name="connsiteY14" fmla="*/ 582265 h 955603"/>
                  <a:gd name="connsiteX15" fmla="*/ 417347 w 665975"/>
                  <a:gd name="connsiteY15" fmla="*/ 659878 h 955603"/>
                  <a:gd name="connsiteX16" fmla="*/ 332136 w 665975"/>
                  <a:gd name="connsiteY16" fmla="*/ 445816 h 955603"/>
                  <a:gd name="connsiteX17" fmla="*/ 496899 w 665975"/>
                  <a:gd name="connsiteY17" fmla="*/ 352517 h 955603"/>
                  <a:gd name="connsiteX18" fmla="*/ 235639 w 665975"/>
                  <a:gd name="connsiteY18" fmla="*/ 2102 h 955603"/>
                  <a:gd name="connsiteX19" fmla="*/ 265958 w 665975"/>
                  <a:gd name="connsiteY19" fmla="*/ 4086 h 955603"/>
                  <a:gd name="connsiteX20" fmla="*/ 286575 w 665975"/>
                  <a:gd name="connsiteY20" fmla="*/ 54134 h 955603"/>
                  <a:gd name="connsiteX21" fmla="*/ 232000 w 665975"/>
                  <a:gd name="connsiteY21" fmla="*/ 71223 h 955603"/>
                  <a:gd name="connsiteX22" fmla="*/ 212596 w 665975"/>
                  <a:gd name="connsiteY22" fmla="*/ 21175 h 955603"/>
                  <a:gd name="connsiteX23" fmla="*/ 235639 w 665975"/>
                  <a:gd name="connsiteY23" fmla="*/ 2102 h 955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65975" h="955603">
                    <a:moveTo>
                      <a:pt x="98148" y="817073"/>
                    </a:moveTo>
                    <a:cubicBezTo>
                      <a:pt x="107665" y="817406"/>
                      <a:pt x="117220" y="819523"/>
                      <a:pt x="126231" y="823599"/>
                    </a:cubicBezTo>
                    <a:cubicBezTo>
                      <a:pt x="163519" y="839905"/>
                      <a:pt x="179677" y="881297"/>
                      <a:pt x="162276" y="915164"/>
                    </a:cubicBezTo>
                    <a:cubicBezTo>
                      <a:pt x="144875" y="950284"/>
                      <a:pt x="101372" y="965336"/>
                      <a:pt x="64084" y="949030"/>
                    </a:cubicBezTo>
                    <a:cubicBezTo>
                      <a:pt x="26796" y="933978"/>
                      <a:pt x="10638" y="892586"/>
                      <a:pt x="29282" y="857466"/>
                    </a:cubicBezTo>
                    <a:cubicBezTo>
                      <a:pt x="41401" y="831125"/>
                      <a:pt x="69600" y="816073"/>
                      <a:pt x="98148" y="817073"/>
                    </a:cubicBezTo>
                    <a:close/>
                    <a:moveTo>
                      <a:pt x="24918" y="638382"/>
                    </a:moveTo>
                    <a:cubicBezTo>
                      <a:pt x="33707" y="635482"/>
                      <a:pt x="43752" y="635787"/>
                      <a:pt x="53168" y="640060"/>
                    </a:cubicBezTo>
                    <a:cubicBezTo>
                      <a:pt x="72002" y="647384"/>
                      <a:pt x="80790" y="665694"/>
                      <a:pt x="72002" y="682783"/>
                    </a:cubicBezTo>
                    <a:cubicBezTo>
                      <a:pt x="63213" y="699873"/>
                      <a:pt x="40613" y="707197"/>
                      <a:pt x="21779" y="699873"/>
                    </a:cubicBezTo>
                    <a:cubicBezTo>
                      <a:pt x="2946" y="691328"/>
                      <a:pt x="-5843" y="671797"/>
                      <a:pt x="4201" y="655929"/>
                    </a:cubicBezTo>
                    <a:cubicBezTo>
                      <a:pt x="8596" y="647384"/>
                      <a:pt x="16129" y="641281"/>
                      <a:pt x="24918" y="638382"/>
                    </a:cubicBezTo>
                    <a:close/>
                    <a:moveTo>
                      <a:pt x="496899" y="352517"/>
                    </a:moveTo>
                    <a:cubicBezTo>
                      <a:pt x="519788" y="353417"/>
                      <a:pt x="542970" y="358502"/>
                      <a:pt x="565213" y="368204"/>
                    </a:cubicBezTo>
                    <a:cubicBezTo>
                      <a:pt x="652931" y="405758"/>
                      <a:pt x="690524" y="500897"/>
                      <a:pt x="649171" y="582265"/>
                    </a:cubicBezTo>
                    <a:cubicBezTo>
                      <a:pt x="609072" y="662381"/>
                      <a:pt x="505064" y="696180"/>
                      <a:pt x="417347" y="659878"/>
                    </a:cubicBezTo>
                    <a:cubicBezTo>
                      <a:pt x="329629" y="622323"/>
                      <a:pt x="290783" y="527185"/>
                      <a:pt x="332136" y="445816"/>
                    </a:cubicBezTo>
                    <a:cubicBezTo>
                      <a:pt x="362210" y="384790"/>
                      <a:pt x="428233" y="349818"/>
                      <a:pt x="496899" y="352517"/>
                    </a:cubicBezTo>
                    <a:close/>
                    <a:moveTo>
                      <a:pt x="235639" y="2102"/>
                    </a:moveTo>
                    <a:cubicBezTo>
                      <a:pt x="245341" y="-1102"/>
                      <a:pt x="256256" y="-797"/>
                      <a:pt x="265958" y="4086"/>
                    </a:cubicBezTo>
                    <a:cubicBezTo>
                      <a:pt x="286575" y="11410"/>
                      <a:pt x="295064" y="33382"/>
                      <a:pt x="286575" y="54134"/>
                    </a:cubicBezTo>
                    <a:cubicBezTo>
                      <a:pt x="276873" y="72444"/>
                      <a:pt x="252617" y="80989"/>
                      <a:pt x="232000" y="71223"/>
                    </a:cubicBezTo>
                    <a:cubicBezTo>
                      <a:pt x="212596" y="62678"/>
                      <a:pt x="202894" y="39485"/>
                      <a:pt x="212596" y="21175"/>
                    </a:cubicBezTo>
                    <a:cubicBezTo>
                      <a:pt x="217447" y="12020"/>
                      <a:pt x="225937" y="5307"/>
                      <a:pt x="235639" y="2102"/>
                    </a:cubicBezTo>
                    <a:close/>
                  </a:path>
                </a:pathLst>
              </a:custGeom>
              <a:solidFill>
                <a:srgbClr val="00B37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  <p:sp>
            <p:nvSpPr>
              <p:cNvPr id="144" name="Freeform 207">
                <a:extLst>
                  <a:ext uri="{FF2B5EF4-FFF2-40B4-BE49-F238E27FC236}">
                    <a16:creationId xmlns:a16="http://schemas.microsoft.com/office/drawing/2014/main" xmlns="" id="{A73264AD-E872-4C55-AA57-36DE2B3F1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84322" y="5852775"/>
                <a:ext cx="384513" cy="263667"/>
              </a:xfrm>
              <a:custGeom>
                <a:avLst/>
                <a:gdLst>
                  <a:gd name="T0" fmla="*/ 257 w 310"/>
                  <a:gd name="T1" fmla="*/ 114 h 210"/>
                  <a:gd name="T2" fmla="*/ 257 w 310"/>
                  <a:gd name="T3" fmla="*/ 114 h 210"/>
                  <a:gd name="T4" fmla="*/ 257 w 310"/>
                  <a:gd name="T5" fmla="*/ 114 h 210"/>
                  <a:gd name="T6" fmla="*/ 224 w 310"/>
                  <a:gd name="T7" fmla="*/ 28 h 210"/>
                  <a:gd name="T8" fmla="*/ 192 w 310"/>
                  <a:gd name="T9" fmla="*/ 14 h 210"/>
                  <a:gd name="T10" fmla="*/ 192 w 310"/>
                  <a:gd name="T11" fmla="*/ 14 h 210"/>
                  <a:gd name="T12" fmla="*/ 100 w 310"/>
                  <a:gd name="T13" fmla="*/ 47 h 210"/>
                  <a:gd name="T14" fmla="*/ 97 w 310"/>
                  <a:gd name="T15" fmla="*/ 46 h 210"/>
                  <a:gd name="T16" fmla="*/ 97 w 310"/>
                  <a:gd name="T17" fmla="*/ 46 h 210"/>
                  <a:gd name="T18" fmla="*/ 5 w 310"/>
                  <a:gd name="T19" fmla="*/ 78 h 210"/>
                  <a:gd name="T20" fmla="*/ 0 w 310"/>
                  <a:gd name="T21" fmla="*/ 86 h 210"/>
                  <a:gd name="T22" fmla="*/ 289 w 310"/>
                  <a:gd name="T23" fmla="*/ 209 h 210"/>
                  <a:gd name="T24" fmla="*/ 293 w 310"/>
                  <a:gd name="T25" fmla="*/ 201 h 210"/>
                  <a:gd name="T26" fmla="*/ 293 w 310"/>
                  <a:gd name="T27" fmla="*/ 201 h 210"/>
                  <a:gd name="T28" fmla="*/ 260 w 310"/>
                  <a:gd name="T29" fmla="*/ 115 h 210"/>
                  <a:gd name="T30" fmla="*/ 257 w 310"/>
                  <a:gd name="T31" fmla="*/ 114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0" h="210">
                    <a:moveTo>
                      <a:pt x="257" y="114"/>
                    </a:moveTo>
                    <a:lnTo>
                      <a:pt x="257" y="114"/>
                    </a:lnTo>
                    <a:lnTo>
                      <a:pt x="257" y="114"/>
                    </a:lnTo>
                    <a:cubicBezTo>
                      <a:pt x="274" y="82"/>
                      <a:pt x="259" y="43"/>
                      <a:pt x="224" y="28"/>
                    </a:cubicBezTo>
                    <a:lnTo>
                      <a:pt x="192" y="14"/>
                    </a:lnTo>
                    <a:lnTo>
                      <a:pt x="192" y="14"/>
                    </a:lnTo>
                    <a:cubicBezTo>
                      <a:pt x="157" y="0"/>
                      <a:pt x="116" y="14"/>
                      <a:pt x="100" y="47"/>
                    </a:cubicBezTo>
                    <a:lnTo>
                      <a:pt x="97" y="46"/>
                    </a:lnTo>
                    <a:lnTo>
                      <a:pt x="97" y="46"/>
                    </a:lnTo>
                    <a:cubicBezTo>
                      <a:pt x="62" y="31"/>
                      <a:pt x="21" y="45"/>
                      <a:pt x="5" y="78"/>
                    </a:cubicBezTo>
                    <a:lnTo>
                      <a:pt x="0" y="86"/>
                    </a:lnTo>
                    <a:lnTo>
                      <a:pt x="289" y="209"/>
                    </a:lnTo>
                    <a:lnTo>
                      <a:pt x="293" y="201"/>
                    </a:lnTo>
                    <a:lnTo>
                      <a:pt x="293" y="201"/>
                    </a:lnTo>
                    <a:cubicBezTo>
                      <a:pt x="309" y="168"/>
                      <a:pt x="295" y="130"/>
                      <a:pt x="260" y="115"/>
                    </a:cubicBezTo>
                    <a:lnTo>
                      <a:pt x="257" y="114"/>
                    </a:lnTo>
                  </a:path>
                </a:pathLst>
              </a:custGeom>
              <a:solidFill>
                <a:srgbClr val="00B37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599" dirty="0">
                  <a:latin typeface="Poppins" pitchFamily="2" charset="77"/>
                </a:endParaRPr>
              </a:p>
            </p:txBody>
          </p:sp>
        </p:grpSp>
        <p:sp>
          <p:nvSpPr>
            <p:cNvPr id="12" name="Freeform 199">
              <a:extLst>
                <a:ext uri="{FF2B5EF4-FFF2-40B4-BE49-F238E27FC236}">
                  <a16:creationId xmlns:a16="http://schemas.microsoft.com/office/drawing/2014/main" xmlns="" id="{5516CAC1-7CA9-41E7-8ABE-33449C8FC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5031" y="4023590"/>
              <a:ext cx="961285" cy="1873130"/>
            </a:xfrm>
            <a:custGeom>
              <a:avLst/>
              <a:gdLst>
                <a:gd name="T0" fmla="*/ 772 w 773"/>
                <a:gd name="T1" fmla="*/ 0 h 1505"/>
                <a:gd name="T2" fmla="*/ 772 w 773"/>
                <a:gd name="T3" fmla="*/ 0 h 1505"/>
                <a:gd name="T4" fmla="*/ 0 w 773"/>
                <a:gd name="T5" fmla="*/ 1488 h 1505"/>
                <a:gd name="T6" fmla="*/ 38 w 773"/>
                <a:gd name="T7" fmla="*/ 1504 h 1505"/>
                <a:gd name="T8" fmla="*/ 772 w 773"/>
                <a:gd name="T9" fmla="*/ 0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3" h="1505">
                  <a:moveTo>
                    <a:pt x="772" y="0"/>
                  </a:moveTo>
                  <a:lnTo>
                    <a:pt x="772" y="0"/>
                  </a:lnTo>
                  <a:cubicBezTo>
                    <a:pt x="551" y="393"/>
                    <a:pt x="0" y="1488"/>
                    <a:pt x="0" y="1488"/>
                  </a:cubicBezTo>
                  <a:lnTo>
                    <a:pt x="38" y="1504"/>
                  </a:lnTo>
                  <a:lnTo>
                    <a:pt x="772" y="0"/>
                  </a:lnTo>
                </a:path>
              </a:pathLst>
            </a:custGeom>
            <a:solidFill>
              <a:srgbClr val="000D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599" dirty="0">
                <a:latin typeface="Poppins" pitchFamily="2" charset="77"/>
              </a:endParaRPr>
            </a:p>
          </p:txBody>
        </p:sp>
      </p:grp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직선 연결선 81">
            <a:extLst>
              <a:ext uri="{FF2B5EF4-FFF2-40B4-BE49-F238E27FC236}">
                <a16:creationId xmlns:a16="http://schemas.microsoft.com/office/drawing/2014/main" xmlns="" id="{815B97AA-54F4-4BE6-9093-4A7ACD0FF490}"/>
              </a:ext>
            </a:extLst>
          </p:cNvPr>
          <p:cNvCxnSpPr>
            <a:cxnSpLocks/>
            <a:stCxn id="1064" idx="6"/>
          </p:cNvCxnSpPr>
          <p:nvPr/>
        </p:nvCxnSpPr>
        <p:spPr>
          <a:xfrm>
            <a:off x="739469" y="8404030"/>
            <a:ext cx="3488077" cy="3474"/>
          </a:xfrm>
          <a:prstGeom prst="line">
            <a:avLst/>
          </a:prstGeom>
          <a:ln w="12700" cap="rnd">
            <a:solidFill>
              <a:srgbClr val="595959"/>
            </a:solidFill>
            <a:prstDash val="sysDot"/>
            <a:round/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직사각형 79"/>
          <p:cNvSpPr/>
          <p:nvPr/>
        </p:nvSpPr>
        <p:spPr>
          <a:xfrm>
            <a:off x="775891" y="9236459"/>
            <a:ext cx="1176972" cy="557709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>
              <a:latin typeface="+mn-ea"/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2443238" y="8697184"/>
            <a:ext cx="1183779" cy="11061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+mn-ea"/>
            </a:endParaRPr>
          </a:p>
        </p:txBody>
      </p:sp>
      <p:sp>
        <p:nvSpPr>
          <p:cNvPr id="114" name="직사각형 113"/>
          <p:cNvSpPr/>
          <p:nvPr/>
        </p:nvSpPr>
        <p:spPr>
          <a:xfrm>
            <a:off x="4160490" y="8189040"/>
            <a:ext cx="1188470" cy="48952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FB6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>
              <a:latin typeface="+mn-ea"/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2441123" y="8182740"/>
            <a:ext cx="1184130" cy="49614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FB6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77648" y="8186959"/>
            <a:ext cx="1176972" cy="48952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FB6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>
              <a:latin typeface="+mn-ea"/>
            </a:endParaRPr>
          </a:p>
        </p:txBody>
      </p:sp>
      <p:sp>
        <p:nvSpPr>
          <p:cNvPr id="78" name="직사각형 77"/>
          <p:cNvSpPr/>
          <p:nvPr/>
        </p:nvSpPr>
        <p:spPr>
          <a:xfrm>
            <a:off x="777647" y="8697184"/>
            <a:ext cx="1176972" cy="5254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+mn-ea"/>
            </a:endParaRPr>
          </a:p>
        </p:txBody>
      </p:sp>
      <p:sp>
        <p:nvSpPr>
          <p:cNvPr id="115" name="직사각형 114"/>
          <p:cNvSpPr/>
          <p:nvPr/>
        </p:nvSpPr>
        <p:spPr>
          <a:xfrm>
            <a:off x="4162372" y="8691173"/>
            <a:ext cx="1188470" cy="3541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+mn-ea"/>
            </a:endParaRPr>
          </a:p>
        </p:txBody>
      </p:sp>
      <p:sp>
        <p:nvSpPr>
          <p:cNvPr id="120" name="직사각형 119"/>
          <p:cNvSpPr/>
          <p:nvPr/>
        </p:nvSpPr>
        <p:spPr>
          <a:xfrm>
            <a:off x="6026794" y="8180339"/>
            <a:ext cx="1190352" cy="49614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FB6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>
              <a:latin typeface="+mn-ea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348712" y="9124029"/>
            <a:ext cx="1368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900" b="1" dirty="0">
                <a:latin typeface="+mn-ea"/>
              </a:rPr>
              <a:t>(</a:t>
            </a:r>
            <a:r>
              <a:rPr lang="ko-KR" altLang="en-US" sz="900" b="1" dirty="0">
                <a:latin typeface="+mn-ea"/>
              </a:rPr>
              <a:t>보장성 </a:t>
            </a:r>
            <a:r>
              <a:rPr lang="en-US" altLang="ko-KR" sz="900" b="1" dirty="0">
                <a:latin typeface="+mn-ea"/>
              </a:rPr>
              <a:t>15</a:t>
            </a:r>
            <a:r>
              <a:rPr lang="ko-KR" altLang="en-US" sz="900" b="1" dirty="0">
                <a:latin typeface="+mn-ea"/>
              </a:rPr>
              <a:t>만원 이하</a:t>
            </a:r>
          </a:p>
          <a:p>
            <a:pPr algn="ctr">
              <a:defRPr/>
            </a:pPr>
            <a:r>
              <a:rPr lang="ko-KR" altLang="en-US" sz="900" b="1" dirty="0" err="1">
                <a:latin typeface="+mn-ea"/>
              </a:rPr>
              <a:t>카드납</a:t>
            </a:r>
            <a:r>
              <a:rPr lang="ko-KR" altLang="en-US" sz="900" b="1" dirty="0">
                <a:latin typeface="+mn-ea"/>
              </a:rPr>
              <a:t> 가능</a:t>
            </a:r>
            <a:r>
              <a:rPr lang="en-US" altLang="ko-KR" sz="900" b="1" dirty="0">
                <a:latin typeface="+mn-ea"/>
              </a:rPr>
              <a:t>)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063282" y="8304668"/>
            <a:ext cx="13689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900" b="1" dirty="0">
                <a:latin typeface="+mn-ea"/>
              </a:rPr>
              <a:t>FC</a:t>
            </a:r>
            <a:r>
              <a:rPr lang="ko-KR" altLang="en-US" sz="900" b="1" dirty="0">
                <a:latin typeface="+mn-ea"/>
              </a:rPr>
              <a:t>본인인증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4227546" y="8756238"/>
            <a:ext cx="105692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900" b="1" dirty="0">
                <a:latin typeface="+mn-ea"/>
              </a:rPr>
              <a:t>공동인증</a:t>
            </a:r>
            <a:endParaRPr lang="en-US" altLang="ko-KR" sz="900" b="1" dirty="0">
              <a:latin typeface="+mn-ea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945561" y="8241245"/>
            <a:ext cx="1368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900" b="1" dirty="0">
                <a:latin typeface="+mn-ea"/>
              </a:rPr>
              <a:t>청약문자 </a:t>
            </a:r>
            <a:endParaRPr lang="en-US" altLang="ko-KR" sz="900" b="1" dirty="0">
              <a:latin typeface="+mn-ea"/>
            </a:endParaRPr>
          </a:p>
          <a:p>
            <a:pPr algn="ctr">
              <a:defRPr/>
            </a:pPr>
            <a:r>
              <a:rPr lang="ko-KR" altLang="en-US" sz="900" b="1" dirty="0">
                <a:latin typeface="+mn-ea"/>
              </a:rPr>
              <a:t>수령 후 인증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2342241" y="8800453"/>
            <a:ext cx="1368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900" b="1" dirty="0" err="1">
                <a:latin typeface="+mn-ea"/>
              </a:rPr>
              <a:t>알릴의무</a:t>
            </a:r>
            <a:r>
              <a:rPr lang="en-US" altLang="ko-KR" sz="900" b="1" dirty="0">
                <a:latin typeface="+mn-ea"/>
              </a:rPr>
              <a:t>,</a:t>
            </a:r>
            <a:endParaRPr lang="ko-KR" altLang="en-US" sz="900" b="1" dirty="0">
              <a:latin typeface="+mn-ea"/>
            </a:endParaRPr>
          </a:p>
          <a:p>
            <a:pPr algn="ctr">
              <a:defRPr/>
            </a:pPr>
            <a:r>
              <a:rPr lang="ko-KR" altLang="en-US" sz="900" b="1" dirty="0">
                <a:latin typeface="+mn-ea"/>
              </a:rPr>
              <a:t>결제정보 입력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2504208" y="8320855"/>
            <a:ext cx="10482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900" b="1" dirty="0">
                <a:latin typeface="+mn-ea"/>
              </a:rPr>
              <a:t>청약서류 작성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52660" y="9345019"/>
            <a:ext cx="804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900" b="1" dirty="0">
                <a:latin typeface="+mn-ea"/>
              </a:rPr>
              <a:t>1599-4646</a:t>
            </a:r>
          </a:p>
          <a:p>
            <a:pPr algn="ctr">
              <a:defRPr/>
            </a:pPr>
            <a:r>
              <a:rPr lang="ko-KR" altLang="en-US" sz="900" b="1" dirty="0">
                <a:latin typeface="+mn-ea"/>
              </a:rPr>
              <a:t>설계지원</a:t>
            </a:r>
            <a:endParaRPr lang="en-US" altLang="ko-KR" sz="900" b="1" dirty="0">
              <a:latin typeface="+mn-e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8229" y="8845812"/>
            <a:ext cx="13689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900" b="1" dirty="0">
                <a:latin typeface="+mn-ea"/>
              </a:rPr>
              <a:t>스마트기기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75908" y="8241245"/>
            <a:ext cx="1368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900" b="1" dirty="0">
                <a:latin typeface="+mn-ea"/>
              </a:rPr>
              <a:t>고객등록 </a:t>
            </a:r>
            <a:endParaRPr lang="en-US" altLang="ko-KR" sz="900" b="1" dirty="0">
              <a:latin typeface="+mn-ea"/>
            </a:endParaRPr>
          </a:p>
          <a:p>
            <a:pPr algn="ctr">
              <a:defRPr/>
            </a:pPr>
            <a:r>
              <a:rPr lang="en-US" altLang="ko-KR" sz="900" b="1" dirty="0">
                <a:latin typeface="+mn-ea"/>
              </a:rPr>
              <a:t>&amp; </a:t>
            </a:r>
            <a:r>
              <a:rPr lang="ko-KR" altLang="en-US" sz="900" b="1" dirty="0">
                <a:latin typeface="+mn-ea"/>
              </a:rPr>
              <a:t>가입설계</a:t>
            </a:r>
          </a:p>
        </p:txBody>
      </p:sp>
      <p:cxnSp>
        <p:nvCxnSpPr>
          <p:cNvPr id="1059" name="직선 연결선 1058"/>
          <p:cNvCxnSpPr/>
          <p:nvPr/>
        </p:nvCxnSpPr>
        <p:spPr>
          <a:xfrm>
            <a:off x="5348960" y="8416537"/>
            <a:ext cx="208572" cy="0"/>
          </a:xfrm>
          <a:prstGeom prst="line">
            <a:avLst/>
          </a:prstGeom>
          <a:ln w="12700" cap="rnd">
            <a:solidFill>
              <a:srgbClr val="595959"/>
            </a:solidFill>
            <a:prstDash val="sysDot"/>
            <a:round/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45"/>
          <p:cNvSpPr/>
          <p:nvPr/>
        </p:nvSpPr>
        <p:spPr>
          <a:xfrm>
            <a:off x="0" y="4483540"/>
            <a:ext cx="7559675" cy="2992176"/>
          </a:xfrm>
          <a:prstGeom prst="rect">
            <a:avLst/>
          </a:prstGeom>
          <a:solidFill>
            <a:srgbClr val="FFF9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0"/>
          </a:p>
        </p:txBody>
      </p:sp>
      <p:sp>
        <p:nvSpPr>
          <p:cNvPr id="10" name="직사각형 9"/>
          <p:cNvSpPr/>
          <p:nvPr/>
        </p:nvSpPr>
        <p:spPr>
          <a:xfrm>
            <a:off x="0" y="1041663"/>
            <a:ext cx="7559675" cy="3019807"/>
          </a:xfrm>
          <a:prstGeom prst="rect">
            <a:avLst/>
          </a:prstGeom>
          <a:solidFill>
            <a:srgbClr val="EF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0"/>
          </a:p>
        </p:txBody>
      </p:sp>
      <p:sp>
        <p:nvSpPr>
          <p:cNvPr id="54" name="직사각형 53"/>
          <p:cNvSpPr/>
          <p:nvPr/>
        </p:nvSpPr>
        <p:spPr>
          <a:xfrm>
            <a:off x="649247" y="1347648"/>
            <a:ext cx="3703258" cy="454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ko-KR" altLang="en-US" sz="1400" b="1" dirty="0">
                <a:solidFill>
                  <a:srgbClr val="150F96"/>
                </a:solidFill>
                <a:latin typeface="+mn-ea"/>
              </a:rPr>
              <a:t>계약자 </a:t>
            </a:r>
            <a:r>
              <a:rPr lang="en-US" altLang="ko-KR" sz="1400" b="1" dirty="0">
                <a:solidFill>
                  <a:srgbClr val="150F96"/>
                </a:solidFill>
                <a:latin typeface="+mn-ea"/>
              </a:rPr>
              <a:t>&amp; </a:t>
            </a:r>
            <a:r>
              <a:rPr lang="ko-KR" altLang="en-US" sz="1400" b="1" dirty="0">
                <a:solidFill>
                  <a:srgbClr val="150F96"/>
                </a:solidFill>
                <a:latin typeface="+mn-ea"/>
              </a:rPr>
              <a:t>피보험자 상이한 경우도 계약가능</a:t>
            </a:r>
            <a:endParaRPr lang="en-US" altLang="ko-KR" sz="1400" b="1" dirty="0">
              <a:solidFill>
                <a:srgbClr val="150F96"/>
              </a:solidFill>
              <a:latin typeface="+mn-ea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209114" y="1762590"/>
            <a:ext cx="466794" cy="523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ko-KR" sz="1653" b="1" i="1" dirty="0">
                <a:latin typeface="Georgia" panose="02040502050405020303" pitchFamily="18" charset="0"/>
                <a:ea typeface="HY헤드라인M"/>
              </a:rPr>
              <a:t>02</a:t>
            </a:r>
          </a:p>
        </p:txBody>
      </p:sp>
      <p:sp>
        <p:nvSpPr>
          <p:cNvPr id="56" name="직사각형 55"/>
          <p:cNvSpPr/>
          <p:nvPr/>
        </p:nvSpPr>
        <p:spPr>
          <a:xfrm>
            <a:off x="649247" y="1825250"/>
            <a:ext cx="2081019" cy="454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ko-KR" altLang="en-US" sz="1400" b="1" dirty="0">
                <a:solidFill>
                  <a:srgbClr val="150F96"/>
                </a:solidFill>
                <a:latin typeface="+mn-ea"/>
              </a:rPr>
              <a:t>개인</a:t>
            </a:r>
            <a:r>
              <a:rPr lang="en-US" altLang="ko-KR" sz="1400" b="1" dirty="0">
                <a:solidFill>
                  <a:srgbClr val="150F96"/>
                </a:solidFill>
                <a:latin typeface="+mn-ea"/>
              </a:rPr>
              <a:t>, </a:t>
            </a:r>
            <a:r>
              <a:rPr lang="ko-KR" altLang="en-US" sz="1400" b="1" dirty="0">
                <a:solidFill>
                  <a:srgbClr val="150F96"/>
                </a:solidFill>
                <a:latin typeface="+mn-ea"/>
              </a:rPr>
              <a:t>내국인</a:t>
            </a:r>
            <a:r>
              <a:rPr lang="en-US" altLang="ko-KR" sz="1400" b="1" dirty="0">
                <a:solidFill>
                  <a:srgbClr val="150F96"/>
                </a:solidFill>
                <a:latin typeface="+mn-ea"/>
              </a:rPr>
              <a:t>, </a:t>
            </a:r>
            <a:r>
              <a:rPr lang="ko-KR" altLang="en-US" sz="1400" b="1" dirty="0">
                <a:solidFill>
                  <a:srgbClr val="150F96"/>
                </a:solidFill>
                <a:latin typeface="+mn-ea"/>
              </a:rPr>
              <a:t>성인 계약</a:t>
            </a:r>
            <a:endParaRPr lang="en-US" altLang="ko-KR" sz="1400" b="1" dirty="0">
              <a:solidFill>
                <a:srgbClr val="150F96"/>
              </a:solidFill>
              <a:latin typeface="+mn-ea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209114" y="2409470"/>
            <a:ext cx="466794" cy="523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ko-KR" sz="1653" b="1" i="1" dirty="0">
                <a:latin typeface="Georgia" panose="02040502050405020303" pitchFamily="18" charset="0"/>
                <a:ea typeface="HY헤드라인M"/>
              </a:rPr>
              <a:t>03</a:t>
            </a:r>
          </a:p>
        </p:txBody>
      </p:sp>
      <p:sp>
        <p:nvSpPr>
          <p:cNvPr id="58" name="직사각형 57"/>
          <p:cNvSpPr/>
          <p:nvPr/>
        </p:nvSpPr>
        <p:spPr>
          <a:xfrm>
            <a:off x="649247" y="2470470"/>
            <a:ext cx="4036682" cy="454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ko-KR" altLang="en-US" sz="1400" b="1" dirty="0">
                <a:solidFill>
                  <a:srgbClr val="150F96"/>
                </a:solidFill>
                <a:latin typeface="+mn-ea"/>
              </a:rPr>
              <a:t>보험료 납부는 계약자 본인의 계좌</a:t>
            </a:r>
            <a:r>
              <a:rPr lang="en-US" altLang="ko-KR" sz="1400" b="1" dirty="0">
                <a:solidFill>
                  <a:srgbClr val="150F96"/>
                </a:solidFill>
                <a:latin typeface="+mn-ea"/>
              </a:rPr>
              <a:t>(</a:t>
            </a:r>
            <a:r>
              <a:rPr lang="ko-KR" altLang="en-US" sz="1400" b="1" dirty="0">
                <a:solidFill>
                  <a:srgbClr val="150F96"/>
                </a:solidFill>
                <a:latin typeface="+mn-ea"/>
              </a:rPr>
              <a:t>카드</a:t>
            </a:r>
            <a:r>
              <a:rPr lang="en-US" altLang="ko-KR" sz="1400" b="1" dirty="0">
                <a:solidFill>
                  <a:srgbClr val="150F96"/>
                </a:solidFill>
                <a:latin typeface="+mn-ea"/>
              </a:rPr>
              <a:t>)</a:t>
            </a:r>
            <a:r>
              <a:rPr lang="ko-KR" altLang="en-US" sz="1400" b="1" dirty="0">
                <a:solidFill>
                  <a:srgbClr val="150F96"/>
                </a:solidFill>
                <a:latin typeface="+mn-ea"/>
              </a:rPr>
              <a:t>만</a:t>
            </a:r>
            <a:r>
              <a:rPr lang="en-US" altLang="ko-KR" sz="1400" b="1" dirty="0">
                <a:solidFill>
                  <a:srgbClr val="150F96"/>
                </a:solidFill>
                <a:latin typeface="+mn-ea"/>
              </a:rPr>
              <a:t> </a:t>
            </a:r>
            <a:r>
              <a:rPr lang="ko-KR" altLang="en-US" sz="1400" b="1" dirty="0">
                <a:solidFill>
                  <a:srgbClr val="150F96"/>
                </a:solidFill>
                <a:latin typeface="+mn-ea"/>
              </a:rPr>
              <a:t>가능</a:t>
            </a:r>
            <a:endParaRPr lang="en-US" altLang="ko-KR" sz="1400" b="1" dirty="0">
              <a:solidFill>
                <a:srgbClr val="150F96"/>
              </a:solidFill>
              <a:latin typeface="+mn-ea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09113" y="3044949"/>
            <a:ext cx="471604" cy="523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ko-KR" sz="1653" b="1" i="1" dirty="0">
                <a:latin typeface="Georgia" panose="02040502050405020303" pitchFamily="18" charset="0"/>
                <a:ea typeface="HY헤드라인M"/>
              </a:rPr>
              <a:t>04</a:t>
            </a:r>
          </a:p>
        </p:txBody>
      </p:sp>
      <p:sp>
        <p:nvSpPr>
          <p:cNvPr id="60" name="직사각형 59"/>
          <p:cNvSpPr/>
          <p:nvPr/>
        </p:nvSpPr>
        <p:spPr>
          <a:xfrm>
            <a:off x="649247" y="3272358"/>
            <a:ext cx="71395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400" b="1" dirty="0" err="1">
                <a:solidFill>
                  <a:srgbClr val="150F96"/>
                </a:solidFill>
                <a:latin typeface="+mn-ea"/>
              </a:rPr>
              <a:t>고객신원정보</a:t>
            </a:r>
            <a:r>
              <a:rPr lang="ko-KR" altLang="en-US" sz="1400" b="1" dirty="0">
                <a:solidFill>
                  <a:srgbClr val="150F96"/>
                </a:solidFill>
                <a:latin typeface="+mn-ea"/>
              </a:rPr>
              <a:t> 확인을 위한 계약자의 주민등록증 </a:t>
            </a:r>
            <a:r>
              <a:rPr lang="en-US" altLang="ko-KR" sz="1400" b="1" dirty="0">
                <a:solidFill>
                  <a:srgbClr val="150F96"/>
                </a:solidFill>
                <a:latin typeface="+mn-ea"/>
              </a:rPr>
              <a:t>or </a:t>
            </a:r>
            <a:r>
              <a:rPr lang="ko-KR" altLang="en-US" sz="1400" b="1" dirty="0">
                <a:solidFill>
                  <a:srgbClr val="150F96"/>
                </a:solidFill>
                <a:latin typeface="+mn-ea"/>
              </a:rPr>
              <a:t>운전면허증 필요</a:t>
            </a:r>
            <a:endParaRPr lang="en-US" altLang="ko-KR" sz="1400" b="1" dirty="0">
              <a:solidFill>
                <a:srgbClr val="150F96"/>
              </a:solidFill>
              <a:latin typeface="+mn-e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9247" y="2218023"/>
            <a:ext cx="403668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+mn-ea"/>
              </a:rPr>
              <a:t>* </a:t>
            </a:r>
            <a:r>
              <a:rPr lang="ko-KR" altLang="en-US" sz="1050" b="1" dirty="0">
                <a:latin typeface="+mn-ea"/>
              </a:rPr>
              <a:t>법인계약</a:t>
            </a:r>
            <a:r>
              <a:rPr lang="en-US" altLang="ko-KR" sz="1050" b="1" dirty="0">
                <a:latin typeface="+mn-ea"/>
              </a:rPr>
              <a:t>, </a:t>
            </a:r>
            <a:r>
              <a:rPr lang="ko-KR" altLang="en-US" sz="1050" b="1" dirty="0">
                <a:latin typeface="+mn-ea"/>
              </a:rPr>
              <a:t>외국인</a:t>
            </a:r>
            <a:r>
              <a:rPr lang="en-US" altLang="ko-KR" sz="1050" b="1" dirty="0">
                <a:latin typeface="+mn-ea"/>
              </a:rPr>
              <a:t>, </a:t>
            </a:r>
            <a:r>
              <a:rPr lang="ko-KR" altLang="en-US" sz="1050" b="1" dirty="0">
                <a:latin typeface="+mn-ea"/>
              </a:rPr>
              <a:t>미성년자 계약은 출력 청약 이용 </a:t>
            </a:r>
            <a:endParaRPr lang="en-US" altLang="ko-KR" sz="1050" b="1" dirty="0">
              <a:latin typeface="+mn-e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49247" y="2889656"/>
            <a:ext cx="403668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+mn-ea"/>
              </a:rPr>
              <a:t>* </a:t>
            </a:r>
            <a:r>
              <a:rPr lang="ko-KR" altLang="en-US" sz="1050" b="1" dirty="0">
                <a:latin typeface="+mn-ea"/>
              </a:rPr>
              <a:t>카드는 보장성보험 월 보험료 </a:t>
            </a:r>
            <a:r>
              <a:rPr lang="en-US" altLang="ko-KR" sz="1050" b="1" dirty="0">
                <a:latin typeface="+mn-ea"/>
              </a:rPr>
              <a:t>15</a:t>
            </a:r>
            <a:r>
              <a:rPr lang="ko-KR" altLang="en-US" sz="1050" b="1" dirty="0">
                <a:latin typeface="+mn-ea"/>
              </a:rPr>
              <a:t>만원 이하만 가능</a:t>
            </a:r>
            <a:endParaRPr lang="en-US" altLang="ko-KR" sz="1050" b="1" dirty="0">
              <a:latin typeface="+mn-ea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49247" y="3577975"/>
            <a:ext cx="403668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+mn-ea"/>
              </a:rPr>
              <a:t>* </a:t>
            </a:r>
            <a:r>
              <a:rPr lang="ko-KR" altLang="en-US" sz="1050" b="1" dirty="0">
                <a:latin typeface="+mn-ea"/>
              </a:rPr>
              <a:t>실시간 </a:t>
            </a:r>
            <a:r>
              <a:rPr lang="ko-KR" altLang="en-US" sz="1050" b="1" dirty="0" err="1">
                <a:latin typeface="+mn-ea"/>
              </a:rPr>
              <a:t>스크래핑을</a:t>
            </a:r>
            <a:r>
              <a:rPr lang="ko-KR" altLang="en-US" sz="1050" b="1" dirty="0">
                <a:latin typeface="+mn-ea"/>
              </a:rPr>
              <a:t> 이용한 확인 </a:t>
            </a:r>
            <a:endParaRPr lang="en-US" altLang="ko-KR" sz="1050" b="1" dirty="0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884971"/>
            <a:ext cx="7559675" cy="479733"/>
          </a:xfrm>
          <a:prstGeom prst="rect">
            <a:avLst/>
          </a:prstGeom>
          <a:solidFill>
            <a:srgbClr val="150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488">
              <a:solidFill>
                <a:srgbClr val="D9E2F6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29193" y="980613"/>
            <a:ext cx="24448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ko-KR" altLang="en-US" sz="16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전자청약 가능 계약</a:t>
            </a:r>
            <a:endParaRPr lang="ko-KR" altLang="en-US" sz="1600" b="1" spc="-38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227115" y="1300541"/>
            <a:ext cx="437940" cy="523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ko-KR" sz="1653" b="1" i="1" dirty="0">
                <a:latin typeface="Georgia" panose="02040502050405020303" pitchFamily="18" charset="0"/>
                <a:ea typeface="HY헤드라인M"/>
              </a:rPr>
              <a:t>01</a:t>
            </a:r>
          </a:p>
        </p:txBody>
      </p:sp>
      <p:sp>
        <p:nvSpPr>
          <p:cNvPr id="61" name="직사각형 60"/>
          <p:cNvSpPr/>
          <p:nvPr/>
        </p:nvSpPr>
        <p:spPr>
          <a:xfrm>
            <a:off x="204600" y="4891204"/>
            <a:ext cx="437940" cy="523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ko-KR" sz="1653" b="1" i="1" dirty="0">
                <a:latin typeface="Georgia" panose="02040502050405020303" pitchFamily="18" charset="0"/>
                <a:ea typeface="HY헤드라인M"/>
              </a:rPr>
              <a:t>01</a:t>
            </a:r>
          </a:p>
        </p:txBody>
      </p:sp>
      <p:sp>
        <p:nvSpPr>
          <p:cNvPr id="71" name="직사각형 70"/>
          <p:cNvSpPr/>
          <p:nvPr/>
        </p:nvSpPr>
        <p:spPr>
          <a:xfrm>
            <a:off x="202221" y="6073285"/>
            <a:ext cx="466794" cy="523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ko-KR" sz="1653" b="1" i="1" dirty="0">
                <a:latin typeface="Georgia" panose="02040502050405020303" pitchFamily="18" charset="0"/>
                <a:ea typeface="HY헤드라인M"/>
              </a:rPr>
              <a:t>02</a:t>
            </a:r>
          </a:p>
        </p:txBody>
      </p:sp>
      <p:sp>
        <p:nvSpPr>
          <p:cNvPr id="73" name="직사각형 72"/>
          <p:cNvSpPr/>
          <p:nvPr/>
        </p:nvSpPr>
        <p:spPr>
          <a:xfrm>
            <a:off x="577676" y="4943671"/>
            <a:ext cx="3268844" cy="454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ko-KR" sz="1400" b="1" dirty="0">
                <a:solidFill>
                  <a:srgbClr val="FF6600"/>
                </a:solidFill>
                <a:latin typeface="+mj-ea"/>
                <a:ea typeface="+mj-ea"/>
              </a:rPr>
              <a:t>[</a:t>
            </a:r>
            <a:r>
              <a:rPr lang="ko-KR" altLang="en-US" sz="1400" b="1" dirty="0">
                <a:solidFill>
                  <a:srgbClr val="FF6600"/>
                </a:solidFill>
                <a:latin typeface="+mj-ea"/>
                <a:ea typeface="+mj-ea"/>
              </a:rPr>
              <a:t>총무</a:t>
            </a:r>
            <a:r>
              <a:rPr lang="en-US" altLang="ko-KR" sz="1400" b="1" dirty="0">
                <a:solidFill>
                  <a:srgbClr val="FF6600"/>
                </a:solidFill>
                <a:latin typeface="+mj-ea"/>
                <a:ea typeface="+mj-ea"/>
              </a:rPr>
              <a:t>] </a:t>
            </a:r>
            <a:r>
              <a:rPr lang="ko-KR" altLang="en-US" sz="1400" b="1" dirty="0">
                <a:solidFill>
                  <a:srgbClr val="FF6600"/>
                </a:solidFill>
                <a:latin typeface="+mj-ea"/>
                <a:ea typeface="+mj-ea"/>
              </a:rPr>
              <a:t>가입설계 입력 </a:t>
            </a:r>
            <a:r>
              <a:rPr lang="en-US" altLang="ko-KR" sz="1400" b="1" dirty="0">
                <a:solidFill>
                  <a:srgbClr val="FF6600"/>
                </a:solidFill>
                <a:latin typeface="+mj-ea"/>
                <a:ea typeface="+mj-ea"/>
              </a:rPr>
              <a:t>+ </a:t>
            </a:r>
            <a:r>
              <a:rPr lang="ko-KR" altLang="en-US" sz="1400" b="1" dirty="0">
                <a:solidFill>
                  <a:srgbClr val="FF6600"/>
                </a:solidFill>
                <a:latin typeface="+mj-ea"/>
                <a:ea typeface="+mj-ea"/>
              </a:rPr>
              <a:t>전자청약 입력</a:t>
            </a:r>
            <a:endParaRPr lang="en-US" altLang="ko-KR" sz="1400" b="1" dirty="0">
              <a:solidFill>
                <a:srgbClr val="FF6600"/>
              </a:solidFill>
              <a:latin typeface="+mj-ea"/>
              <a:ea typeface="+mj-ea"/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629193" y="6144671"/>
            <a:ext cx="4328044" cy="454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ko-KR" sz="1400" b="1" spc="-41" dirty="0">
                <a:solidFill>
                  <a:srgbClr val="FF6600"/>
                </a:solidFill>
                <a:latin typeface="+mj-ea"/>
                <a:ea typeface="+mj-ea"/>
              </a:rPr>
              <a:t>[FC] </a:t>
            </a:r>
            <a:r>
              <a:rPr lang="ko-KR" altLang="en-US" sz="1400" b="1" spc="-41" dirty="0">
                <a:solidFill>
                  <a:srgbClr val="FF6600"/>
                </a:solidFill>
                <a:latin typeface="+mj-ea"/>
                <a:ea typeface="+mj-ea"/>
              </a:rPr>
              <a:t>가입설계 입력 </a:t>
            </a:r>
            <a:r>
              <a:rPr lang="en-US" altLang="ko-KR" sz="1400" b="1" spc="-41" dirty="0">
                <a:solidFill>
                  <a:srgbClr val="FF6600"/>
                </a:solidFill>
                <a:latin typeface="+mj-ea"/>
                <a:ea typeface="+mj-ea"/>
              </a:rPr>
              <a:t>+ </a:t>
            </a:r>
            <a:r>
              <a:rPr lang="ko-KR" altLang="en-US" sz="1400" b="1" spc="-41" dirty="0">
                <a:solidFill>
                  <a:srgbClr val="FF6600"/>
                </a:solidFill>
                <a:latin typeface="+mj-ea"/>
                <a:ea typeface="+mj-ea"/>
              </a:rPr>
              <a:t>전자 청약 입력 </a:t>
            </a:r>
            <a:r>
              <a:rPr lang="en-US" altLang="ko-KR" sz="1400" b="1" spc="-41" dirty="0">
                <a:solidFill>
                  <a:srgbClr val="FF6600"/>
                </a:solidFill>
                <a:latin typeface="+mj-ea"/>
                <a:ea typeface="+mj-ea"/>
              </a:rPr>
              <a:t>+ </a:t>
            </a:r>
            <a:r>
              <a:rPr lang="ko-KR" altLang="en-US" sz="1400" b="1" spc="-41" dirty="0">
                <a:solidFill>
                  <a:srgbClr val="FF6600"/>
                </a:solidFill>
                <a:latin typeface="+mj-ea"/>
                <a:ea typeface="+mj-ea"/>
              </a:rPr>
              <a:t>전자서명 </a:t>
            </a:r>
            <a:r>
              <a:rPr lang="en-US" altLang="ko-KR" sz="1400" b="1" spc="-41" dirty="0">
                <a:solidFill>
                  <a:srgbClr val="FF6600"/>
                </a:solidFill>
                <a:latin typeface="+mj-ea"/>
                <a:ea typeface="+mj-ea"/>
              </a:rPr>
              <a:t>1</a:t>
            </a:r>
            <a:r>
              <a:rPr lang="ko-KR" altLang="en-US" sz="1400" b="1" spc="-41" dirty="0">
                <a:solidFill>
                  <a:srgbClr val="FF6600"/>
                </a:solidFill>
                <a:latin typeface="+mj-ea"/>
                <a:ea typeface="+mj-ea"/>
              </a:rPr>
              <a:t>회</a:t>
            </a:r>
            <a:endParaRPr lang="en-US" altLang="ko-KR" sz="1400" b="1" spc="-41" dirty="0">
              <a:solidFill>
                <a:srgbClr val="FF6600"/>
              </a:solidFill>
              <a:latin typeface="+mj-ea"/>
              <a:ea typeface="+mj-ea"/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577676" y="5547174"/>
            <a:ext cx="1649811" cy="454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ko-KR" sz="1400" b="1" dirty="0">
                <a:solidFill>
                  <a:srgbClr val="FF6600"/>
                </a:solidFill>
                <a:latin typeface="+mj-ea"/>
                <a:ea typeface="+mj-ea"/>
              </a:rPr>
              <a:t>[FC] </a:t>
            </a:r>
            <a:r>
              <a:rPr lang="ko-KR" altLang="en-US" sz="1400" b="1" dirty="0">
                <a:solidFill>
                  <a:srgbClr val="FF6600"/>
                </a:solidFill>
                <a:latin typeface="+mj-ea"/>
                <a:ea typeface="+mj-ea"/>
              </a:rPr>
              <a:t>전자서명 </a:t>
            </a:r>
            <a:r>
              <a:rPr lang="en-US" altLang="ko-KR" sz="1400" b="1" dirty="0">
                <a:solidFill>
                  <a:srgbClr val="FF6600"/>
                </a:solidFill>
                <a:latin typeface="+mj-ea"/>
                <a:ea typeface="+mj-ea"/>
              </a:rPr>
              <a:t>1</a:t>
            </a:r>
            <a:r>
              <a:rPr lang="ko-KR" altLang="en-US" sz="1400" b="1" dirty="0">
                <a:solidFill>
                  <a:srgbClr val="FF6600"/>
                </a:solidFill>
                <a:latin typeface="+mj-ea"/>
                <a:ea typeface="+mj-ea"/>
              </a:rPr>
              <a:t>회</a:t>
            </a:r>
            <a:endParaRPr lang="en-US" altLang="ko-KR" sz="1400" b="1" dirty="0">
              <a:solidFill>
                <a:srgbClr val="FF6600"/>
              </a:solidFill>
              <a:latin typeface="+mj-ea"/>
              <a:ea typeface="+mj-ea"/>
            </a:endParaRPr>
          </a:p>
        </p:txBody>
      </p:sp>
      <p:sp>
        <p:nvSpPr>
          <p:cNvPr id="76" name="직사각형 75"/>
          <p:cNvSpPr/>
          <p:nvPr/>
        </p:nvSpPr>
        <p:spPr>
          <a:xfrm>
            <a:off x="471581" y="4514122"/>
            <a:ext cx="3895618" cy="454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ko-KR" sz="1400" b="1" dirty="0">
                <a:solidFill>
                  <a:srgbClr val="FF6600"/>
                </a:solidFill>
                <a:latin typeface="+mj-ea"/>
                <a:ea typeface="+mj-ea"/>
              </a:rPr>
              <a:t>2</a:t>
            </a:r>
            <a:r>
              <a:rPr lang="ko-KR" altLang="en-US" sz="1400" b="1" dirty="0">
                <a:solidFill>
                  <a:srgbClr val="FF6600"/>
                </a:solidFill>
                <a:latin typeface="+mj-ea"/>
                <a:ea typeface="+mj-ea"/>
              </a:rPr>
              <a:t>가지 중 편리한 방법을 선택하실 수 있습니다</a:t>
            </a:r>
            <a:endParaRPr lang="en-US" altLang="ko-KR" sz="1400" b="1" dirty="0">
              <a:solidFill>
                <a:srgbClr val="FF6600"/>
              </a:solidFill>
              <a:latin typeface="+mj-ea"/>
              <a:ea typeface="+mj-ea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99603" y="5383098"/>
            <a:ext cx="67149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b="1" dirty="0">
                <a:latin typeface="+mj-ea"/>
                <a:ea typeface="+mj-ea"/>
              </a:rPr>
              <a:t>청약서류 확인 화면에서 </a:t>
            </a:r>
            <a:r>
              <a:rPr lang="en-US" altLang="ko-KR" sz="1100" b="1" dirty="0">
                <a:latin typeface="+mj-ea"/>
                <a:ea typeface="+mj-ea"/>
              </a:rPr>
              <a:t>“FC</a:t>
            </a:r>
            <a:r>
              <a:rPr lang="ko-KR" altLang="en-US" sz="1100" b="1" dirty="0">
                <a:latin typeface="+mj-ea"/>
                <a:ea typeface="+mj-ea"/>
              </a:rPr>
              <a:t>인증 전송</a:t>
            </a:r>
            <a:r>
              <a:rPr lang="en-US" altLang="ko-KR" sz="1100" b="1" dirty="0">
                <a:latin typeface="+mj-ea"/>
                <a:ea typeface="+mj-ea"/>
              </a:rPr>
              <a:t>” </a:t>
            </a:r>
            <a:r>
              <a:rPr lang="ko-KR" altLang="en-US" sz="1100" b="1" dirty="0">
                <a:latin typeface="+mj-ea"/>
                <a:ea typeface="+mj-ea"/>
              </a:rPr>
              <a:t>버튼 클릭 ▶문자 </a:t>
            </a:r>
            <a:r>
              <a:rPr lang="en-US" altLang="ko-KR" sz="1100" b="1" dirty="0">
                <a:latin typeface="+mj-ea"/>
                <a:ea typeface="+mj-ea"/>
              </a:rPr>
              <a:t>or </a:t>
            </a:r>
            <a:r>
              <a:rPr lang="ko-KR" altLang="en-US" sz="1100" b="1" dirty="0">
                <a:latin typeface="+mj-ea"/>
                <a:ea typeface="+mj-ea"/>
              </a:rPr>
              <a:t>이메일 전송</a:t>
            </a:r>
            <a:endParaRPr lang="en-US" altLang="ko-KR" sz="1100" b="1" dirty="0">
              <a:latin typeface="+mj-ea"/>
              <a:ea typeface="+mj-e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82988" y="5941788"/>
            <a:ext cx="39781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b="1" dirty="0">
                <a:latin typeface="+mj-ea"/>
                <a:ea typeface="+mj-ea"/>
              </a:rPr>
              <a:t>전자서명 </a:t>
            </a:r>
            <a:r>
              <a:rPr lang="en-US" altLang="ko-KR" sz="1100" b="1" dirty="0">
                <a:latin typeface="+mj-ea"/>
                <a:ea typeface="+mj-ea"/>
              </a:rPr>
              <a:t>1</a:t>
            </a:r>
            <a:r>
              <a:rPr lang="ko-KR" altLang="en-US" sz="1100" b="1" dirty="0">
                <a:latin typeface="+mj-ea"/>
                <a:ea typeface="+mj-ea"/>
              </a:rPr>
              <a:t>회로 청약 완료</a:t>
            </a:r>
            <a:endParaRPr lang="en-US" altLang="ko-KR" sz="1100" b="1" dirty="0">
              <a:latin typeface="+mj-ea"/>
              <a:ea typeface="+mj-ea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0CABCDCB-CDE6-461B-88EF-16209401B381}"/>
              </a:ext>
            </a:extLst>
          </p:cNvPr>
          <p:cNvGrpSpPr/>
          <p:nvPr/>
        </p:nvGrpSpPr>
        <p:grpSpPr>
          <a:xfrm>
            <a:off x="587631" y="6871825"/>
            <a:ext cx="3973482" cy="355056"/>
            <a:chOff x="577180" y="6785854"/>
            <a:chExt cx="2955524" cy="264095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775480" y="6785854"/>
              <a:ext cx="2757224" cy="26409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88"/>
            </a:p>
          </p:txBody>
        </p:sp>
        <p:pic>
          <p:nvPicPr>
            <p:cNvPr id="1027" name="Picture 3" descr="E:\처브\235866.png"/>
            <p:cNvPicPr>
              <a:picLocks noChangeAspect="1" noChangeArrowheads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577180" y="6788374"/>
              <a:ext cx="259019" cy="259019"/>
            </a:xfrm>
            <a:prstGeom prst="rect">
              <a:avLst/>
            </a:prstGeom>
            <a:noFill/>
          </p:spPr>
        </p:pic>
      </p:grpSp>
      <p:pic>
        <p:nvPicPr>
          <p:cNvPr id="84" name="Picture 4" descr="E:\처브\check.png"/>
          <p:cNvPicPr>
            <a:picLocks noChangeAspect="1" noChangeArrowheads="1"/>
          </p:cNvPicPr>
          <p:nvPr/>
        </p:nvPicPr>
        <p:blipFill rotWithShape="1">
          <a:blip r:embed="rId4"/>
          <a:srcRect l="-900" r="43540" b="-4840"/>
          <a:stretch>
            <a:fillRect/>
          </a:stretch>
        </p:blipFill>
        <p:spPr>
          <a:xfrm>
            <a:off x="410651" y="1042095"/>
            <a:ext cx="224468" cy="1747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직사각형 84"/>
          <p:cNvSpPr/>
          <p:nvPr/>
        </p:nvSpPr>
        <p:spPr>
          <a:xfrm>
            <a:off x="699444" y="7616786"/>
            <a:ext cx="2535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ko-KR" altLang="en-US" sz="16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6600"/>
                </a:solidFill>
                <a:latin typeface="+mn-ea"/>
              </a:rPr>
              <a:t>전자인증 </a:t>
            </a:r>
            <a:r>
              <a:rPr lang="en-US" altLang="ko-KR" sz="16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6600"/>
                </a:solidFill>
                <a:latin typeface="+mn-ea"/>
              </a:rPr>
              <a:t>Process</a:t>
            </a:r>
            <a:endParaRPr lang="ko-KR" altLang="en-US" sz="1600" b="1" spc="-38" dirty="0">
              <a:solidFill>
                <a:srgbClr val="FF6600"/>
              </a:solidFill>
              <a:latin typeface="+mn-ea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2A19E0BC-BEDE-4991-85DE-14868615B11A}"/>
              </a:ext>
            </a:extLst>
          </p:cNvPr>
          <p:cNvGrpSpPr/>
          <p:nvPr/>
        </p:nvGrpSpPr>
        <p:grpSpPr>
          <a:xfrm>
            <a:off x="5588415" y="8234754"/>
            <a:ext cx="443635" cy="338553"/>
            <a:chOff x="5718461" y="8357635"/>
            <a:chExt cx="443635" cy="338553"/>
          </a:xfrm>
        </p:grpSpPr>
        <p:grpSp>
          <p:nvGrpSpPr>
            <p:cNvPr id="1077" name="그룹 1076"/>
            <p:cNvGrpSpPr/>
            <p:nvPr/>
          </p:nvGrpSpPr>
          <p:grpSpPr>
            <a:xfrm>
              <a:off x="5740806" y="8357635"/>
              <a:ext cx="338553" cy="338553"/>
              <a:chOff x="6647566" y="5435154"/>
              <a:chExt cx="299071" cy="299071"/>
            </a:xfrm>
          </p:grpSpPr>
          <p:sp>
            <p:nvSpPr>
              <p:cNvPr id="1051" name="타원 108"/>
              <p:cNvSpPr/>
              <p:nvPr/>
            </p:nvSpPr>
            <p:spPr>
              <a:xfrm>
                <a:off x="6647566" y="5435154"/>
                <a:ext cx="299071" cy="299071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ko-KR" sz="1488">
                  <a:latin typeface="+mn-ea"/>
                </a:endParaRPr>
              </a:p>
            </p:txBody>
          </p:sp>
          <p:sp>
            <p:nvSpPr>
              <p:cNvPr id="1052" name="타원 108"/>
              <p:cNvSpPr/>
              <p:nvPr/>
            </p:nvSpPr>
            <p:spPr>
              <a:xfrm>
                <a:off x="6671158" y="5460750"/>
                <a:ext cx="251888" cy="251888"/>
              </a:xfrm>
              <a:prstGeom prst="ellipse">
                <a:avLst/>
              </a:prstGeom>
              <a:solidFill>
                <a:srgbClr val="F1352B"/>
              </a:solidFill>
              <a:ln>
                <a:noFill/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ko-KR" sz="1488">
                  <a:latin typeface="+mn-ea"/>
                </a:endParaRPr>
              </a:p>
            </p:txBody>
          </p:sp>
        </p:grpSp>
        <p:sp>
          <p:nvSpPr>
            <p:cNvPr id="1038" name="TextBox 1037"/>
            <p:cNvSpPr txBox="1"/>
            <p:nvPr/>
          </p:nvSpPr>
          <p:spPr>
            <a:xfrm>
              <a:off x="5718461" y="8413010"/>
              <a:ext cx="443635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ko-KR" altLang="en-US" sz="800" b="1" dirty="0">
                  <a:solidFill>
                    <a:schemeClr val="lt1"/>
                  </a:solidFill>
                  <a:latin typeface="+mn-ea"/>
                </a:rPr>
                <a:t>고객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45E16D47-D82B-448F-9D88-B3505FA52EAD}"/>
              </a:ext>
            </a:extLst>
          </p:cNvPr>
          <p:cNvGrpSpPr/>
          <p:nvPr/>
        </p:nvGrpSpPr>
        <p:grpSpPr>
          <a:xfrm>
            <a:off x="400916" y="8234753"/>
            <a:ext cx="389397" cy="338554"/>
            <a:chOff x="461496" y="8357634"/>
            <a:chExt cx="389397" cy="338554"/>
          </a:xfrm>
        </p:grpSpPr>
        <p:grpSp>
          <p:nvGrpSpPr>
            <p:cNvPr id="1063" name="그룹 1062"/>
            <p:cNvGrpSpPr/>
            <p:nvPr/>
          </p:nvGrpSpPr>
          <p:grpSpPr>
            <a:xfrm>
              <a:off x="461496" y="8357634"/>
              <a:ext cx="338553" cy="338554"/>
              <a:chOff x="6647566" y="5435154"/>
              <a:chExt cx="299071" cy="299071"/>
            </a:xfrm>
          </p:grpSpPr>
          <p:sp>
            <p:nvSpPr>
              <p:cNvPr id="1064" name="타원 108"/>
              <p:cNvSpPr/>
              <p:nvPr/>
            </p:nvSpPr>
            <p:spPr>
              <a:xfrm>
                <a:off x="6647566" y="5435154"/>
                <a:ext cx="299071" cy="299071"/>
              </a:xfrm>
              <a:prstGeom prst="ellipse">
                <a:avLst/>
              </a:prstGeom>
              <a:solidFill>
                <a:srgbClr val="FFEF99"/>
              </a:solidFill>
              <a:ln>
                <a:noFill/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ko-KR" sz="1488">
                  <a:latin typeface="+mn-ea"/>
                </a:endParaRPr>
              </a:p>
            </p:txBody>
          </p:sp>
          <p:sp>
            <p:nvSpPr>
              <p:cNvPr id="1065" name="타원 108"/>
              <p:cNvSpPr/>
              <p:nvPr/>
            </p:nvSpPr>
            <p:spPr>
              <a:xfrm>
                <a:off x="6671158" y="5460750"/>
                <a:ext cx="251888" cy="2518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ko-KR" sz="1488">
                  <a:latin typeface="+mn-ea"/>
                </a:endParaRPr>
              </a:p>
            </p:txBody>
          </p:sp>
        </p:grpSp>
        <p:sp>
          <p:nvSpPr>
            <p:cNvPr id="1039" name="TextBox 1038"/>
            <p:cNvSpPr txBox="1"/>
            <p:nvPr/>
          </p:nvSpPr>
          <p:spPr>
            <a:xfrm>
              <a:off x="461496" y="8397622"/>
              <a:ext cx="38939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1000" b="1" dirty="0">
                  <a:solidFill>
                    <a:schemeClr val="lt1"/>
                  </a:solidFill>
                  <a:latin typeface="+mn-ea"/>
                </a:rPr>
                <a:t>FC</a:t>
              </a:r>
            </a:p>
          </p:txBody>
        </p:sp>
      </p:grpSp>
      <p:pic>
        <p:nvPicPr>
          <p:cNvPr id="1061" name="그림 1060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468182" y="7673132"/>
            <a:ext cx="178770" cy="170324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D7E36D25-F6E9-4D73-AAF4-4051ADA741E6}"/>
              </a:ext>
            </a:extLst>
          </p:cNvPr>
          <p:cNvGrpSpPr/>
          <p:nvPr/>
        </p:nvGrpSpPr>
        <p:grpSpPr>
          <a:xfrm>
            <a:off x="3740409" y="8234754"/>
            <a:ext cx="378531" cy="338553"/>
            <a:chOff x="3981036" y="8357635"/>
            <a:chExt cx="378531" cy="338553"/>
          </a:xfrm>
        </p:grpSpPr>
        <p:grpSp>
          <p:nvGrpSpPr>
            <p:cNvPr id="1068" name="그룹 1067"/>
            <p:cNvGrpSpPr/>
            <p:nvPr/>
          </p:nvGrpSpPr>
          <p:grpSpPr>
            <a:xfrm>
              <a:off x="3981036" y="8357635"/>
              <a:ext cx="338553" cy="338553"/>
              <a:chOff x="6647566" y="5435154"/>
              <a:chExt cx="299071" cy="299071"/>
            </a:xfrm>
          </p:grpSpPr>
          <p:sp>
            <p:nvSpPr>
              <p:cNvPr id="1069" name="타원 108"/>
              <p:cNvSpPr/>
              <p:nvPr/>
            </p:nvSpPr>
            <p:spPr>
              <a:xfrm>
                <a:off x="6647566" y="5435154"/>
                <a:ext cx="299071" cy="299071"/>
              </a:xfrm>
              <a:prstGeom prst="ellipse">
                <a:avLst/>
              </a:prstGeom>
              <a:solidFill>
                <a:srgbClr val="FFEF99"/>
              </a:solidFill>
              <a:ln>
                <a:noFill/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ko-KR" sz="1488">
                  <a:latin typeface="+mn-ea"/>
                </a:endParaRPr>
              </a:p>
            </p:txBody>
          </p:sp>
          <p:sp>
            <p:nvSpPr>
              <p:cNvPr id="1070" name="타원 108"/>
              <p:cNvSpPr/>
              <p:nvPr/>
            </p:nvSpPr>
            <p:spPr>
              <a:xfrm>
                <a:off x="6671158" y="5460750"/>
                <a:ext cx="251888" cy="2518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ko-KR" sz="1488">
                  <a:latin typeface="+mn-ea"/>
                </a:endParaRPr>
              </a:p>
            </p:txBody>
          </p:sp>
        </p:grpSp>
        <p:sp>
          <p:nvSpPr>
            <p:cNvPr id="1071" name="TextBox 1070"/>
            <p:cNvSpPr txBox="1"/>
            <p:nvPr/>
          </p:nvSpPr>
          <p:spPr>
            <a:xfrm>
              <a:off x="3983252" y="8397622"/>
              <a:ext cx="37631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1000" b="1" dirty="0">
                  <a:solidFill>
                    <a:schemeClr val="lt1"/>
                  </a:solidFill>
                  <a:latin typeface="+mn-ea"/>
                </a:rPr>
                <a:t>FC</a:t>
              </a: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4FFCF2A7-5DFC-4BD5-8C86-3C5E95CBB693}"/>
              </a:ext>
            </a:extLst>
          </p:cNvPr>
          <p:cNvGrpSpPr/>
          <p:nvPr/>
        </p:nvGrpSpPr>
        <p:grpSpPr>
          <a:xfrm>
            <a:off x="2034368" y="8234754"/>
            <a:ext cx="379111" cy="338553"/>
            <a:chOff x="2094948" y="8370762"/>
            <a:chExt cx="379111" cy="338553"/>
          </a:xfrm>
        </p:grpSpPr>
        <p:grpSp>
          <p:nvGrpSpPr>
            <p:cNvPr id="1073" name="그룹 1072"/>
            <p:cNvGrpSpPr/>
            <p:nvPr/>
          </p:nvGrpSpPr>
          <p:grpSpPr>
            <a:xfrm>
              <a:off x="2094948" y="8370762"/>
              <a:ext cx="338553" cy="338553"/>
              <a:chOff x="6647566" y="5435154"/>
              <a:chExt cx="299071" cy="299071"/>
            </a:xfrm>
          </p:grpSpPr>
          <p:sp>
            <p:nvSpPr>
              <p:cNvPr id="1074" name="타원 108"/>
              <p:cNvSpPr/>
              <p:nvPr/>
            </p:nvSpPr>
            <p:spPr>
              <a:xfrm>
                <a:off x="6647566" y="5435154"/>
                <a:ext cx="299071" cy="299071"/>
              </a:xfrm>
              <a:prstGeom prst="ellipse">
                <a:avLst/>
              </a:prstGeom>
              <a:solidFill>
                <a:srgbClr val="FFEF99"/>
              </a:solidFill>
              <a:ln>
                <a:noFill/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ko-KR" sz="1488">
                  <a:latin typeface="+mn-ea"/>
                </a:endParaRPr>
              </a:p>
            </p:txBody>
          </p:sp>
          <p:sp>
            <p:nvSpPr>
              <p:cNvPr id="1075" name="타원 108"/>
              <p:cNvSpPr/>
              <p:nvPr/>
            </p:nvSpPr>
            <p:spPr>
              <a:xfrm>
                <a:off x="6671158" y="5460750"/>
                <a:ext cx="251889" cy="2518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ko-KR" sz="1488">
                  <a:latin typeface="+mn-ea"/>
                </a:endParaRPr>
              </a:p>
            </p:txBody>
          </p:sp>
        </p:grpSp>
        <p:sp>
          <p:nvSpPr>
            <p:cNvPr id="1076" name="TextBox 1075"/>
            <p:cNvSpPr txBox="1"/>
            <p:nvPr/>
          </p:nvSpPr>
          <p:spPr>
            <a:xfrm>
              <a:off x="2101169" y="8410749"/>
              <a:ext cx="37289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1000" b="1" dirty="0">
                  <a:solidFill>
                    <a:schemeClr val="lt1"/>
                  </a:solidFill>
                  <a:latin typeface="+mn-ea"/>
                </a:rPr>
                <a:t>FC</a:t>
              </a:r>
            </a:p>
          </p:txBody>
        </p:sp>
      </p:grpSp>
      <p:sp>
        <p:nvSpPr>
          <p:cNvPr id="87" name="직사각형 86">
            <a:extLst>
              <a:ext uri="{FF2B5EF4-FFF2-40B4-BE49-F238E27FC236}">
                <a16:creationId xmlns:a16="http://schemas.microsoft.com/office/drawing/2014/main" xmlns="" id="{E015C539-F450-492E-80D4-ED3DF7904BE7}"/>
              </a:ext>
            </a:extLst>
          </p:cNvPr>
          <p:cNvSpPr/>
          <p:nvPr/>
        </p:nvSpPr>
        <p:spPr>
          <a:xfrm>
            <a:off x="0" y="0"/>
            <a:ext cx="7559675" cy="883437"/>
          </a:xfrm>
          <a:prstGeom prst="rect">
            <a:avLst/>
          </a:prstGeom>
          <a:solidFill>
            <a:srgbClr val="01C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/>
          </a:p>
        </p:txBody>
      </p:sp>
      <p:pic>
        <p:nvPicPr>
          <p:cNvPr id="92" name="Picture 6">
            <a:extLst>
              <a:ext uri="{FF2B5EF4-FFF2-40B4-BE49-F238E27FC236}">
                <a16:creationId xmlns:a16="http://schemas.microsoft.com/office/drawing/2014/main" xmlns="" id="{9A987DDB-99C9-46A2-8AE3-AE9D58444FFF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368745" y="220669"/>
            <a:ext cx="953594" cy="9649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7336" y="238026"/>
            <a:ext cx="5514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000" b="1" dirty="0">
                <a:solidFill>
                  <a:schemeClr val="bg1"/>
                </a:solidFill>
              </a:rPr>
              <a:t>전자청약 안내</a:t>
            </a:r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xmlns="" id="{181B817C-A0E8-4C47-8DD6-90939B5F36FE}"/>
              </a:ext>
            </a:extLst>
          </p:cNvPr>
          <p:cNvSpPr/>
          <p:nvPr/>
        </p:nvSpPr>
        <p:spPr>
          <a:xfrm>
            <a:off x="0" y="4052628"/>
            <a:ext cx="7559675" cy="479733"/>
          </a:xfrm>
          <a:prstGeom prst="rect">
            <a:avLst/>
          </a:prstGeom>
          <a:solidFill>
            <a:srgbClr val="FFB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488">
              <a:solidFill>
                <a:srgbClr val="D9E2F6"/>
              </a:solidFill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621247" y="4119492"/>
            <a:ext cx="2685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7803">
              <a:defRPr/>
            </a:pPr>
            <a:r>
              <a:rPr lang="ko-KR" altLang="en-US" sz="1600" b="1" spc="-38" dirty="0">
                <a:ln w="9525"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</a:rPr>
              <a:t>전자청약 이용 방법</a:t>
            </a:r>
            <a:endParaRPr lang="ko-KR" altLang="en-US" sz="1600" b="1" spc="-38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28" name="Picture 4" descr="E:\처브\check.png"/>
          <p:cNvPicPr>
            <a:picLocks noChangeAspect="1" noChangeArrowheads="1"/>
          </p:cNvPicPr>
          <p:nvPr/>
        </p:nvPicPr>
        <p:blipFill rotWithShape="1">
          <a:blip r:embed="rId4"/>
          <a:srcRect l="-900" r="43540" b="-4840"/>
          <a:stretch>
            <a:fillRect/>
          </a:stretch>
        </p:blipFill>
        <p:spPr>
          <a:xfrm>
            <a:off x="410651" y="4176905"/>
            <a:ext cx="224468" cy="1747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7" name="직사각형 76"/>
          <p:cNvSpPr/>
          <p:nvPr/>
        </p:nvSpPr>
        <p:spPr>
          <a:xfrm>
            <a:off x="1006144" y="6762364"/>
            <a:ext cx="4620232" cy="454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ko-KR" altLang="en-US" sz="1400" b="1" dirty="0">
                <a:solidFill>
                  <a:srgbClr val="150F96"/>
                </a:solidFill>
                <a:latin typeface="+mj-ea"/>
                <a:ea typeface="+mj-ea"/>
              </a:rPr>
              <a:t>전자청약 가능 시간 </a:t>
            </a:r>
            <a:r>
              <a:rPr lang="ko-KR" altLang="en-US" sz="1400" b="1" dirty="0">
                <a:solidFill>
                  <a:srgbClr val="FF6600"/>
                </a:solidFill>
                <a:latin typeface="+mj-ea"/>
                <a:ea typeface="+mj-ea"/>
              </a:rPr>
              <a:t>평일 </a:t>
            </a:r>
            <a:r>
              <a:rPr lang="en-US" altLang="ko-KR" sz="1400" b="1" dirty="0">
                <a:solidFill>
                  <a:srgbClr val="FF6600"/>
                </a:solidFill>
                <a:latin typeface="+mj-ea"/>
                <a:ea typeface="+mj-ea"/>
              </a:rPr>
              <a:t>08:00 – 21:00</a:t>
            </a:r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xmlns="" id="{DEDEC6F1-A994-464D-9BBA-51A3B2600738}"/>
              </a:ext>
            </a:extLst>
          </p:cNvPr>
          <p:cNvSpPr/>
          <p:nvPr/>
        </p:nvSpPr>
        <p:spPr>
          <a:xfrm>
            <a:off x="4160490" y="9064706"/>
            <a:ext cx="1188470" cy="3518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+mn-ea"/>
            </a:endParaRPr>
          </a:p>
        </p:txBody>
      </p:sp>
      <p:sp>
        <p:nvSpPr>
          <p:cNvPr id="111" name="직사각형 110">
            <a:extLst>
              <a:ext uri="{FF2B5EF4-FFF2-40B4-BE49-F238E27FC236}">
                <a16:creationId xmlns:a16="http://schemas.microsoft.com/office/drawing/2014/main" xmlns="" id="{0E149FDC-138E-45B2-ACE8-3DAD79FFE160}"/>
              </a:ext>
            </a:extLst>
          </p:cNvPr>
          <p:cNvSpPr/>
          <p:nvPr/>
        </p:nvSpPr>
        <p:spPr>
          <a:xfrm>
            <a:off x="4160490" y="9435930"/>
            <a:ext cx="1188470" cy="3582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+mn-ea"/>
            </a:endParaRPr>
          </a:p>
        </p:txBody>
      </p:sp>
      <p:grpSp>
        <p:nvGrpSpPr>
          <p:cNvPr id="103" name="그룹 102">
            <a:extLst>
              <a:ext uri="{FF2B5EF4-FFF2-40B4-BE49-F238E27FC236}">
                <a16:creationId xmlns:a16="http://schemas.microsoft.com/office/drawing/2014/main" xmlns="" id="{34EA8C51-9FEC-4C57-8284-3E50C0406114}"/>
              </a:ext>
            </a:extLst>
          </p:cNvPr>
          <p:cNvGrpSpPr/>
          <p:nvPr/>
        </p:nvGrpSpPr>
        <p:grpSpPr>
          <a:xfrm>
            <a:off x="4598402" y="8932232"/>
            <a:ext cx="349367" cy="215690"/>
            <a:chOff x="1151517" y="9044409"/>
            <a:chExt cx="480104" cy="296403"/>
          </a:xfrm>
        </p:grpSpPr>
        <p:sp>
          <p:nvSpPr>
            <p:cNvPr id="104" name="타원 108">
              <a:extLst>
                <a:ext uri="{FF2B5EF4-FFF2-40B4-BE49-F238E27FC236}">
                  <a16:creationId xmlns:a16="http://schemas.microsoft.com/office/drawing/2014/main" xmlns="" id="{4B8DB757-A10E-4243-BC4F-A1BF682FE16F}"/>
                </a:ext>
              </a:extLst>
            </p:cNvPr>
            <p:cNvSpPr/>
            <p:nvPr/>
          </p:nvSpPr>
          <p:spPr>
            <a:xfrm>
              <a:off x="1219246" y="9080246"/>
              <a:ext cx="260567" cy="26056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+mn-ea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9CA21BC1-F9E7-4986-9C22-14B291651CD2}"/>
                </a:ext>
              </a:extLst>
            </p:cNvPr>
            <p:cNvSpPr txBox="1"/>
            <p:nvPr/>
          </p:nvSpPr>
          <p:spPr>
            <a:xfrm>
              <a:off x="1151517" y="9044409"/>
              <a:ext cx="480104" cy="272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800" b="1" dirty="0">
                  <a:solidFill>
                    <a:schemeClr val="lt1"/>
                  </a:solidFill>
                  <a:latin typeface="+mn-ea"/>
                </a:rPr>
                <a:t>or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4B3B1D92-72BD-4EFF-9565-D0EE031C23B4}"/>
              </a:ext>
            </a:extLst>
          </p:cNvPr>
          <p:cNvSpPr txBox="1"/>
          <p:nvPr/>
        </p:nvSpPr>
        <p:spPr>
          <a:xfrm>
            <a:off x="4226481" y="9525075"/>
            <a:ext cx="105692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900" b="1" dirty="0" err="1">
                <a:latin typeface="+mn-ea"/>
              </a:rPr>
              <a:t>전자자필서명</a:t>
            </a:r>
            <a:endParaRPr lang="en-US" altLang="ko-KR" sz="900" b="1" dirty="0">
              <a:latin typeface="+mn-ea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2A08803F-443E-4F53-B719-3B9CC0AA73D2}"/>
              </a:ext>
            </a:extLst>
          </p:cNvPr>
          <p:cNvSpPr txBox="1"/>
          <p:nvPr/>
        </p:nvSpPr>
        <p:spPr>
          <a:xfrm>
            <a:off x="4240769" y="9134630"/>
            <a:ext cx="105692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900" b="1" dirty="0">
                <a:latin typeface="+mn-ea"/>
              </a:rPr>
              <a:t>카카오페이 인증</a:t>
            </a:r>
            <a:endParaRPr lang="en-US" altLang="ko-KR" sz="900" b="1" dirty="0">
              <a:latin typeface="+mn-ea"/>
            </a:endParaRPr>
          </a:p>
        </p:txBody>
      </p:sp>
      <p:grpSp>
        <p:nvGrpSpPr>
          <p:cNvPr id="113" name="그룹 112">
            <a:extLst>
              <a:ext uri="{FF2B5EF4-FFF2-40B4-BE49-F238E27FC236}">
                <a16:creationId xmlns:a16="http://schemas.microsoft.com/office/drawing/2014/main" xmlns="" id="{668EA3C0-1542-446C-8BE4-87A288149C96}"/>
              </a:ext>
            </a:extLst>
          </p:cNvPr>
          <p:cNvGrpSpPr/>
          <p:nvPr/>
        </p:nvGrpSpPr>
        <p:grpSpPr>
          <a:xfrm>
            <a:off x="4603744" y="9335822"/>
            <a:ext cx="349367" cy="209028"/>
            <a:chOff x="1153187" y="9053563"/>
            <a:chExt cx="480104" cy="287249"/>
          </a:xfrm>
        </p:grpSpPr>
        <p:sp>
          <p:nvSpPr>
            <p:cNvPr id="116" name="타원 108">
              <a:extLst>
                <a:ext uri="{FF2B5EF4-FFF2-40B4-BE49-F238E27FC236}">
                  <a16:creationId xmlns:a16="http://schemas.microsoft.com/office/drawing/2014/main" xmlns="" id="{A2029303-AE02-4C44-8BF2-70EDD304F07A}"/>
                </a:ext>
              </a:extLst>
            </p:cNvPr>
            <p:cNvSpPr/>
            <p:nvPr/>
          </p:nvSpPr>
          <p:spPr>
            <a:xfrm>
              <a:off x="1219246" y="9080246"/>
              <a:ext cx="260567" cy="26056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+mn-ea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4E67CA90-2F92-463B-86D1-04B0296C398F}"/>
                </a:ext>
              </a:extLst>
            </p:cNvPr>
            <p:cNvSpPr txBox="1"/>
            <p:nvPr/>
          </p:nvSpPr>
          <p:spPr>
            <a:xfrm>
              <a:off x="1153187" y="9053563"/>
              <a:ext cx="480104" cy="272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800" b="1" dirty="0">
                  <a:solidFill>
                    <a:schemeClr val="lt1"/>
                  </a:solidFill>
                  <a:latin typeface="+mn-ea"/>
                </a:rPr>
                <a:t>or</a:t>
              </a:r>
            </a:p>
          </p:txBody>
        </p:sp>
      </p:grpSp>
      <p:grpSp>
        <p:nvGrpSpPr>
          <p:cNvPr id="118" name="그룹 117">
            <a:extLst>
              <a:ext uri="{FF2B5EF4-FFF2-40B4-BE49-F238E27FC236}">
                <a16:creationId xmlns:a16="http://schemas.microsoft.com/office/drawing/2014/main" xmlns="" id="{EEFA4BED-281F-48D0-92B1-9977F39EF222}"/>
              </a:ext>
            </a:extLst>
          </p:cNvPr>
          <p:cNvGrpSpPr/>
          <p:nvPr/>
        </p:nvGrpSpPr>
        <p:grpSpPr>
          <a:xfrm>
            <a:off x="1213020" y="9090457"/>
            <a:ext cx="379928" cy="230832"/>
            <a:chOff x="1158857" y="9053563"/>
            <a:chExt cx="480104" cy="291696"/>
          </a:xfrm>
        </p:grpSpPr>
        <p:sp>
          <p:nvSpPr>
            <p:cNvPr id="123" name="타원 108">
              <a:extLst>
                <a:ext uri="{FF2B5EF4-FFF2-40B4-BE49-F238E27FC236}">
                  <a16:creationId xmlns:a16="http://schemas.microsoft.com/office/drawing/2014/main" xmlns="" id="{14A2BCAB-6997-4C83-BFA0-CB588C3321CA}"/>
                </a:ext>
              </a:extLst>
            </p:cNvPr>
            <p:cNvSpPr/>
            <p:nvPr/>
          </p:nvSpPr>
          <p:spPr>
            <a:xfrm>
              <a:off x="1219246" y="9080246"/>
              <a:ext cx="260567" cy="26056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+mn-ea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27BFF32C-1A5F-4A77-BF04-FF06FA19C826}"/>
                </a:ext>
              </a:extLst>
            </p:cNvPr>
            <p:cNvSpPr txBox="1"/>
            <p:nvPr/>
          </p:nvSpPr>
          <p:spPr>
            <a:xfrm>
              <a:off x="1158857" y="9053563"/>
              <a:ext cx="480104" cy="291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900" b="1" dirty="0">
                  <a:solidFill>
                    <a:schemeClr val="lt1"/>
                  </a:solidFill>
                  <a:latin typeface="+mn-ea"/>
                </a:rPr>
                <a:t>or</a:t>
              </a:r>
            </a:p>
          </p:txBody>
        </p:sp>
      </p:grpSp>
      <p:sp>
        <p:nvSpPr>
          <p:cNvPr id="125" name="직사각형 124">
            <a:extLst>
              <a:ext uri="{FF2B5EF4-FFF2-40B4-BE49-F238E27FC236}">
                <a16:creationId xmlns:a16="http://schemas.microsoft.com/office/drawing/2014/main" xmlns="" id="{31A29BC4-9A83-4931-BE66-D439E887D5E8}"/>
              </a:ext>
            </a:extLst>
          </p:cNvPr>
          <p:cNvSpPr/>
          <p:nvPr/>
        </p:nvSpPr>
        <p:spPr>
          <a:xfrm>
            <a:off x="6028676" y="8691172"/>
            <a:ext cx="1188470" cy="3541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+mn-ea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C067DF45-229E-44E2-8DB8-B6F9C79D6856}"/>
              </a:ext>
            </a:extLst>
          </p:cNvPr>
          <p:cNvSpPr txBox="1"/>
          <p:nvPr/>
        </p:nvSpPr>
        <p:spPr>
          <a:xfrm>
            <a:off x="6093850" y="8742961"/>
            <a:ext cx="105692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900" b="1" dirty="0">
                <a:latin typeface="+mn-ea"/>
              </a:rPr>
              <a:t>공동인증</a:t>
            </a:r>
            <a:endParaRPr lang="en-US" altLang="ko-KR" sz="900" b="1" dirty="0">
              <a:latin typeface="+mn-ea"/>
            </a:endParaRPr>
          </a:p>
        </p:txBody>
      </p:sp>
      <p:sp>
        <p:nvSpPr>
          <p:cNvPr id="127" name="직사각형 126">
            <a:extLst>
              <a:ext uri="{FF2B5EF4-FFF2-40B4-BE49-F238E27FC236}">
                <a16:creationId xmlns:a16="http://schemas.microsoft.com/office/drawing/2014/main" xmlns="" id="{D34A0C49-6168-4C55-A747-5E189DB6BBE5}"/>
              </a:ext>
            </a:extLst>
          </p:cNvPr>
          <p:cNvSpPr/>
          <p:nvPr/>
        </p:nvSpPr>
        <p:spPr>
          <a:xfrm>
            <a:off x="6026794" y="9063813"/>
            <a:ext cx="1188470" cy="3546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+mn-ea"/>
            </a:endParaRPr>
          </a:p>
        </p:txBody>
      </p:sp>
      <p:sp>
        <p:nvSpPr>
          <p:cNvPr id="128" name="직사각형 127">
            <a:extLst>
              <a:ext uri="{FF2B5EF4-FFF2-40B4-BE49-F238E27FC236}">
                <a16:creationId xmlns:a16="http://schemas.microsoft.com/office/drawing/2014/main" xmlns="" id="{5C903CAE-90A8-4D8E-9382-CB2ADB83F1CA}"/>
              </a:ext>
            </a:extLst>
          </p:cNvPr>
          <p:cNvSpPr/>
          <p:nvPr/>
        </p:nvSpPr>
        <p:spPr>
          <a:xfrm>
            <a:off x="6026794" y="9435587"/>
            <a:ext cx="1188470" cy="3615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+mn-ea"/>
            </a:endParaRPr>
          </a:p>
        </p:txBody>
      </p:sp>
      <p:grpSp>
        <p:nvGrpSpPr>
          <p:cNvPr id="129" name="그룹 128">
            <a:extLst>
              <a:ext uri="{FF2B5EF4-FFF2-40B4-BE49-F238E27FC236}">
                <a16:creationId xmlns:a16="http://schemas.microsoft.com/office/drawing/2014/main" xmlns="" id="{EFDC70FD-7A8E-41E3-B225-2E96AE7ECE50}"/>
              </a:ext>
            </a:extLst>
          </p:cNvPr>
          <p:cNvGrpSpPr/>
          <p:nvPr/>
        </p:nvGrpSpPr>
        <p:grpSpPr>
          <a:xfrm>
            <a:off x="6464706" y="8918963"/>
            <a:ext cx="349367" cy="215667"/>
            <a:chOff x="1151517" y="9044440"/>
            <a:chExt cx="480104" cy="296372"/>
          </a:xfrm>
        </p:grpSpPr>
        <p:sp>
          <p:nvSpPr>
            <p:cNvPr id="130" name="타원 108">
              <a:extLst>
                <a:ext uri="{FF2B5EF4-FFF2-40B4-BE49-F238E27FC236}">
                  <a16:creationId xmlns:a16="http://schemas.microsoft.com/office/drawing/2014/main" xmlns="" id="{6E7CCD97-8655-420E-9719-48882B372246}"/>
                </a:ext>
              </a:extLst>
            </p:cNvPr>
            <p:cNvSpPr/>
            <p:nvPr/>
          </p:nvSpPr>
          <p:spPr>
            <a:xfrm>
              <a:off x="1219246" y="9080246"/>
              <a:ext cx="260567" cy="26056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+mn-ea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74E93791-A1B0-4461-A8EC-A54161E350DC}"/>
                </a:ext>
              </a:extLst>
            </p:cNvPr>
            <p:cNvSpPr txBox="1"/>
            <p:nvPr/>
          </p:nvSpPr>
          <p:spPr>
            <a:xfrm>
              <a:off x="1151517" y="9044440"/>
              <a:ext cx="480104" cy="272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800" b="1" dirty="0">
                  <a:solidFill>
                    <a:schemeClr val="lt1"/>
                  </a:solidFill>
                  <a:latin typeface="+mn-ea"/>
                </a:rPr>
                <a:t>or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BFB39D23-5604-45B6-B04B-EC61FBA8C015}"/>
              </a:ext>
            </a:extLst>
          </p:cNvPr>
          <p:cNvSpPr txBox="1"/>
          <p:nvPr/>
        </p:nvSpPr>
        <p:spPr>
          <a:xfrm>
            <a:off x="6092785" y="9528039"/>
            <a:ext cx="105692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900" b="1" dirty="0" err="1">
                <a:latin typeface="+mn-ea"/>
              </a:rPr>
              <a:t>전자자필서명</a:t>
            </a:r>
            <a:endParaRPr lang="en-US" altLang="ko-KR" sz="900" b="1" dirty="0">
              <a:latin typeface="+mn-ea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2084F5C5-CE7A-4A76-9870-DDF35ED8DDBA}"/>
              </a:ext>
            </a:extLst>
          </p:cNvPr>
          <p:cNvSpPr txBox="1"/>
          <p:nvPr/>
        </p:nvSpPr>
        <p:spPr>
          <a:xfrm>
            <a:off x="6107073" y="9124029"/>
            <a:ext cx="105692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900" b="1" dirty="0">
                <a:latin typeface="+mn-ea"/>
              </a:rPr>
              <a:t>카카오페이 인증</a:t>
            </a:r>
            <a:endParaRPr lang="en-US" altLang="ko-KR" sz="900" b="1" dirty="0">
              <a:latin typeface="+mn-ea"/>
            </a:endParaRPr>
          </a:p>
        </p:txBody>
      </p:sp>
      <p:grpSp>
        <p:nvGrpSpPr>
          <p:cNvPr id="134" name="그룹 133">
            <a:extLst>
              <a:ext uri="{FF2B5EF4-FFF2-40B4-BE49-F238E27FC236}">
                <a16:creationId xmlns:a16="http://schemas.microsoft.com/office/drawing/2014/main" xmlns="" id="{51D5FCB2-718C-421A-965E-B099743A4DFF}"/>
              </a:ext>
            </a:extLst>
          </p:cNvPr>
          <p:cNvGrpSpPr/>
          <p:nvPr/>
        </p:nvGrpSpPr>
        <p:grpSpPr>
          <a:xfrm>
            <a:off x="6470048" y="9322545"/>
            <a:ext cx="349367" cy="209028"/>
            <a:chOff x="1153187" y="9053563"/>
            <a:chExt cx="480104" cy="287249"/>
          </a:xfrm>
        </p:grpSpPr>
        <p:sp>
          <p:nvSpPr>
            <p:cNvPr id="135" name="타원 108">
              <a:extLst>
                <a:ext uri="{FF2B5EF4-FFF2-40B4-BE49-F238E27FC236}">
                  <a16:creationId xmlns:a16="http://schemas.microsoft.com/office/drawing/2014/main" xmlns="" id="{C46494F3-00A0-46B8-AF93-4DD157FFA24F}"/>
                </a:ext>
              </a:extLst>
            </p:cNvPr>
            <p:cNvSpPr/>
            <p:nvPr/>
          </p:nvSpPr>
          <p:spPr>
            <a:xfrm>
              <a:off x="1219246" y="9080246"/>
              <a:ext cx="260567" cy="26056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1488">
                <a:latin typeface="+mn-ea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xmlns="" id="{8CD8BA0D-742C-47F4-A439-0409AD58E2E4}"/>
                </a:ext>
              </a:extLst>
            </p:cNvPr>
            <p:cNvSpPr txBox="1"/>
            <p:nvPr/>
          </p:nvSpPr>
          <p:spPr>
            <a:xfrm>
              <a:off x="1153187" y="9053563"/>
              <a:ext cx="480104" cy="272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800" b="1" dirty="0">
                  <a:solidFill>
                    <a:schemeClr val="lt1"/>
                  </a:solidFill>
                  <a:latin typeface="+mn-ea"/>
                </a:rPr>
                <a:t>or</a:t>
              </a:r>
            </a:p>
          </p:txBody>
        </p:sp>
      </p:grp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xmlns="" id="{DE424A15-3F02-447B-8D53-4D1529B9ADB5}"/>
              </a:ext>
            </a:extLst>
          </p:cNvPr>
          <p:cNvSpPr/>
          <p:nvPr/>
        </p:nvSpPr>
        <p:spPr>
          <a:xfrm>
            <a:off x="-1" y="0"/>
            <a:ext cx="7559675" cy="883437"/>
          </a:xfrm>
          <a:prstGeom prst="rect">
            <a:avLst/>
          </a:prstGeom>
          <a:solidFill>
            <a:srgbClr val="FF0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/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xmlns="" id="{8FEF7DB6-6695-482A-AA58-DA764627607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368745" y="220669"/>
            <a:ext cx="953594" cy="9649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963ACC0-92FF-4C56-BE7D-AE20F44DB08D}"/>
              </a:ext>
            </a:extLst>
          </p:cNvPr>
          <p:cNvSpPr txBox="1"/>
          <p:nvPr/>
        </p:nvSpPr>
        <p:spPr>
          <a:xfrm>
            <a:off x="237336" y="233029"/>
            <a:ext cx="28337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000" b="1" dirty="0" err="1">
                <a:solidFill>
                  <a:schemeClr val="bg1"/>
                </a:solidFill>
              </a:rPr>
              <a:t>처브라이프</a:t>
            </a:r>
            <a:r>
              <a:rPr lang="ko-KR" altLang="en-US" sz="2000" b="1" dirty="0">
                <a:solidFill>
                  <a:schemeClr val="bg1"/>
                </a:solidFill>
              </a:rPr>
              <a:t> 준법교육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E090FFFF-3F80-4D97-93CA-DA4047DB3A91}"/>
              </a:ext>
            </a:extLst>
          </p:cNvPr>
          <p:cNvSpPr txBox="1"/>
          <p:nvPr/>
        </p:nvSpPr>
        <p:spPr>
          <a:xfrm>
            <a:off x="299665" y="1177770"/>
            <a:ext cx="4449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5934" latinLnBrk="1"/>
            <a:r>
              <a:rPr lang="en-US" altLang="ko-KR" sz="1400" b="1" spc="-4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198"/>
                </a:solidFill>
                <a:latin typeface="+mn-ea"/>
              </a:rPr>
              <a:t>1. </a:t>
            </a:r>
            <a:r>
              <a:rPr lang="ko-KR" altLang="en-US" sz="1400" b="1" spc="-4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198"/>
                </a:solidFill>
                <a:latin typeface="+mn-ea"/>
              </a:rPr>
              <a:t>보험모집종사자의 영업활동 관련 주의 사항</a:t>
            </a: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xmlns="" id="{8AEBD4B9-1C9B-403E-B05D-FDF6ED6E1B32}"/>
              </a:ext>
            </a:extLst>
          </p:cNvPr>
          <p:cNvSpPr/>
          <p:nvPr/>
        </p:nvSpPr>
        <p:spPr>
          <a:xfrm>
            <a:off x="299665" y="1580859"/>
            <a:ext cx="7062538" cy="298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3914">
              <a:lnSpc>
                <a:spcPct val="130000"/>
              </a:lnSpc>
            </a:pPr>
            <a:r>
              <a:rPr lang="ko-KR" altLang="en-US" sz="105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보험설계사 등 보험모집종사자는 다음과 같은 행동에 주의를 하여야 합니다</a:t>
            </a:r>
            <a:r>
              <a:rPr lang="en-US" altLang="ko-KR" sz="105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. </a:t>
            </a:r>
            <a:endParaRPr lang="ko-KR" altLang="en-US" sz="1050" b="1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prstClr val="black"/>
              </a:solidFill>
              <a:latin typeface="+mn-ea"/>
            </a:endParaRPr>
          </a:p>
          <a:p>
            <a:pPr marL="141738" indent="-1417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보험계약자나 피보험자에게 보험상품의 내용을 사실과 다르게 알리거나 그 내용의 중요한 사항을 알리지 아니하는 경우</a:t>
            </a:r>
          </a:p>
          <a:p>
            <a:pPr marL="141738" indent="-1417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보험계약자나 피보험자에게 보험상품의 내용 일부에 대하여 비교 대상 및 기준을 분명하게 밝히지 않거나 객관적인 다른 보험상품과 비교하여 그 보험상품이 우수하거나 유리하다고 알리는 경우</a:t>
            </a:r>
          </a:p>
          <a:p>
            <a:pPr marL="141738" indent="-1417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보험계약자나 피보험자가 보험상품의 중요한 사항을 보험회사에 알리는 것을 방해하거나 알리지 아니할 것을 권유하는 경우</a:t>
            </a:r>
          </a:p>
          <a:p>
            <a:pPr marL="141738" indent="-1417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보험계약자나 피보험자가 보험상품의 중요한 사항에 대하여 부실한 사항을 보험회사에 알릴 것을 권유하는 경우</a:t>
            </a:r>
          </a:p>
          <a:p>
            <a:pPr marL="141738" indent="-1417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보험계약자 또는 피보험자로 하여금 이미 성립된 보험계약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기존보험계약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)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을 부당하게 소멸시킴으로써 새로운 보험계약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기존 보험계약과 보장 내용 등이 비슷한 경우만 해당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)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을 청약하게 하거나 새로운 보험계약을 청약하게 함으로써 기존 보험계약을 부당하게 소멸시키거나 그 밖에 부당하게 보험계약을 청약하게 하거나 이러한 것을 권유하는 경우</a:t>
            </a:r>
          </a:p>
          <a:p>
            <a:pPr marL="141738" indent="-1417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실제 명의인이 아닌 자의 보험계약을 모집하거나 실제 명의인의 동의가 없는 보험계약을 모집하는 경우</a:t>
            </a:r>
          </a:p>
          <a:p>
            <a:pPr marL="141738" indent="-1417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보험계약자 또는 피보험자의 자필서명이 필요한 경우에 보험계약자 또는 피보험자로부터 자필서명을 받지 아니하고 서명을 대신하거나 다른 사람으로 하여금 서명하게 하는 경우</a:t>
            </a:r>
          </a:p>
          <a:p>
            <a:pPr marL="141738" indent="-1417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다른 모집 종사자의 명의를 이용하여 보험계약을 모집하는 경우</a:t>
            </a:r>
          </a:p>
          <a:p>
            <a:pPr marL="141738" indent="-1417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보험계약자 또는 피보험자와의 금전 대차관계를 이용하여 보험계약자 또는 피보험자로 하여금 보험계약을 청약하게 하거나 이러한 것을 요구하는 경우</a:t>
            </a:r>
          </a:p>
          <a:p>
            <a:pPr marL="141738" indent="-1417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‘장애인 차별금지 및 권리구제 등에 관한법률’ 제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2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조에 반하여 정당한 이유없이 장애인의 보험가입을 거부하는 경우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DA98EB-9672-446B-9F6C-4C62CF45C2D3}"/>
              </a:ext>
            </a:extLst>
          </p:cNvPr>
          <p:cNvSpPr txBox="1"/>
          <p:nvPr/>
        </p:nvSpPr>
        <p:spPr>
          <a:xfrm>
            <a:off x="299665" y="4730351"/>
            <a:ext cx="4040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5934" latinLnBrk="1"/>
            <a:r>
              <a:rPr lang="en-US" altLang="ko-KR" sz="1400" b="1" spc="-4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198"/>
                </a:solidFill>
                <a:latin typeface="+mn-ea"/>
              </a:rPr>
              <a:t>2. </a:t>
            </a:r>
            <a:r>
              <a:rPr lang="ko-KR" altLang="en-US" sz="1400" b="1" spc="-4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198"/>
                </a:solidFill>
                <a:latin typeface="+mn-ea"/>
              </a:rPr>
              <a:t>개인정보 관리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AF5E7A46-EB45-4D4F-8F70-DE79E6458E81}"/>
              </a:ext>
            </a:extLst>
          </p:cNvPr>
          <p:cNvGrpSpPr/>
          <p:nvPr/>
        </p:nvGrpSpPr>
        <p:grpSpPr>
          <a:xfrm>
            <a:off x="299665" y="5068164"/>
            <a:ext cx="6998746" cy="638069"/>
            <a:chOff x="582177" y="1176518"/>
            <a:chExt cx="8625041" cy="771794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xmlns="" id="{B80A4DFD-5456-423B-8474-E79BC512B27D}"/>
                </a:ext>
              </a:extLst>
            </p:cNvPr>
            <p:cNvSpPr/>
            <p:nvPr/>
          </p:nvSpPr>
          <p:spPr>
            <a:xfrm>
              <a:off x="582177" y="1176518"/>
              <a:ext cx="8625041" cy="337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43914">
                <a:lnSpc>
                  <a:spcPct val="130000"/>
                </a:lnSpc>
              </a:pPr>
              <a:r>
                <a:rPr lang="ko-KR" altLang="en-US" sz="1050" b="1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 </a:t>
              </a:r>
              <a:r>
                <a:rPr lang="en-US" altLang="ko-KR" sz="1050" b="1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1) </a:t>
              </a:r>
              <a:r>
                <a:rPr lang="ko-KR" altLang="en-US" sz="1050" b="1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개인정보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xmlns="" id="{F021C094-779B-4EB4-B1C6-F4F19534BD56}"/>
                </a:ext>
              </a:extLst>
            </p:cNvPr>
            <p:cNvSpPr/>
            <p:nvPr/>
          </p:nvSpPr>
          <p:spPr>
            <a:xfrm>
              <a:off x="698783" y="1454421"/>
              <a:ext cx="8337584" cy="4938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살아 있는 개인에 관한 정보로서 성명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주민등록번호 및 영상 등을 통하여 </a:t>
              </a:r>
              <a:r>
                <a:rPr lang="ko-KR" altLang="en-US" sz="900" dirty="0" err="1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개인을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 식별할 수 있는 정보를 말하며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해당정보만으로는 특정 </a:t>
              </a:r>
              <a:r>
                <a:rPr lang="ko-KR" altLang="en-US" sz="900" dirty="0" err="1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개인을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 알아볼 수 없더라도 다른 정보와 쉽게 결합하여 알아볼 수 있는 것을 포함합니다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. 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BB3DABDE-65CB-4670-874A-9BFED66C9455}"/>
              </a:ext>
            </a:extLst>
          </p:cNvPr>
          <p:cNvGrpSpPr/>
          <p:nvPr/>
        </p:nvGrpSpPr>
        <p:grpSpPr>
          <a:xfrm>
            <a:off x="299665" y="5783885"/>
            <a:ext cx="6951160" cy="653987"/>
            <a:chOff x="582177" y="2042165"/>
            <a:chExt cx="9643270" cy="791045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xmlns="" id="{DFB2F1FC-01D5-4970-86B4-5B2D1004032D}"/>
                </a:ext>
              </a:extLst>
            </p:cNvPr>
            <p:cNvSpPr/>
            <p:nvPr/>
          </p:nvSpPr>
          <p:spPr>
            <a:xfrm>
              <a:off x="582177" y="2042165"/>
              <a:ext cx="8625041" cy="579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43914">
                <a:lnSpc>
                  <a:spcPct val="130000"/>
                </a:lnSpc>
              </a:pPr>
              <a:r>
                <a:rPr lang="ko-KR" altLang="en-US" sz="1050" b="1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 </a:t>
              </a:r>
              <a:r>
                <a:rPr lang="en-US" altLang="ko-KR" sz="1050" b="1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2) </a:t>
              </a:r>
              <a:r>
                <a:rPr lang="ko-KR" altLang="en-US" sz="1050" b="1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개인정보수집원칙</a:t>
              </a:r>
            </a:p>
            <a:p>
              <a:pPr marR="43914">
                <a:lnSpc>
                  <a:spcPct val="130000"/>
                </a:lnSpc>
              </a:pPr>
              <a:endParaRPr lang="ko-KR" altLang="en-US" sz="10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xmlns="" id="{EB4CE3EF-E586-4817-8055-DD49AB93078C}"/>
                </a:ext>
              </a:extLst>
            </p:cNvPr>
            <p:cNvSpPr/>
            <p:nvPr/>
          </p:nvSpPr>
          <p:spPr>
            <a:xfrm>
              <a:off x="698780" y="2386476"/>
              <a:ext cx="9526667" cy="4467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개인정보는 원칙적으로 다음과 같은 사항을 모두 알리고 정보주체의 동의를 받아 수집해야 합니다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. </a:t>
              </a:r>
            </a:p>
            <a:p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①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수집 및 이용 목적  ② 수집 항목  ③ 보유 및 이용 기간  ④ 동의거부권이 있다는 사실 및 동의거부 시 불이익이 있다면 그 내용</a:t>
              </a: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xmlns="" id="{05DE391D-D217-4F3D-B94F-01DBE17C909E}"/>
              </a:ext>
            </a:extLst>
          </p:cNvPr>
          <p:cNvGrpSpPr/>
          <p:nvPr/>
        </p:nvGrpSpPr>
        <p:grpSpPr>
          <a:xfrm>
            <a:off x="299665" y="6561097"/>
            <a:ext cx="7185198" cy="1000934"/>
            <a:chOff x="582177" y="2907044"/>
            <a:chExt cx="8977241" cy="1210704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xmlns="" id="{5882DCBD-8C06-423D-B6D4-A3DB777ED8B8}"/>
                </a:ext>
              </a:extLst>
            </p:cNvPr>
            <p:cNvSpPr/>
            <p:nvPr/>
          </p:nvSpPr>
          <p:spPr>
            <a:xfrm>
              <a:off x="582177" y="2907044"/>
              <a:ext cx="8625042" cy="337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43914">
                <a:lnSpc>
                  <a:spcPct val="130000"/>
                </a:lnSpc>
              </a:pPr>
              <a:r>
                <a:rPr lang="ko-KR" altLang="en-US" sz="1050" b="1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 </a:t>
              </a:r>
              <a:r>
                <a:rPr lang="en-US" altLang="ko-KR" sz="1050" b="1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3) </a:t>
              </a:r>
              <a:r>
                <a:rPr lang="ko-KR" altLang="en-US" sz="1050" b="1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고유식별정보 및 민감정보처리</a:t>
              </a: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xmlns="" id="{1E206FDF-264E-4E3B-964C-5F5E27BACD72}"/>
                </a:ext>
              </a:extLst>
            </p:cNvPr>
            <p:cNvSpPr/>
            <p:nvPr/>
          </p:nvSpPr>
          <p:spPr>
            <a:xfrm>
              <a:off x="698781" y="3221797"/>
              <a:ext cx="8860637" cy="8959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① 고유식별정보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: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주민등록번호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외국인등록번호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여권번호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운전면허번호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(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개인정보보호법제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24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조제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1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항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) </a:t>
              </a:r>
            </a:p>
            <a:p>
              <a:pPr>
                <a:lnSpc>
                  <a:spcPct val="120000"/>
                </a:lnSpc>
              </a:pP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②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개인식별정보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: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고유식별정보를 포함하여 개인의 성명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성별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국적 등 </a:t>
              </a:r>
              <a:r>
                <a:rPr lang="ko-KR" altLang="en-US" sz="900" dirty="0" err="1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개인을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 식별할 수 없는 정보를 포함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③ 민감정보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: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개인의 사상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신념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노동조합이나 정당의 가입탈퇴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정치적 견해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건강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성생활 등에 관한 정보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유전정보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범죄경력자료에 </a:t>
              </a:r>
              <a:endPara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   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해당하는 정보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(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개인정보보호법제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23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조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) 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4522EEAA-F257-430C-8039-45F3C9C1F973}"/>
              </a:ext>
            </a:extLst>
          </p:cNvPr>
          <p:cNvGrpSpPr/>
          <p:nvPr/>
        </p:nvGrpSpPr>
        <p:grpSpPr>
          <a:xfrm>
            <a:off x="299665" y="7634084"/>
            <a:ext cx="7137613" cy="1510359"/>
            <a:chOff x="582177" y="4261791"/>
            <a:chExt cx="8736915" cy="1826892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xmlns="" id="{79895444-B297-4DDC-98D5-7163433B19B8}"/>
                </a:ext>
              </a:extLst>
            </p:cNvPr>
            <p:cNvSpPr/>
            <p:nvPr/>
          </p:nvSpPr>
          <p:spPr>
            <a:xfrm>
              <a:off x="582177" y="4261791"/>
              <a:ext cx="8625041" cy="323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43914">
                <a:lnSpc>
                  <a:spcPct val="120000"/>
                </a:lnSpc>
              </a:pPr>
              <a:r>
                <a:rPr lang="ko-KR" altLang="en-US" sz="1050" b="1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 </a:t>
              </a:r>
              <a:r>
                <a:rPr lang="en-US" altLang="ko-KR" sz="1050" b="1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4) </a:t>
              </a:r>
              <a:r>
                <a:rPr lang="ko-KR" altLang="en-US" sz="1050" b="1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정보주체로부터 동의를 받는 경우 주의사항</a:t>
              </a: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xmlns="" id="{EBBA8141-0026-42B1-9FA4-FFBAC55FE250}"/>
                </a:ext>
              </a:extLst>
            </p:cNvPr>
            <p:cNvSpPr/>
            <p:nvPr/>
          </p:nvSpPr>
          <p:spPr>
            <a:xfrm>
              <a:off x="694052" y="4589640"/>
              <a:ext cx="8625040" cy="1499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118" indent="-76118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정보주체에게 재화나 서비스를 홍보하거나 판매를 권유하기 위하여 개인정보의 처리에 대한 동의를 받으려는 때에는 정보주체가 이를 명확하게 인지할 수 있도록 알리고 동의를 받아야 합니다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. </a:t>
              </a:r>
            </a:p>
            <a:p>
              <a:pPr marL="76118" indent="-76118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정보주체가 선택적으로 동의할 수 있는 사항을 동의하지 아니하거나 홍보나 판매권유 및 개인정보의 목적 외 이용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/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제공에 대한 동의를 하지 아니한다는 이유로 정보주체에게 재화 또는 서비스의 제공을 거부하여서는 안됩니다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. </a:t>
              </a:r>
            </a:p>
            <a:p>
              <a:pPr marL="76118" indent="-76118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만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14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세 미만 아동의 개인정보를 처리하기 위하여 동의를 받아야할 때에는 그 법정대리인의 동의를 받아야 합니다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. </a:t>
              </a:r>
            </a:p>
            <a:p>
              <a:pPr>
                <a:lnSpc>
                  <a:spcPct val="120000"/>
                </a:lnSpc>
              </a:pP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  (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법정대리인의 동의를 받기 위하여 필요한 최소한의 정보는 법정대리인의 동의없이 해당 아동으로부터 직접 수집할 수 있음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) </a:t>
              </a: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xmlns="" id="{0AAC0F43-E4C4-4A1A-987D-9B9CE7AF0E24}"/>
              </a:ext>
            </a:extLst>
          </p:cNvPr>
          <p:cNvGrpSpPr/>
          <p:nvPr/>
        </p:nvGrpSpPr>
        <p:grpSpPr>
          <a:xfrm>
            <a:off x="299665" y="9097544"/>
            <a:ext cx="6951160" cy="989369"/>
            <a:chOff x="582177" y="5796393"/>
            <a:chExt cx="8625041" cy="1196715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xmlns="" id="{186F1924-CAD3-4D86-9CDB-AE8D14522479}"/>
                </a:ext>
              </a:extLst>
            </p:cNvPr>
            <p:cNvSpPr/>
            <p:nvPr/>
          </p:nvSpPr>
          <p:spPr>
            <a:xfrm>
              <a:off x="582177" y="5796393"/>
              <a:ext cx="8625041" cy="581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43914">
                <a:lnSpc>
                  <a:spcPct val="130000"/>
                </a:lnSpc>
              </a:pPr>
              <a:r>
                <a:rPr lang="ko-KR" altLang="en-US" sz="1050" b="1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 </a:t>
              </a:r>
              <a:r>
                <a:rPr lang="en-US" altLang="ko-KR" sz="1050" b="1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5) </a:t>
              </a:r>
              <a:r>
                <a:rPr lang="ko-KR" altLang="en-US" sz="1050" b="1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개인정보의 파기</a:t>
              </a:r>
            </a:p>
            <a:p>
              <a:pPr marR="43914">
                <a:lnSpc>
                  <a:spcPct val="130000"/>
                </a:lnSpc>
              </a:pPr>
              <a:endParaRPr lang="ko-KR" altLang="en-US" sz="10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xmlns="" id="{1EE9D724-B1E6-49D5-A028-2E8ADBF6C6A2}"/>
                </a:ext>
              </a:extLst>
            </p:cNvPr>
            <p:cNvSpPr/>
            <p:nvPr/>
          </p:nvSpPr>
          <p:spPr>
            <a:xfrm>
              <a:off x="698781" y="6097157"/>
              <a:ext cx="8508437" cy="8959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개인정보는 보유기간이 경과한 개인정보의 처리목적이 달성되어 불필요하게 되었을 때에는 지체없이 파기하여야 합니다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. </a:t>
              </a:r>
            </a:p>
            <a:p>
              <a:pPr indent="76118">
                <a:lnSpc>
                  <a:spcPct val="120000"/>
                </a:lnSpc>
              </a:pP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•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전자적파일형태인 경우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: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복원이 불가능한 방법으로 영구삭제</a:t>
              </a:r>
            </a:p>
            <a:p>
              <a:pPr indent="76118">
                <a:lnSpc>
                  <a:spcPct val="120000"/>
                </a:lnSpc>
              </a:pP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•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그 외 기록물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인쇄물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서면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그 밖의 기록매체인 경우</a:t>
              </a:r>
              <a:r>
                <a:rPr lang="en-US" altLang="ko-KR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: </a:t>
              </a:r>
              <a:r>
                <a:rPr lang="ko-KR" altLang="en-US" sz="9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+mn-ea"/>
                </a:rPr>
                <a:t>파쇄 또는 소각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769253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46">
            <a:extLst>
              <a:ext uri="{FF2B5EF4-FFF2-40B4-BE49-F238E27FC236}">
                <a16:creationId xmlns:a16="http://schemas.microsoft.com/office/drawing/2014/main" xmlns="" id="{6082A4D7-86B4-4504-A6AB-95A2A0D0EE0F}"/>
              </a:ext>
            </a:extLst>
          </p:cNvPr>
          <p:cNvSpPr/>
          <p:nvPr/>
        </p:nvSpPr>
        <p:spPr>
          <a:xfrm>
            <a:off x="0" y="0"/>
            <a:ext cx="7559675" cy="883437"/>
          </a:xfrm>
          <a:prstGeom prst="rect">
            <a:avLst/>
          </a:prstGeom>
          <a:solidFill>
            <a:srgbClr val="FF0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963ACC0-92FF-4C56-BE7D-AE20F44DB08D}"/>
              </a:ext>
            </a:extLst>
          </p:cNvPr>
          <p:cNvSpPr txBox="1"/>
          <p:nvPr/>
        </p:nvSpPr>
        <p:spPr>
          <a:xfrm>
            <a:off x="158512" y="253714"/>
            <a:ext cx="28337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000" b="1" dirty="0" err="1">
                <a:solidFill>
                  <a:schemeClr val="bg1"/>
                </a:solidFill>
              </a:rPr>
              <a:t>처브라이프</a:t>
            </a:r>
            <a:r>
              <a:rPr lang="ko-KR" altLang="en-US" sz="2000" b="1" dirty="0">
                <a:solidFill>
                  <a:schemeClr val="bg1"/>
                </a:solidFill>
              </a:rPr>
              <a:t> 준법교육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54675B0-F02B-476A-9319-B8A70ECE066F}"/>
              </a:ext>
            </a:extLst>
          </p:cNvPr>
          <p:cNvSpPr txBox="1"/>
          <p:nvPr/>
        </p:nvSpPr>
        <p:spPr>
          <a:xfrm>
            <a:off x="258484" y="1077307"/>
            <a:ext cx="4449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5934" latinLnBrk="1"/>
            <a:r>
              <a:rPr lang="en-US" altLang="ko-KR" sz="1400" b="1" spc="-4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198"/>
                </a:solidFill>
                <a:latin typeface="+mn-ea"/>
              </a:rPr>
              <a:t>3. </a:t>
            </a:r>
            <a:r>
              <a:rPr lang="ko-KR" altLang="en-US" sz="1400" b="1" spc="-4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198"/>
                </a:solidFill>
                <a:latin typeface="+mn-ea"/>
              </a:rPr>
              <a:t>자금세탁방지 제도의 이해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34FF1838-BB35-4A5F-9929-1A3A584F5432}"/>
              </a:ext>
            </a:extLst>
          </p:cNvPr>
          <p:cNvSpPr/>
          <p:nvPr/>
        </p:nvSpPr>
        <p:spPr>
          <a:xfrm>
            <a:off x="252424" y="1385084"/>
            <a:ext cx="6451974" cy="489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3914">
              <a:lnSpc>
                <a:spcPct val="130000"/>
              </a:lnSpc>
            </a:pPr>
            <a:r>
              <a:rPr lang="ko-KR" altLang="en-US" sz="105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105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1) </a:t>
            </a:r>
            <a:r>
              <a:rPr lang="ko-KR" altLang="en-US" sz="105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자금세탁이란</a:t>
            </a:r>
            <a:endParaRPr lang="en-US" altLang="ko-KR" sz="1050" b="1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prstClr val="black"/>
              </a:solidFill>
              <a:latin typeface="+mn-ea"/>
            </a:endParaRPr>
          </a:p>
          <a:p>
            <a:pPr marR="43914">
              <a:lnSpc>
                <a:spcPct val="130000"/>
              </a:lnSpc>
            </a:pPr>
            <a:endParaRPr lang="ko-KR" altLang="en-US" sz="1050" b="1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prstClr val="black"/>
              </a:solidFill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5F996DAC-FC0F-4E3B-8489-B4D81E1D46A5}"/>
              </a:ext>
            </a:extLst>
          </p:cNvPr>
          <p:cNvSpPr/>
          <p:nvPr/>
        </p:nvSpPr>
        <p:spPr>
          <a:xfrm>
            <a:off x="279766" y="1614837"/>
            <a:ext cx="7279909" cy="906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① 일반적으로 “범죄행위로부터 얻은 불법자산을 합법적인 자산인 것처럼 위장하는 </a:t>
            </a:r>
            <a:r>
              <a:rPr lang="ko-KR" altLang="en-US" sz="900" dirty="0" err="1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과정”을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의미합니다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② ‘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범죄수익은닉 규제법’ 및 ‘마약거래 </a:t>
            </a:r>
            <a:r>
              <a:rPr lang="ko-KR" altLang="en-US" sz="900" dirty="0" err="1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방지법’에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열거된 전제범죄에서 발생한 범죄수익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불법수익의 취득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처분 또는 발생 원인에 관한 사실을 가장하거나 그 재산을 은닉하는 행위와 탈세 목적으로 재산의 취득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처분 또는 발생원인에 대한 사실을 가장하거나 그 재산을 은닉하는 행위로 규정합니다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.    </a:t>
            </a:r>
            <a:b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</a:b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*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우리나라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미국포함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)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은 외국과는 달리 ‘탈세 목적으로 재산을 은닉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가장하는 </a:t>
            </a:r>
            <a:r>
              <a:rPr lang="ko-KR" altLang="en-US" sz="900" dirty="0" err="1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행위’를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포함하고 있는 것이 특징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0C69EE6E-451D-4168-B1C0-6500F82026FD}"/>
              </a:ext>
            </a:extLst>
          </p:cNvPr>
          <p:cNvSpPr/>
          <p:nvPr/>
        </p:nvSpPr>
        <p:spPr>
          <a:xfrm>
            <a:off x="231246" y="2459967"/>
            <a:ext cx="6451974" cy="27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3914">
              <a:lnSpc>
                <a:spcPct val="130000"/>
              </a:lnSpc>
            </a:pPr>
            <a:r>
              <a:rPr lang="ko-KR" altLang="en-US" sz="105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105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2) </a:t>
            </a:r>
            <a:r>
              <a:rPr lang="ko-KR" altLang="en-US" sz="105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자금세탁방지의 필요성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xmlns="" id="{586F0415-94FB-4D20-9EE1-D0B0AB895363}"/>
              </a:ext>
            </a:extLst>
          </p:cNvPr>
          <p:cNvSpPr/>
          <p:nvPr/>
        </p:nvSpPr>
        <p:spPr>
          <a:xfrm>
            <a:off x="327647" y="2674601"/>
            <a:ext cx="6926548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자금세탁방지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(Anti-Money Laundering)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제도를 도입하게 된 것은 금융회사 등을 이용한 범죄자금의 자금세탁행위를 차단함으로써 건전하고 투명한 금융 거래질서를 확립하는 동시에 자금 세탁행위를 처벌하고 범죄 수익을 몰수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추징함으로써 중대범죄의 경제적 동기를 근원적으로 제거하여 범죄의 확산을 막기 위한 것입니다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.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02C4E880-1365-4284-BD35-2AC7C52B1852}"/>
              </a:ext>
            </a:extLst>
          </p:cNvPr>
          <p:cNvSpPr/>
          <p:nvPr/>
        </p:nvSpPr>
        <p:spPr>
          <a:xfrm>
            <a:off x="243660" y="3207066"/>
            <a:ext cx="6451974" cy="27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3914">
              <a:lnSpc>
                <a:spcPct val="130000"/>
              </a:lnSpc>
            </a:pPr>
            <a:r>
              <a:rPr lang="ko-KR" altLang="en-US" sz="105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105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3) </a:t>
            </a:r>
            <a:r>
              <a:rPr lang="ko-KR" altLang="en-US" sz="105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의심되는 거래보고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EABE29CF-F4C7-4E97-ADAE-C3A06E8DA580}"/>
              </a:ext>
            </a:extLst>
          </p:cNvPr>
          <p:cNvSpPr/>
          <p:nvPr/>
        </p:nvSpPr>
        <p:spPr>
          <a:xfrm>
            <a:off x="340061" y="3439468"/>
            <a:ext cx="6926548" cy="408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금융회사는 자금 세탁방지를 위해 금융재산이 불법 재산이거나 금융 거래 상대방이 자금 세탁행위를 하고 있다고 의심되는 합당한 근거가 있는 경우 그 사실을 의무적으로 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KOFIU(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금융정보분석원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)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에 보고합니다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.                                           </a:t>
            </a:r>
          </a:p>
        </p:txBody>
      </p:sp>
      <p:sp>
        <p:nvSpPr>
          <p:cNvPr id="24" name="사각형: 둥근 대각선 방향 모서리 23">
            <a:extLst>
              <a:ext uri="{FF2B5EF4-FFF2-40B4-BE49-F238E27FC236}">
                <a16:creationId xmlns:a16="http://schemas.microsoft.com/office/drawing/2014/main" xmlns="" id="{D226DC4D-DA62-4B9A-9FD9-079C1934920F}"/>
              </a:ext>
            </a:extLst>
          </p:cNvPr>
          <p:cNvSpPr/>
          <p:nvPr/>
        </p:nvSpPr>
        <p:spPr>
          <a:xfrm>
            <a:off x="340061" y="3926246"/>
            <a:ext cx="6751245" cy="1693611"/>
          </a:xfrm>
          <a:prstGeom prst="round2DiagRect">
            <a:avLst>
              <a:gd name="adj1" fmla="val 10238"/>
              <a:gd name="adj2" fmla="val 0"/>
            </a:avLst>
          </a:prstGeom>
          <a:solidFill>
            <a:srgbClr val="01C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+mn-ea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CAFBD7EB-B885-4EB2-BA15-BFFC02CEF616}"/>
              </a:ext>
            </a:extLst>
          </p:cNvPr>
          <p:cNvSpPr/>
          <p:nvPr/>
        </p:nvSpPr>
        <p:spPr>
          <a:xfrm>
            <a:off x="1479811" y="4057237"/>
            <a:ext cx="5533326" cy="1366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000" dirty="0">
                <a:solidFill>
                  <a:prstClr val="white"/>
                </a:solidFill>
                <a:latin typeface="+mn-ea"/>
              </a:rPr>
              <a:t>• </a:t>
            </a:r>
            <a:r>
              <a:rPr lang="ko-KR" altLang="en-US" sz="1000" spc="-41" dirty="0">
                <a:solidFill>
                  <a:prstClr val="white"/>
                </a:solidFill>
                <a:latin typeface="+mn-ea"/>
              </a:rPr>
              <a:t>보험계약을 하고 대출받은 후 곧바로 해약</a:t>
            </a:r>
          </a:p>
          <a:p>
            <a:pPr>
              <a:lnSpc>
                <a:spcPct val="120000"/>
              </a:lnSpc>
            </a:pPr>
            <a:r>
              <a:rPr lang="en-US" altLang="ko-KR" sz="1000" spc="-41" dirty="0">
                <a:solidFill>
                  <a:prstClr val="white"/>
                </a:solidFill>
                <a:latin typeface="+mn-ea"/>
              </a:rPr>
              <a:t>• </a:t>
            </a:r>
            <a:r>
              <a:rPr lang="ko-KR" altLang="en-US" sz="1000" spc="-41" dirty="0">
                <a:solidFill>
                  <a:prstClr val="white"/>
                </a:solidFill>
                <a:latin typeface="+mn-ea"/>
              </a:rPr>
              <a:t>보험금 수령 후 계약자</a:t>
            </a:r>
            <a:r>
              <a:rPr lang="en-US" altLang="ko-KR" sz="1000" spc="-41" dirty="0">
                <a:solidFill>
                  <a:prstClr val="white"/>
                </a:solidFill>
                <a:latin typeface="+mn-ea"/>
              </a:rPr>
              <a:t>/</a:t>
            </a:r>
            <a:r>
              <a:rPr lang="ko-KR" altLang="en-US" sz="1000" spc="-41" dirty="0">
                <a:solidFill>
                  <a:prstClr val="white"/>
                </a:solidFill>
                <a:latin typeface="+mn-ea"/>
              </a:rPr>
              <a:t>피보험자가 아닌 제 </a:t>
            </a:r>
            <a:r>
              <a:rPr lang="en-US" altLang="ko-KR" sz="1000" spc="-41" dirty="0">
                <a:solidFill>
                  <a:prstClr val="white"/>
                </a:solidFill>
                <a:latin typeface="+mn-ea"/>
              </a:rPr>
              <a:t>3</a:t>
            </a:r>
            <a:r>
              <a:rPr lang="ko-KR" altLang="en-US" sz="1000" spc="-41" dirty="0">
                <a:solidFill>
                  <a:prstClr val="white"/>
                </a:solidFill>
                <a:latin typeface="+mn-ea"/>
              </a:rPr>
              <a:t>자에게 거액의 송금의뢰</a:t>
            </a:r>
          </a:p>
          <a:p>
            <a:pPr>
              <a:lnSpc>
                <a:spcPct val="120000"/>
              </a:lnSpc>
            </a:pPr>
            <a:r>
              <a:rPr lang="en-US" altLang="ko-KR" sz="1000" spc="-41" dirty="0">
                <a:solidFill>
                  <a:prstClr val="white"/>
                </a:solidFill>
                <a:latin typeface="+mn-ea"/>
              </a:rPr>
              <a:t>• </a:t>
            </a:r>
            <a:r>
              <a:rPr lang="ko-KR" altLang="en-US" sz="1000" spc="-41" dirty="0">
                <a:solidFill>
                  <a:prstClr val="white"/>
                </a:solidFill>
                <a:latin typeface="+mn-ea"/>
              </a:rPr>
              <a:t>보험계약 체결 후 비교적 단기간 내 고액의 보험료를 선납</a:t>
            </a:r>
          </a:p>
          <a:p>
            <a:pPr>
              <a:lnSpc>
                <a:spcPct val="120000"/>
              </a:lnSpc>
            </a:pPr>
            <a:r>
              <a:rPr lang="en-US" altLang="ko-KR" sz="1000" spc="-41" dirty="0">
                <a:solidFill>
                  <a:prstClr val="white"/>
                </a:solidFill>
                <a:latin typeface="+mn-ea"/>
              </a:rPr>
              <a:t>• </a:t>
            </a:r>
            <a:r>
              <a:rPr lang="ko-KR" altLang="en-US" sz="1000" spc="-41" dirty="0">
                <a:solidFill>
                  <a:prstClr val="white"/>
                </a:solidFill>
                <a:latin typeface="+mn-ea"/>
              </a:rPr>
              <a:t>합리적 이유없이 보험계약 대출과 상환을 반복</a:t>
            </a:r>
          </a:p>
          <a:p>
            <a:pPr>
              <a:lnSpc>
                <a:spcPct val="120000"/>
              </a:lnSpc>
            </a:pPr>
            <a:r>
              <a:rPr lang="en-US" altLang="ko-KR" sz="1000" spc="-41" dirty="0">
                <a:solidFill>
                  <a:prstClr val="white"/>
                </a:solidFill>
                <a:latin typeface="+mn-ea"/>
              </a:rPr>
              <a:t>• </a:t>
            </a:r>
            <a:r>
              <a:rPr lang="ko-KR" altLang="en-US" sz="1000" spc="-41" dirty="0">
                <a:solidFill>
                  <a:prstClr val="white"/>
                </a:solidFill>
                <a:latin typeface="+mn-ea"/>
              </a:rPr>
              <a:t>계약자의 직업</a:t>
            </a:r>
            <a:r>
              <a:rPr lang="en-US" altLang="ko-KR" sz="1000" spc="-41" dirty="0">
                <a:solidFill>
                  <a:prstClr val="white"/>
                </a:solidFill>
                <a:latin typeface="+mn-ea"/>
              </a:rPr>
              <a:t>, </a:t>
            </a:r>
            <a:r>
              <a:rPr lang="ko-KR" altLang="en-US" sz="1000" spc="-41" dirty="0">
                <a:solidFill>
                  <a:prstClr val="white"/>
                </a:solidFill>
                <a:latin typeface="+mn-ea"/>
              </a:rPr>
              <a:t>재산 상태 등에 비추어 특별한 사유없이 고액의 보험계약을 체결</a:t>
            </a:r>
          </a:p>
          <a:p>
            <a:pPr>
              <a:lnSpc>
                <a:spcPct val="120000"/>
              </a:lnSpc>
            </a:pPr>
            <a:r>
              <a:rPr lang="en-US" altLang="ko-KR" sz="1000" spc="-41" dirty="0">
                <a:solidFill>
                  <a:prstClr val="white"/>
                </a:solidFill>
                <a:latin typeface="+mn-ea"/>
              </a:rPr>
              <a:t>• </a:t>
            </a:r>
            <a:r>
              <a:rPr lang="ko-KR" altLang="en-US" sz="1000" spc="-41" dirty="0">
                <a:solidFill>
                  <a:prstClr val="white"/>
                </a:solidFill>
                <a:latin typeface="+mn-ea"/>
              </a:rPr>
              <a:t>법인명의 계약에 대하여 대표이사 등이 현금 등으로 중도인출</a:t>
            </a:r>
          </a:p>
          <a:p>
            <a:pPr>
              <a:lnSpc>
                <a:spcPct val="120000"/>
              </a:lnSpc>
            </a:pPr>
            <a:r>
              <a:rPr lang="en-US" altLang="ko-KR" sz="1000" spc="-41" dirty="0">
                <a:solidFill>
                  <a:prstClr val="white"/>
                </a:solidFill>
                <a:latin typeface="+mn-ea"/>
              </a:rPr>
              <a:t>• </a:t>
            </a:r>
            <a:r>
              <a:rPr lang="ko-KR" altLang="en-US" sz="1000" spc="-41" dirty="0">
                <a:solidFill>
                  <a:prstClr val="white"/>
                </a:solidFill>
                <a:latin typeface="+mn-ea"/>
              </a:rPr>
              <a:t>법인명의의 계약체결후 법인대표로 계약자를 변경하고 해지 후 해약환급금을 현금으로 수령 등</a:t>
            </a:r>
          </a:p>
        </p:txBody>
      </p:sp>
      <p:sp>
        <p:nvSpPr>
          <p:cNvPr id="26" name="그래픽 29" descr="돋보기">
            <a:extLst>
              <a:ext uri="{FF2B5EF4-FFF2-40B4-BE49-F238E27FC236}">
                <a16:creationId xmlns:a16="http://schemas.microsoft.com/office/drawing/2014/main" xmlns="" id="{1BD8DEFD-5C28-48E9-9D13-3372C99766FE}"/>
              </a:ext>
            </a:extLst>
          </p:cNvPr>
          <p:cNvSpPr/>
          <p:nvPr/>
        </p:nvSpPr>
        <p:spPr>
          <a:xfrm rot="6462205">
            <a:off x="592264" y="4713729"/>
            <a:ext cx="629973" cy="570016"/>
          </a:xfrm>
          <a:custGeom>
            <a:avLst/>
            <a:gdLst>
              <a:gd name="connsiteX0" fmla="*/ 739616 w 762000"/>
              <a:gd name="connsiteY0" fmla="*/ 645319 h 762000"/>
              <a:gd name="connsiteX1" fmla="*/ 620554 w 762000"/>
              <a:gd name="connsiteY1" fmla="*/ 526256 h 762000"/>
              <a:gd name="connsiteX2" fmla="*/ 561499 w 762000"/>
              <a:gd name="connsiteY2" fmla="*/ 508159 h 762000"/>
              <a:gd name="connsiteX3" fmla="*/ 519589 w 762000"/>
              <a:gd name="connsiteY3" fmla="*/ 466249 h 762000"/>
              <a:gd name="connsiteX4" fmla="*/ 578644 w 762000"/>
              <a:gd name="connsiteY4" fmla="*/ 292894 h 762000"/>
              <a:gd name="connsiteX5" fmla="*/ 292894 w 762000"/>
              <a:gd name="connsiteY5" fmla="*/ 7144 h 762000"/>
              <a:gd name="connsiteX6" fmla="*/ 7144 w 762000"/>
              <a:gd name="connsiteY6" fmla="*/ 292894 h 762000"/>
              <a:gd name="connsiteX7" fmla="*/ 292894 w 762000"/>
              <a:gd name="connsiteY7" fmla="*/ 578644 h 762000"/>
              <a:gd name="connsiteX8" fmla="*/ 466249 w 762000"/>
              <a:gd name="connsiteY8" fmla="*/ 519589 h 762000"/>
              <a:gd name="connsiteX9" fmla="*/ 508159 w 762000"/>
              <a:gd name="connsiteY9" fmla="*/ 561499 h 762000"/>
              <a:gd name="connsiteX10" fmla="*/ 526256 w 762000"/>
              <a:gd name="connsiteY10" fmla="*/ 620554 h 762000"/>
              <a:gd name="connsiteX11" fmla="*/ 645319 w 762000"/>
              <a:gd name="connsiteY11" fmla="*/ 739616 h 762000"/>
              <a:gd name="connsiteX12" fmla="*/ 692944 w 762000"/>
              <a:gd name="connsiteY12" fmla="*/ 759619 h 762000"/>
              <a:gd name="connsiteX13" fmla="*/ 740569 w 762000"/>
              <a:gd name="connsiteY13" fmla="*/ 739616 h 762000"/>
              <a:gd name="connsiteX14" fmla="*/ 739616 w 762000"/>
              <a:gd name="connsiteY14" fmla="*/ 645319 h 762000"/>
              <a:gd name="connsiteX15" fmla="*/ 291941 w 762000"/>
              <a:gd name="connsiteY15" fmla="*/ 520541 h 762000"/>
              <a:gd name="connsiteX16" fmla="*/ 63341 w 762000"/>
              <a:gd name="connsiteY16" fmla="*/ 291941 h 762000"/>
              <a:gd name="connsiteX17" fmla="*/ 291941 w 762000"/>
              <a:gd name="connsiteY17" fmla="*/ 63341 h 762000"/>
              <a:gd name="connsiteX18" fmla="*/ 520541 w 762000"/>
              <a:gd name="connsiteY18" fmla="*/ 291941 h 762000"/>
              <a:gd name="connsiteX19" fmla="*/ 291941 w 762000"/>
              <a:gd name="connsiteY19" fmla="*/ 520541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762000">
                <a:moveTo>
                  <a:pt x="739616" y="645319"/>
                </a:moveTo>
                <a:lnTo>
                  <a:pt x="620554" y="526256"/>
                </a:lnTo>
                <a:cubicBezTo>
                  <a:pt x="604361" y="510064"/>
                  <a:pt x="582454" y="504349"/>
                  <a:pt x="561499" y="508159"/>
                </a:cubicBezTo>
                <a:lnTo>
                  <a:pt x="519589" y="466249"/>
                </a:lnTo>
                <a:cubicBezTo>
                  <a:pt x="556736" y="418624"/>
                  <a:pt x="578644" y="357664"/>
                  <a:pt x="578644" y="292894"/>
                </a:cubicBezTo>
                <a:cubicBezTo>
                  <a:pt x="578644" y="135731"/>
                  <a:pt x="450056" y="7144"/>
                  <a:pt x="292894" y="7144"/>
                </a:cubicBezTo>
                <a:cubicBezTo>
                  <a:pt x="135731" y="7144"/>
                  <a:pt x="7144" y="135731"/>
                  <a:pt x="7144" y="292894"/>
                </a:cubicBezTo>
                <a:cubicBezTo>
                  <a:pt x="7144" y="450056"/>
                  <a:pt x="135731" y="578644"/>
                  <a:pt x="292894" y="578644"/>
                </a:cubicBezTo>
                <a:cubicBezTo>
                  <a:pt x="357664" y="578644"/>
                  <a:pt x="417671" y="556736"/>
                  <a:pt x="466249" y="519589"/>
                </a:cubicBezTo>
                <a:lnTo>
                  <a:pt x="508159" y="561499"/>
                </a:lnTo>
                <a:cubicBezTo>
                  <a:pt x="504349" y="582454"/>
                  <a:pt x="510064" y="604361"/>
                  <a:pt x="526256" y="620554"/>
                </a:cubicBezTo>
                <a:lnTo>
                  <a:pt x="645319" y="739616"/>
                </a:lnTo>
                <a:cubicBezTo>
                  <a:pt x="658654" y="752951"/>
                  <a:pt x="675799" y="759619"/>
                  <a:pt x="692944" y="759619"/>
                </a:cubicBezTo>
                <a:cubicBezTo>
                  <a:pt x="710089" y="759619"/>
                  <a:pt x="727234" y="752951"/>
                  <a:pt x="740569" y="739616"/>
                </a:cubicBezTo>
                <a:cubicBezTo>
                  <a:pt x="765334" y="712946"/>
                  <a:pt x="765334" y="671036"/>
                  <a:pt x="739616" y="645319"/>
                </a:cubicBezTo>
                <a:close/>
                <a:moveTo>
                  <a:pt x="291941" y="520541"/>
                </a:moveTo>
                <a:cubicBezTo>
                  <a:pt x="166211" y="520541"/>
                  <a:pt x="63341" y="417671"/>
                  <a:pt x="63341" y="291941"/>
                </a:cubicBezTo>
                <a:cubicBezTo>
                  <a:pt x="63341" y="166211"/>
                  <a:pt x="166211" y="63341"/>
                  <a:pt x="291941" y="63341"/>
                </a:cubicBezTo>
                <a:cubicBezTo>
                  <a:pt x="417671" y="63341"/>
                  <a:pt x="520541" y="166211"/>
                  <a:pt x="520541" y="291941"/>
                </a:cubicBezTo>
                <a:cubicBezTo>
                  <a:pt x="520541" y="417671"/>
                  <a:pt x="417671" y="520541"/>
                  <a:pt x="291941" y="520541"/>
                </a:cubicBezTo>
                <a:close/>
              </a:path>
            </a:pathLst>
          </a:custGeom>
          <a:solidFill>
            <a:schemeClr val="bg1">
              <a:alpha val="4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1200">
              <a:latin typeface="+mn-ea"/>
            </a:endParaRPr>
          </a:p>
        </p:txBody>
      </p:sp>
      <p:sp>
        <p:nvSpPr>
          <p:cNvPr id="27" name="자유형: 도형 26">
            <a:extLst>
              <a:ext uri="{FF2B5EF4-FFF2-40B4-BE49-F238E27FC236}">
                <a16:creationId xmlns:a16="http://schemas.microsoft.com/office/drawing/2014/main" xmlns="" id="{DF519E56-C449-4D58-9848-3BC85A3C67B0}"/>
              </a:ext>
            </a:extLst>
          </p:cNvPr>
          <p:cNvSpPr/>
          <p:nvPr/>
        </p:nvSpPr>
        <p:spPr>
          <a:xfrm rot="6252918">
            <a:off x="476971" y="3866510"/>
            <a:ext cx="801631" cy="911000"/>
          </a:xfrm>
          <a:custGeom>
            <a:avLst/>
            <a:gdLst>
              <a:gd name="connsiteX0" fmla="*/ 228067 w 969634"/>
              <a:gd name="connsiteY0" fmla="*/ 1146902 h 1217830"/>
              <a:gd name="connsiteX1" fmla="*/ 2900 w 969634"/>
              <a:gd name="connsiteY1" fmla="*/ 258049 h 1217830"/>
              <a:gd name="connsiteX2" fmla="*/ 70927 w 969634"/>
              <a:gd name="connsiteY2" fmla="*/ 143862 h 1217830"/>
              <a:gd name="connsiteX3" fmla="*/ 93481 w 969634"/>
              <a:gd name="connsiteY3" fmla="*/ 138149 h 1217830"/>
              <a:gd name="connsiteX4" fmla="*/ 121526 w 969634"/>
              <a:gd name="connsiteY4" fmla="*/ 34333 h 1217830"/>
              <a:gd name="connsiteX5" fmla="*/ 145978 w 969634"/>
              <a:gd name="connsiteY5" fmla="*/ 124850 h 1217830"/>
              <a:gd name="connsiteX6" fmla="*/ 627380 w 969634"/>
              <a:gd name="connsiteY6" fmla="*/ 2900 h 1217830"/>
              <a:gd name="connsiteX7" fmla="*/ 741567 w 969634"/>
              <a:gd name="connsiteY7" fmla="*/ 70927 h 1217830"/>
              <a:gd name="connsiteX8" fmla="*/ 966734 w 969634"/>
              <a:gd name="connsiteY8" fmla="*/ 959781 h 1217830"/>
              <a:gd name="connsiteX9" fmla="*/ 898707 w 969634"/>
              <a:gd name="connsiteY9" fmla="*/ 1073967 h 1217830"/>
              <a:gd name="connsiteX10" fmla="*/ 342253 w 969634"/>
              <a:gd name="connsiteY10" fmla="*/ 1214930 h 1217830"/>
              <a:gd name="connsiteX11" fmla="*/ 228067 w 969634"/>
              <a:gd name="connsiteY11" fmla="*/ 1146902 h 12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9634" h="1217830">
                <a:moveTo>
                  <a:pt x="228067" y="1146902"/>
                </a:moveTo>
                <a:lnTo>
                  <a:pt x="2900" y="258049"/>
                </a:lnTo>
                <a:cubicBezTo>
                  <a:pt x="-9847" y="207732"/>
                  <a:pt x="20611" y="156608"/>
                  <a:pt x="70927" y="143862"/>
                </a:cubicBezTo>
                <a:lnTo>
                  <a:pt x="93481" y="138149"/>
                </a:lnTo>
                <a:lnTo>
                  <a:pt x="121526" y="34333"/>
                </a:lnTo>
                <a:lnTo>
                  <a:pt x="145978" y="124850"/>
                </a:lnTo>
                <a:lnTo>
                  <a:pt x="627380" y="2900"/>
                </a:lnTo>
                <a:cubicBezTo>
                  <a:pt x="677697" y="-9847"/>
                  <a:pt x="728821" y="20611"/>
                  <a:pt x="741567" y="70927"/>
                </a:cubicBezTo>
                <a:lnTo>
                  <a:pt x="966734" y="959781"/>
                </a:lnTo>
                <a:cubicBezTo>
                  <a:pt x="979480" y="1010097"/>
                  <a:pt x="949023" y="1061221"/>
                  <a:pt x="898707" y="1073967"/>
                </a:cubicBezTo>
                <a:lnTo>
                  <a:pt x="342253" y="1214930"/>
                </a:lnTo>
                <a:cubicBezTo>
                  <a:pt x="291937" y="1227676"/>
                  <a:pt x="240813" y="1197219"/>
                  <a:pt x="228067" y="114690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6E27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D1CADDBF-8488-4143-A964-E07E5AD057C9}"/>
              </a:ext>
            </a:extLst>
          </p:cNvPr>
          <p:cNvSpPr/>
          <p:nvPr/>
        </p:nvSpPr>
        <p:spPr>
          <a:xfrm>
            <a:off x="468369" y="4008341"/>
            <a:ext cx="824954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의심되는 </a:t>
            </a:r>
            <a:r>
              <a:rPr lang="en-US" altLang="ko-KR" sz="10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/>
            </a:r>
            <a:br>
              <a:rPr lang="en-US" altLang="ko-KR" sz="10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</a:br>
            <a:r>
              <a:rPr lang="ko-KR" altLang="en-US" sz="10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거래 참고 </a:t>
            </a:r>
            <a:r>
              <a:rPr lang="en-US" altLang="ko-KR" sz="10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/>
            </a:r>
            <a:br>
              <a:rPr lang="en-US" altLang="ko-KR" sz="10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</a:br>
            <a:r>
              <a:rPr lang="ko-KR" altLang="en-US" sz="10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유형</a:t>
            </a:r>
            <a:r>
              <a:rPr lang="en-US" altLang="ko-KR" sz="10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C388C700-1210-433B-9EC6-49D884697817}"/>
              </a:ext>
            </a:extLst>
          </p:cNvPr>
          <p:cNvSpPr/>
          <p:nvPr/>
        </p:nvSpPr>
        <p:spPr>
          <a:xfrm>
            <a:off x="231246" y="5670986"/>
            <a:ext cx="6305343" cy="27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3914">
              <a:lnSpc>
                <a:spcPct val="130000"/>
              </a:lnSpc>
            </a:pPr>
            <a:r>
              <a:rPr lang="ko-KR" altLang="en-US" sz="105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105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4) </a:t>
            </a:r>
            <a:r>
              <a:rPr lang="ko-KR" altLang="en-US" sz="1050" b="1" dirty="0" err="1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금융회사등의고객확인의무</a:t>
            </a:r>
            <a:r>
              <a:rPr lang="en-US" altLang="ko-KR" sz="105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(CDD: Customer Due Diligence) 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00BA0A6A-6B4E-4378-9B3D-C5DCDB7A6C8D}"/>
              </a:ext>
            </a:extLst>
          </p:cNvPr>
          <p:cNvSpPr/>
          <p:nvPr/>
        </p:nvSpPr>
        <p:spPr>
          <a:xfrm>
            <a:off x="337807" y="5931878"/>
            <a:ext cx="6926548" cy="1073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5675" indent="-145675">
              <a:lnSpc>
                <a:spcPct val="120000"/>
              </a:lnSpc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①  금융회사가 제공하는 금융거래 또는 서비스가 자금세탁 등의 불법행위에 이용되지 않도록 금융회사가 스스로 ‘고객의 신원’ 과 ‘실제 당사자 </a:t>
            </a:r>
            <a:r>
              <a:rPr lang="ko-KR" altLang="en-US" sz="900" dirty="0" err="1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여부’에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대하여 고객 확인 및 검증을 하고 ‘거래관계의 목적’ 및 ‘실소유자 확인’ 등 고객에 대하여 합당한 주의를 기울이는 제도입니다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. *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자금 세탁방지 업무 중 초기단계에서 취해야 하는 가장 기본적인 의무사항</a:t>
            </a:r>
          </a:p>
          <a:p>
            <a:pPr marL="145675" indent="-145675">
              <a:lnSpc>
                <a:spcPct val="120000"/>
              </a:lnSpc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②  금융회사는 고객확인 이행을 위해 자금세탁 등의 위험을 식별하고 평가하는 관리체계를 갖추고 이를 근거로 고객의 위험을 평가하여 자금세탁 등 위험이 낮은 고객에게는 일반적인 고객확인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(CDD) 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절차를 이행하고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자금세탁 등의 위험이 높은 고객에 대해서는 강화된 고객확인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(EDD) 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절차를 이행합니다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. </a:t>
            </a: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xmlns="" id="{D9E26239-B48F-4351-8028-0193338B9F78}"/>
              </a:ext>
            </a:extLst>
          </p:cNvPr>
          <p:cNvSpPr/>
          <p:nvPr/>
        </p:nvSpPr>
        <p:spPr>
          <a:xfrm>
            <a:off x="304561" y="7053560"/>
            <a:ext cx="6305343" cy="27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3914">
              <a:lnSpc>
                <a:spcPct val="130000"/>
              </a:lnSpc>
            </a:pPr>
            <a:r>
              <a:rPr lang="en-US" altLang="ko-KR" sz="105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5) </a:t>
            </a:r>
            <a:r>
              <a:rPr lang="ko-KR" altLang="en-US" sz="105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고객확인의무에 의한 신원확인원칙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xmlns="" id="{D368E62D-3833-40ED-B2A0-2504D8F2B03D}"/>
              </a:ext>
            </a:extLst>
          </p:cNvPr>
          <p:cNvSpPr/>
          <p:nvPr/>
        </p:nvSpPr>
        <p:spPr>
          <a:xfrm>
            <a:off x="324906" y="7292898"/>
            <a:ext cx="6766399" cy="242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5675" indent="-145675">
              <a:lnSpc>
                <a:spcPct val="120000"/>
              </a:lnSpc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국가 및 정부 발행의 사진이 부착된 유효한 신분증 징구가 원칙→ 성명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실명번호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국적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주소 등 확인가능 서류여야 합니다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.</a:t>
            </a:r>
          </a:p>
        </p:txBody>
      </p:sp>
      <p:graphicFrame>
        <p:nvGraphicFramePr>
          <p:cNvPr id="36" name="표 35">
            <a:extLst>
              <a:ext uri="{FF2B5EF4-FFF2-40B4-BE49-F238E27FC236}">
                <a16:creationId xmlns:a16="http://schemas.microsoft.com/office/drawing/2014/main" xmlns="" id="{9C00870F-1893-4612-A719-08B837170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732739"/>
              </p:ext>
            </p:extLst>
          </p:nvPr>
        </p:nvGraphicFramePr>
        <p:xfrm>
          <a:off x="332036" y="7568888"/>
          <a:ext cx="6689921" cy="60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569">
                  <a:extLst>
                    <a:ext uri="{9D8B030D-6E8A-4147-A177-3AD203B41FA5}">
                      <a16:colId xmlns:a16="http://schemas.microsoft.com/office/drawing/2014/main" xmlns="" val="713696156"/>
                    </a:ext>
                  </a:extLst>
                </a:gridCol>
                <a:gridCol w="3556352">
                  <a:extLst>
                    <a:ext uri="{9D8B030D-6E8A-4147-A177-3AD203B41FA5}">
                      <a16:colId xmlns:a16="http://schemas.microsoft.com/office/drawing/2014/main" xmlns="" val="493428673"/>
                    </a:ext>
                  </a:extLst>
                </a:gridCol>
              </a:tblGrid>
              <a:tr h="257284"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개인고객 신원정보 확인</a:t>
                      </a:r>
                    </a:p>
                  </a:txBody>
                  <a:tcPr marL="68724" marR="68724" marT="37798" marB="37798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법인고객 신원정보 확인</a:t>
                      </a:r>
                    </a:p>
                  </a:txBody>
                  <a:tcPr marL="68724" marR="68724" marT="37798" marB="377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2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2500939"/>
                  </a:ext>
                </a:extLst>
              </a:tr>
              <a:tr h="277188"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성명</a:t>
                      </a:r>
                      <a:r>
                        <a:rPr kumimoji="0" lang="en-US" altLang="ko-KR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, </a:t>
                      </a:r>
                      <a:r>
                        <a:rPr kumimoji="0" lang="ko-KR" altLang="en-US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실명번호</a:t>
                      </a:r>
                      <a:r>
                        <a:rPr kumimoji="0" lang="en-US" altLang="ko-KR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, </a:t>
                      </a:r>
                      <a:r>
                        <a:rPr kumimoji="0" lang="ko-KR" altLang="en-US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주소 및 연락처</a:t>
                      </a:r>
                      <a:r>
                        <a:rPr kumimoji="0" lang="en-US" altLang="ko-KR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, </a:t>
                      </a:r>
                      <a:r>
                        <a:rPr kumimoji="0" lang="ko-KR" altLang="en-US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국적</a:t>
                      </a:r>
                      <a:r>
                        <a:rPr kumimoji="0" lang="en-US" altLang="ko-KR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, </a:t>
                      </a:r>
                      <a:r>
                        <a:rPr kumimoji="0" lang="ko-KR" altLang="en-US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실제소유자</a:t>
                      </a:r>
                    </a:p>
                  </a:txBody>
                  <a:tcPr marL="68724" marR="68724" marT="37798" marB="37798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0" i="0" u="none" strike="noStrike" kern="1200" cap="none" spc="0" normalizeH="0" baseline="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법인명</a:t>
                      </a:r>
                      <a:r>
                        <a:rPr kumimoji="0" lang="en-US" altLang="ko-KR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, </a:t>
                      </a:r>
                      <a:r>
                        <a:rPr kumimoji="0" lang="ko-KR" altLang="en-US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실명번호</a:t>
                      </a:r>
                      <a:r>
                        <a:rPr kumimoji="0" lang="en-US" altLang="ko-KR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, </a:t>
                      </a:r>
                      <a:r>
                        <a:rPr kumimoji="0" lang="ko-KR" altLang="en-US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본점주소 및 사업장의 주소</a:t>
                      </a:r>
                      <a:r>
                        <a:rPr kumimoji="0" lang="en-US" altLang="ko-KR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/</a:t>
                      </a:r>
                      <a:r>
                        <a:rPr kumimoji="0" lang="ko-KR" altLang="en-US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소재지</a:t>
                      </a:r>
                      <a:r>
                        <a:rPr kumimoji="0" lang="en-US" altLang="ko-KR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, </a:t>
                      </a:r>
                      <a:br>
                        <a:rPr kumimoji="0" lang="en-US" altLang="ko-KR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</a:br>
                      <a:r>
                        <a:rPr kumimoji="0" lang="ko-KR" altLang="en-US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대표자의성명</a:t>
                      </a:r>
                      <a:r>
                        <a:rPr kumimoji="0" lang="en-US" altLang="ko-KR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, </a:t>
                      </a:r>
                      <a:r>
                        <a:rPr kumimoji="0" lang="ko-KR" altLang="en-US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업종 또는 설립목적</a:t>
                      </a:r>
                      <a:r>
                        <a:rPr kumimoji="0" lang="en-US" altLang="ko-KR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, </a:t>
                      </a:r>
                      <a:r>
                        <a:rPr kumimoji="0" lang="ko-KR" altLang="en-US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회사연락처</a:t>
                      </a:r>
                      <a:r>
                        <a:rPr kumimoji="0" lang="en-US" altLang="ko-KR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, </a:t>
                      </a:r>
                      <a:r>
                        <a:rPr kumimoji="0" lang="ko-KR" altLang="en-US" sz="900" b="0" i="0" u="none" strike="noStrike" kern="1200" cap="none" spc="0" normalizeH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j-cs"/>
                        </a:rPr>
                        <a:t>실제소유자</a:t>
                      </a:r>
                    </a:p>
                  </a:txBody>
                  <a:tcPr marL="68724" marR="68724" marT="37798" marB="377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3974327"/>
                  </a:ext>
                </a:extLst>
              </a:tr>
            </a:tbl>
          </a:graphicData>
        </a:graphic>
      </p:graphicFrame>
      <p:sp>
        <p:nvSpPr>
          <p:cNvPr id="37" name="직사각형 36">
            <a:extLst>
              <a:ext uri="{FF2B5EF4-FFF2-40B4-BE49-F238E27FC236}">
                <a16:creationId xmlns:a16="http://schemas.microsoft.com/office/drawing/2014/main" xmlns="" id="{80827B99-36C6-4A55-9B24-754D13C1DDD2}"/>
              </a:ext>
            </a:extLst>
          </p:cNvPr>
          <p:cNvSpPr/>
          <p:nvPr/>
        </p:nvSpPr>
        <p:spPr>
          <a:xfrm>
            <a:off x="304561" y="8231846"/>
            <a:ext cx="6305343" cy="27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3914">
              <a:lnSpc>
                <a:spcPct val="130000"/>
              </a:lnSpc>
            </a:pPr>
            <a:r>
              <a:rPr lang="en-US" altLang="ko-KR" sz="1050" b="1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6) </a:t>
            </a:r>
            <a:r>
              <a:rPr lang="ko-KR" altLang="en-US" sz="1050" b="1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실제소유자확인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CAC2B671-F6D4-4F53-9F9A-E090A267ED04}"/>
              </a:ext>
            </a:extLst>
          </p:cNvPr>
          <p:cNvSpPr/>
          <p:nvPr/>
        </p:nvSpPr>
        <p:spPr>
          <a:xfrm>
            <a:off x="400963" y="8461599"/>
            <a:ext cx="6921376" cy="740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5675" indent="-145675">
              <a:lnSpc>
                <a:spcPct val="120000"/>
              </a:lnSpc>
            </a:pP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①  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개인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) 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고객이 실제 소유자가 따로 존재한다고 밝히거나 타인을 위한 거래를 하고 있다고 의심될 경우 확인합니다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.</a:t>
            </a:r>
          </a:p>
          <a:p>
            <a:pPr marL="145675" indent="-145675">
              <a:lnSpc>
                <a:spcPct val="120000"/>
              </a:lnSpc>
            </a:pP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     (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예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: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임의단체의 금융자산 관리목적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미성년자 금융자산 관리를 위한 부모명의 계좌의 경우 등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) </a:t>
            </a:r>
          </a:p>
          <a:p>
            <a:pPr marL="145675" indent="-145675">
              <a:lnSpc>
                <a:spcPct val="120000"/>
              </a:lnSpc>
            </a:pP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②  (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법인 또는 단체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) 3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단계에 걸쳐 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25% 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이상 지분증권 소유자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임원을 과반수 이상 선임한 주주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최대 지분증권 보유자 법인 또는  단체의 사실상 지배자 대표자 등을 파악하여야 합니다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. </a:t>
            </a:r>
          </a:p>
        </p:txBody>
      </p:sp>
      <p:sp>
        <p:nvSpPr>
          <p:cNvPr id="39" name="사각형: 둥근 위쪽 모서리 38">
            <a:extLst>
              <a:ext uri="{FF2B5EF4-FFF2-40B4-BE49-F238E27FC236}">
                <a16:creationId xmlns:a16="http://schemas.microsoft.com/office/drawing/2014/main" xmlns="" id="{AEEC20E6-1F6A-498C-8344-9EDDD3A32D94}"/>
              </a:ext>
            </a:extLst>
          </p:cNvPr>
          <p:cNvSpPr/>
          <p:nvPr/>
        </p:nvSpPr>
        <p:spPr>
          <a:xfrm>
            <a:off x="374951" y="9241427"/>
            <a:ext cx="1476210" cy="254488"/>
          </a:xfrm>
          <a:prstGeom prst="round2SameRect">
            <a:avLst/>
          </a:prstGeom>
          <a:solidFill>
            <a:srgbClr val="01C1D6"/>
          </a:solidFill>
          <a:ln>
            <a:solidFill>
              <a:srgbClr val="01C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[1</a:t>
            </a:r>
            <a:r>
              <a:rPr lang="ko-KR" altLang="en-US" sz="9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단계</a:t>
            </a:r>
            <a:r>
              <a:rPr lang="en-US" altLang="ko-KR" sz="9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900" b="1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644FA397-4D83-4331-BEC3-42DC2AE1D247}"/>
              </a:ext>
            </a:extLst>
          </p:cNvPr>
          <p:cNvSpPr/>
          <p:nvPr/>
        </p:nvSpPr>
        <p:spPr>
          <a:xfrm>
            <a:off x="377050" y="9533713"/>
            <a:ext cx="1479924" cy="471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100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분의 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25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이상의 지분증권을 소유한 사람</a:t>
            </a:r>
          </a:p>
        </p:txBody>
      </p:sp>
      <p:sp>
        <p:nvSpPr>
          <p:cNvPr id="41" name="사각형: 둥근 위쪽 모서리 40">
            <a:extLst>
              <a:ext uri="{FF2B5EF4-FFF2-40B4-BE49-F238E27FC236}">
                <a16:creationId xmlns:a16="http://schemas.microsoft.com/office/drawing/2014/main" xmlns="" id="{995B1EEA-C630-42FB-990D-CE53799AF16A}"/>
              </a:ext>
            </a:extLst>
          </p:cNvPr>
          <p:cNvSpPr/>
          <p:nvPr/>
        </p:nvSpPr>
        <p:spPr>
          <a:xfrm>
            <a:off x="2189918" y="9237107"/>
            <a:ext cx="3013165" cy="254488"/>
          </a:xfrm>
          <a:prstGeom prst="round2SameRect">
            <a:avLst/>
          </a:prstGeom>
          <a:solidFill>
            <a:srgbClr val="01C1D6"/>
          </a:solidFill>
          <a:ln>
            <a:solidFill>
              <a:srgbClr val="01C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[2</a:t>
            </a:r>
            <a:r>
              <a:rPr lang="ko-KR" altLang="en-US" sz="9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단계</a:t>
            </a:r>
            <a:r>
              <a:rPr lang="en-US" altLang="ko-KR" sz="9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900" b="1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652BD20C-06B1-4B4D-9B72-A8DD89F02134}"/>
              </a:ext>
            </a:extLst>
          </p:cNvPr>
          <p:cNvSpPr/>
          <p:nvPr/>
        </p:nvSpPr>
        <p:spPr>
          <a:xfrm>
            <a:off x="2192332" y="9529393"/>
            <a:ext cx="3010943" cy="471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①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,②,③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중 택일① 대표자 또는 임원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업무집행사원의 과반수를 선임한 주주② 최대지분증권을 소유한사람 ③①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,②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외에 법인</a:t>
            </a:r>
            <a:r>
              <a:rPr lang="en-US" altLang="ko-KR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•</a:t>
            </a:r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단체를 사실상 지배하는 사람	</a:t>
            </a:r>
          </a:p>
        </p:txBody>
      </p:sp>
      <p:sp>
        <p:nvSpPr>
          <p:cNvPr id="43" name="사각형: 둥근 위쪽 모서리 42">
            <a:extLst>
              <a:ext uri="{FF2B5EF4-FFF2-40B4-BE49-F238E27FC236}">
                <a16:creationId xmlns:a16="http://schemas.microsoft.com/office/drawing/2014/main" xmlns="" id="{2CCA2738-F2BC-4FFC-988D-CF1B6AB8656E}"/>
              </a:ext>
            </a:extLst>
          </p:cNvPr>
          <p:cNvSpPr/>
          <p:nvPr/>
        </p:nvSpPr>
        <p:spPr>
          <a:xfrm>
            <a:off x="5545747" y="9237107"/>
            <a:ext cx="1476210" cy="254488"/>
          </a:xfrm>
          <a:prstGeom prst="round2SameRect">
            <a:avLst/>
          </a:prstGeom>
          <a:solidFill>
            <a:srgbClr val="01C1D6"/>
          </a:solidFill>
          <a:ln>
            <a:solidFill>
              <a:srgbClr val="01C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[3</a:t>
            </a:r>
            <a:r>
              <a:rPr lang="ko-KR" altLang="en-US" sz="9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단계</a:t>
            </a:r>
            <a:r>
              <a:rPr lang="en-US" altLang="ko-KR" sz="900" b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900" b="1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xmlns="" id="{1E471DFD-9D0E-4418-B99A-B9EE5402F967}"/>
              </a:ext>
            </a:extLst>
          </p:cNvPr>
          <p:cNvSpPr/>
          <p:nvPr/>
        </p:nvSpPr>
        <p:spPr>
          <a:xfrm>
            <a:off x="5547846" y="9529393"/>
            <a:ext cx="1479924" cy="471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black"/>
                </a:solidFill>
                <a:latin typeface="+mn-ea"/>
              </a:rPr>
              <a:t>법인 또는 단체의 대표자	</a:t>
            </a:r>
          </a:p>
        </p:txBody>
      </p:sp>
      <p:sp>
        <p:nvSpPr>
          <p:cNvPr id="45" name="화살표: 오른쪽 44">
            <a:extLst>
              <a:ext uri="{FF2B5EF4-FFF2-40B4-BE49-F238E27FC236}">
                <a16:creationId xmlns:a16="http://schemas.microsoft.com/office/drawing/2014/main" xmlns="" id="{68C86002-1C1F-43C5-AF27-C27427FF41CC}"/>
              </a:ext>
            </a:extLst>
          </p:cNvPr>
          <p:cNvSpPr/>
          <p:nvPr/>
        </p:nvSpPr>
        <p:spPr>
          <a:xfrm>
            <a:off x="1945088" y="9557758"/>
            <a:ext cx="144835" cy="241967"/>
          </a:xfrm>
          <a:prstGeom prst="rightArrow">
            <a:avLst/>
          </a:prstGeom>
          <a:solidFill>
            <a:srgbClr val="01C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+mn-ea"/>
            </a:endParaRPr>
          </a:p>
        </p:txBody>
      </p:sp>
      <p:sp>
        <p:nvSpPr>
          <p:cNvPr id="46" name="화살표: 오른쪽 45">
            <a:extLst>
              <a:ext uri="{FF2B5EF4-FFF2-40B4-BE49-F238E27FC236}">
                <a16:creationId xmlns:a16="http://schemas.microsoft.com/office/drawing/2014/main" xmlns="" id="{FA44999D-52C4-464E-89C7-50120FC9E594}"/>
              </a:ext>
            </a:extLst>
          </p:cNvPr>
          <p:cNvSpPr/>
          <p:nvPr/>
        </p:nvSpPr>
        <p:spPr>
          <a:xfrm>
            <a:off x="5303143" y="9541825"/>
            <a:ext cx="144835" cy="241967"/>
          </a:xfrm>
          <a:prstGeom prst="rightArrow">
            <a:avLst/>
          </a:prstGeom>
          <a:solidFill>
            <a:srgbClr val="01C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+mn-ea"/>
            </a:endParaRPr>
          </a:p>
        </p:txBody>
      </p:sp>
      <p:pic>
        <p:nvPicPr>
          <p:cNvPr id="48" name="Picture 6">
            <a:extLst>
              <a:ext uri="{FF2B5EF4-FFF2-40B4-BE49-F238E27FC236}">
                <a16:creationId xmlns:a16="http://schemas.microsoft.com/office/drawing/2014/main" xmlns="" id="{650EB49D-EF53-49BC-8EFB-25EC8E89449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368745" y="220669"/>
            <a:ext cx="953594" cy="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1003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>
            <a:extLst>
              <a:ext uri="{FF2B5EF4-FFF2-40B4-BE49-F238E27FC236}">
                <a16:creationId xmlns:a16="http://schemas.microsoft.com/office/drawing/2014/main" xmlns="" id="{DBDFB480-FED9-4673-B315-CB81AF2AB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69" y="1541261"/>
            <a:ext cx="70305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marL="285750" indent="-285750" defTabSz="755934" eaLnBrk="1" latinLnBrk="1" hangingPunct="1">
              <a:buFont typeface="Wingdings" panose="05000000000000000000" pitchFamily="2" charset="2"/>
              <a:buChar char="§"/>
            </a:pP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보험계약자의 재산상황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재무상태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 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등에 비추어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부적합한 상품의 계약체결 금지</a:t>
            </a:r>
            <a:endParaRPr lang="en-US" altLang="ko-KR" sz="1400" baseline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xmlns="" id="{D7A7302B-9193-41EE-A11A-3D42C0BCF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48" y="3039456"/>
            <a:ext cx="5252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defTabSz="755934" latinLnBrk="1">
              <a:spcBef>
                <a:spcPct val="50000"/>
              </a:spcBef>
              <a:defRPr/>
            </a:pPr>
            <a:r>
              <a:rPr lang="en-US" altLang="ko-KR" sz="1400" kern="0" baseline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kern="0" baseline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적용 대상 </a:t>
            </a:r>
            <a:r>
              <a:rPr lang="en-US" altLang="ko-KR" sz="1400" kern="0" baseline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kern="0" baseline="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변액보험</a:t>
            </a:r>
            <a:r>
              <a:rPr lang="ko-KR" altLang="en-US" sz="1400" kern="0" baseline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 실적배당형 상품</a:t>
            </a:r>
            <a:endParaRPr lang="ko-KR" altLang="ko-KR" sz="1400" b="0" kern="0" baseline="0" dirty="0">
              <a:solidFill>
                <a:srgbClr val="333333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xmlns="" id="{B3B657AB-F004-492D-B4AE-4CB4175E7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69" y="2495360"/>
            <a:ext cx="69273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marL="285750" indent="-285750" defTabSz="755934" eaLnBrk="1" latinLnBrk="1" hangingPunct="1">
              <a:buFont typeface="Wingdings" panose="05000000000000000000" pitchFamily="2" charset="2"/>
              <a:buChar char="§"/>
            </a:pP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금융소비자가 자발적으로 구매하려는 상품이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소비자의 재산상황 등에 비추어 </a:t>
            </a:r>
            <a:endParaRPr lang="en-US" altLang="ko-KR" sz="1400" baseline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defTabSz="755934" eaLnBrk="1" latinLnBrk="1" hangingPunct="1"/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   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적정하지 않을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경우 고지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확인 의무</a:t>
            </a:r>
            <a:endParaRPr lang="en-US" altLang="ko-KR" sz="1400" baseline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xmlns="" id="{9ED2E784-DB06-4602-8758-4C7DECE37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48" y="4632427"/>
            <a:ext cx="5252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defTabSz="755934" latinLnBrk="1">
              <a:spcBef>
                <a:spcPct val="50000"/>
              </a:spcBef>
              <a:defRPr/>
            </a:pPr>
            <a:r>
              <a:rPr lang="en-US" altLang="ko-KR" sz="1400" kern="0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kern="0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적용 대상 </a:t>
            </a:r>
            <a:r>
              <a:rPr lang="en-US" altLang="ko-KR" sz="1400" kern="0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0" kern="0" baseline="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변액보험</a:t>
            </a:r>
            <a:r>
              <a:rPr lang="ko-KR" altLang="en-US" sz="1400" b="0" kern="0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등 실적배당형 상품</a:t>
            </a:r>
            <a:endParaRPr lang="ko-KR" altLang="ko-KR" sz="1400" b="0" kern="0" baseline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8" name="Rectangle 2">
            <a:extLst>
              <a:ext uri="{FF2B5EF4-FFF2-40B4-BE49-F238E27FC236}">
                <a16:creationId xmlns:a16="http://schemas.microsoft.com/office/drawing/2014/main" xmlns="" id="{93A88C83-69B1-4BC1-B568-22B54A1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69" y="3955542"/>
            <a:ext cx="59759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marL="285750" indent="-285750" defTabSz="755934" eaLnBrk="1" latinLnBrk="1" hangingPunct="1">
              <a:buFont typeface="Wingdings" panose="05000000000000000000" pitchFamily="2" charset="2"/>
              <a:buChar char="§"/>
            </a:pP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금융소비자가 반드시 알아야 할 상품의  주요한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내용 반드시 설명</a:t>
            </a:r>
            <a:endParaRPr lang="en-US" altLang="ko-KR" sz="1400" baseline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4" name="Rectangle 2">
            <a:extLst>
              <a:ext uri="{FF2B5EF4-FFF2-40B4-BE49-F238E27FC236}">
                <a16:creationId xmlns:a16="http://schemas.microsoft.com/office/drawing/2014/main" xmlns="" id="{16AECF39-BDBA-4CC2-9076-5CB34D0B2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69" y="5541629"/>
            <a:ext cx="60792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marL="285750" indent="-285750" defTabSz="755934" eaLnBrk="1" latinLnBrk="1" hangingPunct="1">
              <a:buFont typeface="Wingdings" panose="05000000000000000000" pitchFamily="2" charset="2"/>
              <a:buChar char="§"/>
            </a:pP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전문 지식 및 우월적 지위를 이용한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소비자 권익 침해 행위 금지</a:t>
            </a:r>
            <a:endParaRPr lang="en-US" altLang="ko-KR" sz="1400" baseline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5" name="Rectangle 2">
            <a:extLst>
              <a:ext uri="{FF2B5EF4-FFF2-40B4-BE49-F238E27FC236}">
                <a16:creationId xmlns:a16="http://schemas.microsoft.com/office/drawing/2014/main" xmlns="" id="{D436B374-B442-468A-8C5C-07E07EE1C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07" y="7296086"/>
            <a:ext cx="6079269" cy="22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defTabSz="755934" latinLnBrk="1">
              <a:lnSpc>
                <a:spcPts val="992"/>
              </a:lnSpc>
              <a:spcBef>
                <a:spcPct val="50000"/>
              </a:spcBef>
              <a:defRPr/>
            </a:pPr>
            <a:r>
              <a:rPr lang="en-US" altLang="ko-KR" sz="1400" kern="0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0" kern="0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연계</a:t>
            </a:r>
            <a:r>
              <a:rPr lang="en-US" altLang="ko-KR" sz="1400" b="0" kern="0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0" kern="0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제휴 서비스 등의 부당한 축소</a:t>
            </a:r>
            <a:r>
              <a:rPr lang="en-US" altLang="ko-KR" sz="1400" b="0" kern="0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0" kern="0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변경 행위 금지 등</a:t>
            </a:r>
            <a:endParaRPr lang="ko-KR" altLang="ko-KR" sz="1400" b="0" kern="0" baseline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1" name="Rectangle 2">
            <a:extLst>
              <a:ext uri="{FF2B5EF4-FFF2-40B4-BE49-F238E27FC236}">
                <a16:creationId xmlns:a16="http://schemas.microsoft.com/office/drawing/2014/main" xmlns="" id="{1848F2CA-7308-4408-A9D6-A122DA37C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69" y="6521080"/>
            <a:ext cx="53713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marL="285750" indent="-285750" defTabSz="755934" eaLnBrk="1" latinLnBrk="1" hangingPunct="1">
              <a:buFont typeface="Wingdings" panose="05000000000000000000" pitchFamily="2" charset="2"/>
              <a:buChar char="§"/>
            </a:pP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객관적인 근거 없이 타 금융상품과 비교 금지</a:t>
            </a:r>
            <a:endParaRPr lang="en-US" altLang="ko-KR" sz="1400" baseline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68" name="Rectangle 2">
            <a:extLst>
              <a:ext uri="{FF2B5EF4-FFF2-40B4-BE49-F238E27FC236}">
                <a16:creationId xmlns:a16="http://schemas.microsoft.com/office/drawing/2014/main" xmlns="" id="{5140F587-CA78-409F-BF4D-E8914248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69" y="8940677"/>
            <a:ext cx="59940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marL="285750" indent="-285750" defTabSz="755934" eaLnBrk="1" latinLnBrk="1" hangingPunct="1">
              <a:buFont typeface="Wingdings" panose="05000000000000000000" pitchFamily="2" charset="2"/>
              <a:buChar char="§"/>
            </a:pP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회사 </a:t>
            </a:r>
            <a:r>
              <a:rPr lang="ko-KR" altLang="en-US" sz="1400" baseline="0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미승인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상품광고 금지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(SNS, 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블로그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유튜브 등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9" name="Rectangle 2">
            <a:extLst>
              <a:ext uri="{FF2B5EF4-FFF2-40B4-BE49-F238E27FC236}">
                <a16:creationId xmlns:a16="http://schemas.microsoft.com/office/drawing/2014/main" xmlns="" id="{E2306781-35D6-47ED-83FE-AF180B9C6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950" y="4386835"/>
            <a:ext cx="5726212" cy="22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defTabSz="755934" latinLnBrk="1">
              <a:lnSpc>
                <a:spcPts val="992"/>
              </a:lnSpc>
              <a:spcBef>
                <a:spcPct val="50000"/>
              </a:spcBef>
              <a:defRPr/>
            </a:pPr>
            <a:r>
              <a:rPr lang="en-US" altLang="ko-KR" sz="1400" kern="0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0" kern="0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상품설명서 전체 내용을 모두 설명</a:t>
            </a:r>
            <a:endParaRPr lang="ko-KR" altLang="ko-KR" sz="1400" b="0" kern="0" baseline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0" name="직사각형 8">
            <a:extLst>
              <a:ext uri="{FF2B5EF4-FFF2-40B4-BE49-F238E27FC236}">
                <a16:creationId xmlns:a16="http://schemas.microsoft.com/office/drawing/2014/main" xmlns="" id="{2D22D3E8-6A5D-4DBB-BF4B-34FBC0B6A320}"/>
              </a:ext>
            </a:extLst>
          </p:cNvPr>
          <p:cNvSpPr/>
          <p:nvPr/>
        </p:nvSpPr>
        <p:spPr>
          <a:xfrm>
            <a:off x="335659" y="1141151"/>
            <a:ext cx="2588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55934" latinLnBrk="1"/>
            <a:r>
              <a:rPr lang="en-US" altLang="ko-KR" sz="2000" b="1" dirty="0">
                <a:solidFill>
                  <a:srgbClr val="6E27C5"/>
                </a:solidFill>
                <a:latin typeface="+mn-ea"/>
                <a:cs typeface="Arial" panose="020B0604020202020204" pitchFamily="34" charset="0"/>
              </a:rPr>
              <a:t>1. </a:t>
            </a:r>
            <a:r>
              <a:rPr lang="ko-KR" altLang="en-US" sz="2000" b="1" dirty="0">
                <a:solidFill>
                  <a:srgbClr val="6E27C5"/>
                </a:solidFill>
                <a:latin typeface="+mn-ea"/>
                <a:cs typeface="Arial" panose="020B0604020202020204" pitchFamily="34" charset="0"/>
              </a:rPr>
              <a:t>적합성원칙</a:t>
            </a:r>
            <a:endParaRPr lang="en-US" altLang="ko-KR" sz="2000" b="1" dirty="0">
              <a:solidFill>
                <a:srgbClr val="6E27C5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81" name="직사각형 8">
            <a:extLst>
              <a:ext uri="{FF2B5EF4-FFF2-40B4-BE49-F238E27FC236}">
                <a16:creationId xmlns:a16="http://schemas.microsoft.com/office/drawing/2014/main" xmlns="" id="{54EE200D-0312-41C5-BBC5-4C8D1FE8F5ED}"/>
              </a:ext>
            </a:extLst>
          </p:cNvPr>
          <p:cNvSpPr/>
          <p:nvPr/>
        </p:nvSpPr>
        <p:spPr>
          <a:xfrm>
            <a:off x="335659" y="2074361"/>
            <a:ext cx="2588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55934" latinLnBrk="1"/>
            <a:r>
              <a:rPr lang="en-US" altLang="ko-KR" sz="2000" b="1" dirty="0">
                <a:solidFill>
                  <a:srgbClr val="6E27C5"/>
                </a:solidFill>
                <a:latin typeface="+mn-ea"/>
                <a:cs typeface="Arial" panose="020B0604020202020204" pitchFamily="34" charset="0"/>
              </a:rPr>
              <a:t>2. </a:t>
            </a:r>
            <a:r>
              <a:rPr lang="ko-KR" altLang="en-US" sz="2000" b="1" dirty="0">
                <a:solidFill>
                  <a:srgbClr val="6E27C5"/>
                </a:solidFill>
                <a:latin typeface="+mn-ea"/>
                <a:cs typeface="Arial" panose="020B0604020202020204" pitchFamily="34" charset="0"/>
              </a:rPr>
              <a:t>적정성원칙</a:t>
            </a:r>
            <a:endParaRPr lang="en-US" altLang="ko-KR" sz="2000" b="1" dirty="0">
              <a:solidFill>
                <a:srgbClr val="6E27C5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82" name="직사각형 8">
            <a:extLst>
              <a:ext uri="{FF2B5EF4-FFF2-40B4-BE49-F238E27FC236}">
                <a16:creationId xmlns:a16="http://schemas.microsoft.com/office/drawing/2014/main" xmlns="" id="{123F833B-2AE7-4456-BA01-854D4CBF7EFD}"/>
              </a:ext>
            </a:extLst>
          </p:cNvPr>
          <p:cNvSpPr/>
          <p:nvPr/>
        </p:nvSpPr>
        <p:spPr>
          <a:xfrm>
            <a:off x="410352" y="3561953"/>
            <a:ext cx="2588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55934" latinLnBrk="1"/>
            <a:r>
              <a:rPr lang="en-US" altLang="ko-KR" sz="2000" b="1" dirty="0">
                <a:solidFill>
                  <a:srgbClr val="6E27C5"/>
                </a:solidFill>
                <a:latin typeface="+mn-ea"/>
                <a:cs typeface="Arial" panose="020B0604020202020204" pitchFamily="34" charset="0"/>
              </a:rPr>
              <a:t>3. </a:t>
            </a:r>
            <a:r>
              <a:rPr lang="ko-KR" altLang="en-US" sz="2000" b="1" dirty="0">
                <a:solidFill>
                  <a:srgbClr val="6E27C5"/>
                </a:solidFill>
                <a:latin typeface="+mn-ea"/>
                <a:cs typeface="Arial" panose="020B0604020202020204" pitchFamily="34" charset="0"/>
              </a:rPr>
              <a:t>설명의무</a:t>
            </a:r>
            <a:endParaRPr lang="en-US" altLang="ko-KR" sz="2000" b="1" dirty="0">
              <a:solidFill>
                <a:srgbClr val="6E27C5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83" name="직사각형 8">
            <a:extLst>
              <a:ext uri="{FF2B5EF4-FFF2-40B4-BE49-F238E27FC236}">
                <a16:creationId xmlns:a16="http://schemas.microsoft.com/office/drawing/2014/main" xmlns="" id="{37BE88F8-8BD3-45C9-B5FA-276063B4D62E}"/>
              </a:ext>
            </a:extLst>
          </p:cNvPr>
          <p:cNvSpPr/>
          <p:nvPr/>
        </p:nvSpPr>
        <p:spPr>
          <a:xfrm>
            <a:off x="364169" y="5164481"/>
            <a:ext cx="4263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55934" latinLnBrk="1"/>
            <a:r>
              <a:rPr lang="en-US" altLang="ko-KR" sz="2000" b="1" dirty="0">
                <a:solidFill>
                  <a:srgbClr val="6E27C5"/>
                </a:solidFill>
                <a:latin typeface="+mn-ea"/>
                <a:cs typeface="Arial" panose="020B0604020202020204" pitchFamily="34" charset="0"/>
              </a:rPr>
              <a:t>4. </a:t>
            </a:r>
            <a:r>
              <a:rPr lang="ko-KR" altLang="en-US" sz="2000" b="1" dirty="0">
                <a:solidFill>
                  <a:srgbClr val="6E27C5"/>
                </a:solidFill>
                <a:latin typeface="+mn-ea"/>
                <a:cs typeface="Arial" panose="020B0604020202020204" pitchFamily="34" charset="0"/>
              </a:rPr>
              <a:t>불공정영업행위 금지</a:t>
            </a:r>
            <a:endParaRPr lang="en-US" altLang="ko-KR" sz="2000" b="1" dirty="0">
              <a:solidFill>
                <a:srgbClr val="6E27C5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84" name="직사각형 8">
            <a:extLst>
              <a:ext uri="{FF2B5EF4-FFF2-40B4-BE49-F238E27FC236}">
                <a16:creationId xmlns:a16="http://schemas.microsoft.com/office/drawing/2014/main" xmlns="" id="{F6DCA1A7-46BD-4D9C-9A1C-4B32358D7308}"/>
              </a:ext>
            </a:extLst>
          </p:cNvPr>
          <p:cNvSpPr/>
          <p:nvPr/>
        </p:nvSpPr>
        <p:spPr>
          <a:xfrm>
            <a:off x="335659" y="6140936"/>
            <a:ext cx="4956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55934" latinLnBrk="1"/>
            <a:r>
              <a:rPr lang="en-US" altLang="ko-KR" sz="2000" b="1" dirty="0">
                <a:solidFill>
                  <a:srgbClr val="6E27C5"/>
                </a:solidFill>
                <a:latin typeface="+mn-ea"/>
                <a:cs typeface="Arial" panose="020B0604020202020204" pitchFamily="34" charset="0"/>
              </a:rPr>
              <a:t>5.</a:t>
            </a:r>
            <a:r>
              <a:rPr lang="ko-KR" altLang="en-US" sz="2000" b="1" dirty="0">
                <a:solidFill>
                  <a:srgbClr val="6E27C5"/>
                </a:solidFill>
                <a:latin typeface="+mn-ea"/>
                <a:cs typeface="Arial" panose="020B0604020202020204" pitchFamily="34" charset="0"/>
              </a:rPr>
              <a:t>부당권유 행위 금지</a:t>
            </a:r>
            <a:endParaRPr lang="en-US" altLang="ko-KR" sz="2000" b="1" dirty="0">
              <a:solidFill>
                <a:srgbClr val="6E27C5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85" name="직사각형 8">
            <a:extLst>
              <a:ext uri="{FF2B5EF4-FFF2-40B4-BE49-F238E27FC236}">
                <a16:creationId xmlns:a16="http://schemas.microsoft.com/office/drawing/2014/main" xmlns="" id="{49FA1D29-E9A9-4FF1-9DB0-0B40FE8A4BD2}"/>
              </a:ext>
            </a:extLst>
          </p:cNvPr>
          <p:cNvSpPr/>
          <p:nvPr/>
        </p:nvSpPr>
        <p:spPr>
          <a:xfrm>
            <a:off x="335659" y="8515222"/>
            <a:ext cx="2588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55934" latinLnBrk="1"/>
            <a:r>
              <a:rPr lang="en-US" altLang="ko-KR" sz="2000" b="1" dirty="0">
                <a:solidFill>
                  <a:srgbClr val="6E27C5"/>
                </a:solidFill>
                <a:latin typeface="+mn-ea"/>
                <a:cs typeface="Arial" panose="020B0604020202020204" pitchFamily="34" charset="0"/>
              </a:rPr>
              <a:t>6.</a:t>
            </a:r>
            <a:r>
              <a:rPr lang="ko-KR" altLang="en-US" sz="2000" b="1" dirty="0">
                <a:solidFill>
                  <a:srgbClr val="6E27C5"/>
                </a:solidFill>
                <a:latin typeface="+mn-ea"/>
                <a:cs typeface="Arial" panose="020B0604020202020204" pitchFamily="34" charset="0"/>
              </a:rPr>
              <a:t>광고규제</a:t>
            </a:r>
            <a:endParaRPr lang="en-US" altLang="ko-KR" sz="2000" b="1" dirty="0">
              <a:solidFill>
                <a:srgbClr val="6E27C5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6" name="Rectangle 2">
            <a:extLst>
              <a:ext uri="{FF2B5EF4-FFF2-40B4-BE49-F238E27FC236}">
                <a16:creationId xmlns:a16="http://schemas.microsoft.com/office/drawing/2014/main" xmlns="" id="{3C1B7CED-420C-4889-8F8C-D4FC460D8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69" y="6896053"/>
            <a:ext cx="53713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marL="285750" indent="-285750" defTabSz="755934" eaLnBrk="1" latinLnBrk="1" hangingPunct="1">
              <a:buFont typeface="Wingdings" panose="05000000000000000000" pitchFamily="2" charset="2"/>
              <a:buChar char="§"/>
            </a:pP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승환계약 가이드라인 강화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불이익 승환 금지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Rectangle 2">
            <a:extLst>
              <a:ext uri="{FF2B5EF4-FFF2-40B4-BE49-F238E27FC236}">
                <a16:creationId xmlns:a16="http://schemas.microsoft.com/office/drawing/2014/main" xmlns="" id="{BC821D11-8327-4D2B-822B-0044FC0EC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69" y="7574087"/>
            <a:ext cx="53713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marL="285750" indent="-285750" defTabSz="755934" eaLnBrk="1" latinLnBrk="1" hangingPunct="1">
              <a:buFont typeface="Wingdings" panose="05000000000000000000" pitchFamily="2" charset="2"/>
              <a:buChar char="§"/>
            </a:pP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고지의무 방해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고지의무 위반 권유 행위 금지</a:t>
            </a:r>
            <a:endParaRPr lang="en-US" altLang="ko-KR" sz="1400" baseline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9" name="Rectangle 2">
            <a:extLst>
              <a:ext uri="{FF2B5EF4-FFF2-40B4-BE49-F238E27FC236}">
                <a16:creationId xmlns:a16="http://schemas.microsoft.com/office/drawing/2014/main" xmlns="" id="{2A4B7B60-52D6-464E-A2BD-DE005BF63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69" y="7948044"/>
            <a:ext cx="75596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marL="285750" indent="-285750" defTabSz="755934" eaLnBrk="1" latinLnBrk="1" hangingPunct="1">
              <a:buFont typeface="Wingdings" panose="05000000000000000000" pitchFamily="2" charset="2"/>
              <a:buChar char="§"/>
            </a:pPr>
            <a:r>
              <a:rPr lang="ko-KR" altLang="en-US" sz="1400" spc="-100" baseline="0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변액보험</a:t>
            </a:r>
            <a:r>
              <a:rPr lang="ko-KR" altLang="en-US" sz="1400" spc="-1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적합성 진단 시 소비자 정보 조작 유도 </a:t>
            </a:r>
            <a:r>
              <a:rPr lang="en-US" altLang="ko-KR" sz="1400" spc="-1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/ Agent</a:t>
            </a:r>
            <a:r>
              <a:rPr lang="ko-KR" altLang="en-US" sz="1400" spc="-1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가 조작하여 권유하는 행위 금지</a:t>
            </a:r>
            <a:endParaRPr lang="en-US" altLang="ko-KR" sz="1400" spc="-100" baseline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0" name="Rectangle 2">
            <a:extLst>
              <a:ext uri="{FF2B5EF4-FFF2-40B4-BE49-F238E27FC236}">
                <a16:creationId xmlns:a16="http://schemas.microsoft.com/office/drawing/2014/main" xmlns="" id="{F32D6FAF-601A-4A94-B2F0-3324431C1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69" y="9299145"/>
            <a:ext cx="59940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marL="285750" indent="-285750" defTabSz="755934" eaLnBrk="1" latinLnBrk="1" hangingPunct="1">
              <a:buFont typeface="Wingdings" panose="05000000000000000000" pitchFamily="2" charset="2"/>
              <a:buChar char="§"/>
            </a:pP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금융상품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금융상품 판매업자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기업이미지 광고 외 모든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광고 규제</a:t>
            </a:r>
            <a:endParaRPr lang="en-US" altLang="ko-KR" sz="1400" baseline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1" name="Rectangle 2">
            <a:extLst>
              <a:ext uri="{FF2B5EF4-FFF2-40B4-BE49-F238E27FC236}">
                <a16:creationId xmlns:a16="http://schemas.microsoft.com/office/drawing/2014/main" xmlns="" id="{B4498FEB-6B3C-430B-BD14-380877FED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69" y="9685366"/>
            <a:ext cx="59940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 eaLnBrk="0" hangingPunct="0"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baseline="-250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marL="285750" indent="-285750" defTabSz="755934" eaLnBrk="1" latinLnBrk="1" hangingPunct="1">
              <a:buFont typeface="Wingdings" panose="05000000000000000000" pitchFamily="2" charset="2"/>
              <a:buChar char="§"/>
            </a:pP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회사 승인 없이 광고 금지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캡처 사용도 금지</a:t>
            </a:r>
            <a:r>
              <a:rPr lang="en-US" altLang="ko-KR" sz="140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F395D625-8F66-457B-98FD-A7F6265D4116}"/>
              </a:ext>
            </a:extLst>
          </p:cNvPr>
          <p:cNvSpPr/>
          <p:nvPr/>
        </p:nvSpPr>
        <p:spPr>
          <a:xfrm>
            <a:off x="0" y="0"/>
            <a:ext cx="7559675" cy="883437"/>
          </a:xfrm>
          <a:prstGeom prst="rect">
            <a:avLst/>
          </a:prstGeom>
          <a:solidFill>
            <a:srgbClr val="FF0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/>
          </a:p>
        </p:txBody>
      </p:sp>
      <p:pic>
        <p:nvPicPr>
          <p:cNvPr id="53" name="Picture 6">
            <a:extLst>
              <a:ext uri="{FF2B5EF4-FFF2-40B4-BE49-F238E27FC236}">
                <a16:creationId xmlns:a16="http://schemas.microsoft.com/office/drawing/2014/main" xmlns="" id="{33A81AA2-F3BB-4C12-8074-F4D1EB47D04E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368745" y="220669"/>
            <a:ext cx="953594" cy="9649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963ACC0-92FF-4C56-BE7D-AE20F44DB08D}"/>
              </a:ext>
            </a:extLst>
          </p:cNvPr>
          <p:cNvSpPr txBox="1"/>
          <p:nvPr/>
        </p:nvSpPr>
        <p:spPr>
          <a:xfrm>
            <a:off x="259121" y="234590"/>
            <a:ext cx="3989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000" b="1" dirty="0" err="1">
                <a:solidFill>
                  <a:schemeClr val="bg1"/>
                </a:solidFill>
              </a:rPr>
              <a:t>금소법</a:t>
            </a:r>
            <a:r>
              <a:rPr lang="ko-KR" altLang="en-US" sz="2000" b="1" dirty="0">
                <a:solidFill>
                  <a:schemeClr val="bg1"/>
                </a:solidFill>
              </a:rPr>
              <a:t> 판매규제 </a:t>
            </a:r>
            <a:r>
              <a:rPr lang="en-US" altLang="ko-KR" sz="2000" b="1" dirty="0">
                <a:solidFill>
                  <a:schemeClr val="bg1"/>
                </a:solidFill>
              </a:rPr>
              <a:t>6</a:t>
            </a:r>
            <a:r>
              <a:rPr lang="ko-KR" altLang="en-US" sz="2000" b="1" dirty="0">
                <a:solidFill>
                  <a:schemeClr val="bg1"/>
                </a:solidFill>
              </a:rPr>
              <a:t>대 원칙</a:t>
            </a:r>
          </a:p>
        </p:txBody>
      </p:sp>
    </p:spTree>
    <p:extLst>
      <p:ext uri="{BB962C8B-B14F-4D97-AF65-F5344CB8AC3E}">
        <p14:creationId xmlns:p14="http://schemas.microsoft.com/office/powerpoint/2010/main" val="213430934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그림 41" descr="자주색 물결">
            <a:extLst>
              <a:ext uri="{FF2B5EF4-FFF2-40B4-BE49-F238E27FC236}">
                <a16:creationId xmlns:a16="http://schemas.microsoft.com/office/drawing/2014/main" xmlns="" id="{DE12425D-C612-4E99-8E94-817FB75DE652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7"/>
          <a:stretch/>
        </p:blipFill>
        <p:spPr>
          <a:xfrm>
            <a:off x="-2" y="-72979"/>
            <a:ext cx="7559675" cy="3887980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605B58E5-13E5-4C89-8C93-9F07B19D209B}"/>
              </a:ext>
            </a:extLst>
          </p:cNvPr>
          <p:cNvSpPr/>
          <p:nvPr/>
        </p:nvSpPr>
        <p:spPr>
          <a:xfrm>
            <a:off x="0" y="3815001"/>
            <a:ext cx="7559675" cy="6876812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CFE4F05-B6C9-4904-ABD0-972F1786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2C4C-601B-42C0-883B-8F0960CF550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ocEntry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E1F4CB30-EDB8-4C14-A159-2D809CEED9C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7058" y="4238394"/>
            <a:ext cx="2127485" cy="30775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vert="horz" wrap="square" lIns="0" tIns="0" rIns="0" bIns="0" rtlCol="0">
            <a:noAutofit/>
          </a:bodyPr>
          <a:lstStyle/>
          <a:p>
            <a:pPr marL="228355" indent="-228355"/>
            <a:r>
              <a:rPr lang="en-US" altLang="ko-KR" sz="1600" b="1" dirty="0">
                <a:solidFill>
                  <a:srgbClr val="FFFFFF"/>
                </a:solidFill>
                <a:latin typeface="Lato" panose="020F0502020204030203" pitchFamily="34" charset="0"/>
              </a:rPr>
              <a:t>03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       </a:t>
            </a:r>
            <a:r>
              <a:rPr lang="ko-KR" altLang="en-US" sz="1600" dirty="0" err="1">
                <a:solidFill>
                  <a:srgbClr val="FFFFFF"/>
                </a:solidFill>
                <a:latin typeface="Lato" panose="020F0502020204030203" pitchFamily="34" charset="0"/>
              </a:rPr>
              <a:t>처브라이프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  소개                </a:t>
            </a:r>
            <a:endParaRPr lang="en-US" sz="1600" dirty="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cxnSp>
        <p:nvCxnSpPr>
          <p:cNvPr id="7" name="TocLine2">
            <a:extLst>
              <a:ext uri="{FF2B5EF4-FFF2-40B4-BE49-F238E27FC236}">
                <a16:creationId xmlns:a16="http://schemas.microsoft.com/office/drawing/2014/main" xmlns="" id="{6DB22BDB-C3C1-4276-AE19-18D051381530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377059" y="4731570"/>
            <a:ext cx="6616200" cy="0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ocEntry2">
            <a:hlinkClick r:id="rId24" action="ppaction://hlinksldjump"/>
            <a:extLst>
              <a:ext uri="{FF2B5EF4-FFF2-40B4-BE49-F238E27FC236}">
                <a16:creationId xmlns:a16="http://schemas.microsoft.com/office/drawing/2014/main" xmlns="" id="{327561A3-B7A9-47DD-B272-EE0E2557F49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77058" y="4916995"/>
            <a:ext cx="5682419" cy="2290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vert="horz" wrap="square" lIns="0" tIns="0" rIns="0" bIns="0" rtlCol="0">
            <a:noAutofit/>
          </a:bodyPr>
          <a:lstStyle/>
          <a:p>
            <a:pPr marL="228355" indent="-228355"/>
            <a:r>
              <a:rPr lang="en-US" altLang="ko-KR" sz="1600" b="1" dirty="0">
                <a:solidFill>
                  <a:srgbClr val="FFFFFF"/>
                </a:solidFill>
                <a:latin typeface="Lato" panose="020F0502020204030203" pitchFamily="34" charset="0"/>
              </a:rPr>
              <a:t>04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       2023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년 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Chubb 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 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1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분기 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Promotion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 안내</a:t>
            </a:r>
            <a:endParaRPr lang="en-US" altLang="ko-KR" sz="1600" dirty="0">
              <a:solidFill>
                <a:srgbClr val="FFFFFF"/>
              </a:solidFill>
              <a:latin typeface="Lato" panose="020F0502020204030203" pitchFamily="34" charset="0"/>
            </a:endParaRPr>
          </a:p>
          <a:p>
            <a:pPr marL="228355" indent="-228355"/>
            <a:endParaRPr lang="en-US" sz="1600" dirty="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cxnSp>
        <p:nvCxnSpPr>
          <p:cNvPr id="9" name="TocLine3">
            <a:extLst>
              <a:ext uri="{FF2B5EF4-FFF2-40B4-BE49-F238E27FC236}">
                <a16:creationId xmlns:a16="http://schemas.microsoft.com/office/drawing/2014/main" xmlns="" id="{48309733-B2D0-4485-B829-6BCCC19AF9DD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377059" y="5331425"/>
            <a:ext cx="6616200" cy="0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ocEntry3">
            <a:hlinkClick r:id="rId25" action="ppaction://hlinksldjump"/>
            <a:extLst>
              <a:ext uri="{FF2B5EF4-FFF2-40B4-BE49-F238E27FC236}">
                <a16:creationId xmlns:a16="http://schemas.microsoft.com/office/drawing/2014/main" xmlns="" id="{81A88153-1095-4E49-AC62-DBBE3867D71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77058" y="5516850"/>
            <a:ext cx="6805557" cy="3351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vert="horz" wrap="square" lIns="0" tIns="0" rIns="0" bIns="0" rtlCol="0">
            <a:noAutofit/>
          </a:bodyPr>
          <a:lstStyle/>
          <a:p>
            <a:pPr marL="228355" indent="-228355"/>
            <a:r>
              <a:rPr lang="en-US" sz="1600" b="1" dirty="0">
                <a:solidFill>
                  <a:srgbClr val="FFFFFF"/>
                </a:solidFill>
                <a:latin typeface="Lato" panose="020F0502020204030203" pitchFamily="34" charset="0"/>
              </a:rPr>
              <a:t>05</a:t>
            </a:r>
            <a:r>
              <a:rPr 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       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Chubb </a:t>
            </a:r>
            <a:r>
              <a:rPr lang="ko-KR" altLang="en-US" sz="1600" dirty="0" err="1">
                <a:solidFill>
                  <a:srgbClr val="FFFFFF"/>
                </a:solidFill>
                <a:latin typeface="Lato" panose="020F0502020204030203" pitchFamily="34" charset="0"/>
              </a:rPr>
              <a:t>패밀리케어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 정기보험 재판매 안내</a:t>
            </a:r>
            <a:endParaRPr lang="en-US" altLang="ko-KR" sz="1600" dirty="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cxnSp>
        <p:nvCxnSpPr>
          <p:cNvPr id="11" name="TocLine4">
            <a:extLst>
              <a:ext uri="{FF2B5EF4-FFF2-40B4-BE49-F238E27FC236}">
                <a16:creationId xmlns:a16="http://schemas.microsoft.com/office/drawing/2014/main" xmlns="" id="{C8D74485-0FA8-479D-A0D3-DB4A2C549D05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377059" y="5931280"/>
            <a:ext cx="6616200" cy="0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ocEntry4">
            <a:hlinkClick r:id="rId26" action="ppaction://hlinksldjump"/>
            <a:extLst>
              <a:ext uri="{FF2B5EF4-FFF2-40B4-BE49-F238E27FC236}">
                <a16:creationId xmlns:a16="http://schemas.microsoft.com/office/drawing/2014/main" xmlns="" id="{EB7A83FB-6C54-44C9-801B-B76639F48CA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77058" y="6116705"/>
            <a:ext cx="5682419" cy="2290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vert="horz" wrap="square" lIns="0" tIns="0" rIns="0" bIns="0" rtlCol="0">
            <a:noAutofit/>
          </a:bodyPr>
          <a:lstStyle/>
          <a:p>
            <a:pPr marL="228355" indent="-228355"/>
            <a:r>
              <a:rPr lang="en-US" sz="1600" b="1" dirty="0">
                <a:solidFill>
                  <a:srgbClr val="FFFFFF"/>
                </a:solidFill>
                <a:latin typeface="Lato" panose="020F0502020204030203" pitchFamily="34" charset="0"/>
              </a:rPr>
              <a:t>06</a:t>
            </a:r>
            <a:r>
              <a:rPr 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       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Chubb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 수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(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秀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) 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종신보험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(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무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)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 상품 특징</a:t>
            </a:r>
            <a:endParaRPr lang="en-US" altLang="ko-KR" sz="1600" dirty="0">
              <a:solidFill>
                <a:srgbClr val="FFFFFF"/>
              </a:solidFill>
              <a:latin typeface="Lato" panose="020F0502020204030203" pitchFamily="34" charset="0"/>
            </a:endParaRPr>
          </a:p>
          <a:p>
            <a:pPr marL="228355" indent="-228355"/>
            <a:endParaRPr lang="en-US" sz="1600" dirty="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cxnSp>
        <p:nvCxnSpPr>
          <p:cNvPr id="13" name="TocLine5">
            <a:extLst>
              <a:ext uri="{FF2B5EF4-FFF2-40B4-BE49-F238E27FC236}">
                <a16:creationId xmlns:a16="http://schemas.microsoft.com/office/drawing/2014/main" xmlns="" id="{BCEEE985-B7FA-4AF2-A04B-27B5B28FFD69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77059" y="6531135"/>
            <a:ext cx="6616200" cy="0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ocEntry5">
            <a:hlinkClick r:id="" action="ppaction://noaction"/>
            <a:extLst>
              <a:ext uri="{FF2B5EF4-FFF2-40B4-BE49-F238E27FC236}">
                <a16:creationId xmlns:a16="http://schemas.microsoft.com/office/drawing/2014/main" xmlns="" id="{AC2AB1DA-EA32-466B-99DE-C64A9955F5B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058" y="6716560"/>
            <a:ext cx="5682419" cy="2290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vert="horz" wrap="square" lIns="0" tIns="0" rIns="0" bIns="0" rtlCol="0">
            <a:noAutofit/>
          </a:bodyPr>
          <a:lstStyle/>
          <a:p>
            <a:pPr marL="228355" indent="-228355"/>
            <a:r>
              <a:rPr lang="en-US" sz="1600" b="1" dirty="0">
                <a:solidFill>
                  <a:srgbClr val="FFFFFF"/>
                </a:solidFill>
                <a:latin typeface="Lato" panose="020F0502020204030203" pitchFamily="34" charset="0"/>
              </a:rPr>
              <a:t>12</a:t>
            </a:r>
            <a:r>
              <a:rPr 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       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Chubb </a:t>
            </a:r>
            <a:r>
              <a:rPr lang="ko-KR" altLang="en-US" sz="1600" dirty="0" err="1">
                <a:solidFill>
                  <a:srgbClr val="FFFFFF"/>
                </a:solidFill>
                <a:latin typeface="Lato" panose="020F0502020204030203" pitchFamily="34" charset="0"/>
              </a:rPr>
              <a:t>매월받는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 암생활비 보험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(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무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) </a:t>
            </a:r>
          </a:p>
          <a:p>
            <a:pPr marL="228355" indent="-228355"/>
            <a:endParaRPr lang="en-US" sz="1600" dirty="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cxnSp>
        <p:nvCxnSpPr>
          <p:cNvPr id="15" name="TocLine6">
            <a:extLst>
              <a:ext uri="{FF2B5EF4-FFF2-40B4-BE49-F238E27FC236}">
                <a16:creationId xmlns:a16="http://schemas.microsoft.com/office/drawing/2014/main" xmlns="" id="{B961FA3A-5EA1-4E2F-9212-93000879B8CD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377059" y="7130990"/>
            <a:ext cx="6616200" cy="0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ocEntry6">
            <a:hlinkClick r:id="" action="ppaction://noaction"/>
            <a:extLst>
              <a:ext uri="{FF2B5EF4-FFF2-40B4-BE49-F238E27FC236}">
                <a16:creationId xmlns:a16="http://schemas.microsoft.com/office/drawing/2014/main" xmlns="" id="{C499CDCF-4C59-4F47-8004-467023198BD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77058" y="7316415"/>
            <a:ext cx="5682419" cy="2290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vert="horz" wrap="square" lIns="0" tIns="0" rIns="0" bIns="0" rtlCol="0">
            <a:noAutofit/>
          </a:bodyPr>
          <a:lstStyle/>
          <a:p>
            <a:pPr marL="228355" indent="-228355"/>
            <a:r>
              <a:rPr lang="en-US" sz="1600" b="1" dirty="0">
                <a:solidFill>
                  <a:srgbClr val="FFFFFF"/>
                </a:solidFill>
                <a:latin typeface="Lato" panose="020F0502020204030203" pitchFamily="34" charset="0"/>
              </a:rPr>
              <a:t>14</a:t>
            </a:r>
            <a:r>
              <a:rPr 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       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Chubb </a:t>
            </a:r>
            <a:r>
              <a:rPr lang="ko-KR" altLang="en-US" sz="1600" dirty="0" err="1">
                <a:solidFill>
                  <a:srgbClr val="FFFFFF"/>
                </a:solidFill>
                <a:latin typeface="Lato" panose="020F0502020204030203" pitchFamily="34" charset="0"/>
              </a:rPr>
              <a:t>패밀리케어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 정기보험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(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무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)</a:t>
            </a:r>
          </a:p>
          <a:p>
            <a:pPr marL="228355" indent="-228355"/>
            <a:endParaRPr lang="en-US" sz="1600" dirty="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cxnSp>
        <p:nvCxnSpPr>
          <p:cNvPr id="17" name="TocLine7">
            <a:extLst>
              <a:ext uri="{FF2B5EF4-FFF2-40B4-BE49-F238E27FC236}">
                <a16:creationId xmlns:a16="http://schemas.microsoft.com/office/drawing/2014/main" xmlns="" id="{3B053E28-1FEC-4549-8DBA-F9E4E5C96ACC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377059" y="7730845"/>
            <a:ext cx="6616200" cy="0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ocEntry7">
            <a:hlinkClick r:id="" action="ppaction://noaction"/>
            <a:extLst>
              <a:ext uri="{FF2B5EF4-FFF2-40B4-BE49-F238E27FC236}">
                <a16:creationId xmlns:a16="http://schemas.microsoft.com/office/drawing/2014/main" xmlns="" id="{8D9FD51F-9404-4E4A-83BA-4D976718CC6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377058" y="7916270"/>
            <a:ext cx="5682419" cy="2290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vert="horz" wrap="square" lIns="0" tIns="0" rIns="0" bIns="0" rtlCol="0">
            <a:noAutofit/>
          </a:bodyPr>
          <a:lstStyle/>
          <a:p>
            <a:pPr marL="228355" indent="-228355"/>
            <a:r>
              <a:rPr lang="en-US" sz="1600" b="1" dirty="0">
                <a:solidFill>
                  <a:srgbClr val="FFFFFF"/>
                </a:solidFill>
                <a:latin typeface="Lato" panose="020F0502020204030203" pitchFamily="34" charset="0"/>
              </a:rPr>
              <a:t>15</a:t>
            </a:r>
            <a:r>
              <a:rPr 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       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Chubb VIP</a:t>
            </a:r>
            <a:r>
              <a:rPr lang="ko-KR" altLang="en-US" sz="1600" dirty="0" err="1">
                <a:solidFill>
                  <a:srgbClr val="FFFFFF"/>
                </a:solidFill>
                <a:latin typeface="Lato" panose="020F0502020204030203" pitchFamily="34" charset="0"/>
              </a:rPr>
              <a:t>변액유니버셜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 종신보험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(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무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)</a:t>
            </a:r>
          </a:p>
          <a:p>
            <a:pPr marL="228355" indent="-228355"/>
            <a:endParaRPr lang="en-US" sz="1600" dirty="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cxnSp>
        <p:nvCxnSpPr>
          <p:cNvPr id="19" name="TocLine8">
            <a:extLst>
              <a:ext uri="{FF2B5EF4-FFF2-40B4-BE49-F238E27FC236}">
                <a16:creationId xmlns:a16="http://schemas.microsoft.com/office/drawing/2014/main" xmlns="" id="{B7CC0A39-F8FB-4D40-87AE-54FD31A905D1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>
            <a:off x="377059" y="8330700"/>
            <a:ext cx="6616200" cy="0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ocEntry8">
            <a:hlinkClick r:id="" action="ppaction://noaction"/>
            <a:extLst>
              <a:ext uri="{FF2B5EF4-FFF2-40B4-BE49-F238E27FC236}">
                <a16:creationId xmlns:a16="http://schemas.microsoft.com/office/drawing/2014/main" xmlns="" id="{BF794FAA-7BA5-4F55-8EB2-895CA4BB9EA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77058" y="8516125"/>
            <a:ext cx="5682419" cy="2290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vert="horz" wrap="square" lIns="0" tIns="0" rIns="0" bIns="0" rtlCol="0">
            <a:noAutofit/>
          </a:bodyPr>
          <a:lstStyle/>
          <a:p>
            <a:pPr marL="228355" indent="-228355"/>
            <a:r>
              <a:rPr lang="en-US" sz="1600" b="1" dirty="0">
                <a:solidFill>
                  <a:srgbClr val="FFFFFF"/>
                </a:solidFill>
                <a:latin typeface="Lato" panose="020F0502020204030203" pitchFamily="34" charset="0"/>
              </a:rPr>
              <a:t>16</a:t>
            </a:r>
            <a:r>
              <a:rPr 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       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Chubb 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헬스케어 서비스 적용 상품</a:t>
            </a:r>
            <a:endParaRPr lang="en-US" sz="1600" dirty="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cxnSp>
        <p:nvCxnSpPr>
          <p:cNvPr id="21" name="TocLine9">
            <a:extLst>
              <a:ext uri="{FF2B5EF4-FFF2-40B4-BE49-F238E27FC236}">
                <a16:creationId xmlns:a16="http://schemas.microsoft.com/office/drawing/2014/main" xmlns="" id="{7DEED0AF-3D48-4350-A2AE-80808C57E03D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>
            <a:off x="377059" y="8930555"/>
            <a:ext cx="6616200" cy="0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93">
            <a:extLst>
              <a:ext uri="{FF2B5EF4-FFF2-40B4-BE49-F238E27FC236}">
                <a16:creationId xmlns:a16="http://schemas.microsoft.com/office/drawing/2014/main" xmlns="" id="{388BA0B9-3ECB-40FF-A959-2A3F4FF15D0E}"/>
              </a:ext>
            </a:extLst>
          </p:cNvPr>
          <p:cNvSpPr/>
          <p:nvPr/>
        </p:nvSpPr>
        <p:spPr>
          <a:xfrm>
            <a:off x="377058" y="10194351"/>
            <a:ext cx="6805557" cy="439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900" dirty="0">
                <a:solidFill>
                  <a:srgbClr val="FFFFFF">
                    <a:alpha val="7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900" dirty="0">
                <a:solidFill>
                  <a:srgbClr val="FFFFFF">
                    <a:alpha val="7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 문서는 교육용 자료로서 고객설명용으로 제하거나 사용할 수 없으며</a:t>
            </a:r>
            <a:r>
              <a:rPr lang="en-US" altLang="ko-KR" sz="900" dirty="0">
                <a:solidFill>
                  <a:srgbClr val="FFFFFF">
                    <a:alpha val="7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dirty="0">
                <a:solidFill>
                  <a:srgbClr val="FFFFFF">
                    <a:alpha val="7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외부에 반출 및 배포하는 것을 엄격히 제한합니다</a:t>
            </a:r>
            <a:r>
              <a:rPr lang="en-US" altLang="ko-KR" sz="900" dirty="0">
                <a:solidFill>
                  <a:srgbClr val="FFFFFF">
                    <a:alpha val="7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900" dirty="0">
              <a:solidFill>
                <a:srgbClr val="FFFFFF">
                  <a:alpha val="70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7" name="Picture 6">
            <a:extLst>
              <a:ext uri="{FF2B5EF4-FFF2-40B4-BE49-F238E27FC236}">
                <a16:creationId xmlns:a16="http://schemas.microsoft.com/office/drawing/2014/main" xmlns="" id="{53458A2E-73B0-4278-92A8-20AEC9BD794B}"/>
              </a:ext>
            </a:extLst>
          </p:cNvPr>
          <p:cNvPicPr>
            <a:picLocks/>
          </p:cNvPicPr>
          <p:nvPr>
            <p:custDataLst>
              <p:tags r:id="rId1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57166" y="2857998"/>
            <a:ext cx="2127485" cy="215273"/>
          </a:xfrm>
          <a:prstGeom prst="rect">
            <a:avLst/>
          </a:prstGeom>
        </p:spPr>
      </p:pic>
      <p:sp>
        <p:nvSpPr>
          <p:cNvPr id="34" name="TocEntry8">
            <a:hlinkClick r:id="" action="ppaction://noaction"/>
            <a:extLst>
              <a:ext uri="{FF2B5EF4-FFF2-40B4-BE49-F238E27FC236}">
                <a16:creationId xmlns:a16="http://schemas.microsoft.com/office/drawing/2014/main" xmlns="" id="{4915F2F8-A12B-44B9-BA3C-960AAB78DBE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377058" y="9115980"/>
            <a:ext cx="6616200" cy="25923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vert="horz" wrap="square" lIns="0" tIns="0" rIns="0" bIns="0" rtlCol="0">
            <a:noAutofit/>
          </a:bodyPr>
          <a:lstStyle/>
          <a:p>
            <a:pPr marL="228355" indent="-228355"/>
            <a:r>
              <a:rPr lang="en-US" sz="1600" b="1" dirty="0">
                <a:solidFill>
                  <a:srgbClr val="FFFFFF"/>
                </a:solidFill>
                <a:latin typeface="Lato" panose="020F0502020204030203" pitchFamily="34" charset="0"/>
              </a:rPr>
              <a:t>17</a:t>
            </a:r>
            <a:r>
              <a:rPr 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       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Chubb 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전자청약 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/ 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준법교육 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/ 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금융소비자보호법 </a:t>
            </a:r>
            <a:r>
              <a:rPr lang="en-US" altLang="ko-KR" sz="1600" dirty="0">
                <a:solidFill>
                  <a:srgbClr val="FFFFFF"/>
                </a:solidFill>
                <a:latin typeface="Lato" panose="020F0502020204030203" pitchFamily="34" charset="0"/>
              </a:rPr>
              <a:t>/ </a:t>
            </a:r>
            <a:r>
              <a:rPr lang="ko-KR" altLang="en-US" sz="1600" dirty="0">
                <a:solidFill>
                  <a:srgbClr val="FFFFFF"/>
                </a:solidFill>
                <a:latin typeface="Lato" panose="020F0502020204030203" pitchFamily="34" charset="0"/>
              </a:rPr>
              <a:t>업무지원</a:t>
            </a:r>
            <a:endParaRPr lang="en-US" altLang="ko-KR" sz="1600" dirty="0">
              <a:solidFill>
                <a:srgbClr val="FFFFFF"/>
              </a:solidFill>
              <a:latin typeface="Lato" panose="020F0502020204030203" pitchFamily="34" charset="0"/>
            </a:endParaRPr>
          </a:p>
          <a:p>
            <a:pPr marL="228355" indent="-228355"/>
            <a:endParaRPr lang="en-US" altLang="ko-KR" sz="1600" dirty="0">
              <a:solidFill>
                <a:srgbClr val="FFFFFF"/>
              </a:solidFill>
              <a:latin typeface="Lato" panose="020F0502020204030203" pitchFamily="34" charset="0"/>
            </a:endParaRPr>
          </a:p>
          <a:p>
            <a:pPr marL="228355" indent="-228355"/>
            <a:endParaRPr lang="en-US" sz="1600" dirty="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cxnSp>
        <p:nvCxnSpPr>
          <p:cNvPr id="35" name="TocLine9">
            <a:extLst>
              <a:ext uri="{FF2B5EF4-FFF2-40B4-BE49-F238E27FC236}">
                <a16:creationId xmlns:a16="http://schemas.microsoft.com/office/drawing/2014/main" xmlns="" id="{71D76BB3-F7B9-4E67-A286-BAB8FAE86362}"/>
              </a:ext>
            </a:extLst>
          </p:cNvPr>
          <p:cNvCxnSpPr>
            <a:cxnSpLocks/>
          </p:cNvCxnSpPr>
          <p:nvPr>
            <p:custDataLst>
              <p:tags r:id="rId20"/>
            </p:custDataLst>
          </p:nvPr>
        </p:nvCxnSpPr>
        <p:spPr>
          <a:xfrm>
            <a:off x="377059" y="9530415"/>
            <a:ext cx="6616200" cy="0"/>
          </a:xfrm>
          <a:prstGeom prst="line">
            <a:avLst/>
          </a:prstGeom>
          <a:ln w="9525" cmpd="sng">
            <a:solidFill>
              <a:srgbClr val="FFFFFF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44534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7" name="그룹 5126">
            <a:extLst>
              <a:ext uri="{FF2B5EF4-FFF2-40B4-BE49-F238E27FC236}">
                <a16:creationId xmlns:a16="http://schemas.microsoft.com/office/drawing/2014/main" xmlns="" id="{EF0DF1F5-CFD5-4BCD-BE35-0EC1A2CDD47A}"/>
              </a:ext>
            </a:extLst>
          </p:cNvPr>
          <p:cNvGrpSpPr/>
          <p:nvPr/>
        </p:nvGrpSpPr>
        <p:grpSpPr>
          <a:xfrm>
            <a:off x="0" y="0"/>
            <a:ext cx="7559675" cy="10311753"/>
            <a:chOff x="0" y="0"/>
            <a:chExt cx="7559675" cy="10311753"/>
          </a:xfrm>
        </p:grpSpPr>
        <p:sp>
          <p:nvSpPr>
            <p:cNvPr id="5125" name="직사각형 5124">
              <a:extLst>
                <a:ext uri="{FF2B5EF4-FFF2-40B4-BE49-F238E27FC236}">
                  <a16:creationId xmlns:a16="http://schemas.microsoft.com/office/drawing/2014/main" xmlns="" id="{1D162C8F-7FAF-4E7A-92F9-513B5A660448}"/>
                </a:ext>
              </a:extLst>
            </p:cNvPr>
            <p:cNvSpPr/>
            <p:nvPr/>
          </p:nvSpPr>
          <p:spPr>
            <a:xfrm>
              <a:off x="0" y="0"/>
              <a:ext cx="7559675" cy="2664224"/>
            </a:xfrm>
            <a:prstGeom prst="rect">
              <a:avLst/>
            </a:prstGeom>
            <a:solidFill>
              <a:srgbClr val="F4F5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그림 28" descr="흰색 배경에 파란색 줄무늬 패턴">
              <a:extLst>
                <a:ext uri="{FF2B5EF4-FFF2-40B4-BE49-F238E27FC236}">
                  <a16:creationId xmlns:a16="http://schemas.microsoft.com/office/drawing/2014/main" xmlns="" id="{5BA23B51-2B9E-4337-9D91-AC330A924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r="21592"/>
            <a:stretch/>
          </p:blipFill>
          <p:spPr>
            <a:xfrm rot="5400000">
              <a:off x="-43925" y="2708153"/>
              <a:ext cx="7647528" cy="7559672"/>
            </a:xfrm>
            <a:prstGeom prst="rect">
              <a:avLst/>
            </a:prstGeom>
          </p:spPr>
        </p:pic>
      </p:grpSp>
      <p:sp>
        <p:nvSpPr>
          <p:cNvPr id="5128" name="직사각형 5127">
            <a:extLst>
              <a:ext uri="{FF2B5EF4-FFF2-40B4-BE49-F238E27FC236}">
                <a16:creationId xmlns:a16="http://schemas.microsoft.com/office/drawing/2014/main" xmlns="" id="{BFADC96D-FEB6-4658-8248-FDFE2BE40430}"/>
              </a:ext>
            </a:extLst>
          </p:cNvPr>
          <p:cNvSpPr/>
          <p:nvPr/>
        </p:nvSpPr>
        <p:spPr>
          <a:xfrm>
            <a:off x="1" y="1133857"/>
            <a:ext cx="7076544" cy="987075"/>
          </a:xfrm>
          <a:prstGeom prst="rect">
            <a:avLst/>
          </a:prstGeom>
          <a:solidFill>
            <a:srgbClr val="01C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그룹 22"/>
          <p:cNvGrpSpPr/>
          <p:nvPr/>
        </p:nvGrpSpPr>
        <p:grpSpPr>
          <a:xfrm>
            <a:off x="814426" y="2664224"/>
            <a:ext cx="5574606" cy="3157180"/>
            <a:chOff x="1979563" y="1855071"/>
            <a:chExt cx="6407203" cy="3628750"/>
          </a:xfrm>
        </p:grpSpPr>
        <p:sp>
          <p:nvSpPr>
            <p:cNvPr id="11" name="TextBox 10"/>
            <p:cNvSpPr txBox="1"/>
            <p:nvPr/>
          </p:nvSpPr>
          <p:spPr>
            <a:xfrm>
              <a:off x="1979563" y="1855071"/>
              <a:ext cx="5595797" cy="81361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83475" indent="-283475">
                <a:buFont typeface="Arial"/>
                <a:buChar char="•"/>
                <a:defRPr/>
              </a:pPr>
              <a:r>
                <a:rPr lang="ko-KR" altLang="en-US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가입설계 </a:t>
              </a:r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: </a:t>
              </a:r>
              <a:r>
                <a:rPr lang="en-US" altLang="ko-KR" sz="2000" b="1" dirty="0">
                  <a:solidFill>
                    <a:srgbClr val="150F96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esmart.chubblife.co.kr</a:t>
              </a:r>
            </a:p>
            <a:p>
              <a:pPr>
                <a:defRPr/>
              </a:pPr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(</a:t>
              </a:r>
              <a:r>
                <a:rPr lang="ko-KR" altLang="en-US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휴대폰</a:t>
              </a:r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태블릿</a:t>
              </a:r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PC / PC</a:t>
              </a:r>
              <a:r>
                <a:rPr lang="ko-KR" altLang="en-US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에서 접속가능</a:t>
              </a:r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79565" y="2887374"/>
              <a:ext cx="5997147" cy="459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3475" indent="-283475">
                <a:buFont typeface="Arial"/>
                <a:buChar char="•"/>
                <a:defRPr/>
              </a:pPr>
              <a:r>
                <a:rPr lang="ko-KR" altLang="en-US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고객 등록 </a:t>
              </a:r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ARS 1599-4601</a:t>
              </a:r>
              <a:endPara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79563" y="3637289"/>
              <a:ext cx="5368073" cy="459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83475" indent="-283475">
                <a:buFont typeface="Arial"/>
                <a:buChar char="•"/>
                <a:defRPr/>
              </a:pPr>
              <a:r>
                <a:rPr lang="ko-KR" altLang="en-US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가입설계 동의서 팩스 </a:t>
              </a:r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02-3480-7813</a:t>
              </a:r>
              <a:endPara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79566" y="4387204"/>
              <a:ext cx="6407200" cy="10966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83475" indent="-283475">
                <a:buFont typeface="Arial"/>
                <a:buChar char="•"/>
                <a:defRPr/>
              </a:pPr>
              <a:r>
                <a:rPr lang="ko-KR" altLang="en-US" sz="2000" b="1" dirty="0" err="1">
                  <a:solidFill>
                    <a:srgbClr val="150F96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원스탑</a:t>
              </a:r>
              <a:r>
                <a:rPr lang="ko-KR" altLang="en-US" sz="2000" b="1" dirty="0">
                  <a:solidFill>
                    <a:srgbClr val="150F96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서비스</a:t>
              </a:r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고객동의 </a:t>
              </a:r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설계 </a:t>
              </a:r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상품 </a:t>
              </a:r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 UW)</a:t>
              </a:r>
            </a:p>
            <a:p>
              <a:pPr>
                <a:defRPr/>
              </a:pPr>
              <a:r>
                <a:rPr lang="en-US" altLang="ko-KR" sz="3600" dirty="0">
                  <a:solidFill>
                    <a:srgbClr val="FF0198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</a:t>
              </a:r>
              <a:r>
                <a:rPr lang="en-US" altLang="ko-KR" sz="3200" b="1" dirty="0">
                  <a:solidFill>
                    <a:srgbClr val="150F96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1599-4646</a:t>
              </a:r>
              <a:r>
                <a:rPr lang="en-US" altLang="ko-KR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설계사 전용 </a:t>
              </a:r>
              <a:r>
                <a:rPr lang="ko-KR" altLang="en-US" sz="200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헬프데스크</a:t>
              </a:r>
              <a:endPara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814426" y="1351798"/>
            <a:ext cx="63159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97803">
              <a:defRPr/>
            </a:pPr>
            <a:r>
              <a:rPr lang="ko-KR" altLang="en-US" sz="3200" b="1" kern="600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처브라이프</a:t>
            </a:r>
            <a:r>
              <a:rPr lang="ko-KR" altLang="en-US" sz="3200" b="1" kern="6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업무지원 연락처</a:t>
            </a:r>
          </a:p>
        </p:txBody>
      </p:sp>
      <p:pic>
        <p:nvPicPr>
          <p:cNvPr id="5126" name="Picture 6" descr="E:\처브\아이콘\아이코니.pn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83131" y="1313336"/>
            <a:ext cx="613364" cy="807596"/>
          </a:xfrm>
          <a:prstGeom prst="rect">
            <a:avLst/>
          </a:prstGeom>
          <a:noFill/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8EE08EDA-10E8-4C70-9FFB-70EA1F7FB0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97" y="384535"/>
            <a:ext cx="1014040" cy="10260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진한 자주색 배경의 자주색 선 물결">
            <a:extLst>
              <a:ext uri="{FF2B5EF4-FFF2-40B4-BE49-F238E27FC236}">
                <a16:creationId xmlns:a16="http://schemas.microsoft.com/office/drawing/2014/main" xmlns="" id="{A3FAAA85-301A-4D7D-8899-1D3CBF6B06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5" r="10435"/>
          <a:stretch/>
        </p:blipFill>
        <p:spPr>
          <a:xfrm rot="5400000">
            <a:off x="-1602493" y="1541350"/>
            <a:ext cx="10712105" cy="7629404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B6AF068A-173C-42F3-86CC-ECC28E794AF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51183" y="2737726"/>
            <a:ext cx="1745633" cy="17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3535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FA45C47D-A655-457F-8012-6F5050671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" b="2658"/>
          <a:stretch/>
        </p:blipFill>
        <p:spPr>
          <a:xfrm>
            <a:off x="1039" y="0"/>
            <a:ext cx="7558636" cy="102246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사각형: 둥근 모서리 92">
            <a:extLst>
              <a:ext uri="{FF2B5EF4-FFF2-40B4-BE49-F238E27FC236}">
                <a16:creationId xmlns:a16="http://schemas.microsoft.com/office/drawing/2014/main" xmlns="" id="{C465BB15-BDBE-4B6D-8823-393761C408CB}"/>
              </a:ext>
            </a:extLst>
          </p:cNvPr>
          <p:cNvSpPr/>
          <p:nvPr/>
        </p:nvSpPr>
        <p:spPr>
          <a:xfrm>
            <a:off x="283514" y="4299575"/>
            <a:ext cx="975420" cy="406419"/>
          </a:xfrm>
          <a:prstGeom prst="roundRect">
            <a:avLst/>
          </a:prstGeom>
          <a:solidFill>
            <a:srgbClr val="6E27C5"/>
          </a:solidFill>
          <a:ln w="317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9000">
                  <a:srgbClr val="6E27C5"/>
                </a:gs>
                <a:gs pos="83000">
                  <a:srgbClr val="6E27C5"/>
                </a:gs>
                <a:gs pos="100000">
                  <a:srgbClr val="6E27C5"/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116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cxnSp>
        <p:nvCxnSpPr>
          <p:cNvPr id="2063" name="직선 연결선 2062">
            <a:extLst>
              <a:ext uri="{FF2B5EF4-FFF2-40B4-BE49-F238E27FC236}">
                <a16:creationId xmlns:a16="http://schemas.microsoft.com/office/drawing/2014/main" xmlns="" id="{000016A2-F0F8-4B03-B65A-FC5D13CF968E}"/>
              </a:ext>
            </a:extLst>
          </p:cNvPr>
          <p:cNvCxnSpPr>
            <a:cxnSpLocks/>
            <a:stCxn id="80" idx="6"/>
          </p:cNvCxnSpPr>
          <p:nvPr/>
        </p:nvCxnSpPr>
        <p:spPr>
          <a:xfrm>
            <a:off x="3973253" y="6590746"/>
            <a:ext cx="2645991" cy="23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직사각형 91">
            <a:extLst>
              <a:ext uri="{FF2B5EF4-FFF2-40B4-BE49-F238E27FC236}">
                <a16:creationId xmlns:a16="http://schemas.microsoft.com/office/drawing/2014/main" xmlns="" id="{5354982C-014D-4B1F-9350-87076AC1746C}"/>
              </a:ext>
            </a:extLst>
          </p:cNvPr>
          <p:cNvSpPr/>
          <p:nvPr/>
        </p:nvSpPr>
        <p:spPr>
          <a:xfrm>
            <a:off x="0" y="0"/>
            <a:ext cx="7559675" cy="921386"/>
          </a:xfrm>
          <a:prstGeom prst="rect">
            <a:avLst/>
          </a:prstGeom>
          <a:solidFill>
            <a:srgbClr val="6E27C5"/>
          </a:solidFill>
          <a:ln w="12700" cap="flat" cmpd="sng" algn="ctr">
            <a:noFill/>
            <a:prstDash val="solid"/>
            <a:miter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1C1D6"/>
                </a:solidFill>
                <a:prstDash val="solid"/>
                <a:miter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BAFE6B4A-C034-426D-B639-0B1EBC670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57" b="97015" l="10938" r="90885">
                        <a14:foregroundMark x1="16667" y1="70149" x2="16667" y2="70149"/>
                        <a14:foregroundMark x1="18490" y1="59403" x2="18490" y2="59403"/>
                        <a14:foregroundMark x1="10938" y1="74030" x2="10938" y2="74030"/>
                        <a14:foregroundMark x1="16146" y1="74925" x2="16146" y2="74925"/>
                        <a14:foregroundMark x1="23177" y1="72836" x2="23177" y2="72836"/>
                        <a14:foregroundMark x1="39323" y1="87463" x2="39323" y2="87463"/>
                        <a14:foregroundMark x1="40365" y1="55522" x2="40365" y2="55522"/>
                        <a14:foregroundMark x1="33073" y1="89851" x2="33073" y2="89851"/>
                        <a14:foregroundMark x1="40885" y1="93731" x2="40885" y2="93731"/>
                        <a14:foregroundMark x1="46354" y1="82090" x2="46354" y2="82090"/>
                        <a14:foregroundMark x1="34375" y1="80000" x2="34375" y2="80000"/>
                        <a14:foregroundMark x1="29688" y1="88060" x2="29688" y2="88060"/>
                        <a14:foregroundMark x1="27604" y1="94627" x2="27604" y2="94627"/>
                        <a14:foregroundMark x1="46875" y1="91940" x2="46875" y2="91940"/>
                        <a14:foregroundMark x1="46615" y1="95821" x2="46615" y2="95821"/>
                        <a14:foregroundMark x1="35156" y1="55821" x2="35156" y2="55821"/>
                        <a14:foregroundMark x1="34375" y1="53134" x2="34375" y2="53134"/>
                        <a14:foregroundMark x1="43229" y1="75821" x2="43229" y2="75821"/>
                        <a14:foregroundMark x1="38021" y1="77910" x2="38021" y2="77910"/>
                        <a14:foregroundMark x1="29167" y1="78507" x2="29167" y2="78507"/>
                        <a14:foregroundMark x1="29948" y1="83881" x2="29948" y2="83881"/>
                        <a14:foregroundMark x1="26823" y1="89254" x2="26823" y2="89254"/>
                        <a14:foregroundMark x1="38281" y1="87463" x2="38281" y2="87463"/>
                        <a14:foregroundMark x1="46615" y1="82090" x2="46615" y2="82090"/>
                        <a14:foregroundMark x1="46875" y1="79403" x2="46875" y2="79403"/>
                        <a14:foregroundMark x1="44792" y1="94627" x2="44792" y2="94627"/>
                        <a14:foregroundMark x1="50000" y1="95224" x2="50000" y2="95224"/>
                        <a14:foregroundMark x1="51823" y1="96418" x2="51823" y2="96418"/>
                        <a14:foregroundMark x1="73177" y1="85373" x2="73177" y2="85373"/>
                        <a14:foregroundMark x1="77083" y1="83881" x2="77083" y2="83881"/>
                        <a14:foregroundMark x1="28125" y1="96716" x2="28125" y2="96716"/>
                        <a14:foregroundMark x1="45052" y1="97015" x2="45052" y2="97015"/>
                        <a14:foregroundMark x1="50781" y1="12836" x2="50781" y2="12836"/>
                        <a14:foregroundMark x1="47917" y1="8955" x2="47917" y2="8955"/>
                        <a14:foregroundMark x1="78385" y1="39104" x2="78385" y2="39104"/>
                        <a14:foregroundMark x1="90885" y1="51045" x2="90885" y2="51045"/>
                        <a14:foregroundMark x1="41667" y1="60597" x2="41667" y2="60597"/>
                        <a14:foregroundMark x1="76042" y1="62985" x2="76042" y2="62985"/>
                        <a14:foregroundMark x1="83594" y1="68657" x2="83594" y2="68657"/>
                        <a14:foregroundMark x1="70313" y1="69851" x2="70313" y2="69851"/>
                        <a14:foregroundMark x1="72917" y1="59104" x2="72917" y2="59104"/>
                        <a14:foregroundMark x1="57813" y1="59403" x2="57813" y2="59403"/>
                        <a14:foregroundMark x1="64323" y1="60299" x2="64323" y2="60299"/>
                      </a14:backgroundRemoval>
                    </a14:imgEffect>
                  </a14:imgLayer>
                </a14:imgProps>
              </a:ext>
            </a:extLst>
          </a:blip>
          <a:srcRect l="9933" t="5727" r="6128" b="2655"/>
          <a:stretch/>
        </p:blipFill>
        <p:spPr>
          <a:xfrm>
            <a:off x="292584" y="8298549"/>
            <a:ext cx="2029768" cy="1932758"/>
          </a:xfrm>
          <a:prstGeom prst="rect">
            <a:avLst/>
          </a:prstGeom>
          <a:effectLst/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xmlns="" id="{F6A93860-3F95-4BD2-A43D-46AB1D2D2656}"/>
              </a:ext>
            </a:extLst>
          </p:cNvPr>
          <p:cNvSpPr/>
          <p:nvPr/>
        </p:nvSpPr>
        <p:spPr>
          <a:xfrm>
            <a:off x="-3950" y="936340"/>
            <a:ext cx="7567573" cy="3139275"/>
          </a:xfrm>
          <a:prstGeom prst="rect">
            <a:avLst/>
          </a:prstGeom>
          <a:pattFill prst="pct50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9690FE3-878B-494F-B97B-5B66A028DD47}"/>
              </a:ext>
            </a:extLst>
          </p:cNvPr>
          <p:cNvSpPr txBox="1"/>
          <p:nvPr/>
        </p:nvSpPr>
        <p:spPr>
          <a:xfrm>
            <a:off x="1111179" y="256896"/>
            <a:ext cx="5261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Chubb </a:t>
            </a:r>
            <a:r>
              <a:rPr lang="ko-KR" altLang="en-US" sz="20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패밀리케어</a:t>
            </a:r>
            <a:r>
              <a:rPr lang="ko-KR" altLang="en-US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 정기보험</a:t>
            </a:r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무배당</a:t>
            </a:r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)</a:t>
            </a:r>
            <a:endParaRPr lang="ko-KR" altLang="en-US" sz="2000" b="1" dirty="0">
              <a:solidFill>
                <a:schemeClr val="bg1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grpSp>
        <p:nvGrpSpPr>
          <p:cNvPr id="2051" name="그룹 2050">
            <a:extLst>
              <a:ext uri="{FF2B5EF4-FFF2-40B4-BE49-F238E27FC236}">
                <a16:creationId xmlns:a16="http://schemas.microsoft.com/office/drawing/2014/main" xmlns="" id="{3E0E25B9-E11E-450E-BF3F-D1C11C1F5D1C}"/>
              </a:ext>
            </a:extLst>
          </p:cNvPr>
          <p:cNvGrpSpPr/>
          <p:nvPr/>
        </p:nvGrpSpPr>
        <p:grpSpPr>
          <a:xfrm>
            <a:off x="349568" y="1368025"/>
            <a:ext cx="1609158" cy="1609158"/>
            <a:chOff x="3326602" y="1666404"/>
            <a:chExt cx="1213500" cy="1213500"/>
          </a:xfrm>
        </p:grpSpPr>
        <p:sp>
          <p:nvSpPr>
            <p:cNvPr id="10" name="눈물 방울 9">
              <a:extLst>
                <a:ext uri="{FF2B5EF4-FFF2-40B4-BE49-F238E27FC236}">
                  <a16:creationId xmlns:a16="http://schemas.microsoft.com/office/drawing/2014/main" xmlns="" id="{8A6E9598-B844-45C5-91AF-03625FDB5A39}"/>
                </a:ext>
              </a:extLst>
            </p:cNvPr>
            <p:cNvSpPr/>
            <p:nvPr/>
          </p:nvSpPr>
          <p:spPr>
            <a:xfrm rot="8100000">
              <a:off x="3326602" y="1666404"/>
              <a:ext cx="1213500" cy="1213500"/>
            </a:xfrm>
            <a:prstGeom prst="teardrop">
              <a:avLst/>
            </a:prstGeom>
            <a:solidFill>
              <a:srgbClr val="150F96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xmlns="" id="{B8C64A43-448B-456D-AEC4-69EC54FB80D5}"/>
                </a:ext>
              </a:extLst>
            </p:cNvPr>
            <p:cNvSpPr/>
            <p:nvPr/>
          </p:nvSpPr>
          <p:spPr>
            <a:xfrm>
              <a:off x="3443199" y="1790694"/>
              <a:ext cx="980306" cy="9803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2052" name="그룹 2051">
            <a:extLst>
              <a:ext uri="{FF2B5EF4-FFF2-40B4-BE49-F238E27FC236}">
                <a16:creationId xmlns:a16="http://schemas.microsoft.com/office/drawing/2014/main" xmlns="" id="{18D025F3-4676-4876-97D6-1E142AF8359C}"/>
              </a:ext>
            </a:extLst>
          </p:cNvPr>
          <p:cNvGrpSpPr/>
          <p:nvPr/>
        </p:nvGrpSpPr>
        <p:grpSpPr>
          <a:xfrm>
            <a:off x="2104221" y="1368024"/>
            <a:ext cx="1609158" cy="1609158"/>
            <a:chOff x="4793361" y="1666403"/>
            <a:chExt cx="1213500" cy="1213500"/>
          </a:xfrm>
        </p:grpSpPr>
        <p:sp>
          <p:nvSpPr>
            <p:cNvPr id="27" name="눈물 방울 26">
              <a:extLst>
                <a:ext uri="{FF2B5EF4-FFF2-40B4-BE49-F238E27FC236}">
                  <a16:creationId xmlns:a16="http://schemas.microsoft.com/office/drawing/2014/main" xmlns="" id="{3A7A6318-4F13-44E1-8F1B-9693D83E6888}"/>
                </a:ext>
              </a:extLst>
            </p:cNvPr>
            <p:cNvSpPr/>
            <p:nvPr/>
          </p:nvSpPr>
          <p:spPr>
            <a:xfrm rot="8100000">
              <a:off x="4793361" y="1666403"/>
              <a:ext cx="1213500" cy="1213500"/>
            </a:xfrm>
            <a:prstGeom prst="teardrop">
              <a:avLst/>
            </a:prstGeom>
            <a:solidFill>
              <a:srgbClr val="6E27C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xmlns="" id="{D0883E1D-E804-4610-9B60-D77DE6A3062D}"/>
                </a:ext>
              </a:extLst>
            </p:cNvPr>
            <p:cNvSpPr/>
            <p:nvPr/>
          </p:nvSpPr>
          <p:spPr>
            <a:xfrm>
              <a:off x="4909958" y="1790693"/>
              <a:ext cx="980306" cy="9803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2053" name="그룹 2052">
            <a:extLst>
              <a:ext uri="{FF2B5EF4-FFF2-40B4-BE49-F238E27FC236}">
                <a16:creationId xmlns:a16="http://schemas.microsoft.com/office/drawing/2014/main" xmlns="" id="{62347F1F-1D68-4077-AF8F-D6A6AA526F36}"/>
              </a:ext>
            </a:extLst>
          </p:cNvPr>
          <p:cNvGrpSpPr/>
          <p:nvPr/>
        </p:nvGrpSpPr>
        <p:grpSpPr>
          <a:xfrm>
            <a:off x="3858876" y="1368022"/>
            <a:ext cx="1609158" cy="1609158"/>
            <a:chOff x="6260120" y="1666402"/>
            <a:chExt cx="1213500" cy="1213500"/>
          </a:xfrm>
        </p:grpSpPr>
        <p:sp>
          <p:nvSpPr>
            <p:cNvPr id="29" name="눈물 방울 28">
              <a:extLst>
                <a:ext uri="{FF2B5EF4-FFF2-40B4-BE49-F238E27FC236}">
                  <a16:creationId xmlns:a16="http://schemas.microsoft.com/office/drawing/2014/main" xmlns="" id="{970E2392-C8D7-49D0-B66E-1316DD450C6F}"/>
                </a:ext>
              </a:extLst>
            </p:cNvPr>
            <p:cNvSpPr/>
            <p:nvPr/>
          </p:nvSpPr>
          <p:spPr>
            <a:xfrm rot="8100000">
              <a:off x="6260120" y="1666402"/>
              <a:ext cx="1213500" cy="1213500"/>
            </a:xfrm>
            <a:prstGeom prst="teardrop">
              <a:avLst/>
            </a:prstGeom>
            <a:solidFill>
              <a:srgbClr val="01C1D6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xmlns="" id="{5C6AE854-AED3-4067-B774-887ECE095E02}"/>
                </a:ext>
              </a:extLst>
            </p:cNvPr>
            <p:cNvSpPr/>
            <p:nvPr/>
          </p:nvSpPr>
          <p:spPr>
            <a:xfrm>
              <a:off x="6376717" y="1790692"/>
              <a:ext cx="980306" cy="9803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2055" name="그룹 2054">
            <a:extLst>
              <a:ext uri="{FF2B5EF4-FFF2-40B4-BE49-F238E27FC236}">
                <a16:creationId xmlns:a16="http://schemas.microsoft.com/office/drawing/2014/main" xmlns="" id="{EF0B2D1C-E5E8-4ABA-BF9D-D44C55C6B47F}"/>
              </a:ext>
            </a:extLst>
          </p:cNvPr>
          <p:cNvGrpSpPr/>
          <p:nvPr/>
        </p:nvGrpSpPr>
        <p:grpSpPr>
          <a:xfrm>
            <a:off x="5613531" y="1368021"/>
            <a:ext cx="1609158" cy="1609158"/>
            <a:chOff x="7726879" y="1666401"/>
            <a:chExt cx="1213500" cy="1213500"/>
          </a:xfrm>
        </p:grpSpPr>
        <p:sp>
          <p:nvSpPr>
            <p:cNvPr id="31" name="눈물 방울 30">
              <a:extLst>
                <a:ext uri="{FF2B5EF4-FFF2-40B4-BE49-F238E27FC236}">
                  <a16:creationId xmlns:a16="http://schemas.microsoft.com/office/drawing/2014/main" xmlns="" id="{9BD5011E-573C-410F-B045-858331A21C25}"/>
                </a:ext>
              </a:extLst>
            </p:cNvPr>
            <p:cNvSpPr/>
            <p:nvPr/>
          </p:nvSpPr>
          <p:spPr>
            <a:xfrm rot="8100000">
              <a:off x="7726879" y="1666401"/>
              <a:ext cx="1213500" cy="1213500"/>
            </a:xfrm>
            <a:prstGeom prst="teardrop">
              <a:avLst/>
            </a:prstGeom>
            <a:solidFill>
              <a:srgbClr val="7ACB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xmlns="" id="{45D3742E-5077-495F-BF29-9C9E48CD5D90}"/>
                </a:ext>
              </a:extLst>
            </p:cNvPr>
            <p:cNvSpPr/>
            <p:nvPr/>
          </p:nvSpPr>
          <p:spPr>
            <a:xfrm>
              <a:off x="7843476" y="1790691"/>
              <a:ext cx="980306" cy="9803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cxnSp>
        <p:nvCxnSpPr>
          <p:cNvPr id="72" name="직선 연결선 71">
            <a:extLst>
              <a:ext uri="{FF2B5EF4-FFF2-40B4-BE49-F238E27FC236}">
                <a16:creationId xmlns:a16="http://schemas.microsoft.com/office/drawing/2014/main" xmlns="" id="{76450E4A-537E-41E5-8E86-0289F41DD44C}"/>
              </a:ext>
            </a:extLst>
          </p:cNvPr>
          <p:cNvCxnSpPr>
            <a:cxnSpLocks/>
            <a:stCxn id="44" idx="2"/>
            <a:endCxn id="53" idx="6"/>
          </p:cNvCxnSpPr>
          <p:nvPr/>
        </p:nvCxnSpPr>
        <p:spPr>
          <a:xfrm flipV="1">
            <a:off x="1087210" y="3478875"/>
            <a:ext cx="5453260" cy="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7" name="그룹 2056">
            <a:extLst>
              <a:ext uri="{FF2B5EF4-FFF2-40B4-BE49-F238E27FC236}">
                <a16:creationId xmlns:a16="http://schemas.microsoft.com/office/drawing/2014/main" xmlns="" id="{786FDD21-7A22-429D-A5C3-B5C71DE374A9}"/>
              </a:ext>
            </a:extLst>
          </p:cNvPr>
          <p:cNvGrpSpPr/>
          <p:nvPr/>
        </p:nvGrpSpPr>
        <p:grpSpPr>
          <a:xfrm>
            <a:off x="1049359" y="3374087"/>
            <a:ext cx="209576" cy="209576"/>
            <a:chOff x="3854329" y="3461688"/>
            <a:chExt cx="158046" cy="158046"/>
          </a:xfrm>
        </p:grpSpPr>
        <p:sp>
          <p:nvSpPr>
            <p:cNvPr id="2056" name="타원 2055">
              <a:extLst>
                <a:ext uri="{FF2B5EF4-FFF2-40B4-BE49-F238E27FC236}">
                  <a16:creationId xmlns:a16="http://schemas.microsoft.com/office/drawing/2014/main" xmlns="" id="{83ACD01D-B8B7-47BD-BA48-CFF86F8B9E49}"/>
                </a:ext>
              </a:extLst>
            </p:cNvPr>
            <p:cNvSpPr/>
            <p:nvPr/>
          </p:nvSpPr>
          <p:spPr>
            <a:xfrm>
              <a:off x="3854329" y="3461688"/>
              <a:ext cx="158046" cy="158046"/>
            </a:xfrm>
            <a:prstGeom prst="ellipse">
              <a:avLst/>
            </a:prstGeom>
            <a:solidFill>
              <a:srgbClr val="150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타원 43">
              <a:extLst>
                <a:ext uri="{FF2B5EF4-FFF2-40B4-BE49-F238E27FC236}">
                  <a16:creationId xmlns:a16="http://schemas.microsoft.com/office/drawing/2014/main" xmlns="" id="{12FEBF21-72DE-4C25-BBB7-06870F4968F9}"/>
                </a:ext>
              </a:extLst>
            </p:cNvPr>
            <p:cNvSpPr/>
            <p:nvPr/>
          </p:nvSpPr>
          <p:spPr>
            <a:xfrm>
              <a:off x="3882873" y="3490232"/>
              <a:ext cx="100958" cy="1009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xmlns="" id="{E8A866CF-BBFE-4A85-9328-3AD02811B4F0}"/>
              </a:ext>
            </a:extLst>
          </p:cNvPr>
          <p:cNvGrpSpPr/>
          <p:nvPr/>
        </p:nvGrpSpPr>
        <p:grpSpPr>
          <a:xfrm>
            <a:off x="2810860" y="3374087"/>
            <a:ext cx="209576" cy="209576"/>
            <a:chOff x="3854329" y="3461688"/>
            <a:chExt cx="158046" cy="158046"/>
          </a:xfrm>
        </p:grpSpPr>
        <p:sp>
          <p:nvSpPr>
            <p:cNvPr id="47" name="타원 46">
              <a:extLst>
                <a:ext uri="{FF2B5EF4-FFF2-40B4-BE49-F238E27FC236}">
                  <a16:creationId xmlns:a16="http://schemas.microsoft.com/office/drawing/2014/main" xmlns="" id="{2D622E6D-1FD5-4D13-BE1B-ECC201E6FE45}"/>
                </a:ext>
              </a:extLst>
            </p:cNvPr>
            <p:cNvSpPr/>
            <p:nvPr/>
          </p:nvSpPr>
          <p:spPr>
            <a:xfrm>
              <a:off x="3854329" y="3461688"/>
              <a:ext cx="158046" cy="158046"/>
            </a:xfrm>
            <a:prstGeom prst="ellipse">
              <a:avLst/>
            </a:prstGeom>
            <a:solidFill>
              <a:srgbClr val="6E27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타원 47">
              <a:extLst>
                <a:ext uri="{FF2B5EF4-FFF2-40B4-BE49-F238E27FC236}">
                  <a16:creationId xmlns:a16="http://schemas.microsoft.com/office/drawing/2014/main" xmlns="" id="{F098B8AD-08D6-41F1-880E-27D7DC96CFBB}"/>
                </a:ext>
              </a:extLst>
            </p:cNvPr>
            <p:cNvSpPr/>
            <p:nvPr/>
          </p:nvSpPr>
          <p:spPr>
            <a:xfrm>
              <a:off x="3882873" y="3490232"/>
              <a:ext cx="100958" cy="1009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xmlns="" id="{EB3D087C-AF74-4D53-B78D-8F0969E8E0F9}"/>
              </a:ext>
            </a:extLst>
          </p:cNvPr>
          <p:cNvGrpSpPr/>
          <p:nvPr/>
        </p:nvGrpSpPr>
        <p:grpSpPr>
          <a:xfrm>
            <a:off x="4570877" y="3374087"/>
            <a:ext cx="209576" cy="209576"/>
            <a:chOff x="3854329" y="3461688"/>
            <a:chExt cx="158046" cy="158046"/>
          </a:xfrm>
        </p:grpSpPr>
        <p:sp>
          <p:nvSpPr>
            <p:cNvPr id="50" name="타원 49">
              <a:extLst>
                <a:ext uri="{FF2B5EF4-FFF2-40B4-BE49-F238E27FC236}">
                  <a16:creationId xmlns:a16="http://schemas.microsoft.com/office/drawing/2014/main" xmlns="" id="{FA955B9B-B6ED-4F81-893E-47BD6D337815}"/>
                </a:ext>
              </a:extLst>
            </p:cNvPr>
            <p:cNvSpPr/>
            <p:nvPr/>
          </p:nvSpPr>
          <p:spPr>
            <a:xfrm>
              <a:off x="3854329" y="3461688"/>
              <a:ext cx="158046" cy="158046"/>
            </a:xfrm>
            <a:prstGeom prst="ellipse">
              <a:avLst/>
            </a:prstGeom>
            <a:solidFill>
              <a:srgbClr val="01C1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xmlns="" id="{BD8BED17-2F71-48B0-89A2-B6EF8AA935E5}"/>
                </a:ext>
              </a:extLst>
            </p:cNvPr>
            <p:cNvSpPr/>
            <p:nvPr/>
          </p:nvSpPr>
          <p:spPr>
            <a:xfrm>
              <a:off x="3882873" y="3490232"/>
              <a:ext cx="100958" cy="1009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xmlns="" id="{BC5395C8-5522-4159-B787-76831A2AFB39}"/>
              </a:ext>
            </a:extLst>
          </p:cNvPr>
          <p:cNvGrpSpPr/>
          <p:nvPr/>
        </p:nvGrpSpPr>
        <p:grpSpPr>
          <a:xfrm>
            <a:off x="6330894" y="3374087"/>
            <a:ext cx="209576" cy="209576"/>
            <a:chOff x="3854329" y="3461688"/>
            <a:chExt cx="158046" cy="158046"/>
          </a:xfrm>
        </p:grpSpPr>
        <p:sp>
          <p:nvSpPr>
            <p:cNvPr id="53" name="타원 52">
              <a:extLst>
                <a:ext uri="{FF2B5EF4-FFF2-40B4-BE49-F238E27FC236}">
                  <a16:creationId xmlns:a16="http://schemas.microsoft.com/office/drawing/2014/main" xmlns="" id="{CE340970-4C7F-4954-A2E3-F9926302C15E}"/>
                </a:ext>
              </a:extLst>
            </p:cNvPr>
            <p:cNvSpPr/>
            <p:nvPr/>
          </p:nvSpPr>
          <p:spPr>
            <a:xfrm>
              <a:off x="3854329" y="3461688"/>
              <a:ext cx="158046" cy="158046"/>
            </a:xfrm>
            <a:prstGeom prst="ellipse">
              <a:avLst/>
            </a:prstGeom>
            <a:solidFill>
              <a:srgbClr val="7AC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xmlns="" id="{8D0D1921-55FB-4478-8954-6D330B892A5D}"/>
                </a:ext>
              </a:extLst>
            </p:cNvPr>
            <p:cNvSpPr/>
            <p:nvPr/>
          </p:nvSpPr>
          <p:spPr>
            <a:xfrm>
              <a:off x="3882873" y="3490232"/>
              <a:ext cx="100958" cy="1009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6DC7C40-31A1-4AEF-A17D-41275F503A8D}"/>
              </a:ext>
            </a:extLst>
          </p:cNvPr>
          <p:cNvSpPr txBox="1"/>
          <p:nvPr/>
        </p:nvSpPr>
        <p:spPr>
          <a:xfrm>
            <a:off x="403311" y="1792766"/>
            <a:ext cx="1508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600" b="1" dirty="0">
                <a:latin typeface="+mj-ea"/>
                <a:ea typeface="+mj-ea"/>
              </a:rPr>
              <a:t>남자</a:t>
            </a:r>
            <a:r>
              <a:rPr lang="en-US" altLang="ko-KR" sz="1600" b="1" dirty="0">
                <a:latin typeface="+mj-ea"/>
                <a:ea typeface="+mj-ea"/>
              </a:rPr>
              <a:t>_4</a:t>
            </a:r>
            <a:r>
              <a:rPr lang="ko-KR" altLang="en-US" sz="1600" b="1" dirty="0">
                <a:latin typeface="+mj-ea"/>
                <a:ea typeface="+mj-ea"/>
              </a:rPr>
              <a:t>만원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4938A02-CCC7-44D0-95B4-891379F86AE6}"/>
              </a:ext>
            </a:extLst>
          </p:cNvPr>
          <p:cNvSpPr txBox="1"/>
          <p:nvPr/>
        </p:nvSpPr>
        <p:spPr>
          <a:xfrm>
            <a:off x="407372" y="2093144"/>
            <a:ext cx="1508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600" b="1" dirty="0">
                <a:latin typeface="+mj-ea"/>
                <a:ea typeface="+mj-ea"/>
              </a:rPr>
              <a:t>여자</a:t>
            </a:r>
            <a:r>
              <a:rPr lang="en-US" altLang="ko-KR" sz="1600" b="1" dirty="0">
                <a:latin typeface="+mj-ea"/>
                <a:ea typeface="+mj-ea"/>
              </a:rPr>
              <a:t>_3</a:t>
            </a:r>
            <a:r>
              <a:rPr lang="ko-KR" altLang="en-US" sz="1600" b="1" dirty="0">
                <a:latin typeface="+mj-ea"/>
                <a:ea typeface="+mj-ea"/>
              </a:rPr>
              <a:t>만원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F39608C-5044-4546-B721-1617E691DECB}"/>
              </a:ext>
            </a:extLst>
          </p:cNvPr>
          <p:cNvSpPr txBox="1"/>
          <p:nvPr/>
        </p:nvSpPr>
        <p:spPr>
          <a:xfrm>
            <a:off x="2160208" y="1892630"/>
            <a:ext cx="1508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600" b="1" dirty="0">
                <a:latin typeface="+mj-ea"/>
                <a:ea typeface="+mj-ea"/>
              </a:rPr>
              <a:t>월급여금</a:t>
            </a:r>
            <a:endParaRPr lang="en-US" altLang="ko-KR" sz="1600" b="1" dirty="0">
              <a:latin typeface="+mj-ea"/>
              <a:ea typeface="+mj-ea"/>
            </a:endParaRPr>
          </a:p>
          <a:p>
            <a:pPr algn="ctr" defTabSz="283475">
              <a:defRPr/>
            </a:pPr>
            <a:r>
              <a:rPr lang="ko-KR" altLang="en-US" sz="1600" b="1" dirty="0">
                <a:latin typeface="+mj-ea"/>
                <a:ea typeface="+mj-ea"/>
              </a:rPr>
              <a:t>생활비 보전</a:t>
            </a:r>
            <a:endParaRPr lang="en-US" altLang="ko-KR" sz="1600" b="1" dirty="0">
              <a:latin typeface="+mj-ea"/>
              <a:ea typeface="+mj-ea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C7744D4-3D9F-468C-A634-AC92D049832F}"/>
              </a:ext>
            </a:extLst>
          </p:cNvPr>
          <p:cNvSpPr txBox="1"/>
          <p:nvPr/>
        </p:nvSpPr>
        <p:spPr>
          <a:xfrm>
            <a:off x="3932951" y="1812685"/>
            <a:ext cx="1508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600" b="1" dirty="0">
                <a:latin typeface="+mj-ea"/>
                <a:ea typeface="+mj-ea"/>
              </a:rPr>
              <a:t>월급여금 </a:t>
            </a:r>
            <a:endParaRPr lang="en-US" altLang="ko-KR" sz="1600" b="1" dirty="0">
              <a:latin typeface="+mj-ea"/>
              <a:ea typeface="+mj-ea"/>
            </a:endParaRPr>
          </a:p>
          <a:p>
            <a:pPr algn="ctr" defTabSz="283475">
              <a:defRPr/>
            </a:pPr>
            <a:r>
              <a:rPr lang="ko-KR" altLang="en-US" sz="1600" b="1" dirty="0">
                <a:latin typeface="+mj-ea"/>
                <a:ea typeface="+mj-ea"/>
              </a:rPr>
              <a:t>최저 </a:t>
            </a:r>
            <a:r>
              <a:rPr lang="en-US" altLang="ko-KR" sz="1600" b="1" dirty="0">
                <a:latin typeface="+mj-ea"/>
                <a:ea typeface="+mj-ea"/>
              </a:rPr>
              <a:t>10</a:t>
            </a:r>
            <a:r>
              <a:rPr lang="ko-KR" altLang="en-US" sz="1600" b="1" dirty="0">
                <a:latin typeface="+mj-ea"/>
                <a:ea typeface="+mj-ea"/>
              </a:rPr>
              <a:t>년 보증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3FC0C83-56FB-4C3B-ACCA-034A8D3B9874}"/>
              </a:ext>
            </a:extLst>
          </p:cNvPr>
          <p:cNvSpPr txBox="1"/>
          <p:nvPr/>
        </p:nvSpPr>
        <p:spPr>
          <a:xfrm>
            <a:off x="5668794" y="1836556"/>
            <a:ext cx="1508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600" b="1" dirty="0">
                <a:latin typeface="+mj-ea"/>
                <a:ea typeface="+mj-ea"/>
              </a:rPr>
              <a:t>종신전환可</a:t>
            </a:r>
            <a:endParaRPr lang="en-US" altLang="ko-KR" sz="1600" b="1" dirty="0">
              <a:latin typeface="+mj-ea"/>
              <a:ea typeface="+mj-ea"/>
            </a:endParaRPr>
          </a:p>
          <a:p>
            <a:pPr algn="ctr" defTabSz="283475">
              <a:defRPr/>
            </a:pPr>
            <a:r>
              <a:rPr lang="ko-KR" altLang="en-US" sz="1600" b="1" dirty="0">
                <a:latin typeface="+mj-ea"/>
                <a:ea typeface="+mj-ea"/>
              </a:rPr>
              <a:t>적용이율 </a:t>
            </a:r>
            <a:r>
              <a:rPr lang="en-US" altLang="ko-KR" sz="1600" b="1" dirty="0">
                <a:latin typeface="+mj-ea"/>
                <a:ea typeface="+mj-ea"/>
              </a:rPr>
              <a:t>2.5%</a:t>
            </a:r>
          </a:p>
        </p:txBody>
      </p:sp>
      <p:grpSp>
        <p:nvGrpSpPr>
          <p:cNvPr id="2059" name="그룹 2058">
            <a:extLst>
              <a:ext uri="{FF2B5EF4-FFF2-40B4-BE49-F238E27FC236}">
                <a16:creationId xmlns:a16="http://schemas.microsoft.com/office/drawing/2014/main" xmlns="" id="{14926B17-D381-4722-8C51-528A75B3A65D}"/>
              </a:ext>
            </a:extLst>
          </p:cNvPr>
          <p:cNvGrpSpPr/>
          <p:nvPr/>
        </p:nvGrpSpPr>
        <p:grpSpPr>
          <a:xfrm>
            <a:off x="817202" y="4920530"/>
            <a:ext cx="5838150" cy="1642003"/>
            <a:chOff x="3787568" y="4342687"/>
            <a:chExt cx="4671714" cy="1313938"/>
          </a:xfrm>
        </p:grpSpPr>
        <p:sp>
          <p:nvSpPr>
            <p:cNvPr id="2058" name="직사각형 2057">
              <a:extLst>
                <a:ext uri="{FF2B5EF4-FFF2-40B4-BE49-F238E27FC236}">
                  <a16:creationId xmlns:a16="http://schemas.microsoft.com/office/drawing/2014/main" xmlns="" id="{7E71DEF0-1CE7-4398-8A4E-00ED65C1269D}"/>
                </a:ext>
              </a:extLst>
            </p:cNvPr>
            <p:cNvSpPr/>
            <p:nvPr/>
          </p:nvSpPr>
          <p:spPr>
            <a:xfrm>
              <a:off x="3787568" y="4342687"/>
              <a:ext cx="2666232" cy="1313938"/>
            </a:xfrm>
            <a:prstGeom prst="rect">
              <a:avLst/>
            </a:prstGeom>
            <a:solidFill>
              <a:srgbClr val="BD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 dirty="0"/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xmlns="" id="{2F8D6047-9DBB-466C-A6B6-05A80AA9AA30}"/>
                </a:ext>
              </a:extLst>
            </p:cNvPr>
            <p:cNvSpPr/>
            <p:nvPr/>
          </p:nvSpPr>
          <p:spPr>
            <a:xfrm>
              <a:off x="6295753" y="4342687"/>
              <a:ext cx="2163529" cy="1313938"/>
            </a:xfrm>
            <a:prstGeom prst="rect">
              <a:avLst/>
            </a:prstGeom>
            <a:solidFill>
              <a:srgbClr val="01C1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4F6A2E29-C416-4096-928F-5D7D56BF8D9E}"/>
              </a:ext>
            </a:extLst>
          </p:cNvPr>
          <p:cNvSpPr txBox="1"/>
          <p:nvPr/>
        </p:nvSpPr>
        <p:spPr>
          <a:xfrm>
            <a:off x="701902" y="7971640"/>
            <a:ext cx="64284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en-US" altLang="ko-KR" sz="1000" dirty="0">
                <a:latin typeface="+mj-ea"/>
                <a:ea typeface="+mj-ea"/>
              </a:rPr>
              <a:t>* </a:t>
            </a:r>
            <a:r>
              <a:rPr lang="ko-KR" altLang="en-US" sz="1000" dirty="0">
                <a:latin typeface="+mj-ea"/>
                <a:ea typeface="+mj-ea"/>
              </a:rPr>
              <a:t>가입조건 </a:t>
            </a:r>
            <a:r>
              <a:rPr lang="en-US" altLang="ko-KR" sz="1000" dirty="0">
                <a:latin typeface="+mj-ea"/>
                <a:ea typeface="+mj-ea"/>
              </a:rPr>
              <a:t>: </a:t>
            </a:r>
            <a:r>
              <a:rPr lang="ko-KR" altLang="en-US" sz="1000" dirty="0">
                <a:latin typeface="+mj-ea"/>
                <a:ea typeface="+mj-ea"/>
              </a:rPr>
              <a:t>남자 </a:t>
            </a:r>
            <a:r>
              <a:rPr lang="en-US" altLang="ko-KR" sz="1000" dirty="0">
                <a:latin typeface="+mj-ea"/>
                <a:ea typeface="+mj-ea"/>
              </a:rPr>
              <a:t>40</a:t>
            </a:r>
            <a:r>
              <a:rPr lang="ko-KR" altLang="en-US" sz="1000" dirty="0">
                <a:latin typeface="+mj-ea"/>
                <a:ea typeface="+mj-ea"/>
              </a:rPr>
              <a:t>세</a:t>
            </a:r>
            <a:r>
              <a:rPr lang="en-US" altLang="ko-KR" sz="1000" dirty="0">
                <a:latin typeface="+mj-ea"/>
                <a:ea typeface="+mj-ea"/>
              </a:rPr>
              <a:t>, </a:t>
            </a:r>
            <a:r>
              <a:rPr lang="ko-KR" altLang="en-US" sz="1000" dirty="0">
                <a:latin typeface="+mj-ea"/>
                <a:ea typeface="+mj-ea"/>
              </a:rPr>
              <a:t>보험가입금액 </a:t>
            </a:r>
            <a:r>
              <a:rPr lang="en-US" altLang="ko-KR" sz="1000" dirty="0">
                <a:latin typeface="+mj-ea"/>
                <a:ea typeface="+mj-ea"/>
              </a:rPr>
              <a:t>1</a:t>
            </a:r>
            <a:r>
              <a:rPr lang="ko-KR" altLang="en-US" sz="1000" dirty="0">
                <a:latin typeface="+mj-ea"/>
                <a:ea typeface="+mj-ea"/>
              </a:rPr>
              <a:t>억원</a:t>
            </a:r>
            <a:r>
              <a:rPr lang="en-US" altLang="ko-KR" sz="1000" dirty="0">
                <a:latin typeface="+mj-ea"/>
                <a:ea typeface="+mj-ea"/>
              </a:rPr>
              <a:t>, 1</a:t>
            </a:r>
            <a:r>
              <a:rPr lang="ko-KR" altLang="en-US" sz="1000" dirty="0">
                <a:latin typeface="+mj-ea"/>
                <a:ea typeface="+mj-ea"/>
              </a:rPr>
              <a:t>구좌 월 보험료 </a:t>
            </a:r>
            <a:r>
              <a:rPr lang="en-US" altLang="ko-KR" sz="1000" dirty="0">
                <a:latin typeface="+mj-ea"/>
                <a:ea typeface="+mj-ea"/>
              </a:rPr>
              <a:t>40,000</a:t>
            </a:r>
            <a:r>
              <a:rPr lang="ko-KR" altLang="en-US" sz="1000" dirty="0">
                <a:latin typeface="+mj-ea"/>
                <a:ea typeface="+mj-ea"/>
              </a:rPr>
              <a:t>원</a:t>
            </a:r>
            <a:r>
              <a:rPr lang="en-US" altLang="ko-KR" sz="1000" dirty="0">
                <a:latin typeface="+mj-ea"/>
                <a:ea typeface="+mj-ea"/>
              </a:rPr>
              <a:t>(</a:t>
            </a:r>
            <a:r>
              <a:rPr lang="ko-KR" altLang="en-US" sz="1000" dirty="0" err="1">
                <a:latin typeface="+mj-ea"/>
                <a:ea typeface="+mj-ea"/>
              </a:rPr>
              <a:t>주계약</a:t>
            </a:r>
            <a:r>
              <a:rPr lang="ko-KR" altLang="en-US" sz="1000" dirty="0">
                <a:latin typeface="+mj-ea"/>
                <a:ea typeface="+mj-ea"/>
              </a:rPr>
              <a:t> 기준</a:t>
            </a:r>
            <a:r>
              <a:rPr lang="en-US" altLang="ko-KR" sz="1000" dirty="0">
                <a:latin typeface="+mj-ea"/>
                <a:ea typeface="+mj-ea"/>
              </a:rPr>
              <a:t>), 20</a:t>
            </a:r>
            <a:r>
              <a:rPr lang="ko-KR" altLang="en-US" sz="1000" dirty="0" err="1">
                <a:latin typeface="+mj-ea"/>
                <a:ea typeface="+mj-ea"/>
              </a:rPr>
              <a:t>년만기</a:t>
            </a:r>
            <a:r>
              <a:rPr lang="en-US" altLang="ko-KR" sz="1000" dirty="0">
                <a:latin typeface="+mj-ea"/>
                <a:ea typeface="+mj-ea"/>
              </a:rPr>
              <a:t>, </a:t>
            </a:r>
            <a:r>
              <a:rPr lang="ko-KR" altLang="en-US" sz="1000" dirty="0" err="1">
                <a:latin typeface="+mj-ea"/>
                <a:ea typeface="+mj-ea"/>
              </a:rPr>
              <a:t>전기납</a:t>
            </a:r>
            <a:r>
              <a:rPr lang="en-US" altLang="ko-KR" sz="1000" dirty="0">
                <a:latin typeface="+mj-ea"/>
                <a:ea typeface="+mj-ea"/>
              </a:rPr>
              <a:t>,</a:t>
            </a:r>
            <a:r>
              <a:rPr lang="ko-KR" altLang="en-US" sz="1000" dirty="0">
                <a:latin typeface="+mj-ea"/>
                <a:ea typeface="+mj-ea"/>
              </a:rPr>
              <a:t> </a:t>
            </a:r>
            <a:r>
              <a:rPr lang="ko-KR" altLang="en-US" sz="1000" dirty="0" err="1">
                <a:latin typeface="+mj-ea"/>
                <a:ea typeface="+mj-ea"/>
              </a:rPr>
              <a:t>월납</a:t>
            </a:r>
            <a:endParaRPr lang="ko-KR" altLang="en-US" sz="1000" dirty="0">
              <a:latin typeface="+mj-ea"/>
              <a:ea typeface="+mj-ea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F2F591F2-FCCC-4ED3-BAAB-49D5EA0BC2B8}"/>
              </a:ext>
            </a:extLst>
          </p:cNvPr>
          <p:cNvSpPr txBox="1"/>
          <p:nvPr/>
        </p:nvSpPr>
        <p:spPr>
          <a:xfrm>
            <a:off x="3814314" y="8229568"/>
            <a:ext cx="3254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83475">
              <a:defRPr/>
            </a:pPr>
            <a:r>
              <a:rPr lang="en-US" altLang="ko-KR" sz="1000" dirty="0">
                <a:latin typeface="+mj-ea"/>
                <a:ea typeface="+mj-ea"/>
              </a:rPr>
              <a:t>* </a:t>
            </a:r>
            <a:r>
              <a:rPr lang="ko-KR" altLang="en-US" sz="1000" dirty="0">
                <a:latin typeface="+mj-ea"/>
                <a:ea typeface="+mj-ea"/>
              </a:rPr>
              <a:t>가입나이 및 성별에 따라 월 보험금이 변동됩니다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0ABF987-BAD8-4385-929D-FDCBF92D29FB}"/>
              </a:ext>
            </a:extLst>
          </p:cNvPr>
          <p:cNvSpPr txBox="1"/>
          <p:nvPr/>
        </p:nvSpPr>
        <p:spPr>
          <a:xfrm>
            <a:off x="1630095" y="5304522"/>
            <a:ext cx="251846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en-US" altLang="ko-KR" sz="1400" b="1" dirty="0">
                <a:latin typeface="+mj-ea"/>
                <a:ea typeface="+mj-ea"/>
              </a:rPr>
              <a:t>43</a:t>
            </a:r>
            <a:r>
              <a:rPr lang="ko-KR" altLang="en-US" sz="1400" b="1" dirty="0">
                <a:latin typeface="+mj-ea"/>
                <a:ea typeface="+mj-ea"/>
              </a:rPr>
              <a:t>세 계약해당일</a:t>
            </a:r>
            <a:r>
              <a:rPr lang="en-US" altLang="ko-KR" sz="1400" b="1" dirty="0">
                <a:latin typeface="+mj-ea"/>
                <a:ea typeface="+mj-ea"/>
              </a:rPr>
              <a:t>,</a:t>
            </a:r>
          </a:p>
          <a:p>
            <a:pPr defTabSz="283475">
              <a:defRPr/>
            </a:pPr>
            <a:r>
              <a:rPr lang="ko-KR" altLang="en-US" sz="1400" b="1" dirty="0">
                <a:latin typeface="+mj-ea"/>
                <a:ea typeface="+mj-ea"/>
              </a:rPr>
              <a:t>보험금 지급사유 발생 시</a:t>
            </a:r>
            <a:endParaRPr lang="en-US" altLang="ko-KR" sz="1400" b="1" dirty="0">
              <a:latin typeface="+mj-ea"/>
              <a:ea typeface="+mj-ea"/>
            </a:endParaRPr>
          </a:p>
          <a:p>
            <a:pPr defTabSz="283475">
              <a:defRPr/>
            </a:pPr>
            <a:r>
              <a:rPr lang="en-US" altLang="ko-KR" sz="1400" b="1" dirty="0">
                <a:latin typeface="+mj-ea"/>
                <a:ea typeface="+mj-ea"/>
              </a:rPr>
              <a:t>122</a:t>
            </a:r>
            <a:r>
              <a:rPr lang="ko-KR" altLang="en-US" sz="1400" b="1" dirty="0" err="1">
                <a:latin typeface="+mj-ea"/>
                <a:ea typeface="+mj-ea"/>
              </a:rPr>
              <a:t>만원씩</a:t>
            </a:r>
            <a:r>
              <a:rPr lang="ko-KR" altLang="en-US" sz="1400" b="1" dirty="0">
                <a:latin typeface="+mj-ea"/>
                <a:ea typeface="+mj-ea"/>
              </a:rPr>
              <a:t> </a:t>
            </a:r>
            <a:r>
              <a:rPr lang="en-US" altLang="ko-KR" sz="1400" b="1" dirty="0">
                <a:latin typeface="+mj-ea"/>
                <a:ea typeface="+mj-ea"/>
              </a:rPr>
              <a:t>X 204</a:t>
            </a:r>
            <a:r>
              <a:rPr lang="ko-KR" altLang="en-US" sz="1400" b="1" dirty="0">
                <a:latin typeface="+mj-ea"/>
                <a:ea typeface="+mj-ea"/>
              </a:rPr>
              <a:t>회</a:t>
            </a:r>
            <a:endParaRPr lang="en-US" altLang="ko-KR" sz="1400" b="1" dirty="0">
              <a:latin typeface="+mj-ea"/>
              <a:ea typeface="+mj-ea"/>
            </a:endParaRPr>
          </a:p>
          <a:p>
            <a:pPr defTabSz="283475">
              <a:defRPr/>
            </a:pPr>
            <a:r>
              <a:rPr lang="en-US" altLang="ko-KR" sz="1100" b="1" dirty="0">
                <a:latin typeface="+mj-ea"/>
                <a:ea typeface="+mj-ea"/>
              </a:rPr>
              <a:t>(</a:t>
            </a:r>
            <a:r>
              <a:rPr lang="ko-KR" altLang="en-US" sz="1100" b="1" dirty="0">
                <a:latin typeface="+mj-ea"/>
                <a:ea typeface="+mj-ea"/>
              </a:rPr>
              <a:t>만기까지 지급</a:t>
            </a:r>
            <a:r>
              <a:rPr lang="en-US" altLang="ko-KR" sz="1100" b="1" dirty="0">
                <a:latin typeface="+mj-ea"/>
                <a:ea typeface="+mj-ea"/>
              </a:rPr>
              <a:t>)</a:t>
            </a:r>
            <a:endParaRPr lang="ko-KR" altLang="en-US" sz="1400" b="1" dirty="0">
              <a:latin typeface="+mj-ea"/>
              <a:ea typeface="+mj-ea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84E4C109-B1E8-4095-98F1-398C3FEFDA31}"/>
              </a:ext>
            </a:extLst>
          </p:cNvPr>
          <p:cNvSpPr txBox="1"/>
          <p:nvPr/>
        </p:nvSpPr>
        <p:spPr>
          <a:xfrm>
            <a:off x="4302216" y="5214120"/>
            <a:ext cx="2254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en-US" altLang="ko-KR" sz="1400" b="1" dirty="0">
                <a:solidFill>
                  <a:srgbClr val="FFFFFF"/>
                </a:solidFill>
                <a:latin typeface="+mj-ea"/>
                <a:ea typeface="+mj-ea"/>
              </a:rPr>
              <a:t>55</a:t>
            </a:r>
            <a:r>
              <a:rPr lang="ko-KR" altLang="en-US" sz="1400" b="1" dirty="0">
                <a:solidFill>
                  <a:srgbClr val="FFFFFF"/>
                </a:solidFill>
                <a:latin typeface="+mj-ea"/>
                <a:ea typeface="+mj-ea"/>
              </a:rPr>
              <a:t>세</a:t>
            </a:r>
            <a:r>
              <a:rPr lang="en-US" altLang="ko-KR" sz="1400" b="1" dirty="0">
                <a:solidFill>
                  <a:srgbClr val="FFFFFF"/>
                </a:solidFill>
                <a:latin typeface="+mj-ea"/>
                <a:ea typeface="+mj-ea"/>
              </a:rPr>
              <a:t>,</a:t>
            </a:r>
          </a:p>
          <a:p>
            <a:pPr defTabSz="283475"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+mj-ea"/>
                <a:ea typeface="+mj-ea"/>
              </a:rPr>
              <a:t>보험금 지급사유 발생 시</a:t>
            </a:r>
            <a:endParaRPr lang="en-US" altLang="ko-KR" sz="1400" b="1" dirty="0">
              <a:solidFill>
                <a:srgbClr val="FFFFFF"/>
              </a:solidFill>
              <a:latin typeface="+mj-ea"/>
              <a:ea typeface="+mj-ea"/>
            </a:endParaRPr>
          </a:p>
          <a:p>
            <a:pPr defTabSz="283475">
              <a:defRPr/>
            </a:pPr>
            <a:r>
              <a:rPr lang="en-US" altLang="ko-KR" sz="1400" b="1" dirty="0">
                <a:solidFill>
                  <a:srgbClr val="FFFFFF"/>
                </a:solidFill>
                <a:latin typeface="+mj-ea"/>
                <a:ea typeface="+mj-ea"/>
              </a:rPr>
              <a:t>122</a:t>
            </a:r>
            <a:r>
              <a:rPr lang="ko-KR" altLang="en-US" sz="1400" b="1" dirty="0">
                <a:solidFill>
                  <a:srgbClr val="FFFFFF"/>
                </a:solidFill>
                <a:latin typeface="+mj-ea"/>
                <a:ea typeface="+mj-ea"/>
              </a:rPr>
              <a:t>만원 씩 </a:t>
            </a:r>
            <a:r>
              <a:rPr lang="en-US" altLang="ko-KR" sz="1400" b="1" dirty="0">
                <a:solidFill>
                  <a:srgbClr val="FFFFFF"/>
                </a:solidFill>
                <a:latin typeface="+mj-ea"/>
                <a:ea typeface="+mj-ea"/>
              </a:rPr>
              <a:t>X 120</a:t>
            </a:r>
            <a:r>
              <a:rPr lang="ko-KR" altLang="en-US" sz="1400" b="1" dirty="0">
                <a:solidFill>
                  <a:srgbClr val="FFFFFF"/>
                </a:solidFill>
                <a:latin typeface="+mj-ea"/>
                <a:ea typeface="+mj-ea"/>
              </a:rPr>
              <a:t>회</a:t>
            </a:r>
            <a:endParaRPr lang="en-US" altLang="ko-KR" sz="1400" b="1" dirty="0">
              <a:solidFill>
                <a:srgbClr val="FFFFFF"/>
              </a:solidFill>
              <a:latin typeface="+mj-ea"/>
              <a:ea typeface="+mj-ea"/>
            </a:endParaRPr>
          </a:p>
          <a:p>
            <a:pPr defTabSz="283475">
              <a:defRPr/>
            </a:pPr>
            <a:r>
              <a:rPr lang="en-US" altLang="ko-KR" sz="1400" b="1" dirty="0">
                <a:solidFill>
                  <a:srgbClr val="FFFFFF"/>
                </a:solidFill>
                <a:latin typeface="+mj-ea"/>
                <a:ea typeface="+mj-ea"/>
              </a:rPr>
              <a:t>(</a:t>
            </a:r>
            <a:r>
              <a:rPr lang="ko-KR" altLang="en-US" sz="1400" b="1" dirty="0">
                <a:solidFill>
                  <a:srgbClr val="FFFFFF"/>
                </a:solidFill>
                <a:latin typeface="+mj-ea"/>
                <a:ea typeface="+mj-ea"/>
              </a:rPr>
              <a:t>최저 </a:t>
            </a:r>
            <a:r>
              <a:rPr lang="en-US" altLang="ko-KR" sz="1400" b="1" dirty="0">
                <a:solidFill>
                  <a:srgbClr val="FFFFFF"/>
                </a:solidFill>
                <a:latin typeface="+mj-ea"/>
                <a:ea typeface="+mj-ea"/>
              </a:rPr>
              <a:t>10</a:t>
            </a:r>
            <a:r>
              <a:rPr lang="ko-KR" altLang="en-US" sz="1400" b="1" dirty="0">
                <a:solidFill>
                  <a:srgbClr val="FFFFFF"/>
                </a:solidFill>
                <a:latin typeface="+mj-ea"/>
                <a:ea typeface="+mj-ea"/>
              </a:rPr>
              <a:t>년 지급보증</a:t>
            </a:r>
            <a:r>
              <a:rPr lang="en-US" altLang="ko-KR" sz="1400" b="1" dirty="0">
                <a:solidFill>
                  <a:srgbClr val="FFFFFF"/>
                </a:solidFill>
                <a:latin typeface="+mj-ea"/>
                <a:ea typeface="+mj-ea"/>
              </a:rPr>
              <a:t>)</a:t>
            </a:r>
            <a:endParaRPr lang="ko-KR" altLang="en-US" sz="1400" b="1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cxnSp>
        <p:nvCxnSpPr>
          <p:cNvPr id="2061" name="직선 연결선 2060">
            <a:extLst>
              <a:ext uri="{FF2B5EF4-FFF2-40B4-BE49-F238E27FC236}">
                <a16:creationId xmlns:a16="http://schemas.microsoft.com/office/drawing/2014/main" xmlns="" id="{14C5BAE7-2371-4D32-A75F-718F29D065FE}"/>
              </a:ext>
            </a:extLst>
          </p:cNvPr>
          <p:cNvCxnSpPr>
            <a:cxnSpLocks/>
          </p:cNvCxnSpPr>
          <p:nvPr/>
        </p:nvCxnSpPr>
        <p:spPr>
          <a:xfrm>
            <a:off x="816702" y="6590748"/>
            <a:ext cx="315655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xmlns="" id="{C232DBA6-9E6D-44F7-9011-14E656AEFB90}"/>
              </a:ext>
            </a:extLst>
          </p:cNvPr>
          <p:cNvCxnSpPr>
            <a:cxnSpLocks/>
          </p:cNvCxnSpPr>
          <p:nvPr/>
        </p:nvCxnSpPr>
        <p:spPr>
          <a:xfrm rot="5400000">
            <a:off x="-25914" y="5744625"/>
            <a:ext cx="1667497" cy="0"/>
          </a:xfrm>
          <a:prstGeom prst="line">
            <a:avLst/>
          </a:prstGeom>
          <a:ln w="9525">
            <a:solidFill>
              <a:srgbClr val="01C1D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타원 74">
            <a:extLst>
              <a:ext uri="{FF2B5EF4-FFF2-40B4-BE49-F238E27FC236}">
                <a16:creationId xmlns:a16="http://schemas.microsoft.com/office/drawing/2014/main" xmlns="" id="{BFD76784-5A0D-4548-B39A-7A06E0A97C61}"/>
              </a:ext>
            </a:extLst>
          </p:cNvPr>
          <p:cNvSpPr/>
          <p:nvPr/>
        </p:nvSpPr>
        <p:spPr>
          <a:xfrm>
            <a:off x="779367" y="6562180"/>
            <a:ext cx="57135" cy="57135"/>
          </a:xfrm>
          <a:prstGeom prst="ellipse">
            <a:avLst/>
          </a:prstGeom>
          <a:solidFill>
            <a:srgbClr val="01C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xmlns="" id="{CB12D3DA-6D0D-4F41-A364-AF94A289FC7A}"/>
              </a:ext>
            </a:extLst>
          </p:cNvPr>
          <p:cNvCxnSpPr>
            <a:cxnSpLocks/>
          </p:cNvCxnSpPr>
          <p:nvPr/>
        </p:nvCxnSpPr>
        <p:spPr>
          <a:xfrm rot="5400000">
            <a:off x="801615" y="5744625"/>
            <a:ext cx="1667497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타원 77">
            <a:extLst>
              <a:ext uri="{FF2B5EF4-FFF2-40B4-BE49-F238E27FC236}">
                <a16:creationId xmlns:a16="http://schemas.microsoft.com/office/drawing/2014/main" xmlns="" id="{66A9ABE8-586A-4569-9EC9-C06FFB9069D0}"/>
              </a:ext>
            </a:extLst>
          </p:cNvPr>
          <p:cNvSpPr/>
          <p:nvPr/>
        </p:nvSpPr>
        <p:spPr>
          <a:xfrm>
            <a:off x="1606896" y="6570116"/>
            <a:ext cx="57135" cy="5713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cxnSp>
        <p:nvCxnSpPr>
          <p:cNvPr id="79" name="직선 연결선 78">
            <a:extLst>
              <a:ext uri="{FF2B5EF4-FFF2-40B4-BE49-F238E27FC236}">
                <a16:creationId xmlns:a16="http://schemas.microsoft.com/office/drawing/2014/main" xmlns="" id="{DFB9A451-1927-40F9-B9CA-BEF751F84E5D}"/>
              </a:ext>
            </a:extLst>
          </p:cNvPr>
          <p:cNvCxnSpPr>
            <a:cxnSpLocks/>
          </p:cNvCxnSpPr>
          <p:nvPr/>
        </p:nvCxnSpPr>
        <p:spPr>
          <a:xfrm rot="5400000">
            <a:off x="3102902" y="5736691"/>
            <a:ext cx="1667497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타원 79">
            <a:extLst>
              <a:ext uri="{FF2B5EF4-FFF2-40B4-BE49-F238E27FC236}">
                <a16:creationId xmlns:a16="http://schemas.microsoft.com/office/drawing/2014/main" xmlns="" id="{040C3BA9-7A4F-40EC-83E8-2EDDEEAB2204}"/>
              </a:ext>
            </a:extLst>
          </p:cNvPr>
          <p:cNvSpPr/>
          <p:nvPr/>
        </p:nvSpPr>
        <p:spPr>
          <a:xfrm>
            <a:off x="3916117" y="6562180"/>
            <a:ext cx="57135" cy="5713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cxnSp>
        <p:nvCxnSpPr>
          <p:cNvPr id="81" name="직선 연결선 80">
            <a:extLst>
              <a:ext uri="{FF2B5EF4-FFF2-40B4-BE49-F238E27FC236}">
                <a16:creationId xmlns:a16="http://schemas.microsoft.com/office/drawing/2014/main" xmlns="" id="{579480AB-45B4-43D6-AFD4-FFB79A39CF11}"/>
              </a:ext>
            </a:extLst>
          </p:cNvPr>
          <p:cNvCxnSpPr>
            <a:cxnSpLocks/>
          </p:cNvCxnSpPr>
          <p:nvPr/>
        </p:nvCxnSpPr>
        <p:spPr>
          <a:xfrm rot="5400000">
            <a:off x="5105805" y="6347721"/>
            <a:ext cx="439104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타원 81">
            <a:extLst>
              <a:ext uri="{FF2B5EF4-FFF2-40B4-BE49-F238E27FC236}">
                <a16:creationId xmlns:a16="http://schemas.microsoft.com/office/drawing/2014/main" xmlns="" id="{C4AEAEA1-1AF0-4B7E-9A34-223305AB1712}"/>
              </a:ext>
            </a:extLst>
          </p:cNvPr>
          <p:cNvSpPr/>
          <p:nvPr/>
        </p:nvSpPr>
        <p:spPr>
          <a:xfrm>
            <a:off x="5296889" y="6562180"/>
            <a:ext cx="57135" cy="5713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cxnSp>
        <p:nvCxnSpPr>
          <p:cNvPr id="83" name="직선 연결선 82">
            <a:extLst>
              <a:ext uri="{FF2B5EF4-FFF2-40B4-BE49-F238E27FC236}">
                <a16:creationId xmlns:a16="http://schemas.microsoft.com/office/drawing/2014/main" xmlns="" id="{BFF458B9-14DA-46AE-B1CA-74AFEA0AA8E8}"/>
              </a:ext>
            </a:extLst>
          </p:cNvPr>
          <p:cNvCxnSpPr>
            <a:cxnSpLocks/>
          </p:cNvCxnSpPr>
          <p:nvPr/>
        </p:nvCxnSpPr>
        <p:spPr>
          <a:xfrm rot="5400000">
            <a:off x="5816833" y="5728755"/>
            <a:ext cx="1667497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타원 83">
            <a:extLst>
              <a:ext uri="{FF2B5EF4-FFF2-40B4-BE49-F238E27FC236}">
                <a16:creationId xmlns:a16="http://schemas.microsoft.com/office/drawing/2014/main" xmlns="" id="{8CABDE44-5728-46C4-8E83-6877D2197123}"/>
              </a:ext>
            </a:extLst>
          </p:cNvPr>
          <p:cNvSpPr/>
          <p:nvPr/>
        </p:nvSpPr>
        <p:spPr>
          <a:xfrm>
            <a:off x="6622112" y="6570116"/>
            <a:ext cx="57135" cy="5713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9F2922F4-2FE8-41DC-9DAD-7C08F53E99E9}"/>
              </a:ext>
            </a:extLst>
          </p:cNvPr>
          <p:cNvSpPr txBox="1"/>
          <p:nvPr/>
        </p:nvSpPr>
        <p:spPr>
          <a:xfrm>
            <a:off x="559970" y="6665075"/>
            <a:ext cx="4982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en-US" altLang="ko-KR" sz="1100" b="1" dirty="0">
                <a:latin typeface="+mj-ea"/>
                <a:ea typeface="+mj-ea"/>
              </a:rPr>
              <a:t>40</a:t>
            </a:r>
            <a:r>
              <a:rPr lang="ko-KR" altLang="en-US" sz="1100" b="1" dirty="0">
                <a:latin typeface="+mj-ea"/>
                <a:ea typeface="+mj-ea"/>
              </a:rPr>
              <a:t>세</a:t>
            </a:r>
            <a:endParaRPr lang="en-US" altLang="ko-KR" sz="1100" b="1" dirty="0">
              <a:latin typeface="+mj-ea"/>
              <a:ea typeface="+mj-ea"/>
            </a:endParaRPr>
          </a:p>
          <a:p>
            <a:pPr algn="ctr" defTabSz="283475">
              <a:defRPr/>
            </a:pPr>
            <a:r>
              <a:rPr lang="ko-KR" altLang="en-US" sz="1100" b="1" dirty="0">
                <a:latin typeface="+mj-ea"/>
                <a:ea typeface="+mj-ea"/>
              </a:rPr>
              <a:t>가입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74E3952B-31DA-433B-8790-5A4AD02451E9}"/>
              </a:ext>
            </a:extLst>
          </p:cNvPr>
          <p:cNvSpPr txBox="1"/>
          <p:nvPr/>
        </p:nvSpPr>
        <p:spPr>
          <a:xfrm>
            <a:off x="1391282" y="6665074"/>
            <a:ext cx="498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en-US" altLang="ko-KR" sz="1100" b="1">
                <a:latin typeface="+mj-ea"/>
                <a:ea typeface="+mj-ea"/>
              </a:rPr>
              <a:t>43</a:t>
            </a:r>
            <a:r>
              <a:rPr lang="ko-KR" altLang="en-US" sz="1100" b="1" dirty="0">
                <a:latin typeface="+mj-ea"/>
                <a:ea typeface="+mj-ea"/>
              </a:rPr>
              <a:t>세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418E1A2E-A678-420D-AD52-24A70B1C239A}"/>
              </a:ext>
            </a:extLst>
          </p:cNvPr>
          <p:cNvSpPr txBox="1"/>
          <p:nvPr/>
        </p:nvSpPr>
        <p:spPr>
          <a:xfrm>
            <a:off x="3708112" y="6665074"/>
            <a:ext cx="498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en-US" altLang="ko-KR" sz="1100" b="1">
                <a:latin typeface="+mj-ea"/>
                <a:ea typeface="+mj-ea"/>
              </a:rPr>
              <a:t>55</a:t>
            </a:r>
            <a:r>
              <a:rPr lang="ko-KR" altLang="en-US" sz="1100" b="1" dirty="0">
                <a:latin typeface="+mj-ea"/>
                <a:ea typeface="+mj-ea"/>
              </a:rPr>
              <a:t>세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F2745FFA-31BD-4953-8FE3-55B123D70B49}"/>
              </a:ext>
            </a:extLst>
          </p:cNvPr>
          <p:cNvSpPr txBox="1"/>
          <p:nvPr/>
        </p:nvSpPr>
        <p:spPr>
          <a:xfrm>
            <a:off x="5079362" y="6655552"/>
            <a:ext cx="4982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en-US" altLang="ko-KR" sz="1100" b="1" dirty="0">
                <a:latin typeface="+mj-ea"/>
                <a:ea typeface="+mj-ea"/>
              </a:rPr>
              <a:t>60</a:t>
            </a:r>
            <a:r>
              <a:rPr lang="ko-KR" altLang="en-US" sz="1100" b="1" dirty="0">
                <a:latin typeface="+mj-ea"/>
                <a:ea typeface="+mj-ea"/>
              </a:rPr>
              <a:t>세</a:t>
            </a:r>
            <a:endParaRPr lang="en-US" altLang="ko-KR" sz="1100" b="1" dirty="0">
              <a:latin typeface="+mj-ea"/>
              <a:ea typeface="+mj-ea"/>
            </a:endParaRPr>
          </a:p>
          <a:p>
            <a:pPr algn="ctr" defTabSz="283475">
              <a:defRPr/>
            </a:pPr>
            <a:r>
              <a:rPr lang="ko-KR" altLang="en-US" sz="1100" b="1" dirty="0">
                <a:latin typeface="+mj-ea"/>
                <a:ea typeface="+mj-ea"/>
              </a:rPr>
              <a:t>만기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AEDC957B-26CA-4521-B70C-980ED5853202}"/>
              </a:ext>
            </a:extLst>
          </p:cNvPr>
          <p:cNvSpPr txBox="1"/>
          <p:nvPr/>
        </p:nvSpPr>
        <p:spPr>
          <a:xfrm>
            <a:off x="6402998" y="6646029"/>
            <a:ext cx="498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en-US" altLang="ko-KR" sz="1100" b="1" dirty="0">
                <a:latin typeface="+mj-ea"/>
                <a:ea typeface="+mj-ea"/>
              </a:rPr>
              <a:t>65</a:t>
            </a:r>
            <a:r>
              <a:rPr lang="ko-KR" altLang="en-US" sz="1100" b="1" dirty="0">
                <a:latin typeface="+mj-ea"/>
                <a:ea typeface="+mj-ea"/>
              </a:rPr>
              <a:t>세</a:t>
            </a:r>
          </a:p>
        </p:txBody>
      </p:sp>
      <p:cxnSp>
        <p:nvCxnSpPr>
          <p:cNvPr id="90" name="직선 연결선 89">
            <a:extLst>
              <a:ext uri="{FF2B5EF4-FFF2-40B4-BE49-F238E27FC236}">
                <a16:creationId xmlns:a16="http://schemas.microsoft.com/office/drawing/2014/main" xmlns="" id="{51585961-29B1-4AD2-B3AC-4358F74AD2A7}"/>
              </a:ext>
            </a:extLst>
          </p:cNvPr>
          <p:cNvCxnSpPr>
            <a:cxnSpLocks/>
          </p:cNvCxnSpPr>
          <p:nvPr/>
        </p:nvCxnSpPr>
        <p:spPr>
          <a:xfrm rot="5400000">
            <a:off x="5116241" y="5109788"/>
            <a:ext cx="399185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9" name="사각형: 둥근 모서리 2068">
            <a:extLst>
              <a:ext uri="{FF2B5EF4-FFF2-40B4-BE49-F238E27FC236}">
                <a16:creationId xmlns:a16="http://schemas.microsoft.com/office/drawing/2014/main" xmlns="" id="{8105A511-3758-4355-981A-2CE137AA5E2F}"/>
              </a:ext>
            </a:extLst>
          </p:cNvPr>
          <p:cNvSpPr/>
          <p:nvPr/>
        </p:nvSpPr>
        <p:spPr>
          <a:xfrm>
            <a:off x="3973252" y="7101208"/>
            <a:ext cx="2705996" cy="776373"/>
          </a:xfrm>
          <a:prstGeom prst="round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  <a:latin typeface="+mj-ea"/>
                <a:ea typeface="+mj-ea"/>
              </a:rPr>
              <a:t>60</a:t>
            </a:r>
            <a:r>
              <a:rPr lang="ko-KR" altLang="en-US" sz="1200" b="1" dirty="0">
                <a:solidFill>
                  <a:schemeClr val="tx1"/>
                </a:solidFill>
                <a:latin typeface="+mj-ea"/>
                <a:ea typeface="+mj-ea"/>
              </a:rPr>
              <a:t>세 만기 직전 사망 시</a:t>
            </a:r>
            <a:endParaRPr lang="en-US" altLang="ko-KR" sz="12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200" b="1" dirty="0">
                <a:solidFill>
                  <a:schemeClr val="tx1"/>
                </a:solidFill>
                <a:latin typeface="+mj-ea"/>
                <a:ea typeface="+mj-ea"/>
              </a:rPr>
              <a:t>10</a:t>
            </a:r>
            <a:r>
              <a:rPr lang="ko-KR" altLang="en-US" sz="1200" b="1" dirty="0">
                <a:solidFill>
                  <a:schemeClr val="tx1"/>
                </a:solidFill>
                <a:latin typeface="+mj-ea"/>
                <a:ea typeface="+mj-ea"/>
              </a:rPr>
              <a:t>년간 </a:t>
            </a:r>
            <a:r>
              <a:rPr lang="en-US" altLang="ko-KR" sz="1200" b="1" dirty="0">
                <a:solidFill>
                  <a:schemeClr val="tx1"/>
                </a:solidFill>
                <a:latin typeface="+mj-ea"/>
                <a:ea typeface="+mj-ea"/>
              </a:rPr>
              <a:t>120</a:t>
            </a:r>
            <a:r>
              <a:rPr lang="ko-KR" altLang="en-US" sz="1200" b="1" dirty="0">
                <a:solidFill>
                  <a:schemeClr val="tx1"/>
                </a:solidFill>
                <a:latin typeface="+mj-ea"/>
                <a:ea typeface="+mj-ea"/>
              </a:rPr>
              <a:t>회 확정보험금 지급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8454041-2C7F-491B-BB2E-89B6624A27BC}"/>
              </a:ext>
            </a:extLst>
          </p:cNvPr>
          <p:cNvSpPr txBox="1"/>
          <p:nvPr/>
        </p:nvSpPr>
        <p:spPr>
          <a:xfrm>
            <a:off x="5691743" y="582146"/>
            <a:ext cx="1794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en-US" altLang="ko-KR" sz="1200" b="1" dirty="0">
                <a:solidFill>
                  <a:srgbClr val="FFC000"/>
                </a:solidFill>
                <a:latin typeface="+mj-ea"/>
                <a:ea typeface="+mj-ea"/>
              </a:rPr>
              <a:t>2023</a:t>
            </a:r>
            <a:r>
              <a:rPr lang="ko-KR" altLang="en-US" sz="1200" b="1" dirty="0">
                <a:solidFill>
                  <a:srgbClr val="FFC000"/>
                </a:solidFill>
                <a:latin typeface="+mj-ea"/>
                <a:ea typeface="+mj-ea"/>
              </a:rPr>
              <a:t>년 </a:t>
            </a:r>
            <a:r>
              <a:rPr lang="en-US" altLang="ko-KR" sz="1200" b="1" dirty="0">
                <a:solidFill>
                  <a:srgbClr val="FFC000"/>
                </a:solidFill>
                <a:latin typeface="+mj-ea"/>
                <a:ea typeface="+mj-ea"/>
              </a:rPr>
              <a:t>2</a:t>
            </a:r>
            <a:r>
              <a:rPr lang="ko-KR" altLang="en-US" sz="1200" b="1" dirty="0">
                <a:solidFill>
                  <a:srgbClr val="FFC000"/>
                </a:solidFill>
                <a:latin typeface="+mj-ea"/>
                <a:ea typeface="+mj-ea"/>
              </a:rPr>
              <a:t>월 </a:t>
            </a:r>
            <a:r>
              <a:rPr lang="en-US" altLang="ko-KR" sz="1200" b="1" dirty="0">
                <a:solidFill>
                  <a:srgbClr val="FFC000"/>
                </a:solidFill>
                <a:latin typeface="+mj-ea"/>
                <a:ea typeface="+mj-ea"/>
              </a:rPr>
              <a:t>1</a:t>
            </a:r>
            <a:r>
              <a:rPr lang="ko-KR" altLang="en-US" sz="1200" b="1" dirty="0">
                <a:solidFill>
                  <a:srgbClr val="FFC000"/>
                </a:solidFill>
                <a:latin typeface="+mj-ea"/>
                <a:ea typeface="+mj-ea"/>
              </a:rPr>
              <a:t>일 재판매</a:t>
            </a:r>
            <a:endParaRPr lang="en-US" altLang="ko-KR" sz="1200" b="1" dirty="0">
              <a:solidFill>
                <a:srgbClr val="FFC000"/>
              </a:solidFill>
              <a:latin typeface="+mj-ea"/>
              <a:ea typeface="+mj-ea"/>
            </a:endParaRPr>
          </a:p>
        </p:txBody>
      </p:sp>
      <p:pic>
        <p:nvPicPr>
          <p:cNvPr id="91" name="Picture 6">
            <a:extLst>
              <a:ext uri="{FF2B5EF4-FFF2-40B4-BE49-F238E27FC236}">
                <a16:creationId xmlns:a16="http://schemas.microsoft.com/office/drawing/2014/main" xmlns="" id="{6B2F7541-A8AD-47AB-8123-9A3AA9F9AB23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368745" y="220669"/>
            <a:ext cx="953594" cy="96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6CA7A5D-871C-4269-80D2-C9014A6E0FFA}"/>
              </a:ext>
            </a:extLst>
          </p:cNvPr>
          <p:cNvSpPr txBox="1"/>
          <p:nvPr/>
        </p:nvSpPr>
        <p:spPr>
          <a:xfrm>
            <a:off x="347125" y="4350048"/>
            <a:ext cx="1078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err="1">
                <a:solidFill>
                  <a:schemeClr val="bg1"/>
                </a:solidFill>
              </a:rPr>
              <a:t>가입예시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0B833556-589A-41E6-88A5-64E50EA79577}"/>
              </a:ext>
            </a:extLst>
          </p:cNvPr>
          <p:cNvSpPr txBox="1"/>
          <p:nvPr/>
        </p:nvSpPr>
        <p:spPr>
          <a:xfrm>
            <a:off x="817202" y="2421745"/>
            <a:ext cx="2029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(1</a:t>
            </a:r>
            <a:r>
              <a:rPr lang="ko-KR" altLang="en-US" sz="1200" dirty="0"/>
              <a:t>구좌</a:t>
            </a:r>
            <a:r>
              <a:rPr lang="en-US" altLang="ko-KR" sz="1200" dirty="0"/>
              <a:t>)</a:t>
            </a:r>
            <a:endParaRPr lang="en-US" sz="1200" dirty="0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xmlns="" id="{66AF05D3-A96A-4125-83B9-76970EDF39F5}"/>
              </a:ext>
            </a:extLst>
          </p:cNvPr>
          <p:cNvGrpSpPr/>
          <p:nvPr/>
        </p:nvGrpSpPr>
        <p:grpSpPr>
          <a:xfrm>
            <a:off x="-14332" y="-14957"/>
            <a:ext cx="1129163" cy="936335"/>
            <a:chOff x="-14332" y="-14957"/>
            <a:chExt cx="1129163" cy="936335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xmlns="" id="{1EB2A3D8-7F45-4BEF-8510-8FD7B19FA742}"/>
                </a:ext>
              </a:extLst>
            </p:cNvPr>
            <p:cNvGrpSpPr/>
            <p:nvPr/>
          </p:nvGrpSpPr>
          <p:grpSpPr>
            <a:xfrm>
              <a:off x="-14332" y="-14957"/>
              <a:ext cx="1129163" cy="936335"/>
              <a:chOff x="7524465" y="3937516"/>
              <a:chExt cx="1691649" cy="671590"/>
            </a:xfrm>
          </p:grpSpPr>
          <p:sp>
            <p:nvSpPr>
              <p:cNvPr id="5" name="화살표: 오각형 4">
                <a:extLst>
                  <a:ext uri="{FF2B5EF4-FFF2-40B4-BE49-F238E27FC236}">
                    <a16:creationId xmlns:a16="http://schemas.microsoft.com/office/drawing/2014/main" xmlns="" id="{46BED4D9-E8B8-498A-B647-B0AE637EDDD7}"/>
                  </a:ext>
                </a:extLst>
              </p:cNvPr>
              <p:cNvSpPr/>
              <p:nvPr/>
            </p:nvSpPr>
            <p:spPr>
              <a:xfrm>
                <a:off x="7524465" y="3948240"/>
                <a:ext cx="1580206" cy="660865"/>
              </a:xfrm>
              <a:prstGeom prst="homePlate">
                <a:avLst>
                  <a:gd name="adj" fmla="val 27328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화살표: 갈매기형 수장 6">
                <a:extLst>
                  <a:ext uri="{FF2B5EF4-FFF2-40B4-BE49-F238E27FC236}">
                    <a16:creationId xmlns:a16="http://schemas.microsoft.com/office/drawing/2014/main" xmlns="" id="{74A8DEBC-75B8-49E3-91BD-499CFF028D20}"/>
                  </a:ext>
                </a:extLst>
              </p:cNvPr>
              <p:cNvSpPr/>
              <p:nvPr/>
            </p:nvSpPr>
            <p:spPr>
              <a:xfrm>
                <a:off x="8796875" y="3937516"/>
                <a:ext cx="419239" cy="671590"/>
              </a:xfrm>
              <a:prstGeom prst="chevron">
                <a:avLst>
                  <a:gd name="adj" fmla="val 91715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1640A015-3B7A-40D9-A483-272581159F2B}"/>
                </a:ext>
              </a:extLst>
            </p:cNvPr>
            <p:cNvSpPr txBox="1"/>
            <p:nvPr/>
          </p:nvSpPr>
          <p:spPr>
            <a:xfrm>
              <a:off x="28517" y="313383"/>
              <a:ext cx="90051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400" b="1" dirty="0">
                  <a:solidFill>
                    <a:srgbClr val="6E27C5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 Semilight" panose="020B0502040204020203" pitchFamily="50" charset="-127"/>
                </a:rPr>
                <a:t>상품소개</a:t>
              </a:r>
              <a:endParaRPr lang="en-US" sz="1400" b="1" dirty="0">
                <a:solidFill>
                  <a:srgbClr val="6E27C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43996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그룹 45">
            <a:extLst>
              <a:ext uri="{FF2B5EF4-FFF2-40B4-BE49-F238E27FC236}">
                <a16:creationId xmlns:a16="http://schemas.microsoft.com/office/drawing/2014/main" xmlns="" id="{19137C04-92E7-4435-ADF6-0707C87D100B}"/>
              </a:ext>
            </a:extLst>
          </p:cNvPr>
          <p:cNvGrpSpPr/>
          <p:nvPr/>
        </p:nvGrpSpPr>
        <p:grpSpPr>
          <a:xfrm>
            <a:off x="463163" y="7807327"/>
            <a:ext cx="7096511" cy="1694802"/>
            <a:chOff x="463163" y="7563498"/>
            <a:chExt cx="7096511" cy="1658064"/>
          </a:xfrm>
        </p:grpSpPr>
        <p:sp>
          <p:nvSpPr>
            <p:cNvPr id="145" name="Freeform 5">
              <a:extLst>
                <a:ext uri="{FF2B5EF4-FFF2-40B4-BE49-F238E27FC236}">
                  <a16:creationId xmlns:a16="http://schemas.microsoft.com/office/drawing/2014/main" xmlns="" id="{E648DB21-EB0E-4C4D-8635-D072944E4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751" y="7705309"/>
              <a:ext cx="4092923" cy="1414748"/>
            </a:xfrm>
            <a:prstGeom prst="roundRect">
              <a:avLst>
                <a:gd name="adj" fmla="val 0"/>
              </a:avLst>
            </a:prstGeom>
            <a:solidFill>
              <a:srgbClr val="E7E5F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/>
            </a:p>
          </p:txBody>
        </p:sp>
        <p:grpSp>
          <p:nvGrpSpPr>
            <p:cNvPr id="146" name="그룹 145">
              <a:extLst>
                <a:ext uri="{FF2B5EF4-FFF2-40B4-BE49-F238E27FC236}">
                  <a16:creationId xmlns:a16="http://schemas.microsoft.com/office/drawing/2014/main" xmlns="" id="{1325AA80-E415-43B2-AD19-1778EF01F289}"/>
                </a:ext>
              </a:extLst>
            </p:cNvPr>
            <p:cNvGrpSpPr/>
            <p:nvPr/>
          </p:nvGrpSpPr>
          <p:grpSpPr>
            <a:xfrm>
              <a:off x="463163" y="7563498"/>
              <a:ext cx="3160002" cy="1658064"/>
              <a:chOff x="-2531802" y="1699624"/>
              <a:chExt cx="3160002" cy="1475408"/>
            </a:xfrm>
          </p:grpSpPr>
          <p:sp>
            <p:nvSpPr>
              <p:cNvPr id="147" name="사각형: 둥근 모서리 146">
                <a:extLst>
                  <a:ext uri="{FF2B5EF4-FFF2-40B4-BE49-F238E27FC236}">
                    <a16:creationId xmlns:a16="http://schemas.microsoft.com/office/drawing/2014/main" xmlns="" id="{F74EE6B2-DEBA-4ADB-9BF7-C0E5E2C27BE4}"/>
                  </a:ext>
                </a:extLst>
              </p:cNvPr>
              <p:cNvSpPr/>
              <p:nvPr/>
            </p:nvSpPr>
            <p:spPr>
              <a:xfrm>
                <a:off x="-1174365" y="1790539"/>
                <a:ext cx="1802565" cy="129357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76200">
                <a:solidFill>
                  <a:srgbClr val="905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8" name="Freeform 23">
                <a:extLst>
                  <a:ext uri="{FF2B5EF4-FFF2-40B4-BE49-F238E27FC236}">
                    <a16:creationId xmlns:a16="http://schemas.microsoft.com/office/drawing/2014/main" xmlns="" id="{6A1627C3-DD6A-4C82-962E-4428ED4B0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866279" y="2357226"/>
                <a:ext cx="385569" cy="151866"/>
              </a:xfrm>
              <a:custGeom>
                <a:avLst/>
                <a:gdLst>
                  <a:gd name="T0" fmla="*/ 790 w 1582"/>
                  <a:gd name="T1" fmla="*/ 0 h 1077"/>
                  <a:gd name="T2" fmla="*/ 0 w 1582"/>
                  <a:gd name="T3" fmla="*/ 1076 h 1077"/>
                  <a:gd name="T4" fmla="*/ 1581 w 1582"/>
                  <a:gd name="T5" fmla="*/ 1076 h 1077"/>
                  <a:gd name="T6" fmla="*/ 790 w 1582"/>
                  <a:gd name="T7" fmla="*/ 0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82" h="1077">
                    <a:moveTo>
                      <a:pt x="790" y="0"/>
                    </a:moveTo>
                    <a:lnTo>
                      <a:pt x="0" y="1076"/>
                    </a:lnTo>
                    <a:lnTo>
                      <a:pt x="1581" y="1076"/>
                    </a:lnTo>
                    <a:lnTo>
                      <a:pt x="790" y="0"/>
                    </a:lnTo>
                  </a:path>
                </a:pathLst>
              </a:custGeom>
              <a:solidFill>
                <a:srgbClr val="6E27C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149" name="사각형: 둥근 모서리 148">
                <a:extLst>
                  <a:ext uri="{FF2B5EF4-FFF2-40B4-BE49-F238E27FC236}">
                    <a16:creationId xmlns:a16="http://schemas.microsoft.com/office/drawing/2014/main" xmlns="" id="{C859ED2A-E50B-4F77-A8CA-A6B40D015017}"/>
                  </a:ext>
                </a:extLst>
              </p:cNvPr>
              <p:cNvSpPr/>
              <p:nvPr/>
            </p:nvSpPr>
            <p:spPr>
              <a:xfrm>
                <a:off x="-2531802" y="1699624"/>
                <a:ext cx="1745816" cy="147540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6E27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xmlns="" id="{4E6DDEDE-F6EC-4365-B639-240F70F23ECC}"/>
              </a:ext>
            </a:extLst>
          </p:cNvPr>
          <p:cNvGrpSpPr/>
          <p:nvPr/>
        </p:nvGrpSpPr>
        <p:grpSpPr>
          <a:xfrm>
            <a:off x="418879" y="5832291"/>
            <a:ext cx="7140795" cy="1564963"/>
            <a:chOff x="418879" y="5588463"/>
            <a:chExt cx="7140795" cy="1475408"/>
          </a:xfrm>
        </p:grpSpPr>
        <p:sp>
          <p:nvSpPr>
            <p:cNvPr id="140" name="Freeform 5">
              <a:extLst>
                <a:ext uri="{FF2B5EF4-FFF2-40B4-BE49-F238E27FC236}">
                  <a16:creationId xmlns:a16="http://schemas.microsoft.com/office/drawing/2014/main" xmlns="" id="{C7D74904-7233-4BF1-964C-971D25177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751" y="5675208"/>
              <a:ext cx="4092923" cy="1293580"/>
            </a:xfrm>
            <a:prstGeom prst="roundRect">
              <a:avLst>
                <a:gd name="adj" fmla="val 0"/>
              </a:avLst>
            </a:prstGeom>
            <a:solidFill>
              <a:srgbClr val="E2F0D9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/>
            </a:p>
          </p:txBody>
        </p:sp>
        <p:grpSp>
          <p:nvGrpSpPr>
            <p:cNvPr id="141" name="그룹 140">
              <a:extLst>
                <a:ext uri="{FF2B5EF4-FFF2-40B4-BE49-F238E27FC236}">
                  <a16:creationId xmlns:a16="http://schemas.microsoft.com/office/drawing/2014/main" xmlns="" id="{7DCAA19E-8DCD-4677-850D-B839132D3044}"/>
                </a:ext>
              </a:extLst>
            </p:cNvPr>
            <p:cNvGrpSpPr/>
            <p:nvPr/>
          </p:nvGrpSpPr>
          <p:grpSpPr>
            <a:xfrm>
              <a:off x="418879" y="5588463"/>
              <a:ext cx="3160002" cy="1475408"/>
              <a:chOff x="-2531802" y="1699624"/>
              <a:chExt cx="3160002" cy="1475408"/>
            </a:xfrm>
          </p:grpSpPr>
          <p:sp>
            <p:nvSpPr>
              <p:cNvPr id="142" name="사각형: 둥근 모서리 141">
                <a:extLst>
                  <a:ext uri="{FF2B5EF4-FFF2-40B4-BE49-F238E27FC236}">
                    <a16:creationId xmlns:a16="http://schemas.microsoft.com/office/drawing/2014/main" xmlns="" id="{AACFAB67-3D2A-4FA1-9845-334B4F2987D3}"/>
                  </a:ext>
                </a:extLst>
              </p:cNvPr>
              <p:cNvSpPr/>
              <p:nvPr/>
            </p:nvSpPr>
            <p:spPr>
              <a:xfrm>
                <a:off x="-1174365" y="1790539"/>
                <a:ext cx="1802565" cy="129357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76200">
                <a:solidFill>
                  <a:srgbClr val="A9D1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Freeform 23">
                <a:extLst>
                  <a:ext uri="{FF2B5EF4-FFF2-40B4-BE49-F238E27FC236}">
                    <a16:creationId xmlns:a16="http://schemas.microsoft.com/office/drawing/2014/main" xmlns="" id="{E9D3CC5D-B28E-4199-AED7-AF4E3C7FF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866279" y="2357226"/>
                <a:ext cx="385569" cy="151866"/>
              </a:xfrm>
              <a:custGeom>
                <a:avLst/>
                <a:gdLst>
                  <a:gd name="T0" fmla="*/ 790 w 1582"/>
                  <a:gd name="T1" fmla="*/ 0 h 1077"/>
                  <a:gd name="T2" fmla="*/ 0 w 1582"/>
                  <a:gd name="T3" fmla="*/ 1076 h 1077"/>
                  <a:gd name="T4" fmla="*/ 1581 w 1582"/>
                  <a:gd name="T5" fmla="*/ 1076 h 1077"/>
                  <a:gd name="T6" fmla="*/ 790 w 1582"/>
                  <a:gd name="T7" fmla="*/ 0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82" h="1077">
                    <a:moveTo>
                      <a:pt x="790" y="0"/>
                    </a:moveTo>
                    <a:lnTo>
                      <a:pt x="0" y="1076"/>
                    </a:lnTo>
                    <a:lnTo>
                      <a:pt x="1581" y="1076"/>
                    </a:lnTo>
                    <a:lnTo>
                      <a:pt x="790" y="0"/>
                    </a:lnTo>
                  </a:path>
                </a:pathLst>
              </a:custGeom>
              <a:solidFill>
                <a:srgbClr val="7ACB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144" name="사각형: 둥근 모서리 143">
                <a:extLst>
                  <a:ext uri="{FF2B5EF4-FFF2-40B4-BE49-F238E27FC236}">
                    <a16:creationId xmlns:a16="http://schemas.microsoft.com/office/drawing/2014/main" xmlns="" id="{1AA6AC11-9D70-4D4A-9A63-A486FBD59B73}"/>
                  </a:ext>
                </a:extLst>
              </p:cNvPr>
              <p:cNvSpPr/>
              <p:nvPr/>
            </p:nvSpPr>
            <p:spPr>
              <a:xfrm>
                <a:off x="-2531802" y="1699624"/>
                <a:ext cx="1745816" cy="147540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7ACB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xmlns="" id="{9F2BAF1A-52D8-4930-ADE8-FFA240390FF0}"/>
              </a:ext>
            </a:extLst>
          </p:cNvPr>
          <p:cNvGrpSpPr/>
          <p:nvPr/>
        </p:nvGrpSpPr>
        <p:grpSpPr>
          <a:xfrm>
            <a:off x="418879" y="3785026"/>
            <a:ext cx="7140796" cy="1645166"/>
            <a:chOff x="418879" y="3541197"/>
            <a:chExt cx="7140796" cy="1475408"/>
          </a:xfrm>
        </p:grpSpPr>
        <p:sp>
          <p:nvSpPr>
            <p:cNvPr id="135" name="Freeform 5">
              <a:extLst>
                <a:ext uri="{FF2B5EF4-FFF2-40B4-BE49-F238E27FC236}">
                  <a16:creationId xmlns:a16="http://schemas.microsoft.com/office/drawing/2014/main" xmlns="" id="{413E6BD8-0282-4874-B6F4-D8889146F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441" y="3627942"/>
              <a:ext cx="4083234" cy="1293580"/>
            </a:xfrm>
            <a:prstGeom prst="roundRect">
              <a:avLst>
                <a:gd name="adj" fmla="val 0"/>
              </a:avLst>
            </a:prstGeom>
            <a:solidFill>
              <a:srgbClr val="DFF1F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/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xmlns="" id="{275481C2-DD3F-4DCB-8800-F463E81A17B0}"/>
                </a:ext>
              </a:extLst>
            </p:cNvPr>
            <p:cNvGrpSpPr/>
            <p:nvPr/>
          </p:nvGrpSpPr>
          <p:grpSpPr>
            <a:xfrm>
              <a:off x="418879" y="3541197"/>
              <a:ext cx="3160002" cy="1475408"/>
              <a:chOff x="-2531802" y="1699624"/>
              <a:chExt cx="3160002" cy="1475408"/>
            </a:xfrm>
          </p:grpSpPr>
          <p:sp>
            <p:nvSpPr>
              <p:cNvPr id="137" name="사각형: 둥근 모서리 136">
                <a:extLst>
                  <a:ext uri="{FF2B5EF4-FFF2-40B4-BE49-F238E27FC236}">
                    <a16:creationId xmlns:a16="http://schemas.microsoft.com/office/drawing/2014/main" xmlns="" id="{686D458E-90EF-4224-A0BC-3CBB36B7DA31}"/>
                  </a:ext>
                </a:extLst>
              </p:cNvPr>
              <p:cNvSpPr/>
              <p:nvPr/>
            </p:nvSpPr>
            <p:spPr>
              <a:xfrm>
                <a:off x="-1174365" y="1790539"/>
                <a:ext cx="1802565" cy="129357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76200">
                <a:solidFill>
                  <a:srgbClr val="9AD1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" name="Freeform 23">
                <a:extLst>
                  <a:ext uri="{FF2B5EF4-FFF2-40B4-BE49-F238E27FC236}">
                    <a16:creationId xmlns:a16="http://schemas.microsoft.com/office/drawing/2014/main" xmlns="" id="{8FC8FB84-AE6B-4018-8D0A-740B419FA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866279" y="2357226"/>
                <a:ext cx="385569" cy="151866"/>
              </a:xfrm>
              <a:custGeom>
                <a:avLst/>
                <a:gdLst>
                  <a:gd name="T0" fmla="*/ 790 w 1582"/>
                  <a:gd name="T1" fmla="*/ 0 h 1077"/>
                  <a:gd name="T2" fmla="*/ 0 w 1582"/>
                  <a:gd name="T3" fmla="*/ 1076 h 1077"/>
                  <a:gd name="T4" fmla="*/ 1581 w 1582"/>
                  <a:gd name="T5" fmla="*/ 1076 h 1077"/>
                  <a:gd name="T6" fmla="*/ 790 w 1582"/>
                  <a:gd name="T7" fmla="*/ 0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82" h="1077">
                    <a:moveTo>
                      <a:pt x="790" y="0"/>
                    </a:moveTo>
                    <a:lnTo>
                      <a:pt x="0" y="1076"/>
                    </a:lnTo>
                    <a:lnTo>
                      <a:pt x="1581" y="1076"/>
                    </a:lnTo>
                    <a:lnTo>
                      <a:pt x="790" y="0"/>
                    </a:lnTo>
                  </a:path>
                </a:pathLst>
              </a:custGeom>
              <a:solidFill>
                <a:srgbClr val="01C1D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139" name="사각형: 둥근 모서리 138">
                <a:extLst>
                  <a:ext uri="{FF2B5EF4-FFF2-40B4-BE49-F238E27FC236}">
                    <a16:creationId xmlns:a16="http://schemas.microsoft.com/office/drawing/2014/main" xmlns="" id="{A278A96E-B521-4222-9475-59682BB589D4}"/>
                  </a:ext>
                </a:extLst>
              </p:cNvPr>
              <p:cNvSpPr/>
              <p:nvPr/>
            </p:nvSpPr>
            <p:spPr>
              <a:xfrm>
                <a:off x="-2531802" y="1699624"/>
                <a:ext cx="1745816" cy="147540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1C1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17BA48E5-BBB3-4D40-9FB8-2B7B661306C6}"/>
              </a:ext>
            </a:extLst>
          </p:cNvPr>
          <p:cNvGrpSpPr/>
          <p:nvPr/>
        </p:nvGrpSpPr>
        <p:grpSpPr>
          <a:xfrm>
            <a:off x="418879" y="1795116"/>
            <a:ext cx="7140796" cy="1617674"/>
            <a:chOff x="418879" y="1551287"/>
            <a:chExt cx="7140796" cy="1475408"/>
          </a:xfrm>
        </p:grpSpPr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xmlns="" id="{9817A770-F759-4380-824D-13183262C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441" y="1638032"/>
              <a:ext cx="4083234" cy="129358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/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xmlns="" id="{50CFDC3E-A1D6-4828-BB06-E14EA346376E}"/>
                </a:ext>
              </a:extLst>
            </p:cNvPr>
            <p:cNvGrpSpPr/>
            <p:nvPr/>
          </p:nvGrpSpPr>
          <p:grpSpPr>
            <a:xfrm>
              <a:off x="418879" y="1551287"/>
              <a:ext cx="3160002" cy="1475408"/>
              <a:chOff x="-2531802" y="1699624"/>
              <a:chExt cx="3160002" cy="1475408"/>
            </a:xfrm>
          </p:grpSpPr>
          <p:sp>
            <p:nvSpPr>
              <p:cNvPr id="134" name="사각형: 둥근 모서리 133">
                <a:extLst>
                  <a:ext uri="{FF2B5EF4-FFF2-40B4-BE49-F238E27FC236}">
                    <a16:creationId xmlns:a16="http://schemas.microsoft.com/office/drawing/2014/main" xmlns="" id="{77ECEC85-7356-459D-B2F1-43EED4970993}"/>
                  </a:ext>
                </a:extLst>
              </p:cNvPr>
              <p:cNvSpPr/>
              <p:nvPr/>
            </p:nvSpPr>
            <p:spPr>
              <a:xfrm>
                <a:off x="-1174365" y="1790539"/>
                <a:ext cx="1802565" cy="129357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76200">
                <a:solidFill>
                  <a:srgbClr val="5651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Freeform 23">
                <a:extLst>
                  <a:ext uri="{FF2B5EF4-FFF2-40B4-BE49-F238E27FC236}">
                    <a16:creationId xmlns:a16="http://schemas.microsoft.com/office/drawing/2014/main" xmlns="" id="{00193D3A-7051-4DE2-940F-BEA4FCF70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866279" y="2357226"/>
                <a:ext cx="385569" cy="151866"/>
              </a:xfrm>
              <a:custGeom>
                <a:avLst/>
                <a:gdLst>
                  <a:gd name="T0" fmla="*/ 790 w 1582"/>
                  <a:gd name="T1" fmla="*/ 0 h 1077"/>
                  <a:gd name="T2" fmla="*/ 0 w 1582"/>
                  <a:gd name="T3" fmla="*/ 1076 h 1077"/>
                  <a:gd name="T4" fmla="*/ 1581 w 1582"/>
                  <a:gd name="T5" fmla="*/ 1076 h 1077"/>
                  <a:gd name="T6" fmla="*/ 790 w 1582"/>
                  <a:gd name="T7" fmla="*/ 0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82" h="1077">
                    <a:moveTo>
                      <a:pt x="790" y="0"/>
                    </a:moveTo>
                    <a:lnTo>
                      <a:pt x="0" y="1076"/>
                    </a:lnTo>
                    <a:lnTo>
                      <a:pt x="1581" y="1076"/>
                    </a:lnTo>
                    <a:lnTo>
                      <a:pt x="790" y="0"/>
                    </a:lnTo>
                  </a:path>
                </a:pathLst>
              </a:custGeom>
              <a:solidFill>
                <a:srgbClr val="150F9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" name="사각형: 둥근 모서리 24">
                <a:extLst>
                  <a:ext uri="{FF2B5EF4-FFF2-40B4-BE49-F238E27FC236}">
                    <a16:creationId xmlns:a16="http://schemas.microsoft.com/office/drawing/2014/main" xmlns="" id="{904F3EA8-8620-4385-B2C2-8150EA61EABA}"/>
                  </a:ext>
                </a:extLst>
              </p:cNvPr>
              <p:cNvSpPr/>
              <p:nvPr/>
            </p:nvSpPr>
            <p:spPr>
              <a:xfrm>
                <a:off x="-2531802" y="1699624"/>
                <a:ext cx="1745816" cy="147540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150F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D02CAD03-71C7-4DA1-820C-38705F44263D}"/>
              </a:ext>
            </a:extLst>
          </p:cNvPr>
          <p:cNvSpPr txBox="1"/>
          <p:nvPr/>
        </p:nvSpPr>
        <p:spPr>
          <a:xfrm>
            <a:off x="2149484" y="8341917"/>
            <a:ext cx="15331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예정이율보다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높은 이율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적용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73C5DA8A-3C95-465A-945A-132B074EB842}"/>
              </a:ext>
            </a:extLst>
          </p:cNvPr>
          <p:cNvSpPr txBox="1"/>
          <p:nvPr/>
        </p:nvSpPr>
        <p:spPr>
          <a:xfrm>
            <a:off x="2274887" y="6357270"/>
            <a:ext cx="1201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단기납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PLAN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F70D68C3-26EC-4D08-B79D-7A37EE95B5C9}"/>
              </a:ext>
            </a:extLst>
          </p:cNvPr>
          <p:cNvSpPr txBox="1"/>
          <p:nvPr/>
        </p:nvSpPr>
        <p:spPr>
          <a:xfrm>
            <a:off x="3779837" y="7984966"/>
            <a:ext cx="331667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lnSpc>
                <a:spcPct val="150000"/>
              </a:lnSpc>
              <a:defRPr/>
            </a:pPr>
            <a:r>
              <a:rPr lang="en-US" altLang="ko-KR" sz="1200" b="1" dirty="0">
                <a:latin typeface="Georgia" panose="02040502050405020303" pitchFamily="18" charset="0"/>
                <a:ea typeface="맑은 고딕" panose="020B0503020000020004" pitchFamily="50" charset="-127"/>
              </a:rPr>
              <a:t>• 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추가납입보험료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적용이율 </a:t>
            </a: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2.50%</a:t>
            </a:r>
          </a:p>
          <a:p>
            <a:pPr defTabSz="283475">
              <a:lnSpc>
                <a:spcPct val="150000"/>
              </a:lnSpc>
              <a:defRPr/>
            </a:pPr>
            <a:r>
              <a:rPr lang="en-US" altLang="ko-KR" sz="1200" b="1" dirty="0">
                <a:latin typeface="Georgia" panose="02040502050405020303" pitchFamily="18" charset="0"/>
                <a:ea typeface="맑은 고딕" panose="020B0503020000020004" pitchFamily="50" charset="-127"/>
              </a:rPr>
              <a:t>• 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추가납입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중도인출 수수료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0%</a:t>
            </a:r>
          </a:p>
          <a:p>
            <a:pPr defTabSz="283475">
              <a:lnSpc>
                <a:spcPct val="150000"/>
              </a:lnSpc>
              <a:defRPr/>
            </a:pPr>
            <a:r>
              <a:rPr lang="en-US" altLang="ko-KR" sz="1200" b="1" dirty="0">
                <a:latin typeface="Georgia" panose="02040502050405020303" pitchFamily="18" charset="0"/>
                <a:ea typeface="맑은 고딕" panose="020B0503020000020004" pitchFamily="50" charset="-127"/>
              </a:rPr>
              <a:t>• </a:t>
            </a:r>
            <a:r>
              <a:rPr lang="ko-KR" altLang="en-US" sz="1200" b="1" dirty="0">
                <a:latin typeface="Georgia" panose="02040502050405020303" pitchFamily="18" charset="0"/>
                <a:ea typeface="맑은 고딕" panose="020B0503020000020004" pitchFamily="50" charset="-127"/>
              </a:rPr>
              <a:t>추가납입 시 </a:t>
            </a:r>
            <a:r>
              <a:rPr lang="ko-KR" altLang="en-US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환급률</a:t>
            </a:r>
            <a:endParaRPr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283475">
              <a:lnSpc>
                <a:spcPct val="150000"/>
              </a:lnSpc>
              <a:defRPr/>
            </a:pP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- 7</a:t>
            </a:r>
            <a:r>
              <a:rPr lang="ko-KR" altLang="en-US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108.9% 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-10</a:t>
            </a:r>
            <a:r>
              <a:rPr lang="ko-KR" altLang="en-US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113.4%</a:t>
            </a:r>
          </a:p>
          <a:p>
            <a:pPr defTabSz="283475">
              <a:defRPr/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(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가입금액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천만원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남자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40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세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납입완료시점기준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F67E1F05-AC55-4C0B-ABA1-53B3FC5EAE77}"/>
              </a:ext>
            </a:extLst>
          </p:cNvPr>
          <p:cNvSpPr txBox="1"/>
          <p:nvPr/>
        </p:nvSpPr>
        <p:spPr>
          <a:xfrm>
            <a:off x="3719644" y="6029848"/>
            <a:ext cx="36864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lnSpc>
                <a:spcPct val="150000"/>
              </a:lnSpc>
              <a:defRPr/>
            </a:pPr>
            <a:r>
              <a:rPr lang="en-US" altLang="ko-KR" sz="1200" b="1" dirty="0">
                <a:latin typeface="+mn-ea"/>
              </a:rPr>
              <a:t>• </a:t>
            </a:r>
            <a:r>
              <a:rPr lang="ko-KR" altLang="en-US" sz="1200" b="1" dirty="0">
                <a:latin typeface="+mn-ea"/>
              </a:rPr>
              <a:t>납입보험료</a:t>
            </a:r>
            <a:r>
              <a:rPr lang="en-US" altLang="ko-KR" sz="1200" b="1" dirty="0">
                <a:latin typeface="+mn-ea"/>
              </a:rPr>
              <a:t> </a:t>
            </a:r>
            <a:r>
              <a:rPr lang="ko-KR" altLang="en-US" sz="1200" b="1" dirty="0">
                <a:latin typeface="+mn-ea"/>
              </a:rPr>
              <a:t>최대 </a:t>
            </a:r>
            <a:r>
              <a:rPr lang="en-US" altLang="ko-KR" sz="1200" b="1" dirty="0">
                <a:solidFill>
                  <a:srgbClr val="FF0000"/>
                </a:solidFill>
                <a:latin typeface="+mn-ea"/>
              </a:rPr>
              <a:t>36</a:t>
            </a:r>
            <a:r>
              <a:rPr lang="ko-KR" altLang="en-US" sz="1200" b="1" dirty="0">
                <a:solidFill>
                  <a:srgbClr val="FF0000"/>
                </a:solidFill>
                <a:latin typeface="+mn-ea"/>
              </a:rPr>
              <a:t>개월 선납</a:t>
            </a:r>
            <a:r>
              <a:rPr lang="ko-KR" altLang="en-US" sz="1200" b="1" dirty="0">
                <a:latin typeface="+mn-ea"/>
              </a:rPr>
              <a:t> </a:t>
            </a:r>
            <a:r>
              <a:rPr lang="en-US" altLang="ko-KR" sz="1200" b="1" dirty="0">
                <a:latin typeface="+mn-ea"/>
              </a:rPr>
              <a:t> </a:t>
            </a:r>
          </a:p>
          <a:p>
            <a:pPr defTabSz="283475">
              <a:lnSpc>
                <a:spcPct val="150000"/>
              </a:lnSpc>
              <a:defRPr/>
            </a:pPr>
            <a:r>
              <a:rPr lang="en-US" altLang="ko-KR" sz="1200" b="1" dirty="0">
                <a:latin typeface="+mn-ea"/>
              </a:rPr>
              <a:t>• </a:t>
            </a:r>
            <a:r>
              <a:rPr lang="ko-KR" altLang="en-US" sz="1200" b="1" dirty="0">
                <a:latin typeface="+mn-ea"/>
              </a:rPr>
              <a:t>평균공시이율</a:t>
            </a:r>
            <a:r>
              <a:rPr lang="en-US" altLang="ko-KR" sz="1200" b="1" dirty="0">
                <a:latin typeface="+mn-ea"/>
              </a:rPr>
              <a:t> </a:t>
            </a:r>
            <a:r>
              <a:rPr lang="en-US" altLang="ko-KR" sz="1200" b="1" dirty="0">
                <a:solidFill>
                  <a:srgbClr val="FF0000"/>
                </a:solidFill>
                <a:latin typeface="+mn-ea"/>
              </a:rPr>
              <a:t>2.25% </a:t>
            </a:r>
            <a:r>
              <a:rPr lang="ko-KR" altLang="en-US" sz="1200" b="1" dirty="0">
                <a:solidFill>
                  <a:srgbClr val="FF0000"/>
                </a:solidFill>
                <a:latin typeface="+mn-ea"/>
              </a:rPr>
              <a:t>할인</a:t>
            </a:r>
            <a:r>
              <a:rPr lang="ko-KR" altLang="en-US" sz="1200" b="1" dirty="0">
                <a:latin typeface="+mn-ea"/>
              </a:rPr>
              <a:t> 적용</a:t>
            </a:r>
            <a:r>
              <a:rPr lang="en-US" altLang="ko-KR" sz="1200" b="1" dirty="0">
                <a:latin typeface="+mn-ea"/>
              </a:rPr>
              <a:t> (2023</a:t>
            </a:r>
            <a:r>
              <a:rPr lang="ko-KR" altLang="en-US" sz="1200" b="1" dirty="0">
                <a:latin typeface="+mn-ea"/>
              </a:rPr>
              <a:t>년</a:t>
            </a:r>
            <a:r>
              <a:rPr lang="en-US" altLang="ko-KR" sz="1200" b="1" dirty="0">
                <a:latin typeface="+mn-ea"/>
              </a:rPr>
              <a:t>)</a:t>
            </a:r>
          </a:p>
          <a:p>
            <a:pPr defTabSz="283475">
              <a:lnSpc>
                <a:spcPct val="150000"/>
              </a:lnSpc>
              <a:defRPr/>
            </a:pPr>
            <a:r>
              <a:rPr lang="en-US" altLang="ko-KR" sz="1200" b="1" dirty="0">
                <a:latin typeface="+mn-ea"/>
              </a:rPr>
              <a:t>• </a:t>
            </a:r>
            <a:r>
              <a:rPr lang="ko-KR" altLang="en-US" sz="1200" b="1" dirty="0" err="1">
                <a:latin typeface="+mn-ea"/>
              </a:rPr>
              <a:t>단기납</a:t>
            </a:r>
            <a:r>
              <a:rPr lang="ko-KR" altLang="en-US" sz="1200" b="1" dirty="0">
                <a:latin typeface="+mn-ea"/>
              </a:rPr>
              <a:t> </a:t>
            </a:r>
            <a:r>
              <a:rPr lang="en-US" altLang="ko-KR" sz="1200" b="1" dirty="0">
                <a:latin typeface="+mn-ea"/>
              </a:rPr>
              <a:t>PLAN</a:t>
            </a:r>
          </a:p>
          <a:p>
            <a:pPr defTabSz="283475">
              <a:defRPr/>
            </a:pPr>
            <a:r>
              <a:rPr lang="en-US" altLang="ko-KR" sz="1200" b="1" dirty="0">
                <a:latin typeface="+mn-ea"/>
              </a:rPr>
              <a:t>  7</a:t>
            </a:r>
            <a:r>
              <a:rPr lang="ko-KR" altLang="en-US" sz="1200" b="1" dirty="0" err="1">
                <a:latin typeface="+mn-ea"/>
              </a:rPr>
              <a:t>년납</a:t>
            </a:r>
            <a:r>
              <a:rPr lang="ko-KR" altLang="en-US" sz="1200" b="1" dirty="0">
                <a:latin typeface="+mn-ea"/>
              </a:rPr>
              <a:t> </a:t>
            </a:r>
            <a:r>
              <a:rPr lang="en-US" altLang="ko-KR" sz="1200" b="1" dirty="0">
                <a:solidFill>
                  <a:srgbClr val="FF0000"/>
                </a:solidFill>
                <a:latin typeface="+mn-ea"/>
              </a:rPr>
              <a:t>3</a:t>
            </a:r>
            <a:r>
              <a:rPr lang="ko-KR" altLang="en-US" sz="1200" b="1" dirty="0">
                <a:solidFill>
                  <a:srgbClr val="FF0000"/>
                </a:solidFill>
                <a:latin typeface="+mn-ea"/>
              </a:rPr>
              <a:t>회</a:t>
            </a:r>
            <a:r>
              <a:rPr lang="en-US" altLang="ko-KR" sz="1200" b="1" dirty="0">
                <a:solidFill>
                  <a:srgbClr val="FF0000"/>
                </a:solidFill>
                <a:latin typeface="+mn-ea"/>
              </a:rPr>
              <a:t>,</a:t>
            </a:r>
            <a:r>
              <a:rPr lang="en-US" altLang="ko-KR" sz="1200" b="1" dirty="0">
                <a:latin typeface="+mn-ea"/>
              </a:rPr>
              <a:t> 10</a:t>
            </a:r>
            <a:r>
              <a:rPr lang="ko-KR" altLang="en-US" sz="1200" b="1" dirty="0" err="1">
                <a:latin typeface="+mn-ea"/>
              </a:rPr>
              <a:t>년납</a:t>
            </a:r>
            <a:r>
              <a:rPr lang="ko-KR" altLang="en-US" sz="1200" b="1" dirty="0">
                <a:latin typeface="+mn-ea"/>
              </a:rPr>
              <a:t> </a:t>
            </a:r>
            <a:r>
              <a:rPr lang="en-US" altLang="ko-KR" sz="1200" b="1" dirty="0">
                <a:solidFill>
                  <a:srgbClr val="FF0000"/>
                </a:solidFill>
                <a:latin typeface="+mn-ea"/>
              </a:rPr>
              <a:t>4</a:t>
            </a:r>
            <a:r>
              <a:rPr lang="ko-KR" altLang="en-US" sz="1200" b="1" dirty="0">
                <a:solidFill>
                  <a:srgbClr val="FF0000"/>
                </a:solidFill>
                <a:latin typeface="+mn-ea"/>
              </a:rPr>
              <a:t>회</a:t>
            </a:r>
            <a:r>
              <a:rPr lang="en-US" altLang="ko-KR" sz="1200" b="1" dirty="0">
                <a:solidFill>
                  <a:srgbClr val="FF0000"/>
                </a:solidFill>
                <a:latin typeface="+mn-ea"/>
              </a:rPr>
              <a:t>, </a:t>
            </a:r>
            <a:r>
              <a:rPr lang="en-US" altLang="ko-KR" sz="1200" b="1" dirty="0">
                <a:latin typeface="+mn-ea"/>
              </a:rPr>
              <a:t>15</a:t>
            </a:r>
            <a:r>
              <a:rPr lang="ko-KR" altLang="en-US" sz="1200" b="1" dirty="0" err="1">
                <a:latin typeface="+mn-ea"/>
              </a:rPr>
              <a:t>년납</a:t>
            </a:r>
            <a:r>
              <a:rPr lang="ko-KR" altLang="en-US" sz="1200" b="1" dirty="0">
                <a:latin typeface="+mn-ea"/>
              </a:rPr>
              <a:t> </a:t>
            </a:r>
            <a:r>
              <a:rPr lang="en-US" altLang="ko-KR" sz="1200" b="1" dirty="0">
                <a:solidFill>
                  <a:srgbClr val="FF0000"/>
                </a:solidFill>
                <a:latin typeface="+mn-ea"/>
              </a:rPr>
              <a:t>5</a:t>
            </a:r>
            <a:r>
              <a:rPr lang="ko-KR" altLang="en-US" sz="1200" b="1" dirty="0">
                <a:solidFill>
                  <a:srgbClr val="FF0000"/>
                </a:solidFill>
                <a:latin typeface="+mn-ea"/>
              </a:rPr>
              <a:t>회</a:t>
            </a:r>
            <a:r>
              <a:rPr lang="en-US" altLang="ko-KR" sz="1200" b="1" dirty="0">
                <a:solidFill>
                  <a:srgbClr val="FF0000"/>
                </a:solidFill>
                <a:latin typeface="+mn-ea"/>
              </a:rPr>
              <a:t>,</a:t>
            </a:r>
            <a:r>
              <a:rPr lang="en-US" altLang="ko-KR" sz="1200" b="1" dirty="0">
                <a:latin typeface="+mn-ea"/>
              </a:rPr>
              <a:t> 20</a:t>
            </a:r>
            <a:r>
              <a:rPr lang="ko-KR" altLang="en-US" sz="1200" b="1" dirty="0" err="1">
                <a:latin typeface="+mn-ea"/>
              </a:rPr>
              <a:t>년납</a:t>
            </a:r>
            <a:r>
              <a:rPr lang="ko-KR" altLang="en-US" sz="1200" b="1" dirty="0">
                <a:latin typeface="+mn-ea"/>
              </a:rPr>
              <a:t> </a:t>
            </a:r>
            <a:r>
              <a:rPr lang="en-US" altLang="ko-KR" sz="1200" b="1" dirty="0">
                <a:solidFill>
                  <a:srgbClr val="FF0000"/>
                </a:solidFill>
                <a:latin typeface="+mn-ea"/>
              </a:rPr>
              <a:t>7</a:t>
            </a:r>
            <a:r>
              <a:rPr lang="ko-KR" altLang="en-US" sz="1200" b="1" dirty="0">
                <a:solidFill>
                  <a:srgbClr val="FF0000"/>
                </a:solidFill>
                <a:latin typeface="+mn-ea"/>
              </a:rPr>
              <a:t>회</a:t>
            </a:r>
            <a:endParaRPr lang="en-US" altLang="ko-KR" sz="12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C2B6627D-ED97-4C20-A889-0235213EC3B9}"/>
              </a:ext>
            </a:extLst>
          </p:cNvPr>
          <p:cNvSpPr/>
          <p:nvPr/>
        </p:nvSpPr>
        <p:spPr>
          <a:xfrm>
            <a:off x="0" y="-1"/>
            <a:ext cx="7559675" cy="1291919"/>
          </a:xfrm>
          <a:prstGeom prst="rect">
            <a:avLst/>
          </a:prstGeom>
          <a:solidFill>
            <a:srgbClr val="6E2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/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xmlns="" id="{EC066760-073C-4A2B-83A7-ECE04E18F214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368745" y="220669"/>
            <a:ext cx="953594" cy="96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7058FB-6053-4F3C-AD6E-235674EA6A6C}"/>
              </a:ext>
            </a:extLst>
          </p:cNvPr>
          <p:cNvSpPr txBox="1"/>
          <p:nvPr/>
        </p:nvSpPr>
        <p:spPr>
          <a:xfrm>
            <a:off x="2245537" y="455660"/>
            <a:ext cx="5738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Chubb 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수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秀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)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 종신보험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무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)</a:t>
            </a:r>
            <a:endParaRPr lang="ko-KR" altLang="en-US" sz="2000" b="1" dirty="0">
              <a:highlight>
                <a:srgbClr val="FFFF00"/>
              </a:highlight>
              <a:latin typeface="+mn-ea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150E62E-7A2E-4DB4-AEDD-E2C13AC837B8}"/>
              </a:ext>
            </a:extLst>
          </p:cNvPr>
          <p:cNvSpPr txBox="1"/>
          <p:nvPr/>
        </p:nvSpPr>
        <p:spPr>
          <a:xfrm>
            <a:off x="472118" y="2166634"/>
            <a:ext cx="1670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종 체감납입형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1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/10</a:t>
            </a:r>
            <a:r>
              <a:rPr lang="ko-KR" altLang="en-US" sz="1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ko-KR" altLang="en-US" sz="1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환급률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개선</a:t>
            </a: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FA485BCB-06D0-40BD-9762-B321DA88233E}"/>
              </a:ext>
            </a:extLst>
          </p:cNvPr>
          <p:cNvSpPr txBox="1"/>
          <p:nvPr/>
        </p:nvSpPr>
        <p:spPr>
          <a:xfrm>
            <a:off x="575685" y="4215544"/>
            <a:ext cx="1485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완납 이후 </a:t>
            </a: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계약자 적립금 인출 가능</a:t>
            </a: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C33FA610-4214-41C1-9144-DFFF1E7EA633}"/>
              </a:ext>
            </a:extLst>
          </p:cNvPr>
          <p:cNvSpPr txBox="1"/>
          <p:nvPr/>
        </p:nvSpPr>
        <p:spPr>
          <a:xfrm>
            <a:off x="500694" y="8316655"/>
            <a:ext cx="166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추가납입보험료</a:t>
            </a: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적용이율</a:t>
            </a: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en-US" altLang="ko-KR" sz="1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2.50%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B5967F4A-8C34-4804-A74B-801FA22EE64C}"/>
              </a:ext>
            </a:extLst>
          </p:cNvPr>
          <p:cNvSpPr txBox="1"/>
          <p:nvPr/>
        </p:nvSpPr>
        <p:spPr>
          <a:xfrm>
            <a:off x="557722" y="6203381"/>
            <a:ext cx="1485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보험료 선납</a:t>
            </a: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최대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개월</a:t>
            </a: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(1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종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/2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종 공통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6201A8B7-4CD5-4E8A-83CA-7B9AAF996A31}"/>
              </a:ext>
            </a:extLst>
          </p:cNvPr>
          <p:cNvSpPr txBox="1"/>
          <p:nvPr/>
        </p:nvSpPr>
        <p:spPr>
          <a:xfrm>
            <a:off x="2287664" y="2373720"/>
            <a:ext cx="1201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경쟁력 있는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ko-KR" altLang="en-US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해약환급률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0F0EF91F-006C-470E-A555-53CDD3F0009B}"/>
              </a:ext>
            </a:extLst>
          </p:cNvPr>
          <p:cNvSpPr txBox="1"/>
          <p:nvPr/>
        </p:nvSpPr>
        <p:spPr>
          <a:xfrm>
            <a:off x="4910767" y="2276702"/>
            <a:ext cx="13282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83475">
              <a:defRPr/>
            </a:pP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-10</a:t>
            </a:r>
            <a:r>
              <a:rPr lang="ko-KR" altLang="en-US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환급률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283475">
              <a:defRPr/>
            </a:pP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일반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109.7%</a:t>
            </a:r>
          </a:p>
          <a:p>
            <a:pPr defTabSz="283475">
              <a:defRPr/>
            </a:pP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간편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110.0%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3F823245-D353-464A-A8BC-BB126573A0D9}"/>
              </a:ext>
            </a:extLst>
          </p:cNvPr>
          <p:cNvSpPr txBox="1"/>
          <p:nvPr/>
        </p:nvSpPr>
        <p:spPr>
          <a:xfrm>
            <a:off x="3760048" y="1909119"/>
            <a:ext cx="1401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lnSpc>
                <a:spcPct val="200000"/>
              </a:lnSpc>
              <a:defRPr/>
            </a:pPr>
            <a:r>
              <a:rPr lang="en-US" altLang="ko-KR" sz="1200" b="1" dirty="0">
                <a:latin typeface="+mn-ea"/>
              </a:rPr>
              <a:t>• 2</a:t>
            </a:r>
            <a:r>
              <a:rPr lang="ko-KR" altLang="en-US" sz="1200" b="1" dirty="0">
                <a:latin typeface="+mn-ea"/>
              </a:rPr>
              <a:t>종 체감납입형</a:t>
            </a:r>
            <a:endParaRPr lang="en-US" altLang="ko-KR" sz="1200" b="1" dirty="0">
              <a:latin typeface="+mn-ea"/>
            </a:endParaRPr>
          </a:p>
          <a:p>
            <a:pPr>
              <a:defRPr/>
            </a:pPr>
            <a:r>
              <a:rPr lang="en-US" altLang="ko-KR" sz="1200" b="1" dirty="0">
                <a:latin typeface="+mn-ea"/>
              </a:rPr>
              <a:t>- 7</a:t>
            </a:r>
            <a:r>
              <a:rPr lang="ko-KR" altLang="en-US" sz="1200" b="1" dirty="0" err="1">
                <a:latin typeface="+mn-ea"/>
              </a:rPr>
              <a:t>년납</a:t>
            </a:r>
            <a:r>
              <a:rPr lang="ko-KR" altLang="en-US" sz="1200" b="1" dirty="0">
                <a:latin typeface="+mn-ea"/>
              </a:rPr>
              <a:t> </a:t>
            </a:r>
            <a:r>
              <a:rPr lang="ko-KR" altLang="en-US" sz="1200" b="1" dirty="0" err="1">
                <a:latin typeface="+mn-ea"/>
              </a:rPr>
              <a:t>환급률</a:t>
            </a:r>
            <a:r>
              <a:rPr lang="ko-KR" altLang="en-US" sz="1200" b="1" dirty="0">
                <a:latin typeface="+mn-ea"/>
              </a:rPr>
              <a:t> </a:t>
            </a:r>
            <a:endParaRPr lang="en-US" altLang="ko-KR" sz="1200" b="1" dirty="0">
              <a:latin typeface="+mn-ea"/>
            </a:endParaRPr>
          </a:p>
          <a:p>
            <a:pPr defTabSz="283475">
              <a:defRPr/>
            </a:pPr>
            <a:r>
              <a:rPr lang="en-US" altLang="ko-KR" sz="1200" b="1" dirty="0">
                <a:latin typeface="+mn-ea"/>
              </a:rPr>
              <a:t>  </a:t>
            </a:r>
            <a:r>
              <a:rPr lang="ko-KR" altLang="en-US" sz="1200" b="1" dirty="0">
                <a:latin typeface="+mn-ea"/>
              </a:rPr>
              <a:t>일반 </a:t>
            </a:r>
            <a:r>
              <a:rPr lang="en-US" altLang="ko-KR" sz="1200" b="1" dirty="0">
                <a:latin typeface="+mn-ea"/>
              </a:rPr>
              <a:t>: </a:t>
            </a:r>
            <a:r>
              <a:rPr lang="en-US" altLang="ko-KR" sz="1200" b="1" dirty="0">
                <a:solidFill>
                  <a:srgbClr val="FF0000"/>
                </a:solidFill>
                <a:latin typeface="+mn-ea"/>
              </a:rPr>
              <a:t>106.3%</a:t>
            </a:r>
          </a:p>
          <a:p>
            <a:pPr defTabSz="283475">
              <a:defRPr/>
            </a:pPr>
            <a:r>
              <a:rPr lang="en-US" altLang="ko-KR" sz="1200" b="1" dirty="0">
                <a:solidFill>
                  <a:srgbClr val="FF0000"/>
                </a:solidFill>
                <a:latin typeface="+mn-ea"/>
              </a:rPr>
              <a:t>  </a:t>
            </a:r>
            <a:r>
              <a:rPr lang="ko-KR" altLang="en-US" sz="1200" b="1" dirty="0">
                <a:latin typeface="+mn-ea"/>
              </a:rPr>
              <a:t>간편 </a:t>
            </a:r>
            <a:r>
              <a:rPr lang="en-US" altLang="ko-KR" sz="1200" b="1" dirty="0">
                <a:latin typeface="+mn-ea"/>
              </a:rPr>
              <a:t>:</a:t>
            </a:r>
            <a:r>
              <a:rPr lang="en-US" altLang="ko-KR" sz="1200" b="1" dirty="0">
                <a:solidFill>
                  <a:srgbClr val="FF0000"/>
                </a:solidFill>
                <a:latin typeface="+mn-ea"/>
              </a:rPr>
              <a:t> 106.5%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FD450950-0C9F-44F5-BB98-2E1DECE88259}"/>
              </a:ext>
            </a:extLst>
          </p:cNvPr>
          <p:cNvSpPr txBox="1"/>
          <p:nvPr/>
        </p:nvSpPr>
        <p:spPr>
          <a:xfrm>
            <a:off x="3824005" y="2908972"/>
            <a:ext cx="31779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남자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40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세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가입금액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천만원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납입완료시점 기준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sz="1000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FD5FA335-5F7A-4E69-A341-7E7B0F95D2B8}"/>
              </a:ext>
            </a:extLst>
          </p:cNvPr>
          <p:cNvSpPr txBox="1"/>
          <p:nvPr/>
        </p:nvSpPr>
        <p:spPr>
          <a:xfrm>
            <a:off x="2261823" y="4341349"/>
            <a:ext cx="1303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납입완료 후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UL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전환 가능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51322915-5E37-402A-90C0-A7D9913F67B5}"/>
              </a:ext>
            </a:extLst>
          </p:cNvPr>
          <p:cNvSpPr txBox="1"/>
          <p:nvPr/>
        </p:nvSpPr>
        <p:spPr>
          <a:xfrm>
            <a:off x="3733087" y="4159152"/>
            <a:ext cx="3817907" cy="88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lnSpc>
                <a:spcPct val="150000"/>
              </a:lnSpc>
              <a:defRPr/>
            </a:pPr>
            <a:r>
              <a:rPr lang="en-US" altLang="ko-KR" sz="1200" b="1" dirty="0">
                <a:latin typeface="+mj-ea"/>
                <a:ea typeface="+mj-ea"/>
              </a:rPr>
              <a:t>•  </a:t>
            </a:r>
            <a:r>
              <a:rPr lang="ko-KR" altLang="en-US" sz="1200" b="1" dirty="0">
                <a:latin typeface="+mj-ea"/>
                <a:ea typeface="+mj-ea"/>
              </a:rPr>
              <a:t>납입 완료 후</a:t>
            </a:r>
            <a:r>
              <a:rPr lang="en-US" altLang="ko-KR" sz="1200" b="1" dirty="0">
                <a:latin typeface="+mj-ea"/>
                <a:ea typeface="+mj-ea"/>
              </a:rPr>
              <a:t> </a:t>
            </a:r>
            <a:r>
              <a:rPr lang="en-US" altLang="ko-KR" sz="1200" b="1" dirty="0">
                <a:solidFill>
                  <a:srgbClr val="FF0000"/>
                </a:solidFill>
                <a:latin typeface="+mj-ea"/>
                <a:ea typeface="+mj-ea"/>
              </a:rPr>
              <a:t>UL</a:t>
            </a:r>
            <a:r>
              <a:rPr lang="ko-KR" altLang="en-US" sz="1200" b="1" dirty="0">
                <a:solidFill>
                  <a:srgbClr val="FF0000"/>
                </a:solidFill>
                <a:latin typeface="+mj-ea"/>
                <a:ea typeface="+mj-ea"/>
              </a:rPr>
              <a:t> 전환</a:t>
            </a:r>
            <a:r>
              <a:rPr lang="ko-KR" altLang="en-US" sz="1200" b="1" dirty="0">
                <a:latin typeface="+mj-ea"/>
                <a:ea typeface="+mj-ea"/>
              </a:rPr>
              <a:t> 가능</a:t>
            </a:r>
            <a:r>
              <a:rPr lang="en-US" altLang="ko-KR" sz="1200" b="1" dirty="0">
                <a:latin typeface="+mj-ea"/>
                <a:ea typeface="+mj-ea"/>
              </a:rPr>
              <a:t> (</a:t>
            </a:r>
            <a:r>
              <a:rPr lang="ko-KR" altLang="en-US" sz="1200" b="1" dirty="0">
                <a:latin typeface="+mj-ea"/>
                <a:ea typeface="+mj-ea"/>
              </a:rPr>
              <a:t>전환 조건 충족 시</a:t>
            </a:r>
            <a:r>
              <a:rPr lang="en-US" altLang="ko-KR" sz="1200" b="1" dirty="0">
                <a:latin typeface="+mj-ea"/>
                <a:ea typeface="+mj-ea"/>
              </a:rPr>
              <a:t>)</a:t>
            </a:r>
          </a:p>
          <a:p>
            <a:pPr defTabSz="283475">
              <a:lnSpc>
                <a:spcPct val="150000"/>
              </a:lnSpc>
              <a:defRPr/>
            </a:pPr>
            <a:r>
              <a:rPr lang="en-US" altLang="ko-KR" sz="1200" b="1" dirty="0">
                <a:latin typeface="+mj-ea"/>
                <a:ea typeface="+mj-ea"/>
              </a:rPr>
              <a:t>•  </a:t>
            </a:r>
            <a:r>
              <a:rPr lang="ko-KR" altLang="en-US" sz="1200" b="1" dirty="0">
                <a:latin typeface="+mj-ea"/>
                <a:ea typeface="+mj-ea"/>
              </a:rPr>
              <a:t>계약자 적립금</a:t>
            </a:r>
            <a:r>
              <a:rPr lang="en-US" altLang="ko-KR" sz="1200" b="1" dirty="0">
                <a:latin typeface="+mj-ea"/>
                <a:ea typeface="+mj-ea"/>
              </a:rPr>
              <a:t> </a:t>
            </a:r>
            <a:r>
              <a:rPr lang="ko-KR" altLang="en-US" sz="1200" b="1" dirty="0">
                <a:solidFill>
                  <a:srgbClr val="FF0000"/>
                </a:solidFill>
                <a:latin typeface="+mj-ea"/>
                <a:ea typeface="+mj-ea"/>
              </a:rPr>
              <a:t>최소 </a:t>
            </a:r>
            <a:r>
              <a:rPr lang="en-US" altLang="ko-KR" sz="1200" b="1" dirty="0">
                <a:solidFill>
                  <a:srgbClr val="FF0000"/>
                </a:solidFill>
                <a:latin typeface="+mj-ea"/>
                <a:ea typeface="+mj-ea"/>
              </a:rPr>
              <a:t>30% </a:t>
            </a:r>
            <a:r>
              <a:rPr lang="ko-KR" altLang="en-US" sz="1200" b="1" dirty="0">
                <a:solidFill>
                  <a:srgbClr val="FF0000"/>
                </a:solidFill>
                <a:latin typeface="+mj-ea"/>
                <a:ea typeface="+mj-ea"/>
              </a:rPr>
              <a:t>이상</a:t>
            </a:r>
            <a:r>
              <a:rPr lang="ko-KR" altLang="en-US" sz="1200" b="1" dirty="0">
                <a:latin typeface="+mj-ea"/>
                <a:ea typeface="+mj-ea"/>
              </a:rPr>
              <a:t> 유지</a:t>
            </a:r>
            <a:endParaRPr lang="en-US" altLang="ko-KR" sz="1200" b="1" dirty="0">
              <a:latin typeface="+mj-ea"/>
              <a:ea typeface="+mj-ea"/>
            </a:endParaRPr>
          </a:p>
          <a:p>
            <a:pPr defTabSz="283475">
              <a:lnSpc>
                <a:spcPct val="150000"/>
              </a:lnSpc>
              <a:defRPr/>
            </a:pPr>
            <a:r>
              <a:rPr lang="en-US" altLang="ko-KR" sz="1200" b="1" dirty="0">
                <a:latin typeface="+mj-ea"/>
                <a:ea typeface="+mj-ea"/>
              </a:rPr>
              <a:t>•  </a:t>
            </a:r>
            <a:r>
              <a:rPr lang="ko-KR" altLang="en-US" sz="1200" b="1" dirty="0">
                <a:latin typeface="+mj-ea"/>
                <a:ea typeface="+mj-ea"/>
              </a:rPr>
              <a:t>중도인출</a:t>
            </a:r>
            <a:r>
              <a:rPr lang="en-US" altLang="ko-KR" sz="1200" b="1" dirty="0">
                <a:latin typeface="+mj-ea"/>
                <a:ea typeface="+mj-ea"/>
              </a:rPr>
              <a:t>/</a:t>
            </a:r>
            <a:r>
              <a:rPr lang="ko-KR" altLang="en-US" sz="1200" b="1" dirty="0">
                <a:latin typeface="+mj-ea"/>
                <a:ea typeface="+mj-ea"/>
              </a:rPr>
              <a:t>추가납입을 통한 자유로운 입출금 가능</a:t>
            </a:r>
            <a:endParaRPr lang="en-US" altLang="ko-KR" sz="1200" b="1" dirty="0">
              <a:latin typeface="+mj-ea"/>
              <a:ea typeface="+mj-ea"/>
            </a:endParaRP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xmlns="" id="{BA19031E-E500-4489-9861-C8072DEE3481}"/>
              </a:ext>
            </a:extLst>
          </p:cNvPr>
          <p:cNvGrpSpPr/>
          <p:nvPr/>
        </p:nvGrpSpPr>
        <p:grpSpPr>
          <a:xfrm>
            <a:off x="-14332" y="-7"/>
            <a:ext cx="1129163" cy="1291919"/>
            <a:chOff x="-14332" y="-14961"/>
            <a:chExt cx="1129163" cy="936336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0A48FF66-8FEE-4741-8D66-845FA36BFCB6}"/>
                </a:ext>
              </a:extLst>
            </p:cNvPr>
            <p:cNvGrpSpPr/>
            <p:nvPr/>
          </p:nvGrpSpPr>
          <p:grpSpPr>
            <a:xfrm>
              <a:off x="-14332" y="-14961"/>
              <a:ext cx="1129163" cy="936336"/>
              <a:chOff x="7524465" y="3937515"/>
              <a:chExt cx="1691649" cy="671591"/>
            </a:xfrm>
          </p:grpSpPr>
          <p:sp>
            <p:nvSpPr>
              <p:cNvPr id="52" name="화살표: 오각형 51">
                <a:extLst>
                  <a:ext uri="{FF2B5EF4-FFF2-40B4-BE49-F238E27FC236}">
                    <a16:creationId xmlns:a16="http://schemas.microsoft.com/office/drawing/2014/main" xmlns="" id="{4876597D-9BDE-40AF-857D-CFCB74D4A4B2}"/>
                  </a:ext>
                </a:extLst>
              </p:cNvPr>
              <p:cNvSpPr/>
              <p:nvPr/>
            </p:nvSpPr>
            <p:spPr>
              <a:xfrm>
                <a:off x="7524465" y="3937515"/>
                <a:ext cx="1580207" cy="671590"/>
              </a:xfrm>
              <a:prstGeom prst="homePlate">
                <a:avLst>
                  <a:gd name="adj" fmla="val 26078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화살표: 갈매기형 수장 52">
                <a:extLst>
                  <a:ext uri="{FF2B5EF4-FFF2-40B4-BE49-F238E27FC236}">
                    <a16:creationId xmlns:a16="http://schemas.microsoft.com/office/drawing/2014/main" xmlns="" id="{6D98C80B-95EB-4E7C-99B7-5AAC772A8106}"/>
                  </a:ext>
                </a:extLst>
              </p:cNvPr>
              <p:cNvSpPr/>
              <p:nvPr/>
            </p:nvSpPr>
            <p:spPr>
              <a:xfrm>
                <a:off x="8796875" y="3937516"/>
                <a:ext cx="419239" cy="671590"/>
              </a:xfrm>
              <a:prstGeom prst="chevron">
                <a:avLst>
                  <a:gd name="adj" fmla="val 91715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74402F32-2FF2-4A7E-9952-346DFD05963D}"/>
                </a:ext>
              </a:extLst>
            </p:cNvPr>
            <p:cNvSpPr txBox="1"/>
            <p:nvPr/>
          </p:nvSpPr>
          <p:spPr>
            <a:xfrm>
              <a:off x="18671" y="340424"/>
              <a:ext cx="90051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400" b="1" dirty="0">
                  <a:solidFill>
                    <a:srgbClr val="6E27C5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 Semilight" panose="020B0502040204020203" pitchFamily="50" charset="-127"/>
                </a:rPr>
                <a:t>상품소개</a:t>
              </a:r>
              <a:endParaRPr lang="en-US" sz="1400" b="1" dirty="0">
                <a:solidFill>
                  <a:srgbClr val="6E27C5"/>
                </a:solidFill>
              </a:endParaRPr>
            </a:p>
          </p:txBody>
        </p:sp>
      </p:grpSp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6BA3F387-CEAE-4001-9DA8-D2768FB6AB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01" y="48862"/>
            <a:ext cx="953394" cy="122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7054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사각형: 둥근 모서리 62">
            <a:extLst>
              <a:ext uri="{FF2B5EF4-FFF2-40B4-BE49-F238E27FC236}">
                <a16:creationId xmlns:a16="http://schemas.microsoft.com/office/drawing/2014/main" xmlns="" id="{F7E995BE-3DC9-4782-B6B4-0F853945B11A}"/>
              </a:ext>
            </a:extLst>
          </p:cNvPr>
          <p:cNvSpPr/>
          <p:nvPr/>
        </p:nvSpPr>
        <p:spPr>
          <a:xfrm>
            <a:off x="4596900" y="1115313"/>
            <a:ext cx="1868913" cy="1593726"/>
          </a:xfrm>
          <a:prstGeom prst="roundRect">
            <a:avLst>
              <a:gd name="adj" fmla="val 879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xmlns="" id="{CA0D41D2-6BB8-4B89-962D-24D1112C6527}"/>
              </a:ext>
            </a:extLst>
          </p:cNvPr>
          <p:cNvSpPr/>
          <p:nvPr/>
        </p:nvSpPr>
        <p:spPr>
          <a:xfrm>
            <a:off x="2655583" y="1110971"/>
            <a:ext cx="1868913" cy="1593726"/>
          </a:xfrm>
          <a:prstGeom prst="roundRect">
            <a:avLst>
              <a:gd name="adj" fmla="val 8791"/>
            </a:avLst>
          </a:prstGeom>
          <a:solidFill>
            <a:srgbClr val="E1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xmlns="" id="{8F1C4EB1-5763-4BB3-B2BA-61C4D4A2EDD7}"/>
              </a:ext>
            </a:extLst>
          </p:cNvPr>
          <p:cNvGrpSpPr/>
          <p:nvPr/>
        </p:nvGrpSpPr>
        <p:grpSpPr>
          <a:xfrm>
            <a:off x="417164" y="3406419"/>
            <a:ext cx="2041257" cy="1758312"/>
            <a:chOff x="519358" y="1352138"/>
            <a:chExt cx="2041257" cy="1758312"/>
          </a:xfrm>
        </p:grpSpPr>
        <p:cxnSp>
          <p:nvCxnSpPr>
            <p:cNvPr id="57" name="직선 연결선 56">
              <a:extLst>
                <a:ext uri="{FF2B5EF4-FFF2-40B4-BE49-F238E27FC236}">
                  <a16:creationId xmlns:a16="http://schemas.microsoft.com/office/drawing/2014/main" xmlns="" id="{1D3BF1C8-C386-41C3-8310-5857791CF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2271" y="2233890"/>
              <a:ext cx="618344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xmlns="" id="{848D33CA-35CD-4763-82BC-539566178AAA}"/>
                </a:ext>
              </a:extLst>
            </p:cNvPr>
            <p:cNvGrpSpPr/>
            <p:nvPr/>
          </p:nvGrpSpPr>
          <p:grpSpPr>
            <a:xfrm>
              <a:off x="519358" y="1352138"/>
              <a:ext cx="1758312" cy="1758312"/>
              <a:chOff x="2157902" y="6105239"/>
              <a:chExt cx="3425963" cy="3425963"/>
            </a:xfrm>
          </p:grpSpPr>
          <p:sp>
            <p:nvSpPr>
              <p:cNvPr id="61" name="Freeform 2">
                <a:extLst>
                  <a:ext uri="{FF2B5EF4-FFF2-40B4-BE49-F238E27FC236}">
                    <a16:creationId xmlns:a16="http://schemas.microsoft.com/office/drawing/2014/main" xmlns="" id="{A3000D47-77FD-4E18-BEBE-F27D6651C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7902" y="6105239"/>
                <a:ext cx="3425963" cy="3425963"/>
              </a:xfrm>
              <a:custGeom>
                <a:avLst/>
                <a:gdLst>
                  <a:gd name="T0" fmla="*/ 1377 w 2753"/>
                  <a:gd name="T1" fmla="*/ 0 h 2752"/>
                  <a:gd name="T2" fmla="*/ 1377 w 2753"/>
                  <a:gd name="T3" fmla="*/ 0 h 2752"/>
                  <a:gd name="T4" fmla="*/ 2752 w 2753"/>
                  <a:gd name="T5" fmla="*/ 1376 h 2752"/>
                  <a:gd name="T6" fmla="*/ 2752 w 2753"/>
                  <a:gd name="T7" fmla="*/ 1376 h 2752"/>
                  <a:gd name="T8" fmla="*/ 1377 w 2753"/>
                  <a:gd name="T9" fmla="*/ 2751 h 2752"/>
                  <a:gd name="T10" fmla="*/ 1377 w 2753"/>
                  <a:gd name="T11" fmla="*/ 2751 h 2752"/>
                  <a:gd name="T12" fmla="*/ 0 w 2753"/>
                  <a:gd name="T13" fmla="*/ 1376 h 2752"/>
                  <a:gd name="T14" fmla="*/ 0 w 2753"/>
                  <a:gd name="T15" fmla="*/ 1376 h 2752"/>
                  <a:gd name="T16" fmla="*/ 1377 w 2753"/>
                  <a:gd name="T17" fmla="*/ 0 h 2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3" h="2752">
                    <a:moveTo>
                      <a:pt x="1377" y="0"/>
                    </a:moveTo>
                    <a:lnTo>
                      <a:pt x="1377" y="0"/>
                    </a:lnTo>
                    <a:cubicBezTo>
                      <a:pt x="2137" y="0"/>
                      <a:pt x="2752" y="616"/>
                      <a:pt x="2752" y="1376"/>
                    </a:cubicBezTo>
                    <a:lnTo>
                      <a:pt x="2752" y="1376"/>
                    </a:lnTo>
                    <a:cubicBezTo>
                      <a:pt x="2752" y="2135"/>
                      <a:pt x="2137" y="2751"/>
                      <a:pt x="1377" y="2751"/>
                    </a:cubicBezTo>
                    <a:lnTo>
                      <a:pt x="1377" y="2751"/>
                    </a:lnTo>
                    <a:cubicBezTo>
                      <a:pt x="616" y="2751"/>
                      <a:pt x="0" y="2135"/>
                      <a:pt x="0" y="1376"/>
                    </a:cubicBezTo>
                    <a:lnTo>
                      <a:pt x="0" y="1376"/>
                    </a:lnTo>
                    <a:cubicBezTo>
                      <a:pt x="0" y="616"/>
                      <a:pt x="616" y="0"/>
                      <a:pt x="1377" y="0"/>
                    </a:cubicBezTo>
                  </a:path>
                </a:pathLst>
              </a:custGeom>
              <a:solidFill>
                <a:srgbClr val="6E27C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4050" dirty="0"/>
              </a:p>
            </p:txBody>
          </p:sp>
          <p:sp>
            <p:nvSpPr>
              <p:cNvPr id="62" name="Freeform 3">
                <a:extLst>
                  <a:ext uri="{FF2B5EF4-FFF2-40B4-BE49-F238E27FC236}">
                    <a16:creationId xmlns:a16="http://schemas.microsoft.com/office/drawing/2014/main" xmlns="" id="{F3248328-BAB8-45F2-8A59-77FC5E180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373" y="6297399"/>
                <a:ext cx="2665349" cy="3041639"/>
              </a:xfrm>
              <a:custGeom>
                <a:avLst/>
                <a:gdLst>
                  <a:gd name="T0" fmla="*/ 885 w 1872"/>
                  <a:gd name="T1" fmla="*/ 18 h 2138"/>
                  <a:gd name="T2" fmla="*/ 885 w 1872"/>
                  <a:gd name="T3" fmla="*/ 18 h 2138"/>
                  <a:gd name="T4" fmla="*/ 986 w 1872"/>
                  <a:gd name="T5" fmla="*/ 18 h 2138"/>
                  <a:gd name="T6" fmla="*/ 1820 w 1872"/>
                  <a:gd name="T7" fmla="*/ 500 h 2138"/>
                  <a:gd name="T8" fmla="*/ 1820 w 1872"/>
                  <a:gd name="T9" fmla="*/ 500 h 2138"/>
                  <a:gd name="T10" fmla="*/ 1871 w 1872"/>
                  <a:gd name="T11" fmla="*/ 588 h 2138"/>
                  <a:gd name="T12" fmla="*/ 1871 w 1872"/>
                  <a:gd name="T13" fmla="*/ 1549 h 2138"/>
                  <a:gd name="T14" fmla="*/ 1871 w 1872"/>
                  <a:gd name="T15" fmla="*/ 1549 h 2138"/>
                  <a:gd name="T16" fmla="*/ 1820 w 1872"/>
                  <a:gd name="T17" fmla="*/ 1637 h 2138"/>
                  <a:gd name="T18" fmla="*/ 986 w 1872"/>
                  <a:gd name="T19" fmla="*/ 2119 h 2138"/>
                  <a:gd name="T20" fmla="*/ 986 w 1872"/>
                  <a:gd name="T21" fmla="*/ 2119 h 2138"/>
                  <a:gd name="T22" fmla="*/ 885 w 1872"/>
                  <a:gd name="T23" fmla="*/ 2119 h 2138"/>
                  <a:gd name="T24" fmla="*/ 50 w 1872"/>
                  <a:gd name="T25" fmla="*/ 1637 h 2138"/>
                  <a:gd name="T26" fmla="*/ 50 w 1872"/>
                  <a:gd name="T27" fmla="*/ 1637 h 2138"/>
                  <a:gd name="T28" fmla="*/ 0 w 1872"/>
                  <a:gd name="T29" fmla="*/ 1549 h 2138"/>
                  <a:gd name="T30" fmla="*/ 0 w 1872"/>
                  <a:gd name="T31" fmla="*/ 588 h 2138"/>
                  <a:gd name="T32" fmla="*/ 0 w 1872"/>
                  <a:gd name="T33" fmla="*/ 588 h 2138"/>
                  <a:gd name="T34" fmla="*/ 50 w 1872"/>
                  <a:gd name="T35" fmla="*/ 500 h 2138"/>
                  <a:gd name="T36" fmla="*/ 885 w 1872"/>
                  <a:gd name="T37" fmla="*/ 18 h 2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72" h="2138">
                    <a:moveTo>
                      <a:pt x="885" y="18"/>
                    </a:moveTo>
                    <a:lnTo>
                      <a:pt x="885" y="18"/>
                    </a:lnTo>
                    <a:cubicBezTo>
                      <a:pt x="916" y="0"/>
                      <a:pt x="955" y="0"/>
                      <a:pt x="986" y="18"/>
                    </a:cubicBezTo>
                    <a:lnTo>
                      <a:pt x="1820" y="500"/>
                    </a:lnTo>
                    <a:lnTo>
                      <a:pt x="1820" y="500"/>
                    </a:lnTo>
                    <a:cubicBezTo>
                      <a:pt x="1851" y="517"/>
                      <a:pt x="1871" y="551"/>
                      <a:pt x="1871" y="588"/>
                    </a:cubicBezTo>
                    <a:lnTo>
                      <a:pt x="1871" y="1549"/>
                    </a:lnTo>
                    <a:lnTo>
                      <a:pt x="1871" y="1549"/>
                    </a:lnTo>
                    <a:cubicBezTo>
                      <a:pt x="1871" y="1586"/>
                      <a:pt x="1851" y="1620"/>
                      <a:pt x="1820" y="1637"/>
                    </a:cubicBezTo>
                    <a:lnTo>
                      <a:pt x="986" y="2119"/>
                    </a:lnTo>
                    <a:lnTo>
                      <a:pt x="986" y="2119"/>
                    </a:lnTo>
                    <a:cubicBezTo>
                      <a:pt x="955" y="2137"/>
                      <a:pt x="916" y="2137"/>
                      <a:pt x="885" y="2119"/>
                    </a:cubicBezTo>
                    <a:lnTo>
                      <a:pt x="50" y="1637"/>
                    </a:lnTo>
                    <a:lnTo>
                      <a:pt x="50" y="1637"/>
                    </a:lnTo>
                    <a:cubicBezTo>
                      <a:pt x="19" y="1620"/>
                      <a:pt x="0" y="1586"/>
                      <a:pt x="0" y="1549"/>
                    </a:cubicBezTo>
                    <a:lnTo>
                      <a:pt x="0" y="588"/>
                    </a:lnTo>
                    <a:lnTo>
                      <a:pt x="0" y="588"/>
                    </a:lnTo>
                    <a:cubicBezTo>
                      <a:pt x="0" y="551"/>
                      <a:pt x="19" y="517"/>
                      <a:pt x="50" y="500"/>
                    </a:cubicBezTo>
                    <a:lnTo>
                      <a:pt x="885" y="18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4050" dirty="0"/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78F4376E-FFE0-4811-99D8-8FB836383D06}"/>
              </a:ext>
            </a:extLst>
          </p:cNvPr>
          <p:cNvGrpSpPr/>
          <p:nvPr/>
        </p:nvGrpSpPr>
        <p:grpSpPr>
          <a:xfrm>
            <a:off x="378475" y="1115313"/>
            <a:ext cx="2041257" cy="1758312"/>
            <a:chOff x="519358" y="1352138"/>
            <a:chExt cx="2041257" cy="1758312"/>
          </a:xfrm>
        </p:grpSpPr>
        <p:cxnSp>
          <p:nvCxnSpPr>
            <p:cNvPr id="109" name="직선 연결선 108">
              <a:extLst>
                <a:ext uri="{FF2B5EF4-FFF2-40B4-BE49-F238E27FC236}">
                  <a16:creationId xmlns:a16="http://schemas.microsoft.com/office/drawing/2014/main" xmlns="" id="{C1E46961-42E3-43B9-8AC5-F2C73C4611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2271" y="2233890"/>
              <a:ext cx="618344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그룹 109">
              <a:extLst>
                <a:ext uri="{FF2B5EF4-FFF2-40B4-BE49-F238E27FC236}">
                  <a16:creationId xmlns:a16="http://schemas.microsoft.com/office/drawing/2014/main" xmlns="" id="{15697967-BB25-4D15-A406-6851CB6DA32A}"/>
                </a:ext>
              </a:extLst>
            </p:cNvPr>
            <p:cNvGrpSpPr/>
            <p:nvPr/>
          </p:nvGrpSpPr>
          <p:grpSpPr>
            <a:xfrm>
              <a:off x="519358" y="1352138"/>
              <a:ext cx="1758312" cy="1758312"/>
              <a:chOff x="2157902" y="6105239"/>
              <a:chExt cx="3425963" cy="3425963"/>
            </a:xfrm>
          </p:grpSpPr>
          <p:sp>
            <p:nvSpPr>
              <p:cNvPr id="111" name="Freeform 2">
                <a:extLst>
                  <a:ext uri="{FF2B5EF4-FFF2-40B4-BE49-F238E27FC236}">
                    <a16:creationId xmlns:a16="http://schemas.microsoft.com/office/drawing/2014/main" xmlns="" id="{12D36C0B-02EC-4467-80EB-6F80C638BF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7902" y="6105239"/>
                <a:ext cx="3425963" cy="3425963"/>
              </a:xfrm>
              <a:custGeom>
                <a:avLst/>
                <a:gdLst>
                  <a:gd name="T0" fmla="*/ 1377 w 2753"/>
                  <a:gd name="T1" fmla="*/ 0 h 2752"/>
                  <a:gd name="T2" fmla="*/ 1377 w 2753"/>
                  <a:gd name="T3" fmla="*/ 0 h 2752"/>
                  <a:gd name="T4" fmla="*/ 2752 w 2753"/>
                  <a:gd name="T5" fmla="*/ 1376 h 2752"/>
                  <a:gd name="T6" fmla="*/ 2752 w 2753"/>
                  <a:gd name="T7" fmla="*/ 1376 h 2752"/>
                  <a:gd name="T8" fmla="*/ 1377 w 2753"/>
                  <a:gd name="T9" fmla="*/ 2751 h 2752"/>
                  <a:gd name="T10" fmla="*/ 1377 w 2753"/>
                  <a:gd name="T11" fmla="*/ 2751 h 2752"/>
                  <a:gd name="T12" fmla="*/ 0 w 2753"/>
                  <a:gd name="T13" fmla="*/ 1376 h 2752"/>
                  <a:gd name="T14" fmla="*/ 0 w 2753"/>
                  <a:gd name="T15" fmla="*/ 1376 h 2752"/>
                  <a:gd name="T16" fmla="*/ 1377 w 2753"/>
                  <a:gd name="T17" fmla="*/ 0 h 2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3" h="2752">
                    <a:moveTo>
                      <a:pt x="1377" y="0"/>
                    </a:moveTo>
                    <a:lnTo>
                      <a:pt x="1377" y="0"/>
                    </a:lnTo>
                    <a:cubicBezTo>
                      <a:pt x="2137" y="0"/>
                      <a:pt x="2752" y="616"/>
                      <a:pt x="2752" y="1376"/>
                    </a:cubicBezTo>
                    <a:lnTo>
                      <a:pt x="2752" y="1376"/>
                    </a:lnTo>
                    <a:cubicBezTo>
                      <a:pt x="2752" y="2135"/>
                      <a:pt x="2137" y="2751"/>
                      <a:pt x="1377" y="2751"/>
                    </a:cubicBezTo>
                    <a:lnTo>
                      <a:pt x="1377" y="2751"/>
                    </a:lnTo>
                    <a:cubicBezTo>
                      <a:pt x="616" y="2751"/>
                      <a:pt x="0" y="2135"/>
                      <a:pt x="0" y="1376"/>
                    </a:cubicBezTo>
                    <a:lnTo>
                      <a:pt x="0" y="1376"/>
                    </a:lnTo>
                    <a:cubicBezTo>
                      <a:pt x="0" y="616"/>
                      <a:pt x="616" y="0"/>
                      <a:pt x="1377" y="0"/>
                    </a:cubicBezTo>
                  </a:path>
                </a:pathLst>
              </a:custGeom>
              <a:solidFill>
                <a:srgbClr val="01C1D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4050"/>
              </a:p>
            </p:txBody>
          </p:sp>
          <p:sp>
            <p:nvSpPr>
              <p:cNvPr id="112" name="Freeform 3">
                <a:extLst>
                  <a:ext uri="{FF2B5EF4-FFF2-40B4-BE49-F238E27FC236}">
                    <a16:creationId xmlns:a16="http://schemas.microsoft.com/office/drawing/2014/main" xmlns="" id="{B9E25058-3A8B-4BDE-9281-F38362551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373" y="6297399"/>
                <a:ext cx="2665349" cy="3041639"/>
              </a:xfrm>
              <a:custGeom>
                <a:avLst/>
                <a:gdLst>
                  <a:gd name="T0" fmla="*/ 885 w 1872"/>
                  <a:gd name="T1" fmla="*/ 18 h 2138"/>
                  <a:gd name="T2" fmla="*/ 885 w 1872"/>
                  <a:gd name="T3" fmla="*/ 18 h 2138"/>
                  <a:gd name="T4" fmla="*/ 986 w 1872"/>
                  <a:gd name="T5" fmla="*/ 18 h 2138"/>
                  <a:gd name="T6" fmla="*/ 1820 w 1872"/>
                  <a:gd name="T7" fmla="*/ 500 h 2138"/>
                  <a:gd name="T8" fmla="*/ 1820 w 1872"/>
                  <a:gd name="T9" fmla="*/ 500 h 2138"/>
                  <a:gd name="T10" fmla="*/ 1871 w 1872"/>
                  <a:gd name="T11" fmla="*/ 588 h 2138"/>
                  <a:gd name="T12" fmla="*/ 1871 w 1872"/>
                  <a:gd name="T13" fmla="*/ 1549 h 2138"/>
                  <a:gd name="T14" fmla="*/ 1871 w 1872"/>
                  <a:gd name="T15" fmla="*/ 1549 h 2138"/>
                  <a:gd name="T16" fmla="*/ 1820 w 1872"/>
                  <a:gd name="T17" fmla="*/ 1637 h 2138"/>
                  <a:gd name="T18" fmla="*/ 986 w 1872"/>
                  <a:gd name="T19" fmla="*/ 2119 h 2138"/>
                  <a:gd name="T20" fmla="*/ 986 w 1872"/>
                  <a:gd name="T21" fmla="*/ 2119 h 2138"/>
                  <a:gd name="T22" fmla="*/ 885 w 1872"/>
                  <a:gd name="T23" fmla="*/ 2119 h 2138"/>
                  <a:gd name="T24" fmla="*/ 50 w 1872"/>
                  <a:gd name="T25" fmla="*/ 1637 h 2138"/>
                  <a:gd name="T26" fmla="*/ 50 w 1872"/>
                  <a:gd name="T27" fmla="*/ 1637 h 2138"/>
                  <a:gd name="T28" fmla="*/ 0 w 1872"/>
                  <a:gd name="T29" fmla="*/ 1549 h 2138"/>
                  <a:gd name="T30" fmla="*/ 0 w 1872"/>
                  <a:gd name="T31" fmla="*/ 588 h 2138"/>
                  <a:gd name="T32" fmla="*/ 0 w 1872"/>
                  <a:gd name="T33" fmla="*/ 588 h 2138"/>
                  <a:gd name="T34" fmla="*/ 50 w 1872"/>
                  <a:gd name="T35" fmla="*/ 500 h 2138"/>
                  <a:gd name="T36" fmla="*/ 885 w 1872"/>
                  <a:gd name="T37" fmla="*/ 18 h 2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72" h="2138">
                    <a:moveTo>
                      <a:pt x="885" y="18"/>
                    </a:moveTo>
                    <a:lnTo>
                      <a:pt x="885" y="18"/>
                    </a:lnTo>
                    <a:cubicBezTo>
                      <a:pt x="916" y="0"/>
                      <a:pt x="955" y="0"/>
                      <a:pt x="986" y="18"/>
                    </a:cubicBezTo>
                    <a:lnTo>
                      <a:pt x="1820" y="500"/>
                    </a:lnTo>
                    <a:lnTo>
                      <a:pt x="1820" y="500"/>
                    </a:lnTo>
                    <a:cubicBezTo>
                      <a:pt x="1851" y="517"/>
                      <a:pt x="1871" y="551"/>
                      <a:pt x="1871" y="588"/>
                    </a:cubicBezTo>
                    <a:lnTo>
                      <a:pt x="1871" y="1549"/>
                    </a:lnTo>
                    <a:lnTo>
                      <a:pt x="1871" y="1549"/>
                    </a:lnTo>
                    <a:cubicBezTo>
                      <a:pt x="1871" y="1586"/>
                      <a:pt x="1851" y="1620"/>
                      <a:pt x="1820" y="1637"/>
                    </a:cubicBezTo>
                    <a:lnTo>
                      <a:pt x="986" y="2119"/>
                    </a:lnTo>
                    <a:lnTo>
                      <a:pt x="986" y="2119"/>
                    </a:lnTo>
                    <a:cubicBezTo>
                      <a:pt x="955" y="2137"/>
                      <a:pt x="916" y="2137"/>
                      <a:pt x="885" y="2119"/>
                    </a:cubicBezTo>
                    <a:lnTo>
                      <a:pt x="50" y="1637"/>
                    </a:lnTo>
                    <a:lnTo>
                      <a:pt x="50" y="1637"/>
                    </a:lnTo>
                    <a:cubicBezTo>
                      <a:pt x="19" y="1620"/>
                      <a:pt x="0" y="1586"/>
                      <a:pt x="0" y="1549"/>
                    </a:cubicBezTo>
                    <a:lnTo>
                      <a:pt x="0" y="588"/>
                    </a:lnTo>
                    <a:lnTo>
                      <a:pt x="0" y="588"/>
                    </a:lnTo>
                    <a:cubicBezTo>
                      <a:pt x="0" y="551"/>
                      <a:pt x="19" y="517"/>
                      <a:pt x="50" y="500"/>
                    </a:cubicBezTo>
                    <a:lnTo>
                      <a:pt x="885" y="18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4050" dirty="0"/>
              </a:p>
            </p:txBody>
          </p:sp>
        </p:grp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1ABCBB10-8764-4133-AB23-B5F4C6850B2D}"/>
              </a:ext>
            </a:extLst>
          </p:cNvPr>
          <p:cNvSpPr txBox="1"/>
          <p:nvPr/>
        </p:nvSpPr>
        <p:spPr>
          <a:xfrm>
            <a:off x="586789" y="1677174"/>
            <a:ext cx="14089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경쟁력 있는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해약환급률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납입완료시점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308A2127-4AE2-4D2F-8BB5-69EC17F14D92}"/>
              </a:ext>
            </a:extLst>
          </p:cNvPr>
          <p:cNvSpPr txBox="1"/>
          <p:nvPr/>
        </p:nvSpPr>
        <p:spPr>
          <a:xfrm>
            <a:off x="564976" y="3914895"/>
            <a:ext cx="1513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체감형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algn="ctr"/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보험료 납입으로 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부담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최소화</a:t>
            </a:r>
            <a:endParaRPr lang="en-US" altLang="ko-KR" sz="1116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E3810FFF-7B53-4263-843D-A497CB43A862}"/>
              </a:ext>
            </a:extLst>
          </p:cNvPr>
          <p:cNvSpPr txBox="1"/>
          <p:nvPr/>
        </p:nvSpPr>
        <p:spPr>
          <a:xfrm>
            <a:off x="4515148" y="3787192"/>
            <a:ext cx="25202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종 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115,300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원 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총합계 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9,685</a:t>
            </a:r>
            <a:r>
              <a:rPr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천원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endParaRPr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종 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</a:p>
        </p:txBody>
      </p:sp>
      <p:grpSp>
        <p:nvGrpSpPr>
          <p:cNvPr id="116" name="그룹 115">
            <a:extLst>
              <a:ext uri="{FF2B5EF4-FFF2-40B4-BE49-F238E27FC236}">
                <a16:creationId xmlns:a16="http://schemas.microsoft.com/office/drawing/2014/main" xmlns="" id="{7803EDD5-E879-4CD3-8CB0-C88D73782010}"/>
              </a:ext>
            </a:extLst>
          </p:cNvPr>
          <p:cNvGrpSpPr/>
          <p:nvPr/>
        </p:nvGrpSpPr>
        <p:grpSpPr>
          <a:xfrm>
            <a:off x="2589321" y="3495375"/>
            <a:ext cx="2187712" cy="1517089"/>
            <a:chOff x="6665987" y="5914967"/>
            <a:chExt cx="2380198" cy="1339285"/>
          </a:xfrm>
        </p:grpSpPr>
        <p:sp>
          <p:nvSpPr>
            <p:cNvPr id="117" name="직사각형 116">
              <a:extLst>
                <a:ext uri="{FF2B5EF4-FFF2-40B4-BE49-F238E27FC236}">
                  <a16:creationId xmlns:a16="http://schemas.microsoft.com/office/drawing/2014/main" xmlns="" id="{70262650-16B4-42D6-B245-9580D4478E99}"/>
                </a:ext>
              </a:extLst>
            </p:cNvPr>
            <p:cNvSpPr/>
            <p:nvPr/>
          </p:nvSpPr>
          <p:spPr>
            <a:xfrm>
              <a:off x="6864081" y="6138768"/>
              <a:ext cx="685399" cy="918479"/>
            </a:xfrm>
            <a:prstGeom prst="rect">
              <a:avLst/>
            </a:prstGeom>
            <a:solidFill>
              <a:srgbClr val="2B2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err="1"/>
            </a:p>
          </p:txBody>
        </p:sp>
        <p:sp>
          <p:nvSpPr>
            <p:cNvPr id="118" name="직사각형 117">
              <a:extLst>
                <a:ext uri="{FF2B5EF4-FFF2-40B4-BE49-F238E27FC236}">
                  <a16:creationId xmlns:a16="http://schemas.microsoft.com/office/drawing/2014/main" xmlns="" id="{062782F1-0809-4B5A-9BF9-1F7D42CC13C6}"/>
                </a:ext>
              </a:extLst>
            </p:cNvPr>
            <p:cNvSpPr/>
            <p:nvPr/>
          </p:nvSpPr>
          <p:spPr>
            <a:xfrm>
              <a:off x="7550671" y="6433173"/>
              <a:ext cx="702399" cy="621881"/>
            </a:xfrm>
            <a:prstGeom prst="rect">
              <a:avLst/>
            </a:prstGeom>
            <a:solidFill>
              <a:srgbClr val="2B25A8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err="1"/>
            </a:p>
          </p:txBody>
        </p:sp>
        <p:sp>
          <p:nvSpPr>
            <p:cNvPr id="119" name="직사각형 118">
              <a:extLst>
                <a:ext uri="{FF2B5EF4-FFF2-40B4-BE49-F238E27FC236}">
                  <a16:creationId xmlns:a16="http://schemas.microsoft.com/office/drawing/2014/main" xmlns="" id="{8AAC8D67-42B9-47B9-B91C-02667C14E3C0}"/>
                </a:ext>
              </a:extLst>
            </p:cNvPr>
            <p:cNvSpPr/>
            <p:nvPr/>
          </p:nvSpPr>
          <p:spPr>
            <a:xfrm>
              <a:off x="8248851" y="6776426"/>
              <a:ext cx="690809" cy="285030"/>
            </a:xfrm>
            <a:prstGeom prst="rect">
              <a:avLst/>
            </a:prstGeom>
            <a:solidFill>
              <a:srgbClr val="2B25A8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err="1"/>
            </a:p>
          </p:txBody>
        </p:sp>
        <p:cxnSp>
          <p:nvCxnSpPr>
            <p:cNvPr id="120" name="직선 화살표 연결선 119">
              <a:extLst>
                <a:ext uri="{FF2B5EF4-FFF2-40B4-BE49-F238E27FC236}">
                  <a16:creationId xmlns:a16="http://schemas.microsoft.com/office/drawing/2014/main" xmlns="" id="{0FC8895C-920E-4D22-BCBF-51AE2F663A5B}"/>
                </a:ext>
              </a:extLst>
            </p:cNvPr>
            <p:cNvCxnSpPr>
              <a:cxnSpLocks/>
            </p:cNvCxnSpPr>
            <p:nvPr/>
          </p:nvCxnSpPr>
          <p:spPr>
            <a:xfrm>
              <a:off x="6852863" y="7055054"/>
              <a:ext cx="2157573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화살표 연결선 120">
              <a:extLst>
                <a:ext uri="{FF2B5EF4-FFF2-40B4-BE49-F238E27FC236}">
                  <a16:creationId xmlns:a16="http://schemas.microsoft.com/office/drawing/2014/main" xmlns="" id="{856AE24C-CCBA-47A7-B495-A8093CEAEA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2863" y="5914967"/>
              <a:ext cx="0" cy="1140088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247">
              <a:extLst>
                <a:ext uri="{FF2B5EF4-FFF2-40B4-BE49-F238E27FC236}">
                  <a16:creationId xmlns:a16="http://schemas.microsoft.com/office/drawing/2014/main" xmlns="" id="{8C2AD02C-868D-41EC-923B-1D9CB8C08C78}"/>
                </a:ext>
              </a:extLst>
            </p:cNvPr>
            <p:cNvSpPr txBox="1"/>
            <p:nvPr/>
          </p:nvSpPr>
          <p:spPr>
            <a:xfrm>
              <a:off x="8449536" y="7094512"/>
              <a:ext cx="596649" cy="15974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lvl="0">
                <a:lnSpc>
                  <a:spcPct val="120000"/>
                </a:lnSpc>
                <a:defRPr sz="900" b="1">
                  <a:solidFill>
                    <a:srgbClr val="595959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</a:lstStyle>
            <a:p>
              <a:pPr defTabSz="283475">
                <a:lnSpc>
                  <a:spcPct val="150000"/>
                </a:lnSpc>
                <a:defRPr/>
              </a:pPr>
              <a:r>
                <a:rPr lang="ko-KR" altLang="en-US" dirty="0">
                  <a:solidFill>
                    <a:schemeClr val="tx1"/>
                  </a:solidFill>
                </a:rPr>
                <a:t>납입기간</a:t>
              </a:r>
              <a:endParaRPr lang="en-US" altLang="ko-KR" dirty="0">
                <a:solidFill>
                  <a:schemeClr val="tx1"/>
                </a:solidFill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491E76B5-3DF1-4862-A2CF-551225D24A87}"/>
                </a:ext>
              </a:extLst>
            </p:cNvPr>
            <p:cNvSpPr txBox="1"/>
            <p:nvPr/>
          </p:nvSpPr>
          <p:spPr>
            <a:xfrm>
              <a:off x="6665987" y="6047394"/>
              <a:ext cx="150685" cy="474143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spAutoFit/>
            </a:bodyPr>
            <a:lstStyle/>
            <a:p>
              <a:r>
                <a:rPr lang="ko-KR" altLang="en-US" sz="9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보험료</a:t>
              </a:r>
            </a:p>
          </p:txBody>
        </p:sp>
        <p:sp>
          <p:nvSpPr>
            <p:cNvPr id="124" name="TextBox 247">
              <a:extLst>
                <a:ext uri="{FF2B5EF4-FFF2-40B4-BE49-F238E27FC236}">
                  <a16:creationId xmlns:a16="http://schemas.microsoft.com/office/drawing/2014/main" xmlns="" id="{6319DC80-F5ED-4524-94A5-8E72C6720C9B}"/>
                </a:ext>
              </a:extLst>
            </p:cNvPr>
            <p:cNvSpPr txBox="1"/>
            <p:nvPr/>
          </p:nvSpPr>
          <p:spPr>
            <a:xfrm>
              <a:off x="6921978" y="6507708"/>
              <a:ext cx="596649" cy="16460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lvl="0">
                <a:lnSpc>
                  <a:spcPct val="120000"/>
                </a:lnSpc>
                <a:defRPr sz="900" b="1">
                  <a:solidFill>
                    <a:srgbClr val="595959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</a:lstStyle>
            <a:p>
              <a:pPr defTabSz="283475">
                <a:lnSpc>
                  <a:spcPct val="150000"/>
                </a:lnSpc>
                <a:defRPr/>
              </a:pPr>
              <a:r>
                <a:rPr lang="en-US" altLang="ko-KR" sz="800" dirty="0">
                  <a:solidFill>
                    <a:schemeClr val="bg1"/>
                  </a:solidFill>
                </a:rPr>
                <a:t>1</a:t>
              </a:r>
              <a:r>
                <a:rPr lang="ko-KR" altLang="en-US" sz="800" dirty="0">
                  <a:solidFill>
                    <a:schemeClr val="bg1"/>
                  </a:solidFill>
                </a:rPr>
                <a:t>납입기간</a:t>
              </a:r>
              <a:endParaRPr lang="en-US" altLang="ko-KR" sz="800" dirty="0">
                <a:solidFill>
                  <a:schemeClr val="bg1"/>
                </a:solidFill>
              </a:endParaRPr>
            </a:p>
          </p:txBody>
        </p:sp>
        <p:sp>
          <p:nvSpPr>
            <p:cNvPr id="125" name="TextBox 247">
              <a:extLst>
                <a:ext uri="{FF2B5EF4-FFF2-40B4-BE49-F238E27FC236}">
                  <a16:creationId xmlns:a16="http://schemas.microsoft.com/office/drawing/2014/main" xmlns="" id="{CFA6023C-825D-46EB-B217-EF149C98954F}"/>
                </a:ext>
              </a:extLst>
            </p:cNvPr>
            <p:cNvSpPr txBox="1"/>
            <p:nvPr/>
          </p:nvSpPr>
          <p:spPr>
            <a:xfrm>
              <a:off x="7618268" y="6627772"/>
              <a:ext cx="596649" cy="16460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lvl="0">
                <a:lnSpc>
                  <a:spcPct val="120000"/>
                </a:lnSpc>
                <a:defRPr sz="900" b="1">
                  <a:solidFill>
                    <a:srgbClr val="595959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</a:lstStyle>
            <a:p>
              <a:pPr defTabSz="283475">
                <a:lnSpc>
                  <a:spcPct val="150000"/>
                </a:lnSpc>
                <a:defRPr/>
              </a:pPr>
              <a:r>
                <a:rPr lang="en-US" altLang="ko-KR" sz="800" dirty="0">
                  <a:solidFill>
                    <a:schemeClr val="bg1"/>
                  </a:solidFill>
                </a:rPr>
                <a:t>2</a:t>
              </a:r>
              <a:r>
                <a:rPr lang="ko-KR" altLang="en-US" sz="800" dirty="0">
                  <a:solidFill>
                    <a:schemeClr val="bg1"/>
                  </a:solidFill>
                </a:rPr>
                <a:t>납입기간</a:t>
              </a:r>
              <a:endParaRPr lang="en-US" altLang="ko-KR" sz="800" dirty="0">
                <a:solidFill>
                  <a:schemeClr val="bg1"/>
                </a:solidFill>
              </a:endParaRPr>
            </a:p>
          </p:txBody>
        </p:sp>
        <p:sp>
          <p:nvSpPr>
            <p:cNvPr id="126" name="TextBox 247">
              <a:extLst>
                <a:ext uri="{FF2B5EF4-FFF2-40B4-BE49-F238E27FC236}">
                  <a16:creationId xmlns:a16="http://schemas.microsoft.com/office/drawing/2014/main" xmlns="" id="{1EB8D3F3-FB75-47BD-B012-30715AE46823}"/>
                </a:ext>
              </a:extLst>
            </p:cNvPr>
            <p:cNvSpPr txBox="1"/>
            <p:nvPr/>
          </p:nvSpPr>
          <p:spPr>
            <a:xfrm>
              <a:off x="8311425" y="6811478"/>
              <a:ext cx="596649" cy="16460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lvl="0">
                <a:lnSpc>
                  <a:spcPct val="120000"/>
                </a:lnSpc>
                <a:defRPr sz="900" b="1">
                  <a:solidFill>
                    <a:srgbClr val="595959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</a:lstStyle>
            <a:p>
              <a:pPr defTabSz="283475">
                <a:lnSpc>
                  <a:spcPct val="150000"/>
                </a:lnSpc>
                <a:defRPr/>
              </a:pPr>
              <a:r>
                <a:rPr lang="en-US" altLang="ko-KR" sz="800" dirty="0">
                  <a:solidFill>
                    <a:srgbClr val="000000"/>
                  </a:solidFill>
                </a:rPr>
                <a:t>3</a:t>
              </a:r>
              <a:r>
                <a:rPr lang="ko-KR" altLang="en-US" sz="800" dirty="0">
                  <a:solidFill>
                    <a:srgbClr val="000000"/>
                  </a:solidFill>
                </a:rPr>
                <a:t>납입기간</a:t>
              </a:r>
              <a:endParaRPr lang="en-US" altLang="ko-KR" sz="8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127" name="직선 연결선 126">
            <a:extLst>
              <a:ext uri="{FF2B5EF4-FFF2-40B4-BE49-F238E27FC236}">
                <a16:creationId xmlns:a16="http://schemas.microsoft.com/office/drawing/2014/main" xmlns="" id="{406CA8F5-80AE-4696-BD30-580D86054D05}"/>
              </a:ext>
            </a:extLst>
          </p:cNvPr>
          <p:cNvCxnSpPr>
            <a:cxnSpLocks/>
          </p:cNvCxnSpPr>
          <p:nvPr/>
        </p:nvCxnSpPr>
        <p:spPr>
          <a:xfrm>
            <a:off x="4581826" y="4041089"/>
            <a:ext cx="233325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C4BF34B3-053E-44F6-B018-9BFC9DB6AA97}"/>
              </a:ext>
            </a:extLst>
          </p:cNvPr>
          <p:cNvSpPr txBox="1"/>
          <p:nvPr/>
        </p:nvSpPr>
        <p:spPr>
          <a:xfrm>
            <a:off x="4559362" y="4113487"/>
            <a:ext cx="15424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171,100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원 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(2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algn="r"/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124,400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원 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(3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algn="r"/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  24,900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원 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(2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32EBBEA7-8350-4600-B239-0DFF89C0F057}"/>
              </a:ext>
            </a:extLst>
          </p:cNvPr>
          <p:cNvSpPr txBox="1"/>
          <p:nvPr/>
        </p:nvSpPr>
        <p:spPr>
          <a:xfrm>
            <a:off x="4894530" y="4767134"/>
            <a:ext cx="20359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총합계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en-US" altLang="ko-KR" sz="1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9,182</a:t>
            </a:r>
            <a:r>
              <a:rPr lang="ko-KR" altLang="en-US" sz="1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천원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4A6A66BF-C362-4748-B264-B03D08A42F60}"/>
              </a:ext>
            </a:extLst>
          </p:cNvPr>
          <p:cNvSpPr txBox="1"/>
          <p:nvPr/>
        </p:nvSpPr>
        <p:spPr>
          <a:xfrm>
            <a:off x="2673583" y="2746830"/>
            <a:ext cx="24944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기준 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가입금액 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천만원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남자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40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세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5DBDAA6F-E33F-4B87-A452-9E863556BA75}"/>
              </a:ext>
            </a:extLst>
          </p:cNvPr>
          <p:cNvSpPr txBox="1"/>
          <p:nvPr/>
        </p:nvSpPr>
        <p:spPr>
          <a:xfrm>
            <a:off x="3613710" y="5133119"/>
            <a:ext cx="34216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기준 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일반심사형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가입금액 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천만원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남자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40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세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7</a:t>
            </a:r>
            <a:r>
              <a:rPr lang="ko-KR" altLang="en-US" sz="9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73A56E0E-80C0-4574-9EBB-FDDFA48184B1}"/>
              </a:ext>
            </a:extLst>
          </p:cNvPr>
          <p:cNvSpPr txBox="1"/>
          <p:nvPr/>
        </p:nvSpPr>
        <p:spPr>
          <a:xfrm>
            <a:off x="2626312" y="6269993"/>
            <a:ext cx="4288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납입 종료 후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유니버셜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전환 신청 가능</a:t>
            </a:r>
            <a:endParaRPr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계약자적립금 최소 </a:t>
            </a:r>
            <a:r>
              <a:rPr lang="en-US" altLang="ko-KR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30%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이상 유지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(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전환 조건 충족 시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FE30A228-57F6-403B-B0A4-B054DE91BF6F}"/>
              </a:ext>
            </a:extLst>
          </p:cNvPr>
          <p:cNvSpPr txBox="1"/>
          <p:nvPr/>
        </p:nvSpPr>
        <p:spPr>
          <a:xfrm>
            <a:off x="2522892" y="8458359"/>
            <a:ext cx="4940567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최대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개월 선납으로 탄력적인 납입 가능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</a:t>
            </a:r>
            <a:r>
              <a:rPr lang="en-US" altLang="ko-KR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10</a:t>
            </a:r>
            <a:r>
              <a:rPr lang="ko-KR" altLang="en-US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</a:t>
            </a:r>
            <a:r>
              <a:rPr lang="en-US" altLang="ko-KR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15</a:t>
            </a:r>
            <a:r>
              <a:rPr lang="ko-KR" altLang="en-US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</a:t>
            </a:r>
            <a:r>
              <a:rPr lang="en-US" altLang="ko-KR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20</a:t>
            </a:r>
            <a:r>
              <a:rPr lang="ko-KR" altLang="en-US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로 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납입 종료 가능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(2023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평균공시이율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2.25%)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BEE0FDCA-966A-4005-80EE-C06EB506CC4B}"/>
              </a:ext>
            </a:extLst>
          </p:cNvPr>
          <p:cNvSpPr txBox="1"/>
          <p:nvPr/>
        </p:nvSpPr>
        <p:spPr>
          <a:xfrm>
            <a:off x="2570517" y="1295235"/>
            <a:ext cx="1204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일반심사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12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endParaRPr lang="en-US" altLang="ko-KR" sz="12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en-US" altLang="ko-KR" sz="16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106.3%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24E1F9E0-CC22-43BD-B181-A63368C3EE0F}"/>
              </a:ext>
            </a:extLst>
          </p:cNvPr>
          <p:cNvSpPr txBox="1"/>
          <p:nvPr/>
        </p:nvSpPr>
        <p:spPr>
          <a:xfrm>
            <a:off x="3399865" y="1291551"/>
            <a:ext cx="12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간편심사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12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en-US" altLang="ko-KR" sz="16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106.5%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2CF4B5DA-8889-4AF0-B9AC-216FAAB3EF25}"/>
              </a:ext>
            </a:extLst>
          </p:cNvPr>
          <p:cNvSpPr txBox="1"/>
          <p:nvPr/>
        </p:nvSpPr>
        <p:spPr>
          <a:xfrm>
            <a:off x="2570517" y="2128761"/>
            <a:ext cx="12045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1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추가납입</a:t>
            </a:r>
            <a:endParaRPr lang="en-US" altLang="ko-KR" sz="11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en-US" altLang="ko-KR" sz="12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108.9%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434DCBDD-3D4B-4C88-918D-243BD9277317}"/>
              </a:ext>
            </a:extLst>
          </p:cNvPr>
          <p:cNvSpPr txBox="1"/>
          <p:nvPr/>
        </p:nvSpPr>
        <p:spPr>
          <a:xfrm>
            <a:off x="3399865" y="2124857"/>
            <a:ext cx="1203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1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추가납입</a:t>
            </a:r>
            <a:endParaRPr lang="en-US" altLang="ko-KR" sz="11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en-US" altLang="ko-KR" sz="12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108.9%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09453609-FF6F-412D-A79B-5013766F7335}"/>
              </a:ext>
            </a:extLst>
          </p:cNvPr>
          <p:cNvSpPr txBox="1"/>
          <p:nvPr/>
        </p:nvSpPr>
        <p:spPr>
          <a:xfrm>
            <a:off x="4532174" y="1290232"/>
            <a:ext cx="1204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일반심사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12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endParaRPr lang="en-US" altLang="ko-KR" sz="12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en-US" altLang="ko-KR" sz="16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109.7%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34A10211-D049-4871-BFCD-C0EE9A87DA54}"/>
              </a:ext>
            </a:extLst>
          </p:cNvPr>
          <p:cNvSpPr txBox="1"/>
          <p:nvPr/>
        </p:nvSpPr>
        <p:spPr>
          <a:xfrm>
            <a:off x="5347547" y="1287573"/>
            <a:ext cx="12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간편심사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12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en-US" altLang="ko-KR" sz="16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110.0%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B23DC435-9419-40C1-8389-577077EFFD49}"/>
              </a:ext>
            </a:extLst>
          </p:cNvPr>
          <p:cNvSpPr txBox="1"/>
          <p:nvPr/>
        </p:nvSpPr>
        <p:spPr>
          <a:xfrm>
            <a:off x="4532174" y="2123758"/>
            <a:ext cx="12045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1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추가납입</a:t>
            </a:r>
            <a:endParaRPr lang="en-US" altLang="ko-KR" sz="11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en-US" altLang="ko-KR" sz="12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113.4%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243989BF-1113-42CE-AADB-62E64AB7DF5B}"/>
              </a:ext>
            </a:extLst>
          </p:cNvPr>
          <p:cNvSpPr txBox="1"/>
          <p:nvPr/>
        </p:nvSpPr>
        <p:spPr>
          <a:xfrm>
            <a:off x="5347547" y="2113325"/>
            <a:ext cx="1203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1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추가납입</a:t>
            </a:r>
            <a:endParaRPr lang="en-US" altLang="ko-KR" sz="11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en-US" altLang="ko-KR" sz="1200" b="1" dirty="0">
                <a:solidFill>
                  <a:srgbClr val="F1352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113.6%</a:t>
            </a: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xmlns="" id="{5476DBF1-5D87-4DD2-9E81-6C3A4096C878}"/>
              </a:ext>
            </a:extLst>
          </p:cNvPr>
          <p:cNvSpPr/>
          <p:nvPr/>
        </p:nvSpPr>
        <p:spPr>
          <a:xfrm>
            <a:off x="0" y="0"/>
            <a:ext cx="7559675" cy="922309"/>
          </a:xfrm>
          <a:prstGeom prst="rect">
            <a:avLst/>
          </a:prstGeom>
          <a:solidFill>
            <a:srgbClr val="6E2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 dirty="0"/>
          </a:p>
        </p:txBody>
      </p:sp>
      <p:pic>
        <p:nvPicPr>
          <p:cNvPr id="59" name="Picture 6">
            <a:extLst>
              <a:ext uri="{FF2B5EF4-FFF2-40B4-BE49-F238E27FC236}">
                <a16:creationId xmlns:a16="http://schemas.microsoft.com/office/drawing/2014/main" xmlns="" id="{F909C3B3-3FEF-4EDB-8281-F5AC8247BE20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368745" y="220669"/>
            <a:ext cx="953594" cy="96491"/>
          </a:xfrm>
          <a:prstGeom prst="rect">
            <a:avLst/>
          </a:prstGeom>
        </p:spPr>
      </p:pic>
      <p:grpSp>
        <p:nvGrpSpPr>
          <p:cNvPr id="65" name="그룹 64">
            <a:extLst>
              <a:ext uri="{FF2B5EF4-FFF2-40B4-BE49-F238E27FC236}">
                <a16:creationId xmlns:a16="http://schemas.microsoft.com/office/drawing/2014/main" xmlns="" id="{A0C57821-EC1F-4D5B-B717-62C4140A016F}"/>
              </a:ext>
            </a:extLst>
          </p:cNvPr>
          <p:cNvGrpSpPr/>
          <p:nvPr/>
        </p:nvGrpSpPr>
        <p:grpSpPr>
          <a:xfrm>
            <a:off x="417620" y="5873422"/>
            <a:ext cx="2041257" cy="1758312"/>
            <a:chOff x="519358" y="1352138"/>
            <a:chExt cx="2041257" cy="1758312"/>
          </a:xfrm>
        </p:grpSpPr>
        <p:cxnSp>
          <p:nvCxnSpPr>
            <p:cNvPr id="66" name="직선 연결선 65">
              <a:extLst>
                <a:ext uri="{FF2B5EF4-FFF2-40B4-BE49-F238E27FC236}">
                  <a16:creationId xmlns:a16="http://schemas.microsoft.com/office/drawing/2014/main" xmlns="" id="{A6372238-A32E-450F-9CB8-07E5C563EF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2271" y="2233890"/>
              <a:ext cx="618344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xmlns="" id="{E4DA3FE2-B9CB-47BD-A846-27ACF8F657B3}"/>
                </a:ext>
              </a:extLst>
            </p:cNvPr>
            <p:cNvGrpSpPr/>
            <p:nvPr/>
          </p:nvGrpSpPr>
          <p:grpSpPr>
            <a:xfrm>
              <a:off x="519358" y="1352138"/>
              <a:ext cx="1758312" cy="1758312"/>
              <a:chOff x="2157902" y="6105239"/>
              <a:chExt cx="3425963" cy="3425963"/>
            </a:xfrm>
          </p:grpSpPr>
          <p:sp>
            <p:nvSpPr>
              <p:cNvPr id="68" name="Freeform 2">
                <a:extLst>
                  <a:ext uri="{FF2B5EF4-FFF2-40B4-BE49-F238E27FC236}">
                    <a16:creationId xmlns:a16="http://schemas.microsoft.com/office/drawing/2014/main" xmlns="" id="{AA1C572B-5F98-4B0A-8206-F54251122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7902" y="6105239"/>
                <a:ext cx="3425963" cy="3425963"/>
              </a:xfrm>
              <a:custGeom>
                <a:avLst/>
                <a:gdLst>
                  <a:gd name="T0" fmla="*/ 1377 w 2753"/>
                  <a:gd name="T1" fmla="*/ 0 h 2752"/>
                  <a:gd name="T2" fmla="*/ 1377 w 2753"/>
                  <a:gd name="T3" fmla="*/ 0 h 2752"/>
                  <a:gd name="T4" fmla="*/ 2752 w 2753"/>
                  <a:gd name="T5" fmla="*/ 1376 h 2752"/>
                  <a:gd name="T6" fmla="*/ 2752 w 2753"/>
                  <a:gd name="T7" fmla="*/ 1376 h 2752"/>
                  <a:gd name="T8" fmla="*/ 1377 w 2753"/>
                  <a:gd name="T9" fmla="*/ 2751 h 2752"/>
                  <a:gd name="T10" fmla="*/ 1377 w 2753"/>
                  <a:gd name="T11" fmla="*/ 2751 h 2752"/>
                  <a:gd name="T12" fmla="*/ 0 w 2753"/>
                  <a:gd name="T13" fmla="*/ 1376 h 2752"/>
                  <a:gd name="T14" fmla="*/ 0 w 2753"/>
                  <a:gd name="T15" fmla="*/ 1376 h 2752"/>
                  <a:gd name="T16" fmla="*/ 1377 w 2753"/>
                  <a:gd name="T17" fmla="*/ 0 h 2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3" h="2752">
                    <a:moveTo>
                      <a:pt x="1377" y="0"/>
                    </a:moveTo>
                    <a:lnTo>
                      <a:pt x="1377" y="0"/>
                    </a:lnTo>
                    <a:cubicBezTo>
                      <a:pt x="2137" y="0"/>
                      <a:pt x="2752" y="616"/>
                      <a:pt x="2752" y="1376"/>
                    </a:cubicBezTo>
                    <a:lnTo>
                      <a:pt x="2752" y="1376"/>
                    </a:lnTo>
                    <a:cubicBezTo>
                      <a:pt x="2752" y="2135"/>
                      <a:pt x="2137" y="2751"/>
                      <a:pt x="1377" y="2751"/>
                    </a:cubicBezTo>
                    <a:lnTo>
                      <a:pt x="1377" y="2751"/>
                    </a:lnTo>
                    <a:cubicBezTo>
                      <a:pt x="616" y="2751"/>
                      <a:pt x="0" y="2135"/>
                      <a:pt x="0" y="1376"/>
                    </a:cubicBezTo>
                    <a:lnTo>
                      <a:pt x="0" y="1376"/>
                    </a:lnTo>
                    <a:cubicBezTo>
                      <a:pt x="0" y="616"/>
                      <a:pt x="616" y="0"/>
                      <a:pt x="1377" y="0"/>
                    </a:cubicBezTo>
                  </a:path>
                </a:pathLst>
              </a:custGeom>
              <a:solidFill>
                <a:srgbClr val="7ACB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4050" dirty="0"/>
              </a:p>
            </p:txBody>
          </p:sp>
          <p:sp>
            <p:nvSpPr>
              <p:cNvPr id="69" name="Freeform 3">
                <a:extLst>
                  <a:ext uri="{FF2B5EF4-FFF2-40B4-BE49-F238E27FC236}">
                    <a16:creationId xmlns:a16="http://schemas.microsoft.com/office/drawing/2014/main" xmlns="" id="{FD0990C4-B6AB-48D5-A272-CACFEC492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6409" y="6226566"/>
                <a:ext cx="2727420" cy="3112475"/>
              </a:xfrm>
              <a:custGeom>
                <a:avLst/>
                <a:gdLst>
                  <a:gd name="T0" fmla="*/ 885 w 1872"/>
                  <a:gd name="T1" fmla="*/ 18 h 2138"/>
                  <a:gd name="T2" fmla="*/ 885 w 1872"/>
                  <a:gd name="T3" fmla="*/ 18 h 2138"/>
                  <a:gd name="T4" fmla="*/ 986 w 1872"/>
                  <a:gd name="T5" fmla="*/ 18 h 2138"/>
                  <a:gd name="T6" fmla="*/ 1820 w 1872"/>
                  <a:gd name="T7" fmla="*/ 500 h 2138"/>
                  <a:gd name="T8" fmla="*/ 1820 w 1872"/>
                  <a:gd name="T9" fmla="*/ 500 h 2138"/>
                  <a:gd name="T10" fmla="*/ 1871 w 1872"/>
                  <a:gd name="T11" fmla="*/ 588 h 2138"/>
                  <a:gd name="T12" fmla="*/ 1871 w 1872"/>
                  <a:gd name="T13" fmla="*/ 1549 h 2138"/>
                  <a:gd name="T14" fmla="*/ 1871 w 1872"/>
                  <a:gd name="T15" fmla="*/ 1549 h 2138"/>
                  <a:gd name="T16" fmla="*/ 1820 w 1872"/>
                  <a:gd name="T17" fmla="*/ 1637 h 2138"/>
                  <a:gd name="T18" fmla="*/ 986 w 1872"/>
                  <a:gd name="T19" fmla="*/ 2119 h 2138"/>
                  <a:gd name="T20" fmla="*/ 986 w 1872"/>
                  <a:gd name="T21" fmla="*/ 2119 h 2138"/>
                  <a:gd name="T22" fmla="*/ 885 w 1872"/>
                  <a:gd name="T23" fmla="*/ 2119 h 2138"/>
                  <a:gd name="T24" fmla="*/ 50 w 1872"/>
                  <a:gd name="T25" fmla="*/ 1637 h 2138"/>
                  <a:gd name="T26" fmla="*/ 50 w 1872"/>
                  <a:gd name="T27" fmla="*/ 1637 h 2138"/>
                  <a:gd name="T28" fmla="*/ 0 w 1872"/>
                  <a:gd name="T29" fmla="*/ 1549 h 2138"/>
                  <a:gd name="T30" fmla="*/ 0 w 1872"/>
                  <a:gd name="T31" fmla="*/ 588 h 2138"/>
                  <a:gd name="T32" fmla="*/ 0 w 1872"/>
                  <a:gd name="T33" fmla="*/ 588 h 2138"/>
                  <a:gd name="T34" fmla="*/ 50 w 1872"/>
                  <a:gd name="T35" fmla="*/ 500 h 2138"/>
                  <a:gd name="T36" fmla="*/ 885 w 1872"/>
                  <a:gd name="T37" fmla="*/ 18 h 2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72" h="2138">
                    <a:moveTo>
                      <a:pt x="885" y="18"/>
                    </a:moveTo>
                    <a:lnTo>
                      <a:pt x="885" y="18"/>
                    </a:lnTo>
                    <a:cubicBezTo>
                      <a:pt x="916" y="0"/>
                      <a:pt x="955" y="0"/>
                      <a:pt x="986" y="18"/>
                    </a:cubicBezTo>
                    <a:lnTo>
                      <a:pt x="1820" y="500"/>
                    </a:lnTo>
                    <a:lnTo>
                      <a:pt x="1820" y="500"/>
                    </a:lnTo>
                    <a:cubicBezTo>
                      <a:pt x="1851" y="517"/>
                      <a:pt x="1871" y="551"/>
                      <a:pt x="1871" y="588"/>
                    </a:cubicBezTo>
                    <a:lnTo>
                      <a:pt x="1871" y="1549"/>
                    </a:lnTo>
                    <a:lnTo>
                      <a:pt x="1871" y="1549"/>
                    </a:lnTo>
                    <a:cubicBezTo>
                      <a:pt x="1871" y="1586"/>
                      <a:pt x="1851" y="1620"/>
                      <a:pt x="1820" y="1637"/>
                    </a:cubicBezTo>
                    <a:lnTo>
                      <a:pt x="986" y="2119"/>
                    </a:lnTo>
                    <a:lnTo>
                      <a:pt x="986" y="2119"/>
                    </a:lnTo>
                    <a:cubicBezTo>
                      <a:pt x="955" y="2137"/>
                      <a:pt x="916" y="2137"/>
                      <a:pt x="885" y="2119"/>
                    </a:cubicBezTo>
                    <a:lnTo>
                      <a:pt x="50" y="1637"/>
                    </a:lnTo>
                    <a:lnTo>
                      <a:pt x="50" y="1637"/>
                    </a:lnTo>
                    <a:cubicBezTo>
                      <a:pt x="19" y="1620"/>
                      <a:pt x="0" y="1586"/>
                      <a:pt x="0" y="1549"/>
                    </a:cubicBezTo>
                    <a:lnTo>
                      <a:pt x="0" y="588"/>
                    </a:lnTo>
                    <a:lnTo>
                      <a:pt x="0" y="588"/>
                    </a:lnTo>
                    <a:cubicBezTo>
                      <a:pt x="0" y="551"/>
                      <a:pt x="19" y="517"/>
                      <a:pt x="50" y="500"/>
                    </a:cubicBezTo>
                    <a:lnTo>
                      <a:pt x="885" y="18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4050" dirty="0"/>
              </a:p>
            </p:txBody>
          </p:sp>
        </p:grp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D98BF41D-10CD-4A8B-A7AB-6A7E245E38B5}"/>
              </a:ext>
            </a:extLst>
          </p:cNvPr>
          <p:cNvSpPr txBox="1"/>
          <p:nvPr/>
        </p:nvSpPr>
        <p:spPr>
          <a:xfrm>
            <a:off x="378475" y="6412488"/>
            <a:ext cx="1864749" cy="793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26"/>
              </a:lnSpc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납입 완료 후 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ts val="1426"/>
              </a:lnSpc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유연한 중도인출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ts val="1426"/>
              </a:lnSpc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추가납입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ts val="1426"/>
              </a:lnSpc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유니버셜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전환 가능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70" name="그룹 69">
            <a:extLst>
              <a:ext uri="{FF2B5EF4-FFF2-40B4-BE49-F238E27FC236}">
                <a16:creationId xmlns:a16="http://schemas.microsoft.com/office/drawing/2014/main" xmlns="" id="{3147441E-ED10-412D-8B08-AB30B19F9659}"/>
              </a:ext>
            </a:extLst>
          </p:cNvPr>
          <p:cNvGrpSpPr/>
          <p:nvPr/>
        </p:nvGrpSpPr>
        <p:grpSpPr>
          <a:xfrm>
            <a:off x="413341" y="8121420"/>
            <a:ext cx="2041257" cy="1758312"/>
            <a:chOff x="519358" y="1352138"/>
            <a:chExt cx="2041257" cy="1758312"/>
          </a:xfrm>
        </p:grpSpPr>
        <p:cxnSp>
          <p:nvCxnSpPr>
            <p:cNvPr id="71" name="직선 연결선 70">
              <a:extLst>
                <a:ext uri="{FF2B5EF4-FFF2-40B4-BE49-F238E27FC236}">
                  <a16:creationId xmlns:a16="http://schemas.microsoft.com/office/drawing/2014/main" xmlns="" id="{BBD4F528-7FFF-4747-8523-D3E1E92C25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2271" y="2233890"/>
              <a:ext cx="618344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xmlns="" id="{7D2BD4C3-7305-402E-B602-B39DCD379493}"/>
                </a:ext>
              </a:extLst>
            </p:cNvPr>
            <p:cNvGrpSpPr/>
            <p:nvPr/>
          </p:nvGrpSpPr>
          <p:grpSpPr>
            <a:xfrm>
              <a:off x="519358" y="1352138"/>
              <a:ext cx="1758312" cy="1758312"/>
              <a:chOff x="2157902" y="6105239"/>
              <a:chExt cx="3425963" cy="3425963"/>
            </a:xfrm>
          </p:grpSpPr>
          <p:sp>
            <p:nvSpPr>
              <p:cNvPr id="73" name="Freeform 2">
                <a:extLst>
                  <a:ext uri="{FF2B5EF4-FFF2-40B4-BE49-F238E27FC236}">
                    <a16:creationId xmlns:a16="http://schemas.microsoft.com/office/drawing/2014/main" xmlns="" id="{9EF7B527-429B-4A53-A004-E5B1E3DDD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7902" y="6105239"/>
                <a:ext cx="3425963" cy="3425963"/>
              </a:xfrm>
              <a:custGeom>
                <a:avLst/>
                <a:gdLst>
                  <a:gd name="T0" fmla="*/ 1377 w 2753"/>
                  <a:gd name="T1" fmla="*/ 0 h 2752"/>
                  <a:gd name="T2" fmla="*/ 1377 w 2753"/>
                  <a:gd name="T3" fmla="*/ 0 h 2752"/>
                  <a:gd name="T4" fmla="*/ 2752 w 2753"/>
                  <a:gd name="T5" fmla="*/ 1376 h 2752"/>
                  <a:gd name="T6" fmla="*/ 2752 w 2753"/>
                  <a:gd name="T7" fmla="*/ 1376 h 2752"/>
                  <a:gd name="T8" fmla="*/ 1377 w 2753"/>
                  <a:gd name="T9" fmla="*/ 2751 h 2752"/>
                  <a:gd name="T10" fmla="*/ 1377 w 2753"/>
                  <a:gd name="T11" fmla="*/ 2751 h 2752"/>
                  <a:gd name="T12" fmla="*/ 0 w 2753"/>
                  <a:gd name="T13" fmla="*/ 1376 h 2752"/>
                  <a:gd name="T14" fmla="*/ 0 w 2753"/>
                  <a:gd name="T15" fmla="*/ 1376 h 2752"/>
                  <a:gd name="T16" fmla="*/ 1377 w 2753"/>
                  <a:gd name="T17" fmla="*/ 0 h 2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3" h="2752">
                    <a:moveTo>
                      <a:pt x="1377" y="0"/>
                    </a:moveTo>
                    <a:lnTo>
                      <a:pt x="1377" y="0"/>
                    </a:lnTo>
                    <a:cubicBezTo>
                      <a:pt x="2137" y="0"/>
                      <a:pt x="2752" y="616"/>
                      <a:pt x="2752" y="1376"/>
                    </a:cubicBezTo>
                    <a:lnTo>
                      <a:pt x="2752" y="1376"/>
                    </a:lnTo>
                    <a:cubicBezTo>
                      <a:pt x="2752" y="2135"/>
                      <a:pt x="2137" y="2751"/>
                      <a:pt x="1377" y="2751"/>
                    </a:cubicBezTo>
                    <a:lnTo>
                      <a:pt x="1377" y="2751"/>
                    </a:lnTo>
                    <a:cubicBezTo>
                      <a:pt x="616" y="2751"/>
                      <a:pt x="0" y="2135"/>
                      <a:pt x="0" y="1376"/>
                    </a:cubicBezTo>
                    <a:lnTo>
                      <a:pt x="0" y="1376"/>
                    </a:lnTo>
                    <a:cubicBezTo>
                      <a:pt x="0" y="616"/>
                      <a:pt x="616" y="0"/>
                      <a:pt x="1377" y="0"/>
                    </a:cubicBezTo>
                  </a:path>
                </a:pathLst>
              </a:custGeom>
              <a:solidFill>
                <a:srgbClr val="150F9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4050" dirty="0"/>
              </a:p>
            </p:txBody>
          </p:sp>
          <p:sp>
            <p:nvSpPr>
              <p:cNvPr id="74" name="Freeform 3">
                <a:extLst>
                  <a:ext uri="{FF2B5EF4-FFF2-40B4-BE49-F238E27FC236}">
                    <a16:creationId xmlns:a16="http://schemas.microsoft.com/office/drawing/2014/main" xmlns="" id="{19F18AC0-1CD2-4345-8961-EB7AB3FE1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746" y="6302458"/>
                <a:ext cx="2758385" cy="3041639"/>
              </a:xfrm>
              <a:custGeom>
                <a:avLst/>
                <a:gdLst>
                  <a:gd name="T0" fmla="*/ 885 w 1872"/>
                  <a:gd name="T1" fmla="*/ 18 h 2138"/>
                  <a:gd name="T2" fmla="*/ 885 w 1872"/>
                  <a:gd name="T3" fmla="*/ 18 h 2138"/>
                  <a:gd name="T4" fmla="*/ 986 w 1872"/>
                  <a:gd name="T5" fmla="*/ 18 h 2138"/>
                  <a:gd name="T6" fmla="*/ 1820 w 1872"/>
                  <a:gd name="T7" fmla="*/ 500 h 2138"/>
                  <a:gd name="T8" fmla="*/ 1820 w 1872"/>
                  <a:gd name="T9" fmla="*/ 500 h 2138"/>
                  <a:gd name="T10" fmla="*/ 1871 w 1872"/>
                  <a:gd name="T11" fmla="*/ 588 h 2138"/>
                  <a:gd name="T12" fmla="*/ 1871 w 1872"/>
                  <a:gd name="T13" fmla="*/ 1549 h 2138"/>
                  <a:gd name="T14" fmla="*/ 1871 w 1872"/>
                  <a:gd name="T15" fmla="*/ 1549 h 2138"/>
                  <a:gd name="T16" fmla="*/ 1820 w 1872"/>
                  <a:gd name="T17" fmla="*/ 1637 h 2138"/>
                  <a:gd name="T18" fmla="*/ 986 w 1872"/>
                  <a:gd name="T19" fmla="*/ 2119 h 2138"/>
                  <a:gd name="T20" fmla="*/ 986 w 1872"/>
                  <a:gd name="T21" fmla="*/ 2119 h 2138"/>
                  <a:gd name="T22" fmla="*/ 885 w 1872"/>
                  <a:gd name="T23" fmla="*/ 2119 h 2138"/>
                  <a:gd name="T24" fmla="*/ 50 w 1872"/>
                  <a:gd name="T25" fmla="*/ 1637 h 2138"/>
                  <a:gd name="T26" fmla="*/ 50 w 1872"/>
                  <a:gd name="T27" fmla="*/ 1637 h 2138"/>
                  <a:gd name="T28" fmla="*/ 0 w 1872"/>
                  <a:gd name="T29" fmla="*/ 1549 h 2138"/>
                  <a:gd name="T30" fmla="*/ 0 w 1872"/>
                  <a:gd name="T31" fmla="*/ 588 h 2138"/>
                  <a:gd name="T32" fmla="*/ 0 w 1872"/>
                  <a:gd name="T33" fmla="*/ 588 h 2138"/>
                  <a:gd name="T34" fmla="*/ 50 w 1872"/>
                  <a:gd name="T35" fmla="*/ 500 h 2138"/>
                  <a:gd name="T36" fmla="*/ 885 w 1872"/>
                  <a:gd name="T37" fmla="*/ 18 h 2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72" h="2138">
                    <a:moveTo>
                      <a:pt x="885" y="18"/>
                    </a:moveTo>
                    <a:lnTo>
                      <a:pt x="885" y="18"/>
                    </a:lnTo>
                    <a:cubicBezTo>
                      <a:pt x="916" y="0"/>
                      <a:pt x="955" y="0"/>
                      <a:pt x="986" y="18"/>
                    </a:cubicBezTo>
                    <a:lnTo>
                      <a:pt x="1820" y="500"/>
                    </a:lnTo>
                    <a:lnTo>
                      <a:pt x="1820" y="500"/>
                    </a:lnTo>
                    <a:cubicBezTo>
                      <a:pt x="1851" y="517"/>
                      <a:pt x="1871" y="551"/>
                      <a:pt x="1871" y="588"/>
                    </a:cubicBezTo>
                    <a:lnTo>
                      <a:pt x="1871" y="1549"/>
                    </a:lnTo>
                    <a:lnTo>
                      <a:pt x="1871" y="1549"/>
                    </a:lnTo>
                    <a:cubicBezTo>
                      <a:pt x="1871" y="1586"/>
                      <a:pt x="1851" y="1620"/>
                      <a:pt x="1820" y="1637"/>
                    </a:cubicBezTo>
                    <a:lnTo>
                      <a:pt x="986" y="2119"/>
                    </a:lnTo>
                    <a:lnTo>
                      <a:pt x="986" y="2119"/>
                    </a:lnTo>
                    <a:cubicBezTo>
                      <a:pt x="955" y="2137"/>
                      <a:pt x="916" y="2137"/>
                      <a:pt x="885" y="2119"/>
                    </a:cubicBezTo>
                    <a:lnTo>
                      <a:pt x="50" y="1637"/>
                    </a:lnTo>
                    <a:lnTo>
                      <a:pt x="50" y="1637"/>
                    </a:lnTo>
                    <a:cubicBezTo>
                      <a:pt x="19" y="1620"/>
                      <a:pt x="0" y="1586"/>
                      <a:pt x="0" y="1549"/>
                    </a:cubicBezTo>
                    <a:lnTo>
                      <a:pt x="0" y="588"/>
                    </a:lnTo>
                    <a:lnTo>
                      <a:pt x="0" y="588"/>
                    </a:lnTo>
                    <a:cubicBezTo>
                      <a:pt x="0" y="551"/>
                      <a:pt x="19" y="517"/>
                      <a:pt x="50" y="500"/>
                    </a:cubicBezTo>
                    <a:lnTo>
                      <a:pt x="885" y="18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4050" dirty="0"/>
              </a:p>
            </p:txBody>
          </p:sp>
        </p:grp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8B613B9A-A461-4541-BAEB-A56E41F19ECB}"/>
              </a:ext>
            </a:extLst>
          </p:cNvPr>
          <p:cNvSpPr txBox="1"/>
          <p:nvPr/>
        </p:nvSpPr>
        <p:spPr>
          <a:xfrm>
            <a:off x="448156" y="8539368"/>
            <a:ext cx="175299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단기납</a:t>
            </a:r>
            <a:r>
              <a:rPr lang="ko-KR" altLang="en-US" sz="13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PLAN</a:t>
            </a:r>
          </a:p>
          <a:p>
            <a:pPr algn="ctr"/>
            <a:r>
              <a:rPr lang="ko-KR" altLang="en-US" sz="13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납입보험료</a:t>
            </a:r>
            <a:endParaRPr lang="en-US" altLang="ko-KR" sz="13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3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최대 </a:t>
            </a:r>
            <a:r>
              <a:rPr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3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개월 선납</a:t>
            </a:r>
            <a:endParaRPr lang="en-US" altLang="ko-KR" sz="13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평균공시이율 </a:t>
            </a: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할인 적용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BC266383-F248-4A9F-97EA-C068A4F5672E}"/>
              </a:ext>
            </a:extLst>
          </p:cNvPr>
          <p:cNvCxnSpPr>
            <a:cxnSpLocks/>
          </p:cNvCxnSpPr>
          <p:nvPr/>
        </p:nvCxnSpPr>
        <p:spPr>
          <a:xfrm>
            <a:off x="431548" y="3154124"/>
            <a:ext cx="6656915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xmlns="" id="{80098783-B6A4-45A8-823E-611ACDEB65FB}"/>
              </a:ext>
            </a:extLst>
          </p:cNvPr>
          <p:cNvCxnSpPr>
            <a:cxnSpLocks/>
          </p:cNvCxnSpPr>
          <p:nvPr/>
        </p:nvCxnSpPr>
        <p:spPr>
          <a:xfrm>
            <a:off x="466414" y="5592457"/>
            <a:ext cx="6656915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>
            <a:extLst>
              <a:ext uri="{FF2B5EF4-FFF2-40B4-BE49-F238E27FC236}">
                <a16:creationId xmlns:a16="http://schemas.microsoft.com/office/drawing/2014/main" xmlns="" id="{BE9394E7-4915-45BE-A2ED-82BC462DCC9F}"/>
              </a:ext>
            </a:extLst>
          </p:cNvPr>
          <p:cNvCxnSpPr>
            <a:cxnSpLocks/>
          </p:cNvCxnSpPr>
          <p:nvPr/>
        </p:nvCxnSpPr>
        <p:spPr>
          <a:xfrm>
            <a:off x="520351" y="7894307"/>
            <a:ext cx="6656915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그룹 75">
            <a:extLst>
              <a:ext uri="{FF2B5EF4-FFF2-40B4-BE49-F238E27FC236}">
                <a16:creationId xmlns:a16="http://schemas.microsoft.com/office/drawing/2014/main" xmlns="" id="{49FF3055-C000-4605-B215-72AFD6FC9C76}"/>
              </a:ext>
            </a:extLst>
          </p:cNvPr>
          <p:cNvGrpSpPr/>
          <p:nvPr/>
        </p:nvGrpSpPr>
        <p:grpSpPr>
          <a:xfrm>
            <a:off x="-14332" y="-14957"/>
            <a:ext cx="1129163" cy="936335"/>
            <a:chOff x="-14332" y="-14957"/>
            <a:chExt cx="1129163" cy="936335"/>
          </a:xfrm>
        </p:grpSpPr>
        <p:grpSp>
          <p:nvGrpSpPr>
            <p:cNvPr id="77" name="그룹 76">
              <a:extLst>
                <a:ext uri="{FF2B5EF4-FFF2-40B4-BE49-F238E27FC236}">
                  <a16:creationId xmlns:a16="http://schemas.microsoft.com/office/drawing/2014/main" xmlns="" id="{6C4AD4AB-8385-4F5C-AA80-E55684E81B97}"/>
                </a:ext>
              </a:extLst>
            </p:cNvPr>
            <p:cNvGrpSpPr/>
            <p:nvPr/>
          </p:nvGrpSpPr>
          <p:grpSpPr>
            <a:xfrm>
              <a:off x="-14332" y="-14957"/>
              <a:ext cx="1129163" cy="936335"/>
              <a:chOff x="7524465" y="3937516"/>
              <a:chExt cx="1691649" cy="671590"/>
            </a:xfrm>
          </p:grpSpPr>
          <p:sp>
            <p:nvSpPr>
              <p:cNvPr id="79" name="화살표: 오각형 78">
                <a:extLst>
                  <a:ext uri="{FF2B5EF4-FFF2-40B4-BE49-F238E27FC236}">
                    <a16:creationId xmlns:a16="http://schemas.microsoft.com/office/drawing/2014/main" xmlns="" id="{599F2F4C-5889-4AA2-87E8-84CC791EA374}"/>
                  </a:ext>
                </a:extLst>
              </p:cNvPr>
              <p:cNvSpPr/>
              <p:nvPr/>
            </p:nvSpPr>
            <p:spPr>
              <a:xfrm>
                <a:off x="7524465" y="3948240"/>
                <a:ext cx="1580206" cy="660865"/>
              </a:xfrm>
              <a:prstGeom prst="homePlate">
                <a:avLst>
                  <a:gd name="adj" fmla="val 27328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화살표: 갈매기형 수장 79">
                <a:extLst>
                  <a:ext uri="{FF2B5EF4-FFF2-40B4-BE49-F238E27FC236}">
                    <a16:creationId xmlns:a16="http://schemas.microsoft.com/office/drawing/2014/main" xmlns="" id="{D5E05CA8-F407-4B81-8805-DB46856BD6C6}"/>
                  </a:ext>
                </a:extLst>
              </p:cNvPr>
              <p:cNvSpPr/>
              <p:nvPr/>
            </p:nvSpPr>
            <p:spPr>
              <a:xfrm>
                <a:off x="8796875" y="3937516"/>
                <a:ext cx="419239" cy="671590"/>
              </a:xfrm>
              <a:prstGeom prst="chevron">
                <a:avLst>
                  <a:gd name="adj" fmla="val 91715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E5EFDA85-3310-4E8B-9A40-0C3B80B2B104}"/>
                </a:ext>
              </a:extLst>
            </p:cNvPr>
            <p:cNvSpPr txBox="1"/>
            <p:nvPr/>
          </p:nvSpPr>
          <p:spPr>
            <a:xfrm>
              <a:off x="28517" y="313383"/>
              <a:ext cx="90051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400" b="1" dirty="0">
                  <a:solidFill>
                    <a:srgbClr val="6E27C5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Malgun Gothic Semilight" panose="020B0502040204020203" pitchFamily="50" charset="-127"/>
                </a:rPr>
                <a:t>상품소개</a:t>
              </a:r>
              <a:endParaRPr lang="en-US" sz="1400" b="1" dirty="0">
                <a:solidFill>
                  <a:srgbClr val="6E27C5"/>
                </a:solidFill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xmlns="" id="{83874E4A-B0BD-4CB5-B284-B06E4371C4FE}"/>
              </a:ext>
            </a:extLst>
          </p:cNvPr>
          <p:cNvGrpSpPr/>
          <p:nvPr/>
        </p:nvGrpSpPr>
        <p:grpSpPr>
          <a:xfrm rot="162878">
            <a:off x="4000098" y="588871"/>
            <a:ext cx="1773898" cy="95769"/>
            <a:chOff x="3583674" y="591926"/>
            <a:chExt cx="1965265" cy="134660"/>
          </a:xfrm>
        </p:grpSpPr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xmlns="" id="{802FFA5A-B436-4132-BF24-E28C2F6D7FAC}"/>
                </a:ext>
              </a:extLst>
            </p:cNvPr>
            <p:cNvSpPr/>
            <p:nvPr/>
          </p:nvSpPr>
          <p:spPr>
            <a:xfrm rot="21302739">
              <a:off x="3583674" y="643710"/>
              <a:ext cx="1947682" cy="82876"/>
            </a:xfrm>
            <a:custGeom>
              <a:avLst/>
              <a:gdLst>
                <a:gd name="connsiteX0" fmla="*/ 0 w 2568102"/>
                <a:gd name="connsiteY0" fmla="*/ 48638 h 136187"/>
                <a:gd name="connsiteX1" fmla="*/ 943583 w 2568102"/>
                <a:gd name="connsiteY1" fmla="*/ 0 h 136187"/>
                <a:gd name="connsiteX2" fmla="*/ 2033081 w 2568102"/>
                <a:gd name="connsiteY2" fmla="*/ 48638 h 136187"/>
                <a:gd name="connsiteX3" fmla="*/ 2568102 w 2568102"/>
                <a:gd name="connsiteY3" fmla="*/ 136187 h 13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8102" h="136187">
                  <a:moveTo>
                    <a:pt x="0" y="48638"/>
                  </a:moveTo>
                  <a:cubicBezTo>
                    <a:pt x="302368" y="24319"/>
                    <a:pt x="604736" y="0"/>
                    <a:pt x="943583" y="0"/>
                  </a:cubicBezTo>
                  <a:cubicBezTo>
                    <a:pt x="1282430" y="0"/>
                    <a:pt x="1762328" y="25940"/>
                    <a:pt x="2033081" y="48638"/>
                  </a:cubicBezTo>
                  <a:cubicBezTo>
                    <a:pt x="2303834" y="71336"/>
                    <a:pt x="2378413" y="68093"/>
                    <a:pt x="2568102" y="136187"/>
                  </a:cubicBezTo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자유형: 도형 80">
              <a:extLst>
                <a:ext uri="{FF2B5EF4-FFF2-40B4-BE49-F238E27FC236}">
                  <a16:creationId xmlns:a16="http://schemas.microsoft.com/office/drawing/2014/main" xmlns="" id="{246F134F-CC28-4275-9D8F-418212B66D0A}"/>
                </a:ext>
              </a:extLst>
            </p:cNvPr>
            <p:cNvSpPr/>
            <p:nvPr/>
          </p:nvSpPr>
          <p:spPr>
            <a:xfrm rot="21302739">
              <a:off x="3601257" y="591926"/>
              <a:ext cx="1947682" cy="82876"/>
            </a:xfrm>
            <a:custGeom>
              <a:avLst/>
              <a:gdLst>
                <a:gd name="connsiteX0" fmla="*/ 0 w 2568102"/>
                <a:gd name="connsiteY0" fmla="*/ 48638 h 136187"/>
                <a:gd name="connsiteX1" fmla="*/ 943583 w 2568102"/>
                <a:gd name="connsiteY1" fmla="*/ 0 h 136187"/>
                <a:gd name="connsiteX2" fmla="*/ 2033081 w 2568102"/>
                <a:gd name="connsiteY2" fmla="*/ 48638 h 136187"/>
                <a:gd name="connsiteX3" fmla="*/ 2568102 w 2568102"/>
                <a:gd name="connsiteY3" fmla="*/ 136187 h 13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8102" h="136187">
                  <a:moveTo>
                    <a:pt x="0" y="48638"/>
                  </a:moveTo>
                  <a:cubicBezTo>
                    <a:pt x="302368" y="24319"/>
                    <a:pt x="604736" y="0"/>
                    <a:pt x="943583" y="0"/>
                  </a:cubicBezTo>
                  <a:cubicBezTo>
                    <a:pt x="1282430" y="0"/>
                    <a:pt x="1762328" y="25940"/>
                    <a:pt x="2033081" y="48638"/>
                  </a:cubicBezTo>
                  <a:cubicBezTo>
                    <a:pt x="2303834" y="71336"/>
                    <a:pt x="2378413" y="68093"/>
                    <a:pt x="2568102" y="136187"/>
                  </a:cubicBezTo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7058FB-6053-4F3C-AD6E-235674EA6A6C}"/>
              </a:ext>
            </a:extLst>
          </p:cNvPr>
          <p:cNvSpPr txBox="1"/>
          <p:nvPr/>
        </p:nvSpPr>
        <p:spPr>
          <a:xfrm>
            <a:off x="1103037" y="230944"/>
            <a:ext cx="6251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Chubb 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수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秀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)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 종신보험 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</a:t>
            </a:r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종 체감납입형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무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)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4151465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A7CDCA50-3FEA-494D-BF3C-411C8AC6C7AA}"/>
              </a:ext>
            </a:extLst>
          </p:cNvPr>
          <p:cNvSpPr/>
          <p:nvPr/>
        </p:nvSpPr>
        <p:spPr>
          <a:xfrm>
            <a:off x="-3950" y="4972287"/>
            <a:ext cx="7563625" cy="5244154"/>
          </a:xfrm>
          <a:prstGeom prst="rect">
            <a:avLst/>
          </a:prstGeom>
          <a:pattFill prst="pct50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C645F344-F6F4-4D29-9135-CC9FAE8A1942}"/>
              </a:ext>
            </a:extLst>
          </p:cNvPr>
          <p:cNvSpPr txBox="1"/>
          <p:nvPr/>
        </p:nvSpPr>
        <p:spPr>
          <a:xfrm>
            <a:off x="685398" y="5358985"/>
            <a:ext cx="6343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>
                <a:solidFill>
                  <a:srgbClr val="FF0198"/>
                </a:solidFill>
                <a:latin typeface="맑은 고딕" panose="020B0503020000020004" pitchFamily="50" charset="-127"/>
              </a:rPr>
              <a:t>유니버셜</a:t>
            </a:r>
            <a:r>
              <a:rPr lang="ko-KR" altLang="en-US" b="1" dirty="0">
                <a:solidFill>
                  <a:srgbClr val="FF0198"/>
                </a:solidFill>
                <a:latin typeface="맑은 고딕" panose="020B0503020000020004" pitchFamily="50" charset="-127"/>
              </a:rPr>
              <a:t> 종신보험으로의 전환</a:t>
            </a:r>
            <a:endParaRPr lang="en-US" altLang="ko-KR" b="1" dirty="0">
              <a:solidFill>
                <a:srgbClr val="FF0198"/>
              </a:solidFill>
              <a:latin typeface="맑은 고딕" panose="020B0503020000020004" pitchFamily="50" charset="-127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74182C40-F0A2-4001-A8E2-484F34A23B4B}"/>
              </a:ext>
            </a:extLst>
          </p:cNvPr>
          <p:cNvSpPr txBox="1"/>
          <p:nvPr/>
        </p:nvSpPr>
        <p:spPr>
          <a:xfrm>
            <a:off x="313983" y="6093484"/>
            <a:ext cx="7245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2607" indent="-212607">
              <a:buAutoNum type="arabicPeriod"/>
            </a:pPr>
            <a:r>
              <a:rPr lang="ko-KR" altLang="en-US" sz="1400" b="1" dirty="0">
                <a:latin typeface="맑은 고딕" panose="020B0503020000020004" pitchFamily="50" charset="-127"/>
              </a:rPr>
              <a:t>다음 조건을 모두 충족하는 경우에 전환 신청 가능</a:t>
            </a:r>
            <a:endParaRPr lang="en-US" altLang="ko-KR" sz="1400" b="1" dirty="0">
              <a:latin typeface="맑은 고딕" panose="020B0503020000020004" pitchFamily="50" charset="-127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2F3B29EB-1808-48AB-9FFF-FBF9EBA78718}"/>
              </a:ext>
            </a:extLst>
          </p:cNvPr>
          <p:cNvSpPr txBox="1"/>
          <p:nvPr/>
        </p:nvSpPr>
        <p:spPr>
          <a:xfrm>
            <a:off x="526306" y="6465576"/>
            <a:ext cx="6518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맑은 고딕" panose="020B0503020000020004" pitchFamily="50" charset="-127"/>
              </a:rPr>
              <a:t>보험료 납입기간이 경과하고 보험료 납입을 완료한 계약</a:t>
            </a:r>
            <a:endParaRPr lang="en-US" altLang="ko-KR" sz="1400" b="1" dirty="0">
              <a:latin typeface="맑은 고딕" panose="020B0503020000020004" pitchFamily="50" charset="-127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25D757D0-A070-4C58-A7F4-51C55A1F17FA}"/>
              </a:ext>
            </a:extLst>
          </p:cNvPr>
          <p:cNvSpPr txBox="1"/>
          <p:nvPr/>
        </p:nvSpPr>
        <p:spPr>
          <a:xfrm>
            <a:off x="526306" y="6794206"/>
            <a:ext cx="6518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맑은 고딕" panose="020B0503020000020004" pitchFamily="50" charset="-127"/>
              </a:rPr>
              <a:t>보험료의 납입면제 사유가 발생하지 않은 계약</a:t>
            </a:r>
            <a:endParaRPr lang="en-US" altLang="ko-KR" sz="1400" b="1" dirty="0">
              <a:latin typeface="맑은 고딕" panose="020B0503020000020004" pitchFamily="50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A573D4FF-A96E-4627-AEAB-D1E4A21DAEAC}"/>
              </a:ext>
            </a:extLst>
          </p:cNvPr>
          <p:cNvSpPr txBox="1"/>
          <p:nvPr/>
        </p:nvSpPr>
        <p:spPr>
          <a:xfrm>
            <a:off x="526306" y="7118963"/>
            <a:ext cx="6216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맑은 고딕" panose="020B0503020000020004" pitchFamily="50" charset="-127"/>
              </a:rPr>
              <a:t>저축성 </a:t>
            </a:r>
            <a:r>
              <a:rPr lang="ko-KR" altLang="en-US" sz="1400" b="1" dirty="0" err="1">
                <a:latin typeface="맑은 고딕" panose="020B0503020000020004" pitchFamily="50" charset="-127"/>
              </a:rPr>
              <a:t>변액보험</a:t>
            </a:r>
            <a:r>
              <a:rPr lang="ko-KR" altLang="en-US" sz="1400" b="1" dirty="0">
                <a:latin typeface="맑은 고딕" panose="020B0503020000020004" pitchFamily="50" charset="-127"/>
              </a:rPr>
              <a:t> 전환</a:t>
            </a:r>
            <a:r>
              <a:rPr lang="en-US" altLang="ko-KR" sz="1400" b="1" dirty="0">
                <a:latin typeface="맑은 고딕" panose="020B0503020000020004" pitchFamily="50" charset="-127"/>
              </a:rPr>
              <a:t>, </a:t>
            </a:r>
            <a:r>
              <a:rPr lang="ko-KR" altLang="en-US" sz="1400" b="1" dirty="0">
                <a:latin typeface="맑은 고딕" panose="020B0503020000020004" pitchFamily="50" charset="-127"/>
              </a:rPr>
              <a:t>연금전환 등 전환되지 않은 계약</a:t>
            </a:r>
            <a:endParaRPr lang="en-US" altLang="ko-KR" sz="1400" b="1" dirty="0">
              <a:latin typeface="맑은 고딕" panose="020B0503020000020004" pitchFamily="50" charset="-127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9E2E1CDA-F4DE-487B-BBD1-CE38540B1845}"/>
              </a:ext>
            </a:extLst>
          </p:cNvPr>
          <p:cNvSpPr txBox="1"/>
          <p:nvPr/>
        </p:nvSpPr>
        <p:spPr>
          <a:xfrm>
            <a:off x="319108" y="8184319"/>
            <a:ext cx="5406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맑은 고딕" panose="020B0503020000020004" pitchFamily="50" charset="-127"/>
              </a:rPr>
              <a:t>2. </a:t>
            </a:r>
            <a:r>
              <a:rPr lang="ko-KR" altLang="en-US" sz="1400" b="1" dirty="0">
                <a:latin typeface="맑은 고딕" panose="020B0503020000020004" pitchFamily="50" charset="-127"/>
              </a:rPr>
              <a:t>전환 후 계약의 운용방법</a:t>
            </a:r>
            <a:endParaRPr lang="en-US" altLang="ko-KR" sz="1400" b="1" dirty="0">
              <a:latin typeface="맑은 고딕" panose="020B0503020000020004" pitchFamily="50" charset="-127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A376AFD8-6533-4765-919F-A75E9B44C4ED}"/>
              </a:ext>
            </a:extLst>
          </p:cNvPr>
          <p:cNvSpPr txBox="1"/>
          <p:nvPr/>
        </p:nvSpPr>
        <p:spPr>
          <a:xfrm>
            <a:off x="444186" y="8534935"/>
            <a:ext cx="6878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맑은 고딕" panose="020B0503020000020004" pitchFamily="50" charset="-127"/>
              </a:rPr>
              <a:t>전환계약의 보험가입금액은 전환금액</a:t>
            </a:r>
            <a:r>
              <a:rPr lang="en-US" altLang="ko-KR" sz="1400" b="1" dirty="0">
                <a:latin typeface="맑은 고딕" panose="020B0503020000020004" pitchFamily="50" charset="-127"/>
              </a:rPr>
              <a:t>(</a:t>
            </a:r>
            <a:r>
              <a:rPr lang="ko-KR" altLang="en-US" sz="1400" b="1" dirty="0">
                <a:latin typeface="맑은 고딕" panose="020B0503020000020004" pitchFamily="50" charset="-127"/>
              </a:rPr>
              <a:t>전환시점 해약환급금의 전부 또는 일부</a:t>
            </a:r>
            <a:r>
              <a:rPr lang="en-US" altLang="ko-KR" sz="1400" b="1" dirty="0">
                <a:latin typeface="맑은 고딕" panose="020B0503020000020004" pitchFamily="50" charset="-127"/>
              </a:rPr>
              <a:t>)</a:t>
            </a:r>
            <a:r>
              <a:rPr lang="ko-KR" altLang="en-US" sz="1400" b="1" dirty="0">
                <a:latin typeface="맑은 고딕" panose="020B0503020000020004" pitchFamily="50" charset="-127"/>
              </a:rPr>
              <a:t>을 </a:t>
            </a:r>
            <a:r>
              <a:rPr lang="ko-KR" altLang="en-US" sz="1400" b="1" dirty="0" err="1">
                <a:latin typeface="맑은 고딕" panose="020B0503020000020004" pitchFamily="50" charset="-127"/>
              </a:rPr>
              <a:t>일시납</a:t>
            </a:r>
            <a:r>
              <a:rPr lang="ko-KR" altLang="en-US" sz="1400" b="1" dirty="0">
                <a:latin typeface="맑은 고딕" panose="020B0503020000020004" pitchFamily="50" charset="-127"/>
              </a:rPr>
              <a:t> 보험료로 하여 계산된 금액으로 함</a:t>
            </a:r>
            <a:endParaRPr lang="en-US" altLang="ko-KR" sz="1400" b="1" dirty="0">
              <a:latin typeface="맑은 고딕" panose="020B0503020000020004" pitchFamily="50" charset="-127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99170C11-AE31-45AA-8032-216026B98019}"/>
              </a:ext>
            </a:extLst>
          </p:cNvPr>
          <p:cNvSpPr txBox="1"/>
          <p:nvPr/>
        </p:nvSpPr>
        <p:spPr>
          <a:xfrm>
            <a:off x="450128" y="9131968"/>
            <a:ext cx="6093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맑은 고딕" panose="020B0503020000020004" pitchFamily="50" charset="-127"/>
              </a:rPr>
              <a:t>전환 시점은 납입완료일 이후 계약자가 신청한 월계약해당일로 함</a:t>
            </a:r>
            <a:endParaRPr lang="en-US" altLang="ko-KR" sz="1400" b="1" dirty="0">
              <a:latin typeface="맑은 고딕" panose="020B0503020000020004" pitchFamily="50" charset="-127"/>
            </a:endParaRPr>
          </a:p>
        </p:txBody>
      </p:sp>
      <p:sp>
        <p:nvSpPr>
          <p:cNvPr id="56" name="화살표: 오른쪽 55">
            <a:extLst>
              <a:ext uri="{FF2B5EF4-FFF2-40B4-BE49-F238E27FC236}">
                <a16:creationId xmlns:a16="http://schemas.microsoft.com/office/drawing/2014/main" xmlns="" id="{2CC08494-9B35-4804-BD05-35FAF3BB8331}"/>
              </a:ext>
            </a:extLst>
          </p:cNvPr>
          <p:cNvSpPr/>
          <p:nvPr/>
        </p:nvSpPr>
        <p:spPr>
          <a:xfrm>
            <a:off x="966166" y="2630407"/>
            <a:ext cx="6127759" cy="594910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8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68" dirty="0" err="1"/>
          </a:p>
        </p:txBody>
      </p: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xmlns="" id="{DFBD7CE8-75A4-48AA-B43A-7A16AC6A8A7F}"/>
              </a:ext>
            </a:extLst>
          </p:cNvPr>
          <p:cNvSpPr/>
          <p:nvPr/>
        </p:nvSpPr>
        <p:spPr>
          <a:xfrm>
            <a:off x="542142" y="2156158"/>
            <a:ext cx="998453" cy="415796"/>
          </a:xfrm>
          <a:prstGeom prst="roundRect">
            <a:avLst/>
          </a:prstGeom>
          <a:solidFill>
            <a:srgbClr val="150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68" dirty="0" err="1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0F9A52A8-80C6-4F0A-B26D-38BB2A6C8109}"/>
              </a:ext>
            </a:extLst>
          </p:cNvPr>
          <p:cNvSpPr txBox="1"/>
          <p:nvPr/>
        </p:nvSpPr>
        <p:spPr>
          <a:xfrm>
            <a:off x="426277" y="2210381"/>
            <a:ext cx="1196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가입시점</a:t>
            </a:r>
            <a:endParaRPr lang="en-US" altLang="ko-KR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7" name="사각형: 둥근 모서리 66">
            <a:extLst>
              <a:ext uri="{FF2B5EF4-FFF2-40B4-BE49-F238E27FC236}">
                <a16:creationId xmlns:a16="http://schemas.microsoft.com/office/drawing/2014/main" xmlns="" id="{A615DA64-18A1-4185-AE02-51F78FE372B6}"/>
              </a:ext>
            </a:extLst>
          </p:cNvPr>
          <p:cNvSpPr/>
          <p:nvPr/>
        </p:nvSpPr>
        <p:spPr>
          <a:xfrm>
            <a:off x="3049849" y="2153716"/>
            <a:ext cx="1297226" cy="415796"/>
          </a:xfrm>
          <a:prstGeom prst="roundRect">
            <a:avLst/>
          </a:prstGeom>
          <a:solidFill>
            <a:srgbClr val="150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68" dirty="0" err="1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4D7A0C25-59F5-4FDC-BEBE-0EF8BA5D2296}"/>
              </a:ext>
            </a:extLst>
          </p:cNvPr>
          <p:cNvSpPr txBox="1"/>
          <p:nvPr/>
        </p:nvSpPr>
        <p:spPr>
          <a:xfrm>
            <a:off x="3028465" y="2205521"/>
            <a:ext cx="1306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납입완료시점</a:t>
            </a:r>
            <a:endParaRPr lang="en-US" altLang="ko-KR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A7AE1708-5D78-459D-92CD-F77BCA1BF7AA}"/>
              </a:ext>
            </a:extLst>
          </p:cNvPr>
          <p:cNvSpPr txBox="1"/>
          <p:nvPr/>
        </p:nvSpPr>
        <p:spPr>
          <a:xfrm>
            <a:off x="3762821" y="2775392"/>
            <a:ext cx="3199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최  소  적  립  금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30%</a:t>
            </a:r>
            <a:endParaRPr lang="en-US" altLang="ko-KR" sz="2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79F68C86-F658-4582-93DD-D7B42DB75C64}"/>
              </a:ext>
            </a:extLst>
          </p:cNvPr>
          <p:cNvGrpSpPr/>
          <p:nvPr/>
        </p:nvGrpSpPr>
        <p:grpSpPr>
          <a:xfrm>
            <a:off x="4114791" y="3151744"/>
            <a:ext cx="2449346" cy="313684"/>
            <a:chOff x="4385224" y="4003847"/>
            <a:chExt cx="1963034" cy="251403"/>
          </a:xfrm>
        </p:grpSpPr>
        <p:sp>
          <p:nvSpPr>
            <p:cNvPr id="78" name="화살표: 위쪽 77">
              <a:extLst>
                <a:ext uri="{FF2B5EF4-FFF2-40B4-BE49-F238E27FC236}">
                  <a16:creationId xmlns:a16="http://schemas.microsoft.com/office/drawing/2014/main" xmlns="" id="{B2609767-ABDF-4717-928F-8B5FD0C20069}"/>
                </a:ext>
              </a:extLst>
            </p:cNvPr>
            <p:cNvSpPr/>
            <p:nvPr/>
          </p:nvSpPr>
          <p:spPr>
            <a:xfrm>
              <a:off x="4385224" y="4010990"/>
              <a:ext cx="155032" cy="244260"/>
            </a:xfrm>
            <a:prstGeom prst="upArrow">
              <a:avLst/>
            </a:prstGeom>
            <a:solidFill>
              <a:srgbClr val="FF0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68" dirty="0" err="1"/>
            </a:p>
          </p:txBody>
        </p:sp>
        <p:sp>
          <p:nvSpPr>
            <p:cNvPr id="79" name="화살표: 위쪽 78">
              <a:extLst>
                <a:ext uri="{FF2B5EF4-FFF2-40B4-BE49-F238E27FC236}">
                  <a16:creationId xmlns:a16="http://schemas.microsoft.com/office/drawing/2014/main" xmlns="" id="{F7BE4638-EBF7-4ECE-86A0-2FE92BD6BD24}"/>
                </a:ext>
              </a:extLst>
            </p:cNvPr>
            <p:cNvSpPr/>
            <p:nvPr/>
          </p:nvSpPr>
          <p:spPr>
            <a:xfrm flipV="1">
              <a:off x="4646221" y="4004420"/>
              <a:ext cx="155032" cy="244260"/>
            </a:xfrm>
            <a:prstGeom prst="up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68" dirty="0" err="1"/>
            </a:p>
          </p:txBody>
        </p:sp>
        <p:sp>
          <p:nvSpPr>
            <p:cNvPr id="80" name="화살표: 위쪽 79">
              <a:extLst>
                <a:ext uri="{FF2B5EF4-FFF2-40B4-BE49-F238E27FC236}">
                  <a16:creationId xmlns:a16="http://schemas.microsoft.com/office/drawing/2014/main" xmlns="" id="{F7261CDE-0C06-49F2-BC67-CBE593474081}"/>
                </a:ext>
              </a:extLst>
            </p:cNvPr>
            <p:cNvSpPr/>
            <p:nvPr/>
          </p:nvSpPr>
          <p:spPr>
            <a:xfrm>
              <a:off x="4904055" y="4004420"/>
              <a:ext cx="155032" cy="244260"/>
            </a:xfrm>
            <a:prstGeom prst="upArrow">
              <a:avLst/>
            </a:prstGeom>
            <a:solidFill>
              <a:srgbClr val="FF0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68" dirty="0" err="1"/>
            </a:p>
          </p:txBody>
        </p:sp>
        <p:sp>
          <p:nvSpPr>
            <p:cNvPr id="81" name="화살표: 위쪽 80">
              <a:extLst>
                <a:ext uri="{FF2B5EF4-FFF2-40B4-BE49-F238E27FC236}">
                  <a16:creationId xmlns:a16="http://schemas.microsoft.com/office/drawing/2014/main" xmlns="" id="{262DFB96-BC51-4B6B-A895-6C95DC62DE28}"/>
                </a:ext>
              </a:extLst>
            </p:cNvPr>
            <p:cNvSpPr/>
            <p:nvPr/>
          </p:nvSpPr>
          <p:spPr>
            <a:xfrm flipV="1">
              <a:off x="5161889" y="4004420"/>
              <a:ext cx="155032" cy="244260"/>
            </a:xfrm>
            <a:prstGeom prst="up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68" dirty="0" err="1"/>
            </a:p>
          </p:txBody>
        </p:sp>
        <p:sp>
          <p:nvSpPr>
            <p:cNvPr id="82" name="화살표: 위쪽 81">
              <a:extLst>
                <a:ext uri="{FF2B5EF4-FFF2-40B4-BE49-F238E27FC236}">
                  <a16:creationId xmlns:a16="http://schemas.microsoft.com/office/drawing/2014/main" xmlns="" id="{BC465643-D1A1-4ADD-932C-A2B6F32A6D8C}"/>
                </a:ext>
              </a:extLst>
            </p:cNvPr>
            <p:cNvSpPr/>
            <p:nvPr/>
          </p:nvSpPr>
          <p:spPr>
            <a:xfrm>
              <a:off x="5419724" y="4004420"/>
              <a:ext cx="155032" cy="244260"/>
            </a:xfrm>
            <a:prstGeom prst="upArrow">
              <a:avLst/>
            </a:prstGeom>
            <a:solidFill>
              <a:srgbClr val="FF0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68" dirty="0" err="1"/>
            </a:p>
          </p:txBody>
        </p:sp>
        <p:sp>
          <p:nvSpPr>
            <p:cNvPr id="83" name="화살표: 위쪽 82">
              <a:extLst>
                <a:ext uri="{FF2B5EF4-FFF2-40B4-BE49-F238E27FC236}">
                  <a16:creationId xmlns:a16="http://schemas.microsoft.com/office/drawing/2014/main" xmlns="" id="{50A2A79F-A562-44CD-B0E5-69ACC76ECA8C}"/>
                </a:ext>
              </a:extLst>
            </p:cNvPr>
            <p:cNvSpPr/>
            <p:nvPr/>
          </p:nvSpPr>
          <p:spPr>
            <a:xfrm flipV="1">
              <a:off x="5677558" y="4004420"/>
              <a:ext cx="155032" cy="244260"/>
            </a:xfrm>
            <a:prstGeom prst="up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68" dirty="0" err="1"/>
            </a:p>
          </p:txBody>
        </p:sp>
        <p:sp>
          <p:nvSpPr>
            <p:cNvPr id="84" name="화살표: 위쪽 83">
              <a:extLst>
                <a:ext uri="{FF2B5EF4-FFF2-40B4-BE49-F238E27FC236}">
                  <a16:creationId xmlns:a16="http://schemas.microsoft.com/office/drawing/2014/main" xmlns="" id="{CD264FB7-6946-4DBC-9DF9-38DCEF59D8C1}"/>
                </a:ext>
              </a:extLst>
            </p:cNvPr>
            <p:cNvSpPr/>
            <p:nvPr/>
          </p:nvSpPr>
          <p:spPr>
            <a:xfrm>
              <a:off x="5935392" y="4004420"/>
              <a:ext cx="155032" cy="244260"/>
            </a:xfrm>
            <a:prstGeom prst="upArrow">
              <a:avLst/>
            </a:prstGeom>
            <a:solidFill>
              <a:srgbClr val="FF0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68" dirty="0" err="1"/>
            </a:p>
          </p:txBody>
        </p:sp>
        <p:sp>
          <p:nvSpPr>
            <p:cNvPr id="85" name="화살표: 위쪽 84">
              <a:extLst>
                <a:ext uri="{FF2B5EF4-FFF2-40B4-BE49-F238E27FC236}">
                  <a16:creationId xmlns:a16="http://schemas.microsoft.com/office/drawing/2014/main" xmlns="" id="{BD606FD3-21E1-48BF-89ED-59D62835D789}"/>
                </a:ext>
              </a:extLst>
            </p:cNvPr>
            <p:cNvSpPr/>
            <p:nvPr/>
          </p:nvSpPr>
          <p:spPr>
            <a:xfrm flipV="1">
              <a:off x="6193226" y="4003847"/>
              <a:ext cx="155032" cy="244260"/>
            </a:xfrm>
            <a:prstGeom prst="up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68" dirty="0" err="1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03B955E-CF65-4D10-BEB2-9DA4CAA5BD03}"/>
              </a:ext>
            </a:extLst>
          </p:cNvPr>
          <p:cNvSpPr txBox="1"/>
          <p:nvPr/>
        </p:nvSpPr>
        <p:spPr>
          <a:xfrm>
            <a:off x="3646294" y="3841317"/>
            <a:ext cx="3171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유연한 중도인출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추가납입</a:t>
            </a:r>
            <a:endParaRPr lang="en-US" altLang="ko-KR" sz="2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B265E155-1FC5-450B-B0D8-097E786C79F0}"/>
              </a:ext>
            </a:extLst>
          </p:cNvPr>
          <p:cNvSpPr txBox="1"/>
          <p:nvPr/>
        </p:nvSpPr>
        <p:spPr>
          <a:xfrm>
            <a:off x="3074745" y="3279072"/>
            <a:ext cx="1152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400" b="1" dirty="0" err="1"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유니버셜</a:t>
            </a:r>
            <a:endParaRPr lang="en-US" altLang="ko-KR" sz="1400" b="1" dirty="0">
              <a:solidFill>
                <a:srgbClr val="FF0198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283475">
              <a:defRPr/>
            </a:pPr>
            <a:r>
              <a:rPr lang="ko-KR" altLang="en-US" sz="1400" b="1" dirty="0">
                <a:solidFill>
                  <a:srgbClr val="FF019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전환신청</a:t>
            </a:r>
            <a:endParaRPr lang="en-US" altLang="ko-KR" sz="2400" b="1" dirty="0">
              <a:solidFill>
                <a:srgbClr val="FF0198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88" name="그룹 87">
            <a:extLst>
              <a:ext uri="{FF2B5EF4-FFF2-40B4-BE49-F238E27FC236}">
                <a16:creationId xmlns:a16="http://schemas.microsoft.com/office/drawing/2014/main" xmlns="" id="{D5B2043A-D699-4C45-BBAF-A28208C6C638}"/>
              </a:ext>
            </a:extLst>
          </p:cNvPr>
          <p:cNvGrpSpPr/>
          <p:nvPr/>
        </p:nvGrpSpPr>
        <p:grpSpPr>
          <a:xfrm>
            <a:off x="3646294" y="3856046"/>
            <a:ext cx="3361597" cy="442790"/>
            <a:chOff x="5880278" y="4012738"/>
            <a:chExt cx="4984411" cy="486116"/>
          </a:xfrm>
        </p:grpSpPr>
        <p:cxnSp>
          <p:nvCxnSpPr>
            <p:cNvPr id="89" name="직선 연결선 88">
              <a:extLst>
                <a:ext uri="{FF2B5EF4-FFF2-40B4-BE49-F238E27FC236}">
                  <a16:creationId xmlns:a16="http://schemas.microsoft.com/office/drawing/2014/main" xmlns="" id="{7C821EF6-A2A9-4088-ABD5-35CEDA0B7E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81731" y="4012738"/>
              <a:ext cx="5335" cy="48611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화살표 연결선 89">
              <a:extLst>
                <a:ext uri="{FF2B5EF4-FFF2-40B4-BE49-F238E27FC236}">
                  <a16:creationId xmlns:a16="http://schemas.microsoft.com/office/drawing/2014/main" xmlns="" id="{DDDBB041-6C12-4D4D-9615-DBB85804A500}"/>
                </a:ext>
              </a:extLst>
            </p:cNvPr>
            <p:cNvCxnSpPr>
              <a:cxnSpLocks/>
            </p:cNvCxnSpPr>
            <p:nvPr/>
          </p:nvCxnSpPr>
          <p:spPr>
            <a:xfrm>
              <a:off x="5880278" y="4496289"/>
              <a:ext cx="4984411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자유형: 도형 90">
            <a:extLst>
              <a:ext uri="{FF2B5EF4-FFF2-40B4-BE49-F238E27FC236}">
                <a16:creationId xmlns:a16="http://schemas.microsoft.com/office/drawing/2014/main" xmlns="" id="{A1C32CA4-A19D-4AA8-AE00-0A3A381507C9}"/>
              </a:ext>
            </a:extLst>
          </p:cNvPr>
          <p:cNvSpPr/>
          <p:nvPr/>
        </p:nvSpPr>
        <p:spPr>
          <a:xfrm>
            <a:off x="1010424" y="3171302"/>
            <a:ext cx="2601667" cy="314506"/>
          </a:xfrm>
          <a:custGeom>
            <a:avLst/>
            <a:gdLst>
              <a:gd name="connsiteX0" fmla="*/ 0 w 3857625"/>
              <a:gd name="connsiteY0" fmla="*/ 42862 h 443094"/>
              <a:gd name="connsiteX1" fmla="*/ 1928813 w 3857625"/>
              <a:gd name="connsiteY1" fmla="*/ 442912 h 443094"/>
              <a:gd name="connsiteX2" fmla="*/ 3857625 w 3857625"/>
              <a:gd name="connsiteY2" fmla="*/ 0 h 44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7625" h="443094">
                <a:moveTo>
                  <a:pt x="0" y="42862"/>
                </a:moveTo>
                <a:cubicBezTo>
                  <a:pt x="642938" y="246459"/>
                  <a:pt x="1285876" y="450056"/>
                  <a:pt x="1928813" y="442912"/>
                </a:cubicBezTo>
                <a:cubicBezTo>
                  <a:pt x="2571750" y="435768"/>
                  <a:pt x="3214687" y="217884"/>
                  <a:pt x="3857625" y="0"/>
                </a:cubicBez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16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AAE8F007-22FE-4F08-BE54-AED896361CB2}"/>
              </a:ext>
            </a:extLst>
          </p:cNvPr>
          <p:cNvSpPr txBox="1"/>
          <p:nvPr/>
        </p:nvSpPr>
        <p:spPr>
          <a:xfrm>
            <a:off x="1768824" y="3114267"/>
            <a:ext cx="10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납입기간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08FDF636-A75E-4A29-8D05-63A48CE25979}"/>
              </a:ext>
            </a:extLst>
          </p:cNvPr>
          <p:cNvSpPr/>
          <p:nvPr/>
        </p:nvSpPr>
        <p:spPr>
          <a:xfrm>
            <a:off x="0" y="0"/>
            <a:ext cx="7559675" cy="883437"/>
          </a:xfrm>
          <a:prstGeom prst="rect">
            <a:avLst/>
          </a:prstGeom>
          <a:solidFill>
            <a:srgbClr val="6E2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/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xmlns="" id="{8834390E-33A0-4B2F-9382-CCE419CD10C9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368745" y="220669"/>
            <a:ext cx="953594" cy="9649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7C1C1EB-563C-49F5-A1EF-C867DD30523F}"/>
              </a:ext>
            </a:extLst>
          </p:cNvPr>
          <p:cNvSpPr txBox="1"/>
          <p:nvPr/>
        </p:nvSpPr>
        <p:spPr>
          <a:xfrm>
            <a:off x="190893" y="257052"/>
            <a:ext cx="614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en-US" altLang="ko-KR" b="1" dirty="0">
                <a:solidFill>
                  <a:schemeClr val="bg1"/>
                </a:solidFill>
              </a:rPr>
              <a:t>Chubb </a:t>
            </a:r>
            <a:r>
              <a:rPr lang="ko-KR" altLang="en-US" b="1" dirty="0">
                <a:solidFill>
                  <a:schemeClr val="bg1"/>
                </a:solidFill>
              </a:rPr>
              <a:t>수</a:t>
            </a: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>
                <a:solidFill>
                  <a:schemeClr val="bg1"/>
                </a:solidFill>
              </a:rPr>
              <a:t>秀</a:t>
            </a:r>
            <a:r>
              <a:rPr lang="en-US" altLang="ko-KR" b="1" dirty="0">
                <a:solidFill>
                  <a:schemeClr val="bg1"/>
                </a:solidFill>
              </a:rPr>
              <a:t>)</a:t>
            </a:r>
            <a:r>
              <a:rPr lang="ko-KR" altLang="en-US" b="1" dirty="0">
                <a:solidFill>
                  <a:schemeClr val="bg1"/>
                </a:solidFill>
              </a:rPr>
              <a:t> 종신보험 </a:t>
            </a: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>
                <a:solidFill>
                  <a:schemeClr val="bg1"/>
                </a:solidFill>
              </a:rPr>
              <a:t>무</a:t>
            </a:r>
            <a:r>
              <a:rPr lang="en-US" altLang="ko-KR" b="1" dirty="0">
                <a:solidFill>
                  <a:schemeClr val="bg1"/>
                </a:solidFill>
              </a:rPr>
              <a:t>)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r>
              <a:rPr lang="en-US" altLang="ko-KR" b="1" dirty="0">
                <a:solidFill>
                  <a:schemeClr val="bg1"/>
                </a:solidFill>
              </a:rPr>
              <a:t>1</a:t>
            </a:r>
            <a:r>
              <a:rPr lang="ko-KR" altLang="en-US" b="1" dirty="0">
                <a:solidFill>
                  <a:schemeClr val="bg1"/>
                </a:solidFill>
              </a:rPr>
              <a:t>종 </a:t>
            </a:r>
            <a:r>
              <a:rPr lang="en-US" altLang="ko-KR" b="1" dirty="0">
                <a:solidFill>
                  <a:schemeClr val="bg1"/>
                </a:solidFill>
              </a:rPr>
              <a:t>2</a:t>
            </a:r>
            <a:r>
              <a:rPr lang="ko-KR" altLang="en-US" b="1" dirty="0">
                <a:solidFill>
                  <a:schemeClr val="bg1"/>
                </a:solidFill>
              </a:rPr>
              <a:t>종 상품 공통 특징</a:t>
            </a:r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xmlns="" id="{6AEAE7FF-706E-4999-89B6-13F1481AFEA4}"/>
              </a:ext>
            </a:extLst>
          </p:cNvPr>
          <p:cNvSpPr/>
          <p:nvPr/>
        </p:nvSpPr>
        <p:spPr>
          <a:xfrm>
            <a:off x="854119" y="2817233"/>
            <a:ext cx="224093" cy="224093"/>
          </a:xfrm>
          <a:prstGeom prst="ellipse">
            <a:avLst/>
          </a:prstGeom>
          <a:solidFill>
            <a:schemeClr val="bg1"/>
          </a:solidFill>
          <a:ln w="793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68" dirty="0" err="1"/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xmlns="" id="{5EE37B3E-6D22-4251-9BFC-EDB29CCE8E50}"/>
              </a:ext>
            </a:extLst>
          </p:cNvPr>
          <p:cNvSpPr/>
          <p:nvPr/>
        </p:nvSpPr>
        <p:spPr>
          <a:xfrm>
            <a:off x="3516477" y="2818257"/>
            <a:ext cx="208460" cy="208460"/>
          </a:xfrm>
          <a:prstGeom prst="ellipse">
            <a:avLst/>
          </a:prstGeom>
          <a:solidFill>
            <a:schemeClr val="bg1"/>
          </a:solidFill>
          <a:ln w="793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68" dirty="0" err="1"/>
          </a:p>
        </p:txBody>
      </p:sp>
      <p:grpSp>
        <p:nvGrpSpPr>
          <p:cNvPr id="59" name="그룹 58">
            <a:extLst>
              <a:ext uri="{FF2B5EF4-FFF2-40B4-BE49-F238E27FC236}">
                <a16:creationId xmlns:a16="http://schemas.microsoft.com/office/drawing/2014/main" xmlns="" id="{3F6C72A4-D5F8-4560-9A44-0D2FEA265A4B}"/>
              </a:ext>
            </a:extLst>
          </p:cNvPr>
          <p:cNvGrpSpPr/>
          <p:nvPr/>
        </p:nvGrpSpPr>
        <p:grpSpPr>
          <a:xfrm>
            <a:off x="335333" y="5372070"/>
            <a:ext cx="259730" cy="371264"/>
            <a:chOff x="507892" y="1765098"/>
            <a:chExt cx="362160" cy="517680"/>
          </a:xfrm>
          <a:solidFill>
            <a:srgbClr val="FF0198"/>
          </a:solidFill>
        </p:grpSpPr>
        <p:sp>
          <p:nvSpPr>
            <p:cNvPr id="60" name="Freeform 752">
              <a:extLst>
                <a:ext uri="{FF2B5EF4-FFF2-40B4-BE49-F238E27FC236}">
                  <a16:creationId xmlns:a16="http://schemas.microsoft.com/office/drawing/2014/main" xmlns="" id="{750BD741-DA61-4141-91F0-6F735D67E5EC}"/>
                </a:ext>
              </a:extLst>
            </p:cNvPr>
            <p:cNvSpPr/>
            <p:nvPr/>
          </p:nvSpPr>
          <p:spPr>
            <a:xfrm>
              <a:off x="555412" y="1765098"/>
              <a:ext cx="56880" cy="12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357">
                  <a:moveTo>
                    <a:pt x="26" y="79"/>
                  </a:moveTo>
                  <a:cubicBezTo>
                    <a:pt x="26" y="50"/>
                    <a:pt x="50" y="26"/>
                    <a:pt x="79" y="26"/>
                  </a:cubicBezTo>
                  <a:cubicBezTo>
                    <a:pt x="109" y="26"/>
                    <a:pt x="133" y="50"/>
                    <a:pt x="133" y="79"/>
                  </a:cubicBezTo>
                  <a:lnTo>
                    <a:pt x="132" y="122"/>
                  </a:lnTo>
                  <a:lnTo>
                    <a:pt x="132" y="289"/>
                  </a:lnTo>
                  <a:lnTo>
                    <a:pt x="132" y="311"/>
                  </a:lnTo>
                  <a:cubicBezTo>
                    <a:pt x="132" y="322"/>
                    <a:pt x="123" y="331"/>
                    <a:pt x="112" y="331"/>
                  </a:cubicBezTo>
                  <a:cubicBezTo>
                    <a:pt x="101" y="331"/>
                    <a:pt x="92" y="322"/>
                    <a:pt x="92" y="311"/>
                  </a:cubicBezTo>
                  <a:lnTo>
                    <a:pt x="93" y="97"/>
                  </a:lnTo>
                  <a:cubicBezTo>
                    <a:pt x="93" y="90"/>
                    <a:pt x="87" y="84"/>
                    <a:pt x="79" y="84"/>
                  </a:cubicBezTo>
                  <a:cubicBezTo>
                    <a:pt x="72" y="84"/>
                    <a:pt x="66" y="90"/>
                    <a:pt x="66" y="97"/>
                  </a:cubicBezTo>
                  <a:lnTo>
                    <a:pt x="66" y="311"/>
                  </a:lnTo>
                  <a:cubicBezTo>
                    <a:pt x="66" y="336"/>
                    <a:pt x="87" y="357"/>
                    <a:pt x="112" y="357"/>
                  </a:cubicBezTo>
                  <a:cubicBezTo>
                    <a:pt x="138" y="357"/>
                    <a:pt x="159" y="336"/>
                    <a:pt x="159" y="311"/>
                  </a:cubicBezTo>
                  <a:lnTo>
                    <a:pt x="159" y="289"/>
                  </a:lnTo>
                  <a:lnTo>
                    <a:pt x="159" y="122"/>
                  </a:lnTo>
                  <a:lnTo>
                    <a:pt x="159" y="79"/>
                  </a:lnTo>
                  <a:cubicBezTo>
                    <a:pt x="159" y="35"/>
                    <a:pt x="123" y="0"/>
                    <a:pt x="79" y="0"/>
                  </a:cubicBezTo>
                  <a:cubicBezTo>
                    <a:pt x="36" y="0"/>
                    <a:pt x="0" y="35"/>
                    <a:pt x="0" y="7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Freeform 753">
              <a:extLst>
                <a:ext uri="{FF2B5EF4-FFF2-40B4-BE49-F238E27FC236}">
                  <a16:creationId xmlns:a16="http://schemas.microsoft.com/office/drawing/2014/main" xmlns="" id="{ED3D80D8-3E9B-432C-BDBE-F8D7E8F4A560}"/>
                </a:ext>
              </a:extLst>
            </p:cNvPr>
            <p:cNvSpPr/>
            <p:nvPr/>
          </p:nvSpPr>
          <p:spPr>
            <a:xfrm>
              <a:off x="507892" y="1782378"/>
              <a:ext cx="362160" cy="500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07" h="1391">
                  <a:moveTo>
                    <a:pt x="55" y="1337"/>
                  </a:moveTo>
                  <a:lnTo>
                    <a:pt x="953" y="1337"/>
                  </a:lnTo>
                  <a:lnTo>
                    <a:pt x="953" y="54"/>
                  </a:lnTo>
                  <a:lnTo>
                    <a:pt x="55" y="54"/>
                  </a:lnTo>
                  <a:close/>
                  <a:moveTo>
                    <a:pt x="964" y="1391"/>
                  </a:moveTo>
                  <a:lnTo>
                    <a:pt x="43" y="1391"/>
                  </a:lnTo>
                  <a:cubicBezTo>
                    <a:pt x="19" y="1391"/>
                    <a:pt x="0" y="1372"/>
                    <a:pt x="0" y="1348"/>
                  </a:cubicBezTo>
                  <a:lnTo>
                    <a:pt x="0" y="43"/>
                  </a:lnTo>
                  <a:cubicBezTo>
                    <a:pt x="0" y="19"/>
                    <a:pt x="19" y="0"/>
                    <a:pt x="43" y="0"/>
                  </a:cubicBezTo>
                  <a:lnTo>
                    <a:pt x="964" y="0"/>
                  </a:lnTo>
                  <a:cubicBezTo>
                    <a:pt x="988" y="0"/>
                    <a:pt x="1007" y="19"/>
                    <a:pt x="1007" y="43"/>
                  </a:cubicBezTo>
                  <a:lnTo>
                    <a:pt x="1007" y="1348"/>
                  </a:lnTo>
                  <a:cubicBezTo>
                    <a:pt x="1007" y="1372"/>
                    <a:pt x="988" y="1391"/>
                    <a:pt x="964" y="139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Freeform 754">
              <a:extLst>
                <a:ext uri="{FF2B5EF4-FFF2-40B4-BE49-F238E27FC236}">
                  <a16:creationId xmlns:a16="http://schemas.microsoft.com/office/drawing/2014/main" xmlns="" id="{D259D1C5-961C-45B6-B323-FA95924091A8}"/>
                </a:ext>
              </a:extLst>
            </p:cNvPr>
            <p:cNvSpPr/>
            <p:nvPr/>
          </p:nvSpPr>
          <p:spPr>
            <a:xfrm>
              <a:off x="578452" y="1958418"/>
              <a:ext cx="69120" cy="2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3" h="57">
                  <a:moveTo>
                    <a:pt x="27" y="57"/>
                  </a:moveTo>
                  <a:cubicBezTo>
                    <a:pt x="12" y="57"/>
                    <a:pt x="0" y="45"/>
                    <a:pt x="0" y="30"/>
                  </a:cubicBezTo>
                  <a:cubicBezTo>
                    <a:pt x="0" y="15"/>
                    <a:pt x="12" y="3"/>
                    <a:pt x="27" y="2"/>
                  </a:cubicBezTo>
                  <a:lnTo>
                    <a:pt x="165" y="0"/>
                  </a:lnTo>
                  <a:cubicBezTo>
                    <a:pt x="180" y="0"/>
                    <a:pt x="193" y="12"/>
                    <a:pt x="193" y="27"/>
                  </a:cubicBezTo>
                  <a:cubicBezTo>
                    <a:pt x="193" y="43"/>
                    <a:pt x="181" y="55"/>
                    <a:pt x="166" y="55"/>
                  </a:cubicBezTo>
                  <a:lnTo>
                    <a:pt x="28" y="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Freeform 755">
              <a:extLst>
                <a:ext uri="{FF2B5EF4-FFF2-40B4-BE49-F238E27FC236}">
                  <a16:creationId xmlns:a16="http://schemas.microsoft.com/office/drawing/2014/main" xmlns="" id="{B7A9C5DD-AA94-4916-A028-2BE39351749D}"/>
                </a:ext>
              </a:extLst>
            </p:cNvPr>
            <p:cNvSpPr/>
            <p:nvPr/>
          </p:nvSpPr>
          <p:spPr>
            <a:xfrm>
              <a:off x="729652" y="2199978"/>
              <a:ext cx="19800" cy="19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" h="55">
                  <a:moveTo>
                    <a:pt x="28" y="55"/>
                  </a:moveTo>
                  <a:lnTo>
                    <a:pt x="27" y="55"/>
                  </a:lnTo>
                  <a:cubicBezTo>
                    <a:pt x="12" y="55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lnTo>
                    <a:pt x="28" y="0"/>
                  </a:lnTo>
                  <a:cubicBezTo>
                    <a:pt x="43" y="0"/>
                    <a:pt x="56" y="13"/>
                    <a:pt x="56" y="28"/>
                  </a:cubicBezTo>
                  <a:cubicBezTo>
                    <a:pt x="56" y="43"/>
                    <a:pt x="43" y="55"/>
                    <a:pt x="28" y="5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Freeform 756">
              <a:extLst>
                <a:ext uri="{FF2B5EF4-FFF2-40B4-BE49-F238E27FC236}">
                  <a16:creationId xmlns:a16="http://schemas.microsoft.com/office/drawing/2014/main" xmlns="" id="{6C8758E1-3A36-4126-9FDA-7C06388E6CDD}"/>
                </a:ext>
              </a:extLst>
            </p:cNvPr>
            <p:cNvSpPr/>
            <p:nvPr/>
          </p:nvSpPr>
          <p:spPr>
            <a:xfrm>
              <a:off x="755212" y="2199978"/>
              <a:ext cx="19800" cy="19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" h="55">
                  <a:moveTo>
                    <a:pt x="29" y="55"/>
                  </a:moveTo>
                  <a:lnTo>
                    <a:pt x="27" y="55"/>
                  </a:lnTo>
                  <a:cubicBezTo>
                    <a:pt x="12" y="55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lnTo>
                    <a:pt x="29" y="0"/>
                  </a:lnTo>
                  <a:cubicBezTo>
                    <a:pt x="44" y="0"/>
                    <a:pt x="56" y="13"/>
                    <a:pt x="56" y="28"/>
                  </a:cubicBezTo>
                  <a:cubicBezTo>
                    <a:pt x="56" y="43"/>
                    <a:pt x="44" y="55"/>
                    <a:pt x="29" y="5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Freeform 757">
              <a:extLst>
                <a:ext uri="{FF2B5EF4-FFF2-40B4-BE49-F238E27FC236}">
                  <a16:creationId xmlns:a16="http://schemas.microsoft.com/office/drawing/2014/main" xmlns="" id="{B67B9299-EE80-4F1C-8186-28F44D4A819B}"/>
                </a:ext>
              </a:extLst>
            </p:cNvPr>
            <p:cNvSpPr/>
            <p:nvPr/>
          </p:nvSpPr>
          <p:spPr>
            <a:xfrm>
              <a:off x="780772" y="2199978"/>
              <a:ext cx="19800" cy="19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" h="55">
                  <a:moveTo>
                    <a:pt x="29" y="55"/>
                  </a:moveTo>
                  <a:lnTo>
                    <a:pt x="28" y="55"/>
                  </a:lnTo>
                  <a:cubicBezTo>
                    <a:pt x="13" y="55"/>
                    <a:pt x="0" y="43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lnTo>
                    <a:pt x="29" y="0"/>
                  </a:lnTo>
                  <a:cubicBezTo>
                    <a:pt x="44" y="0"/>
                    <a:pt x="56" y="13"/>
                    <a:pt x="56" y="28"/>
                  </a:cubicBezTo>
                  <a:cubicBezTo>
                    <a:pt x="56" y="43"/>
                    <a:pt x="44" y="55"/>
                    <a:pt x="29" y="5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Freeform 758">
              <a:extLst>
                <a:ext uri="{FF2B5EF4-FFF2-40B4-BE49-F238E27FC236}">
                  <a16:creationId xmlns:a16="http://schemas.microsoft.com/office/drawing/2014/main" xmlns="" id="{D9FD07CD-659A-4587-9D15-46268131A7A9}"/>
                </a:ext>
              </a:extLst>
            </p:cNvPr>
            <p:cNvSpPr/>
            <p:nvPr/>
          </p:nvSpPr>
          <p:spPr>
            <a:xfrm>
              <a:off x="731092" y="2022858"/>
              <a:ext cx="69120" cy="2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3" h="57">
                  <a:moveTo>
                    <a:pt x="28" y="57"/>
                  </a:moveTo>
                  <a:cubicBezTo>
                    <a:pt x="13" y="57"/>
                    <a:pt x="1" y="45"/>
                    <a:pt x="0" y="30"/>
                  </a:cubicBezTo>
                  <a:cubicBezTo>
                    <a:pt x="0" y="15"/>
                    <a:pt x="12" y="2"/>
                    <a:pt x="27" y="2"/>
                  </a:cubicBezTo>
                  <a:lnTo>
                    <a:pt x="166" y="0"/>
                  </a:lnTo>
                  <a:cubicBezTo>
                    <a:pt x="181" y="0"/>
                    <a:pt x="193" y="12"/>
                    <a:pt x="193" y="27"/>
                  </a:cubicBezTo>
                  <a:cubicBezTo>
                    <a:pt x="194" y="42"/>
                    <a:pt x="182" y="55"/>
                    <a:pt x="166" y="5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Freeform 759">
              <a:extLst>
                <a:ext uri="{FF2B5EF4-FFF2-40B4-BE49-F238E27FC236}">
                  <a16:creationId xmlns:a16="http://schemas.microsoft.com/office/drawing/2014/main" xmlns="" id="{305B9880-8171-4333-92C0-A425DF04DEA1}"/>
                </a:ext>
              </a:extLst>
            </p:cNvPr>
            <p:cNvSpPr/>
            <p:nvPr/>
          </p:nvSpPr>
          <p:spPr>
            <a:xfrm>
              <a:off x="731812" y="2073618"/>
              <a:ext cx="69120" cy="19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3" h="56">
                  <a:moveTo>
                    <a:pt x="28" y="56"/>
                  </a:moveTo>
                  <a:cubicBezTo>
                    <a:pt x="13" y="56"/>
                    <a:pt x="0" y="44"/>
                    <a:pt x="0" y="29"/>
                  </a:cubicBezTo>
                  <a:cubicBezTo>
                    <a:pt x="0" y="14"/>
                    <a:pt x="12" y="2"/>
                    <a:pt x="27" y="1"/>
                  </a:cubicBezTo>
                  <a:lnTo>
                    <a:pt x="166" y="0"/>
                  </a:lnTo>
                  <a:cubicBezTo>
                    <a:pt x="181" y="-1"/>
                    <a:pt x="193" y="11"/>
                    <a:pt x="193" y="27"/>
                  </a:cubicBezTo>
                  <a:cubicBezTo>
                    <a:pt x="194" y="42"/>
                    <a:pt x="181" y="54"/>
                    <a:pt x="166" y="5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Freeform 760">
              <a:extLst>
                <a:ext uri="{FF2B5EF4-FFF2-40B4-BE49-F238E27FC236}">
                  <a16:creationId xmlns:a16="http://schemas.microsoft.com/office/drawing/2014/main" xmlns="" id="{2A9C38B1-4116-4E8B-964B-7B31CF492D40}"/>
                </a:ext>
              </a:extLst>
            </p:cNvPr>
            <p:cNvSpPr/>
            <p:nvPr/>
          </p:nvSpPr>
          <p:spPr>
            <a:xfrm>
              <a:off x="731092" y="2124377"/>
              <a:ext cx="69120" cy="2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3" h="57">
                  <a:moveTo>
                    <a:pt x="28" y="57"/>
                  </a:moveTo>
                  <a:cubicBezTo>
                    <a:pt x="13" y="57"/>
                    <a:pt x="1" y="44"/>
                    <a:pt x="0" y="29"/>
                  </a:cubicBezTo>
                  <a:cubicBezTo>
                    <a:pt x="0" y="14"/>
                    <a:pt x="12" y="2"/>
                    <a:pt x="27" y="2"/>
                  </a:cubicBezTo>
                  <a:lnTo>
                    <a:pt x="166" y="0"/>
                  </a:lnTo>
                  <a:cubicBezTo>
                    <a:pt x="181" y="0"/>
                    <a:pt x="193" y="12"/>
                    <a:pt x="193" y="27"/>
                  </a:cubicBezTo>
                  <a:cubicBezTo>
                    <a:pt x="194" y="42"/>
                    <a:pt x="182" y="54"/>
                    <a:pt x="166" y="5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Freeform 761">
              <a:extLst>
                <a:ext uri="{FF2B5EF4-FFF2-40B4-BE49-F238E27FC236}">
                  <a16:creationId xmlns:a16="http://schemas.microsoft.com/office/drawing/2014/main" xmlns="" id="{2F4D2B0C-A44B-4016-8A24-7E2CCC57BA62}"/>
                </a:ext>
              </a:extLst>
            </p:cNvPr>
            <p:cNvSpPr/>
            <p:nvPr/>
          </p:nvSpPr>
          <p:spPr>
            <a:xfrm>
              <a:off x="577372" y="2022858"/>
              <a:ext cx="121320" cy="19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8" h="55">
                  <a:moveTo>
                    <a:pt x="310" y="55"/>
                  </a:moveTo>
                  <a:lnTo>
                    <a:pt x="28" y="55"/>
                  </a:lnTo>
                  <a:cubicBezTo>
                    <a:pt x="12" y="55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lnTo>
                    <a:pt x="310" y="0"/>
                  </a:lnTo>
                  <a:cubicBezTo>
                    <a:pt x="326" y="0"/>
                    <a:pt x="338" y="12"/>
                    <a:pt x="338" y="28"/>
                  </a:cubicBezTo>
                  <a:cubicBezTo>
                    <a:pt x="338" y="43"/>
                    <a:pt x="326" y="55"/>
                    <a:pt x="310" y="5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Freeform 762">
              <a:extLst>
                <a:ext uri="{FF2B5EF4-FFF2-40B4-BE49-F238E27FC236}">
                  <a16:creationId xmlns:a16="http://schemas.microsoft.com/office/drawing/2014/main" xmlns="" id="{86D08F35-A74F-4817-8743-6AFE03425FA5}"/>
                </a:ext>
              </a:extLst>
            </p:cNvPr>
            <p:cNvSpPr/>
            <p:nvPr/>
          </p:nvSpPr>
          <p:spPr>
            <a:xfrm>
              <a:off x="577372" y="2073978"/>
              <a:ext cx="120960" cy="19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7" h="55">
                  <a:moveTo>
                    <a:pt x="310" y="55"/>
                  </a:moveTo>
                  <a:lnTo>
                    <a:pt x="27" y="55"/>
                  </a:lnTo>
                  <a:cubicBezTo>
                    <a:pt x="12" y="55"/>
                    <a:pt x="0" y="43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lnTo>
                    <a:pt x="310" y="0"/>
                  </a:lnTo>
                  <a:cubicBezTo>
                    <a:pt x="325" y="0"/>
                    <a:pt x="337" y="12"/>
                    <a:pt x="337" y="27"/>
                  </a:cubicBezTo>
                  <a:cubicBezTo>
                    <a:pt x="337" y="43"/>
                    <a:pt x="325" y="55"/>
                    <a:pt x="310" y="5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Freeform 763">
              <a:extLst>
                <a:ext uri="{FF2B5EF4-FFF2-40B4-BE49-F238E27FC236}">
                  <a16:creationId xmlns:a16="http://schemas.microsoft.com/office/drawing/2014/main" xmlns="" id="{75041023-8BBD-4127-BD98-4A30E01DAC7D}"/>
                </a:ext>
              </a:extLst>
            </p:cNvPr>
            <p:cNvSpPr/>
            <p:nvPr/>
          </p:nvSpPr>
          <p:spPr>
            <a:xfrm>
              <a:off x="577372" y="2126537"/>
              <a:ext cx="120960" cy="19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7" h="54">
                  <a:moveTo>
                    <a:pt x="310" y="54"/>
                  </a:moveTo>
                  <a:lnTo>
                    <a:pt x="27" y="54"/>
                  </a:ln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lnTo>
                    <a:pt x="310" y="0"/>
                  </a:lnTo>
                  <a:cubicBezTo>
                    <a:pt x="325" y="0"/>
                    <a:pt x="337" y="12"/>
                    <a:pt x="337" y="27"/>
                  </a:cubicBezTo>
                  <a:cubicBezTo>
                    <a:pt x="337" y="42"/>
                    <a:pt x="325" y="54"/>
                    <a:pt x="310" y="5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Freeform 764">
              <a:extLst>
                <a:ext uri="{FF2B5EF4-FFF2-40B4-BE49-F238E27FC236}">
                  <a16:creationId xmlns:a16="http://schemas.microsoft.com/office/drawing/2014/main" xmlns="" id="{74446C41-6BF0-4A62-9654-640287295FFE}"/>
                </a:ext>
              </a:extLst>
            </p:cNvPr>
            <p:cNvSpPr/>
            <p:nvPr/>
          </p:nvSpPr>
          <p:spPr>
            <a:xfrm>
              <a:off x="730732" y="1819457"/>
              <a:ext cx="70920" cy="7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8" h="198">
                  <a:moveTo>
                    <a:pt x="99" y="55"/>
                  </a:moveTo>
                  <a:cubicBezTo>
                    <a:pt x="75" y="55"/>
                    <a:pt x="55" y="75"/>
                    <a:pt x="55" y="99"/>
                  </a:cubicBezTo>
                  <a:cubicBezTo>
                    <a:pt x="55" y="123"/>
                    <a:pt x="75" y="143"/>
                    <a:pt x="99" y="143"/>
                  </a:cubicBezTo>
                  <a:cubicBezTo>
                    <a:pt x="123" y="143"/>
                    <a:pt x="143" y="123"/>
                    <a:pt x="143" y="99"/>
                  </a:cubicBezTo>
                  <a:cubicBezTo>
                    <a:pt x="143" y="75"/>
                    <a:pt x="123" y="55"/>
                    <a:pt x="99" y="55"/>
                  </a:cubicBezTo>
                  <a:close/>
                  <a:moveTo>
                    <a:pt x="99" y="198"/>
                  </a:moveTo>
                  <a:cubicBezTo>
                    <a:pt x="44" y="198"/>
                    <a:pt x="0" y="154"/>
                    <a:pt x="0" y="99"/>
                  </a:cubicBezTo>
                  <a:cubicBezTo>
                    <a:pt x="0" y="45"/>
                    <a:pt x="44" y="0"/>
                    <a:pt x="99" y="0"/>
                  </a:cubicBezTo>
                  <a:cubicBezTo>
                    <a:pt x="153" y="0"/>
                    <a:pt x="198" y="45"/>
                    <a:pt x="198" y="99"/>
                  </a:cubicBezTo>
                  <a:cubicBezTo>
                    <a:pt x="198" y="154"/>
                    <a:pt x="153" y="198"/>
                    <a:pt x="99" y="1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A69F97E-15AE-4CA7-B14F-38BD326305C1}"/>
              </a:ext>
            </a:extLst>
          </p:cNvPr>
          <p:cNvSpPr txBox="1"/>
          <p:nvPr/>
        </p:nvSpPr>
        <p:spPr>
          <a:xfrm>
            <a:off x="486139" y="7507453"/>
            <a:ext cx="65834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</a:rPr>
              <a:t> * </a:t>
            </a:r>
            <a:r>
              <a:rPr lang="ko-KR" altLang="en-US" sz="1100" dirty="0" err="1">
                <a:latin typeface="맑은 고딕" panose="020B0503020000020004" pitchFamily="50" charset="-127"/>
              </a:rPr>
              <a:t>유니버셜</a:t>
            </a:r>
            <a:r>
              <a:rPr lang="ko-KR" altLang="en-US" sz="1100" dirty="0">
                <a:latin typeface="맑은 고딕" panose="020B0503020000020004" pitchFamily="50" charset="-127"/>
              </a:rPr>
              <a:t> 종신보험으로의 전환을 선택하여 전환된 이후에는</a:t>
            </a:r>
            <a:r>
              <a:rPr lang="en-US" altLang="ko-KR" sz="1100" dirty="0">
                <a:latin typeface="맑은 고딕" panose="020B0503020000020004" pitchFamily="50" charset="-127"/>
              </a:rPr>
              <a:t> </a:t>
            </a:r>
            <a:r>
              <a:rPr lang="ko-KR" altLang="en-US" sz="1100" dirty="0">
                <a:latin typeface="맑은 고딕" panose="020B0503020000020004" pitchFamily="50" charset="-127"/>
              </a:rPr>
              <a:t>다시 전환 전 계약으로 환원할 수 없음</a:t>
            </a:r>
            <a:endParaRPr lang="en-US" sz="1100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5715DDFC-8494-4367-8DB4-3D721C59091C}"/>
              </a:ext>
            </a:extLst>
          </p:cNvPr>
          <p:cNvGrpSpPr/>
          <p:nvPr/>
        </p:nvGrpSpPr>
        <p:grpSpPr>
          <a:xfrm>
            <a:off x="133524" y="892405"/>
            <a:ext cx="2814141" cy="1015663"/>
            <a:chOff x="129269" y="932867"/>
            <a:chExt cx="2814141" cy="1015663"/>
          </a:xfrm>
        </p:grpSpPr>
        <p:sp>
          <p:nvSpPr>
            <p:cNvPr id="6" name="평행 사변형 5">
              <a:extLst>
                <a:ext uri="{FF2B5EF4-FFF2-40B4-BE49-F238E27FC236}">
                  <a16:creationId xmlns:a16="http://schemas.microsoft.com/office/drawing/2014/main" xmlns="" id="{99A6F31E-ADC3-4B05-9D58-AE573DB72820}"/>
                </a:ext>
              </a:extLst>
            </p:cNvPr>
            <p:cNvSpPr/>
            <p:nvPr/>
          </p:nvSpPr>
          <p:spPr>
            <a:xfrm>
              <a:off x="542142" y="1167278"/>
              <a:ext cx="2291222" cy="636397"/>
            </a:xfrm>
            <a:prstGeom prst="parallelogram">
              <a:avLst>
                <a:gd name="adj" fmla="val 33032"/>
              </a:avLst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41000">
                  <a:schemeClr val="accent3">
                    <a:lumMod val="5000"/>
                    <a:lumOff val="9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778E3A64-2264-440C-A5C0-BC3133B95742}"/>
                </a:ext>
              </a:extLst>
            </p:cNvPr>
            <p:cNvSpPr txBox="1"/>
            <p:nvPr/>
          </p:nvSpPr>
          <p:spPr>
            <a:xfrm>
              <a:off x="459577" y="1314717"/>
              <a:ext cx="24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>
                  <a:solidFill>
                    <a:srgbClr val="FF0198"/>
                  </a:solidFill>
                  <a:latin typeface="+mj-ea"/>
                  <a:ea typeface="+mj-ea"/>
                </a:rPr>
                <a:t>유니버셜</a:t>
              </a:r>
              <a:r>
                <a:rPr lang="ko-KR" altLang="en-US" sz="1600" b="1" dirty="0">
                  <a:solidFill>
                    <a:srgbClr val="FF0198"/>
                  </a:solidFill>
                  <a:latin typeface="+mj-ea"/>
                  <a:ea typeface="+mj-ea"/>
                </a:rPr>
                <a:t> 전환보험 </a:t>
              </a:r>
              <a:endParaRPr lang="en-US" altLang="ko-KR" sz="1600" b="1" dirty="0">
                <a:solidFill>
                  <a:srgbClr val="FF0198"/>
                </a:solidFill>
                <a:latin typeface="+mj-ea"/>
                <a:ea typeface="+mj-ea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394EDA08-2E87-432E-9219-0BE283E05108}"/>
                </a:ext>
              </a:extLst>
            </p:cNvPr>
            <p:cNvSpPr txBox="1"/>
            <p:nvPr/>
          </p:nvSpPr>
          <p:spPr>
            <a:xfrm>
              <a:off x="129269" y="932867"/>
              <a:ext cx="59401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6000" i="1" dirty="0">
                  <a:solidFill>
                    <a:srgbClr val="FF0198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523225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그룹 64">
            <a:extLst>
              <a:ext uri="{FF2B5EF4-FFF2-40B4-BE49-F238E27FC236}">
                <a16:creationId xmlns:a16="http://schemas.microsoft.com/office/drawing/2014/main" xmlns="" id="{692EAA47-C705-48A7-A519-23E3E55F9EA6}"/>
              </a:ext>
            </a:extLst>
          </p:cNvPr>
          <p:cNvGrpSpPr/>
          <p:nvPr/>
        </p:nvGrpSpPr>
        <p:grpSpPr>
          <a:xfrm>
            <a:off x="195653" y="894570"/>
            <a:ext cx="2520958" cy="1015663"/>
            <a:chOff x="191398" y="935032"/>
            <a:chExt cx="2520958" cy="1015663"/>
          </a:xfrm>
        </p:grpSpPr>
        <p:sp>
          <p:nvSpPr>
            <p:cNvPr id="67" name="평행 사변형 66">
              <a:extLst>
                <a:ext uri="{FF2B5EF4-FFF2-40B4-BE49-F238E27FC236}">
                  <a16:creationId xmlns:a16="http://schemas.microsoft.com/office/drawing/2014/main" xmlns="" id="{6702C347-AE11-4F7C-A621-6C6E0095B0F2}"/>
                </a:ext>
              </a:extLst>
            </p:cNvPr>
            <p:cNvSpPr/>
            <p:nvPr/>
          </p:nvSpPr>
          <p:spPr>
            <a:xfrm>
              <a:off x="356479" y="1194113"/>
              <a:ext cx="2355877" cy="614007"/>
            </a:xfrm>
            <a:prstGeom prst="parallelogram">
              <a:avLst>
                <a:gd name="adj" fmla="val 80409"/>
              </a:avLst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41000">
                  <a:schemeClr val="accent3">
                    <a:lumMod val="5000"/>
                    <a:lumOff val="9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FDF8A2C-27A8-435F-ABFF-C9D9F05AD308}"/>
                </a:ext>
              </a:extLst>
            </p:cNvPr>
            <p:cNvSpPr txBox="1"/>
            <p:nvPr/>
          </p:nvSpPr>
          <p:spPr>
            <a:xfrm>
              <a:off x="191398" y="935032"/>
              <a:ext cx="59401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6000" i="1" dirty="0">
                  <a:solidFill>
                    <a:srgbClr val="FF66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</a:p>
          </p:txBody>
        </p:sp>
      </p:grp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xmlns="" id="{52C40F4D-2467-4CC0-AAC4-C3DD13ECABA2}"/>
              </a:ext>
            </a:extLst>
          </p:cNvPr>
          <p:cNvSpPr/>
          <p:nvPr/>
        </p:nvSpPr>
        <p:spPr>
          <a:xfrm>
            <a:off x="2642454" y="4060556"/>
            <a:ext cx="4429739" cy="649047"/>
          </a:xfrm>
          <a:prstGeom prst="roundRect">
            <a:avLst/>
          </a:prstGeom>
          <a:solidFill>
            <a:schemeClr val="bg1"/>
          </a:solidFill>
          <a:ln>
            <a:solidFill>
              <a:srgbClr val="01C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xmlns="" id="{5F65D387-59D1-4D62-A69C-587AD446BCD6}"/>
              </a:ext>
            </a:extLst>
          </p:cNvPr>
          <p:cNvSpPr/>
          <p:nvPr/>
        </p:nvSpPr>
        <p:spPr>
          <a:xfrm>
            <a:off x="-3950" y="5032555"/>
            <a:ext cx="7563625" cy="5183886"/>
          </a:xfrm>
          <a:prstGeom prst="rect">
            <a:avLst/>
          </a:prstGeom>
          <a:pattFill prst="pct50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 dirty="0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xmlns="" id="{01169C39-B4B6-40B9-AF1B-5D66F8360164}"/>
              </a:ext>
            </a:extLst>
          </p:cNvPr>
          <p:cNvSpPr/>
          <p:nvPr/>
        </p:nvSpPr>
        <p:spPr>
          <a:xfrm>
            <a:off x="809553" y="5481554"/>
            <a:ext cx="2573947" cy="198921"/>
          </a:xfrm>
          <a:prstGeom prst="roundRect">
            <a:avLst>
              <a:gd name="adj" fmla="val 1774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83475">
              <a:defRPr/>
            </a:pPr>
            <a:r>
              <a:rPr lang="ko-KR" altLang="en-US" b="1" dirty="0">
                <a:solidFill>
                  <a:srgbClr val="FF6600"/>
                </a:solidFill>
                <a:latin typeface="Calibri" panose="020F0502020204030204"/>
                <a:ea typeface="맑은 고딕" panose="020B0503020000020004" pitchFamily="50" charset="-127"/>
              </a:rPr>
              <a:t>최대 </a:t>
            </a:r>
            <a:r>
              <a:rPr lang="en-US" altLang="ko-KR" b="1" dirty="0">
                <a:solidFill>
                  <a:srgbClr val="FF6600"/>
                </a:solidFill>
                <a:latin typeface="Calibri" panose="020F0502020204030204"/>
                <a:ea typeface="맑은 고딕" panose="020B0503020000020004" pitchFamily="50" charset="-127"/>
              </a:rPr>
              <a:t>36</a:t>
            </a:r>
            <a:r>
              <a:rPr lang="ko-KR" altLang="en-US" b="1" dirty="0">
                <a:solidFill>
                  <a:srgbClr val="FF6600"/>
                </a:solidFill>
                <a:latin typeface="Calibri" panose="020F0502020204030204"/>
                <a:ea typeface="맑은 고딕" panose="020B0503020000020004" pitchFamily="50" charset="-127"/>
              </a:rPr>
              <a:t>개월 선납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334BE3A-9B94-4DE4-A25E-B9C227015EBC}"/>
              </a:ext>
            </a:extLst>
          </p:cNvPr>
          <p:cNvSpPr txBox="1"/>
          <p:nvPr/>
        </p:nvSpPr>
        <p:spPr>
          <a:xfrm>
            <a:off x="506479" y="1293185"/>
            <a:ext cx="2005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600" b="1" dirty="0" err="1">
                <a:solidFill>
                  <a:srgbClr val="FF66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단기납</a:t>
            </a:r>
            <a:r>
              <a:rPr lang="ko-KR" altLang="en-US" sz="1600" b="1" dirty="0">
                <a:solidFill>
                  <a:srgbClr val="FF66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>
                <a:solidFill>
                  <a:srgbClr val="FF66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PLAN</a:t>
            </a:r>
            <a:endParaRPr lang="ko-KR" altLang="en-US" sz="1600" b="1" dirty="0">
              <a:solidFill>
                <a:srgbClr val="FF66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C502752-FE6C-4A82-8032-D17B93228984}"/>
              </a:ext>
            </a:extLst>
          </p:cNvPr>
          <p:cNvSpPr txBox="1"/>
          <p:nvPr/>
        </p:nvSpPr>
        <p:spPr>
          <a:xfrm>
            <a:off x="4362536" y="3283448"/>
            <a:ext cx="2488341" cy="616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lnSpc>
                <a:spcPct val="150000"/>
              </a:lnSpc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12</a:t>
            </a:r>
            <a:r>
              <a:rPr lang="ko-KR" altLang="en-US" sz="12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개월 선납으로</a:t>
            </a:r>
            <a:r>
              <a:rPr lang="en-US" altLang="ko-KR" sz="12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ko-KR" altLang="en-US" sz="12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납입 종료</a:t>
            </a:r>
            <a:endParaRPr lang="en-US" altLang="ko-KR" sz="1200" b="1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defTabSz="283475">
              <a:lnSpc>
                <a:spcPct val="150000"/>
              </a:lnSpc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1200" b="1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당월분</a:t>
            </a:r>
            <a:r>
              <a:rPr lang="ko-KR" altLang="en-US" sz="12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포함</a:t>
            </a:r>
            <a:r>
              <a:rPr lang="en-US" altLang="ko-KR" sz="12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)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D28071EA-3751-4F40-9170-4D38A8B70AF6}"/>
              </a:ext>
            </a:extLst>
          </p:cNvPr>
          <p:cNvGrpSpPr/>
          <p:nvPr/>
        </p:nvGrpSpPr>
        <p:grpSpPr>
          <a:xfrm>
            <a:off x="275635" y="2601215"/>
            <a:ext cx="7284040" cy="233277"/>
            <a:chOff x="275635" y="2359619"/>
            <a:chExt cx="7284040" cy="233277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xmlns="" id="{BE289B81-8CB8-4AA1-8B77-4C13103EE136}"/>
                </a:ext>
              </a:extLst>
            </p:cNvPr>
            <p:cNvSpPr/>
            <p:nvPr/>
          </p:nvSpPr>
          <p:spPr>
            <a:xfrm>
              <a:off x="334529" y="2441509"/>
              <a:ext cx="6894125" cy="861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3475">
                <a:defRPr/>
              </a:pPr>
              <a:endParaRPr lang="ko-KR" altLang="en-US" sz="1116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xmlns="" id="{7E49D85D-FBD9-41BD-AB5F-60384989DE6F}"/>
                </a:ext>
              </a:extLst>
            </p:cNvPr>
            <p:cNvSpPr/>
            <p:nvPr/>
          </p:nvSpPr>
          <p:spPr>
            <a:xfrm>
              <a:off x="275635" y="2362052"/>
              <a:ext cx="230844" cy="23084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3475">
                <a:defRPr/>
              </a:pPr>
              <a:r>
                <a:rPr lang="en-US" altLang="ko-KR" sz="700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0</a:t>
              </a:r>
              <a:endParaRPr lang="ko-KR" altLang="en-US" sz="7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xmlns="" id="{9DBDBB7C-1F15-4287-9F71-D4D8E86C0B16}"/>
                </a:ext>
              </a:extLst>
            </p:cNvPr>
            <p:cNvSpPr/>
            <p:nvPr/>
          </p:nvSpPr>
          <p:spPr>
            <a:xfrm>
              <a:off x="954464" y="2359619"/>
              <a:ext cx="230844" cy="23084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3475">
                <a:defRPr/>
              </a:pPr>
              <a:r>
                <a:rPr lang="en-US" altLang="ko-KR" sz="700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endParaRPr lang="ko-KR" altLang="en-US" sz="7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xmlns="" id="{767A0AED-5788-4DCA-A70A-D2A5A4C1D2B2}"/>
                </a:ext>
              </a:extLst>
            </p:cNvPr>
            <p:cNvSpPr/>
            <p:nvPr/>
          </p:nvSpPr>
          <p:spPr>
            <a:xfrm>
              <a:off x="1642801" y="2359619"/>
              <a:ext cx="230844" cy="23084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3475">
                <a:defRPr/>
              </a:pPr>
              <a:r>
                <a:rPr lang="en-US" altLang="ko-KR" sz="700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endParaRPr lang="ko-KR" altLang="en-US" sz="7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xmlns="" id="{D91E7FBA-270E-49B6-B91F-B16C607711A8}"/>
                </a:ext>
              </a:extLst>
            </p:cNvPr>
            <p:cNvSpPr/>
            <p:nvPr/>
          </p:nvSpPr>
          <p:spPr>
            <a:xfrm>
              <a:off x="2331138" y="2359619"/>
              <a:ext cx="230844" cy="23084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3475">
                <a:defRPr/>
              </a:pPr>
              <a:r>
                <a:rPr lang="en-US" altLang="ko-KR" sz="700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  <a:endParaRPr lang="ko-KR" altLang="en-US" sz="7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xmlns="" id="{0E266C65-8E56-4FED-8EB1-76F6798A7766}"/>
                </a:ext>
              </a:extLst>
            </p:cNvPr>
            <p:cNvSpPr/>
            <p:nvPr/>
          </p:nvSpPr>
          <p:spPr>
            <a:xfrm>
              <a:off x="3019475" y="2359619"/>
              <a:ext cx="230844" cy="23084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3475">
                <a:defRPr/>
              </a:pPr>
              <a:r>
                <a:rPr lang="en-US" altLang="ko-KR" sz="700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4</a:t>
              </a:r>
              <a:endParaRPr lang="ko-KR" altLang="en-US" sz="7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xmlns="" id="{A656FAF0-7382-42E6-A28A-18CA95715DEC}"/>
                </a:ext>
              </a:extLst>
            </p:cNvPr>
            <p:cNvSpPr/>
            <p:nvPr/>
          </p:nvSpPr>
          <p:spPr>
            <a:xfrm>
              <a:off x="3707813" y="2359619"/>
              <a:ext cx="230844" cy="23084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3475">
                <a:defRPr/>
              </a:pPr>
              <a:r>
                <a:rPr lang="en-US" altLang="ko-KR" sz="700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5</a:t>
              </a:r>
              <a:endParaRPr lang="ko-KR" altLang="en-US" sz="7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6" name="타원 35">
              <a:extLst>
                <a:ext uri="{FF2B5EF4-FFF2-40B4-BE49-F238E27FC236}">
                  <a16:creationId xmlns:a16="http://schemas.microsoft.com/office/drawing/2014/main" xmlns="" id="{54656F23-ED21-4578-A31A-4A854EC74DCB}"/>
                </a:ext>
              </a:extLst>
            </p:cNvPr>
            <p:cNvSpPr/>
            <p:nvPr/>
          </p:nvSpPr>
          <p:spPr>
            <a:xfrm>
              <a:off x="4396150" y="2359619"/>
              <a:ext cx="230844" cy="23084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3475">
                <a:defRPr/>
              </a:pPr>
              <a:r>
                <a:rPr lang="en-US" altLang="ko-KR" sz="700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6</a:t>
              </a:r>
              <a:endParaRPr lang="ko-KR" altLang="en-US" sz="7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xmlns="" id="{F06D7C65-48BA-4B1E-A016-1C9F8411552C}"/>
                </a:ext>
              </a:extLst>
            </p:cNvPr>
            <p:cNvSpPr/>
            <p:nvPr/>
          </p:nvSpPr>
          <p:spPr>
            <a:xfrm>
              <a:off x="5084487" y="2359619"/>
              <a:ext cx="230844" cy="23084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3475">
                <a:defRPr/>
              </a:pPr>
              <a:r>
                <a:rPr lang="en-US" altLang="ko-KR" sz="700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7</a:t>
              </a:r>
              <a:endParaRPr lang="ko-KR" altLang="en-US" sz="7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xmlns="" id="{D19F9480-CC6F-4917-B748-3BD2B26ABADC}"/>
                </a:ext>
              </a:extLst>
            </p:cNvPr>
            <p:cNvSpPr/>
            <p:nvPr/>
          </p:nvSpPr>
          <p:spPr>
            <a:xfrm>
              <a:off x="5772824" y="2359619"/>
              <a:ext cx="230844" cy="2308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3475">
                <a:defRPr/>
              </a:pPr>
              <a:r>
                <a:rPr lang="en-US" altLang="ko-KR" sz="7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8</a:t>
              </a:r>
              <a:endParaRPr lang="ko-KR" altLang="en-US" sz="7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xmlns="" id="{3BD9C0FA-2EDC-4899-86B9-781BDA071EE9}"/>
                </a:ext>
              </a:extLst>
            </p:cNvPr>
            <p:cNvSpPr/>
            <p:nvPr/>
          </p:nvSpPr>
          <p:spPr>
            <a:xfrm>
              <a:off x="6461161" y="2359619"/>
              <a:ext cx="230844" cy="2308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3475">
                <a:defRPr/>
              </a:pPr>
              <a:r>
                <a:rPr lang="en-US" altLang="ko-KR" sz="7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9</a:t>
              </a:r>
              <a:endParaRPr lang="ko-KR" altLang="en-US" sz="7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xmlns="" id="{3597B658-F804-44F0-824D-758C50B7A3C1}"/>
                </a:ext>
              </a:extLst>
            </p:cNvPr>
            <p:cNvSpPr/>
            <p:nvPr/>
          </p:nvSpPr>
          <p:spPr>
            <a:xfrm>
              <a:off x="7149498" y="2359619"/>
              <a:ext cx="230844" cy="2308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3475">
                <a:defRPr/>
              </a:pPr>
              <a:endParaRPr lang="ko-KR" altLang="en-US" sz="62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0B7CA4CF-D73E-46EE-9703-607E99990D29}"/>
                </a:ext>
              </a:extLst>
            </p:cNvPr>
            <p:cNvSpPr txBox="1"/>
            <p:nvPr/>
          </p:nvSpPr>
          <p:spPr>
            <a:xfrm>
              <a:off x="6983228" y="2367319"/>
              <a:ext cx="57644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83475">
                <a:defRPr/>
              </a:pPr>
              <a:r>
                <a:rPr lang="en-US" altLang="ko-KR" sz="800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50" charset="-127"/>
                </a:rPr>
                <a:t>10</a:t>
              </a:r>
              <a:endParaRPr lang="ko-KR" altLang="en-US" sz="8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</p:grp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xmlns="" id="{55684E34-A2A6-4400-AFAE-A440636A5C7A}"/>
              </a:ext>
            </a:extLst>
          </p:cNvPr>
          <p:cNvSpPr/>
          <p:nvPr/>
        </p:nvSpPr>
        <p:spPr>
          <a:xfrm>
            <a:off x="304720" y="2010661"/>
            <a:ext cx="1405561" cy="356854"/>
          </a:xfrm>
          <a:prstGeom prst="roundRect">
            <a:avLst/>
          </a:prstGeom>
          <a:solidFill>
            <a:srgbClr val="7A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475">
              <a:defRPr/>
            </a:pPr>
            <a:r>
              <a:rPr lang="en-US" altLang="ko-KR" sz="1200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7</a:t>
            </a:r>
            <a:r>
              <a:rPr lang="ko-KR" altLang="en-US" sz="1200" b="1" dirty="0" err="1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년납</a:t>
            </a:r>
            <a:r>
              <a:rPr lang="ko-KR" altLang="en-US" sz="1200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 가입 예시</a:t>
            </a:r>
          </a:p>
        </p:txBody>
      </p:sp>
      <p:sp>
        <p:nvSpPr>
          <p:cNvPr id="10" name="왼쪽 대괄호 9">
            <a:extLst>
              <a:ext uri="{FF2B5EF4-FFF2-40B4-BE49-F238E27FC236}">
                <a16:creationId xmlns:a16="http://schemas.microsoft.com/office/drawing/2014/main" xmlns="" id="{14457DA1-9F7A-485C-B03C-24DF8B7CBA10}"/>
              </a:ext>
            </a:extLst>
          </p:cNvPr>
          <p:cNvSpPr/>
          <p:nvPr/>
        </p:nvSpPr>
        <p:spPr>
          <a:xfrm rot="16200000">
            <a:off x="1267111" y="1947625"/>
            <a:ext cx="154375" cy="2026649"/>
          </a:xfrm>
          <a:prstGeom prst="leftBracke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116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9584BD30-151B-4472-9F3B-E7577A59A51B}"/>
              </a:ext>
            </a:extLst>
          </p:cNvPr>
          <p:cNvSpPr txBox="1"/>
          <p:nvPr/>
        </p:nvSpPr>
        <p:spPr>
          <a:xfrm>
            <a:off x="223755" y="3303925"/>
            <a:ext cx="1770683" cy="610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lnSpc>
                <a:spcPct val="150000"/>
              </a:lnSpc>
              <a:defRPr/>
            </a:pPr>
            <a:r>
              <a:rPr lang="ko-KR" altLang="en-US" sz="12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초회보험료</a:t>
            </a: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포함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283475">
              <a:lnSpc>
                <a:spcPct val="150000"/>
              </a:lnSpc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최대 </a:t>
            </a: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개월 선납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왼쪽 대괄호 46">
            <a:extLst>
              <a:ext uri="{FF2B5EF4-FFF2-40B4-BE49-F238E27FC236}">
                <a16:creationId xmlns:a16="http://schemas.microsoft.com/office/drawing/2014/main" xmlns="" id="{6604D818-C27F-46C8-AD25-E740774F8AE4}"/>
              </a:ext>
            </a:extLst>
          </p:cNvPr>
          <p:cNvSpPr/>
          <p:nvPr/>
        </p:nvSpPr>
        <p:spPr>
          <a:xfrm rot="16200000">
            <a:off x="3360916" y="1950927"/>
            <a:ext cx="154376" cy="2026649"/>
          </a:xfrm>
          <a:prstGeom prst="leftBracke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116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8" name="왼쪽 대괄호 47">
            <a:extLst>
              <a:ext uri="{FF2B5EF4-FFF2-40B4-BE49-F238E27FC236}">
                <a16:creationId xmlns:a16="http://schemas.microsoft.com/office/drawing/2014/main" xmlns="" id="{ADAFCE8B-DEAF-4197-AFA5-E006F49989CC}"/>
              </a:ext>
            </a:extLst>
          </p:cNvPr>
          <p:cNvSpPr/>
          <p:nvPr/>
        </p:nvSpPr>
        <p:spPr>
          <a:xfrm rot="16200000">
            <a:off x="4752102" y="2644571"/>
            <a:ext cx="160980" cy="639360"/>
          </a:xfrm>
          <a:prstGeom prst="leftBracke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116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1" name="화살표: 위쪽 10">
            <a:extLst>
              <a:ext uri="{FF2B5EF4-FFF2-40B4-BE49-F238E27FC236}">
                <a16:creationId xmlns:a16="http://schemas.microsoft.com/office/drawing/2014/main" xmlns="" id="{9C726FFC-E1D6-47D5-80C5-3970E5CCDC7F}"/>
              </a:ext>
            </a:extLst>
          </p:cNvPr>
          <p:cNvSpPr/>
          <p:nvPr/>
        </p:nvSpPr>
        <p:spPr>
          <a:xfrm>
            <a:off x="271770" y="3117608"/>
            <a:ext cx="196523" cy="160227"/>
          </a:xfrm>
          <a:prstGeom prst="upArrow">
            <a:avLst/>
          </a:prstGeom>
          <a:solidFill>
            <a:srgbClr val="01C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D42EF58-D8E2-4A84-9DD2-B884AC1513D8}"/>
              </a:ext>
            </a:extLst>
          </p:cNvPr>
          <p:cNvSpPr txBox="1"/>
          <p:nvPr/>
        </p:nvSpPr>
        <p:spPr>
          <a:xfrm>
            <a:off x="2292788" y="3299760"/>
            <a:ext cx="1561592" cy="616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lnSpc>
                <a:spcPct val="150000"/>
              </a:lnSpc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최대 </a:t>
            </a:r>
            <a:r>
              <a:rPr lang="en-US" altLang="ko-KR" sz="12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개월 선납</a:t>
            </a:r>
            <a:endParaRPr lang="en-US" altLang="ko-KR" sz="1200" b="1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defTabSz="283475">
              <a:lnSpc>
                <a:spcPct val="150000"/>
              </a:lnSpc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1200" b="1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당월분</a:t>
            </a:r>
            <a:r>
              <a:rPr lang="ko-KR" altLang="en-US" sz="12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포함</a:t>
            </a:r>
            <a:r>
              <a:rPr lang="en-US" altLang="ko-KR" sz="12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51" name="화살표: 위쪽 50">
            <a:extLst>
              <a:ext uri="{FF2B5EF4-FFF2-40B4-BE49-F238E27FC236}">
                <a16:creationId xmlns:a16="http://schemas.microsoft.com/office/drawing/2014/main" xmlns="" id="{F4B03D78-177B-4CB1-B824-027F7043BE01}"/>
              </a:ext>
            </a:extLst>
          </p:cNvPr>
          <p:cNvSpPr/>
          <p:nvPr/>
        </p:nvSpPr>
        <p:spPr>
          <a:xfrm>
            <a:off x="2340801" y="3113442"/>
            <a:ext cx="196523" cy="160227"/>
          </a:xfrm>
          <a:prstGeom prst="upArrow">
            <a:avLst/>
          </a:prstGeom>
          <a:solidFill>
            <a:srgbClr val="01C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53" name="화살표: 위쪽 52">
            <a:extLst>
              <a:ext uri="{FF2B5EF4-FFF2-40B4-BE49-F238E27FC236}">
                <a16:creationId xmlns:a16="http://schemas.microsoft.com/office/drawing/2014/main" xmlns="" id="{5C4411BD-4D14-4D08-A7BC-D0796B0EECA0}"/>
              </a:ext>
            </a:extLst>
          </p:cNvPr>
          <p:cNvSpPr/>
          <p:nvPr/>
        </p:nvSpPr>
        <p:spPr>
          <a:xfrm>
            <a:off x="4410549" y="3097131"/>
            <a:ext cx="196523" cy="160227"/>
          </a:xfrm>
          <a:prstGeom prst="upArrow">
            <a:avLst/>
          </a:prstGeom>
          <a:solidFill>
            <a:srgbClr val="01C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xmlns="" id="{F0B595BE-093F-4264-B059-EB3BC979F697}"/>
              </a:ext>
            </a:extLst>
          </p:cNvPr>
          <p:cNvSpPr/>
          <p:nvPr/>
        </p:nvSpPr>
        <p:spPr>
          <a:xfrm>
            <a:off x="4384484" y="2019619"/>
            <a:ext cx="851257" cy="352146"/>
          </a:xfrm>
          <a:prstGeom prst="roundRect">
            <a:avLst/>
          </a:prstGeom>
          <a:solidFill>
            <a:srgbClr val="7A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475">
              <a:defRPr/>
            </a:pPr>
            <a:r>
              <a:rPr lang="ko-KR" altLang="en-US" sz="1200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납입완료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2D7EE951-450D-4BC1-ACB2-78BD2F10C8B3}"/>
              </a:ext>
            </a:extLst>
          </p:cNvPr>
          <p:cNvSpPr txBox="1"/>
          <p:nvPr/>
        </p:nvSpPr>
        <p:spPr>
          <a:xfrm>
            <a:off x="360734" y="5899633"/>
            <a:ext cx="5929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6304" indent="-106304" defTabSz="283475">
              <a:buFont typeface="Arial" panose="020B0604020202020204" pitchFamily="34" charset="0"/>
              <a:buChar char="•"/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최대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개월 선납으로 탄력적인 납입 전략 가능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3DBE9E2-3DB1-4F15-B1E7-F2D01BD12357}"/>
              </a:ext>
            </a:extLst>
          </p:cNvPr>
          <p:cNvSpPr txBox="1"/>
          <p:nvPr/>
        </p:nvSpPr>
        <p:spPr>
          <a:xfrm>
            <a:off x="360734" y="6584062"/>
            <a:ext cx="5929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6304" indent="-106304" defTabSz="283475">
              <a:buFont typeface="Arial" panose="020B0604020202020204" pitchFamily="34" charset="0"/>
              <a:buChar char="•"/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선납 할인을 통한 보험료 할인 혜택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/ </a:t>
            </a: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평균공시이율로 할인 적용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541F752C-386C-4928-A69D-DA706F34AC41}"/>
              </a:ext>
            </a:extLst>
          </p:cNvPr>
          <p:cNvGrpSpPr/>
          <p:nvPr/>
        </p:nvGrpSpPr>
        <p:grpSpPr>
          <a:xfrm>
            <a:off x="426820" y="6220542"/>
            <a:ext cx="5998174" cy="307777"/>
            <a:chOff x="1592724" y="5950191"/>
            <a:chExt cx="9673663" cy="49637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BE307901-B742-4D86-B33A-4019B9A4B8A9}"/>
                </a:ext>
              </a:extLst>
            </p:cNvPr>
            <p:cNvSpPr txBox="1"/>
            <p:nvPr/>
          </p:nvSpPr>
          <p:spPr>
            <a:xfrm>
              <a:off x="1703297" y="5950191"/>
              <a:ext cx="9563090" cy="496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83475">
                <a:defRPr/>
              </a:pPr>
              <a:r>
                <a:rPr lang="en-US" altLang="ko-KR" sz="14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7</a:t>
              </a:r>
              <a:r>
                <a:rPr lang="ko-KR" altLang="en-US" sz="1400" b="1" dirty="0" err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년납</a:t>
              </a:r>
              <a:r>
                <a:rPr lang="ko-KR" altLang="en-US" sz="14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dirty="0">
                  <a:solidFill>
                    <a:srgbClr val="FF66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  <a:r>
                <a:rPr lang="ko-KR" altLang="en-US" sz="1400" b="1" dirty="0">
                  <a:solidFill>
                    <a:srgbClr val="FF66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회</a:t>
              </a:r>
              <a:r>
                <a:rPr lang="en-US" altLang="ko-KR" sz="14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10</a:t>
              </a:r>
              <a:r>
                <a:rPr lang="ko-KR" altLang="en-US" sz="1400" b="1" dirty="0" err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년납</a:t>
              </a:r>
              <a:r>
                <a:rPr lang="ko-KR" altLang="en-US" sz="14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dirty="0">
                  <a:solidFill>
                    <a:srgbClr val="FF66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4</a:t>
              </a:r>
              <a:r>
                <a:rPr lang="ko-KR" altLang="en-US" sz="1400" b="1" dirty="0">
                  <a:solidFill>
                    <a:srgbClr val="FF66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회</a:t>
              </a:r>
              <a:r>
                <a:rPr lang="en-US" altLang="ko-KR" sz="14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15</a:t>
              </a:r>
              <a:r>
                <a:rPr lang="ko-KR" altLang="en-US" sz="1400" b="1" dirty="0" err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년납</a:t>
              </a:r>
              <a:r>
                <a:rPr lang="en-US" altLang="ko-KR" sz="14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dirty="0">
                  <a:solidFill>
                    <a:srgbClr val="FF66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5</a:t>
              </a:r>
              <a:r>
                <a:rPr lang="ko-KR" altLang="en-US" sz="1400" b="1" dirty="0">
                  <a:solidFill>
                    <a:srgbClr val="FF66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회</a:t>
              </a:r>
              <a:r>
                <a:rPr lang="en-US" altLang="ko-KR" sz="14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20</a:t>
              </a:r>
              <a:r>
                <a:rPr lang="ko-KR" altLang="en-US" sz="1400" b="1" dirty="0" err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년납</a:t>
              </a:r>
              <a:r>
                <a:rPr lang="ko-KR" altLang="en-US" sz="14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dirty="0">
                  <a:solidFill>
                    <a:srgbClr val="FF66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7</a:t>
              </a:r>
              <a:r>
                <a:rPr lang="ko-KR" altLang="en-US" sz="1400" b="1" dirty="0">
                  <a:solidFill>
                    <a:srgbClr val="FF66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회</a:t>
              </a:r>
              <a:r>
                <a:rPr lang="ko-KR" altLang="en-US" sz="14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로 납입 종료 가능</a:t>
              </a:r>
              <a:endPara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0" name="화살표: 위쪽 59">
              <a:extLst>
                <a:ext uri="{FF2B5EF4-FFF2-40B4-BE49-F238E27FC236}">
                  <a16:creationId xmlns:a16="http://schemas.microsoft.com/office/drawing/2014/main" xmlns="" id="{D988441A-E124-438B-B6AC-D31D7F1560CD}"/>
                </a:ext>
              </a:extLst>
            </p:cNvPr>
            <p:cNvSpPr/>
            <p:nvPr/>
          </p:nvSpPr>
          <p:spPr>
            <a:xfrm rot="5400000">
              <a:off x="1614170" y="6088473"/>
              <a:ext cx="178253" cy="221146"/>
            </a:xfrm>
            <a:prstGeom prst="upArrow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3475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</p:grpSp>
      <p:graphicFrame>
        <p:nvGraphicFramePr>
          <p:cNvPr id="12" name="표 12">
            <a:extLst>
              <a:ext uri="{FF2B5EF4-FFF2-40B4-BE49-F238E27FC236}">
                <a16:creationId xmlns:a16="http://schemas.microsoft.com/office/drawing/2014/main" xmlns="" id="{74E7B43A-4E57-46B7-B2DF-A78732EB95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127781"/>
              </p:ext>
            </p:extLst>
          </p:nvPr>
        </p:nvGraphicFramePr>
        <p:xfrm>
          <a:off x="426820" y="7097618"/>
          <a:ext cx="6645373" cy="1267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294">
                  <a:extLst>
                    <a:ext uri="{9D8B030D-6E8A-4147-A177-3AD203B41FA5}">
                      <a16:colId xmlns:a16="http://schemas.microsoft.com/office/drawing/2014/main" xmlns="" val="1525635315"/>
                    </a:ext>
                  </a:extLst>
                </a:gridCol>
                <a:gridCol w="1974675">
                  <a:extLst>
                    <a:ext uri="{9D8B030D-6E8A-4147-A177-3AD203B41FA5}">
                      <a16:colId xmlns:a16="http://schemas.microsoft.com/office/drawing/2014/main" xmlns="" val="2823761857"/>
                    </a:ext>
                  </a:extLst>
                </a:gridCol>
                <a:gridCol w="1960261">
                  <a:extLst>
                    <a:ext uri="{9D8B030D-6E8A-4147-A177-3AD203B41FA5}">
                      <a16:colId xmlns:a16="http://schemas.microsoft.com/office/drawing/2014/main" xmlns="" val="1125668002"/>
                    </a:ext>
                  </a:extLst>
                </a:gridCol>
                <a:gridCol w="1353143">
                  <a:extLst>
                    <a:ext uri="{9D8B030D-6E8A-4147-A177-3AD203B41FA5}">
                      <a16:colId xmlns:a16="http://schemas.microsoft.com/office/drawing/2014/main" xmlns="" val="3087252771"/>
                    </a:ext>
                  </a:extLst>
                </a:gridCol>
              </a:tblGrid>
              <a:tr h="70275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보험료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예시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56698" marR="56698" marT="28349" marB="28349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36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개월 선납 보험료 총액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할인 전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56698" marR="56698" marT="28349" marB="28349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실납입보험료 총액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할인 후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56698" marR="56698" marT="28349" marB="28349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할인 총액</a:t>
                      </a:r>
                    </a:p>
                  </a:txBody>
                  <a:tcPr marL="56698" marR="56698" marT="28349" marB="28349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3154856"/>
                  </a:ext>
                </a:extLst>
              </a:tr>
              <a:tr h="5647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1,000,000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원</a:t>
                      </a:r>
                    </a:p>
                  </a:txBody>
                  <a:tcPr marL="56698" marR="56698" marT="28349" marB="28349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36,000,000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원</a:t>
                      </a:r>
                    </a:p>
                  </a:txBody>
                  <a:tcPr marL="56698" marR="56698" marT="28349" marB="28349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34,855,631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원</a:t>
                      </a:r>
                    </a:p>
                  </a:txBody>
                  <a:tcPr marL="56698" marR="56698" marT="28349" marB="28349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rgbClr val="6E17C5"/>
                          </a:solidFill>
                          <a:latin typeface="+mj-ea"/>
                          <a:ea typeface="+mj-ea"/>
                        </a:rPr>
                        <a:t>1,144,369</a:t>
                      </a:r>
                      <a:r>
                        <a:rPr lang="ko-KR" altLang="en-US" sz="1200" b="1" dirty="0">
                          <a:solidFill>
                            <a:srgbClr val="6E17C5"/>
                          </a:solidFill>
                          <a:latin typeface="+mj-ea"/>
                          <a:ea typeface="+mj-ea"/>
                        </a:rPr>
                        <a:t>원</a:t>
                      </a:r>
                    </a:p>
                  </a:txBody>
                  <a:tcPr marL="56698" marR="56698" marT="28349" marB="28349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0261646"/>
                  </a:ext>
                </a:extLst>
              </a:tr>
            </a:tbl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BCECA361-1C0E-40B8-AF63-33F92ABE765A}"/>
              </a:ext>
            </a:extLst>
          </p:cNvPr>
          <p:cNvSpPr txBox="1"/>
          <p:nvPr/>
        </p:nvSpPr>
        <p:spPr>
          <a:xfrm>
            <a:off x="330819" y="8503191"/>
            <a:ext cx="4494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2023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평균 공시이율 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2.25%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2426CFDF-5FE8-4480-9926-4241370E2AC0}"/>
              </a:ext>
            </a:extLst>
          </p:cNvPr>
          <p:cNvSpPr txBox="1"/>
          <p:nvPr/>
        </p:nvSpPr>
        <p:spPr>
          <a:xfrm>
            <a:off x="334928" y="8764801"/>
            <a:ext cx="4973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6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개월을 초과하여 보험료 선납 시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과세될 수 있음</a:t>
            </a:r>
            <a:endParaRPr lang="en-US" altLang="ko-KR" sz="11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8389278-6AA2-4FD8-A279-44A3B32558B9}"/>
              </a:ext>
            </a:extLst>
          </p:cNvPr>
          <p:cNvSpPr txBox="1"/>
          <p:nvPr/>
        </p:nvSpPr>
        <p:spPr>
          <a:xfrm>
            <a:off x="2645805" y="4068683"/>
            <a:ext cx="4429739" cy="61619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/>
              <a:t>월 </a:t>
            </a:r>
            <a:r>
              <a:rPr lang="en-US" altLang="ko-KR" sz="1200" dirty="0"/>
              <a:t>100</a:t>
            </a:r>
            <a:r>
              <a:rPr lang="ko-KR" altLang="en-US" sz="1200" dirty="0"/>
              <a:t>만원 </a:t>
            </a:r>
            <a:r>
              <a:rPr lang="en-US" altLang="ko-KR" sz="1200" dirty="0"/>
              <a:t>7</a:t>
            </a:r>
            <a:r>
              <a:rPr lang="ko-KR" altLang="en-US" sz="1200" dirty="0" err="1"/>
              <a:t>년납</a:t>
            </a:r>
            <a:r>
              <a:rPr lang="ko-KR" altLang="en-US" sz="1200" dirty="0"/>
              <a:t>  </a:t>
            </a:r>
            <a:r>
              <a:rPr lang="en-US" altLang="ko-KR" sz="1200" dirty="0"/>
              <a:t>( </a:t>
            </a:r>
            <a:r>
              <a:rPr lang="ko-KR" altLang="en-US" sz="1200" dirty="0"/>
              <a:t>원금 </a:t>
            </a:r>
            <a:r>
              <a:rPr lang="en-US" altLang="ko-KR" sz="1200" dirty="0"/>
              <a:t>8,400</a:t>
            </a:r>
            <a:r>
              <a:rPr lang="ko-KR" altLang="en-US" sz="1200" dirty="0"/>
              <a:t>만원 </a:t>
            </a:r>
            <a:r>
              <a:rPr lang="en-US" altLang="ko-KR" sz="1200" dirty="0"/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200" dirty="0"/>
              <a:t>총 </a:t>
            </a:r>
            <a:r>
              <a:rPr lang="en-US" altLang="ko-KR" sz="1200" dirty="0"/>
              <a:t>36</a:t>
            </a:r>
            <a:r>
              <a:rPr lang="ko-KR" altLang="en-US" sz="1200" dirty="0"/>
              <a:t>회 선납 시</a:t>
            </a:r>
            <a:r>
              <a:rPr lang="en-US" altLang="ko-KR" sz="1200" dirty="0"/>
              <a:t> </a:t>
            </a:r>
            <a:r>
              <a:rPr lang="ko-KR" altLang="en-US" sz="1200" dirty="0"/>
              <a:t> 할인보험료 약 </a:t>
            </a:r>
            <a:r>
              <a:rPr lang="en-US" altLang="ko-KR" sz="1200" dirty="0"/>
              <a:t>2,410</a:t>
            </a:r>
            <a:r>
              <a:rPr lang="ko-KR" altLang="en-US" sz="1200" dirty="0"/>
              <a:t>천원 </a:t>
            </a:r>
            <a:r>
              <a:rPr lang="en-US" altLang="ko-KR" sz="1200" dirty="0"/>
              <a:t>: </a:t>
            </a:r>
            <a:r>
              <a:rPr lang="ko-KR" altLang="en-US" sz="1200" dirty="0"/>
              <a:t>원금 대비  약 </a:t>
            </a:r>
            <a:r>
              <a:rPr lang="en-US" altLang="ko-KR" sz="1200" dirty="0"/>
              <a:t>2.87%</a:t>
            </a:r>
            <a:r>
              <a:rPr lang="ko-KR" altLang="en-US" sz="1200" dirty="0"/>
              <a:t> </a:t>
            </a: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xmlns="" id="{8BDF7D3F-7DB5-42D4-B402-CED8E84C2CC9}"/>
              </a:ext>
            </a:extLst>
          </p:cNvPr>
          <p:cNvSpPr/>
          <p:nvPr/>
        </p:nvSpPr>
        <p:spPr>
          <a:xfrm>
            <a:off x="0" y="0"/>
            <a:ext cx="7559675" cy="883437"/>
          </a:xfrm>
          <a:prstGeom prst="rect">
            <a:avLst/>
          </a:prstGeom>
          <a:solidFill>
            <a:srgbClr val="6E2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/>
          </a:p>
        </p:txBody>
      </p:sp>
      <p:pic>
        <p:nvPicPr>
          <p:cNvPr id="56" name="Picture 6">
            <a:extLst>
              <a:ext uri="{FF2B5EF4-FFF2-40B4-BE49-F238E27FC236}">
                <a16:creationId xmlns:a16="http://schemas.microsoft.com/office/drawing/2014/main" xmlns="" id="{2813087D-78F5-4874-A39A-279E6A0F2A82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368745" y="220669"/>
            <a:ext cx="953594" cy="9649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76E444C-46A8-4A21-AC6A-73F408B0DC38}"/>
              </a:ext>
            </a:extLst>
          </p:cNvPr>
          <p:cNvSpPr txBox="1"/>
          <p:nvPr/>
        </p:nvSpPr>
        <p:spPr>
          <a:xfrm>
            <a:off x="190893" y="248305"/>
            <a:ext cx="614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en-US" altLang="ko-KR" b="1" dirty="0">
                <a:solidFill>
                  <a:schemeClr val="bg1"/>
                </a:solidFill>
              </a:rPr>
              <a:t>Chubb </a:t>
            </a:r>
            <a:r>
              <a:rPr lang="ko-KR" altLang="en-US" b="1" dirty="0">
                <a:solidFill>
                  <a:schemeClr val="bg1"/>
                </a:solidFill>
              </a:rPr>
              <a:t>수</a:t>
            </a: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>
                <a:solidFill>
                  <a:schemeClr val="bg1"/>
                </a:solidFill>
              </a:rPr>
              <a:t>秀</a:t>
            </a:r>
            <a:r>
              <a:rPr lang="en-US" altLang="ko-KR" b="1" dirty="0">
                <a:solidFill>
                  <a:schemeClr val="bg1"/>
                </a:solidFill>
              </a:rPr>
              <a:t>)</a:t>
            </a:r>
            <a:r>
              <a:rPr lang="ko-KR" altLang="en-US" b="1" dirty="0">
                <a:solidFill>
                  <a:schemeClr val="bg1"/>
                </a:solidFill>
              </a:rPr>
              <a:t> 종신보험 </a:t>
            </a:r>
            <a:r>
              <a:rPr lang="en-US" altLang="ko-KR" b="1" dirty="0">
                <a:solidFill>
                  <a:schemeClr val="bg1"/>
                </a:solidFill>
              </a:rPr>
              <a:t>1</a:t>
            </a:r>
            <a:r>
              <a:rPr lang="ko-KR" altLang="en-US" b="1" dirty="0">
                <a:solidFill>
                  <a:schemeClr val="bg1"/>
                </a:solidFill>
              </a:rPr>
              <a:t>종 </a:t>
            </a:r>
            <a:r>
              <a:rPr lang="en-US" altLang="ko-KR" b="1" dirty="0">
                <a:solidFill>
                  <a:schemeClr val="bg1"/>
                </a:solidFill>
              </a:rPr>
              <a:t>2</a:t>
            </a:r>
            <a:r>
              <a:rPr lang="ko-KR" altLang="en-US" b="1" dirty="0">
                <a:solidFill>
                  <a:schemeClr val="bg1"/>
                </a:solidFill>
              </a:rPr>
              <a:t>종 상품 공통 특징</a:t>
            </a:r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xmlns="" id="{D898A292-1F81-42A8-9CDA-9A11EF96CBCD}"/>
              </a:ext>
            </a:extLst>
          </p:cNvPr>
          <p:cNvGrpSpPr/>
          <p:nvPr/>
        </p:nvGrpSpPr>
        <p:grpSpPr>
          <a:xfrm>
            <a:off x="342902" y="5330334"/>
            <a:ext cx="413454" cy="397293"/>
            <a:chOff x="6175732" y="6086898"/>
            <a:chExt cx="442080" cy="424800"/>
          </a:xfrm>
          <a:solidFill>
            <a:srgbClr val="FF6600"/>
          </a:solidFill>
        </p:grpSpPr>
        <p:sp>
          <p:nvSpPr>
            <p:cNvPr id="69" name="Freeform 637">
              <a:extLst>
                <a:ext uri="{FF2B5EF4-FFF2-40B4-BE49-F238E27FC236}">
                  <a16:creationId xmlns:a16="http://schemas.microsoft.com/office/drawing/2014/main" xmlns="" id="{D441D81E-2316-4F5B-8C83-805E7438541D}"/>
                </a:ext>
              </a:extLst>
            </p:cNvPr>
            <p:cNvSpPr/>
            <p:nvPr/>
          </p:nvSpPr>
          <p:spPr>
            <a:xfrm>
              <a:off x="6175732" y="6086898"/>
              <a:ext cx="278280" cy="424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4" h="1181">
                  <a:moveTo>
                    <a:pt x="666" y="1181"/>
                  </a:moveTo>
                  <a:lnTo>
                    <a:pt x="109" y="1181"/>
                  </a:lnTo>
                  <a:cubicBezTo>
                    <a:pt x="49" y="1181"/>
                    <a:pt x="0" y="1133"/>
                    <a:pt x="0" y="1073"/>
                  </a:cubicBezTo>
                  <a:lnTo>
                    <a:pt x="0" y="109"/>
                  </a:lnTo>
                  <a:cubicBezTo>
                    <a:pt x="0" y="49"/>
                    <a:pt x="49" y="0"/>
                    <a:pt x="109" y="0"/>
                  </a:cubicBezTo>
                  <a:lnTo>
                    <a:pt x="666" y="0"/>
                  </a:lnTo>
                  <a:cubicBezTo>
                    <a:pt x="725" y="0"/>
                    <a:pt x="774" y="49"/>
                    <a:pt x="774" y="109"/>
                  </a:cubicBezTo>
                  <a:lnTo>
                    <a:pt x="774" y="435"/>
                  </a:lnTo>
                  <a:cubicBezTo>
                    <a:pt x="774" y="450"/>
                    <a:pt x="762" y="463"/>
                    <a:pt x="747" y="463"/>
                  </a:cubicBezTo>
                  <a:cubicBezTo>
                    <a:pt x="732" y="463"/>
                    <a:pt x="719" y="450"/>
                    <a:pt x="719" y="435"/>
                  </a:cubicBezTo>
                  <a:lnTo>
                    <a:pt x="719" y="109"/>
                  </a:lnTo>
                  <a:cubicBezTo>
                    <a:pt x="719" y="79"/>
                    <a:pt x="695" y="55"/>
                    <a:pt x="666" y="55"/>
                  </a:cubicBezTo>
                  <a:lnTo>
                    <a:pt x="109" y="55"/>
                  </a:lnTo>
                  <a:cubicBezTo>
                    <a:pt x="79" y="55"/>
                    <a:pt x="55" y="79"/>
                    <a:pt x="55" y="109"/>
                  </a:cubicBezTo>
                  <a:lnTo>
                    <a:pt x="55" y="1073"/>
                  </a:lnTo>
                  <a:cubicBezTo>
                    <a:pt x="55" y="1102"/>
                    <a:pt x="79" y="1127"/>
                    <a:pt x="109" y="1127"/>
                  </a:cubicBezTo>
                  <a:lnTo>
                    <a:pt x="666" y="1127"/>
                  </a:lnTo>
                  <a:cubicBezTo>
                    <a:pt x="674" y="1127"/>
                    <a:pt x="682" y="1125"/>
                    <a:pt x="690" y="1121"/>
                  </a:cubicBezTo>
                  <a:cubicBezTo>
                    <a:pt x="703" y="1114"/>
                    <a:pt x="719" y="1120"/>
                    <a:pt x="726" y="1133"/>
                  </a:cubicBezTo>
                  <a:cubicBezTo>
                    <a:pt x="733" y="1147"/>
                    <a:pt x="727" y="1163"/>
                    <a:pt x="714" y="1170"/>
                  </a:cubicBezTo>
                  <a:cubicBezTo>
                    <a:pt x="699" y="1177"/>
                    <a:pt x="683" y="1181"/>
                    <a:pt x="666" y="118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Freeform 638">
              <a:extLst>
                <a:ext uri="{FF2B5EF4-FFF2-40B4-BE49-F238E27FC236}">
                  <a16:creationId xmlns:a16="http://schemas.microsoft.com/office/drawing/2014/main" xmlns="" id="{572164AA-08C7-431C-BCB3-1669ACC3BA2C}"/>
                </a:ext>
              </a:extLst>
            </p:cNvPr>
            <p:cNvSpPr/>
            <p:nvPr/>
          </p:nvSpPr>
          <p:spPr>
            <a:xfrm>
              <a:off x="6362571" y="6438618"/>
              <a:ext cx="23760" cy="24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" h="68">
                  <a:moveTo>
                    <a:pt x="34" y="13"/>
                  </a:moveTo>
                  <a:cubicBezTo>
                    <a:pt x="22" y="13"/>
                    <a:pt x="12" y="22"/>
                    <a:pt x="12" y="34"/>
                  </a:cubicBezTo>
                  <a:cubicBezTo>
                    <a:pt x="12" y="46"/>
                    <a:pt x="22" y="55"/>
                    <a:pt x="34" y="55"/>
                  </a:cubicBezTo>
                  <a:cubicBezTo>
                    <a:pt x="45" y="55"/>
                    <a:pt x="55" y="46"/>
                    <a:pt x="55" y="34"/>
                  </a:cubicBezTo>
                  <a:cubicBezTo>
                    <a:pt x="55" y="22"/>
                    <a:pt x="45" y="13"/>
                    <a:pt x="34" y="13"/>
                  </a:cubicBezTo>
                  <a:close/>
                  <a:moveTo>
                    <a:pt x="34" y="68"/>
                  </a:moveTo>
                  <a:cubicBezTo>
                    <a:pt x="15" y="68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2" y="0"/>
                    <a:pt x="67" y="15"/>
                    <a:pt x="67" y="34"/>
                  </a:cubicBezTo>
                  <a:cubicBezTo>
                    <a:pt x="67" y="52"/>
                    <a:pt x="52" y="68"/>
                    <a:pt x="34" y="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 639">
              <a:extLst>
                <a:ext uri="{FF2B5EF4-FFF2-40B4-BE49-F238E27FC236}">
                  <a16:creationId xmlns:a16="http://schemas.microsoft.com/office/drawing/2014/main" xmlns="" id="{D725366E-E0CF-445A-99D7-7CAC85C7FBC5}"/>
                </a:ext>
              </a:extLst>
            </p:cNvPr>
            <p:cNvSpPr/>
            <p:nvPr/>
          </p:nvSpPr>
          <p:spPr>
            <a:xfrm>
              <a:off x="6241972" y="6440778"/>
              <a:ext cx="96120" cy="19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8" h="55">
                  <a:moveTo>
                    <a:pt x="241" y="55"/>
                  </a:moveTo>
                  <a:lnTo>
                    <a:pt x="27" y="55"/>
                  </a:lnTo>
                  <a:cubicBezTo>
                    <a:pt x="12" y="55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lnTo>
                    <a:pt x="241" y="0"/>
                  </a:lnTo>
                  <a:cubicBezTo>
                    <a:pt x="256" y="0"/>
                    <a:pt x="268" y="13"/>
                    <a:pt x="268" y="28"/>
                  </a:cubicBezTo>
                  <a:cubicBezTo>
                    <a:pt x="268" y="43"/>
                    <a:pt x="256" y="55"/>
                    <a:pt x="241" y="5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 640">
              <a:extLst>
                <a:ext uri="{FF2B5EF4-FFF2-40B4-BE49-F238E27FC236}">
                  <a16:creationId xmlns:a16="http://schemas.microsoft.com/office/drawing/2014/main" xmlns="" id="{2EBB5F54-4326-4600-9C6C-EF282E9DBAD1}"/>
                </a:ext>
              </a:extLst>
            </p:cNvPr>
            <p:cNvSpPr/>
            <p:nvPr/>
          </p:nvSpPr>
          <p:spPr>
            <a:xfrm>
              <a:off x="6208492" y="6118218"/>
              <a:ext cx="210960" cy="11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87" h="320">
                  <a:moveTo>
                    <a:pt x="55" y="265"/>
                  </a:moveTo>
                  <a:lnTo>
                    <a:pt x="532" y="265"/>
                  </a:lnTo>
                  <a:lnTo>
                    <a:pt x="532" y="55"/>
                  </a:lnTo>
                  <a:lnTo>
                    <a:pt x="55" y="55"/>
                  </a:lnTo>
                  <a:close/>
                  <a:moveTo>
                    <a:pt x="560" y="320"/>
                  </a:moveTo>
                  <a:lnTo>
                    <a:pt x="27" y="320"/>
                  </a:lnTo>
                  <a:cubicBezTo>
                    <a:pt x="12" y="320"/>
                    <a:pt x="0" y="307"/>
                    <a:pt x="0" y="292"/>
                  </a:cubicBezTo>
                  <a:lnTo>
                    <a:pt x="0" y="27"/>
                  </a:lnTo>
                  <a:cubicBezTo>
                    <a:pt x="0" y="12"/>
                    <a:pt x="12" y="0"/>
                    <a:pt x="27" y="0"/>
                  </a:cubicBezTo>
                  <a:lnTo>
                    <a:pt x="560" y="0"/>
                  </a:lnTo>
                  <a:cubicBezTo>
                    <a:pt x="575" y="0"/>
                    <a:pt x="587" y="12"/>
                    <a:pt x="587" y="27"/>
                  </a:cubicBezTo>
                  <a:lnTo>
                    <a:pt x="587" y="292"/>
                  </a:lnTo>
                  <a:cubicBezTo>
                    <a:pt x="587" y="307"/>
                    <a:pt x="575" y="320"/>
                    <a:pt x="560" y="3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Freeform 641">
              <a:extLst>
                <a:ext uri="{FF2B5EF4-FFF2-40B4-BE49-F238E27FC236}">
                  <a16:creationId xmlns:a16="http://schemas.microsoft.com/office/drawing/2014/main" xmlns="" id="{3E4B074A-EFC2-4B01-A616-53309B9EA3D4}"/>
                </a:ext>
              </a:extLst>
            </p:cNvPr>
            <p:cNvSpPr/>
            <p:nvPr/>
          </p:nvSpPr>
          <p:spPr>
            <a:xfrm>
              <a:off x="6362571" y="6363378"/>
              <a:ext cx="23760" cy="23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" h="67">
                  <a:moveTo>
                    <a:pt x="34" y="12"/>
                  </a:moveTo>
                  <a:cubicBezTo>
                    <a:pt x="22" y="12"/>
                    <a:pt x="12" y="22"/>
                    <a:pt x="12" y="34"/>
                  </a:cubicBezTo>
                  <a:cubicBezTo>
                    <a:pt x="12" y="45"/>
                    <a:pt x="22" y="55"/>
                    <a:pt x="34" y="55"/>
                  </a:cubicBezTo>
                  <a:cubicBezTo>
                    <a:pt x="45" y="55"/>
                    <a:pt x="55" y="45"/>
                    <a:pt x="55" y="34"/>
                  </a:cubicBezTo>
                  <a:cubicBezTo>
                    <a:pt x="55" y="22"/>
                    <a:pt x="45" y="12"/>
                    <a:pt x="34" y="12"/>
                  </a:cubicBezTo>
                  <a:close/>
                  <a:moveTo>
                    <a:pt x="34" y="67"/>
                  </a:moveTo>
                  <a:cubicBezTo>
                    <a:pt x="15" y="67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2" y="0"/>
                    <a:pt x="67" y="15"/>
                    <a:pt x="67" y="34"/>
                  </a:cubicBezTo>
                  <a:cubicBezTo>
                    <a:pt x="67" y="52"/>
                    <a:pt x="52" y="67"/>
                    <a:pt x="34" y="6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Freeform 642">
              <a:extLst>
                <a:ext uri="{FF2B5EF4-FFF2-40B4-BE49-F238E27FC236}">
                  <a16:creationId xmlns:a16="http://schemas.microsoft.com/office/drawing/2014/main" xmlns="" id="{36E2678E-4DF9-43DE-AC81-F46FFA8DAA00}"/>
                </a:ext>
              </a:extLst>
            </p:cNvPr>
            <p:cNvSpPr/>
            <p:nvPr/>
          </p:nvSpPr>
          <p:spPr>
            <a:xfrm>
              <a:off x="6362932" y="6311897"/>
              <a:ext cx="24120" cy="23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" h="67">
                  <a:moveTo>
                    <a:pt x="34" y="12"/>
                  </a:moveTo>
                  <a:cubicBezTo>
                    <a:pt x="22" y="12"/>
                    <a:pt x="13" y="22"/>
                    <a:pt x="13" y="33"/>
                  </a:cubicBezTo>
                  <a:cubicBezTo>
                    <a:pt x="13" y="45"/>
                    <a:pt x="22" y="55"/>
                    <a:pt x="34" y="55"/>
                  </a:cubicBezTo>
                  <a:cubicBezTo>
                    <a:pt x="46" y="55"/>
                    <a:pt x="55" y="45"/>
                    <a:pt x="55" y="33"/>
                  </a:cubicBezTo>
                  <a:cubicBezTo>
                    <a:pt x="55" y="22"/>
                    <a:pt x="46" y="12"/>
                    <a:pt x="34" y="12"/>
                  </a:cubicBezTo>
                  <a:close/>
                  <a:moveTo>
                    <a:pt x="34" y="67"/>
                  </a:moveTo>
                  <a:cubicBezTo>
                    <a:pt x="16" y="67"/>
                    <a:pt x="0" y="52"/>
                    <a:pt x="0" y="33"/>
                  </a:cubicBezTo>
                  <a:cubicBezTo>
                    <a:pt x="0" y="15"/>
                    <a:pt x="16" y="0"/>
                    <a:pt x="34" y="0"/>
                  </a:cubicBezTo>
                  <a:cubicBezTo>
                    <a:pt x="53" y="0"/>
                    <a:pt x="68" y="15"/>
                    <a:pt x="68" y="33"/>
                  </a:cubicBezTo>
                  <a:cubicBezTo>
                    <a:pt x="68" y="52"/>
                    <a:pt x="53" y="67"/>
                    <a:pt x="34" y="6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Freeform 643">
              <a:extLst>
                <a:ext uri="{FF2B5EF4-FFF2-40B4-BE49-F238E27FC236}">
                  <a16:creationId xmlns:a16="http://schemas.microsoft.com/office/drawing/2014/main" xmlns="" id="{96D08B9E-03B4-4D6C-BB28-7E68A843AB13}"/>
                </a:ext>
              </a:extLst>
            </p:cNvPr>
            <p:cNvSpPr/>
            <p:nvPr/>
          </p:nvSpPr>
          <p:spPr>
            <a:xfrm>
              <a:off x="6302092" y="6311897"/>
              <a:ext cx="24120" cy="23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" h="67">
                  <a:moveTo>
                    <a:pt x="34" y="12"/>
                  </a:moveTo>
                  <a:cubicBezTo>
                    <a:pt x="22" y="12"/>
                    <a:pt x="13" y="22"/>
                    <a:pt x="13" y="33"/>
                  </a:cubicBezTo>
                  <a:cubicBezTo>
                    <a:pt x="13" y="45"/>
                    <a:pt x="22" y="55"/>
                    <a:pt x="34" y="55"/>
                  </a:cubicBezTo>
                  <a:cubicBezTo>
                    <a:pt x="46" y="55"/>
                    <a:pt x="55" y="45"/>
                    <a:pt x="55" y="33"/>
                  </a:cubicBezTo>
                  <a:cubicBezTo>
                    <a:pt x="55" y="22"/>
                    <a:pt x="46" y="12"/>
                    <a:pt x="34" y="12"/>
                  </a:cubicBezTo>
                  <a:close/>
                  <a:moveTo>
                    <a:pt x="34" y="67"/>
                  </a:moveTo>
                  <a:cubicBezTo>
                    <a:pt x="15" y="67"/>
                    <a:pt x="0" y="52"/>
                    <a:pt x="0" y="33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2" y="0"/>
                    <a:pt x="68" y="15"/>
                    <a:pt x="68" y="33"/>
                  </a:cubicBezTo>
                  <a:cubicBezTo>
                    <a:pt x="68" y="52"/>
                    <a:pt x="52" y="67"/>
                    <a:pt x="34" y="6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Freeform 644">
              <a:extLst>
                <a:ext uri="{FF2B5EF4-FFF2-40B4-BE49-F238E27FC236}">
                  <a16:creationId xmlns:a16="http://schemas.microsoft.com/office/drawing/2014/main" xmlns="" id="{C4EA6415-D07B-4FAC-A95C-8B5EA0874FAF}"/>
                </a:ext>
              </a:extLst>
            </p:cNvPr>
            <p:cNvSpPr/>
            <p:nvPr/>
          </p:nvSpPr>
          <p:spPr>
            <a:xfrm>
              <a:off x="6240171" y="6311897"/>
              <a:ext cx="24120" cy="23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" h="67">
                  <a:moveTo>
                    <a:pt x="34" y="12"/>
                  </a:moveTo>
                  <a:cubicBezTo>
                    <a:pt x="22" y="12"/>
                    <a:pt x="13" y="22"/>
                    <a:pt x="13" y="33"/>
                  </a:cubicBezTo>
                  <a:cubicBezTo>
                    <a:pt x="13" y="45"/>
                    <a:pt x="22" y="55"/>
                    <a:pt x="34" y="55"/>
                  </a:cubicBezTo>
                  <a:cubicBezTo>
                    <a:pt x="46" y="55"/>
                    <a:pt x="55" y="45"/>
                    <a:pt x="55" y="33"/>
                  </a:cubicBezTo>
                  <a:cubicBezTo>
                    <a:pt x="55" y="22"/>
                    <a:pt x="46" y="12"/>
                    <a:pt x="34" y="12"/>
                  </a:cubicBezTo>
                  <a:close/>
                  <a:moveTo>
                    <a:pt x="34" y="67"/>
                  </a:moveTo>
                  <a:cubicBezTo>
                    <a:pt x="15" y="67"/>
                    <a:pt x="0" y="52"/>
                    <a:pt x="0" y="33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2" y="0"/>
                    <a:pt x="68" y="15"/>
                    <a:pt x="68" y="33"/>
                  </a:cubicBezTo>
                  <a:cubicBezTo>
                    <a:pt x="68" y="52"/>
                    <a:pt x="52" y="67"/>
                    <a:pt x="34" y="6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Freeform 645">
              <a:extLst>
                <a:ext uri="{FF2B5EF4-FFF2-40B4-BE49-F238E27FC236}">
                  <a16:creationId xmlns:a16="http://schemas.microsoft.com/office/drawing/2014/main" xmlns="" id="{BD78341E-79B2-479F-871A-A1CDF3314E0E}"/>
                </a:ext>
              </a:extLst>
            </p:cNvPr>
            <p:cNvSpPr/>
            <p:nvPr/>
          </p:nvSpPr>
          <p:spPr>
            <a:xfrm>
              <a:off x="6302092" y="6363378"/>
              <a:ext cx="23760" cy="23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" h="67">
                  <a:moveTo>
                    <a:pt x="34" y="12"/>
                  </a:moveTo>
                  <a:cubicBezTo>
                    <a:pt x="22" y="12"/>
                    <a:pt x="12" y="22"/>
                    <a:pt x="12" y="34"/>
                  </a:cubicBezTo>
                  <a:cubicBezTo>
                    <a:pt x="12" y="45"/>
                    <a:pt x="22" y="55"/>
                    <a:pt x="34" y="55"/>
                  </a:cubicBezTo>
                  <a:cubicBezTo>
                    <a:pt x="46" y="55"/>
                    <a:pt x="55" y="45"/>
                    <a:pt x="55" y="34"/>
                  </a:cubicBezTo>
                  <a:cubicBezTo>
                    <a:pt x="55" y="22"/>
                    <a:pt x="46" y="12"/>
                    <a:pt x="34" y="12"/>
                  </a:cubicBezTo>
                  <a:close/>
                  <a:moveTo>
                    <a:pt x="34" y="67"/>
                  </a:moveTo>
                  <a:cubicBezTo>
                    <a:pt x="15" y="67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2" y="0"/>
                    <a:pt x="67" y="15"/>
                    <a:pt x="67" y="34"/>
                  </a:cubicBezTo>
                  <a:cubicBezTo>
                    <a:pt x="67" y="52"/>
                    <a:pt x="52" y="67"/>
                    <a:pt x="34" y="6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Freeform 646">
              <a:extLst>
                <a:ext uri="{FF2B5EF4-FFF2-40B4-BE49-F238E27FC236}">
                  <a16:creationId xmlns:a16="http://schemas.microsoft.com/office/drawing/2014/main" xmlns="" id="{55890329-2CE8-47C2-8BC5-F6B04918EC4C}"/>
                </a:ext>
              </a:extLst>
            </p:cNvPr>
            <p:cNvSpPr/>
            <p:nvPr/>
          </p:nvSpPr>
          <p:spPr>
            <a:xfrm>
              <a:off x="6240171" y="6363378"/>
              <a:ext cx="23760" cy="23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" h="67">
                  <a:moveTo>
                    <a:pt x="34" y="12"/>
                  </a:moveTo>
                  <a:cubicBezTo>
                    <a:pt x="22" y="12"/>
                    <a:pt x="13" y="22"/>
                    <a:pt x="13" y="34"/>
                  </a:cubicBezTo>
                  <a:cubicBezTo>
                    <a:pt x="13" y="45"/>
                    <a:pt x="22" y="55"/>
                    <a:pt x="34" y="55"/>
                  </a:cubicBezTo>
                  <a:cubicBezTo>
                    <a:pt x="45" y="55"/>
                    <a:pt x="55" y="45"/>
                    <a:pt x="55" y="34"/>
                  </a:cubicBezTo>
                  <a:cubicBezTo>
                    <a:pt x="55" y="22"/>
                    <a:pt x="45" y="12"/>
                    <a:pt x="34" y="12"/>
                  </a:cubicBezTo>
                  <a:close/>
                  <a:moveTo>
                    <a:pt x="34" y="67"/>
                  </a:moveTo>
                  <a:cubicBezTo>
                    <a:pt x="15" y="67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2" y="0"/>
                    <a:pt x="67" y="15"/>
                    <a:pt x="67" y="34"/>
                  </a:cubicBezTo>
                  <a:cubicBezTo>
                    <a:pt x="67" y="52"/>
                    <a:pt x="52" y="67"/>
                    <a:pt x="34" y="6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Freeform 647">
              <a:extLst>
                <a:ext uri="{FF2B5EF4-FFF2-40B4-BE49-F238E27FC236}">
                  <a16:creationId xmlns:a16="http://schemas.microsoft.com/office/drawing/2014/main" xmlns="" id="{82859D71-EEAE-4D23-9E1C-8A8FC908E75A}"/>
                </a:ext>
              </a:extLst>
            </p:cNvPr>
            <p:cNvSpPr/>
            <p:nvPr/>
          </p:nvSpPr>
          <p:spPr>
            <a:xfrm>
              <a:off x="6362932" y="6261498"/>
              <a:ext cx="24120" cy="23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" h="67">
                  <a:moveTo>
                    <a:pt x="34" y="12"/>
                  </a:moveTo>
                  <a:cubicBezTo>
                    <a:pt x="22" y="12"/>
                    <a:pt x="13" y="22"/>
                    <a:pt x="13" y="33"/>
                  </a:cubicBezTo>
                  <a:cubicBezTo>
                    <a:pt x="13" y="45"/>
                    <a:pt x="22" y="55"/>
                    <a:pt x="34" y="55"/>
                  </a:cubicBezTo>
                  <a:cubicBezTo>
                    <a:pt x="46" y="55"/>
                    <a:pt x="55" y="45"/>
                    <a:pt x="55" y="33"/>
                  </a:cubicBezTo>
                  <a:cubicBezTo>
                    <a:pt x="55" y="22"/>
                    <a:pt x="46" y="12"/>
                    <a:pt x="34" y="12"/>
                  </a:cubicBezTo>
                  <a:close/>
                  <a:moveTo>
                    <a:pt x="34" y="67"/>
                  </a:moveTo>
                  <a:cubicBezTo>
                    <a:pt x="16" y="67"/>
                    <a:pt x="0" y="52"/>
                    <a:pt x="0" y="33"/>
                  </a:cubicBezTo>
                  <a:cubicBezTo>
                    <a:pt x="0" y="15"/>
                    <a:pt x="16" y="0"/>
                    <a:pt x="34" y="0"/>
                  </a:cubicBezTo>
                  <a:cubicBezTo>
                    <a:pt x="53" y="0"/>
                    <a:pt x="68" y="15"/>
                    <a:pt x="68" y="33"/>
                  </a:cubicBezTo>
                  <a:cubicBezTo>
                    <a:pt x="68" y="52"/>
                    <a:pt x="53" y="67"/>
                    <a:pt x="34" y="6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Freeform 648">
              <a:extLst>
                <a:ext uri="{FF2B5EF4-FFF2-40B4-BE49-F238E27FC236}">
                  <a16:creationId xmlns:a16="http://schemas.microsoft.com/office/drawing/2014/main" xmlns="" id="{B0345C81-87D6-446D-9F5E-F4C4E5A2431F}"/>
                </a:ext>
              </a:extLst>
            </p:cNvPr>
            <p:cNvSpPr/>
            <p:nvPr/>
          </p:nvSpPr>
          <p:spPr>
            <a:xfrm>
              <a:off x="6302092" y="6261498"/>
              <a:ext cx="24120" cy="23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" h="67">
                  <a:moveTo>
                    <a:pt x="34" y="12"/>
                  </a:moveTo>
                  <a:cubicBezTo>
                    <a:pt x="22" y="12"/>
                    <a:pt x="13" y="22"/>
                    <a:pt x="13" y="33"/>
                  </a:cubicBezTo>
                  <a:cubicBezTo>
                    <a:pt x="13" y="45"/>
                    <a:pt x="22" y="55"/>
                    <a:pt x="34" y="55"/>
                  </a:cubicBezTo>
                  <a:cubicBezTo>
                    <a:pt x="46" y="55"/>
                    <a:pt x="55" y="45"/>
                    <a:pt x="55" y="33"/>
                  </a:cubicBezTo>
                  <a:cubicBezTo>
                    <a:pt x="55" y="22"/>
                    <a:pt x="46" y="12"/>
                    <a:pt x="34" y="12"/>
                  </a:cubicBezTo>
                  <a:close/>
                  <a:moveTo>
                    <a:pt x="34" y="67"/>
                  </a:moveTo>
                  <a:cubicBezTo>
                    <a:pt x="15" y="67"/>
                    <a:pt x="0" y="52"/>
                    <a:pt x="0" y="33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2" y="0"/>
                    <a:pt x="68" y="15"/>
                    <a:pt x="68" y="33"/>
                  </a:cubicBezTo>
                  <a:cubicBezTo>
                    <a:pt x="68" y="52"/>
                    <a:pt x="52" y="67"/>
                    <a:pt x="34" y="6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 649">
              <a:extLst>
                <a:ext uri="{FF2B5EF4-FFF2-40B4-BE49-F238E27FC236}">
                  <a16:creationId xmlns:a16="http://schemas.microsoft.com/office/drawing/2014/main" xmlns="" id="{C739A32F-46E8-4802-B213-5BCE2F69CD76}"/>
                </a:ext>
              </a:extLst>
            </p:cNvPr>
            <p:cNvSpPr/>
            <p:nvPr/>
          </p:nvSpPr>
          <p:spPr>
            <a:xfrm>
              <a:off x="6240171" y="6261498"/>
              <a:ext cx="24120" cy="23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" h="67">
                  <a:moveTo>
                    <a:pt x="34" y="12"/>
                  </a:moveTo>
                  <a:cubicBezTo>
                    <a:pt x="22" y="12"/>
                    <a:pt x="13" y="22"/>
                    <a:pt x="13" y="33"/>
                  </a:cubicBezTo>
                  <a:cubicBezTo>
                    <a:pt x="13" y="45"/>
                    <a:pt x="22" y="55"/>
                    <a:pt x="34" y="55"/>
                  </a:cubicBezTo>
                  <a:cubicBezTo>
                    <a:pt x="46" y="55"/>
                    <a:pt x="55" y="45"/>
                    <a:pt x="55" y="33"/>
                  </a:cubicBezTo>
                  <a:cubicBezTo>
                    <a:pt x="55" y="22"/>
                    <a:pt x="46" y="12"/>
                    <a:pt x="34" y="12"/>
                  </a:cubicBezTo>
                  <a:close/>
                  <a:moveTo>
                    <a:pt x="34" y="67"/>
                  </a:moveTo>
                  <a:cubicBezTo>
                    <a:pt x="15" y="67"/>
                    <a:pt x="0" y="52"/>
                    <a:pt x="0" y="33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2" y="0"/>
                    <a:pt x="68" y="15"/>
                    <a:pt x="68" y="33"/>
                  </a:cubicBezTo>
                  <a:cubicBezTo>
                    <a:pt x="68" y="52"/>
                    <a:pt x="52" y="67"/>
                    <a:pt x="34" y="6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Freeform 650">
              <a:extLst>
                <a:ext uri="{FF2B5EF4-FFF2-40B4-BE49-F238E27FC236}">
                  <a16:creationId xmlns:a16="http://schemas.microsoft.com/office/drawing/2014/main" xmlns="" id="{8399994B-4ED9-441A-AE67-AD0FC0A9206D}"/>
                </a:ext>
              </a:extLst>
            </p:cNvPr>
            <p:cNvSpPr/>
            <p:nvPr/>
          </p:nvSpPr>
          <p:spPr>
            <a:xfrm>
              <a:off x="6396412" y="6338898"/>
              <a:ext cx="221400" cy="81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16" h="228">
                  <a:moveTo>
                    <a:pt x="56" y="27"/>
                  </a:moveTo>
                  <a:close/>
                  <a:moveTo>
                    <a:pt x="560" y="143"/>
                  </a:moveTo>
                  <a:close/>
                  <a:moveTo>
                    <a:pt x="55" y="137"/>
                  </a:moveTo>
                  <a:cubicBezTo>
                    <a:pt x="61" y="141"/>
                    <a:pt x="80" y="151"/>
                    <a:pt x="133" y="160"/>
                  </a:cubicBezTo>
                  <a:cubicBezTo>
                    <a:pt x="181" y="169"/>
                    <a:pt x="244" y="173"/>
                    <a:pt x="308" y="173"/>
                  </a:cubicBezTo>
                  <a:cubicBezTo>
                    <a:pt x="372" y="173"/>
                    <a:pt x="434" y="169"/>
                    <a:pt x="483" y="160"/>
                  </a:cubicBezTo>
                  <a:cubicBezTo>
                    <a:pt x="535" y="151"/>
                    <a:pt x="554" y="141"/>
                    <a:pt x="560" y="137"/>
                  </a:cubicBezTo>
                  <a:lnTo>
                    <a:pt x="560" y="82"/>
                  </a:lnTo>
                  <a:cubicBezTo>
                    <a:pt x="547" y="87"/>
                    <a:pt x="532" y="91"/>
                    <a:pt x="519" y="94"/>
                  </a:cubicBezTo>
                  <a:cubicBezTo>
                    <a:pt x="468" y="105"/>
                    <a:pt x="401" y="111"/>
                    <a:pt x="329" y="112"/>
                  </a:cubicBezTo>
                  <a:cubicBezTo>
                    <a:pt x="315" y="113"/>
                    <a:pt x="301" y="113"/>
                    <a:pt x="287" y="112"/>
                  </a:cubicBezTo>
                  <a:cubicBezTo>
                    <a:pt x="215" y="111"/>
                    <a:pt x="148" y="105"/>
                    <a:pt x="98" y="94"/>
                  </a:cubicBezTo>
                  <a:cubicBezTo>
                    <a:pt x="84" y="91"/>
                    <a:pt x="70" y="87"/>
                    <a:pt x="56" y="82"/>
                  </a:cubicBezTo>
                  <a:close/>
                  <a:moveTo>
                    <a:pt x="308" y="228"/>
                  </a:moveTo>
                  <a:cubicBezTo>
                    <a:pt x="231" y="228"/>
                    <a:pt x="159" y="222"/>
                    <a:pt x="104" y="211"/>
                  </a:cubicBezTo>
                  <a:cubicBezTo>
                    <a:pt x="76" y="205"/>
                    <a:pt x="54" y="198"/>
                    <a:pt x="38" y="190"/>
                  </a:cubicBezTo>
                  <a:cubicBezTo>
                    <a:pt x="13" y="178"/>
                    <a:pt x="0" y="162"/>
                    <a:pt x="0" y="143"/>
                  </a:cubicBezTo>
                  <a:lnTo>
                    <a:pt x="1" y="27"/>
                  </a:lnTo>
                  <a:cubicBezTo>
                    <a:pt x="1" y="12"/>
                    <a:pt x="13" y="0"/>
                    <a:pt x="28" y="0"/>
                  </a:cubicBezTo>
                  <a:cubicBezTo>
                    <a:pt x="41" y="0"/>
                    <a:pt x="52" y="9"/>
                    <a:pt x="55" y="21"/>
                  </a:cubicBezTo>
                  <a:cubicBezTo>
                    <a:pt x="60" y="24"/>
                    <a:pt x="77" y="34"/>
                    <a:pt x="126" y="43"/>
                  </a:cubicBezTo>
                  <a:cubicBezTo>
                    <a:pt x="171" y="52"/>
                    <a:pt x="228" y="57"/>
                    <a:pt x="288" y="58"/>
                  </a:cubicBezTo>
                  <a:cubicBezTo>
                    <a:pt x="301" y="58"/>
                    <a:pt x="315" y="58"/>
                    <a:pt x="328" y="58"/>
                  </a:cubicBezTo>
                  <a:cubicBezTo>
                    <a:pt x="388" y="57"/>
                    <a:pt x="446" y="52"/>
                    <a:pt x="490" y="43"/>
                  </a:cubicBezTo>
                  <a:cubicBezTo>
                    <a:pt x="540" y="34"/>
                    <a:pt x="557" y="24"/>
                    <a:pt x="561" y="21"/>
                  </a:cubicBezTo>
                  <a:cubicBezTo>
                    <a:pt x="564" y="9"/>
                    <a:pt x="575" y="0"/>
                    <a:pt x="588" y="0"/>
                  </a:cubicBezTo>
                  <a:cubicBezTo>
                    <a:pt x="603" y="0"/>
                    <a:pt x="616" y="12"/>
                    <a:pt x="616" y="27"/>
                  </a:cubicBezTo>
                  <a:lnTo>
                    <a:pt x="615" y="143"/>
                  </a:lnTo>
                  <a:cubicBezTo>
                    <a:pt x="615" y="184"/>
                    <a:pt x="556" y="201"/>
                    <a:pt x="511" y="211"/>
                  </a:cubicBezTo>
                  <a:cubicBezTo>
                    <a:pt x="457" y="222"/>
                    <a:pt x="384" y="228"/>
                    <a:pt x="308" y="22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Freeform 651">
              <a:extLst>
                <a:ext uri="{FF2B5EF4-FFF2-40B4-BE49-F238E27FC236}">
                  <a16:creationId xmlns:a16="http://schemas.microsoft.com/office/drawing/2014/main" xmlns="" id="{D525A11B-18B5-4C2D-B691-FC59963D6E71}"/>
                </a:ext>
              </a:extLst>
            </p:cNvPr>
            <p:cNvSpPr/>
            <p:nvPr/>
          </p:nvSpPr>
          <p:spPr>
            <a:xfrm>
              <a:off x="6396412" y="6380657"/>
              <a:ext cx="221400" cy="81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16" h="228">
                  <a:moveTo>
                    <a:pt x="56" y="28"/>
                  </a:moveTo>
                  <a:close/>
                  <a:moveTo>
                    <a:pt x="560" y="143"/>
                  </a:moveTo>
                  <a:close/>
                  <a:moveTo>
                    <a:pt x="55" y="137"/>
                  </a:moveTo>
                  <a:cubicBezTo>
                    <a:pt x="61" y="141"/>
                    <a:pt x="80" y="151"/>
                    <a:pt x="133" y="160"/>
                  </a:cubicBezTo>
                  <a:cubicBezTo>
                    <a:pt x="181" y="169"/>
                    <a:pt x="244" y="173"/>
                    <a:pt x="308" y="173"/>
                  </a:cubicBezTo>
                  <a:cubicBezTo>
                    <a:pt x="372" y="173"/>
                    <a:pt x="434" y="169"/>
                    <a:pt x="483" y="160"/>
                  </a:cubicBezTo>
                  <a:cubicBezTo>
                    <a:pt x="535" y="151"/>
                    <a:pt x="554" y="141"/>
                    <a:pt x="560" y="137"/>
                  </a:cubicBezTo>
                  <a:lnTo>
                    <a:pt x="560" y="82"/>
                  </a:lnTo>
                  <a:cubicBezTo>
                    <a:pt x="547" y="87"/>
                    <a:pt x="532" y="91"/>
                    <a:pt x="519" y="94"/>
                  </a:cubicBezTo>
                  <a:cubicBezTo>
                    <a:pt x="468" y="105"/>
                    <a:pt x="401" y="112"/>
                    <a:pt x="329" y="113"/>
                  </a:cubicBezTo>
                  <a:cubicBezTo>
                    <a:pt x="315" y="113"/>
                    <a:pt x="301" y="113"/>
                    <a:pt x="287" y="113"/>
                  </a:cubicBezTo>
                  <a:cubicBezTo>
                    <a:pt x="215" y="112"/>
                    <a:pt x="148" y="105"/>
                    <a:pt x="98" y="94"/>
                  </a:cubicBezTo>
                  <a:cubicBezTo>
                    <a:pt x="84" y="91"/>
                    <a:pt x="70" y="87"/>
                    <a:pt x="56" y="82"/>
                  </a:cubicBezTo>
                  <a:close/>
                  <a:moveTo>
                    <a:pt x="308" y="228"/>
                  </a:moveTo>
                  <a:cubicBezTo>
                    <a:pt x="231" y="228"/>
                    <a:pt x="159" y="222"/>
                    <a:pt x="104" y="211"/>
                  </a:cubicBezTo>
                  <a:cubicBezTo>
                    <a:pt x="76" y="205"/>
                    <a:pt x="54" y="198"/>
                    <a:pt x="38" y="190"/>
                  </a:cubicBezTo>
                  <a:cubicBezTo>
                    <a:pt x="13" y="178"/>
                    <a:pt x="0" y="162"/>
                    <a:pt x="0" y="143"/>
                  </a:cubicBezTo>
                  <a:lnTo>
                    <a:pt x="1" y="27"/>
                  </a:lnTo>
                  <a:cubicBezTo>
                    <a:pt x="1" y="12"/>
                    <a:pt x="13" y="0"/>
                    <a:pt x="28" y="0"/>
                  </a:cubicBezTo>
                  <a:cubicBezTo>
                    <a:pt x="41" y="0"/>
                    <a:pt x="52" y="9"/>
                    <a:pt x="55" y="21"/>
                  </a:cubicBezTo>
                  <a:cubicBezTo>
                    <a:pt x="60" y="25"/>
                    <a:pt x="77" y="34"/>
                    <a:pt x="126" y="44"/>
                  </a:cubicBezTo>
                  <a:cubicBezTo>
                    <a:pt x="171" y="52"/>
                    <a:pt x="228" y="57"/>
                    <a:pt x="288" y="58"/>
                  </a:cubicBezTo>
                  <a:cubicBezTo>
                    <a:pt x="301" y="58"/>
                    <a:pt x="315" y="58"/>
                    <a:pt x="328" y="58"/>
                  </a:cubicBezTo>
                  <a:cubicBezTo>
                    <a:pt x="388" y="57"/>
                    <a:pt x="446" y="52"/>
                    <a:pt x="490" y="44"/>
                  </a:cubicBezTo>
                  <a:cubicBezTo>
                    <a:pt x="540" y="34"/>
                    <a:pt x="557" y="25"/>
                    <a:pt x="561" y="21"/>
                  </a:cubicBezTo>
                  <a:cubicBezTo>
                    <a:pt x="564" y="9"/>
                    <a:pt x="575" y="0"/>
                    <a:pt x="588" y="0"/>
                  </a:cubicBezTo>
                  <a:cubicBezTo>
                    <a:pt x="603" y="0"/>
                    <a:pt x="616" y="12"/>
                    <a:pt x="616" y="28"/>
                  </a:cubicBezTo>
                  <a:lnTo>
                    <a:pt x="615" y="143"/>
                  </a:lnTo>
                  <a:cubicBezTo>
                    <a:pt x="615" y="184"/>
                    <a:pt x="556" y="201"/>
                    <a:pt x="511" y="211"/>
                  </a:cubicBezTo>
                  <a:cubicBezTo>
                    <a:pt x="457" y="222"/>
                    <a:pt x="384" y="228"/>
                    <a:pt x="308" y="22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Freeform 652">
              <a:extLst>
                <a:ext uri="{FF2B5EF4-FFF2-40B4-BE49-F238E27FC236}">
                  <a16:creationId xmlns:a16="http://schemas.microsoft.com/office/drawing/2014/main" xmlns="" id="{F2292DBD-4983-4866-9279-7F705F51C2B4}"/>
                </a:ext>
              </a:extLst>
            </p:cNvPr>
            <p:cNvSpPr/>
            <p:nvPr/>
          </p:nvSpPr>
          <p:spPr>
            <a:xfrm>
              <a:off x="6396412" y="6422418"/>
              <a:ext cx="221400" cy="82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16" h="229">
                  <a:moveTo>
                    <a:pt x="56" y="28"/>
                  </a:moveTo>
                  <a:close/>
                  <a:moveTo>
                    <a:pt x="560" y="143"/>
                  </a:moveTo>
                  <a:close/>
                  <a:moveTo>
                    <a:pt x="55" y="137"/>
                  </a:moveTo>
                  <a:cubicBezTo>
                    <a:pt x="61" y="141"/>
                    <a:pt x="80" y="151"/>
                    <a:pt x="133" y="161"/>
                  </a:cubicBezTo>
                  <a:cubicBezTo>
                    <a:pt x="181" y="169"/>
                    <a:pt x="244" y="174"/>
                    <a:pt x="308" y="174"/>
                  </a:cubicBezTo>
                  <a:cubicBezTo>
                    <a:pt x="372" y="174"/>
                    <a:pt x="434" y="169"/>
                    <a:pt x="483" y="161"/>
                  </a:cubicBezTo>
                  <a:cubicBezTo>
                    <a:pt x="535" y="151"/>
                    <a:pt x="554" y="141"/>
                    <a:pt x="560" y="137"/>
                  </a:cubicBezTo>
                  <a:lnTo>
                    <a:pt x="560" y="82"/>
                  </a:lnTo>
                  <a:cubicBezTo>
                    <a:pt x="547" y="87"/>
                    <a:pt x="532" y="91"/>
                    <a:pt x="519" y="94"/>
                  </a:cubicBezTo>
                  <a:cubicBezTo>
                    <a:pt x="468" y="105"/>
                    <a:pt x="401" y="112"/>
                    <a:pt x="329" y="113"/>
                  </a:cubicBezTo>
                  <a:cubicBezTo>
                    <a:pt x="315" y="113"/>
                    <a:pt x="301" y="113"/>
                    <a:pt x="287" y="113"/>
                  </a:cubicBezTo>
                  <a:cubicBezTo>
                    <a:pt x="215" y="112"/>
                    <a:pt x="148" y="105"/>
                    <a:pt x="98" y="94"/>
                  </a:cubicBezTo>
                  <a:cubicBezTo>
                    <a:pt x="84" y="91"/>
                    <a:pt x="70" y="87"/>
                    <a:pt x="56" y="82"/>
                  </a:cubicBezTo>
                  <a:close/>
                  <a:moveTo>
                    <a:pt x="308" y="229"/>
                  </a:moveTo>
                  <a:cubicBezTo>
                    <a:pt x="231" y="229"/>
                    <a:pt x="159" y="222"/>
                    <a:pt x="104" y="211"/>
                  </a:cubicBezTo>
                  <a:cubicBezTo>
                    <a:pt x="76" y="205"/>
                    <a:pt x="54" y="198"/>
                    <a:pt x="38" y="190"/>
                  </a:cubicBezTo>
                  <a:cubicBezTo>
                    <a:pt x="13" y="178"/>
                    <a:pt x="0" y="162"/>
                    <a:pt x="0" y="143"/>
                  </a:cubicBezTo>
                  <a:lnTo>
                    <a:pt x="1" y="28"/>
                  </a:lnTo>
                  <a:cubicBezTo>
                    <a:pt x="1" y="12"/>
                    <a:pt x="13" y="0"/>
                    <a:pt x="28" y="0"/>
                  </a:cubicBezTo>
                  <a:cubicBezTo>
                    <a:pt x="41" y="0"/>
                    <a:pt x="52" y="9"/>
                    <a:pt x="55" y="21"/>
                  </a:cubicBezTo>
                  <a:cubicBezTo>
                    <a:pt x="60" y="25"/>
                    <a:pt x="77" y="35"/>
                    <a:pt x="126" y="44"/>
                  </a:cubicBezTo>
                  <a:cubicBezTo>
                    <a:pt x="171" y="52"/>
                    <a:pt x="228" y="57"/>
                    <a:pt x="288" y="58"/>
                  </a:cubicBezTo>
                  <a:cubicBezTo>
                    <a:pt x="301" y="58"/>
                    <a:pt x="315" y="58"/>
                    <a:pt x="328" y="58"/>
                  </a:cubicBezTo>
                  <a:cubicBezTo>
                    <a:pt x="388" y="57"/>
                    <a:pt x="446" y="52"/>
                    <a:pt x="490" y="44"/>
                  </a:cubicBezTo>
                  <a:cubicBezTo>
                    <a:pt x="540" y="35"/>
                    <a:pt x="557" y="25"/>
                    <a:pt x="561" y="21"/>
                  </a:cubicBezTo>
                  <a:cubicBezTo>
                    <a:pt x="564" y="9"/>
                    <a:pt x="575" y="0"/>
                    <a:pt x="588" y="0"/>
                  </a:cubicBezTo>
                  <a:cubicBezTo>
                    <a:pt x="603" y="0"/>
                    <a:pt x="616" y="13"/>
                    <a:pt x="616" y="28"/>
                  </a:cubicBezTo>
                  <a:lnTo>
                    <a:pt x="615" y="143"/>
                  </a:lnTo>
                  <a:cubicBezTo>
                    <a:pt x="615" y="185"/>
                    <a:pt x="556" y="202"/>
                    <a:pt x="511" y="211"/>
                  </a:cubicBezTo>
                  <a:cubicBezTo>
                    <a:pt x="457" y="222"/>
                    <a:pt x="384" y="229"/>
                    <a:pt x="308" y="2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Freeform 653">
              <a:extLst>
                <a:ext uri="{FF2B5EF4-FFF2-40B4-BE49-F238E27FC236}">
                  <a16:creationId xmlns:a16="http://schemas.microsoft.com/office/drawing/2014/main" xmlns="" id="{831965C0-F8CC-4F2A-9062-D313BAD953A6}"/>
                </a:ext>
              </a:extLst>
            </p:cNvPr>
            <p:cNvSpPr/>
            <p:nvPr/>
          </p:nvSpPr>
          <p:spPr>
            <a:xfrm>
              <a:off x="6396412" y="6297138"/>
              <a:ext cx="221400" cy="81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16" h="228">
                  <a:moveTo>
                    <a:pt x="56" y="28"/>
                  </a:moveTo>
                  <a:close/>
                  <a:moveTo>
                    <a:pt x="560" y="143"/>
                  </a:moveTo>
                  <a:close/>
                  <a:moveTo>
                    <a:pt x="55" y="137"/>
                  </a:moveTo>
                  <a:cubicBezTo>
                    <a:pt x="61" y="141"/>
                    <a:pt x="80" y="151"/>
                    <a:pt x="133" y="160"/>
                  </a:cubicBezTo>
                  <a:cubicBezTo>
                    <a:pt x="181" y="169"/>
                    <a:pt x="244" y="174"/>
                    <a:pt x="308" y="174"/>
                  </a:cubicBezTo>
                  <a:cubicBezTo>
                    <a:pt x="372" y="174"/>
                    <a:pt x="434" y="169"/>
                    <a:pt x="483" y="160"/>
                  </a:cubicBezTo>
                  <a:cubicBezTo>
                    <a:pt x="535" y="151"/>
                    <a:pt x="554" y="141"/>
                    <a:pt x="560" y="137"/>
                  </a:cubicBezTo>
                  <a:lnTo>
                    <a:pt x="560" y="82"/>
                  </a:lnTo>
                  <a:cubicBezTo>
                    <a:pt x="547" y="87"/>
                    <a:pt x="532" y="91"/>
                    <a:pt x="519" y="94"/>
                  </a:cubicBezTo>
                  <a:cubicBezTo>
                    <a:pt x="468" y="105"/>
                    <a:pt x="401" y="112"/>
                    <a:pt x="329" y="113"/>
                  </a:cubicBezTo>
                  <a:cubicBezTo>
                    <a:pt x="315" y="113"/>
                    <a:pt x="301" y="113"/>
                    <a:pt x="287" y="113"/>
                  </a:cubicBezTo>
                  <a:cubicBezTo>
                    <a:pt x="215" y="112"/>
                    <a:pt x="148" y="105"/>
                    <a:pt x="98" y="94"/>
                  </a:cubicBezTo>
                  <a:cubicBezTo>
                    <a:pt x="84" y="91"/>
                    <a:pt x="70" y="87"/>
                    <a:pt x="56" y="82"/>
                  </a:cubicBezTo>
                  <a:close/>
                  <a:moveTo>
                    <a:pt x="308" y="228"/>
                  </a:moveTo>
                  <a:cubicBezTo>
                    <a:pt x="231" y="228"/>
                    <a:pt x="159" y="222"/>
                    <a:pt x="104" y="211"/>
                  </a:cubicBezTo>
                  <a:cubicBezTo>
                    <a:pt x="76" y="205"/>
                    <a:pt x="54" y="198"/>
                    <a:pt x="38" y="190"/>
                  </a:cubicBezTo>
                  <a:cubicBezTo>
                    <a:pt x="13" y="178"/>
                    <a:pt x="0" y="162"/>
                    <a:pt x="0" y="143"/>
                  </a:cubicBezTo>
                  <a:lnTo>
                    <a:pt x="1" y="28"/>
                  </a:lnTo>
                  <a:cubicBezTo>
                    <a:pt x="1" y="13"/>
                    <a:pt x="13" y="0"/>
                    <a:pt x="28" y="0"/>
                  </a:cubicBezTo>
                  <a:cubicBezTo>
                    <a:pt x="41" y="0"/>
                    <a:pt x="52" y="9"/>
                    <a:pt x="55" y="21"/>
                  </a:cubicBezTo>
                  <a:cubicBezTo>
                    <a:pt x="60" y="25"/>
                    <a:pt x="77" y="35"/>
                    <a:pt x="126" y="44"/>
                  </a:cubicBezTo>
                  <a:cubicBezTo>
                    <a:pt x="171" y="52"/>
                    <a:pt x="228" y="57"/>
                    <a:pt x="288" y="58"/>
                  </a:cubicBezTo>
                  <a:cubicBezTo>
                    <a:pt x="301" y="58"/>
                    <a:pt x="315" y="58"/>
                    <a:pt x="328" y="58"/>
                  </a:cubicBezTo>
                  <a:cubicBezTo>
                    <a:pt x="388" y="57"/>
                    <a:pt x="446" y="52"/>
                    <a:pt x="490" y="44"/>
                  </a:cubicBezTo>
                  <a:cubicBezTo>
                    <a:pt x="540" y="35"/>
                    <a:pt x="557" y="25"/>
                    <a:pt x="561" y="21"/>
                  </a:cubicBezTo>
                  <a:cubicBezTo>
                    <a:pt x="564" y="9"/>
                    <a:pt x="575" y="0"/>
                    <a:pt x="588" y="0"/>
                  </a:cubicBezTo>
                  <a:cubicBezTo>
                    <a:pt x="603" y="0"/>
                    <a:pt x="616" y="13"/>
                    <a:pt x="616" y="28"/>
                  </a:cubicBezTo>
                  <a:lnTo>
                    <a:pt x="615" y="143"/>
                  </a:lnTo>
                  <a:cubicBezTo>
                    <a:pt x="615" y="185"/>
                    <a:pt x="556" y="202"/>
                    <a:pt x="511" y="211"/>
                  </a:cubicBezTo>
                  <a:cubicBezTo>
                    <a:pt x="457" y="222"/>
                    <a:pt x="384" y="228"/>
                    <a:pt x="308" y="22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Freeform 654">
              <a:extLst>
                <a:ext uri="{FF2B5EF4-FFF2-40B4-BE49-F238E27FC236}">
                  <a16:creationId xmlns:a16="http://schemas.microsoft.com/office/drawing/2014/main" xmlns="" id="{E7492AC1-6CCF-4951-AE7A-293C86E67716}"/>
                </a:ext>
              </a:extLst>
            </p:cNvPr>
            <p:cNvSpPr/>
            <p:nvPr/>
          </p:nvSpPr>
          <p:spPr>
            <a:xfrm>
              <a:off x="6396771" y="6234858"/>
              <a:ext cx="221040" cy="60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15" h="170">
                  <a:moveTo>
                    <a:pt x="562" y="93"/>
                  </a:moveTo>
                  <a:close/>
                  <a:moveTo>
                    <a:pt x="66" y="85"/>
                  </a:moveTo>
                  <a:cubicBezTo>
                    <a:pt x="77" y="90"/>
                    <a:pt x="95" y="95"/>
                    <a:pt x="125" y="101"/>
                  </a:cubicBezTo>
                  <a:cubicBezTo>
                    <a:pt x="170" y="109"/>
                    <a:pt x="227" y="114"/>
                    <a:pt x="287" y="115"/>
                  </a:cubicBezTo>
                  <a:cubicBezTo>
                    <a:pt x="300" y="116"/>
                    <a:pt x="314" y="116"/>
                    <a:pt x="327" y="115"/>
                  </a:cubicBezTo>
                  <a:cubicBezTo>
                    <a:pt x="387" y="114"/>
                    <a:pt x="445" y="109"/>
                    <a:pt x="489" y="101"/>
                  </a:cubicBezTo>
                  <a:cubicBezTo>
                    <a:pt x="520" y="95"/>
                    <a:pt x="538" y="90"/>
                    <a:pt x="548" y="85"/>
                  </a:cubicBezTo>
                  <a:cubicBezTo>
                    <a:pt x="537" y="80"/>
                    <a:pt x="517" y="74"/>
                    <a:pt x="482" y="68"/>
                  </a:cubicBezTo>
                  <a:cubicBezTo>
                    <a:pt x="434" y="59"/>
                    <a:pt x="371" y="55"/>
                    <a:pt x="307" y="55"/>
                  </a:cubicBezTo>
                  <a:cubicBezTo>
                    <a:pt x="243" y="55"/>
                    <a:pt x="181" y="59"/>
                    <a:pt x="132" y="68"/>
                  </a:cubicBezTo>
                  <a:cubicBezTo>
                    <a:pt x="98" y="74"/>
                    <a:pt x="77" y="80"/>
                    <a:pt x="66" y="85"/>
                  </a:cubicBezTo>
                  <a:close/>
                  <a:moveTo>
                    <a:pt x="307" y="170"/>
                  </a:moveTo>
                  <a:cubicBezTo>
                    <a:pt x="300" y="170"/>
                    <a:pt x="293" y="170"/>
                    <a:pt x="286" y="170"/>
                  </a:cubicBezTo>
                  <a:cubicBezTo>
                    <a:pt x="214" y="169"/>
                    <a:pt x="147" y="162"/>
                    <a:pt x="97" y="151"/>
                  </a:cubicBezTo>
                  <a:cubicBezTo>
                    <a:pt x="55" y="142"/>
                    <a:pt x="0" y="125"/>
                    <a:pt x="0" y="85"/>
                  </a:cubicBezTo>
                  <a:cubicBezTo>
                    <a:pt x="0" y="44"/>
                    <a:pt x="59" y="27"/>
                    <a:pt x="104" y="17"/>
                  </a:cubicBezTo>
                  <a:cubicBezTo>
                    <a:pt x="158" y="6"/>
                    <a:pt x="231" y="0"/>
                    <a:pt x="307" y="0"/>
                  </a:cubicBezTo>
                  <a:cubicBezTo>
                    <a:pt x="384" y="0"/>
                    <a:pt x="456" y="6"/>
                    <a:pt x="511" y="17"/>
                  </a:cubicBezTo>
                  <a:cubicBezTo>
                    <a:pt x="539" y="23"/>
                    <a:pt x="561" y="30"/>
                    <a:pt x="577" y="38"/>
                  </a:cubicBezTo>
                  <a:cubicBezTo>
                    <a:pt x="602" y="50"/>
                    <a:pt x="615" y="66"/>
                    <a:pt x="615" y="85"/>
                  </a:cubicBezTo>
                  <a:cubicBezTo>
                    <a:pt x="615" y="125"/>
                    <a:pt x="559" y="142"/>
                    <a:pt x="518" y="151"/>
                  </a:cubicBezTo>
                  <a:cubicBezTo>
                    <a:pt x="467" y="162"/>
                    <a:pt x="400" y="169"/>
                    <a:pt x="328" y="170"/>
                  </a:cubicBezTo>
                  <a:cubicBezTo>
                    <a:pt x="321" y="170"/>
                    <a:pt x="314" y="170"/>
                    <a:pt x="307" y="17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Freeform 655">
              <a:extLst>
                <a:ext uri="{FF2B5EF4-FFF2-40B4-BE49-F238E27FC236}">
                  <a16:creationId xmlns:a16="http://schemas.microsoft.com/office/drawing/2014/main" xmlns="" id="{B2998536-0A83-48B6-A52D-0F4B869AC307}"/>
                </a:ext>
              </a:extLst>
            </p:cNvPr>
            <p:cNvSpPr/>
            <p:nvPr/>
          </p:nvSpPr>
          <p:spPr>
            <a:xfrm>
              <a:off x="6396412" y="6255738"/>
              <a:ext cx="221400" cy="81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16" h="228">
                  <a:moveTo>
                    <a:pt x="56" y="27"/>
                  </a:moveTo>
                  <a:close/>
                  <a:moveTo>
                    <a:pt x="560" y="142"/>
                  </a:moveTo>
                  <a:lnTo>
                    <a:pt x="560" y="143"/>
                  </a:lnTo>
                  <a:close/>
                  <a:moveTo>
                    <a:pt x="55" y="137"/>
                  </a:moveTo>
                  <a:cubicBezTo>
                    <a:pt x="61" y="141"/>
                    <a:pt x="80" y="151"/>
                    <a:pt x="133" y="160"/>
                  </a:cubicBezTo>
                  <a:cubicBezTo>
                    <a:pt x="181" y="168"/>
                    <a:pt x="244" y="173"/>
                    <a:pt x="308" y="173"/>
                  </a:cubicBezTo>
                  <a:cubicBezTo>
                    <a:pt x="372" y="173"/>
                    <a:pt x="434" y="168"/>
                    <a:pt x="483" y="160"/>
                  </a:cubicBezTo>
                  <a:cubicBezTo>
                    <a:pt x="535" y="151"/>
                    <a:pt x="554" y="141"/>
                    <a:pt x="560" y="137"/>
                  </a:cubicBezTo>
                  <a:lnTo>
                    <a:pt x="560" y="82"/>
                  </a:lnTo>
                  <a:cubicBezTo>
                    <a:pt x="547" y="87"/>
                    <a:pt x="532" y="90"/>
                    <a:pt x="519" y="93"/>
                  </a:cubicBezTo>
                  <a:cubicBezTo>
                    <a:pt x="468" y="104"/>
                    <a:pt x="401" y="111"/>
                    <a:pt x="329" y="112"/>
                  </a:cubicBezTo>
                  <a:cubicBezTo>
                    <a:pt x="315" y="112"/>
                    <a:pt x="301" y="112"/>
                    <a:pt x="287" y="112"/>
                  </a:cubicBezTo>
                  <a:cubicBezTo>
                    <a:pt x="215" y="111"/>
                    <a:pt x="148" y="104"/>
                    <a:pt x="98" y="93"/>
                  </a:cubicBezTo>
                  <a:cubicBezTo>
                    <a:pt x="84" y="90"/>
                    <a:pt x="70" y="87"/>
                    <a:pt x="56" y="82"/>
                  </a:cubicBezTo>
                  <a:close/>
                  <a:moveTo>
                    <a:pt x="308" y="228"/>
                  </a:moveTo>
                  <a:cubicBezTo>
                    <a:pt x="231" y="228"/>
                    <a:pt x="159" y="222"/>
                    <a:pt x="104" y="210"/>
                  </a:cubicBezTo>
                  <a:cubicBezTo>
                    <a:pt x="76" y="205"/>
                    <a:pt x="54" y="198"/>
                    <a:pt x="38" y="190"/>
                  </a:cubicBezTo>
                  <a:cubicBezTo>
                    <a:pt x="13" y="178"/>
                    <a:pt x="0" y="162"/>
                    <a:pt x="0" y="143"/>
                  </a:cubicBezTo>
                  <a:lnTo>
                    <a:pt x="1" y="27"/>
                  </a:lnTo>
                  <a:cubicBezTo>
                    <a:pt x="1" y="12"/>
                    <a:pt x="13" y="0"/>
                    <a:pt x="28" y="0"/>
                  </a:cubicBezTo>
                  <a:cubicBezTo>
                    <a:pt x="41" y="0"/>
                    <a:pt x="52" y="9"/>
                    <a:pt x="55" y="21"/>
                  </a:cubicBezTo>
                  <a:cubicBezTo>
                    <a:pt x="60" y="24"/>
                    <a:pt x="77" y="34"/>
                    <a:pt x="126" y="43"/>
                  </a:cubicBezTo>
                  <a:cubicBezTo>
                    <a:pt x="171" y="51"/>
                    <a:pt x="228" y="56"/>
                    <a:pt x="288" y="57"/>
                  </a:cubicBezTo>
                  <a:cubicBezTo>
                    <a:pt x="301" y="58"/>
                    <a:pt x="315" y="58"/>
                    <a:pt x="328" y="57"/>
                  </a:cubicBezTo>
                  <a:cubicBezTo>
                    <a:pt x="388" y="56"/>
                    <a:pt x="446" y="51"/>
                    <a:pt x="490" y="43"/>
                  </a:cubicBezTo>
                  <a:cubicBezTo>
                    <a:pt x="540" y="34"/>
                    <a:pt x="557" y="24"/>
                    <a:pt x="561" y="21"/>
                  </a:cubicBezTo>
                  <a:cubicBezTo>
                    <a:pt x="564" y="9"/>
                    <a:pt x="575" y="0"/>
                    <a:pt x="588" y="0"/>
                  </a:cubicBezTo>
                  <a:cubicBezTo>
                    <a:pt x="603" y="0"/>
                    <a:pt x="616" y="12"/>
                    <a:pt x="616" y="27"/>
                  </a:cubicBezTo>
                  <a:lnTo>
                    <a:pt x="615" y="143"/>
                  </a:lnTo>
                  <a:cubicBezTo>
                    <a:pt x="615" y="184"/>
                    <a:pt x="556" y="201"/>
                    <a:pt x="511" y="210"/>
                  </a:cubicBezTo>
                  <a:cubicBezTo>
                    <a:pt x="457" y="222"/>
                    <a:pt x="384" y="228"/>
                    <a:pt x="308" y="22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13467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그룹 45">
            <a:extLst>
              <a:ext uri="{FF2B5EF4-FFF2-40B4-BE49-F238E27FC236}">
                <a16:creationId xmlns:a16="http://schemas.microsoft.com/office/drawing/2014/main" xmlns="" id="{8C060E70-C9F2-442B-8639-5B7C72B8E91D}"/>
              </a:ext>
            </a:extLst>
          </p:cNvPr>
          <p:cNvGrpSpPr/>
          <p:nvPr/>
        </p:nvGrpSpPr>
        <p:grpSpPr>
          <a:xfrm>
            <a:off x="195653" y="894570"/>
            <a:ext cx="2520958" cy="1015663"/>
            <a:chOff x="191398" y="935032"/>
            <a:chExt cx="2520958" cy="1015663"/>
          </a:xfrm>
        </p:grpSpPr>
        <p:sp>
          <p:nvSpPr>
            <p:cNvPr id="50" name="평행 사변형 49">
              <a:extLst>
                <a:ext uri="{FF2B5EF4-FFF2-40B4-BE49-F238E27FC236}">
                  <a16:creationId xmlns:a16="http://schemas.microsoft.com/office/drawing/2014/main" xmlns="" id="{CA96193C-A65E-4D01-B1E9-040ADEFED9F9}"/>
                </a:ext>
              </a:extLst>
            </p:cNvPr>
            <p:cNvSpPr/>
            <p:nvPr/>
          </p:nvSpPr>
          <p:spPr>
            <a:xfrm>
              <a:off x="617049" y="1194113"/>
              <a:ext cx="2095307" cy="614007"/>
            </a:xfrm>
            <a:prstGeom prst="parallelogram">
              <a:avLst>
                <a:gd name="adj" fmla="val 29904"/>
              </a:avLst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41000">
                  <a:schemeClr val="accent3">
                    <a:lumMod val="5000"/>
                    <a:lumOff val="9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1D7EA4B6-C770-4372-BDAE-6E177F5D7539}"/>
                </a:ext>
              </a:extLst>
            </p:cNvPr>
            <p:cNvSpPr txBox="1"/>
            <p:nvPr/>
          </p:nvSpPr>
          <p:spPr>
            <a:xfrm>
              <a:off x="191398" y="935032"/>
              <a:ext cx="59401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6000" i="1" dirty="0">
                  <a:solidFill>
                    <a:srgbClr val="150F9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</a:t>
              </a:r>
            </a:p>
          </p:txBody>
        </p:sp>
      </p:grpSp>
      <p:sp>
        <p:nvSpPr>
          <p:cNvPr id="81" name="사각형: 둥근 모서리 80">
            <a:extLst>
              <a:ext uri="{FF2B5EF4-FFF2-40B4-BE49-F238E27FC236}">
                <a16:creationId xmlns:a16="http://schemas.microsoft.com/office/drawing/2014/main" xmlns="" id="{47AE49CC-95FE-44AC-85F8-F735AD3D6115}"/>
              </a:ext>
            </a:extLst>
          </p:cNvPr>
          <p:cNvSpPr/>
          <p:nvPr/>
        </p:nvSpPr>
        <p:spPr>
          <a:xfrm>
            <a:off x="3058360" y="3632778"/>
            <a:ext cx="3310385" cy="306997"/>
          </a:xfrm>
          <a:prstGeom prst="roundRect">
            <a:avLst/>
          </a:prstGeom>
          <a:solidFill>
            <a:schemeClr val="bg1"/>
          </a:solidFill>
          <a:ln>
            <a:solidFill>
              <a:srgbClr val="01C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3718C95E-CD2F-4005-BDCF-8A2E5A7885F2}"/>
              </a:ext>
            </a:extLst>
          </p:cNvPr>
          <p:cNvSpPr/>
          <p:nvPr/>
        </p:nvSpPr>
        <p:spPr>
          <a:xfrm>
            <a:off x="-2" y="4240235"/>
            <a:ext cx="7559673" cy="59705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116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xmlns="" id="{BB81BC8D-30DF-43C8-BFB1-C9F90A15F186}"/>
              </a:ext>
            </a:extLst>
          </p:cNvPr>
          <p:cNvSpPr/>
          <p:nvPr/>
        </p:nvSpPr>
        <p:spPr>
          <a:xfrm>
            <a:off x="-1" y="7240223"/>
            <a:ext cx="7559675" cy="531317"/>
          </a:xfrm>
          <a:prstGeom prst="rect">
            <a:avLst/>
          </a:prstGeom>
          <a:solidFill>
            <a:srgbClr val="FFF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116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89910AB5-51FB-41DA-8E86-2E055BE088AD}"/>
              </a:ext>
            </a:extLst>
          </p:cNvPr>
          <p:cNvSpPr/>
          <p:nvPr/>
        </p:nvSpPr>
        <p:spPr>
          <a:xfrm>
            <a:off x="-2" y="5315939"/>
            <a:ext cx="7559675" cy="531317"/>
          </a:xfrm>
          <a:prstGeom prst="rect">
            <a:avLst/>
          </a:prstGeom>
          <a:solidFill>
            <a:srgbClr val="FFF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116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xmlns="" id="{08FAC05F-C827-45CB-A793-AFDF18750988}"/>
              </a:ext>
            </a:extLst>
          </p:cNvPr>
          <p:cNvSpPr/>
          <p:nvPr/>
        </p:nvSpPr>
        <p:spPr>
          <a:xfrm>
            <a:off x="661254" y="1981535"/>
            <a:ext cx="1033075" cy="361387"/>
          </a:xfrm>
          <a:prstGeom prst="roundRect">
            <a:avLst/>
          </a:prstGeom>
          <a:solidFill>
            <a:srgbClr val="01C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116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37" name="화살표: 오른쪽 36">
            <a:extLst>
              <a:ext uri="{FF2B5EF4-FFF2-40B4-BE49-F238E27FC236}">
                <a16:creationId xmlns:a16="http://schemas.microsoft.com/office/drawing/2014/main" xmlns="" id="{7851E284-4710-4646-95D5-3BF6D0C03580}"/>
              </a:ext>
            </a:extLst>
          </p:cNvPr>
          <p:cNvSpPr/>
          <p:nvPr/>
        </p:nvSpPr>
        <p:spPr>
          <a:xfrm>
            <a:off x="1038223" y="2409468"/>
            <a:ext cx="5622901" cy="406535"/>
          </a:xfrm>
          <a:prstGeom prst="rightArrow">
            <a:avLst/>
          </a:prstGeom>
          <a:gradFill flip="none" rotWithShape="1">
            <a:gsLst>
              <a:gs pos="71000">
                <a:srgbClr val="AFAFAF"/>
              </a:gs>
              <a:gs pos="0">
                <a:schemeClr val="bg1">
                  <a:lumMod val="85000"/>
                  <a:alpha val="6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986" dirty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xmlns="" id="{44D59D5D-5C64-4EB0-BEAE-D7573E8EABA4}"/>
              </a:ext>
            </a:extLst>
          </p:cNvPr>
          <p:cNvSpPr/>
          <p:nvPr/>
        </p:nvSpPr>
        <p:spPr>
          <a:xfrm rot="16200000">
            <a:off x="3397568" y="2538793"/>
            <a:ext cx="139672" cy="139672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">
            <a:solidFill>
              <a:srgbClr val="FF66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986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xmlns="" id="{54E8F7C1-A279-4095-8CFA-2DD9BB2BA662}"/>
              </a:ext>
            </a:extLst>
          </p:cNvPr>
          <p:cNvSpPr/>
          <p:nvPr/>
        </p:nvSpPr>
        <p:spPr>
          <a:xfrm rot="16200000">
            <a:off x="1066872" y="2547220"/>
            <a:ext cx="139672" cy="139672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">
            <a:solidFill>
              <a:srgbClr val="FF66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986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158431B-4C55-40F3-B543-30B5709DCA24}"/>
              </a:ext>
            </a:extLst>
          </p:cNvPr>
          <p:cNvSpPr txBox="1"/>
          <p:nvPr/>
        </p:nvSpPr>
        <p:spPr>
          <a:xfrm>
            <a:off x="691104" y="2038355"/>
            <a:ext cx="95548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283475">
              <a:defRPr/>
            </a:pPr>
            <a:r>
              <a:rPr lang="ko-KR" altLang="en-US" sz="12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가입시점</a:t>
            </a:r>
            <a:endParaRPr lang="en-US" altLang="ko-KR" sz="12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2E94632-6CAE-463D-9C38-14E6F2D9CB6E}"/>
              </a:ext>
            </a:extLst>
          </p:cNvPr>
          <p:cNvSpPr txBox="1"/>
          <p:nvPr/>
        </p:nvSpPr>
        <p:spPr>
          <a:xfrm>
            <a:off x="691104" y="2855302"/>
            <a:ext cx="1371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계약자 </a:t>
            </a: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본인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F486FD0-9AD1-4CDC-896A-6D03BAF6FA52}"/>
              </a:ext>
            </a:extLst>
          </p:cNvPr>
          <p:cNvSpPr txBox="1"/>
          <p:nvPr/>
        </p:nvSpPr>
        <p:spPr>
          <a:xfrm>
            <a:off x="778182" y="3080828"/>
            <a:ext cx="1371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피보험자 </a:t>
            </a: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본인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971736E-08F2-4574-AB88-26BADED7E1AF}"/>
              </a:ext>
            </a:extLst>
          </p:cNvPr>
          <p:cNvSpPr txBox="1"/>
          <p:nvPr/>
        </p:nvSpPr>
        <p:spPr>
          <a:xfrm>
            <a:off x="694764" y="3289709"/>
            <a:ext cx="1367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수익자 </a:t>
            </a: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본인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1200900-11A9-43DC-8F8A-64AEEDCFB708}"/>
              </a:ext>
            </a:extLst>
          </p:cNvPr>
          <p:cNvSpPr txBox="1"/>
          <p:nvPr/>
        </p:nvSpPr>
        <p:spPr>
          <a:xfrm>
            <a:off x="2950864" y="2861388"/>
            <a:ext cx="1144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계약자 </a:t>
            </a: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본인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8BCB124-7C6D-44AC-9EE7-EF742222EAF3}"/>
              </a:ext>
            </a:extLst>
          </p:cNvPr>
          <p:cNvSpPr txBox="1"/>
          <p:nvPr/>
        </p:nvSpPr>
        <p:spPr>
          <a:xfrm>
            <a:off x="2923029" y="3086915"/>
            <a:ext cx="3115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피보험자 </a:t>
            </a: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배우자 또는 자녀로 변경 가능</a:t>
            </a:r>
            <a:endParaRPr lang="en-US" altLang="ko-KR" sz="12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7B56E1B-8A25-4DFC-9ACF-D777CBD70551}"/>
              </a:ext>
            </a:extLst>
          </p:cNvPr>
          <p:cNvSpPr txBox="1"/>
          <p:nvPr/>
        </p:nvSpPr>
        <p:spPr>
          <a:xfrm>
            <a:off x="2954523" y="3295795"/>
            <a:ext cx="1144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수익자 </a:t>
            </a: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본인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1" name="왼쪽 대괄호 50">
            <a:extLst>
              <a:ext uri="{FF2B5EF4-FFF2-40B4-BE49-F238E27FC236}">
                <a16:creationId xmlns:a16="http://schemas.microsoft.com/office/drawing/2014/main" xmlns="" id="{1B861B17-0396-4AA8-A6C1-A3956B8B65FB}"/>
              </a:ext>
            </a:extLst>
          </p:cNvPr>
          <p:cNvSpPr/>
          <p:nvPr/>
        </p:nvSpPr>
        <p:spPr>
          <a:xfrm>
            <a:off x="770038" y="2931551"/>
            <a:ext cx="40120" cy="491907"/>
          </a:xfrm>
          <a:prstGeom prst="leftBracke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116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52" name="왼쪽 대괄호 51">
            <a:extLst>
              <a:ext uri="{FF2B5EF4-FFF2-40B4-BE49-F238E27FC236}">
                <a16:creationId xmlns:a16="http://schemas.microsoft.com/office/drawing/2014/main" xmlns="" id="{00B0C8D6-E725-468C-9985-CDC7B0B7C375}"/>
              </a:ext>
            </a:extLst>
          </p:cNvPr>
          <p:cNvSpPr/>
          <p:nvPr/>
        </p:nvSpPr>
        <p:spPr>
          <a:xfrm>
            <a:off x="2908232" y="2938692"/>
            <a:ext cx="40120" cy="491907"/>
          </a:xfrm>
          <a:prstGeom prst="leftBracke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116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xmlns="" id="{BA5FD8E0-848E-4D58-A8EC-3F16D65ACAA7}"/>
              </a:ext>
            </a:extLst>
          </p:cNvPr>
          <p:cNvSpPr/>
          <p:nvPr/>
        </p:nvSpPr>
        <p:spPr>
          <a:xfrm>
            <a:off x="2821466" y="1988031"/>
            <a:ext cx="1117927" cy="354600"/>
          </a:xfrm>
          <a:prstGeom prst="roundRect">
            <a:avLst/>
          </a:prstGeom>
          <a:solidFill>
            <a:srgbClr val="01C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475">
              <a:defRPr/>
            </a:pPr>
            <a:endParaRPr lang="ko-KR" altLang="en-US" sz="1116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AE0A57C-1E73-465B-AAE6-6B41895244B7}"/>
              </a:ext>
            </a:extLst>
          </p:cNvPr>
          <p:cNvSpPr txBox="1"/>
          <p:nvPr/>
        </p:nvSpPr>
        <p:spPr>
          <a:xfrm>
            <a:off x="2734494" y="2026522"/>
            <a:ext cx="1291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2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납입완료시점</a:t>
            </a:r>
            <a:endParaRPr lang="en-US" altLang="ko-KR" sz="12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1CDBCC4-A62E-4F70-8ED9-6DECD546667A}"/>
              </a:ext>
            </a:extLst>
          </p:cNvPr>
          <p:cNvSpPr txBox="1"/>
          <p:nvPr/>
        </p:nvSpPr>
        <p:spPr>
          <a:xfrm>
            <a:off x="3126110" y="3663205"/>
            <a:ext cx="3242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en-US" altLang="ko-KR" sz="11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ko-KR" altLang="en-US" sz="11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피보험자 변경을 통하여 자산 이전 실현 가능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3DF6BF2-06CA-407E-8B45-91AA926CB82D}"/>
              </a:ext>
            </a:extLst>
          </p:cNvPr>
          <p:cNvSpPr txBox="1"/>
          <p:nvPr/>
        </p:nvSpPr>
        <p:spPr>
          <a:xfrm>
            <a:off x="3939394" y="1914004"/>
            <a:ext cx="3620282" cy="476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lnSpc>
                <a:spcPts val="1600"/>
              </a:lnSpc>
              <a:defRPr/>
            </a:pPr>
            <a:r>
              <a:rPr lang="ko-KR" altLang="en-US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ko-KR" altLang="en-US" sz="12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해약환급률</a:t>
            </a: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100%</a:t>
            </a: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초과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283475">
              <a:lnSpc>
                <a:spcPts val="1600"/>
              </a:lnSpc>
              <a:defRPr/>
            </a:pPr>
            <a:r>
              <a:rPr lang="en-US" altLang="ko-KR" sz="800" b="1" spc="-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900" b="1" spc="-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900" b="1" spc="-5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해약환급률이</a:t>
            </a:r>
            <a:r>
              <a:rPr lang="ko-KR" altLang="en-US" sz="900" b="1" spc="-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900" b="1" spc="-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100%</a:t>
            </a:r>
            <a:r>
              <a:rPr lang="ko-KR" altLang="en-US" sz="900" b="1" spc="-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도달하지 못한 계약의 경우</a:t>
            </a:r>
            <a:r>
              <a:rPr lang="en-US" altLang="ko-KR" sz="900" b="1" spc="-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b="1" spc="-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전환 불가</a:t>
            </a:r>
            <a:r>
              <a:rPr lang="en-US" altLang="ko-KR" sz="900" b="1" spc="-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sz="800" b="1" spc="-5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544E88B1-D76F-4E2C-A0EA-330EA47FEA7A}"/>
              </a:ext>
            </a:extLst>
          </p:cNvPr>
          <p:cNvSpPr txBox="1"/>
          <p:nvPr/>
        </p:nvSpPr>
        <p:spPr>
          <a:xfrm>
            <a:off x="790098" y="4613302"/>
            <a:ext cx="392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ko-KR" altLang="en-US" b="1" dirty="0"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저축성 </a:t>
            </a:r>
            <a:r>
              <a:rPr lang="ko-KR" altLang="en-US" b="1" dirty="0" err="1"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변액보험의</a:t>
            </a:r>
            <a:r>
              <a:rPr lang="ko-KR" altLang="en-US" b="1" dirty="0">
                <a:solidFill>
                  <a:srgbClr val="150F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전환 기능</a:t>
            </a:r>
            <a:endParaRPr lang="en-US" altLang="ko-KR" b="1" dirty="0">
              <a:solidFill>
                <a:srgbClr val="150F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A90037B-0E95-4840-82BF-A1C375162F37}"/>
              </a:ext>
            </a:extLst>
          </p:cNvPr>
          <p:cNvSpPr txBox="1"/>
          <p:nvPr/>
        </p:nvSpPr>
        <p:spPr>
          <a:xfrm>
            <a:off x="200451" y="5443180"/>
            <a:ext cx="6599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전환 당시 회사가 판매 중인 저축성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변액보험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변액연금</a:t>
            </a: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제외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으로 전환 신청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8E06689-6C34-415F-8307-F82CA0FB79B2}"/>
              </a:ext>
            </a:extLst>
          </p:cNvPr>
          <p:cNvSpPr txBox="1"/>
          <p:nvPr/>
        </p:nvSpPr>
        <p:spPr>
          <a:xfrm>
            <a:off x="195028" y="6028886"/>
            <a:ext cx="6925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173" indent="-177173" defTabSz="283475">
              <a:buFont typeface="Arial" panose="020B0604020202020204" pitchFamily="34" charset="0"/>
              <a:buChar char="•"/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보험계약일로부터 </a:t>
            </a: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년이 지난 계약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94AF2AB-6403-4594-BA61-BC6DDFCE19EF}"/>
              </a:ext>
            </a:extLst>
          </p:cNvPr>
          <p:cNvSpPr txBox="1"/>
          <p:nvPr/>
        </p:nvSpPr>
        <p:spPr>
          <a:xfrm>
            <a:off x="195028" y="6347320"/>
            <a:ext cx="6925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173" indent="-177173" defTabSz="283475">
              <a:buFont typeface="Arial" panose="020B0604020202020204" pitchFamily="34" charset="0"/>
              <a:buChar char="•"/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보험료의 납입면제 사유가 발생하지 않은 계약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865647D-5981-49B3-880E-B1CACBBA00D1}"/>
              </a:ext>
            </a:extLst>
          </p:cNvPr>
          <p:cNvSpPr txBox="1"/>
          <p:nvPr/>
        </p:nvSpPr>
        <p:spPr>
          <a:xfrm>
            <a:off x="195028" y="6674337"/>
            <a:ext cx="6604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173" indent="-177173" defTabSz="283475">
              <a:buFont typeface="Arial" panose="020B0604020202020204" pitchFamily="34" charset="0"/>
              <a:buChar char="•"/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전환시점의 계약자 적립금이 전환 시점의 이미 납입한 </a:t>
            </a:r>
            <a:r>
              <a:rPr lang="ko-KR" altLang="en-US" sz="12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주계약</a:t>
            </a: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보험료보다 작지 않은 계약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F4B55464-ACC2-4C60-81A9-A66FBBE767E7}"/>
              </a:ext>
            </a:extLst>
          </p:cNvPr>
          <p:cNvSpPr txBox="1"/>
          <p:nvPr/>
        </p:nvSpPr>
        <p:spPr>
          <a:xfrm>
            <a:off x="184296" y="7364922"/>
            <a:ext cx="7191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전환 전 계약의 피보험자 또는 다음에서 정한 자 중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1</a:t>
            </a: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명으로 교체 가능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BBC766CE-FB7F-489C-AB3C-41F420E581E1}"/>
              </a:ext>
            </a:extLst>
          </p:cNvPr>
          <p:cNvSpPr txBox="1"/>
          <p:nvPr/>
        </p:nvSpPr>
        <p:spPr>
          <a:xfrm>
            <a:off x="127285" y="7899952"/>
            <a:ext cx="6995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173" indent="-177173" defTabSz="283475">
              <a:buFont typeface="Arial" panose="020B0604020202020204" pitchFamily="34" charset="0"/>
              <a:buChar char="•"/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전환 전 계약 피보험자의 가족관계등록부상 또는  주민등록상 또는</a:t>
            </a: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기타 가족관계를</a:t>
            </a: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확인할 수 있는</a:t>
            </a: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서류상의 자녀 중 </a:t>
            </a: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BF0A991F-1111-468F-8DCB-9A232C0859CF}"/>
              </a:ext>
            </a:extLst>
          </p:cNvPr>
          <p:cNvSpPr txBox="1"/>
          <p:nvPr/>
        </p:nvSpPr>
        <p:spPr>
          <a:xfrm>
            <a:off x="127285" y="8482335"/>
            <a:ext cx="7323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173" indent="-177173" defTabSz="283475">
              <a:buFont typeface="Arial" panose="020B0604020202020204" pitchFamily="34" charset="0"/>
              <a:buChar char="•"/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전환 전 계약 피보험자의 가족관계등록부상 또는 주민등록상의 배우자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912D20C-F636-4B44-9764-AA806FED9C0A}"/>
              </a:ext>
            </a:extLst>
          </p:cNvPr>
          <p:cNvSpPr txBox="1"/>
          <p:nvPr/>
        </p:nvSpPr>
        <p:spPr>
          <a:xfrm>
            <a:off x="160097" y="8947562"/>
            <a:ext cx="73237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3475">
              <a:defRPr/>
            </a:pPr>
            <a:r>
              <a:rPr lang="en-US" altLang="ko-KR" sz="9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ko-KR" altLang="en-US" sz="9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보장성보험을 저축성 보험으로 변경하는 경우</a:t>
            </a:r>
            <a:r>
              <a:rPr lang="en-US" altLang="ko-KR" sz="9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 변경일을 해당 보험 계약의 최초납입일로 합니다</a:t>
            </a:r>
            <a:r>
              <a:rPr lang="en-US" altLang="ko-KR" sz="9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.(</a:t>
            </a:r>
            <a:r>
              <a:rPr lang="ko-KR" altLang="en-US" sz="9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소득세법 시행령</a:t>
            </a:r>
            <a:r>
              <a:rPr lang="en-US" altLang="ko-KR" sz="9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25</a:t>
            </a:r>
            <a:r>
              <a:rPr lang="ko-KR" altLang="en-US" sz="9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9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6</a:t>
            </a:r>
            <a:r>
              <a:rPr lang="ko-KR" altLang="en-US" sz="9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항</a:t>
            </a:r>
            <a:r>
              <a:rPr lang="en-US" altLang="ko-KR" sz="9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2</a:t>
            </a:r>
            <a:r>
              <a:rPr lang="ko-KR" altLang="en-US" sz="9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호</a:t>
            </a:r>
            <a:r>
              <a:rPr lang="en-US" altLang="ko-KR" sz="9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xmlns="" id="{473994F9-1063-4492-9E3F-EE9F341111D7}"/>
              </a:ext>
            </a:extLst>
          </p:cNvPr>
          <p:cNvGrpSpPr/>
          <p:nvPr/>
        </p:nvGrpSpPr>
        <p:grpSpPr>
          <a:xfrm>
            <a:off x="310302" y="4540180"/>
            <a:ext cx="390435" cy="447124"/>
            <a:chOff x="1935651" y="324018"/>
            <a:chExt cx="438841" cy="502560"/>
          </a:xfrm>
          <a:solidFill>
            <a:srgbClr val="6E27C5"/>
          </a:solidFill>
        </p:grpSpPr>
        <p:sp>
          <p:nvSpPr>
            <p:cNvPr id="67" name="Freeform 940">
              <a:extLst>
                <a:ext uri="{FF2B5EF4-FFF2-40B4-BE49-F238E27FC236}">
                  <a16:creationId xmlns:a16="http://schemas.microsoft.com/office/drawing/2014/main" xmlns="" id="{8A434EA9-2BE9-4D4C-A673-53DC83740739}"/>
                </a:ext>
              </a:extLst>
            </p:cNvPr>
            <p:cNvSpPr/>
            <p:nvPr/>
          </p:nvSpPr>
          <p:spPr>
            <a:xfrm>
              <a:off x="2025291" y="523457"/>
              <a:ext cx="259920" cy="172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3" h="481">
                  <a:moveTo>
                    <a:pt x="689" y="310"/>
                  </a:moveTo>
                  <a:lnTo>
                    <a:pt x="688" y="311"/>
                  </a:lnTo>
                  <a:lnTo>
                    <a:pt x="659" y="324"/>
                  </a:lnTo>
                  <a:lnTo>
                    <a:pt x="659" y="173"/>
                  </a:lnTo>
                  <a:lnTo>
                    <a:pt x="691" y="310"/>
                  </a:lnTo>
                  <a:close/>
                  <a:moveTo>
                    <a:pt x="629" y="446"/>
                  </a:moveTo>
                  <a:lnTo>
                    <a:pt x="627" y="446"/>
                  </a:lnTo>
                  <a:cubicBezTo>
                    <a:pt x="584" y="450"/>
                    <a:pt x="540" y="452"/>
                    <a:pt x="497" y="450"/>
                  </a:cubicBezTo>
                  <a:lnTo>
                    <a:pt x="327" y="446"/>
                  </a:lnTo>
                  <a:lnTo>
                    <a:pt x="162" y="441"/>
                  </a:lnTo>
                  <a:cubicBezTo>
                    <a:pt x="152" y="441"/>
                    <a:pt x="141" y="441"/>
                    <a:pt x="131" y="441"/>
                  </a:cubicBezTo>
                  <a:cubicBezTo>
                    <a:pt x="97" y="441"/>
                    <a:pt x="64" y="442"/>
                    <a:pt x="30" y="445"/>
                  </a:cubicBezTo>
                  <a:lnTo>
                    <a:pt x="30" y="171"/>
                  </a:lnTo>
                  <a:cubicBezTo>
                    <a:pt x="66" y="161"/>
                    <a:pt x="100" y="159"/>
                    <a:pt x="136" y="158"/>
                  </a:cubicBezTo>
                  <a:cubicBezTo>
                    <a:pt x="145" y="157"/>
                    <a:pt x="154" y="157"/>
                    <a:pt x="163" y="156"/>
                  </a:cubicBezTo>
                  <a:cubicBezTo>
                    <a:pt x="215" y="153"/>
                    <a:pt x="325" y="161"/>
                    <a:pt x="326" y="161"/>
                  </a:cubicBezTo>
                  <a:lnTo>
                    <a:pt x="496" y="166"/>
                  </a:lnTo>
                  <a:cubicBezTo>
                    <a:pt x="533" y="167"/>
                    <a:pt x="571" y="166"/>
                    <a:pt x="608" y="163"/>
                  </a:cubicBezTo>
                  <a:cubicBezTo>
                    <a:pt x="609" y="163"/>
                    <a:pt x="609" y="163"/>
                    <a:pt x="609" y="163"/>
                  </a:cubicBezTo>
                  <a:cubicBezTo>
                    <a:pt x="616" y="163"/>
                    <a:pt x="622" y="162"/>
                    <a:pt x="629" y="161"/>
                  </a:cubicBezTo>
                  <a:close/>
                  <a:moveTo>
                    <a:pt x="588" y="134"/>
                  </a:moveTo>
                  <a:cubicBezTo>
                    <a:pt x="558" y="135"/>
                    <a:pt x="527" y="136"/>
                    <a:pt x="497" y="135"/>
                  </a:cubicBezTo>
                  <a:lnTo>
                    <a:pt x="446" y="134"/>
                  </a:lnTo>
                  <a:lnTo>
                    <a:pt x="554" y="109"/>
                  </a:lnTo>
                  <a:cubicBezTo>
                    <a:pt x="557" y="114"/>
                    <a:pt x="562" y="119"/>
                    <a:pt x="568" y="123"/>
                  </a:cubicBezTo>
                  <a:cubicBezTo>
                    <a:pt x="574" y="127"/>
                    <a:pt x="581" y="129"/>
                    <a:pt x="587" y="129"/>
                  </a:cubicBezTo>
                  <a:close/>
                  <a:moveTo>
                    <a:pt x="331" y="100"/>
                  </a:moveTo>
                  <a:cubicBezTo>
                    <a:pt x="332" y="100"/>
                    <a:pt x="332" y="100"/>
                    <a:pt x="332" y="100"/>
                  </a:cubicBezTo>
                  <a:lnTo>
                    <a:pt x="498" y="66"/>
                  </a:lnTo>
                  <a:cubicBezTo>
                    <a:pt x="541" y="58"/>
                    <a:pt x="585" y="46"/>
                    <a:pt x="627" y="32"/>
                  </a:cubicBezTo>
                  <a:lnTo>
                    <a:pt x="651" y="136"/>
                  </a:lnTo>
                  <a:cubicBezTo>
                    <a:pt x="647" y="132"/>
                    <a:pt x="641" y="130"/>
                    <a:pt x="635" y="130"/>
                  </a:cubicBezTo>
                  <a:lnTo>
                    <a:pt x="634" y="130"/>
                  </a:lnTo>
                  <a:lnTo>
                    <a:pt x="627" y="131"/>
                  </a:lnTo>
                  <a:cubicBezTo>
                    <a:pt x="624" y="131"/>
                    <a:pt x="622" y="131"/>
                    <a:pt x="619" y="132"/>
                  </a:cubicBezTo>
                  <a:lnTo>
                    <a:pt x="614" y="110"/>
                  </a:lnTo>
                  <a:cubicBezTo>
                    <a:pt x="612" y="102"/>
                    <a:pt x="604" y="97"/>
                    <a:pt x="596" y="99"/>
                  </a:cubicBezTo>
                  <a:cubicBezTo>
                    <a:pt x="592" y="100"/>
                    <a:pt x="588" y="99"/>
                    <a:pt x="584" y="97"/>
                  </a:cubicBezTo>
                  <a:cubicBezTo>
                    <a:pt x="581" y="95"/>
                    <a:pt x="578" y="91"/>
                    <a:pt x="578" y="87"/>
                  </a:cubicBezTo>
                  <a:cubicBezTo>
                    <a:pt x="577" y="83"/>
                    <a:pt x="574" y="80"/>
                    <a:pt x="571" y="78"/>
                  </a:cubicBezTo>
                  <a:cubicBezTo>
                    <a:pt x="567" y="76"/>
                    <a:pt x="563" y="75"/>
                    <a:pt x="559" y="76"/>
                  </a:cubicBezTo>
                  <a:lnTo>
                    <a:pt x="341" y="127"/>
                  </a:lnTo>
                  <a:cubicBezTo>
                    <a:pt x="338" y="127"/>
                    <a:pt x="336" y="129"/>
                    <a:pt x="334" y="131"/>
                  </a:cubicBezTo>
                  <a:lnTo>
                    <a:pt x="328" y="130"/>
                  </a:lnTo>
                  <a:cubicBezTo>
                    <a:pt x="321" y="130"/>
                    <a:pt x="255" y="125"/>
                    <a:pt x="201" y="125"/>
                  </a:cubicBezTo>
                  <a:cubicBezTo>
                    <a:pt x="255" y="112"/>
                    <a:pt x="330" y="100"/>
                    <a:pt x="331" y="100"/>
                  </a:cubicBezTo>
                  <a:close/>
                  <a:moveTo>
                    <a:pt x="722" y="309"/>
                  </a:moveTo>
                  <a:lnTo>
                    <a:pt x="655" y="18"/>
                  </a:lnTo>
                  <a:cubicBezTo>
                    <a:pt x="652" y="6"/>
                    <a:pt x="639" y="-3"/>
                    <a:pt x="626" y="1"/>
                  </a:cubicBezTo>
                  <a:cubicBezTo>
                    <a:pt x="625" y="1"/>
                    <a:pt x="625" y="1"/>
                    <a:pt x="625" y="1"/>
                  </a:cubicBezTo>
                  <a:lnTo>
                    <a:pt x="618" y="3"/>
                  </a:lnTo>
                  <a:cubicBezTo>
                    <a:pt x="577" y="17"/>
                    <a:pt x="534" y="28"/>
                    <a:pt x="492" y="37"/>
                  </a:cubicBezTo>
                  <a:lnTo>
                    <a:pt x="326" y="70"/>
                  </a:lnTo>
                  <a:cubicBezTo>
                    <a:pt x="318" y="71"/>
                    <a:pt x="214" y="88"/>
                    <a:pt x="163" y="103"/>
                  </a:cubicBezTo>
                  <a:cubicBezTo>
                    <a:pt x="155" y="106"/>
                    <a:pt x="150" y="114"/>
                    <a:pt x="153" y="122"/>
                  </a:cubicBezTo>
                  <a:cubicBezTo>
                    <a:pt x="153" y="124"/>
                    <a:pt x="154" y="125"/>
                    <a:pt x="154" y="126"/>
                  </a:cubicBezTo>
                  <a:cubicBezTo>
                    <a:pt x="148" y="127"/>
                    <a:pt x="141" y="127"/>
                    <a:pt x="135" y="127"/>
                  </a:cubicBezTo>
                  <a:cubicBezTo>
                    <a:pt x="98" y="129"/>
                    <a:pt x="60" y="131"/>
                    <a:pt x="21" y="141"/>
                  </a:cubicBezTo>
                  <a:cubicBezTo>
                    <a:pt x="9" y="142"/>
                    <a:pt x="0" y="152"/>
                    <a:pt x="0" y="165"/>
                  </a:cubicBezTo>
                  <a:lnTo>
                    <a:pt x="0" y="452"/>
                  </a:lnTo>
                  <a:cubicBezTo>
                    <a:pt x="0" y="465"/>
                    <a:pt x="11" y="476"/>
                    <a:pt x="24" y="476"/>
                  </a:cubicBezTo>
                  <a:lnTo>
                    <a:pt x="25" y="476"/>
                  </a:lnTo>
                  <a:cubicBezTo>
                    <a:pt x="70" y="472"/>
                    <a:pt x="116" y="470"/>
                    <a:pt x="162" y="472"/>
                  </a:cubicBezTo>
                  <a:lnTo>
                    <a:pt x="326" y="476"/>
                  </a:lnTo>
                  <a:lnTo>
                    <a:pt x="496" y="481"/>
                  </a:lnTo>
                  <a:cubicBezTo>
                    <a:pt x="506" y="481"/>
                    <a:pt x="517" y="481"/>
                    <a:pt x="527" y="481"/>
                  </a:cubicBezTo>
                  <a:cubicBezTo>
                    <a:pt x="562" y="481"/>
                    <a:pt x="596" y="480"/>
                    <a:pt x="630" y="477"/>
                  </a:cubicBezTo>
                  <a:lnTo>
                    <a:pt x="636" y="476"/>
                  </a:lnTo>
                  <a:cubicBezTo>
                    <a:pt x="649" y="476"/>
                    <a:pt x="659" y="465"/>
                    <a:pt x="659" y="452"/>
                  </a:cubicBezTo>
                  <a:lnTo>
                    <a:pt x="659" y="358"/>
                  </a:lnTo>
                  <a:lnTo>
                    <a:pt x="700" y="339"/>
                  </a:lnTo>
                  <a:lnTo>
                    <a:pt x="705" y="337"/>
                  </a:lnTo>
                  <a:cubicBezTo>
                    <a:pt x="711" y="336"/>
                    <a:pt x="716" y="332"/>
                    <a:pt x="719" y="327"/>
                  </a:cubicBezTo>
                  <a:cubicBezTo>
                    <a:pt x="723" y="321"/>
                    <a:pt x="724" y="315"/>
                    <a:pt x="722" y="309"/>
                  </a:cubicBezTo>
                  <a:close/>
                </a:path>
              </a:pathLst>
            </a:custGeom>
            <a:solidFill>
              <a:srgbClr val="150F96"/>
            </a:solidFill>
            <a:ln cap="flat">
              <a:noFill/>
              <a:prstDash val="solid"/>
            </a:ln>
          </p:spPr>
          <p:txBody>
            <a:bodyPr vert="horz" wrap="none" lIns="55805" tIns="27902" rIns="55805" bIns="27902" anchor="ctr" anchorCtr="1" compatLnSpc="0"/>
            <a:lstStyle/>
            <a:p>
              <a:pPr defTabSz="283475" hangingPunct="0">
                <a:defRPr/>
              </a:pPr>
              <a:endParaRPr lang="en-US" sz="1116">
                <a:solidFill>
                  <a:prstClr val="black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 941">
              <a:extLst>
                <a:ext uri="{FF2B5EF4-FFF2-40B4-BE49-F238E27FC236}">
                  <a16:creationId xmlns:a16="http://schemas.microsoft.com/office/drawing/2014/main" xmlns="" id="{CF3FB9C7-6AEE-4D5D-BFB5-6EA75F45E68D}"/>
                </a:ext>
              </a:extLst>
            </p:cNvPr>
            <p:cNvSpPr/>
            <p:nvPr/>
          </p:nvSpPr>
          <p:spPr>
            <a:xfrm>
              <a:off x="2118892" y="607697"/>
              <a:ext cx="49680" cy="49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9" h="139">
                  <a:moveTo>
                    <a:pt x="70" y="108"/>
                  </a:moveTo>
                  <a:cubicBezTo>
                    <a:pt x="48" y="108"/>
                    <a:pt x="31" y="91"/>
                    <a:pt x="31" y="69"/>
                  </a:cubicBezTo>
                  <a:cubicBezTo>
                    <a:pt x="31" y="48"/>
                    <a:pt x="48" y="30"/>
                    <a:pt x="70" y="30"/>
                  </a:cubicBezTo>
                  <a:cubicBezTo>
                    <a:pt x="91" y="30"/>
                    <a:pt x="109" y="48"/>
                    <a:pt x="109" y="69"/>
                  </a:cubicBezTo>
                  <a:cubicBezTo>
                    <a:pt x="109" y="91"/>
                    <a:pt x="91" y="108"/>
                    <a:pt x="70" y="108"/>
                  </a:cubicBezTo>
                  <a:close/>
                  <a:moveTo>
                    <a:pt x="70" y="0"/>
                  </a:moveTo>
                  <a:cubicBezTo>
                    <a:pt x="31" y="0"/>
                    <a:pt x="0" y="31"/>
                    <a:pt x="0" y="69"/>
                  </a:cubicBezTo>
                  <a:cubicBezTo>
                    <a:pt x="0" y="108"/>
                    <a:pt x="31" y="139"/>
                    <a:pt x="70" y="139"/>
                  </a:cubicBezTo>
                  <a:cubicBezTo>
                    <a:pt x="108" y="139"/>
                    <a:pt x="139" y="108"/>
                    <a:pt x="139" y="69"/>
                  </a:cubicBezTo>
                  <a:cubicBezTo>
                    <a:pt x="139" y="31"/>
                    <a:pt x="108" y="0"/>
                    <a:pt x="70" y="0"/>
                  </a:cubicBezTo>
                  <a:close/>
                </a:path>
              </a:pathLst>
            </a:custGeom>
            <a:solidFill>
              <a:srgbClr val="150F96"/>
            </a:solidFill>
            <a:ln cap="flat">
              <a:noFill/>
              <a:prstDash val="solid"/>
            </a:ln>
          </p:spPr>
          <p:txBody>
            <a:bodyPr vert="horz" wrap="none" lIns="55805" tIns="27902" rIns="55805" bIns="27902" anchor="ctr" anchorCtr="1" compatLnSpc="0"/>
            <a:lstStyle/>
            <a:p>
              <a:pPr defTabSz="283475" hangingPunct="0">
                <a:defRPr/>
              </a:pPr>
              <a:endParaRPr lang="en-US" sz="1116">
                <a:solidFill>
                  <a:prstClr val="black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Freeform 942">
              <a:extLst>
                <a:ext uri="{FF2B5EF4-FFF2-40B4-BE49-F238E27FC236}">
                  <a16:creationId xmlns:a16="http://schemas.microsoft.com/office/drawing/2014/main" xmlns="" id="{B6769ED2-7675-4152-AF46-1A7814ABD2FC}"/>
                </a:ext>
              </a:extLst>
            </p:cNvPr>
            <p:cNvSpPr/>
            <p:nvPr/>
          </p:nvSpPr>
          <p:spPr>
            <a:xfrm>
              <a:off x="2041491" y="583938"/>
              <a:ext cx="204480" cy="97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9" h="271">
                  <a:moveTo>
                    <a:pt x="539" y="204"/>
                  </a:moveTo>
                  <a:cubicBezTo>
                    <a:pt x="522" y="204"/>
                    <a:pt x="508" y="218"/>
                    <a:pt x="508" y="235"/>
                  </a:cubicBezTo>
                  <a:lnTo>
                    <a:pt x="464" y="239"/>
                  </a:lnTo>
                  <a:cubicBezTo>
                    <a:pt x="453" y="240"/>
                    <a:pt x="442" y="240"/>
                    <a:pt x="431" y="240"/>
                  </a:cubicBezTo>
                  <a:cubicBezTo>
                    <a:pt x="426" y="240"/>
                    <a:pt x="421" y="240"/>
                    <a:pt x="416" y="240"/>
                  </a:cubicBezTo>
                  <a:lnTo>
                    <a:pt x="284" y="235"/>
                  </a:lnTo>
                  <a:lnTo>
                    <a:pt x="150" y="229"/>
                  </a:lnTo>
                  <a:cubicBezTo>
                    <a:pt x="145" y="229"/>
                    <a:pt x="140" y="229"/>
                    <a:pt x="136" y="229"/>
                  </a:cubicBezTo>
                  <a:cubicBezTo>
                    <a:pt x="124" y="229"/>
                    <a:pt x="112" y="229"/>
                    <a:pt x="100" y="231"/>
                  </a:cubicBezTo>
                  <a:lnTo>
                    <a:pt x="61" y="235"/>
                  </a:lnTo>
                  <a:cubicBezTo>
                    <a:pt x="61" y="218"/>
                    <a:pt x="47" y="204"/>
                    <a:pt x="30" y="204"/>
                  </a:cubicBezTo>
                  <a:lnTo>
                    <a:pt x="30" y="67"/>
                  </a:lnTo>
                  <a:cubicBezTo>
                    <a:pt x="47" y="67"/>
                    <a:pt x="61" y="53"/>
                    <a:pt x="61" y="36"/>
                  </a:cubicBezTo>
                  <a:lnTo>
                    <a:pt x="100" y="32"/>
                  </a:lnTo>
                  <a:cubicBezTo>
                    <a:pt x="111" y="31"/>
                    <a:pt x="123" y="30"/>
                    <a:pt x="135" y="30"/>
                  </a:cubicBezTo>
                  <a:cubicBezTo>
                    <a:pt x="140" y="30"/>
                    <a:pt x="145" y="30"/>
                    <a:pt x="149" y="30"/>
                  </a:cubicBezTo>
                  <a:lnTo>
                    <a:pt x="284" y="36"/>
                  </a:lnTo>
                  <a:lnTo>
                    <a:pt x="439" y="36"/>
                  </a:lnTo>
                  <a:lnTo>
                    <a:pt x="508" y="36"/>
                  </a:lnTo>
                  <a:cubicBezTo>
                    <a:pt x="508" y="53"/>
                    <a:pt x="522" y="67"/>
                    <a:pt x="539" y="67"/>
                  </a:cubicBezTo>
                  <a:close/>
                  <a:moveTo>
                    <a:pt x="539" y="36"/>
                  </a:moveTo>
                  <a:cubicBezTo>
                    <a:pt x="539" y="19"/>
                    <a:pt x="525" y="6"/>
                    <a:pt x="508" y="6"/>
                  </a:cubicBezTo>
                  <a:lnTo>
                    <a:pt x="439" y="6"/>
                  </a:lnTo>
                  <a:lnTo>
                    <a:pt x="284" y="6"/>
                  </a:lnTo>
                  <a:lnTo>
                    <a:pt x="151" y="0"/>
                  </a:lnTo>
                  <a:cubicBezTo>
                    <a:pt x="145" y="0"/>
                    <a:pt x="140" y="0"/>
                    <a:pt x="135" y="0"/>
                  </a:cubicBezTo>
                  <a:cubicBezTo>
                    <a:pt x="122" y="0"/>
                    <a:pt x="109" y="0"/>
                    <a:pt x="96" y="2"/>
                  </a:cubicBezTo>
                  <a:lnTo>
                    <a:pt x="58" y="6"/>
                  </a:lnTo>
                  <a:cubicBezTo>
                    <a:pt x="42" y="7"/>
                    <a:pt x="30" y="20"/>
                    <a:pt x="30" y="36"/>
                  </a:cubicBezTo>
                  <a:cubicBezTo>
                    <a:pt x="13" y="36"/>
                    <a:pt x="0" y="50"/>
                    <a:pt x="0" y="67"/>
                  </a:cubicBezTo>
                  <a:lnTo>
                    <a:pt x="0" y="204"/>
                  </a:lnTo>
                  <a:cubicBezTo>
                    <a:pt x="0" y="221"/>
                    <a:pt x="13" y="235"/>
                    <a:pt x="30" y="235"/>
                  </a:cubicBezTo>
                  <a:cubicBezTo>
                    <a:pt x="30" y="243"/>
                    <a:pt x="34" y="252"/>
                    <a:pt x="40" y="257"/>
                  </a:cubicBezTo>
                  <a:cubicBezTo>
                    <a:pt x="46" y="262"/>
                    <a:pt x="53" y="265"/>
                    <a:pt x="61" y="265"/>
                  </a:cubicBezTo>
                  <a:cubicBezTo>
                    <a:pt x="62" y="265"/>
                    <a:pt x="63" y="265"/>
                    <a:pt x="64" y="265"/>
                  </a:cubicBezTo>
                  <a:lnTo>
                    <a:pt x="104" y="261"/>
                  </a:lnTo>
                  <a:cubicBezTo>
                    <a:pt x="114" y="260"/>
                    <a:pt x="125" y="259"/>
                    <a:pt x="136" y="259"/>
                  </a:cubicBezTo>
                  <a:cubicBezTo>
                    <a:pt x="140" y="259"/>
                    <a:pt x="144" y="260"/>
                    <a:pt x="149" y="260"/>
                  </a:cubicBezTo>
                  <a:lnTo>
                    <a:pt x="283" y="265"/>
                  </a:lnTo>
                  <a:lnTo>
                    <a:pt x="415" y="271"/>
                  </a:lnTo>
                  <a:cubicBezTo>
                    <a:pt x="420" y="271"/>
                    <a:pt x="426" y="271"/>
                    <a:pt x="431" y="271"/>
                  </a:cubicBezTo>
                  <a:cubicBezTo>
                    <a:pt x="443" y="271"/>
                    <a:pt x="455" y="270"/>
                    <a:pt x="467" y="269"/>
                  </a:cubicBezTo>
                  <a:lnTo>
                    <a:pt x="511" y="265"/>
                  </a:lnTo>
                  <a:cubicBezTo>
                    <a:pt x="527" y="264"/>
                    <a:pt x="539" y="250"/>
                    <a:pt x="539" y="235"/>
                  </a:cubicBezTo>
                  <a:cubicBezTo>
                    <a:pt x="556" y="235"/>
                    <a:pt x="569" y="221"/>
                    <a:pt x="569" y="204"/>
                  </a:cubicBezTo>
                  <a:lnTo>
                    <a:pt x="569" y="67"/>
                  </a:lnTo>
                  <a:cubicBezTo>
                    <a:pt x="569" y="50"/>
                    <a:pt x="556" y="36"/>
                    <a:pt x="539" y="36"/>
                  </a:cubicBezTo>
                  <a:close/>
                </a:path>
              </a:pathLst>
            </a:custGeom>
            <a:solidFill>
              <a:srgbClr val="150F96"/>
            </a:solidFill>
            <a:ln cap="flat">
              <a:noFill/>
              <a:prstDash val="solid"/>
            </a:ln>
          </p:spPr>
          <p:txBody>
            <a:bodyPr vert="horz" wrap="none" lIns="55805" tIns="27902" rIns="55805" bIns="27902" anchor="ctr" anchorCtr="1" compatLnSpc="0"/>
            <a:lstStyle/>
            <a:p>
              <a:pPr defTabSz="283475" hangingPunct="0">
                <a:defRPr/>
              </a:pPr>
              <a:endParaRPr lang="en-US" sz="1116">
                <a:solidFill>
                  <a:prstClr val="black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 943">
              <a:extLst>
                <a:ext uri="{FF2B5EF4-FFF2-40B4-BE49-F238E27FC236}">
                  <a16:creationId xmlns:a16="http://schemas.microsoft.com/office/drawing/2014/main" xmlns="" id="{67416524-8402-4E0A-AF3F-2F85151C34E2}"/>
                </a:ext>
              </a:extLst>
            </p:cNvPr>
            <p:cNvSpPr/>
            <p:nvPr/>
          </p:nvSpPr>
          <p:spPr>
            <a:xfrm>
              <a:off x="2095852" y="739458"/>
              <a:ext cx="94680" cy="81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4" h="226">
                  <a:moveTo>
                    <a:pt x="27" y="226"/>
                  </a:moveTo>
                  <a:cubicBezTo>
                    <a:pt x="19" y="226"/>
                    <a:pt x="11" y="223"/>
                    <a:pt x="6" y="216"/>
                  </a:cubicBezTo>
                  <a:cubicBezTo>
                    <a:pt x="-4" y="205"/>
                    <a:pt x="-2" y="187"/>
                    <a:pt x="10" y="178"/>
                  </a:cubicBezTo>
                  <a:lnTo>
                    <a:pt x="219" y="6"/>
                  </a:lnTo>
                  <a:cubicBezTo>
                    <a:pt x="230" y="-4"/>
                    <a:pt x="248" y="-2"/>
                    <a:pt x="257" y="10"/>
                  </a:cubicBezTo>
                  <a:cubicBezTo>
                    <a:pt x="267" y="21"/>
                    <a:pt x="265" y="39"/>
                    <a:pt x="254" y="48"/>
                  </a:cubicBezTo>
                  <a:lnTo>
                    <a:pt x="45" y="220"/>
                  </a:lnTo>
                  <a:cubicBezTo>
                    <a:pt x="40" y="224"/>
                    <a:pt x="33" y="226"/>
                    <a:pt x="27" y="226"/>
                  </a:cubicBezTo>
                  <a:close/>
                </a:path>
              </a:pathLst>
            </a:custGeom>
            <a:solidFill>
              <a:srgbClr val="150F96"/>
            </a:solidFill>
            <a:ln cap="flat">
              <a:noFill/>
              <a:prstDash val="solid"/>
            </a:ln>
          </p:spPr>
          <p:txBody>
            <a:bodyPr vert="horz" wrap="none" lIns="55805" tIns="27902" rIns="55805" bIns="27902" anchor="ctr" anchorCtr="1" compatLnSpc="0"/>
            <a:lstStyle/>
            <a:p>
              <a:pPr defTabSz="283475" hangingPunct="0">
                <a:defRPr/>
              </a:pPr>
              <a:endParaRPr lang="en-US" sz="1116">
                <a:solidFill>
                  <a:prstClr val="black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 945">
              <a:extLst>
                <a:ext uri="{FF2B5EF4-FFF2-40B4-BE49-F238E27FC236}">
                  <a16:creationId xmlns:a16="http://schemas.microsoft.com/office/drawing/2014/main" xmlns="" id="{9A57A82B-D42F-4BD0-AE20-3EC41696BD86}"/>
                </a:ext>
              </a:extLst>
            </p:cNvPr>
            <p:cNvSpPr/>
            <p:nvPr/>
          </p:nvSpPr>
          <p:spPr>
            <a:xfrm>
              <a:off x="2125372" y="393498"/>
              <a:ext cx="88920" cy="87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8" h="244">
                  <a:moveTo>
                    <a:pt x="27" y="244"/>
                  </a:moveTo>
                  <a:cubicBezTo>
                    <a:pt x="20" y="244"/>
                    <a:pt x="12" y="242"/>
                    <a:pt x="7" y="236"/>
                  </a:cubicBezTo>
                  <a:cubicBezTo>
                    <a:pt x="-3" y="225"/>
                    <a:pt x="-3" y="208"/>
                    <a:pt x="8" y="197"/>
                  </a:cubicBezTo>
                  <a:lnTo>
                    <a:pt x="201" y="8"/>
                  </a:lnTo>
                  <a:cubicBezTo>
                    <a:pt x="212" y="-3"/>
                    <a:pt x="229" y="-3"/>
                    <a:pt x="240" y="8"/>
                  </a:cubicBezTo>
                  <a:cubicBezTo>
                    <a:pt x="250" y="19"/>
                    <a:pt x="250" y="36"/>
                    <a:pt x="239" y="47"/>
                  </a:cubicBezTo>
                  <a:lnTo>
                    <a:pt x="46" y="237"/>
                  </a:lnTo>
                  <a:cubicBezTo>
                    <a:pt x="41" y="242"/>
                    <a:pt x="34" y="244"/>
                    <a:pt x="27" y="244"/>
                  </a:cubicBezTo>
                  <a:close/>
                </a:path>
              </a:pathLst>
            </a:custGeom>
            <a:solidFill>
              <a:srgbClr val="150F96"/>
            </a:solidFill>
            <a:ln cap="flat">
              <a:noFill/>
              <a:prstDash val="solid"/>
            </a:ln>
          </p:spPr>
          <p:txBody>
            <a:bodyPr vert="horz" wrap="none" lIns="55805" tIns="27902" rIns="55805" bIns="27902" anchor="ctr" anchorCtr="1" compatLnSpc="0"/>
            <a:lstStyle/>
            <a:p>
              <a:pPr defTabSz="283475" hangingPunct="0">
                <a:defRPr/>
              </a:pPr>
              <a:endParaRPr lang="en-US" sz="1116">
                <a:solidFill>
                  <a:prstClr val="black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Freeform 946">
              <a:extLst>
                <a:ext uri="{FF2B5EF4-FFF2-40B4-BE49-F238E27FC236}">
                  <a16:creationId xmlns:a16="http://schemas.microsoft.com/office/drawing/2014/main" xmlns="" id="{CB54D716-292F-4295-AA89-014ACE2365C2}"/>
                </a:ext>
              </a:extLst>
            </p:cNvPr>
            <p:cNvSpPr/>
            <p:nvPr/>
          </p:nvSpPr>
          <p:spPr>
            <a:xfrm>
              <a:off x="2126812" y="324018"/>
              <a:ext cx="87480" cy="88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4" h="248">
                  <a:moveTo>
                    <a:pt x="217" y="248"/>
                  </a:moveTo>
                  <a:cubicBezTo>
                    <a:pt x="210" y="248"/>
                    <a:pt x="203" y="245"/>
                    <a:pt x="197" y="240"/>
                  </a:cubicBezTo>
                  <a:lnTo>
                    <a:pt x="8" y="46"/>
                  </a:lnTo>
                  <a:cubicBezTo>
                    <a:pt x="-3" y="36"/>
                    <a:pt x="-2" y="18"/>
                    <a:pt x="8" y="8"/>
                  </a:cubicBezTo>
                  <a:cubicBezTo>
                    <a:pt x="19" y="-3"/>
                    <a:pt x="36" y="-3"/>
                    <a:pt x="47" y="8"/>
                  </a:cubicBezTo>
                  <a:lnTo>
                    <a:pt x="237" y="201"/>
                  </a:lnTo>
                  <a:cubicBezTo>
                    <a:pt x="247" y="212"/>
                    <a:pt x="247" y="229"/>
                    <a:pt x="236" y="240"/>
                  </a:cubicBezTo>
                  <a:cubicBezTo>
                    <a:pt x="231" y="245"/>
                    <a:pt x="224" y="248"/>
                    <a:pt x="217" y="248"/>
                  </a:cubicBezTo>
                  <a:close/>
                </a:path>
              </a:pathLst>
            </a:custGeom>
            <a:solidFill>
              <a:srgbClr val="150F96"/>
            </a:solidFill>
            <a:ln cap="flat">
              <a:noFill/>
              <a:prstDash val="solid"/>
            </a:ln>
          </p:spPr>
          <p:txBody>
            <a:bodyPr vert="horz" wrap="none" lIns="55805" tIns="27902" rIns="55805" bIns="27902" anchor="ctr" anchorCtr="1" compatLnSpc="0"/>
            <a:lstStyle/>
            <a:p>
              <a:pPr defTabSz="283475" hangingPunct="0">
                <a:defRPr/>
              </a:pPr>
              <a:endParaRPr lang="en-US" sz="1116">
                <a:solidFill>
                  <a:prstClr val="black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Freeform 947">
              <a:extLst>
                <a:ext uri="{FF2B5EF4-FFF2-40B4-BE49-F238E27FC236}">
                  <a16:creationId xmlns:a16="http://schemas.microsoft.com/office/drawing/2014/main" xmlns="" id="{8412CE9E-CEAA-4C8C-A35F-982C184913B3}"/>
                </a:ext>
              </a:extLst>
            </p:cNvPr>
            <p:cNvSpPr/>
            <p:nvPr/>
          </p:nvSpPr>
          <p:spPr>
            <a:xfrm>
              <a:off x="2096572" y="442818"/>
              <a:ext cx="277920" cy="383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3" h="1067">
                  <a:moveTo>
                    <a:pt x="163" y="1067"/>
                  </a:moveTo>
                  <a:cubicBezTo>
                    <a:pt x="116" y="1067"/>
                    <a:pt x="69" y="1061"/>
                    <a:pt x="22" y="1050"/>
                  </a:cubicBezTo>
                  <a:cubicBezTo>
                    <a:pt x="7" y="1046"/>
                    <a:pt x="-2" y="1031"/>
                    <a:pt x="1" y="1017"/>
                  </a:cubicBezTo>
                  <a:cubicBezTo>
                    <a:pt x="5" y="1002"/>
                    <a:pt x="20" y="993"/>
                    <a:pt x="34" y="996"/>
                  </a:cubicBezTo>
                  <a:cubicBezTo>
                    <a:pt x="280" y="1055"/>
                    <a:pt x="534" y="940"/>
                    <a:pt x="653" y="717"/>
                  </a:cubicBezTo>
                  <a:cubicBezTo>
                    <a:pt x="712" y="607"/>
                    <a:pt x="732" y="483"/>
                    <a:pt x="710" y="359"/>
                  </a:cubicBezTo>
                  <a:cubicBezTo>
                    <a:pt x="688" y="240"/>
                    <a:pt x="628" y="129"/>
                    <a:pt x="539" y="47"/>
                  </a:cubicBezTo>
                  <a:cubicBezTo>
                    <a:pt x="527" y="37"/>
                    <a:pt x="527" y="20"/>
                    <a:pt x="537" y="9"/>
                  </a:cubicBezTo>
                  <a:cubicBezTo>
                    <a:pt x="547" y="-3"/>
                    <a:pt x="564" y="-3"/>
                    <a:pt x="576" y="7"/>
                  </a:cubicBezTo>
                  <a:cubicBezTo>
                    <a:pt x="674" y="96"/>
                    <a:pt x="740" y="218"/>
                    <a:pt x="764" y="350"/>
                  </a:cubicBezTo>
                  <a:cubicBezTo>
                    <a:pt x="776" y="416"/>
                    <a:pt x="776" y="482"/>
                    <a:pt x="766" y="548"/>
                  </a:cubicBezTo>
                  <a:cubicBezTo>
                    <a:pt x="756" y="616"/>
                    <a:pt x="734" y="682"/>
                    <a:pt x="702" y="743"/>
                  </a:cubicBezTo>
                  <a:cubicBezTo>
                    <a:pt x="594" y="945"/>
                    <a:pt x="385" y="1067"/>
                    <a:pt x="163" y="1067"/>
                  </a:cubicBezTo>
                  <a:close/>
                </a:path>
              </a:pathLst>
            </a:custGeom>
            <a:solidFill>
              <a:srgbClr val="150F96"/>
            </a:solidFill>
            <a:ln cap="flat">
              <a:noFill/>
              <a:prstDash val="solid"/>
            </a:ln>
          </p:spPr>
          <p:txBody>
            <a:bodyPr vert="horz" wrap="none" lIns="55805" tIns="27902" rIns="55805" bIns="27902" anchor="ctr" anchorCtr="1" compatLnSpc="0"/>
            <a:lstStyle/>
            <a:p>
              <a:pPr defTabSz="283475" hangingPunct="0">
                <a:defRPr/>
              </a:pPr>
              <a:endParaRPr lang="en-US" sz="1116">
                <a:solidFill>
                  <a:prstClr val="black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Freeform 948">
              <a:extLst>
                <a:ext uri="{FF2B5EF4-FFF2-40B4-BE49-F238E27FC236}">
                  <a16:creationId xmlns:a16="http://schemas.microsoft.com/office/drawing/2014/main" xmlns="" id="{E4CD12A9-63A1-4105-A3F5-4D21BF1A82D4}"/>
                </a:ext>
              </a:extLst>
            </p:cNvPr>
            <p:cNvSpPr/>
            <p:nvPr/>
          </p:nvSpPr>
          <p:spPr>
            <a:xfrm>
              <a:off x="1935651" y="387377"/>
              <a:ext cx="278640" cy="383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5" h="1066">
                  <a:moveTo>
                    <a:pt x="216" y="1066"/>
                  </a:moveTo>
                  <a:cubicBezTo>
                    <a:pt x="210" y="1066"/>
                    <a:pt x="203" y="1064"/>
                    <a:pt x="198" y="1059"/>
                  </a:cubicBezTo>
                  <a:cubicBezTo>
                    <a:pt x="100" y="970"/>
                    <a:pt x="33" y="848"/>
                    <a:pt x="10" y="717"/>
                  </a:cubicBezTo>
                  <a:cubicBezTo>
                    <a:pt x="-2" y="651"/>
                    <a:pt x="-3" y="584"/>
                    <a:pt x="7" y="519"/>
                  </a:cubicBezTo>
                  <a:cubicBezTo>
                    <a:pt x="18" y="450"/>
                    <a:pt x="39" y="385"/>
                    <a:pt x="72" y="323"/>
                  </a:cubicBezTo>
                  <a:cubicBezTo>
                    <a:pt x="105" y="262"/>
                    <a:pt x="147" y="207"/>
                    <a:pt x="198" y="161"/>
                  </a:cubicBezTo>
                  <a:cubicBezTo>
                    <a:pt x="247" y="116"/>
                    <a:pt x="303" y="79"/>
                    <a:pt x="365" y="52"/>
                  </a:cubicBezTo>
                  <a:cubicBezTo>
                    <a:pt x="487" y="-2"/>
                    <a:pt x="625" y="-14"/>
                    <a:pt x="755" y="18"/>
                  </a:cubicBezTo>
                  <a:cubicBezTo>
                    <a:pt x="769" y="21"/>
                    <a:pt x="778" y="36"/>
                    <a:pt x="775" y="51"/>
                  </a:cubicBezTo>
                  <a:cubicBezTo>
                    <a:pt x="771" y="66"/>
                    <a:pt x="756" y="74"/>
                    <a:pt x="742" y="71"/>
                  </a:cubicBezTo>
                  <a:cubicBezTo>
                    <a:pt x="624" y="42"/>
                    <a:pt x="498" y="53"/>
                    <a:pt x="387" y="102"/>
                  </a:cubicBezTo>
                  <a:cubicBezTo>
                    <a:pt x="272" y="153"/>
                    <a:pt x="180" y="238"/>
                    <a:pt x="121" y="349"/>
                  </a:cubicBezTo>
                  <a:cubicBezTo>
                    <a:pt x="61" y="460"/>
                    <a:pt x="42" y="584"/>
                    <a:pt x="64" y="707"/>
                  </a:cubicBezTo>
                  <a:cubicBezTo>
                    <a:pt x="85" y="827"/>
                    <a:pt x="146" y="938"/>
                    <a:pt x="235" y="1018"/>
                  </a:cubicBezTo>
                  <a:cubicBezTo>
                    <a:pt x="246" y="1029"/>
                    <a:pt x="247" y="1046"/>
                    <a:pt x="237" y="1057"/>
                  </a:cubicBezTo>
                  <a:cubicBezTo>
                    <a:pt x="231" y="1063"/>
                    <a:pt x="224" y="1066"/>
                    <a:pt x="216" y="1066"/>
                  </a:cubicBezTo>
                  <a:close/>
                </a:path>
              </a:pathLst>
            </a:custGeom>
            <a:solidFill>
              <a:srgbClr val="150F96"/>
            </a:solidFill>
            <a:ln cap="flat">
              <a:noFill/>
              <a:prstDash val="solid"/>
            </a:ln>
          </p:spPr>
          <p:txBody>
            <a:bodyPr vert="horz" wrap="none" lIns="55805" tIns="27902" rIns="55805" bIns="27902" anchor="ctr" anchorCtr="1" compatLnSpc="0"/>
            <a:lstStyle/>
            <a:p>
              <a:pPr defTabSz="283475" hangingPunct="0">
                <a:defRPr/>
              </a:pPr>
              <a:endParaRPr lang="en-US" sz="1116">
                <a:solidFill>
                  <a:prstClr val="black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77" name="직사각형 76">
            <a:extLst>
              <a:ext uri="{FF2B5EF4-FFF2-40B4-BE49-F238E27FC236}">
                <a16:creationId xmlns:a16="http://schemas.microsoft.com/office/drawing/2014/main" xmlns="" id="{23B73229-6031-4708-A97A-78CEAEC0B06D}"/>
              </a:ext>
            </a:extLst>
          </p:cNvPr>
          <p:cNvSpPr/>
          <p:nvPr/>
        </p:nvSpPr>
        <p:spPr>
          <a:xfrm>
            <a:off x="0" y="0"/>
            <a:ext cx="7559675" cy="883437"/>
          </a:xfrm>
          <a:prstGeom prst="rect">
            <a:avLst/>
          </a:prstGeom>
          <a:solidFill>
            <a:srgbClr val="6E2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8"/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xmlns="" id="{6AFDB8B7-1727-43AC-ACDC-57F4AC925837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368745" y="220669"/>
            <a:ext cx="953594" cy="96491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CC64E81D-6B2B-4D57-B310-3F645D6E2E83}"/>
              </a:ext>
            </a:extLst>
          </p:cNvPr>
          <p:cNvSpPr txBox="1"/>
          <p:nvPr/>
        </p:nvSpPr>
        <p:spPr>
          <a:xfrm>
            <a:off x="72437" y="268914"/>
            <a:ext cx="5097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en-US" altLang="ko-KR" b="1" dirty="0">
                <a:solidFill>
                  <a:schemeClr val="bg1"/>
                </a:solidFill>
              </a:rPr>
              <a:t>Chubb </a:t>
            </a:r>
            <a:r>
              <a:rPr lang="ko-KR" altLang="en-US" b="1" dirty="0">
                <a:solidFill>
                  <a:schemeClr val="bg1"/>
                </a:solidFill>
              </a:rPr>
              <a:t>수</a:t>
            </a: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>
                <a:solidFill>
                  <a:schemeClr val="bg1"/>
                </a:solidFill>
              </a:rPr>
              <a:t>秀</a:t>
            </a:r>
            <a:r>
              <a:rPr lang="en-US" altLang="ko-KR" b="1" dirty="0">
                <a:solidFill>
                  <a:schemeClr val="bg1"/>
                </a:solidFill>
              </a:rPr>
              <a:t>)</a:t>
            </a:r>
            <a:r>
              <a:rPr lang="ko-KR" altLang="en-US" b="1" dirty="0">
                <a:solidFill>
                  <a:schemeClr val="bg1"/>
                </a:solidFill>
              </a:rPr>
              <a:t> 종신보험 </a:t>
            </a:r>
            <a:r>
              <a:rPr lang="en-US" altLang="ko-KR" b="1" dirty="0">
                <a:solidFill>
                  <a:schemeClr val="bg1"/>
                </a:solidFill>
              </a:rPr>
              <a:t>1</a:t>
            </a:r>
            <a:r>
              <a:rPr lang="ko-KR" altLang="en-US" b="1" dirty="0">
                <a:solidFill>
                  <a:schemeClr val="bg1"/>
                </a:solidFill>
              </a:rPr>
              <a:t>종 </a:t>
            </a:r>
            <a:r>
              <a:rPr lang="en-US" altLang="ko-KR" b="1" dirty="0">
                <a:solidFill>
                  <a:schemeClr val="bg1"/>
                </a:solidFill>
              </a:rPr>
              <a:t>2</a:t>
            </a:r>
            <a:r>
              <a:rPr lang="ko-KR" altLang="en-US" b="1" dirty="0">
                <a:solidFill>
                  <a:schemeClr val="bg1"/>
                </a:solidFill>
              </a:rPr>
              <a:t>종 상품 공통 특징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21CB4D45-3470-42C6-BEDB-E3FF87AAFCDA}"/>
              </a:ext>
            </a:extLst>
          </p:cNvPr>
          <p:cNvSpPr txBox="1"/>
          <p:nvPr/>
        </p:nvSpPr>
        <p:spPr>
          <a:xfrm>
            <a:off x="643341" y="1290299"/>
            <a:ext cx="2178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3475">
              <a:defRPr/>
            </a:pPr>
            <a:r>
              <a:rPr lang="ko-KR" altLang="en-US" sz="1600" b="1" dirty="0">
                <a:solidFill>
                  <a:srgbClr val="150F96"/>
                </a:solidFill>
                <a:latin typeface="Calibri" panose="020F0502020204030204"/>
                <a:ea typeface="맑은 고딕" panose="020B0503020000020004" pitchFamily="50" charset="-127"/>
              </a:rPr>
              <a:t>보험자산 세대이전</a:t>
            </a:r>
            <a:endParaRPr lang="en-US" altLang="ko-KR" sz="1600" b="1" dirty="0">
              <a:solidFill>
                <a:srgbClr val="150F96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360524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TYLEID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Entry"/>
  <p:tag name="SLIDEID" val="257"/>
  <p:tag name="TOCCOLUMNINDEX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Lin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Entry"/>
  <p:tag name="SLIDEID" val="258"/>
  <p:tag name="TOCCOLUMNINDEX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Lin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Entry"/>
  <p:tag name="SLIDEID" val="259"/>
  <p:tag name="TOCCOLUMNINDEX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Lin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Entry"/>
  <p:tag name="SLIDEID" val="260"/>
  <p:tag name="TOCCOLUMNINDEX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Lin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Entry"/>
  <p:tag name="SLIDEID" val="0"/>
  <p:tag name="TOCCOLUMNINDEX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Lin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Entry"/>
  <p:tag name="SLIDEID" val="0"/>
  <p:tag name="TOCCOLUMNINDEX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Lin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Entry"/>
  <p:tag name="SLIDEID" val="0"/>
  <p:tag name="TOCCOLUMNINDEX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Lin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Entry"/>
  <p:tag name="SLIDEID" val="0"/>
  <p:tag name="TOCCOLUMNINDEX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Lin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Entry"/>
  <p:tag name="SLIDEID" val="0"/>
  <p:tag name="TOCCOLUMNINDEX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ocLin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aramond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ubb interim (v1.02)">
  <a:themeElements>
    <a:clrScheme name="Chubb">
      <a:dk1>
        <a:sysClr val="windowText" lastClr="000000"/>
      </a:dk1>
      <a:lt1>
        <a:sysClr val="window" lastClr="FFFFFF"/>
      </a:lt1>
      <a:dk2>
        <a:srgbClr val="4B4E53"/>
      </a:dk2>
      <a:lt2>
        <a:srgbClr val="AFAFAF"/>
      </a:lt2>
      <a:accent1>
        <a:srgbClr val="01C1D6"/>
      </a:accent1>
      <a:accent2>
        <a:srgbClr val="FF6600"/>
      </a:accent2>
      <a:accent3>
        <a:srgbClr val="6E27C5"/>
      </a:accent3>
      <a:accent4>
        <a:srgbClr val="FFB617"/>
      </a:accent4>
      <a:accent5>
        <a:srgbClr val="FF0198"/>
      </a:accent5>
      <a:accent6>
        <a:srgbClr val="150F96"/>
      </a:accent6>
      <a:hlink>
        <a:srgbClr val="150F96"/>
      </a:hlink>
      <a:folHlink>
        <a:srgbClr val="FF0198"/>
      </a:folHlink>
    </a:clrScheme>
    <a:fontScheme name="Chubb Georgia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50000"/>
          </a:schemeClr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Chubb interim (v1.02).potx" id="{EC62FA99-1CC2-4E22-9398-9A86D33CF217}" vid="{2BC7F51C-E5B4-4225-BE6B-E46B90AAC129}"/>
    </a:ext>
  </a:extLst>
</a:theme>
</file>

<file path=ppt/theme/theme4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hubb">
    <a:dk1>
      <a:srgbClr val="000000"/>
    </a:dk1>
    <a:lt1>
      <a:srgbClr val="FFFFFF"/>
    </a:lt1>
    <a:dk2>
      <a:srgbClr val="6E27C5"/>
    </a:dk2>
    <a:lt2>
      <a:srgbClr val="01C1D6"/>
    </a:lt2>
    <a:accent1>
      <a:srgbClr val="01C1D6"/>
    </a:accent1>
    <a:accent2>
      <a:srgbClr val="FFB617"/>
    </a:accent2>
    <a:accent3>
      <a:srgbClr val="6E27C5"/>
    </a:accent3>
    <a:accent4>
      <a:srgbClr val="F1352B"/>
    </a:accent4>
    <a:accent5>
      <a:srgbClr val="150F96"/>
    </a:accent5>
    <a:accent6>
      <a:srgbClr val="FF6600"/>
    </a:accent6>
    <a:hlink>
      <a:srgbClr val="000000"/>
    </a:hlink>
    <a:folHlink>
      <a:srgbClr val="01C1D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50308</TotalTime>
  <Words>3749</Words>
  <Application>Microsoft Office PowerPoint</Application>
  <PresentationFormat>사용자 지정</PresentationFormat>
  <Paragraphs>688</Paragraphs>
  <Slides>21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21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21</vt:i4>
      </vt:variant>
    </vt:vector>
  </HeadingPairs>
  <TitlesOfParts>
    <vt:vector size="45" baseType="lpstr">
      <vt:lpstr>굴림</vt:lpstr>
      <vt:lpstr>Arial</vt:lpstr>
      <vt:lpstr>맑은 고딕</vt:lpstr>
      <vt:lpstr>KoPub돋움체 Medium</vt:lpstr>
      <vt:lpstr>함초롬돋움</vt:lpstr>
      <vt:lpstr>Calibri</vt:lpstr>
      <vt:lpstr>Poppins</vt:lpstr>
      <vt:lpstr>Malgun Gothic Semilight</vt:lpstr>
      <vt:lpstr>Garamond</vt:lpstr>
      <vt:lpstr>나눔고딕</vt:lpstr>
      <vt:lpstr>新細明體</vt:lpstr>
      <vt:lpstr>Symbol</vt:lpstr>
      <vt:lpstr>HY헤드라인M</vt:lpstr>
      <vt:lpstr>Wingdings</vt:lpstr>
      <vt:lpstr>Calibri Light</vt:lpstr>
      <vt:lpstr>Arial Unicode MS</vt:lpstr>
      <vt:lpstr>Lato</vt:lpstr>
      <vt:lpstr>Lato Light</vt:lpstr>
      <vt:lpstr>Malgan Gothic</vt:lpstr>
      <vt:lpstr>Times New Roman</vt:lpstr>
      <vt:lpstr>Georgia</vt:lpstr>
      <vt:lpstr>Office 테마</vt:lpstr>
      <vt:lpstr>2_디자인 사용자 지정</vt:lpstr>
      <vt:lpstr>Chubb interim (v1.02)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Ryu, InPyeong - Chubb Life Korea</dc:creator>
  <cp:lastModifiedBy>my</cp:lastModifiedBy>
  <cp:revision>1171</cp:revision>
  <cp:lastPrinted>2021-06-24T05:17:04Z</cp:lastPrinted>
  <dcterms:created xsi:type="dcterms:W3CDTF">2020-06-29T04:59:42Z</dcterms:created>
  <dcterms:modified xsi:type="dcterms:W3CDTF">2023-02-27T06:44:38Z</dcterms:modified>
  <cp:version>1000.0000.01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279a5b4-1824-49e3-a612-20b3893cf696_Enabled">
    <vt:lpwstr>true</vt:lpwstr>
  </property>
  <property fmtid="{D5CDD505-2E9C-101B-9397-08002B2CF9AE}" pid="3" name="MSIP_Label_b279a5b4-1824-49e3-a612-20b3893cf696_SetDate">
    <vt:lpwstr>2021-03-29T00:22:03Z</vt:lpwstr>
  </property>
  <property fmtid="{D5CDD505-2E9C-101B-9397-08002B2CF9AE}" pid="4" name="MSIP_Label_b279a5b4-1824-49e3-a612-20b3893cf696_Method">
    <vt:lpwstr>Standard</vt:lpwstr>
  </property>
  <property fmtid="{D5CDD505-2E9C-101B-9397-08002B2CF9AE}" pid="5" name="MSIP_Label_b279a5b4-1824-49e3-a612-20b3893cf696_Name">
    <vt:lpwstr>Yellow Data - APAC</vt:lpwstr>
  </property>
  <property fmtid="{D5CDD505-2E9C-101B-9397-08002B2CF9AE}" pid="6" name="MSIP_Label_b279a5b4-1824-49e3-a612-20b3893cf696_SiteId">
    <vt:lpwstr>fffcdc91-d561-4287-aebc-78d2466eec29</vt:lpwstr>
  </property>
  <property fmtid="{D5CDD505-2E9C-101B-9397-08002B2CF9AE}" pid="7" name="MSIP_Label_b279a5b4-1824-49e3-a612-20b3893cf696_ActionId">
    <vt:lpwstr>54c68e90-80b7-46da-a33a-66a2d43af302</vt:lpwstr>
  </property>
  <property fmtid="{D5CDD505-2E9C-101B-9397-08002B2CF9AE}" pid="8" name="MSIP_Label_b279a5b4-1824-49e3-a612-20b3893cf696_ContentBits">
    <vt:lpwstr>0</vt:lpwstr>
  </property>
</Properties>
</file>