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51" r:id="rId1"/>
    <p:sldMasterId id="2147483679" r:id="rId2"/>
  </p:sldMasterIdLst>
  <p:notesMasterIdLst>
    <p:notesMasterId r:id="rId36"/>
  </p:notesMasterIdLst>
  <p:handoutMasterIdLst>
    <p:handoutMasterId r:id="rId37"/>
  </p:handoutMasterIdLst>
  <p:sldIdLst>
    <p:sldId id="267" r:id="rId3"/>
    <p:sldId id="268" r:id="rId4"/>
    <p:sldId id="287" r:id="rId5"/>
    <p:sldId id="288" r:id="rId6"/>
    <p:sldId id="293" r:id="rId7"/>
    <p:sldId id="299" r:id="rId8"/>
    <p:sldId id="300" r:id="rId9"/>
    <p:sldId id="301" r:id="rId10"/>
    <p:sldId id="303" r:id="rId11"/>
    <p:sldId id="302" r:id="rId12"/>
    <p:sldId id="304" r:id="rId13"/>
    <p:sldId id="307" r:id="rId14"/>
    <p:sldId id="308" r:id="rId15"/>
    <p:sldId id="305" r:id="rId16"/>
    <p:sldId id="306" r:id="rId17"/>
    <p:sldId id="296" r:id="rId18"/>
    <p:sldId id="294" r:id="rId19"/>
    <p:sldId id="297" r:id="rId20"/>
    <p:sldId id="298" r:id="rId21"/>
    <p:sldId id="309" r:id="rId22"/>
    <p:sldId id="310" r:id="rId23"/>
    <p:sldId id="311" r:id="rId24"/>
    <p:sldId id="289" r:id="rId25"/>
    <p:sldId id="312" r:id="rId26"/>
    <p:sldId id="290" r:id="rId27"/>
    <p:sldId id="313" r:id="rId28"/>
    <p:sldId id="314" r:id="rId29"/>
    <p:sldId id="315" r:id="rId30"/>
    <p:sldId id="316" r:id="rId31"/>
    <p:sldId id="292" r:id="rId32"/>
    <p:sldId id="291" r:id="rId33"/>
    <p:sldId id="317" r:id="rId34"/>
    <p:sldId id="318" r:id="rId35"/>
  </p:sldIdLst>
  <p:sldSz cx="9904413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1940" userDrawn="1">
          <p15:clr>
            <a:srgbClr val="A4A3A4"/>
          </p15:clr>
        </p15:guide>
        <p15:guide id="4" pos="5977" userDrawn="1">
          <p15:clr>
            <a:srgbClr val="A4A3A4"/>
          </p15:clr>
        </p15:guide>
        <p15:guide id="5" orient="horz" pos="3793" userDrawn="1">
          <p15:clr>
            <a:srgbClr val="A4A3A4"/>
          </p15:clr>
        </p15:guide>
        <p15:guide id="7" pos="489" userDrawn="1">
          <p15:clr>
            <a:srgbClr val="A4A3A4"/>
          </p15:clr>
        </p15:guide>
        <p15:guide id="8" orient="horz" pos="4156" userDrawn="1">
          <p15:clr>
            <a:srgbClr val="A4A3A4"/>
          </p15:clr>
        </p15:guide>
        <p15:guide id="9" orient="horz" pos="1117" userDrawn="1">
          <p15:clr>
            <a:srgbClr val="A4A3A4"/>
          </p15:clr>
        </p15:guide>
        <p15:guide id="10" orient="horz" pos="1888" userDrawn="1">
          <p15:clr>
            <a:srgbClr val="A4A3A4"/>
          </p15:clr>
        </p15:guide>
        <p15:guide id="11" pos="121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B949"/>
    <a:srgbClr val="5CBD57"/>
    <a:srgbClr val="F2F2F2"/>
    <a:srgbClr val="C5E7C3"/>
    <a:srgbClr val="003975"/>
    <a:srgbClr val="DFF0F5"/>
    <a:srgbClr val="8CD189"/>
    <a:srgbClr val="4DB848"/>
    <a:srgbClr val="4F81BD"/>
    <a:srgbClr val="50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253" y="62"/>
      </p:cViewPr>
      <p:guideLst>
        <p:guide orient="horz" pos="2205"/>
        <p:guide pos="1940"/>
        <p:guide pos="5977"/>
        <p:guide orient="horz" pos="3793"/>
        <p:guide pos="489"/>
        <p:guide orient="horz" pos="4156"/>
        <p:guide orient="horz" pos="1117"/>
        <p:guide orient="horz" pos="1888"/>
        <p:guide pos="1214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382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2A1C7D-5BC1-4778-AD73-2EC49228A312}" type="datetimeFigureOut">
              <a:rPr lang="ko-KR" altLang="en-US" smtClean="0"/>
              <a:t>2022-12-29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030931-A60E-4909-B52C-6F7C0D37C2A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388025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98B8D6-8743-4033-80F2-F32FE17D5D66}" type="datetimeFigureOut">
              <a:rPr lang="ko-KR" altLang="en-US" smtClean="0"/>
              <a:t>2022-12-29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dirty="0"/>
              <a:t>마스터 텍스트 스타일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E4CA22-EA7F-40FE-84A0-0D0D7A12A13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87432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E4CA22-EA7F-40FE-84A0-0D0D7A12A13A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592389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E4CA22-EA7F-40FE-84A0-0D0D7A12A13A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441951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E4CA22-EA7F-40FE-84A0-0D0D7A12A13A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432329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E4CA22-EA7F-40FE-84A0-0D0D7A12A13A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5792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30" y="7508"/>
            <a:ext cx="9902952" cy="6856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095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사용자 지정 레이아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31" y="632"/>
            <a:ext cx="9908148" cy="6860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490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사용자 지정 레이아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31" y="457101"/>
            <a:ext cx="9908146" cy="6860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739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사용자 지정 레이아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32" y="632"/>
            <a:ext cx="9908146" cy="6860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490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사용자 지정 레이아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32" y="632"/>
            <a:ext cx="9908146" cy="6860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490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221" y="274638"/>
            <a:ext cx="89139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221" y="1600201"/>
            <a:ext cx="89139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220" y="6356351"/>
            <a:ext cx="23110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F7B84C-7E92-4736-AED6-4B9930A3EE80}" type="datetimeFigureOut">
              <a:rPr lang="ko-KR" altLang="en-US" smtClean="0"/>
              <a:pPr/>
              <a:t>2022-12-29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008" y="6356351"/>
            <a:ext cx="31363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8163" y="6356351"/>
            <a:ext cx="23110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47D207-944B-4363-884F-A02296F6E654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730" y="633"/>
            <a:ext cx="9902951" cy="6856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33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75" r:id="rId2"/>
    <p:sldLayoutId id="2147483676" r:id="rId3"/>
    <p:sldLayoutId id="2147483677" r:id="rId4"/>
    <p:sldLayoutId id="2147483678" r:id="rId5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microsoft.com/office/2007/relationships/hdphoto" Target="../media/hdphoto4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5" Type="http://schemas.microsoft.com/office/2007/relationships/hdphoto" Target="../media/hdphoto3.wdp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6" Type="http://schemas.microsoft.com/office/2007/relationships/hdphoto" Target="../media/hdphoto3.wdp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w.go.kr/LSW/LsiJoLinkP.do?docType=JO&amp;lsNm=%EB%AF%BC%EB%B2%95&amp;joNo=104100000&amp;languageType=KO&amp;paras=1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g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microsoft.com/office/2007/relationships/hdphoto" Target="../media/hdphoto4.wdp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7.png"/><Relationship Id="rId7" Type="http://schemas.openxmlformats.org/officeDocument/2006/relationships/image" Target="../media/image1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6" Type="http://schemas.microsoft.com/office/2007/relationships/hdphoto" Target="../media/hdphoto3.wdp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Relationship Id="rId5" Type="http://schemas.microsoft.com/office/2007/relationships/hdphoto" Target="../media/hdphoto4.wdp"/><Relationship Id="rId4" Type="http://schemas.openxmlformats.org/officeDocument/2006/relationships/image" Target="../media/image15.png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5" Type="http://schemas.microsoft.com/office/2007/relationships/hdphoto" Target="../media/hdphoto7.wdp"/><Relationship Id="rId4" Type="http://schemas.openxmlformats.org/officeDocument/2006/relationships/image" Target="../media/image35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lawnb.com/Info/ContentView?sid=L000001565_0_20220630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microsoft.com/office/2007/relationships/hdphoto" Target="../media/hdphoto3.wdp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5197" y="1412776"/>
            <a:ext cx="8647133" cy="33855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sz="1600" dirty="0">
                <a:solidFill>
                  <a:srgbClr val="003874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2023</a:t>
            </a:r>
            <a:r>
              <a:rPr lang="ko-KR" altLang="en-US" sz="1600" dirty="0">
                <a:solidFill>
                  <a:srgbClr val="003874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년 더욱 강력해진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7883" y="1714603"/>
            <a:ext cx="8654448" cy="1107996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sz="3300" dirty="0">
                <a:solidFill>
                  <a:srgbClr val="003874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</a:t>
            </a:r>
            <a:r>
              <a:rPr lang="ko-KR" altLang="en-US" sz="3300" dirty="0">
                <a:solidFill>
                  <a:srgbClr val="003874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무</a:t>
            </a:r>
            <a:r>
              <a:rPr lang="en-US" altLang="ko-KR" sz="3300" dirty="0">
                <a:solidFill>
                  <a:srgbClr val="003874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</a:t>
            </a:r>
            <a:r>
              <a:rPr lang="ko-KR" altLang="en-US" sz="3300" dirty="0" err="1">
                <a:solidFill>
                  <a:srgbClr val="003874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교보뉴더든든한종신보험과</a:t>
            </a:r>
            <a:r>
              <a:rPr lang="ko-KR" altLang="en-US" sz="3300" dirty="0">
                <a:solidFill>
                  <a:srgbClr val="003874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endParaRPr lang="en-US" altLang="ko-KR" sz="3300" dirty="0">
              <a:solidFill>
                <a:srgbClr val="003874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r>
              <a:rPr lang="en-US" altLang="ko-KR" sz="3300" dirty="0">
                <a:solidFill>
                  <a:srgbClr val="003874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</a:t>
            </a:r>
            <a:r>
              <a:rPr lang="ko-KR" altLang="en-US" sz="3300" dirty="0">
                <a:solidFill>
                  <a:srgbClr val="003874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무</a:t>
            </a:r>
            <a:r>
              <a:rPr lang="en-US" altLang="ko-KR" sz="3300" dirty="0">
                <a:solidFill>
                  <a:srgbClr val="003874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</a:t>
            </a:r>
            <a:r>
              <a:rPr lang="ko-KR" altLang="en-US" sz="3300" dirty="0" err="1">
                <a:solidFill>
                  <a:srgbClr val="003874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괜찮아요암보험의</a:t>
            </a:r>
            <a:r>
              <a:rPr lang="ko-KR" altLang="en-US" sz="3300" dirty="0">
                <a:solidFill>
                  <a:srgbClr val="003874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강점 마케팅 포인트 </a:t>
            </a:r>
          </a:p>
        </p:txBody>
      </p:sp>
    </p:spTree>
    <p:extLst>
      <p:ext uri="{BB962C8B-B14F-4D97-AF65-F5344CB8AC3E}">
        <p14:creationId xmlns:p14="http://schemas.microsoft.com/office/powerpoint/2010/main" val="349006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직선 연결선 22">
            <a:extLst>
              <a:ext uri="{FF2B5EF4-FFF2-40B4-BE49-F238E27FC236}">
                <a16:creationId xmlns:a16="http://schemas.microsoft.com/office/drawing/2014/main" id="{0B8BE003-585C-D6F3-59E7-4CA6B93A4E45}"/>
              </a:ext>
            </a:extLst>
          </p:cNvPr>
          <p:cNvCxnSpPr>
            <a:stCxn id="10" idx="3"/>
          </p:cNvCxnSpPr>
          <p:nvPr/>
        </p:nvCxnSpPr>
        <p:spPr>
          <a:xfrm>
            <a:off x="2359918" y="5185850"/>
            <a:ext cx="5710487" cy="286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표 1">
            <a:extLst>
              <a:ext uri="{FF2B5EF4-FFF2-40B4-BE49-F238E27FC236}">
                <a16:creationId xmlns:a16="http://schemas.microsoft.com/office/drawing/2014/main" id="{D26E695A-A8C4-A9DB-8E36-920FEC73B7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0938537"/>
              </p:ext>
            </p:extLst>
          </p:nvPr>
        </p:nvGraphicFramePr>
        <p:xfrm>
          <a:off x="4088111" y="2076193"/>
          <a:ext cx="5286498" cy="20008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20948">
                  <a:extLst>
                    <a:ext uri="{9D8B030D-6E8A-4147-A177-3AD203B41FA5}">
                      <a16:colId xmlns:a16="http://schemas.microsoft.com/office/drawing/2014/main" val="3372425547"/>
                    </a:ext>
                  </a:extLst>
                </a:gridCol>
                <a:gridCol w="1847403">
                  <a:extLst>
                    <a:ext uri="{9D8B030D-6E8A-4147-A177-3AD203B41FA5}">
                      <a16:colId xmlns:a16="http://schemas.microsoft.com/office/drawing/2014/main" val="1348017588"/>
                    </a:ext>
                  </a:extLst>
                </a:gridCol>
                <a:gridCol w="2118147">
                  <a:extLst>
                    <a:ext uri="{9D8B030D-6E8A-4147-A177-3AD203B41FA5}">
                      <a16:colId xmlns:a16="http://schemas.microsoft.com/office/drawing/2014/main" val="1953139782"/>
                    </a:ext>
                  </a:extLst>
                </a:gridCol>
              </a:tblGrid>
              <a:tr h="260898">
                <a:tc rowSpan="2">
                  <a:txBody>
                    <a:bodyPr/>
                    <a:lstStyle/>
                    <a:p>
                      <a:pPr algn="ctr" latinLnBrk="0"/>
                      <a:r>
                        <a:rPr lang="ko-KR" sz="1300" kern="100" dirty="0">
                          <a:solidFill>
                            <a:schemeClr val="bg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경과</a:t>
                      </a:r>
                      <a:endParaRPr lang="ko-KR" sz="1300" kern="100" dirty="0">
                        <a:solidFill>
                          <a:schemeClr val="bg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0"/>
                      <a:r>
                        <a:rPr lang="ko-KR" sz="1300" kern="100" dirty="0">
                          <a:solidFill>
                            <a:schemeClr val="bg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신종</a:t>
                      </a:r>
                      <a:r>
                        <a:rPr lang="en-US" sz="1300" kern="100" dirty="0">
                          <a:solidFill>
                            <a:schemeClr val="bg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</a:t>
                      </a:r>
                      <a:r>
                        <a:rPr lang="ko-KR" sz="1300" kern="100" dirty="0">
                          <a:solidFill>
                            <a:schemeClr val="bg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안</a:t>
                      </a:r>
                      <a:r>
                        <a:rPr lang="en-US" sz="1300" kern="100" dirty="0">
                          <a:solidFill>
                            <a:schemeClr val="bg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)</a:t>
                      </a:r>
                      <a:endParaRPr lang="ko-KR" sz="1300" kern="100" dirty="0">
                        <a:solidFill>
                          <a:schemeClr val="bg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1177739"/>
                  </a:ext>
                </a:extLst>
              </a:tr>
              <a:tr h="26089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ko-KR" sz="1300" kern="100" dirty="0" err="1">
                          <a:solidFill>
                            <a:schemeClr val="bg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환급금</a:t>
                      </a:r>
                      <a:endParaRPr lang="ko-KR" sz="1300" kern="100" dirty="0">
                        <a:solidFill>
                          <a:schemeClr val="bg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ko-KR" sz="1300" kern="100" dirty="0" err="1">
                          <a:solidFill>
                            <a:schemeClr val="bg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환급률</a:t>
                      </a:r>
                      <a:endParaRPr lang="ko-KR" sz="1300" kern="100" dirty="0">
                        <a:solidFill>
                          <a:schemeClr val="bg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7367938"/>
                  </a:ext>
                </a:extLst>
              </a:tr>
              <a:tr h="246514">
                <a:tc>
                  <a:txBody>
                    <a:bodyPr/>
                    <a:lstStyle/>
                    <a:p>
                      <a:pPr algn="ctr" latinLnBrk="0"/>
                      <a:r>
                        <a:rPr lang="en-US" sz="1200" kern="100" dirty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7</a:t>
                      </a:r>
                      <a:r>
                        <a:rPr lang="ko-KR" sz="1200" kern="100" dirty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년</a:t>
                      </a:r>
                      <a:endParaRPr lang="ko-KR" sz="1200" kern="100" dirty="0"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en-US" sz="1100" kern="10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5,540</a:t>
                      </a:r>
                      <a:endParaRPr lang="ko-KR" sz="1100" kern="100"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sz="1100" kern="100" dirty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101.6%</a:t>
                      </a:r>
                      <a:endParaRPr lang="ko-KR" sz="1100" kern="100" dirty="0"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6506786"/>
                  </a:ext>
                </a:extLst>
              </a:tr>
              <a:tr h="246514">
                <a:tc>
                  <a:txBody>
                    <a:bodyPr/>
                    <a:lstStyle/>
                    <a:p>
                      <a:pPr algn="ctr" latinLnBrk="0"/>
                      <a:r>
                        <a:rPr lang="en-US" sz="1200" kern="100" dirty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10</a:t>
                      </a:r>
                      <a:r>
                        <a:rPr lang="ko-KR" sz="1200" kern="100" dirty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년</a:t>
                      </a:r>
                      <a:endParaRPr lang="ko-KR" sz="1200" kern="100" dirty="0"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sz="1100" kern="10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5,910</a:t>
                      </a:r>
                      <a:endParaRPr lang="ko-KR" sz="1100" kern="100"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sz="1100" kern="100" dirty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108.4%</a:t>
                      </a:r>
                      <a:endParaRPr lang="ko-KR" sz="1100" kern="100" dirty="0"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8376919"/>
                  </a:ext>
                </a:extLst>
              </a:tr>
              <a:tr h="246514">
                <a:tc>
                  <a:txBody>
                    <a:bodyPr/>
                    <a:lstStyle/>
                    <a:p>
                      <a:pPr algn="ctr" latinLnBrk="0"/>
                      <a:r>
                        <a:rPr lang="en-US" sz="1200" kern="100" dirty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20</a:t>
                      </a:r>
                      <a:r>
                        <a:rPr lang="ko-KR" sz="1200" kern="100" dirty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년</a:t>
                      </a:r>
                      <a:endParaRPr lang="ko-KR" sz="1200" kern="100" dirty="0"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sz="1100" kern="10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7,202</a:t>
                      </a:r>
                      <a:endParaRPr lang="ko-KR" sz="1100" kern="100"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sz="1100" kern="100" dirty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132.1%</a:t>
                      </a:r>
                      <a:endParaRPr lang="ko-KR" sz="1100" kern="100" dirty="0"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5152228"/>
                  </a:ext>
                </a:extLst>
              </a:tr>
              <a:tr h="246514">
                <a:tc>
                  <a:txBody>
                    <a:bodyPr/>
                    <a:lstStyle/>
                    <a:p>
                      <a:pPr algn="ctr" latinLnBrk="0"/>
                      <a:r>
                        <a:rPr lang="en-US" sz="1200" kern="10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30</a:t>
                      </a:r>
                      <a:r>
                        <a:rPr lang="ko-KR" sz="1200" kern="10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년</a:t>
                      </a:r>
                      <a:endParaRPr lang="ko-KR" sz="1200" kern="100"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sz="1100" kern="10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8,607</a:t>
                      </a:r>
                      <a:endParaRPr lang="ko-KR" sz="1100" kern="100"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sz="1100" kern="100" dirty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157.9%</a:t>
                      </a:r>
                      <a:endParaRPr lang="ko-KR" sz="1100" kern="100" dirty="0"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6729002"/>
                  </a:ext>
                </a:extLst>
              </a:tr>
              <a:tr h="246514">
                <a:tc>
                  <a:txBody>
                    <a:bodyPr/>
                    <a:lstStyle/>
                    <a:p>
                      <a:pPr algn="ctr" latinLnBrk="0"/>
                      <a:r>
                        <a:rPr lang="en-US" sz="1200" kern="100" dirty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40</a:t>
                      </a:r>
                      <a:r>
                        <a:rPr lang="ko-KR" sz="1200" kern="100" dirty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년</a:t>
                      </a:r>
                      <a:endParaRPr lang="ko-KR" sz="1200" kern="100" dirty="0"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sz="1100" kern="10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10,389</a:t>
                      </a:r>
                      <a:endParaRPr lang="ko-KR" sz="1100" kern="100"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sz="1100" kern="100" dirty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190.6%</a:t>
                      </a:r>
                      <a:endParaRPr lang="ko-KR" sz="1100" kern="100" dirty="0"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29339"/>
                  </a:ext>
                </a:extLst>
              </a:tr>
              <a:tr h="246515">
                <a:tc>
                  <a:txBody>
                    <a:bodyPr/>
                    <a:lstStyle/>
                    <a:p>
                      <a:pPr algn="ctr" latinLnBrk="0"/>
                      <a:r>
                        <a:rPr lang="en-US" sz="1200" kern="100" dirty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50</a:t>
                      </a:r>
                      <a:r>
                        <a:rPr lang="ko-KR" sz="1200" kern="100" dirty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년</a:t>
                      </a:r>
                      <a:endParaRPr lang="ko-KR" sz="1200" kern="100" dirty="0"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sz="1100" kern="100" dirty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12,649</a:t>
                      </a:r>
                      <a:endParaRPr lang="ko-KR" sz="1100" kern="100" dirty="0"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sz="1100" kern="100" dirty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232.0%</a:t>
                      </a:r>
                      <a:endParaRPr lang="ko-KR" sz="1100" kern="100" dirty="0"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329050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D5A556E-A572-DF9A-03A0-DBA3743F4DB5}"/>
              </a:ext>
            </a:extLst>
          </p:cNvPr>
          <p:cNvSpPr txBox="1"/>
          <p:nvPr/>
        </p:nvSpPr>
        <p:spPr>
          <a:xfrm>
            <a:off x="4462394" y="1824043"/>
            <a:ext cx="495465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ko-KR" sz="1000" dirty="0">
                <a:effectLst/>
                <a:latin typeface="나눔고딕" panose="020D0604000000000000" pitchFamily="50" charset="-127"/>
                <a:ea typeface="나눔고딕" panose="020D0604000000000000" pitchFamily="50" charset="-127"/>
                <a:cs typeface="Times New Roman" panose="02020603050405020304" pitchFamily="18" charset="0"/>
              </a:rPr>
              <a:t>(</a:t>
            </a:r>
            <a:r>
              <a:rPr lang="ko-KR" altLang="ko-KR" sz="1000" dirty="0">
                <a:effectLst/>
                <a:latin typeface="나눔고딕" panose="020D0604000000000000" pitchFamily="50" charset="-127"/>
                <a:ea typeface="나눔고딕" panose="020D0604000000000000" pitchFamily="50" charset="-127"/>
                <a:cs typeface="Times New Roman" panose="02020603050405020304" pitchFamily="18" charset="0"/>
              </a:rPr>
              <a:t>남자</a:t>
            </a:r>
            <a:r>
              <a:rPr lang="en-US" altLang="ko-KR" sz="1000" dirty="0">
                <a:effectLst/>
                <a:latin typeface="나눔고딕" panose="020D0604000000000000" pitchFamily="50" charset="-127"/>
                <a:ea typeface="나눔고딕" panose="020D0604000000000000" pitchFamily="50" charset="-127"/>
                <a:cs typeface="Times New Roman" panose="02020603050405020304" pitchFamily="18" charset="0"/>
              </a:rPr>
              <a:t>40</a:t>
            </a:r>
            <a:r>
              <a:rPr lang="ko-KR" altLang="ko-KR" sz="1000" dirty="0">
                <a:effectLst/>
                <a:latin typeface="나눔고딕" panose="020D0604000000000000" pitchFamily="50" charset="-127"/>
                <a:ea typeface="나눔고딕" panose="020D0604000000000000" pitchFamily="50" charset="-127"/>
                <a:cs typeface="Times New Roman" panose="02020603050405020304" pitchFamily="18" charset="0"/>
              </a:rPr>
              <a:t>세 </a:t>
            </a:r>
            <a:r>
              <a:rPr lang="en-US" altLang="ko-KR" sz="1000" dirty="0">
                <a:solidFill>
                  <a:srgbClr val="4DB848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  <a:cs typeface="Times New Roman" panose="02020603050405020304" pitchFamily="18" charset="0"/>
              </a:rPr>
              <a:t>7</a:t>
            </a:r>
            <a:r>
              <a:rPr lang="ko-KR" altLang="ko-KR" sz="1000" dirty="0" err="1">
                <a:solidFill>
                  <a:srgbClr val="4DB848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  <a:cs typeface="Times New Roman" panose="02020603050405020304" pitchFamily="18" charset="0"/>
              </a:rPr>
              <a:t>년납</a:t>
            </a:r>
            <a:r>
              <a:rPr lang="ko-KR" altLang="ko-KR" sz="1000" dirty="0">
                <a:effectLst/>
                <a:latin typeface="나눔고딕" panose="020D0604000000000000" pitchFamily="50" charset="-127"/>
                <a:ea typeface="나눔고딕" panose="020D0604000000000000" pitchFamily="50" charset="-127"/>
                <a:cs typeface="Times New Roman" panose="02020603050405020304" pitchFamily="18" charset="0"/>
              </a:rPr>
              <a:t> 가입금액 </a:t>
            </a:r>
            <a:r>
              <a:rPr lang="en-US" altLang="ko-KR" sz="1000" dirty="0">
                <a:effectLst/>
                <a:latin typeface="나눔고딕" panose="020D0604000000000000" pitchFamily="50" charset="-127"/>
                <a:ea typeface="나눔고딕" panose="020D0604000000000000" pitchFamily="50" charset="-127"/>
                <a:cs typeface="Times New Roman" panose="02020603050405020304" pitchFamily="18" charset="0"/>
              </a:rPr>
              <a:t>1</a:t>
            </a:r>
            <a:r>
              <a:rPr lang="ko-KR" altLang="ko-KR" sz="1000" dirty="0">
                <a:effectLst/>
                <a:latin typeface="나눔고딕" panose="020D0604000000000000" pitchFamily="50" charset="-127"/>
                <a:ea typeface="나눔고딕" panose="020D0604000000000000" pitchFamily="50" charset="-127"/>
                <a:cs typeface="Times New Roman" panose="02020603050405020304" pitchFamily="18" charset="0"/>
              </a:rPr>
              <a:t>억원 기준</a:t>
            </a:r>
            <a:r>
              <a:rPr lang="en-US" altLang="ko-KR" sz="1000" dirty="0">
                <a:effectLst/>
                <a:latin typeface="나눔고딕" panose="020D0604000000000000" pitchFamily="50" charset="-127"/>
                <a:ea typeface="나눔고딕" panose="020D0604000000000000" pitchFamily="50" charset="-127"/>
                <a:cs typeface="Times New Roman" panose="02020603050405020304" pitchFamily="18" charset="0"/>
              </a:rPr>
              <a:t>, </a:t>
            </a:r>
            <a:r>
              <a:rPr lang="ko-KR" altLang="ko-KR" sz="1000" dirty="0">
                <a:effectLst/>
                <a:latin typeface="나눔고딕" panose="020D0604000000000000" pitchFamily="50" charset="-127"/>
                <a:ea typeface="나눔고딕" panose="020D0604000000000000" pitchFamily="50" charset="-127"/>
                <a:cs typeface="Times New Roman" panose="02020603050405020304" pitchFamily="18" charset="0"/>
              </a:rPr>
              <a:t>단위 </a:t>
            </a:r>
            <a:r>
              <a:rPr lang="en-US" altLang="ko-KR" sz="1000" dirty="0">
                <a:effectLst/>
                <a:latin typeface="나눔고딕" panose="020D0604000000000000" pitchFamily="50" charset="-127"/>
                <a:ea typeface="나눔고딕" panose="020D0604000000000000" pitchFamily="50" charset="-127"/>
                <a:cs typeface="Times New Roman" panose="02020603050405020304" pitchFamily="18" charset="0"/>
              </a:rPr>
              <a:t>:</a:t>
            </a:r>
            <a:r>
              <a:rPr lang="ko-KR" altLang="ko-KR" sz="1000" dirty="0">
                <a:effectLst/>
                <a:latin typeface="나눔고딕" panose="020D0604000000000000" pitchFamily="50" charset="-127"/>
                <a:ea typeface="나눔고딕" panose="020D0604000000000000" pitchFamily="50" charset="-127"/>
                <a:cs typeface="Times New Roman" panose="02020603050405020304" pitchFamily="18" charset="0"/>
              </a:rPr>
              <a:t>만원</a:t>
            </a:r>
            <a:r>
              <a:rPr lang="en-US" altLang="ko-KR" sz="1000" dirty="0">
                <a:effectLst/>
                <a:latin typeface="나눔고딕" panose="020D0604000000000000" pitchFamily="50" charset="-127"/>
                <a:ea typeface="나눔고딕" panose="020D0604000000000000" pitchFamily="50" charset="-127"/>
                <a:cs typeface="Times New Roman" panose="02020603050405020304" pitchFamily="18" charset="0"/>
              </a:rPr>
              <a:t>)</a:t>
            </a:r>
            <a:endParaRPr lang="ko-KR" altLang="en-US" sz="10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C19627-13AF-5D0A-5287-C8403BB0A4D2}"/>
              </a:ext>
            </a:extLst>
          </p:cNvPr>
          <p:cNvSpPr txBox="1"/>
          <p:nvPr/>
        </p:nvSpPr>
        <p:spPr>
          <a:xfrm>
            <a:off x="790977" y="1126639"/>
            <a:ext cx="6912769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>
                <a:schemeClr val="tx1"/>
              </a:buClr>
            </a:pPr>
            <a:r>
              <a:rPr lang="ko-KR" altLang="en-US" sz="1700" b="1" dirty="0">
                <a:latin typeface="나눔고딕" pitchFamily="2" charset="-127"/>
                <a:ea typeface="나눔고딕" pitchFamily="2" charset="-127"/>
              </a:rPr>
              <a:t>줄줄이 사탕 엮듯 이어지는 </a:t>
            </a:r>
            <a:r>
              <a:rPr lang="en-US" altLang="ko-KR" sz="17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『</a:t>
            </a:r>
            <a:r>
              <a:rPr lang="ko-KR" altLang="en-US" sz="1700" b="1" dirty="0" err="1">
                <a:latin typeface="나눔고딕" pitchFamily="2" charset="-127"/>
                <a:ea typeface="나눔고딕" pitchFamily="2" charset="-127"/>
              </a:rPr>
              <a:t>교보뉴더든든한종신보험</a:t>
            </a:r>
            <a:r>
              <a:rPr lang="en-US" altLang="ko-KR" sz="17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』</a:t>
            </a:r>
            <a:r>
              <a:rPr lang="ko-KR" altLang="en-US" sz="1700" b="1" dirty="0">
                <a:latin typeface="나눔고딕" pitchFamily="2" charset="-127"/>
                <a:ea typeface="나눔고딕" pitchFamily="2" charset="-127"/>
              </a:rPr>
              <a:t>의 연쇄 절세효과</a:t>
            </a:r>
          </a:p>
        </p:txBody>
      </p:sp>
      <p:sp>
        <p:nvSpPr>
          <p:cNvPr id="5" name="타원 4">
            <a:extLst>
              <a:ext uri="{FF2B5EF4-FFF2-40B4-BE49-F238E27FC236}">
                <a16:creationId xmlns:a16="http://schemas.microsoft.com/office/drawing/2014/main" id="{87FA8227-ED12-F151-410F-E1379876F753}"/>
              </a:ext>
            </a:extLst>
          </p:cNvPr>
          <p:cNvSpPr/>
          <p:nvPr/>
        </p:nvSpPr>
        <p:spPr>
          <a:xfrm>
            <a:off x="567027" y="1183549"/>
            <a:ext cx="208714" cy="208714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190500" dist="1143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B99EBDBF-E45D-213E-DCD0-20038879D77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4079" t="8818" r="22029" b="3364"/>
          <a:stretch>
            <a:fillRect/>
          </a:stretch>
        </p:blipFill>
        <p:spPr>
          <a:xfrm>
            <a:off x="1495822" y="2279719"/>
            <a:ext cx="1813154" cy="1813154"/>
          </a:xfrm>
          <a:custGeom>
            <a:avLst/>
            <a:gdLst>
              <a:gd name="connsiteX0" fmla="*/ 1692188 w 3384376"/>
              <a:gd name="connsiteY0" fmla="*/ 0 h 3384376"/>
              <a:gd name="connsiteX1" fmla="*/ 3384376 w 3384376"/>
              <a:gd name="connsiteY1" fmla="*/ 1692188 h 3384376"/>
              <a:gd name="connsiteX2" fmla="*/ 1692188 w 3384376"/>
              <a:gd name="connsiteY2" fmla="*/ 3384376 h 3384376"/>
              <a:gd name="connsiteX3" fmla="*/ 0 w 3384376"/>
              <a:gd name="connsiteY3" fmla="*/ 1692188 h 3384376"/>
              <a:gd name="connsiteX4" fmla="*/ 1692188 w 3384376"/>
              <a:gd name="connsiteY4" fmla="*/ 0 h 3384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84376" h="3384376">
                <a:moveTo>
                  <a:pt x="1692188" y="0"/>
                </a:moveTo>
                <a:cubicBezTo>
                  <a:pt x="2626758" y="0"/>
                  <a:pt x="3384376" y="757618"/>
                  <a:pt x="3384376" y="1692188"/>
                </a:cubicBezTo>
                <a:cubicBezTo>
                  <a:pt x="3384376" y="2626758"/>
                  <a:pt x="2626758" y="3384376"/>
                  <a:pt x="1692188" y="3384376"/>
                </a:cubicBezTo>
                <a:cubicBezTo>
                  <a:pt x="757618" y="3384376"/>
                  <a:pt x="0" y="2626758"/>
                  <a:pt x="0" y="1692188"/>
                </a:cubicBezTo>
                <a:cubicBezTo>
                  <a:pt x="0" y="757618"/>
                  <a:pt x="757618" y="0"/>
                  <a:pt x="1692188" y="0"/>
                </a:cubicBez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3BFFF47-3A54-E838-9E5F-1A3A11E2EE96}"/>
              </a:ext>
            </a:extLst>
          </p:cNvPr>
          <p:cNvSpPr txBox="1"/>
          <p:nvPr/>
        </p:nvSpPr>
        <p:spPr>
          <a:xfrm>
            <a:off x="1025108" y="1824579"/>
            <a:ext cx="267343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 dirty="0">
                <a:solidFill>
                  <a:schemeClr val="accent1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【</a:t>
            </a:r>
            <a:r>
              <a:rPr lang="ko-KR" altLang="en-US" sz="1300" dirty="0">
                <a:solidFill>
                  <a:schemeClr val="accent1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무배당 </a:t>
            </a:r>
            <a:r>
              <a:rPr lang="ko-KR" altLang="en-US" sz="1300" dirty="0" err="1">
                <a:solidFill>
                  <a:schemeClr val="accent1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교보뉴더든든한종신보험</a:t>
            </a:r>
            <a:r>
              <a:rPr lang="en-US" altLang="ko-KR" sz="1300" dirty="0">
                <a:solidFill>
                  <a:schemeClr val="accent1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】</a:t>
            </a:r>
            <a:endParaRPr lang="ko-KR" altLang="en-US" sz="1300" dirty="0">
              <a:solidFill>
                <a:schemeClr val="accent1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8" name="오른쪽 중괄호 7">
            <a:extLst>
              <a:ext uri="{FF2B5EF4-FFF2-40B4-BE49-F238E27FC236}">
                <a16:creationId xmlns:a16="http://schemas.microsoft.com/office/drawing/2014/main" id="{43B58DB8-1489-C743-E559-DB14F2E6EEA6}"/>
              </a:ext>
            </a:extLst>
          </p:cNvPr>
          <p:cNvSpPr/>
          <p:nvPr/>
        </p:nvSpPr>
        <p:spPr>
          <a:xfrm>
            <a:off x="7946061" y="2917408"/>
            <a:ext cx="216024" cy="100811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0E971219-E031-DB16-9632-93CC65E0E372}"/>
              </a:ext>
            </a:extLst>
          </p:cNvPr>
          <p:cNvSpPr/>
          <p:nvPr/>
        </p:nvSpPr>
        <p:spPr>
          <a:xfrm>
            <a:off x="8279399" y="3088293"/>
            <a:ext cx="1095210" cy="640715"/>
          </a:xfrm>
          <a:prstGeom prst="roundRect">
            <a:avLst>
              <a:gd name="adj" fmla="val 12504"/>
            </a:avLst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보험차익 </a:t>
            </a:r>
            <a:endParaRPr lang="en-US" altLang="ko-KR" sz="12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/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비과세 적용</a:t>
            </a:r>
          </a:p>
        </p:txBody>
      </p:sp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C45EC6C0-4561-C2D4-FFE6-215E521418A1}"/>
              </a:ext>
            </a:extLst>
          </p:cNvPr>
          <p:cNvSpPr/>
          <p:nvPr/>
        </p:nvSpPr>
        <p:spPr>
          <a:xfrm>
            <a:off x="1025108" y="4797152"/>
            <a:ext cx="1334810" cy="777395"/>
          </a:xfrm>
          <a:prstGeom prst="roundRect">
            <a:avLst>
              <a:gd name="adj" fmla="val 7693"/>
            </a:avLst>
          </a:prstGeom>
          <a:solidFill>
            <a:schemeClr val="bg1"/>
          </a:solidFill>
          <a:ln w="508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300" dirty="0">
                <a:solidFill>
                  <a:schemeClr val="accent1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종합소득세 </a:t>
            </a:r>
            <a:endParaRPr lang="en-US" altLang="ko-KR" sz="1300" dirty="0">
              <a:solidFill>
                <a:schemeClr val="accent1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/>
            <a:r>
              <a:rPr lang="ko-KR" altLang="en-US" sz="1300" dirty="0">
                <a:solidFill>
                  <a:schemeClr val="accent1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과제 제외</a:t>
            </a:r>
          </a:p>
        </p:txBody>
      </p:sp>
      <p:sp>
        <p:nvSpPr>
          <p:cNvPr id="17" name="사각형: 둥근 모서리 16">
            <a:extLst>
              <a:ext uri="{FF2B5EF4-FFF2-40B4-BE49-F238E27FC236}">
                <a16:creationId xmlns:a16="http://schemas.microsoft.com/office/drawing/2014/main" id="{A4F7C433-D7A7-4257-1F7C-BD4DEB305516}"/>
              </a:ext>
            </a:extLst>
          </p:cNvPr>
          <p:cNvSpPr/>
          <p:nvPr/>
        </p:nvSpPr>
        <p:spPr>
          <a:xfrm>
            <a:off x="2786432" y="4797152"/>
            <a:ext cx="1334810" cy="777395"/>
          </a:xfrm>
          <a:prstGeom prst="roundRect">
            <a:avLst>
              <a:gd name="adj" fmla="val 7693"/>
            </a:avLst>
          </a:prstGeom>
          <a:solidFill>
            <a:schemeClr val="bg1"/>
          </a:solidFill>
          <a:ln w="508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300" dirty="0">
                <a:solidFill>
                  <a:schemeClr val="accent1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연금소득세</a:t>
            </a:r>
            <a:endParaRPr lang="en-US" altLang="ko-KR" sz="1300" dirty="0">
              <a:solidFill>
                <a:schemeClr val="accent1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/>
            <a:r>
              <a:rPr lang="ko-KR" altLang="en-US" sz="1300" dirty="0">
                <a:solidFill>
                  <a:schemeClr val="accent1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과세 </a:t>
            </a:r>
            <a:r>
              <a:rPr lang="en-US" altLang="ko-KR" sz="1300" dirty="0">
                <a:solidFill>
                  <a:schemeClr val="accent1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X</a:t>
            </a:r>
            <a:endParaRPr lang="ko-KR" altLang="en-US" sz="1300" dirty="0">
              <a:solidFill>
                <a:schemeClr val="accent1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8" name="사각형: 둥근 모서리 17">
            <a:extLst>
              <a:ext uri="{FF2B5EF4-FFF2-40B4-BE49-F238E27FC236}">
                <a16:creationId xmlns:a16="http://schemas.microsoft.com/office/drawing/2014/main" id="{2A961366-2938-0120-91AE-2DADCAC96DE2}"/>
              </a:ext>
            </a:extLst>
          </p:cNvPr>
          <p:cNvSpPr/>
          <p:nvPr/>
        </p:nvSpPr>
        <p:spPr>
          <a:xfrm>
            <a:off x="4547756" y="4797152"/>
            <a:ext cx="1334810" cy="777395"/>
          </a:xfrm>
          <a:prstGeom prst="roundRect">
            <a:avLst>
              <a:gd name="adj" fmla="val 7693"/>
            </a:avLst>
          </a:prstGeom>
          <a:solidFill>
            <a:schemeClr val="bg1"/>
          </a:solidFill>
          <a:ln w="508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300" dirty="0">
                <a:solidFill>
                  <a:schemeClr val="accent1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금융소득</a:t>
            </a:r>
            <a:endParaRPr lang="en-US" altLang="ko-KR" sz="1300" dirty="0">
              <a:solidFill>
                <a:schemeClr val="accent1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/>
            <a:r>
              <a:rPr lang="ko-KR" altLang="en-US" sz="1300" dirty="0">
                <a:solidFill>
                  <a:schemeClr val="accent1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종합과세 제외</a:t>
            </a:r>
          </a:p>
        </p:txBody>
      </p:sp>
      <p:sp>
        <p:nvSpPr>
          <p:cNvPr id="19" name="사각형: 둥근 모서리 18">
            <a:extLst>
              <a:ext uri="{FF2B5EF4-FFF2-40B4-BE49-F238E27FC236}">
                <a16:creationId xmlns:a16="http://schemas.microsoft.com/office/drawing/2014/main" id="{3C2F64B8-B705-38AA-5600-22B920483B97}"/>
              </a:ext>
            </a:extLst>
          </p:cNvPr>
          <p:cNvSpPr/>
          <p:nvPr/>
        </p:nvSpPr>
        <p:spPr>
          <a:xfrm>
            <a:off x="6309080" y="4797152"/>
            <a:ext cx="1334810" cy="777395"/>
          </a:xfrm>
          <a:prstGeom prst="roundRect">
            <a:avLst>
              <a:gd name="adj" fmla="val 7693"/>
            </a:avLst>
          </a:prstGeom>
          <a:solidFill>
            <a:schemeClr val="bg1"/>
          </a:solidFill>
          <a:ln w="508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300" dirty="0">
                <a:solidFill>
                  <a:schemeClr val="accent1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건강보험료 </a:t>
            </a:r>
            <a:endParaRPr lang="en-US" altLang="ko-KR" sz="1300" dirty="0">
              <a:solidFill>
                <a:schemeClr val="accent1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/>
            <a:r>
              <a:rPr lang="ko-KR" altLang="en-US" sz="1300" dirty="0">
                <a:solidFill>
                  <a:schemeClr val="accent1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부과 제외</a:t>
            </a:r>
          </a:p>
        </p:txBody>
      </p:sp>
      <p:sp>
        <p:nvSpPr>
          <p:cNvPr id="20" name="사각형: 둥근 모서리 19">
            <a:extLst>
              <a:ext uri="{FF2B5EF4-FFF2-40B4-BE49-F238E27FC236}">
                <a16:creationId xmlns:a16="http://schemas.microsoft.com/office/drawing/2014/main" id="{F5806FB1-AFA3-04D6-0874-266E7FA8C4B4}"/>
              </a:ext>
            </a:extLst>
          </p:cNvPr>
          <p:cNvSpPr/>
          <p:nvPr/>
        </p:nvSpPr>
        <p:spPr>
          <a:xfrm>
            <a:off x="8070405" y="4797152"/>
            <a:ext cx="1334810" cy="777395"/>
          </a:xfrm>
          <a:prstGeom prst="roundRect">
            <a:avLst>
              <a:gd name="adj" fmla="val 7693"/>
            </a:avLst>
          </a:prstGeom>
          <a:solidFill>
            <a:schemeClr val="bg1"/>
          </a:solidFill>
          <a:ln w="508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300" dirty="0">
                <a:solidFill>
                  <a:schemeClr val="accent1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장기요양보험료</a:t>
            </a:r>
            <a:endParaRPr lang="en-US" altLang="ko-KR" sz="1300" dirty="0">
              <a:solidFill>
                <a:schemeClr val="accent1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/>
            <a:r>
              <a:rPr lang="ko-KR" altLang="en-US" sz="1300" dirty="0">
                <a:solidFill>
                  <a:schemeClr val="accent1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부과 제외 </a:t>
            </a:r>
            <a:endParaRPr lang="en-US" altLang="ko-KR" sz="1300" dirty="0">
              <a:solidFill>
                <a:schemeClr val="accent1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1" name="사각형: 둥근 모서리 20">
            <a:extLst>
              <a:ext uri="{FF2B5EF4-FFF2-40B4-BE49-F238E27FC236}">
                <a16:creationId xmlns:a16="http://schemas.microsoft.com/office/drawing/2014/main" id="{4E384C5C-3984-7FFD-FF7D-CCB9D6300FD6}"/>
              </a:ext>
            </a:extLst>
          </p:cNvPr>
          <p:cNvSpPr/>
          <p:nvPr/>
        </p:nvSpPr>
        <p:spPr>
          <a:xfrm>
            <a:off x="1127376" y="5993389"/>
            <a:ext cx="8175570" cy="353943"/>
          </a:xfrm>
          <a:prstGeom prst="roundRect">
            <a:avLst>
              <a:gd name="adj" fmla="val 50000"/>
            </a:avLst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solidFill>
                  <a:srgbClr val="4DB84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무배당 </a:t>
            </a:r>
            <a:r>
              <a:rPr lang="ko-KR" altLang="en-US" sz="1400" dirty="0" err="1">
                <a:solidFill>
                  <a:srgbClr val="4DB84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교보뉴더든든한종신보험</a:t>
            </a:r>
            <a:r>
              <a:rPr lang="ko-KR" altLang="en-US" sz="1400" dirty="0">
                <a:solidFill>
                  <a:srgbClr val="4DB84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가입시 향후 발생되는 보험차익은 비과세소득 </a:t>
            </a:r>
            <a:r>
              <a:rPr lang="en-US" altLang="ko-KR" sz="1400" dirty="0">
                <a:solidFill>
                  <a:srgbClr val="4DB84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r>
              <a:rPr lang="ko-KR" altLang="en-US" sz="1400" dirty="0">
                <a:solidFill>
                  <a:srgbClr val="4DB84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비과세 소득이 있으면 </a:t>
            </a:r>
            <a:endParaRPr lang="en-US" altLang="ko-KR" sz="1400" dirty="0">
              <a:solidFill>
                <a:srgbClr val="4DB848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/>
            <a:r>
              <a:rPr lang="ko-KR" altLang="en-US" sz="1400" dirty="0">
                <a:solidFill>
                  <a:srgbClr val="4DB84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종합소득세 과세 제외부터 </a:t>
            </a:r>
            <a:r>
              <a:rPr lang="ko-KR" altLang="en-US" sz="1400" dirty="0" err="1">
                <a:solidFill>
                  <a:srgbClr val="4DB84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건보료</a:t>
            </a:r>
            <a:r>
              <a:rPr lang="ko-KR" altLang="en-US" sz="1400" dirty="0">
                <a:solidFill>
                  <a:srgbClr val="4DB84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부과 제외까지 </a:t>
            </a:r>
            <a:r>
              <a:rPr lang="ko-KR" altLang="en-US" sz="170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줄줄이 사탕 절세 혜택 </a:t>
            </a:r>
          </a:p>
        </p:txBody>
      </p:sp>
      <p:sp>
        <p:nvSpPr>
          <p:cNvPr id="24" name="화살표: 줄무늬가 있는 오른쪽 23">
            <a:extLst>
              <a:ext uri="{FF2B5EF4-FFF2-40B4-BE49-F238E27FC236}">
                <a16:creationId xmlns:a16="http://schemas.microsoft.com/office/drawing/2014/main" id="{DF20C534-8AD6-6895-CCC6-74E9A68FA8AE}"/>
              </a:ext>
            </a:extLst>
          </p:cNvPr>
          <p:cNvSpPr/>
          <p:nvPr/>
        </p:nvSpPr>
        <p:spPr>
          <a:xfrm rot="5400000">
            <a:off x="2167042" y="4196751"/>
            <a:ext cx="470714" cy="501208"/>
          </a:xfrm>
          <a:prstGeom prst="stripedRightArrow">
            <a:avLst>
              <a:gd name="adj1" fmla="val 70048"/>
              <a:gd name="adj2" fmla="val 50000"/>
            </a:avLst>
          </a:prstGeom>
          <a:solidFill>
            <a:srgbClr val="8CD1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4F71F89-23A3-E406-5A09-81D0EB066604}"/>
              </a:ext>
            </a:extLst>
          </p:cNvPr>
          <p:cNvSpPr txBox="1"/>
          <p:nvPr/>
        </p:nvSpPr>
        <p:spPr>
          <a:xfrm>
            <a:off x="373491" y="196734"/>
            <a:ext cx="9374150" cy="43088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sz="2200" b="1" dirty="0">
                <a:solidFill>
                  <a:srgbClr val="00387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『</a:t>
            </a:r>
            <a:r>
              <a:rPr lang="ko-KR" altLang="en-US" sz="2200" b="1" dirty="0" err="1">
                <a:solidFill>
                  <a:srgbClr val="00387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교보뉴더든든한종신보험</a:t>
            </a:r>
            <a:r>
              <a:rPr lang="en-US" altLang="ko-KR" sz="2200" b="1" dirty="0">
                <a:solidFill>
                  <a:srgbClr val="00387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』</a:t>
            </a:r>
            <a:r>
              <a:rPr lang="ko-KR" altLang="en-US" sz="2200" b="1" dirty="0">
                <a:solidFill>
                  <a:srgbClr val="00387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의 비과세 마케팅 포인트</a:t>
            </a:r>
          </a:p>
        </p:txBody>
      </p:sp>
    </p:spTree>
    <p:extLst>
      <p:ext uri="{BB962C8B-B14F-4D97-AF65-F5344CB8AC3E}">
        <p14:creationId xmlns:p14="http://schemas.microsoft.com/office/powerpoint/2010/main" val="364910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직사각형 63">
            <a:extLst>
              <a:ext uri="{FF2B5EF4-FFF2-40B4-BE49-F238E27FC236}">
                <a16:creationId xmlns:a16="http://schemas.microsoft.com/office/drawing/2014/main" id="{429EFF11-C360-BFED-7FF2-00CCA8D846BD}"/>
              </a:ext>
            </a:extLst>
          </p:cNvPr>
          <p:cNvSpPr/>
          <p:nvPr/>
        </p:nvSpPr>
        <p:spPr>
          <a:xfrm>
            <a:off x="775741" y="1964902"/>
            <a:ext cx="8712747" cy="4632748"/>
          </a:xfrm>
          <a:prstGeom prst="rect">
            <a:avLst/>
          </a:prstGeom>
          <a:noFill/>
          <a:ln w="9525">
            <a:solidFill>
              <a:srgbClr val="4EB9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B3C9C4A-A795-1FC8-EB5C-12D3A8BFCD15}"/>
              </a:ext>
            </a:extLst>
          </p:cNvPr>
          <p:cNvSpPr txBox="1"/>
          <p:nvPr/>
        </p:nvSpPr>
        <p:spPr>
          <a:xfrm>
            <a:off x="790977" y="1116591"/>
            <a:ext cx="7676031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>
                <a:schemeClr val="tx1"/>
              </a:buClr>
            </a:pPr>
            <a:r>
              <a:rPr lang="ko-KR" altLang="en-US" sz="1700" b="1" dirty="0">
                <a:latin typeface="나눔고딕" pitchFamily="2" charset="-127"/>
                <a:ea typeface="나눔고딕" pitchFamily="2" charset="-127"/>
              </a:rPr>
              <a:t>반복되는 유동성 잔치</a:t>
            </a:r>
            <a:r>
              <a:rPr lang="en-US" altLang="ko-KR" sz="1700" b="1" dirty="0">
                <a:latin typeface="나눔고딕" pitchFamily="2" charset="-127"/>
                <a:ea typeface="나눔고딕" pitchFamily="2" charset="-127"/>
              </a:rPr>
              <a:t>, </a:t>
            </a:r>
            <a:r>
              <a:rPr lang="ko-KR" altLang="en-US" sz="1700" b="1" dirty="0">
                <a:latin typeface="나눔고딕" pitchFamily="2" charset="-127"/>
                <a:ea typeface="나눔고딕" pitchFamily="2" charset="-127"/>
              </a:rPr>
              <a:t>자산가격</a:t>
            </a:r>
            <a:r>
              <a:rPr lang="en-US" altLang="ko-KR" sz="1700" b="1" dirty="0">
                <a:latin typeface="나눔고딕" pitchFamily="2" charset="-127"/>
                <a:ea typeface="나눔고딕" pitchFamily="2" charset="-127"/>
              </a:rPr>
              <a:t>(</a:t>
            </a:r>
            <a:r>
              <a:rPr lang="ko-KR" altLang="en-US" sz="1700" b="1" dirty="0">
                <a:latin typeface="나눔고딕" pitchFamily="2" charset="-127"/>
                <a:ea typeface="나눔고딕" pitchFamily="2" charset="-127"/>
              </a:rPr>
              <a:t>주식</a:t>
            </a:r>
            <a:r>
              <a:rPr lang="en-US" altLang="ko-KR" sz="1700" b="1" dirty="0">
                <a:latin typeface="나눔고딕" pitchFamily="2" charset="-127"/>
                <a:ea typeface="나눔고딕" pitchFamily="2" charset="-127"/>
              </a:rPr>
              <a:t>, </a:t>
            </a:r>
            <a:r>
              <a:rPr lang="ko-KR" altLang="en-US" sz="1700" b="1" dirty="0">
                <a:latin typeface="나눔고딕" pitchFamily="2" charset="-127"/>
                <a:ea typeface="나눔고딕" pitchFamily="2" charset="-127"/>
              </a:rPr>
              <a:t>부동산</a:t>
            </a:r>
            <a:r>
              <a:rPr lang="en-US" altLang="ko-KR" sz="1700" b="1" dirty="0">
                <a:latin typeface="나눔고딕" pitchFamily="2" charset="-127"/>
                <a:ea typeface="나눔고딕" pitchFamily="2" charset="-127"/>
              </a:rPr>
              <a:t>, </a:t>
            </a:r>
            <a:r>
              <a:rPr lang="ko-KR" altLang="en-US" sz="1700" b="1" dirty="0">
                <a:latin typeface="나눔고딕" pitchFamily="2" charset="-127"/>
                <a:ea typeface="나눔고딕" pitchFamily="2" charset="-127"/>
              </a:rPr>
              <a:t>가상화폐 등</a:t>
            </a:r>
            <a:r>
              <a:rPr lang="en-US" altLang="ko-KR" sz="1700" b="1" dirty="0">
                <a:latin typeface="나눔고딕" pitchFamily="2" charset="-127"/>
                <a:ea typeface="나눔고딕" pitchFamily="2" charset="-127"/>
              </a:rPr>
              <a:t>)</a:t>
            </a:r>
            <a:r>
              <a:rPr lang="ko-KR" altLang="en-US" sz="1700" b="1" dirty="0">
                <a:latin typeface="나눔고딕" pitchFamily="2" charset="-127"/>
                <a:ea typeface="나눔고딕" pitchFamily="2" charset="-127"/>
              </a:rPr>
              <a:t>의 상승은 다시 온다</a:t>
            </a:r>
            <a:r>
              <a:rPr lang="en-US" altLang="ko-KR" sz="1700" b="1" dirty="0">
                <a:latin typeface="나눔고딕" pitchFamily="2" charset="-127"/>
                <a:ea typeface="나눔고딕" pitchFamily="2" charset="-127"/>
              </a:rPr>
              <a:t>!</a:t>
            </a:r>
            <a:endParaRPr lang="ko-KR" altLang="en-US" sz="1700" b="1" dirty="0">
              <a:latin typeface="나눔고딕" pitchFamily="2" charset="-127"/>
              <a:ea typeface="나눔고딕" pitchFamily="2" charset="-127"/>
            </a:endParaRPr>
          </a:p>
        </p:txBody>
      </p:sp>
      <p:sp>
        <p:nvSpPr>
          <p:cNvPr id="3" name="타원 2">
            <a:extLst>
              <a:ext uri="{FF2B5EF4-FFF2-40B4-BE49-F238E27FC236}">
                <a16:creationId xmlns:a16="http://schemas.microsoft.com/office/drawing/2014/main" id="{18612140-7F3B-39DB-40BA-1FC0711BAA20}"/>
              </a:ext>
            </a:extLst>
          </p:cNvPr>
          <p:cNvSpPr/>
          <p:nvPr/>
        </p:nvSpPr>
        <p:spPr>
          <a:xfrm>
            <a:off x="567027" y="1183549"/>
            <a:ext cx="208714" cy="208714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190500" dist="1143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875416D4-FB63-C3F2-F2F9-F308F71BA189}"/>
              </a:ext>
            </a:extLst>
          </p:cNvPr>
          <p:cNvSpPr/>
          <p:nvPr/>
        </p:nvSpPr>
        <p:spPr>
          <a:xfrm>
            <a:off x="7640042" y="2709203"/>
            <a:ext cx="474462" cy="3035748"/>
          </a:xfrm>
          <a:prstGeom prst="rect">
            <a:avLst/>
          </a:prstGeom>
          <a:solidFill>
            <a:srgbClr val="8CD189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atin typeface="나눔고딕" panose="020D0604000000000000" pitchFamily="50" charset="-127"/>
              <a:ea typeface="나눔고딕" panose="020D0604000000000000" pitchFamily="50" charset="-127"/>
              <a:cs typeface="KoPubWorld돋움체 Light" panose="00000300000000000000" pitchFamily="2" charset="-127"/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C5512145-2ED6-90B6-AB52-2A6A8BAE8738}"/>
              </a:ext>
            </a:extLst>
          </p:cNvPr>
          <p:cNvSpPr/>
          <p:nvPr/>
        </p:nvSpPr>
        <p:spPr>
          <a:xfrm>
            <a:off x="1928664" y="2709203"/>
            <a:ext cx="474462" cy="3035748"/>
          </a:xfrm>
          <a:prstGeom prst="rect">
            <a:avLst/>
          </a:prstGeom>
          <a:solidFill>
            <a:srgbClr val="8CD189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atin typeface="나눔고딕" panose="020D0604000000000000" pitchFamily="50" charset="-127"/>
              <a:ea typeface="나눔고딕" panose="020D0604000000000000" pitchFamily="50" charset="-127"/>
              <a:cs typeface="KoPubWorld돋움체 Light" panose="00000300000000000000" pitchFamily="2" charset="-127"/>
            </a:endParaRPr>
          </a:p>
        </p:txBody>
      </p:sp>
      <p:sp>
        <p:nvSpPr>
          <p:cNvPr id="16" name="자유형 4">
            <a:extLst>
              <a:ext uri="{FF2B5EF4-FFF2-40B4-BE49-F238E27FC236}">
                <a16:creationId xmlns:a16="http://schemas.microsoft.com/office/drawing/2014/main" id="{EAA0127B-EE9D-439A-9C92-815622AF2BC4}"/>
              </a:ext>
            </a:extLst>
          </p:cNvPr>
          <p:cNvSpPr/>
          <p:nvPr/>
        </p:nvSpPr>
        <p:spPr>
          <a:xfrm>
            <a:off x="1928664" y="3121964"/>
            <a:ext cx="6196520" cy="2402732"/>
          </a:xfrm>
          <a:custGeom>
            <a:avLst/>
            <a:gdLst>
              <a:gd name="connsiteX0" fmla="*/ 0 w 6196520"/>
              <a:gd name="connsiteY0" fmla="*/ 1040859 h 2402732"/>
              <a:gd name="connsiteX1" fmla="*/ 0 w 6196520"/>
              <a:gd name="connsiteY1" fmla="*/ 1040859 h 2402732"/>
              <a:gd name="connsiteX2" fmla="*/ 476656 w 6196520"/>
              <a:gd name="connsiteY2" fmla="*/ 0 h 2402732"/>
              <a:gd name="connsiteX3" fmla="*/ 797668 w 6196520"/>
              <a:gd name="connsiteY3" fmla="*/ 1750978 h 2402732"/>
              <a:gd name="connsiteX4" fmla="*/ 1196502 w 6196520"/>
              <a:gd name="connsiteY4" fmla="*/ 2402732 h 2402732"/>
              <a:gd name="connsiteX5" fmla="*/ 1624520 w 6196520"/>
              <a:gd name="connsiteY5" fmla="*/ 1536970 h 2402732"/>
              <a:gd name="connsiteX6" fmla="*/ 1877439 w 6196520"/>
              <a:gd name="connsiteY6" fmla="*/ 1974715 h 2402732"/>
              <a:gd name="connsiteX7" fmla="*/ 2422188 w 6196520"/>
              <a:gd name="connsiteY7" fmla="*/ 1507787 h 2402732"/>
              <a:gd name="connsiteX8" fmla="*/ 2782111 w 6196520"/>
              <a:gd name="connsiteY8" fmla="*/ 2354093 h 2402732"/>
              <a:gd name="connsiteX9" fmla="*/ 3239311 w 6196520"/>
              <a:gd name="connsiteY9" fmla="*/ 1926076 h 2402732"/>
              <a:gd name="connsiteX10" fmla="*/ 3959158 w 6196520"/>
              <a:gd name="connsiteY10" fmla="*/ 1361872 h 2402732"/>
              <a:gd name="connsiteX11" fmla="*/ 4387175 w 6196520"/>
              <a:gd name="connsiteY11" fmla="*/ 1605063 h 2402732"/>
              <a:gd name="connsiteX12" fmla="*/ 5554494 w 6196520"/>
              <a:gd name="connsiteY12" fmla="*/ 1371600 h 2402732"/>
              <a:gd name="connsiteX13" fmla="*/ 6196520 w 6196520"/>
              <a:gd name="connsiteY13" fmla="*/ 38910 h 2402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196520" h="2402732">
                <a:moveTo>
                  <a:pt x="0" y="1040859"/>
                </a:moveTo>
                <a:lnTo>
                  <a:pt x="0" y="1040859"/>
                </a:lnTo>
                <a:lnTo>
                  <a:pt x="476656" y="0"/>
                </a:lnTo>
                <a:lnTo>
                  <a:pt x="797668" y="1750978"/>
                </a:lnTo>
                <a:lnTo>
                  <a:pt x="1196502" y="2402732"/>
                </a:lnTo>
                <a:lnTo>
                  <a:pt x="1624520" y="1536970"/>
                </a:lnTo>
                <a:lnTo>
                  <a:pt x="1877439" y="1974715"/>
                </a:lnTo>
                <a:lnTo>
                  <a:pt x="2422188" y="1507787"/>
                </a:lnTo>
                <a:lnTo>
                  <a:pt x="2782111" y="2354093"/>
                </a:lnTo>
                <a:lnTo>
                  <a:pt x="3239311" y="1926076"/>
                </a:lnTo>
                <a:lnTo>
                  <a:pt x="3959158" y="1361872"/>
                </a:lnTo>
                <a:lnTo>
                  <a:pt x="4387175" y="1605063"/>
                </a:lnTo>
                <a:lnTo>
                  <a:pt x="5554494" y="1371600"/>
                </a:lnTo>
                <a:lnTo>
                  <a:pt x="6196520" y="38910"/>
                </a:lnTo>
              </a:path>
            </a:pathLst>
          </a:custGeom>
          <a:noFill/>
          <a:ln w="635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atin typeface="나눔고딕" panose="020D0604000000000000" pitchFamily="50" charset="-127"/>
              <a:ea typeface="나눔고딕" panose="020D0604000000000000" pitchFamily="50" charset="-127"/>
              <a:cs typeface="KoPubWorld돋움체 Light" panose="00000300000000000000" pitchFamily="2" charset="-127"/>
            </a:endParaRPr>
          </a:p>
        </p:txBody>
      </p:sp>
      <p:cxnSp>
        <p:nvCxnSpPr>
          <p:cNvPr id="17" name="직선 연결선 16">
            <a:extLst>
              <a:ext uri="{FF2B5EF4-FFF2-40B4-BE49-F238E27FC236}">
                <a16:creationId xmlns:a16="http://schemas.microsoft.com/office/drawing/2014/main" id="{5C475F93-6D92-3FE6-66CA-19F22FDBA07F}"/>
              </a:ext>
            </a:extLst>
          </p:cNvPr>
          <p:cNvCxnSpPr/>
          <p:nvPr/>
        </p:nvCxnSpPr>
        <p:spPr>
          <a:xfrm>
            <a:off x="1122194" y="5132974"/>
            <a:ext cx="7691635" cy="0"/>
          </a:xfrm>
          <a:prstGeom prst="line">
            <a:avLst/>
          </a:prstGeom>
          <a:ln w="50800">
            <a:solidFill>
              <a:schemeClr val="bg1">
                <a:lumMod val="6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타원 17">
            <a:extLst>
              <a:ext uri="{FF2B5EF4-FFF2-40B4-BE49-F238E27FC236}">
                <a16:creationId xmlns:a16="http://schemas.microsoft.com/office/drawing/2014/main" id="{1CCEC394-8747-DFFE-A176-DB007B66C897}"/>
              </a:ext>
            </a:extLst>
          </p:cNvPr>
          <p:cNvSpPr/>
          <p:nvPr/>
        </p:nvSpPr>
        <p:spPr>
          <a:xfrm>
            <a:off x="1842636" y="3984083"/>
            <a:ext cx="189433" cy="189433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rgbClr val="3EB0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atin typeface="나눔고딕" panose="020D0604000000000000" pitchFamily="50" charset="-127"/>
              <a:ea typeface="나눔고딕" panose="020D0604000000000000" pitchFamily="50" charset="-127"/>
              <a:cs typeface="KoPubWorld돋움체 Light" panose="00000300000000000000" pitchFamily="2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4487540-C6C0-3E6E-7EBA-E059B4184A8D}"/>
              </a:ext>
            </a:extLst>
          </p:cNvPr>
          <p:cNvSpPr txBox="1"/>
          <p:nvPr/>
        </p:nvSpPr>
        <p:spPr>
          <a:xfrm>
            <a:off x="1609877" y="5898758"/>
            <a:ext cx="6922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latin typeface="나눔고딕" panose="020D0604000000000000" pitchFamily="50" charset="-127"/>
                <a:ea typeface="나눔고딕" panose="020D0604000000000000" pitchFamily="50" charset="-127"/>
                <a:cs typeface="KoPubWorld돋움체 Light" panose="00000300000000000000" pitchFamily="2" charset="-127"/>
              </a:rPr>
              <a:t>2006</a:t>
            </a:r>
            <a:endParaRPr lang="ko-KR" altLang="en-US" sz="1600" b="1" dirty="0">
              <a:latin typeface="나눔고딕" panose="020D0604000000000000" pitchFamily="50" charset="-127"/>
              <a:ea typeface="나눔고딕" panose="020D0604000000000000" pitchFamily="50" charset="-127"/>
              <a:cs typeface="KoPubWorld돋움체 Light" panose="00000300000000000000" pitchFamily="2" charset="-127"/>
            </a:endParaRPr>
          </a:p>
        </p:txBody>
      </p:sp>
      <p:sp>
        <p:nvSpPr>
          <p:cNvPr id="20" name="타원 19">
            <a:extLst>
              <a:ext uri="{FF2B5EF4-FFF2-40B4-BE49-F238E27FC236}">
                <a16:creationId xmlns:a16="http://schemas.microsoft.com/office/drawing/2014/main" id="{37C3DA8F-2A43-D5A6-C6A9-42B75FCEF9F0}"/>
              </a:ext>
            </a:extLst>
          </p:cNvPr>
          <p:cNvSpPr/>
          <p:nvPr/>
        </p:nvSpPr>
        <p:spPr>
          <a:xfrm>
            <a:off x="2299725" y="3006210"/>
            <a:ext cx="189433" cy="189433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rgbClr val="3EB0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atin typeface="나눔고딕" panose="020D0604000000000000" pitchFamily="50" charset="-127"/>
              <a:ea typeface="나눔고딕" panose="020D0604000000000000" pitchFamily="50" charset="-127"/>
              <a:cs typeface="KoPubWorld돋움체 Light" panose="00000300000000000000" pitchFamily="2" charset="-127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8D6734D-F277-C499-BDEA-61D1FE6952AC}"/>
              </a:ext>
            </a:extLst>
          </p:cNvPr>
          <p:cNvSpPr txBox="1"/>
          <p:nvPr/>
        </p:nvSpPr>
        <p:spPr>
          <a:xfrm>
            <a:off x="2413103" y="5898758"/>
            <a:ext cx="6922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latin typeface="나눔고딕" panose="020D0604000000000000" pitchFamily="50" charset="-127"/>
                <a:ea typeface="나눔고딕" panose="020D0604000000000000" pitchFamily="50" charset="-127"/>
                <a:cs typeface="KoPubWorld돋움체 Light" panose="00000300000000000000" pitchFamily="2" charset="-127"/>
              </a:rPr>
              <a:t>2008</a:t>
            </a:r>
            <a:endParaRPr lang="ko-KR" altLang="en-US" sz="1600" b="1" dirty="0">
              <a:latin typeface="나눔고딕" panose="020D0604000000000000" pitchFamily="50" charset="-127"/>
              <a:ea typeface="나눔고딕" panose="020D0604000000000000" pitchFamily="50" charset="-127"/>
              <a:cs typeface="KoPubWorld돋움체 Light" panose="00000300000000000000" pitchFamily="2" charset="-12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013CEB4-C7A7-92C5-4EFF-CB5AAAA8A0C7}"/>
              </a:ext>
            </a:extLst>
          </p:cNvPr>
          <p:cNvSpPr txBox="1"/>
          <p:nvPr/>
        </p:nvSpPr>
        <p:spPr>
          <a:xfrm>
            <a:off x="3216329" y="5898758"/>
            <a:ext cx="6922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latin typeface="나눔고딕" panose="020D0604000000000000" pitchFamily="50" charset="-127"/>
                <a:ea typeface="나눔고딕" panose="020D0604000000000000" pitchFamily="50" charset="-127"/>
                <a:cs typeface="KoPubWorld돋움체 Light" panose="00000300000000000000" pitchFamily="2" charset="-127"/>
              </a:rPr>
              <a:t>2010</a:t>
            </a:r>
            <a:endParaRPr lang="ko-KR" altLang="en-US" sz="1600" b="1" dirty="0">
              <a:latin typeface="나눔고딕" panose="020D0604000000000000" pitchFamily="50" charset="-127"/>
              <a:ea typeface="나눔고딕" panose="020D0604000000000000" pitchFamily="50" charset="-127"/>
              <a:cs typeface="KoPubWorld돋움체 Light" panose="00000300000000000000" pitchFamily="2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AAB16B2-5468-787A-1D6C-703F3F73AEC2}"/>
              </a:ext>
            </a:extLst>
          </p:cNvPr>
          <p:cNvSpPr txBox="1"/>
          <p:nvPr/>
        </p:nvSpPr>
        <p:spPr>
          <a:xfrm>
            <a:off x="4019555" y="5898758"/>
            <a:ext cx="6922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latin typeface="나눔고딕" panose="020D0604000000000000" pitchFamily="50" charset="-127"/>
                <a:ea typeface="나눔고딕" panose="020D0604000000000000" pitchFamily="50" charset="-127"/>
                <a:cs typeface="KoPubWorld돋움체 Light" panose="00000300000000000000" pitchFamily="2" charset="-127"/>
              </a:rPr>
              <a:t>2012</a:t>
            </a:r>
            <a:endParaRPr lang="ko-KR" altLang="en-US" sz="1600" b="1" dirty="0">
              <a:latin typeface="나눔고딕" panose="020D0604000000000000" pitchFamily="50" charset="-127"/>
              <a:ea typeface="나눔고딕" panose="020D0604000000000000" pitchFamily="50" charset="-127"/>
              <a:cs typeface="KoPubWorld돋움체 Light" panose="00000300000000000000" pitchFamily="2" charset="-127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755413B-0E9E-EA0A-67EE-D55748DF0347}"/>
              </a:ext>
            </a:extLst>
          </p:cNvPr>
          <p:cNvSpPr txBox="1"/>
          <p:nvPr/>
        </p:nvSpPr>
        <p:spPr>
          <a:xfrm>
            <a:off x="4822781" y="5898758"/>
            <a:ext cx="6922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latin typeface="나눔고딕" panose="020D0604000000000000" pitchFamily="50" charset="-127"/>
                <a:ea typeface="나눔고딕" panose="020D0604000000000000" pitchFamily="50" charset="-127"/>
                <a:cs typeface="KoPubWorld돋움체 Light" panose="00000300000000000000" pitchFamily="2" charset="-127"/>
              </a:rPr>
              <a:t>2014</a:t>
            </a:r>
            <a:endParaRPr lang="ko-KR" altLang="en-US" sz="1600" b="1" dirty="0">
              <a:latin typeface="나눔고딕" panose="020D0604000000000000" pitchFamily="50" charset="-127"/>
              <a:ea typeface="나눔고딕" panose="020D0604000000000000" pitchFamily="50" charset="-127"/>
              <a:cs typeface="KoPubWorld돋움체 Light" panose="00000300000000000000" pitchFamily="2" charset="-127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D8EAE82-C5E5-8869-1F59-0AE721A4D9C7}"/>
              </a:ext>
            </a:extLst>
          </p:cNvPr>
          <p:cNvSpPr txBox="1"/>
          <p:nvPr/>
        </p:nvSpPr>
        <p:spPr>
          <a:xfrm>
            <a:off x="5626007" y="5898758"/>
            <a:ext cx="6922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latin typeface="나눔고딕" panose="020D0604000000000000" pitchFamily="50" charset="-127"/>
                <a:ea typeface="나눔고딕" panose="020D0604000000000000" pitchFamily="50" charset="-127"/>
                <a:cs typeface="KoPubWorld돋움체 Light" panose="00000300000000000000" pitchFamily="2" charset="-127"/>
              </a:rPr>
              <a:t>2016</a:t>
            </a:r>
            <a:endParaRPr lang="ko-KR" altLang="en-US" sz="1600" b="1" dirty="0">
              <a:latin typeface="나눔고딕" panose="020D0604000000000000" pitchFamily="50" charset="-127"/>
              <a:ea typeface="나눔고딕" panose="020D0604000000000000" pitchFamily="50" charset="-127"/>
              <a:cs typeface="KoPubWorld돋움체 Light" panose="00000300000000000000" pitchFamily="2" charset="-127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5CC7F98-C344-7090-9113-78383B49A41F}"/>
              </a:ext>
            </a:extLst>
          </p:cNvPr>
          <p:cNvSpPr txBox="1"/>
          <p:nvPr/>
        </p:nvSpPr>
        <p:spPr>
          <a:xfrm>
            <a:off x="6429233" y="5898758"/>
            <a:ext cx="6922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latin typeface="나눔고딕" panose="020D0604000000000000" pitchFamily="50" charset="-127"/>
                <a:ea typeface="나눔고딕" panose="020D0604000000000000" pitchFamily="50" charset="-127"/>
                <a:cs typeface="KoPubWorld돋움체 Light" panose="00000300000000000000" pitchFamily="2" charset="-127"/>
              </a:rPr>
              <a:t>2018</a:t>
            </a:r>
            <a:endParaRPr lang="ko-KR" altLang="en-US" sz="1600" b="1" dirty="0">
              <a:latin typeface="나눔고딕" panose="020D0604000000000000" pitchFamily="50" charset="-127"/>
              <a:ea typeface="나눔고딕" panose="020D0604000000000000" pitchFamily="50" charset="-127"/>
              <a:cs typeface="KoPubWorld돋움체 Light" panose="00000300000000000000" pitchFamily="2" charset="-127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4A03B8A-C397-08BF-7292-6110C04BB871}"/>
              </a:ext>
            </a:extLst>
          </p:cNvPr>
          <p:cNvSpPr txBox="1"/>
          <p:nvPr/>
        </p:nvSpPr>
        <p:spPr>
          <a:xfrm>
            <a:off x="7232460" y="5898758"/>
            <a:ext cx="6922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latin typeface="나눔고딕" panose="020D0604000000000000" pitchFamily="50" charset="-127"/>
                <a:ea typeface="나눔고딕" panose="020D0604000000000000" pitchFamily="50" charset="-127"/>
                <a:cs typeface="KoPubWorld돋움체 Light" panose="00000300000000000000" pitchFamily="2" charset="-127"/>
              </a:rPr>
              <a:t>2020</a:t>
            </a:r>
            <a:endParaRPr lang="ko-KR" altLang="en-US" sz="1600" b="1" dirty="0">
              <a:latin typeface="나눔고딕" panose="020D0604000000000000" pitchFamily="50" charset="-127"/>
              <a:ea typeface="나눔고딕" panose="020D0604000000000000" pitchFamily="50" charset="-127"/>
              <a:cs typeface="KoPubWorld돋움체 Light" panose="00000300000000000000" pitchFamily="2" charset="-127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6961236-F654-F16B-463B-A43AB3F692DF}"/>
              </a:ext>
            </a:extLst>
          </p:cNvPr>
          <p:cNvSpPr txBox="1"/>
          <p:nvPr/>
        </p:nvSpPr>
        <p:spPr>
          <a:xfrm>
            <a:off x="7774734" y="5898758"/>
            <a:ext cx="6922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latin typeface="나눔고딕" panose="020D0604000000000000" pitchFamily="50" charset="-127"/>
                <a:ea typeface="나눔고딕" panose="020D0604000000000000" pitchFamily="50" charset="-127"/>
                <a:cs typeface="KoPubWorld돋움체 Light" panose="00000300000000000000" pitchFamily="2" charset="-127"/>
              </a:rPr>
              <a:t>2021</a:t>
            </a:r>
            <a:endParaRPr lang="ko-KR" altLang="en-US" sz="1600" b="1" dirty="0">
              <a:latin typeface="나눔고딕" panose="020D0604000000000000" pitchFamily="50" charset="-127"/>
              <a:ea typeface="나눔고딕" panose="020D0604000000000000" pitchFamily="50" charset="-127"/>
              <a:cs typeface="KoPubWorld돋움체 Light" panose="00000300000000000000" pitchFamily="2" charset="-127"/>
            </a:endParaRPr>
          </a:p>
        </p:txBody>
      </p:sp>
      <p:sp>
        <p:nvSpPr>
          <p:cNvPr id="29" name="타원 28">
            <a:extLst>
              <a:ext uri="{FF2B5EF4-FFF2-40B4-BE49-F238E27FC236}">
                <a16:creationId xmlns:a16="http://schemas.microsoft.com/office/drawing/2014/main" id="{BD03995E-4018-E367-5F90-1E0E2B7B452E}"/>
              </a:ext>
            </a:extLst>
          </p:cNvPr>
          <p:cNvSpPr/>
          <p:nvPr/>
        </p:nvSpPr>
        <p:spPr>
          <a:xfrm>
            <a:off x="2613517" y="4749867"/>
            <a:ext cx="189433" cy="189433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rgbClr val="3EB0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atin typeface="나눔고딕" panose="020D0604000000000000" pitchFamily="50" charset="-127"/>
              <a:ea typeface="나눔고딕" panose="020D0604000000000000" pitchFamily="50" charset="-127"/>
              <a:cs typeface="KoPubWorld돋움체 Light" panose="00000300000000000000" pitchFamily="2" charset="-127"/>
            </a:endParaRPr>
          </a:p>
        </p:txBody>
      </p:sp>
      <p:sp>
        <p:nvSpPr>
          <p:cNvPr id="30" name="타원 29">
            <a:extLst>
              <a:ext uri="{FF2B5EF4-FFF2-40B4-BE49-F238E27FC236}">
                <a16:creationId xmlns:a16="http://schemas.microsoft.com/office/drawing/2014/main" id="{3782300C-15F0-209C-9B44-ADAB039EDACC}"/>
              </a:ext>
            </a:extLst>
          </p:cNvPr>
          <p:cNvSpPr/>
          <p:nvPr/>
        </p:nvSpPr>
        <p:spPr>
          <a:xfrm>
            <a:off x="3008235" y="5421152"/>
            <a:ext cx="189433" cy="189433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rgbClr val="3EB0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atin typeface="나눔고딕" panose="020D0604000000000000" pitchFamily="50" charset="-127"/>
              <a:ea typeface="나눔고딕" panose="020D0604000000000000" pitchFamily="50" charset="-127"/>
              <a:cs typeface="KoPubWorld돋움체 Light" panose="00000300000000000000" pitchFamily="2" charset="-127"/>
            </a:endParaRPr>
          </a:p>
        </p:txBody>
      </p:sp>
      <p:sp>
        <p:nvSpPr>
          <p:cNvPr id="31" name="타원 30">
            <a:extLst>
              <a:ext uri="{FF2B5EF4-FFF2-40B4-BE49-F238E27FC236}">
                <a16:creationId xmlns:a16="http://schemas.microsoft.com/office/drawing/2014/main" id="{4D582875-2FA6-B6CA-46DD-E745C84D8F1D}"/>
              </a:ext>
            </a:extLst>
          </p:cNvPr>
          <p:cNvSpPr/>
          <p:nvPr/>
        </p:nvSpPr>
        <p:spPr>
          <a:xfrm>
            <a:off x="3449088" y="4558530"/>
            <a:ext cx="189433" cy="189433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rgbClr val="3EB0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atin typeface="나눔고딕" panose="020D0604000000000000" pitchFamily="50" charset="-127"/>
              <a:ea typeface="나눔고딕" panose="020D0604000000000000" pitchFamily="50" charset="-127"/>
              <a:cs typeface="KoPubWorld돋움체 Light" panose="00000300000000000000" pitchFamily="2" charset="-127"/>
            </a:endParaRPr>
          </a:p>
        </p:txBody>
      </p:sp>
      <p:sp>
        <p:nvSpPr>
          <p:cNvPr id="32" name="타원 31">
            <a:extLst>
              <a:ext uri="{FF2B5EF4-FFF2-40B4-BE49-F238E27FC236}">
                <a16:creationId xmlns:a16="http://schemas.microsoft.com/office/drawing/2014/main" id="{E42EA982-6547-2BC5-2A71-36E999DCD331}"/>
              </a:ext>
            </a:extLst>
          </p:cNvPr>
          <p:cNvSpPr/>
          <p:nvPr/>
        </p:nvSpPr>
        <p:spPr>
          <a:xfrm>
            <a:off x="3700509" y="4939300"/>
            <a:ext cx="189433" cy="189433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rgbClr val="3EB0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atin typeface="나눔고딕" panose="020D0604000000000000" pitchFamily="50" charset="-127"/>
              <a:ea typeface="나눔고딕" panose="020D0604000000000000" pitchFamily="50" charset="-127"/>
              <a:cs typeface="KoPubWorld돋움체 Light" panose="00000300000000000000" pitchFamily="2" charset="-127"/>
            </a:endParaRPr>
          </a:p>
        </p:txBody>
      </p:sp>
      <p:sp>
        <p:nvSpPr>
          <p:cNvPr id="33" name="타원 32">
            <a:extLst>
              <a:ext uri="{FF2B5EF4-FFF2-40B4-BE49-F238E27FC236}">
                <a16:creationId xmlns:a16="http://schemas.microsoft.com/office/drawing/2014/main" id="{43BE702F-CA68-8CBB-1BE9-53F3022F379C}"/>
              </a:ext>
            </a:extLst>
          </p:cNvPr>
          <p:cNvSpPr/>
          <p:nvPr/>
        </p:nvSpPr>
        <p:spPr>
          <a:xfrm>
            <a:off x="4227530" y="4573687"/>
            <a:ext cx="189433" cy="189433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rgbClr val="3EB0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atin typeface="나눔고딕" panose="020D0604000000000000" pitchFamily="50" charset="-127"/>
              <a:ea typeface="나눔고딕" panose="020D0604000000000000" pitchFamily="50" charset="-127"/>
              <a:cs typeface="KoPubWorld돋움체 Light" panose="00000300000000000000" pitchFamily="2" charset="-127"/>
            </a:endParaRPr>
          </a:p>
        </p:txBody>
      </p:sp>
      <p:sp>
        <p:nvSpPr>
          <p:cNvPr id="34" name="타원 33">
            <a:extLst>
              <a:ext uri="{FF2B5EF4-FFF2-40B4-BE49-F238E27FC236}">
                <a16:creationId xmlns:a16="http://schemas.microsoft.com/office/drawing/2014/main" id="{052850DB-4E7B-F21C-4ED1-FFBA47EF9E81}"/>
              </a:ext>
            </a:extLst>
          </p:cNvPr>
          <p:cNvSpPr/>
          <p:nvPr/>
        </p:nvSpPr>
        <p:spPr>
          <a:xfrm>
            <a:off x="4598451" y="5330691"/>
            <a:ext cx="189433" cy="189433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rgbClr val="3EB0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atin typeface="나눔고딕" panose="020D0604000000000000" pitchFamily="50" charset="-127"/>
              <a:ea typeface="나눔고딕" panose="020D0604000000000000" pitchFamily="50" charset="-127"/>
              <a:cs typeface="KoPubWorld돋움체 Light" panose="00000300000000000000" pitchFamily="2" charset="-127"/>
            </a:endParaRPr>
          </a:p>
        </p:txBody>
      </p:sp>
      <p:sp>
        <p:nvSpPr>
          <p:cNvPr id="35" name="타원 34">
            <a:extLst>
              <a:ext uri="{FF2B5EF4-FFF2-40B4-BE49-F238E27FC236}">
                <a16:creationId xmlns:a16="http://schemas.microsoft.com/office/drawing/2014/main" id="{F956E203-5C53-1F24-D8E3-7EC921B45906}"/>
              </a:ext>
            </a:extLst>
          </p:cNvPr>
          <p:cNvSpPr/>
          <p:nvPr/>
        </p:nvSpPr>
        <p:spPr>
          <a:xfrm>
            <a:off x="5783175" y="4384254"/>
            <a:ext cx="189433" cy="189433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rgbClr val="3EB0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atin typeface="나눔고딕" panose="020D0604000000000000" pitchFamily="50" charset="-127"/>
              <a:ea typeface="나눔고딕" panose="020D0604000000000000" pitchFamily="50" charset="-127"/>
              <a:cs typeface="KoPubWorld돋움체 Light" panose="00000300000000000000" pitchFamily="2" charset="-127"/>
            </a:endParaRPr>
          </a:p>
        </p:txBody>
      </p:sp>
      <p:sp>
        <p:nvSpPr>
          <p:cNvPr id="36" name="타원 35">
            <a:extLst>
              <a:ext uri="{FF2B5EF4-FFF2-40B4-BE49-F238E27FC236}">
                <a16:creationId xmlns:a16="http://schemas.microsoft.com/office/drawing/2014/main" id="{778BE3A2-D060-3CEF-478B-6A8663BBD101}"/>
              </a:ext>
            </a:extLst>
          </p:cNvPr>
          <p:cNvSpPr/>
          <p:nvPr/>
        </p:nvSpPr>
        <p:spPr>
          <a:xfrm>
            <a:off x="6204903" y="4628923"/>
            <a:ext cx="189433" cy="189433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rgbClr val="3EB0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atin typeface="나눔고딕" panose="020D0604000000000000" pitchFamily="50" charset="-127"/>
              <a:ea typeface="나눔고딕" panose="020D0604000000000000" pitchFamily="50" charset="-127"/>
              <a:cs typeface="KoPubWorld돋움체 Light" panose="00000300000000000000" pitchFamily="2" charset="-127"/>
            </a:endParaRPr>
          </a:p>
        </p:txBody>
      </p:sp>
      <p:sp>
        <p:nvSpPr>
          <p:cNvPr id="37" name="타원 36">
            <a:extLst>
              <a:ext uri="{FF2B5EF4-FFF2-40B4-BE49-F238E27FC236}">
                <a16:creationId xmlns:a16="http://schemas.microsoft.com/office/drawing/2014/main" id="{3273E541-F696-D4AD-6AA8-58DF764599BA}"/>
              </a:ext>
            </a:extLst>
          </p:cNvPr>
          <p:cNvSpPr/>
          <p:nvPr/>
        </p:nvSpPr>
        <p:spPr>
          <a:xfrm>
            <a:off x="7370503" y="4367193"/>
            <a:ext cx="189433" cy="189433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rgbClr val="3EB0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atin typeface="나눔고딕" panose="020D0604000000000000" pitchFamily="50" charset="-127"/>
              <a:ea typeface="나눔고딕" panose="020D0604000000000000" pitchFamily="50" charset="-127"/>
              <a:cs typeface="KoPubWorld돋움체 Light" panose="00000300000000000000" pitchFamily="2" charset="-127"/>
            </a:endParaRPr>
          </a:p>
        </p:txBody>
      </p:sp>
      <p:sp>
        <p:nvSpPr>
          <p:cNvPr id="38" name="타원 37">
            <a:extLst>
              <a:ext uri="{FF2B5EF4-FFF2-40B4-BE49-F238E27FC236}">
                <a16:creationId xmlns:a16="http://schemas.microsoft.com/office/drawing/2014/main" id="{A6C31FE5-F850-F2EA-4003-58507474CFCC}"/>
              </a:ext>
            </a:extLst>
          </p:cNvPr>
          <p:cNvSpPr/>
          <p:nvPr/>
        </p:nvSpPr>
        <p:spPr>
          <a:xfrm>
            <a:off x="8007493" y="3100926"/>
            <a:ext cx="189433" cy="189433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rgbClr val="3EB0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atin typeface="나눔고딕" panose="020D0604000000000000" pitchFamily="50" charset="-127"/>
              <a:ea typeface="나눔고딕" panose="020D0604000000000000" pitchFamily="50" charset="-127"/>
              <a:cs typeface="KoPubWorld돋움체 Light" panose="00000300000000000000" pitchFamily="2" charset="-127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A2E4326-80D2-08F9-3DA6-44D7C50E094E}"/>
              </a:ext>
            </a:extLst>
          </p:cNvPr>
          <p:cNvSpPr txBox="1"/>
          <p:nvPr/>
        </p:nvSpPr>
        <p:spPr>
          <a:xfrm>
            <a:off x="1370818" y="3656477"/>
            <a:ext cx="6825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latin typeface="나눔고딕" panose="020D0604000000000000" pitchFamily="50" charset="-127"/>
                <a:ea typeface="나눔고딕" panose="020D0604000000000000" pitchFamily="50" charset="-127"/>
                <a:cs typeface="KoPubWorld돋움체 Light" panose="00000300000000000000" pitchFamily="2" charset="-127"/>
              </a:rPr>
              <a:t>16.2</a:t>
            </a:r>
            <a:endParaRPr lang="ko-KR" altLang="en-US" sz="1600" b="1" dirty="0">
              <a:latin typeface="나눔고딕" panose="020D0604000000000000" pitchFamily="50" charset="-127"/>
              <a:ea typeface="나눔고딕" panose="020D0604000000000000" pitchFamily="50" charset="-127"/>
              <a:cs typeface="KoPubWorld돋움체 Light" panose="00000300000000000000" pitchFamily="2" charset="-127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AD0EE75-5615-F6A8-7786-79D45FCC2B3E}"/>
              </a:ext>
            </a:extLst>
          </p:cNvPr>
          <p:cNvSpPr txBox="1"/>
          <p:nvPr/>
        </p:nvSpPr>
        <p:spPr>
          <a:xfrm>
            <a:off x="2515115" y="2931647"/>
            <a:ext cx="6825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KoPubWorld돋움체 Light" panose="00000300000000000000" pitchFamily="2" charset="-127"/>
              </a:rPr>
              <a:t>22.7</a:t>
            </a:r>
            <a:endParaRPr lang="ko-KR" altLang="en-US" sz="1600" b="1" dirty="0">
              <a:solidFill>
                <a:srgbClr val="FF0000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KoPubWorld돋움체 Light" panose="00000300000000000000" pitchFamily="2" charset="-127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2D06DDC-494F-8AA2-6575-7E370C4EDF53}"/>
              </a:ext>
            </a:extLst>
          </p:cNvPr>
          <p:cNvSpPr txBox="1"/>
          <p:nvPr/>
        </p:nvSpPr>
        <p:spPr>
          <a:xfrm>
            <a:off x="2130511" y="4673062"/>
            <a:ext cx="5278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latin typeface="나눔고딕" panose="020D0604000000000000" pitchFamily="50" charset="-127"/>
                <a:ea typeface="나눔고딕" panose="020D0604000000000000" pitchFamily="50" charset="-127"/>
                <a:cs typeface="KoPubWorld돋움체 Light" panose="00000300000000000000" pitchFamily="2" charset="-127"/>
              </a:rPr>
              <a:t>2.4</a:t>
            </a:r>
            <a:endParaRPr lang="ko-KR" altLang="en-US" sz="1600" b="1" dirty="0">
              <a:latin typeface="나눔고딕" panose="020D0604000000000000" pitchFamily="50" charset="-127"/>
              <a:ea typeface="나눔고딕" panose="020D0604000000000000" pitchFamily="50" charset="-127"/>
              <a:cs typeface="KoPubWorld돋움체 Light" panose="00000300000000000000" pitchFamily="2" charset="-127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5AE0685-1D1B-1D4C-1570-BE5F1EAD5E36}"/>
              </a:ext>
            </a:extLst>
          </p:cNvPr>
          <p:cNvSpPr txBox="1"/>
          <p:nvPr/>
        </p:nvSpPr>
        <p:spPr>
          <a:xfrm>
            <a:off x="3214691" y="5406397"/>
            <a:ext cx="6752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latin typeface="나눔고딕" panose="020D0604000000000000" pitchFamily="50" charset="-127"/>
                <a:ea typeface="나눔고딕" panose="020D0604000000000000" pitchFamily="50" charset="-127"/>
                <a:cs typeface="KoPubWorld돋움체 Light" panose="00000300000000000000" pitchFamily="2" charset="-127"/>
              </a:rPr>
              <a:t>-4.6</a:t>
            </a:r>
            <a:endParaRPr lang="ko-KR" altLang="en-US" sz="1600" b="1" dirty="0">
              <a:latin typeface="나눔고딕" panose="020D0604000000000000" pitchFamily="50" charset="-127"/>
              <a:ea typeface="나눔고딕" panose="020D0604000000000000" pitchFamily="50" charset="-127"/>
              <a:cs typeface="KoPubWorld돋움체 Light" panose="00000300000000000000" pitchFamily="2" charset="-127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8CEF457-CDAC-9B44-7E29-0C412678ABC1}"/>
              </a:ext>
            </a:extLst>
          </p:cNvPr>
          <p:cNvSpPr txBox="1"/>
          <p:nvPr/>
        </p:nvSpPr>
        <p:spPr>
          <a:xfrm>
            <a:off x="3324528" y="4161131"/>
            <a:ext cx="6752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latin typeface="나눔고딕" panose="020D0604000000000000" pitchFamily="50" charset="-127"/>
                <a:ea typeface="나눔고딕" panose="020D0604000000000000" pitchFamily="50" charset="-127"/>
                <a:cs typeface="KoPubWorld돋움체 Light" panose="00000300000000000000" pitchFamily="2" charset="-127"/>
              </a:rPr>
              <a:t>4.9</a:t>
            </a:r>
            <a:endParaRPr lang="ko-KR" altLang="en-US" sz="1600" b="1" dirty="0">
              <a:latin typeface="나눔고딕" panose="020D0604000000000000" pitchFamily="50" charset="-127"/>
              <a:ea typeface="나눔고딕" panose="020D0604000000000000" pitchFamily="50" charset="-127"/>
              <a:cs typeface="KoPubWorld돋움체 Light" panose="00000300000000000000" pitchFamily="2" charset="-127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7FE2405-8AEF-8E0B-46F9-1C5B1564E6A1}"/>
              </a:ext>
            </a:extLst>
          </p:cNvPr>
          <p:cNvSpPr txBox="1"/>
          <p:nvPr/>
        </p:nvSpPr>
        <p:spPr>
          <a:xfrm>
            <a:off x="3542560" y="5141175"/>
            <a:ext cx="6752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latin typeface="나눔고딕" panose="020D0604000000000000" pitchFamily="50" charset="-127"/>
                <a:ea typeface="나눔고딕" panose="020D0604000000000000" pitchFamily="50" charset="-127"/>
                <a:cs typeface="KoPubWorld돋움체 Light" panose="00000300000000000000" pitchFamily="2" charset="-127"/>
              </a:rPr>
              <a:t>0.3</a:t>
            </a:r>
            <a:endParaRPr lang="ko-KR" altLang="en-US" sz="1600" b="1" dirty="0">
              <a:latin typeface="나눔고딕" panose="020D0604000000000000" pitchFamily="50" charset="-127"/>
              <a:ea typeface="나눔고딕" panose="020D0604000000000000" pitchFamily="50" charset="-127"/>
              <a:cs typeface="KoPubWorld돋움체 Light" panose="00000300000000000000" pitchFamily="2" charset="-127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D45B3A2-0206-68C9-73CB-194DF67D4EFC}"/>
              </a:ext>
            </a:extLst>
          </p:cNvPr>
          <p:cNvSpPr txBox="1"/>
          <p:nvPr/>
        </p:nvSpPr>
        <p:spPr>
          <a:xfrm>
            <a:off x="4098522" y="4205321"/>
            <a:ext cx="6752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latin typeface="나눔고딕" panose="020D0604000000000000" pitchFamily="50" charset="-127"/>
                <a:ea typeface="나눔고딕" panose="020D0604000000000000" pitchFamily="50" charset="-127"/>
                <a:cs typeface="KoPubWorld돋움체 Light" panose="00000300000000000000" pitchFamily="2" charset="-127"/>
              </a:rPr>
              <a:t>4.3</a:t>
            </a:r>
            <a:endParaRPr lang="ko-KR" altLang="en-US" sz="1600" b="1" dirty="0">
              <a:latin typeface="나눔고딕" panose="020D0604000000000000" pitchFamily="50" charset="-127"/>
              <a:ea typeface="나눔고딕" panose="020D0604000000000000" pitchFamily="50" charset="-127"/>
              <a:cs typeface="KoPubWorld돋움체 Light" panose="00000300000000000000" pitchFamily="2" charset="-127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6F4E15A-8EF4-C4AB-FFA5-EDFF91843DD4}"/>
              </a:ext>
            </a:extLst>
          </p:cNvPr>
          <p:cNvSpPr txBox="1"/>
          <p:nvPr/>
        </p:nvSpPr>
        <p:spPr>
          <a:xfrm>
            <a:off x="4780432" y="5376627"/>
            <a:ext cx="6752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latin typeface="나눔고딕" panose="020D0604000000000000" pitchFamily="50" charset="-127"/>
                <a:ea typeface="나눔고딕" panose="020D0604000000000000" pitchFamily="50" charset="-127"/>
                <a:cs typeface="KoPubWorld돋움체 Light" panose="00000300000000000000" pitchFamily="2" charset="-127"/>
              </a:rPr>
              <a:t>-4.1</a:t>
            </a:r>
            <a:endParaRPr lang="ko-KR" altLang="en-US" sz="1600" b="1" dirty="0">
              <a:latin typeface="나눔고딕" panose="020D0604000000000000" pitchFamily="50" charset="-127"/>
              <a:ea typeface="나눔고딕" panose="020D0604000000000000" pitchFamily="50" charset="-127"/>
              <a:cs typeface="KoPubWorld돋움체 Light" panose="00000300000000000000" pitchFamily="2" charset="-127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165E89E-576F-2AC6-84E1-3CAC7F13CC6B}"/>
              </a:ext>
            </a:extLst>
          </p:cNvPr>
          <p:cNvSpPr txBox="1"/>
          <p:nvPr/>
        </p:nvSpPr>
        <p:spPr>
          <a:xfrm>
            <a:off x="5540265" y="4024490"/>
            <a:ext cx="6752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latin typeface="나눔고딕" panose="020D0604000000000000" pitchFamily="50" charset="-127"/>
                <a:ea typeface="나눔고딕" panose="020D0604000000000000" pitchFamily="50" charset="-127"/>
                <a:cs typeface="KoPubWorld돋움체 Light" panose="00000300000000000000" pitchFamily="2" charset="-127"/>
              </a:rPr>
              <a:t>5.97</a:t>
            </a:r>
            <a:endParaRPr lang="ko-KR" altLang="en-US" sz="1600" b="1" dirty="0">
              <a:latin typeface="나눔고딕" panose="020D0604000000000000" pitchFamily="50" charset="-127"/>
              <a:ea typeface="나눔고딕" panose="020D0604000000000000" pitchFamily="50" charset="-127"/>
              <a:cs typeface="KoPubWorld돋움체 Light" panose="00000300000000000000" pitchFamily="2" charset="-127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3EEC4FC-2073-B8D9-2331-EC24B18021CD}"/>
              </a:ext>
            </a:extLst>
          </p:cNvPr>
          <p:cNvSpPr txBox="1"/>
          <p:nvPr/>
        </p:nvSpPr>
        <p:spPr>
          <a:xfrm>
            <a:off x="6223991" y="4314301"/>
            <a:ext cx="6752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latin typeface="나눔고딕" panose="020D0604000000000000" pitchFamily="50" charset="-127"/>
                <a:ea typeface="나눔고딕" panose="020D0604000000000000" pitchFamily="50" charset="-127"/>
                <a:cs typeface="KoPubWorld돋움체 Light" panose="00000300000000000000" pitchFamily="2" charset="-127"/>
              </a:rPr>
              <a:t>4.44</a:t>
            </a:r>
            <a:endParaRPr lang="ko-KR" altLang="en-US" sz="1600" b="1" dirty="0">
              <a:latin typeface="나눔고딕" panose="020D0604000000000000" pitchFamily="50" charset="-127"/>
              <a:ea typeface="나눔고딕" panose="020D0604000000000000" pitchFamily="50" charset="-127"/>
              <a:cs typeface="KoPubWorld돋움체 Light" panose="00000300000000000000" pitchFamily="2" charset="-127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B088363-D207-2AD1-B9CC-95E0E8E3C7C0}"/>
              </a:ext>
            </a:extLst>
          </p:cNvPr>
          <p:cNvSpPr txBox="1"/>
          <p:nvPr/>
        </p:nvSpPr>
        <p:spPr>
          <a:xfrm>
            <a:off x="7633379" y="4404408"/>
            <a:ext cx="6752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latin typeface="나눔고딕" panose="020D0604000000000000" pitchFamily="50" charset="-127"/>
                <a:ea typeface="나눔고딕" panose="020D0604000000000000" pitchFamily="50" charset="-127"/>
                <a:cs typeface="KoPubWorld돋움체 Light" panose="00000300000000000000" pitchFamily="2" charset="-127"/>
              </a:rPr>
              <a:t>5.98</a:t>
            </a:r>
            <a:endParaRPr lang="ko-KR" altLang="en-US" sz="1600" b="1" dirty="0">
              <a:latin typeface="나눔고딕" panose="020D0604000000000000" pitchFamily="50" charset="-127"/>
              <a:ea typeface="나눔고딕" panose="020D0604000000000000" pitchFamily="50" charset="-127"/>
              <a:cs typeface="KoPubWorld돋움체 Light" panose="00000300000000000000" pitchFamily="2" charset="-127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6851FBC-2F68-7FEF-A85B-14BB892E8954}"/>
              </a:ext>
            </a:extLst>
          </p:cNvPr>
          <p:cNvSpPr txBox="1"/>
          <p:nvPr/>
        </p:nvSpPr>
        <p:spPr>
          <a:xfrm>
            <a:off x="7762783" y="2709203"/>
            <a:ext cx="9202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KoPubWorld돋움체 Light" panose="00000300000000000000" pitchFamily="2" charset="-127"/>
              </a:rPr>
              <a:t>19.08</a:t>
            </a:r>
            <a:endParaRPr lang="ko-KR" altLang="en-US" sz="1600" b="1" dirty="0">
              <a:solidFill>
                <a:srgbClr val="FF0000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KoPubWorld돋움체 Light" panose="00000300000000000000" pitchFamily="2" charset="-127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2276E15-7E19-99B2-101A-096C4551478F}"/>
              </a:ext>
            </a:extLst>
          </p:cNvPr>
          <p:cNvSpPr txBox="1"/>
          <p:nvPr/>
        </p:nvSpPr>
        <p:spPr>
          <a:xfrm>
            <a:off x="4598451" y="6279123"/>
            <a:ext cx="49397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  <a:cs typeface="KoPubWorld돋움체 Light" panose="00000300000000000000" pitchFamily="2" charset="-127"/>
              </a:rPr>
              <a:t>(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  <a:cs typeface="KoPubWorld돋움체 Light" panose="00000300000000000000" pitchFamily="2" charset="-127"/>
              </a:rPr>
              <a:t>출처 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  <a:cs typeface="KoPubWorld돋움체 Light" panose="00000300000000000000" pitchFamily="2" charset="-127"/>
              </a:rPr>
              <a:t>: </a:t>
            </a:r>
            <a:r>
              <a:rPr lang="ko-KR" altLang="en-US" sz="1000" dirty="0" err="1">
                <a:latin typeface="나눔고딕" panose="020D0604000000000000" pitchFamily="50" charset="-127"/>
                <a:ea typeface="나눔고딕" panose="020D0604000000000000" pitchFamily="50" charset="-127"/>
                <a:cs typeface="KoPubWorld돋움체 Light" panose="00000300000000000000" pitchFamily="2" charset="-127"/>
              </a:rPr>
              <a:t>국토교통부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  <a:cs typeface="KoPubWorld돋움체 Light" panose="00000300000000000000" pitchFamily="2" charset="-127"/>
              </a:rPr>
              <a:t>, 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  <a:cs typeface="KoPubWorld돋움체 Light" panose="00000300000000000000" pitchFamily="2" charset="-127"/>
              </a:rPr>
              <a:t>연합뉴스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  <a:cs typeface="KoPubWorld돋움체 Light" panose="00000300000000000000" pitchFamily="2" charset="-127"/>
              </a:rPr>
              <a:t>, 2021.3.15)</a:t>
            </a:r>
            <a:endParaRPr lang="ko-KR" altLang="en-US" sz="1000" dirty="0">
              <a:latin typeface="나눔고딕" panose="020D0604000000000000" pitchFamily="50" charset="-127"/>
              <a:ea typeface="나눔고딕" panose="020D0604000000000000" pitchFamily="50" charset="-127"/>
              <a:cs typeface="KoPubWorld돋움체 Light" panose="00000300000000000000" pitchFamily="2" charset="-127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1F4DD0E-BCDE-0026-85A1-D52AF020A94E}"/>
              </a:ext>
            </a:extLst>
          </p:cNvPr>
          <p:cNvSpPr txBox="1"/>
          <p:nvPr/>
        </p:nvSpPr>
        <p:spPr>
          <a:xfrm>
            <a:off x="8218447" y="2262433"/>
            <a:ext cx="10319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000" b="1" dirty="0">
                <a:latin typeface="나눔고딕" panose="020D0604000000000000" pitchFamily="50" charset="-127"/>
                <a:ea typeface="나눔고딕" panose="020D0604000000000000" pitchFamily="50" charset="-127"/>
                <a:cs typeface="KoPubWorld돋움체 Light" panose="00000300000000000000" pitchFamily="2" charset="-127"/>
              </a:rPr>
              <a:t>(</a:t>
            </a:r>
            <a:r>
              <a:rPr lang="ko-KR" altLang="en-US" sz="1000" b="1" dirty="0">
                <a:latin typeface="나눔고딕" panose="020D0604000000000000" pitchFamily="50" charset="-127"/>
                <a:ea typeface="나눔고딕" panose="020D0604000000000000" pitchFamily="50" charset="-127"/>
                <a:cs typeface="KoPubWorld돋움체 Light" panose="00000300000000000000" pitchFamily="2" charset="-127"/>
              </a:rPr>
              <a:t>단위 </a:t>
            </a:r>
            <a:r>
              <a:rPr lang="en-US" altLang="ko-KR" sz="1000" b="1" dirty="0">
                <a:latin typeface="나눔고딕" panose="020D0604000000000000" pitchFamily="50" charset="-127"/>
                <a:ea typeface="나눔고딕" panose="020D0604000000000000" pitchFamily="50" charset="-127"/>
                <a:cs typeface="KoPubWorld돋움체 Light" panose="00000300000000000000" pitchFamily="2" charset="-127"/>
              </a:rPr>
              <a:t>: %)</a:t>
            </a:r>
            <a:endParaRPr lang="ko-KR" altLang="en-US" sz="1000" b="1" dirty="0">
              <a:latin typeface="나눔고딕" panose="020D0604000000000000" pitchFamily="50" charset="-127"/>
              <a:ea typeface="나눔고딕" panose="020D0604000000000000" pitchFamily="50" charset="-127"/>
              <a:cs typeface="KoPubWorld돋움체 Light" panose="00000300000000000000" pitchFamily="2" charset="-127"/>
            </a:endParaRPr>
          </a:p>
        </p:txBody>
      </p:sp>
      <p:grpSp>
        <p:nvGrpSpPr>
          <p:cNvPr id="53" name="그룹 52">
            <a:extLst>
              <a:ext uri="{FF2B5EF4-FFF2-40B4-BE49-F238E27FC236}">
                <a16:creationId xmlns:a16="http://schemas.microsoft.com/office/drawing/2014/main" id="{B15D062F-A5E3-3A66-1B85-021BBFAA789A}"/>
              </a:ext>
            </a:extLst>
          </p:cNvPr>
          <p:cNvGrpSpPr/>
          <p:nvPr/>
        </p:nvGrpSpPr>
        <p:grpSpPr>
          <a:xfrm>
            <a:off x="1142500" y="1772816"/>
            <a:ext cx="3809706" cy="445933"/>
            <a:chOff x="611560" y="1786989"/>
            <a:chExt cx="3212928" cy="417577"/>
          </a:xfrm>
        </p:grpSpPr>
        <p:sp>
          <p:nvSpPr>
            <p:cNvPr id="54" name="사각형: 둥근 모서리 53">
              <a:extLst>
                <a:ext uri="{FF2B5EF4-FFF2-40B4-BE49-F238E27FC236}">
                  <a16:creationId xmlns:a16="http://schemas.microsoft.com/office/drawing/2014/main" id="{9B10AAE1-EFC6-DDA5-FCF7-15AA34198B45}"/>
                </a:ext>
              </a:extLst>
            </p:cNvPr>
            <p:cNvSpPr/>
            <p:nvPr/>
          </p:nvSpPr>
          <p:spPr>
            <a:xfrm>
              <a:off x="683568" y="1844824"/>
              <a:ext cx="3140920" cy="359742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 dirty="0">
                <a:latin typeface="나눔고딕" panose="020D0604000000000000" pitchFamily="50" charset="-127"/>
                <a:ea typeface="나눔고딕" panose="020D0604000000000000" pitchFamily="50" charset="-127"/>
                <a:cs typeface="KoPubWorld돋움체 Light" panose="00000300000000000000" pitchFamily="2" charset="-127"/>
              </a:endParaRPr>
            </a:p>
          </p:txBody>
        </p:sp>
        <p:sp>
          <p:nvSpPr>
            <p:cNvPr id="55" name="사각형: 둥근 모서리 54">
              <a:extLst>
                <a:ext uri="{FF2B5EF4-FFF2-40B4-BE49-F238E27FC236}">
                  <a16:creationId xmlns:a16="http://schemas.microsoft.com/office/drawing/2014/main" id="{0215FC95-F601-1388-856F-8A175C818303}"/>
                </a:ext>
              </a:extLst>
            </p:cNvPr>
            <p:cNvSpPr/>
            <p:nvPr/>
          </p:nvSpPr>
          <p:spPr>
            <a:xfrm>
              <a:off x="611560" y="1786989"/>
              <a:ext cx="3161830" cy="359743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50000"/>
              </a:schemeClr>
            </a:solidFill>
            <a:ln>
              <a:solidFill>
                <a:srgbClr val="4EB949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 dirty="0">
                <a:latin typeface="나눔고딕" panose="020D0604000000000000" pitchFamily="50" charset="-127"/>
                <a:ea typeface="나눔고딕" panose="020D0604000000000000" pitchFamily="50" charset="-127"/>
                <a:cs typeface="KoPubWorld돋움체 Light" panose="00000300000000000000" pitchFamily="2" charset="-127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2D74EE27-E7F6-8FAF-5B16-3291492D6D0B}"/>
                </a:ext>
              </a:extLst>
            </p:cNvPr>
            <p:cNvSpPr txBox="1"/>
            <p:nvPr/>
          </p:nvSpPr>
          <p:spPr>
            <a:xfrm>
              <a:off x="838586" y="1810128"/>
              <a:ext cx="2856991" cy="274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나눔고딕" panose="020D0604000000000000" pitchFamily="50" charset="-127"/>
                  <a:ea typeface="나눔고딕" panose="020D0604000000000000" pitchFamily="50" charset="-127"/>
                  <a:cs typeface="KoPubWorld돋움체 Light" panose="00000300000000000000" pitchFamily="2" charset="-127"/>
                </a:rPr>
                <a:t>전국 공동주택 공시가격 변동률 </a:t>
              </a:r>
            </a:p>
          </p:txBody>
        </p:sp>
      </p:grpSp>
      <p:sp>
        <p:nvSpPr>
          <p:cNvPr id="57" name="사각형: 둥근 모서리 56">
            <a:extLst>
              <a:ext uri="{FF2B5EF4-FFF2-40B4-BE49-F238E27FC236}">
                <a16:creationId xmlns:a16="http://schemas.microsoft.com/office/drawing/2014/main" id="{E2CB8BD6-A199-74BF-8B39-2065941E5BD7}"/>
              </a:ext>
            </a:extLst>
          </p:cNvPr>
          <p:cNvSpPr/>
          <p:nvPr/>
        </p:nvSpPr>
        <p:spPr>
          <a:xfrm>
            <a:off x="4711829" y="2813971"/>
            <a:ext cx="1095210" cy="640715"/>
          </a:xfrm>
          <a:prstGeom prst="roundRect">
            <a:avLst>
              <a:gd name="adj" fmla="val 12504"/>
            </a:avLst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유동성 </a:t>
            </a:r>
            <a:endParaRPr lang="en-US" altLang="ko-KR" sz="15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/>
            <a:r>
              <a:rPr lang="ko-KR" altLang="en-US" sz="1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공급 시기</a:t>
            </a:r>
          </a:p>
        </p:txBody>
      </p:sp>
      <p:cxnSp>
        <p:nvCxnSpPr>
          <p:cNvPr id="59" name="직선 화살표 연결선 58">
            <a:extLst>
              <a:ext uri="{FF2B5EF4-FFF2-40B4-BE49-F238E27FC236}">
                <a16:creationId xmlns:a16="http://schemas.microsoft.com/office/drawing/2014/main" id="{340F6040-1BB1-855B-9CAD-8B8E525419CA}"/>
              </a:ext>
            </a:extLst>
          </p:cNvPr>
          <p:cNvCxnSpPr/>
          <p:nvPr/>
        </p:nvCxnSpPr>
        <p:spPr>
          <a:xfrm flipH="1">
            <a:off x="2331669" y="3224404"/>
            <a:ext cx="2220828" cy="61650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직선 화살표 연결선 59">
            <a:extLst>
              <a:ext uri="{FF2B5EF4-FFF2-40B4-BE49-F238E27FC236}">
                <a16:creationId xmlns:a16="http://schemas.microsoft.com/office/drawing/2014/main" id="{8B81F2E4-AA74-51BE-E973-8291E8610C7F}"/>
              </a:ext>
            </a:extLst>
          </p:cNvPr>
          <p:cNvCxnSpPr>
            <a:cxnSpLocks/>
          </p:cNvCxnSpPr>
          <p:nvPr/>
        </p:nvCxnSpPr>
        <p:spPr>
          <a:xfrm>
            <a:off x="6007234" y="3224404"/>
            <a:ext cx="1734905" cy="54380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BF4624AE-7D80-790E-3613-873625F5A487}"/>
              </a:ext>
            </a:extLst>
          </p:cNvPr>
          <p:cNvSpPr txBox="1"/>
          <p:nvPr/>
        </p:nvSpPr>
        <p:spPr>
          <a:xfrm>
            <a:off x="6404087" y="2886726"/>
            <a:ext cx="101717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30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코로나</a:t>
            </a:r>
            <a:r>
              <a:rPr lang="en-US" altLang="ko-KR" sz="130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19 </a:t>
            </a:r>
            <a:r>
              <a:rPr lang="ko-KR" altLang="en-US" sz="1300" dirty="0" err="1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펜데믹</a:t>
            </a:r>
            <a:endParaRPr lang="ko-KR" altLang="en-US" sz="1300" dirty="0">
              <a:solidFill>
                <a:srgbClr val="FF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4051AE9-B040-8968-2A28-EB1B84E8F9E2}"/>
              </a:ext>
            </a:extLst>
          </p:cNvPr>
          <p:cNvSpPr txBox="1"/>
          <p:nvPr/>
        </p:nvSpPr>
        <p:spPr>
          <a:xfrm>
            <a:off x="3160936" y="2757342"/>
            <a:ext cx="1017173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30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연준의 금리</a:t>
            </a:r>
            <a:endParaRPr lang="en-US" altLang="ko-KR" sz="1300" dirty="0">
              <a:solidFill>
                <a:srgbClr val="FF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/>
            <a:r>
              <a:rPr lang="ko-KR" altLang="en-US" sz="130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인하 정책 지속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3247FB15-C8AD-E3E2-5E88-B3EC5C75B301}"/>
              </a:ext>
            </a:extLst>
          </p:cNvPr>
          <p:cNvSpPr txBox="1"/>
          <p:nvPr/>
        </p:nvSpPr>
        <p:spPr>
          <a:xfrm>
            <a:off x="373491" y="196734"/>
            <a:ext cx="9374150" cy="43088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sz="2200" b="1" dirty="0">
                <a:solidFill>
                  <a:srgbClr val="00387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『</a:t>
            </a:r>
            <a:r>
              <a:rPr lang="ko-KR" altLang="en-US" sz="2200" b="1" dirty="0" err="1">
                <a:solidFill>
                  <a:srgbClr val="00387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교보뉴더든든한종신보험</a:t>
            </a:r>
            <a:r>
              <a:rPr lang="en-US" altLang="ko-KR" sz="2200" b="1" dirty="0">
                <a:solidFill>
                  <a:srgbClr val="00387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』</a:t>
            </a:r>
            <a:r>
              <a:rPr lang="ko-KR" altLang="en-US" sz="2200" b="1" dirty="0">
                <a:solidFill>
                  <a:srgbClr val="00387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의 상속세 이슈 마케팅 포인트</a:t>
            </a:r>
          </a:p>
        </p:txBody>
      </p:sp>
    </p:spTree>
    <p:extLst>
      <p:ext uri="{BB962C8B-B14F-4D97-AF65-F5344CB8AC3E}">
        <p14:creationId xmlns:p14="http://schemas.microsoft.com/office/powerpoint/2010/main" val="343954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8ED6F88B-1E59-7BE6-D976-0DD6D0406C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53"/>
          <a:stretch/>
        </p:blipFill>
        <p:spPr>
          <a:xfrm>
            <a:off x="816339" y="1773238"/>
            <a:ext cx="2983740" cy="4817097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DE37F3B9-FF9A-3C75-17DD-ED5A9C6CA1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4095" y="1773238"/>
            <a:ext cx="5472608" cy="481709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8541906B-F9DD-0164-10B5-DBA701548C69}"/>
              </a:ext>
            </a:extLst>
          </p:cNvPr>
          <p:cNvSpPr/>
          <p:nvPr/>
        </p:nvSpPr>
        <p:spPr>
          <a:xfrm>
            <a:off x="4459870" y="4088792"/>
            <a:ext cx="4464497" cy="720080"/>
          </a:xfrm>
          <a:prstGeom prst="rect">
            <a:avLst/>
          </a:prstGeom>
          <a:solidFill>
            <a:srgbClr val="FF0000">
              <a:alpha val="39000"/>
            </a:srgb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3EB034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CDF36B-FB73-C63F-417C-D647470DAC8E}"/>
              </a:ext>
            </a:extLst>
          </p:cNvPr>
          <p:cNvSpPr txBox="1"/>
          <p:nvPr/>
        </p:nvSpPr>
        <p:spPr>
          <a:xfrm>
            <a:off x="790977" y="1116591"/>
            <a:ext cx="7676031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>
                <a:schemeClr val="tx1"/>
              </a:buClr>
            </a:pPr>
            <a:r>
              <a:rPr lang="ko-KR" altLang="en-US" sz="1700" b="1" dirty="0">
                <a:latin typeface="나눔고딕" pitchFamily="2" charset="-127"/>
                <a:ea typeface="나눔고딕" pitchFamily="2" charset="-127"/>
              </a:rPr>
              <a:t>부동산 시가평가로 상속세 부담 증가</a:t>
            </a:r>
          </a:p>
        </p:txBody>
      </p:sp>
      <p:sp>
        <p:nvSpPr>
          <p:cNvPr id="6" name="타원 5">
            <a:extLst>
              <a:ext uri="{FF2B5EF4-FFF2-40B4-BE49-F238E27FC236}">
                <a16:creationId xmlns:a16="http://schemas.microsoft.com/office/drawing/2014/main" id="{47BB906C-7B6B-8205-B585-DB79EA49BB7B}"/>
              </a:ext>
            </a:extLst>
          </p:cNvPr>
          <p:cNvSpPr/>
          <p:nvPr/>
        </p:nvSpPr>
        <p:spPr>
          <a:xfrm>
            <a:off x="567027" y="1183549"/>
            <a:ext cx="208714" cy="208714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190500" dist="1143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D1A6D3-E32B-B03D-FBB4-AC45B8E56545}"/>
              </a:ext>
            </a:extLst>
          </p:cNvPr>
          <p:cNvSpPr txBox="1"/>
          <p:nvPr/>
        </p:nvSpPr>
        <p:spPr>
          <a:xfrm>
            <a:off x="373491" y="196734"/>
            <a:ext cx="9374150" cy="43088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sz="2200" b="1" dirty="0">
                <a:solidFill>
                  <a:srgbClr val="00387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『</a:t>
            </a:r>
            <a:r>
              <a:rPr lang="ko-KR" altLang="en-US" sz="2200" b="1" dirty="0" err="1">
                <a:solidFill>
                  <a:srgbClr val="00387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교보뉴더든든한종신보험</a:t>
            </a:r>
            <a:r>
              <a:rPr lang="en-US" altLang="ko-KR" sz="2200" b="1" dirty="0">
                <a:solidFill>
                  <a:srgbClr val="00387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』</a:t>
            </a:r>
            <a:r>
              <a:rPr lang="ko-KR" altLang="en-US" sz="2200" b="1" dirty="0">
                <a:solidFill>
                  <a:srgbClr val="00387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의 상속세 이슈 마케팅 포인트</a:t>
            </a:r>
          </a:p>
        </p:txBody>
      </p:sp>
    </p:spTree>
    <p:extLst>
      <p:ext uri="{BB962C8B-B14F-4D97-AF65-F5344CB8AC3E}">
        <p14:creationId xmlns:p14="http://schemas.microsoft.com/office/powerpoint/2010/main" val="220718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6CDF36B-FB73-C63F-417C-D647470DAC8E}"/>
              </a:ext>
            </a:extLst>
          </p:cNvPr>
          <p:cNvSpPr txBox="1"/>
          <p:nvPr/>
        </p:nvSpPr>
        <p:spPr>
          <a:xfrm>
            <a:off x="790977" y="1116591"/>
            <a:ext cx="7676031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>
                <a:schemeClr val="tx1"/>
              </a:buClr>
            </a:pPr>
            <a:r>
              <a:rPr lang="ko-KR" altLang="en-US" sz="1700" b="1" dirty="0">
                <a:latin typeface="나눔고딕" pitchFamily="2" charset="-127"/>
                <a:ea typeface="나눔고딕" pitchFamily="2" charset="-127"/>
              </a:rPr>
              <a:t>부동산 시가평가로 상속세 부담 증가</a:t>
            </a:r>
          </a:p>
        </p:txBody>
      </p:sp>
      <p:sp>
        <p:nvSpPr>
          <p:cNvPr id="6" name="타원 5">
            <a:extLst>
              <a:ext uri="{FF2B5EF4-FFF2-40B4-BE49-F238E27FC236}">
                <a16:creationId xmlns:a16="http://schemas.microsoft.com/office/drawing/2014/main" id="{47BB906C-7B6B-8205-B585-DB79EA49BB7B}"/>
              </a:ext>
            </a:extLst>
          </p:cNvPr>
          <p:cNvSpPr/>
          <p:nvPr/>
        </p:nvSpPr>
        <p:spPr>
          <a:xfrm>
            <a:off x="567027" y="1183549"/>
            <a:ext cx="208714" cy="208714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190500" dist="1143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29C59F2D-1703-8732-CADE-EBE7AEE54A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370" y="1773240"/>
            <a:ext cx="3617724" cy="4624156"/>
          </a:xfrm>
          <a:prstGeom prst="rect">
            <a:avLst/>
          </a:prstGeom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B0DAA4DC-E35D-8478-23E4-64B5E046137E}"/>
              </a:ext>
            </a:extLst>
          </p:cNvPr>
          <p:cNvSpPr/>
          <p:nvPr/>
        </p:nvSpPr>
        <p:spPr>
          <a:xfrm>
            <a:off x="817370" y="3500438"/>
            <a:ext cx="3528641" cy="432048"/>
          </a:xfrm>
          <a:prstGeom prst="rect">
            <a:avLst/>
          </a:prstGeom>
          <a:solidFill>
            <a:srgbClr val="FF0000">
              <a:alpha val="16000"/>
            </a:srgbClr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3EB034"/>
              </a:solidFill>
            </a:endParaRPr>
          </a:p>
        </p:txBody>
      </p: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17399707-7725-5409-E232-B5126CFF2A1D}"/>
              </a:ext>
            </a:extLst>
          </p:cNvPr>
          <p:cNvCxnSpPr/>
          <p:nvPr/>
        </p:nvCxnSpPr>
        <p:spPr>
          <a:xfrm>
            <a:off x="4346011" y="3877116"/>
            <a:ext cx="288031" cy="0"/>
          </a:xfrm>
          <a:prstGeom prst="line">
            <a:avLst/>
          </a:prstGeom>
          <a:ln>
            <a:solidFill>
              <a:srgbClr val="3EB034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1E2C96C1-6E5A-1073-B187-127D079A00B9}"/>
              </a:ext>
            </a:extLst>
          </p:cNvPr>
          <p:cNvCxnSpPr/>
          <p:nvPr/>
        </p:nvCxnSpPr>
        <p:spPr>
          <a:xfrm>
            <a:off x="4634042" y="2281907"/>
            <a:ext cx="0" cy="1595209"/>
          </a:xfrm>
          <a:prstGeom prst="line">
            <a:avLst/>
          </a:prstGeom>
          <a:ln>
            <a:solidFill>
              <a:srgbClr val="3EB034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5DE7BEED-F0F9-95D9-392E-C149A8C0A93A}"/>
              </a:ext>
            </a:extLst>
          </p:cNvPr>
          <p:cNvCxnSpPr>
            <a:cxnSpLocks/>
          </p:cNvCxnSpPr>
          <p:nvPr/>
        </p:nvCxnSpPr>
        <p:spPr>
          <a:xfrm>
            <a:off x="4634042" y="2281907"/>
            <a:ext cx="966236" cy="0"/>
          </a:xfrm>
          <a:prstGeom prst="line">
            <a:avLst/>
          </a:prstGeom>
          <a:ln>
            <a:solidFill>
              <a:srgbClr val="3EB034"/>
            </a:solidFill>
            <a:prstDash val="sys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BF2F09D9-8F99-14FD-DA41-A50106183441}"/>
              </a:ext>
            </a:extLst>
          </p:cNvPr>
          <p:cNvSpPr txBox="1"/>
          <p:nvPr/>
        </p:nvSpPr>
        <p:spPr>
          <a:xfrm>
            <a:off x="4952206" y="3159637"/>
            <a:ext cx="4350390" cy="2816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ko-KR" altLang="en-US" sz="1400" dirty="0">
                <a:latin typeface="나눔고딕" panose="020D0604000000000000" pitchFamily="50" charset="-127"/>
                <a:ea typeface="나눔고딕" panose="020D0604000000000000" pitchFamily="50" charset="-127"/>
                <a:cs typeface="KoPubWorld돋움체 Light" panose="00000300000000000000" pitchFamily="2" charset="-127"/>
              </a:rPr>
              <a:t>국세청은 감정평가사업 시행배경으로 </a:t>
            </a:r>
            <a:r>
              <a:rPr lang="ko-KR" altLang="en-US" sz="1400" dirty="0" err="1">
                <a:latin typeface="나눔고딕" panose="020D0604000000000000" pitchFamily="50" charset="-127"/>
                <a:ea typeface="나눔고딕" panose="020D0604000000000000" pitchFamily="50" charset="-127"/>
                <a:cs typeface="KoPubWorld돋움체 Light" panose="00000300000000000000" pitchFamily="2" charset="-127"/>
              </a:rPr>
              <a:t>상속〮증여세는</a:t>
            </a:r>
            <a:r>
              <a:rPr lang="ko-KR" altLang="en-US" sz="1400" dirty="0">
                <a:latin typeface="나눔고딕" panose="020D0604000000000000" pitchFamily="50" charset="-127"/>
                <a:ea typeface="나눔고딕" panose="020D0604000000000000" pitchFamily="50" charset="-127"/>
                <a:cs typeface="KoPubWorld돋움체 Light" panose="00000300000000000000" pitchFamily="2" charset="-127"/>
              </a:rPr>
              <a:t> 시가평가가 원칙이나 </a:t>
            </a:r>
            <a:r>
              <a:rPr lang="ko-KR" altLang="en-US" sz="1700" b="1" dirty="0" err="1">
                <a:solidFill>
                  <a:schemeClr val="bg1"/>
                </a:solidFill>
                <a:highlight>
                  <a:srgbClr val="003975"/>
                </a:highlight>
                <a:latin typeface="나눔고딕" panose="020D0604000000000000" pitchFamily="50" charset="-127"/>
                <a:ea typeface="나눔고딕" panose="020D0604000000000000" pitchFamily="50" charset="-127"/>
                <a:cs typeface="KoPubWorld돋움체 Light" panose="00000300000000000000" pitchFamily="2" charset="-127"/>
              </a:rPr>
              <a:t>비주거용</a:t>
            </a:r>
            <a:r>
              <a:rPr lang="ko-KR" altLang="en-US" sz="1700" b="1" dirty="0">
                <a:solidFill>
                  <a:schemeClr val="bg1"/>
                </a:solidFill>
                <a:highlight>
                  <a:srgbClr val="003975"/>
                </a:highlight>
                <a:latin typeface="나눔고딕" panose="020D0604000000000000" pitchFamily="50" charset="-127"/>
                <a:ea typeface="나눔고딕" panose="020D0604000000000000" pitchFamily="50" charset="-127"/>
                <a:cs typeface="KoPubWorld돋움체 Light" panose="00000300000000000000" pitchFamily="2" charset="-127"/>
              </a:rPr>
              <a:t> 부동산과 나대지는 시가 대비 저평가되어</a:t>
            </a:r>
            <a:r>
              <a:rPr lang="ko-KR" altLang="en-US" sz="1400" dirty="0">
                <a:latin typeface="나눔고딕" panose="020D0604000000000000" pitchFamily="50" charset="-127"/>
                <a:ea typeface="나눔고딕" panose="020D0604000000000000" pitchFamily="50" charset="-127"/>
                <a:cs typeface="KoPubWorld돋움체 Light" panose="00000300000000000000" pitchFamily="2" charset="-127"/>
              </a:rPr>
              <a:t> 늘 형평성 논란이 </a:t>
            </a:r>
            <a:r>
              <a:rPr lang="ko-KR" altLang="en-US" sz="1400" dirty="0" err="1">
                <a:latin typeface="나눔고딕" panose="020D0604000000000000" pitchFamily="50" charset="-127"/>
                <a:ea typeface="나눔고딕" panose="020D0604000000000000" pitchFamily="50" charset="-127"/>
                <a:cs typeface="KoPubWorld돋움체 Light" panose="00000300000000000000" pitchFamily="2" charset="-127"/>
              </a:rPr>
              <a:t>있었는</a:t>
            </a:r>
            <a:r>
              <a:rPr lang="ko-KR" altLang="en-US" sz="1400" dirty="0">
                <a:latin typeface="나눔고딕" panose="020D0604000000000000" pitchFamily="50" charset="-127"/>
                <a:ea typeface="나눔고딕" panose="020D0604000000000000" pitchFamily="50" charset="-127"/>
                <a:cs typeface="KoPubWorld돋움체 Light" panose="00000300000000000000" pitchFamily="2" charset="-127"/>
              </a:rPr>
              <a:t> 바</a:t>
            </a:r>
            <a:r>
              <a:rPr lang="en-US" altLang="ko-KR" sz="1400" dirty="0">
                <a:latin typeface="나눔고딕" panose="020D0604000000000000" pitchFamily="50" charset="-127"/>
                <a:ea typeface="나눔고딕" panose="020D0604000000000000" pitchFamily="50" charset="-127"/>
                <a:cs typeface="KoPubWorld돋움체 Light" panose="00000300000000000000" pitchFamily="2" charset="-127"/>
              </a:rPr>
              <a:t>, </a:t>
            </a:r>
            <a:r>
              <a:rPr lang="ko-KR" altLang="en-US" sz="1400" dirty="0">
                <a:latin typeface="나눔고딕" panose="020D0604000000000000" pitchFamily="50" charset="-127"/>
                <a:ea typeface="나눔고딕" panose="020D0604000000000000" pitchFamily="50" charset="-127"/>
                <a:cs typeface="KoPubWorld돋움체 Light" panose="00000300000000000000" pitchFamily="2" charset="-127"/>
              </a:rPr>
              <a:t>과세형평성을 제고하기 위해 </a:t>
            </a:r>
            <a:r>
              <a:rPr lang="ko-KR" altLang="en-US" sz="1700" b="1" dirty="0">
                <a:solidFill>
                  <a:schemeClr val="bg1"/>
                </a:solidFill>
                <a:highlight>
                  <a:srgbClr val="003975"/>
                </a:highlight>
                <a:latin typeface="나눔고딕" panose="020D0604000000000000" pitchFamily="50" charset="-127"/>
                <a:ea typeface="나눔고딕" panose="020D0604000000000000" pitchFamily="50" charset="-127"/>
                <a:cs typeface="KoPubWorld돋움체 Light" panose="00000300000000000000" pitchFamily="2" charset="-127"/>
              </a:rPr>
              <a:t>감정평가사업을 시행한다는 취지</a:t>
            </a:r>
            <a:r>
              <a:rPr lang="en-US" altLang="ko-KR" sz="1400" dirty="0">
                <a:solidFill>
                  <a:schemeClr val="bg1"/>
                </a:solidFill>
                <a:highlight>
                  <a:srgbClr val="003975"/>
                </a:highlight>
                <a:latin typeface="나눔고딕" panose="020D0604000000000000" pitchFamily="50" charset="-127"/>
                <a:ea typeface="나눔고딕" panose="020D0604000000000000" pitchFamily="50" charset="-127"/>
                <a:cs typeface="KoPubWorld돋움체 Light" panose="00000300000000000000" pitchFamily="2" charset="-127"/>
              </a:rPr>
              <a:t>.</a:t>
            </a:r>
            <a:r>
              <a:rPr lang="en-US" altLang="ko-KR" sz="1400" dirty="0">
                <a:latin typeface="나눔고딕" panose="020D0604000000000000" pitchFamily="50" charset="-127"/>
                <a:ea typeface="나눔고딕" panose="020D0604000000000000" pitchFamily="50" charset="-127"/>
                <a:cs typeface="KoPubWorld돋움체 Light" panose="00000300000000000000" pitchFamily="2" charset="-127"/>
              </a:rPr>
              <a:t> </a:t>
            </a:r>
            <a:r>
              <a:rPr lang="ko-KR" altLang="en-US" sz="1400" dirty="0">
                <a:latin typeface="나눔고딕" panose="020D0604000000000000" pitchFamily="50" charset="-127"/>
                <a:ea typeface="나눔고딕" panose="020D0604000000000000" pitchFamily="50" charset="-127"/>
                <a:cs typeface="KoPubWorld돋움체 Light" panose="00000300000000000000" pitchFamily="2" charset="-127"/>
              </a:rPr>
              <a:t>최근 개정된 </a:t>
            </a:r>
            <a:r>
              <a:rPr lang="ko-KR" altLang="en-US" sz="1400" dirty="0" err="1">
                <a:latin typeface="나눔고딕" panose="020D0604000000000000" pitchFamily="50" charset="-127"/>
                <a:ea typeface="나눔고딕" panose="020D0604000000000000" pitchFamily="50" charset="-127"/>
                <a:cs typeface="KoPubWorld돋움체 Light" panose="00000300000000000000" pitchFamily="2" charset="-127"/>
              </a:rPr>
              <a:t>상증법</a:t>
            </a:r>
            <a:r>
              <a:rPr lang="ko-KR" altLang="en-US" sz="1400" dirty="0">
                <a:latin typeface="나눔고딕" panose="020D0604000000000000" pitchFamily="50" charset="-127"/>
                <a:ea typeface="나눔고딕" panose="020D0604000000000000" pitchFamily="50" charset="-127"/>
                <a:cs typeface="KoPubWorld돋움체 Light" panose="00000300000000000000" pitchFamily="2" charset="-127"/>
              </a:rPr>
              <a:t> 시행령 </a:t>
            </a:r>
            <a:r>
              <a:rPr lang="en-US" altLang="ko-KR" sz="1400" dirty="0">
                <a:latin typeface="나눔고딕" panose="020D0604000000000000" pitchFamily="50" charset="-127"/>
                <a:ea typeface="나눔고딕" panose="020D0604000000000000" pitchFamily="50" charset="-127"/>
                <a:cs typeface="KoPubWorld돋움체 Light" panose="00000300000000000000" pitchFamily="2" charset="-127"/>
              </a:rPr>
              <a:t>49</a:t>
            </a:r>
            <a:r>
              <a:rPr lang="ko-KR" altLang="en-US" sz="1400" dirty="0">
                <a:latin typeface="나눔고딕" panose="020D0604000000000000" pitchFamily="50" charset="-127"/>
                <a:ea typeface="나눔고딕" panose="020D0604000000000000" pitchFamily="50" charset="-127"/>
                <a:cs typeface="KoPubWorld돋움체 Light" panose="00000300000000000000" pitchFamily="2" charset="-127"/>
              </a:rPr>
              <a:t>조 단서</a:t>
            </a:r>
            <a:endParaRPr lang="en-US" altLang="ko-KR" sz="1400" dirty="0">
              <a:latin typeface="나눔고딕" panose="020D0604000000000000" pitchFamily="50" charset="-127"/>
              <a:ea typeface="나눔고딕" panose="020D0604000000000000" pitchFamily="50" charset="-127"/>
              <a:cs typeface="KoPubWorld돋움체 Light" panose="00000300000000000000" pitchFamily="2" charset="-127"/>
            </a:endParaRPr>
          </a:p>
          <a:p>
            <a:pPr>
              <a:lnSpc>
                <a:spcPts val="2400"/>
              </a:lnSpc>
            </a:pPr>
            <a:r>
              <a:rPr lang="ko-KR" altLang="en-US" sz="1400" dirty="0">
                <a:latin typeface="나눔고딕" panose="020D0604000000000000" pitchFamily="50" charset="-127"/>
                <a:ea typeface="나눔고딕" panose="020D0604000000000000" pitchFamily="50" charset="-127"/>
                <a:cs typeface="KoPubWorld돋움체 Light" panose="00000300000000000000" pitchFamily="2" charset="-127"/>
              </a:rPr>
              <a:t>조항 개정으로 평가기간 이후 법정결정기한까지의 감정평가액도 </a:t>
            </a:r>
            <a:r>
              <a:rPr lang="ko-KR" altLang="en-US" sz="1700" b="1" dirty="0">
                <a:solidFill>
                  <a:schemeClr val="bg1"/>
                </a:solidFill>
                <a:highlight>
                  <a:srgbClr val="FF0000"/>
                </a:highlight>
                <a:latin typeface="나눔고딕" panose="020D0604000000000000" pitchFamily="50" charset="-127"/>
                <a:ea typeface="나눔고딕" panose="020D0604000000000000" pitchFamily="50" charset="-127"/>
                <a:cs typeface="KoPubWorld돋움체 Light" panose="00000300000000000000" pitchFamily="2" charset="-127"/>
              </a:rPr>
              <a:t>시가로 인정받을 수 있는</a:t>
            </a:r>
            <a:r>
              <a:rPr lang="ko-KR" altLang="en-US" sz="1400" dirty="0">
                <a:highlight>
                  <a:srgbClr val="FF0000"/>
                </a:highlight>
                <a:latin typeface="나눔고딕" panose="020D0604000000000000" pitchFamily="50" charset="-127"/>
                <a:ea typeface="나눔고딕" panose="020D0604000000000000" pitchFamily="50" charset="-127"/>
                <a:cs typeface="KoPubWorld돋움체 Light" panose="00000300000000000000" pitchFamily="2" charset="-127"/>
              </a:rPr>
              <a:t> </a:t>
            </a:r>
            <a:r>
              <a:rPr lang="ko-KR" altLang="en-US" sz="1400" dirty="0">
                <a:latin typeface="나눔고딕" panose="020D0604000000000000" pitchFamily="50" charset="-127"/>
                <a:ea typeface="나눔고딕" panose="020D0604000000000000" pitchFamily="50" charset="-127"/>
                <a:cs typeface="KoPubWorld돋움체 Light" panose="00000300000000000000" pitchFamily="2" charset="-127"/>
              </a:rPr>
              <a:t>법적 기반이 마련되었다</a:t>
            </a:r>
            <a:r>
              <a:rPr lang="en-US" altLang="ko-KR" sz="1400" dirty="0">
                <a:latin typeface="나눔고딕" panose="020D0604000000000000" pitchFamily="50" charset="-127"/>
                <a:ea typeface="나눔고딕" panose="020D0604000000000000" pitchFamily="50" charset="-127"/>
                <a:cs typeface="KoPubWorld돋움체 Light" panose="00000300000000000000" pitchFamily="2" charset="-127"/>
              </a:rPr>
              <a:t>. </a:t>
            </a:r>
          </a:p>
          <a:p>
            <a:pPr algn="r">
              <a:lnSpc>
                <a:spcPts val="2400"/>
              </a:lnSpc>
            </a:pP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  <a:cs typeface="KoPubWorld돋움체 Light" panose="00000300000000000000" pitchFamily="2" charset="-127"/>
              </a:rPr>
              <a:t>(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  <a:cs typeface="KoPubWorld돋움체 Light" panose="00000300000000000000" pitchFamily="2" charset="-127"/>
              </a:rPr>
              <a:t>자료 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  <a:cs typeface="KoPubWorld돋움체 Light" panose="00000300000000000000" pitchFamily="2" charset="-127"/>
              </a:rPr>
              <a:t>: 2022 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  <a:cs typeface="KoPubWorld돋움체 Light" panose="00000300000000000000" pitchFamily="2" charset="-127"/>
              </a:rPr>
              <a:t>상속을 지금 준비하라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  <a:cs typeface="KoPubWorld돋움체 Light" panose="00000300000000000000" pitchFamily="2" charset="-127"/>
              </a:rPr>
              <a:t>, </a:t>
            </a:r>
            <a:r>
              <a:rPr lang="ko-KR" altLang="en-US" sz="1000" dirty="0" err="1">
                <a:latin typeface="나눔고딕" panose="020D0604000000000000" pitchFamily="50" charset="-127"/>
                <a:ea typeface="나눔고딕" panose="020D0604000000000000" pitchFamily="50" charset="-127"/>
                <a:cs typeface="KoPubWorld돋움체 Light" panose="00000300000000000000" pitchFamily="2" charset="-127"/>
              </a:rPr>
              <a:t>나철호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  <a:cs typeface="KoPubWorld돋움체 Light" panose="00000300000000000000" pitchFamily="2" charset="-127"/>
              </a:rPr>
              <a:t>, 2021. 6.2)</a:t>
            </a:r>
          </a:p>
        </p:txBody>
      </p:sp>
      <p:sp>
        <p:nvSpPr>
          <p:cNvPr id="14" name="사각형: 둥근 모서리 13">
            <a:extLst>
              <a:ext uri="{FF2B5EF4-FFF2-40B4-BE49-F238E27FC236}">
                <a16:creationId xmlns:a16="http://schemas.microsoft.com/office/drawing/2014/main" id="{5C1E8F5F-A646-BAEF-9BC4-8284BEC4A1A6}"/>
              </a:ext>
            </a:extLst>
          </p:cNvPr>
          <p:cNvSpPr/>
          <p:nvPr/>
        </p:nvSpPr>
        <p:spPr>
          <a:xfrm>
            <a:off x="5765284" y="1970030"/>
            <a:ext cx="3096018" cy="666882"/>
          </a:xfrm>
          <a:prstGeom prst="roundRect">
            <a:avLst>
              <a:gd name="adj" fmla="val 50000"/>
            </a:avLst>
          </a:prstGeom>
          <a:solidFill>
            <a:schemeClr val="accent1">
              <a:lumMod val="50000"/>
            </a:schemeClr>
          </a:solidFill>
          <a:ln w="38100">
            <a:solidFill>
              <a:srgbClr val="4DB8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시가에 근접한 평가</a:t>
            </a:r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id="{EED240C3-BAED-2F41-5E95-AF918E122CE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834" b="93993" l="3103" r="90000">
                        <a14:foregroundMark x1="29655" y1="18728" x2="11724" y2="50177"/>
                        <a14:foregroundMark x1="11034" y1="26855" x2="14828" y2="62191"/>
                        <a14:foregroundMark x1="14828" y1="62191" x2="23793" y2="84099"/>
                        <a14:foregroundMark x1="23793" y1="84099" x2="28276" y2="86926"/>
                        <a14:foregroundMark x1="83448" y1="14841" x2="66897" y2="81979"/>
                        <a14:foregroundMark x1="66897" y1="81979" x2="80690" y2="63958"/>
                        <a14:foregroundMark x1="80690" y1="63958" x2="70345" y2="66784"/>
                        <a14:foregroundMark x1="65172" y1="34276" x2="63448" y2="65371"/>
                        <a14:foregroundMark x1="63448" y1="65371" x2="73448" y2="84806"/>
                        <a14:foregroundMark x1="73448" y1="84806" x2="77931" y2="84099"/>
                        <a14:foregroundMark x1="82069" y1="64311" x2="82759" y2="85512"/>
                        <a14:foregroundMark x1="82759" y1="85512" x2="80000" y2="88339"/>
                        <a14:foregroundMark x1="87931" y1="55477" x2="88966" y2="74558"/>
                        <a14:foregroundMark x1="88966" y1="74558" x2="84138" y2="90459"/>
                        <a14:foregroundMark x1="62069" y1="86572" x2="81034" y2="84806"/>
                        <a14:foregroundMark x1="81034" y1="84806" x2="81034" y2="84806"/>
                        <a14:foregroundMark x1="55517" y1="90459" x2="81034" y2="89046"/>
                        <a14:foregroundMark x1="81034" y1="89046" x2="81724" y2="88693"/>
                        <a14:foregroundMark x1="61034" y1="92580" x2="80000" y2="93993"/>
                        <a14:foregroundMark x1="80000" y1="93993" x2="86552" y2="93286"/>
                        <a14:foregroundMark x1="5517" y1="39929" x2="3448" y2="85866"/>
                        <a14:foregroundMark x1="36207" y1="8834" x2="23103" y2="1660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53362" y="2840808"/>
            <a:ext cx="348077" cy="339675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00ABEF7F-3986-2196-C22D-F6871C1CCFE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834" b="93993" l="3103" r="90000">
                        <a14:foregroundMark x1="29655" y1="18728" x2="11724" y2="50177"/>
                        <a14:foregroundMark x1="11034" y1="26855" x2="14828" y2="62191"/>
                        <a14:foregroundMark x1="14828" y1="62191" x2="23793" y2="84099"/>
                        <a14:foregroundMark x1="23793" y1="84099" x2="28276" y2="86926"/>
                        <a14:foregroundMark x1="83448" y1="14841" x2="66897" y2="81979"/>
                        <a14:foregroundMark x1="66897" y1="81979" x2="80690" y2="63958"/>
                        <a14:foregroundMark x1="80690" y1="63958" x2="70345" y2="66784"/>
                        <a14:foregroundMark x1="65172" y1="34276" x2="63448" y2="65371"/>
                        <a14:foregroundMark x1="63448" y1="65371" x2="73448" y2="84806"/>
                        <a14:foregroundMark x1="73448" y1="84806" x2="77931" y2="84099"/>
                        <a14:foregroundMark x1="82069" y1="64311" x2="82759" y2="85512"/>
                        <a14:foregroundMark x1="82759" y1="85512" x2="80000" y2="88339"/>
                        <a14:foregroundMark x1="87931" y1="55477" x2="88966" y2="74558"/>
                        <a14:foregroundMark x1="88966" y1="74558" x2="84138" y2="90459"/>
                        <a14:foregroundMark x1="62069" y1="86572" x2="81034" y2="84806"/>
                        <a14:foregroundMark x1="81034" y1="84806" x2="81034" y2="84806"/>
                        <a14:foregroundMark x1="55517" y1="90459" x2="81034" y2="89046"/>
                        <a14:foregroundMark x1="81034" y1="89046" x2="81724" y2="88693"/>
                        <a14:foregroundMark x1="61034" y1="92580" x2="80000" y2="93993"/>
                        <a14:foregroundMark x1="80000" y1="93993" x2="86552" y2="93286"/>
                        <a14:foregroundMark x1="5517" y1="39929" x2="3448" y2="85866"/>
                        <a14:foregroundMark x1="36207" y1="8834" x2="23103" y2="1660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0800000">
            <a:off x="6953361" y="6057721"/>
            <a:ext cx="348077" cy="33967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7EA8D61-ABF4-1969-BD53-0298D7A94FA9}"/>
              </a:ext>
            </a:extLst>
          </p:cNvPr>
          <p:cNvSpPr txBox="1"/>
          <p:nvPr/>
        </p:nvSpPr>
        <p:spPr>
          <a:xfrm>
            <a:off x="373491" y="196734"/>
            <a:ext cx="9374150" cy="43088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sz="2200" b="1" dirty="0">
                <a:solidFill>
                  <a:srgbClr val="00387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『</a:t>
            </a:r>
            <a:r>
              <a:rPr lang="ko-KR" altLang="en-US" sz="2200" b="1" dirty="0" err="1">
                <a:solidFill>
                  <a:srgbClr val="00387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교보뉴더든든한종신보험</a:t>
            </a:r>
            <a:r>
              <a:rPr lang="en-US" altLang="ko-KR" sz="2200" b="1" dirty="0">
                <a:solidFill>
                  <a:srgbClr val="00387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』</a:t>
            </a:r>
            <a:r>
              <a:rPr lang="ko-KR" altLang="en-US" sz="2200" b="1" dirty="0">
                <a:solidFill>
                  <a:srgbClr val="00387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의 상속세 이슈 마케팅 포인트</a:t>
            </a:r>
          </a:p>
        </p:txBody>
      </p:sp>
    </p:spTree>
    <p:extLst>
      <p:ext uri="{BB962C8B-B14F-4D97-AF65-F5344CB8AC3E}">
        <p14:creationId xmlns:p14="http://schemas.microsoft.com/office/powerpoint/2010/main" val="94059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59D8DCAB-78F5-E61E-96D9-8D8B056109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65"/>
          <a:stretch/>
        </p:blipFill>
        <p:spPr>
          <a:xfrm>
            <a:off x="794510" y="2208705"/>
            <a:ext cx="3581632" cy="1927556"/>
          </a:xfrm>
          <a:prstGeom prst="rect">
            <a:avLst/>
          </a:prstGeom>
          <a:ln>
            <a:solidFill>
              <a:srgbClr val="8CD189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E51E333-3DD2-89E6-0107-8D996C0F3CB7}"/>
              </a:ext>
            </a:extLst>
          </p:cNvPr>
          <p:cNvSpPr txBox="1"/>
          <p:nvPr/>
        </p:nvSpPr>
        <p:spPr>
          <a:xfrm>
            <a:off x="790977" y="1116591"/>
            <a:ext cx="7676031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>
                <a:schemeClr val="tx1"/>
              </a:buClr>
            </a:pPr>
            <a:r>
              <a:rPr lang="ko-KR" altLang="en-US" sz="1700" b="1" dirty="0">
                <a:latin typeface="나눔고딕" pitchFamily="2" charset="-127"/>
                <a:ea typeface="나눔고딕" pitchFamily="2" charset="-127"/>
              </a:rPr>
              <a:t>중산층의 상속세 과세 대중화 </a:t>
            </a:r>
          </a:p>
        </p:txBody>
      </p:sp>
      <p:sp>
        <p:nvSpPr>
          <p:cNvPr id="4" name="타원 3">
            <a:extLst>
              <a:ext uri="{FF2B5EF4-FFF2-40B4-BE49-F238E27FC236}">
                <a16:creationId xmlns:a16="http://schemas.microsoft.com/office/drawing/2014/main" id="{B4C708EC-1B98-3240-46E2-16E1CEEC7FAE}"/>
              </a:ext>
            </a:extLst>
          </p:cNvPr>
          <p:cNvSpPr/>
          <p:nvPr/>
        </p:nvSpPr>
        <p:spPr>
          <a:xfrm>
            <a:off x="567027" y="1183549"/>
            <a:ext cx="208714" cy="208714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190500" dist="1143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399392-B437-F529-0771-E964D7D59206}"/>
              </a:ext>
            </a:extLst>
          </p:cNvPr>
          <p:cNvSpPr txBox="1"/>
          <p:nvPr/>
        </p:nvSpPr>
        <p:spPr>
          <a:xfrm>
            <a:off x="1248608" y="1802328"/>
            <a:ext cx="267343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500" dirty="0">
                <a:solidFill>
                  <a:schemeClr val="accent1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【2011~2020</a:t>
            </a:r>
            <a:r>
              <a:rPr lang="ko-KR" altLang="en-US" sz="1500" dirty="0">
                <a:solidFill>
                  <a:schemeClr val="accent1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상속세 과세 현황</a:t>
            </a:r>
            <a:r>
              <a:rPr lang="en-US" altLang="ko-KR" sz="1500" dirty="0">
                <a:solidFill>
                  <a:schemeClr val="accent1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】</a:t>
            </a:r>
            <a:endParaRPr lang="ko-KR" altLang="en-US" sz="1500" dirty="0">
              <a:solidFill>
                <a:schemeClr val="accent1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C0B47573-707E-3652-D151-07FB419A73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609"/>
          <a:stretch/>
        </p:blipFill>
        <p:spPr>
          <a:xfrm>
            <a:off x="5150754" y="2208705"/>
            <a:ext cx="4266297" cy="1927556"/>
          </a:xfrm>
          <a:prstGeom prst="rect">
            <a:avLst/>
          </a:prstGeom>
          <a:ln>
            <a:solidFill>
              <a:srgbClr val="8CD189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273764C-EB41-29F7-387F-0468B44B0973}"/>
              </a:ext>
            </a:extLst>
          </p:cNvPr>
          <p:cNvSpPr txBox="1"/>
          <p:nvPr/>
        </p:nvSpPr>
        <p:spPr>
          <a:xfrm>
            <a:off x="5493086" y="1772816"/>
            <a:ext cx="358163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500" dirty="0">
                <a:solidFill>
                  <a:schemeClr val="accent1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【</a:t>
            </a:r>
            <a:r>
              <a:rPr lang="ko-KR" altLang="en-US" sz="1500" dirty="0">
                <a:solidFill>
                  <a:schemeClr val="accent1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총 피상속인수와 과세대상 피상속인 수</a:t>
            </a:r>
            <a:r>
              <a:rPr lang="en-US" altLang="ko-KR" sz="1500" dirty="0">
                <a:solidFill>
                  <a:schemeClr val="accent1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】</a:t>
            </a:r>
            <a:endParaRPr lang="ko-KR" altLang="en-US" sz="1500" dirty="0">
              <a:solidFill>
                <a:schemeClr val="accent1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961382-FFAF-D424-B509-8A3E04C7D508}"/>
              </a:ext>
            </a:extLst>
          </p:cNvPr>
          <p:cNvSpPr txBox="1"/>
          <p:nvPr/>
        </p:nvSpPr>
        <p:spPr>
          <a:xfrm>
            <a:off x="847750" y="4761275"/>
            <a:ext cx="8497292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200" b="1" i="0" dirty="0">
                <a:solidFill>
                  <a:schemeClr val="accent1">
                    <a:lumMod val="5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“</a:t>
            </a:r>
            <a:r>
              <a:rPr lang="ko-KR" altLang="en-US" sz="2200" b="1" i="0" dirty="0">
                <a:solidFill>
                  <a:schemeClr val="accent1">
                    <a:lumMod val="5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집값 폭등에 ‘금수저 </a:t>
            </a:r>
            <a:r>
              <a:rPr lang="ko-KR" altLang="en-US" sz="2200" b="1" i="0" dirty="0" err="1">
                <a:solidFill>
                  <a:schemeClr val="accent1">
                    <a:lumMod val="5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세금’은</a:t>
            </a:r>
            <a:r>
              <a:rPr lang="ko-KR" altLang="en-US" sz="2200" b="1" i="0" dirty="0">
                <a:solidFill>
                  <a:schemeClr val="accent1">
                    <a:lumMod val="5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 옛말</a:t>
            </a:r>
            <a:r>
              <a:rPr lang="en-US" altLang="ko-KR" sz="2200" b="1" i="0" dirty="0">
                <a:solidFill>
                  <a:schemeClr val="accent1">
                    <a:lumMod val="5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…</a:t>
            </a:r>
            <a:r>
              <a:rPr lang="ko-KR" altLang="en-US" sz="2500" b="1" i="0" dirty="0">
                <a:solidFill>
                  <a:srgbClr val="4EB949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중산층 상속세 쓰나미</a:t>
            </a:r>
            <a:r>
              <a:rPr lang="ko-KR" altLang="en-US" sz="2200" b="1" i="0" dirty="0">
                <a:solidFill>
                  <a:schemeClr val="accent1">
                    <a:lumMod val="5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 몰려온다</a:t>
            </a:r>
            <a:r>
              <a:rPr lang="en-US" altLang="ko-KR" sz="2200" b="1" i="0" dirty="0">
                <a:solidFill>
                  <a:schemeClr val="accent1">
                    <a:lumMod val="5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”</a:t>
            </a:r>
            <a:endParaRPr lang="ko-KR" altLang="en-US" sz="2200" b="1" dirty="0">
              <a:solidFill>
                <a:schemeClr val="accent1">
                  <a:lumMod val="50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5A96AC-1D5C-44A5-7F2E-6A88AC98CAAD}"/>
              </a:ext>
            </a:extLst>
          </p:cNvPr>
          <p:cNvSpPr txBox="1"/>
          <p:nvPr/>
        </p:nvSpPr>
        <p:spPr>
          <a:xfrm>
            <a:off x="7112446" y="5203800"/>
            <a:ext cx="22325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출처 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서울경제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2021.11.3)</a:t>
            </a:r>
            <a:endParaRPr lang="ko-KR" altLang="en-US" sz="10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6DF3CA78-3A9A-66AC-B5C5-0DD445CB76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170" y="5668506"/>
            <a:ext cx="7460412" cy="661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2200" b="1" dirty="0">
                <a:solidFill>
                  <a:srgbClr val="21212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“</a:t>
            </a:r>
            <a:r>
              <a:rPr kumimoji="0" lang="ko-KR" altLang="ko-KR" sz="2200" b="1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상속세 남일 아니네"…4년뒤 서울 아파트 </a:t>
            </a:r>
            <a:r>
              <a:rPr kumimoji="0" lang="ko-KR" altLang="ko-KR" sz="2500" b="1" i="0" u="none" strike="noStrike" cap="none" normalizeH="0" baseline="0" dirty="0">
                <a:ln>
                  <a:noFill/>
                </a:ln>
                <a:solidFill>
                  <a:srgbClr val="4EB949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60% 세금폭탄</a:t>
            </a:r>
            <a:r>
              <a:rPr kumimoji="0" lang="en-US" altLang="ko-KR" sz="2200" b="1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”</a:t>
            </a:r>
            <a:endParaRPr kumimoji="0" lang="ko-KR" altLang="ko-KR" sz="2200" b="1" i="0" u="none" strike="noStrike" cap="none" normalizeH="0" baseline="0" dirty="0">
              <a:ln>
                <a:noFill/>
              </a:ln>
              <a:solidFill>
                <a:srgbClr val="212121"/>
              </a:solidFill>
              <a:effectLst/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E340C30-BBCB-C2C2-7B9F-A150D863FE0E}"/>
              </a:ext>
            </a:extLst>
          </p:cNvPr>
          <p:cNvSpPr txBox="1"/>
          <p:nvPr/>
        </p:nvSpPr>
        <p:spPr>
          <a:xfrm>
            <a:off x="7112446" y="6207115"/>
            <a:ext cx="22325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출처 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매일경제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2021.10.24)</a:t>
            </a:r>
            <a:endParaRPr lang="ko-KR" altLang="en-US" sz="10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0345CF5-0323-DBAD-093D-E6DC91C8F61D}"/>
              </a:ext>
            </a:extLst>
          </p:cNvPr>
          <p:cNvSpPr txBox="1"/>
          <p:nvPr/>
        </p:nvSpPr>
        <p:spPr>
          <a:xfrm>
            <a:off x="7112446" y="4225347"/>
            <a:ext cx="22325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출처 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보험연구원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lang="ko-KR" altLang="en-US" sz="10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FB20ED17-B9A0-0DBD-4C0A-E7D210CC18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88" b="89888" l="7810" r="90046">
                        <a14:foregroundMark x1="52758" y1="86390" x2="77869" y2="77898"/>
                        <a14:foregroundMark x1="44410" y1="89213" x2="46866" y2="88383"/>
                        <a14:foregroundMark x1="90046" y1="40000" x2="89587" y2="44944"/>
                        <a14:backgroundMark x1="62021" y1="22697" x2="47014" y2="61573"/>
                        <a14:backgroundMark x1="45176" y1="62247" x2="50689" y2="63371"/>
                        <a14:backgroundMark x1="61868" y1="22022" x2="64931" y2="23596"/>
                        <a14:backgroundMark x1="45482" y1="84494" x2="53752" y2="84045"/>
                        <a14:backgroundMark x1="81164" y1="78427" x2="84533" y2="75955"/>
                        <a14:backgroundMark x1="83920" y1="75506" x2="77795" y2="77753"/>
                        <a14:backgroundMark x1="19296" y1="18876" x2="7198" y2="42472"/>
                        <a14:backgroundMark x1="17152" y1="15730" x2="6126" y2="3191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00278" y="4380960"/>
            <a:ext cx="1816195" cy="1237683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3868306C-C92B-736A-1CA5-742EF6B14F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88" b="89888" l="7810" r="90046">
                        <a14:foregroundMark x1="52758" y1="86390" x2="77869" y2="77898"/>
                        <a14:foregroundMark x1="44410" y1="89213" x2="46866" y2="88383"/>
                        <a14:foregroundMark x1="90046" y1="40000" x2="89587" y2="44944"/>
                        <a14:backgroundMark x1="62021" y1="22697" x2="47014" y2="61573"/>
                        <a14:backgroundMark x1="45176" y1="62247" x2="50689" y2="63371"/>
                        <a14:backgroundMark x1="61868" y1="22022" x2="64931" y2="23596"/>
                        <a14:backgroundMark x1="45482" y1="84494" x2="53752" y2="84045"/>
                        <a14:backgroundMark x1="81164" y1="78427" x2="84533" y2="75955"/>
                        <a14:backgroundMark x1="83920" y1="75506" x2="77795" y2="77753"/>
                        <a14:backgroundMark x1="19296" y1="18876" x2="7198" y2="42472"/>
                        <a14:backgroundMark x1="17152" y1="15730" x2="6126" y2="3191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96396" y="5258083"/>
            <a:ext cx="1816195" cy="123768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5731015-5A72-EBEF-4691-C1A9EA31D789}"/>
              </a:ext>
            </a:extLst>
          </p:cNvPr>
          <p:cNvSpPr txBox="1"/>
          <p:nvPr/>
        </p:nvSpPr>
        <p:spPr>
          <a:xfrm>
            <a:off x="373491" y="196734"/>
            <a:ext cx="9374150" cy="43088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sz="2200" b="1" dirty="0">
                <a:solidFill>
                  <a:srgbClr val="00387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『</a:t>
            </a:r>
            <a:r>
              <a:rPr lang="ko-KR" altLang="en-US" sz="2200" b="1" dirty="0" err="1">
                <a:solidFill>
                  <a:srgbClr val="00387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교보뉴더든든한종신보험</a:t>
            </a:r>
            <a:r>
              <a:rPr lang="en-US" altLang="ko-KR" sz="2200" b="1" dirty="0">
                <a:solidFill>
                  <a:srgbClr val="00387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』</a:t>
            </a:r>
            <a:r>
              <a:rPr lang="ko-KR" altLang="en-US" sz="2200" b="1" dirty="0">
                <a:solidFill>
                  <a:srgbClr val="00387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의 상속세 이슈 마케팅 포인트</a:t>
            </a:r>
          </a:p>
        </p:txBody>
      </p:sp>
    </p:spTree>
    <p:extLst>
      <p:ext uri="{BB962C8B-B14F-4D97-AF65-F5344CB8AC3E}">
        <p14:creationId xmlns:p14="http://schemas.microsoft.com/office/powerpoint/2010/main" val="3211751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19FD6D8F-3E04-10D8-1800-0A15FB307B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199"/>
          <a:stretch/>
        </p:blipFill>
        <p:spPr>
          <a:xfrm>
            <a:off x="814179" y="2492896"/>
            <a:ext cx="8674309" cy="394380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CAE26BE-B365-BC72-52D3-475E393E29D5}"/>
              </a:ext>
            </a:extLst>
          </p:cNvPr>
          <p:cNvSpPr txBox="1"/>
          <p:nvPr/>
        </p:nvSpPr>
        <p:spPr>
          <a:xfrm>
            <a:off x="790977" y="1116591"/>
            <a:ext cx="7676031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>
                <a:schemeClr val="tx1"/>
              </a:buClr>
            </a:pPr>
            <a:r>
              <a:rPr lang="ko-KR" altLang="en-US" sz="1700" b="1" dirty="0">
                <a:latin typeface="나눔고딕" pitchFamily="2" charset="-127"/>
                <a:ea typeface="나눔고딕" pitchFamily="2" charset="-127"/>
              </a:rPr>
              <a:t>중산층의 상속세 과세 대중화 </a:t>
            </a:r>
          </a:p>
        </p:txBody>
      </p:sp>
      <p:sp>
        <p:nvSpPr>
          <p:cNvPr id="4" name="타원 3">
            <a:extLst>
              <a:ext uri="{FF2B5EF4-FFF2-40B4-BE49-F238E27FC236}">
                <a16:creationId xmlns:a16="http://schemas.microsoft.com/office/drawing/2014/main" id="{F4147BDA-2CF3-74CF-4408-7EC921463F44}"/>
              </a:ext>
            </a:extLst>
          </p:cNvPr>
          <p:cNvSpPr/>
          <p:nvPr/>
        </p:nvSpPr>
        <p:spPr>
          <a:xfrm>
            <a:off x="567027" y="1183549"/>
            <a:ext cx="208714" cy="208714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190500" dist="1143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B02164CD-5270-9F27-8C60-96B75CCF529D}"/>
              </a:ext>
            </a:extLst>
          </p:cNvPr>
          <p:cNvGrpSpPr/>
          <p:nvPr/>
        </p:nvGrpSpPr>
        <p:grpSpPr>
          <a:xfrm>
            <a:off x="803380" y="1772816"/>
            <a:ext cx="5156938" cy="671041"/>
            <a:chOff x="611560" y="1786989"/>
            <a:chExt cx="3212928" cy="628371"/>
          </a:xfrm>
        </p:grpSpPr>
        <p:sp>
          <p:nvSpPr>
            <p:cNvPr id="6" name="사각형: 둥근 모서리 5">
              <a:extLst>
                <a:ext uri="{FF2B5EF4-FFF2-40B4-BE49-F238E27FC236}">
                  <a16:creationId xmlns:a16="http://schemas.microsoft.com/office/drawing/2014/main" id="{91808E6D-950A-9767-E19F-F3036F9CF7C0}"/>
                </a:ext>
              </a:extLst>
            </p:cNvPr>
            <p:cNvSpPr/>
            <p:nvPr/>
          </p:nvSpPr>
          <p:spPr>
            <a:xfrm>
              <a:off x="683568" y="1844824"/>
              <a:ext cx="3140920" cy="359742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 dirty="0">
                <a:latin typeface="나눔고딕" panose="020D0604000000000000" pitchFamily="50" charset="-127"/>
                <a:ea typeface="나눔고딕" panose="020D0604000000000000" pitchFamily="50" charset="-127"/>
                <a:cs typeface="KoPubWorld돋움체 Light" panose="00000300000000000000" pitchFamily="2" charset="-127"/>
              </a:endParaRPr>
            </a:p>
          </p:txBody>
        </p:sp>
        <p:sp>
          <p:nvSpPr>
            <p:cNvPr id="7" name="사각형: 둥근 모서리 6">
              <a:extLst>
                <a:ext uri="{FF2B5EF4-FFF2-40B4-BE49-F238E27FC236}">
                  <a16:creationId xmlns:a16="http://schemas.microsoft.com/office/drawing/2014/main" id="{5030AC45-080E-5F3E-EE18-D30666C4A72A}"/>
                </a:ext>
              </a:extLst>
            </p:cNvPr>
            <p:cNvSpPr/>
            <p:nvPr/>
          </p:nvSpPr>
          <p:spPr>
            <a:xfrm>
              <a:off x="611560" y="1786989"/>
              <a:ext cx="3161830" cy="359743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50000"/>
              </a:schemeClr>
            </a:solidFill>
            <a:ln>
              <a:solidFill>
                <a:srgbClr val="4EB949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 dirty="0">
                <a:latin typeface="나눔고딕" panose="020D0604000000000000" pitchFamily="50" charset="-127"/>
                <a:ea typeface="나눔고딕" panose="020D0604000000000000" pitchFamily="50" charset="-127"/>
                <a:cs typeface="KoPubWorld돋움체 Light" panose="00000300000000000000" pitchFamily="2" charset="-127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CFEE883-E1AB-A28A-A67F-C38F2F265D46}"/>
                </a:ext>
              </a:extLst>
            </p:cNvPr>
            <p:cNvSpPr txBox="1"/>
            <p:nvPr/>
          </p:nvSpPr>
          <p:spPr>
            <a:xfrm>
              <a:off x="838586" y="1810128"/>
              <a:ext cx="2856991" cy="6052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b="1" dirty="0" err="1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나눔고딕" panose="020D0604000000000000" pitchFamily="50" charset="-127"/>
                  <a:ea typeface="나눔고딕" panose="020D0604000000000000" pitchFamily="50" charset="-127"/>
                  <a:cs typeface="KoPubWorld돋움체 Light" panose="00000300000000000000" pitchFamily="2" charset="-127"/>
                </a:rPr>
                <a:t>상속재산가액</a:t>
              </a:r>
              <a:r>
                <a:rPr lang="ko-KR" altLang="en-US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나눔고딕" panose="020D0604000000000000" pitchFamily="50" charset="-127"/>
                  <a:ea typeface="나눔고딕" panose="020D0604000000000000" pitchFamily="50" charset="-127"/>
                  <a:cs typeface="KoPubWorld돋움체 Light" panose="00000300000000000000" pitchFamily="2" charset="-127"/>
                </a:rPr>
                <a:t> 규모별 과세대상 피상속인수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5FF9089F-B3A0-098F-2104-3CF04989B792}"/>
              </a:ext>
            </a:extLst>
          </p:cNvPr>
          <p:cNvSpPr txBox="1"/>
          <p:nvPr/>
        </p:nvSpPr>
        <p:spPr>
          <a:xfrm>
            <a:off x="7255892" y="2265506"/>
            <a:ext cx="22325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출처 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보험연구원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lang="ko-KR" altLang="en-US" sz="10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D15590F4-B326-3C4F-3166-E36B4E1FC6C6}"/>
              </a:ext>
            </a:extLst>
          </p:cNvPr>
          <p:cNvGrpSpPr/>
          <p:nvPr/>
        </p:nvGrpSpPr>
        <p:grpSpPr>
          <a:xfrm>
            <a:off x="5484702" y="2478110"/>
            <a:ext cx="4010316" cy="2347901"/>
            <a:chOff x="936491" y="5633313"/>
            <a:chExt cx="2114016" cy="1237683"/>
          </a:xfrm>
        </p:grpSpPr>
        <p:pic>
          <p:nvPicPr>
            <p:cNvPr id="15" name="그림 14">
              <a:extLst>
                <a:ext uri="{FF2B5EF4-FFF2-40B4-BE49-F238E27FC236}">
                  <a16:creationId xmlns:a16="http://schemas.microsoft.com/office/drawing/2014/main" id="{FCB48146-6A5D-55C0-CF13-04BE0BF9923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854" b="92336" l="9851" r="89851">
                          <a14:foregroundMark x1="20000" y1="18248" x2="20000" y2="19343"/>
                          <a14:foregroundMark x1="65970" y1="56569" x2="68955" y2="56934"/>
                          <a14:foregroundMark x1="29851" y1="92336" x2="30149" y2="89416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391174" y="5742860"/>
              <a:ext cx="659333" cy="539275"/>
            </a:xfrm>
            <a:prstGeom prst="rect">
              <a:avLst/>
            </a:prstGeom>
          </p:spPr>
        </p:pic>
        <p:pic>
          <p:nvPicPr>
            <p:cNvPr id="16" name="그림 15">
              <a:extLst>
                <a:ext uri="{FF2B5EF4-FFF2-40B4-BE49-F238E27FC236}">
                  <a16:creationId xmlns:a16="http://schemas.microsoft.com/office/drawing/2014/main" id="{6A363977-788E-E145-485F-9B6D4510C60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888" b="89888" l="7810" r="90046">
                          <a14:foregroundMark x1="52758" y1="86390" x2="77869" y2="77898"/>
                          <a14:foregroundMark x1="44410" y1="89213" x2="46866" y2="88383"/>
                          <a14:foregroundMark x1="90046" y1="40000" x2="89587" y2="44944"/>
                          <a14:backgroundMark x1="62021" y1="22697" x2="47014" y2="61573"/>
                          <a14:backgroundMark x1="45176" y1="62247" x2="50689" y2="63371"/>
                          <a14:backgroundMark x1="61868" y1="22022" x2="64931" y2="23596"/>
                          <a14:backgroundMark x1="45482" y1="84494" x2="53752" y2="84045"/>
                          <a14:backgroundMark x1="81164" y1="78427" x2="84533" y2="75955"/>
                          <a14:backgroundMark x1="83920" y1="75506" x2="77795" y2="77753"/>
                          <a14:backgroundMark x1="19296" y1="18876" x2="7198" y2="42472"/>
                          <a14:backgroundMark x1="17152" y1="15730" x2="6126" y2="3191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36491" y="5633313"/>
              <a:ext cx="1816195" cy="1237683"/>
            </a:xfrm>
            <a:prstGeom prst="rect">
              <a:avLst/>
            </a:prstGeom>
          </p:spPr>
        </p:pic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F994BD0F-31BC-69FA-49ED-CBD3324561A6}"/>
              </a:ext>
            </a:extLst>
          </p:cNvPr>
          <p:cNvSpPr txBox="1"/>
          <p:nvPr/>
        </p:nvSpPr>
        <p:spPr>
          <a:xfrm>
            <a:off x="6497476" y="3197428"/>
            <a:ext cx="180020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2500" b="1" i="0" dirty="0"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중산층에서 크게 증가</a:t>
            </a:r>
            <a:endParaRPr lang="ko-KR" altLang="en-US" sz="2200" b="1" dirty="0">
              <a:solidFill>
                <a:srgbClr val="FF00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E4577C0-ED12-9CD8-B5C8-D8ECD2BEE4EE}"/>
              </a:ext>
            </a:extLst>
          </p:cNvPr>
          <p:cNvSpPr txBox="1"/>
          <p:nvPr/>
        </p:nvSpPr>
        <p:spPr>
          <a:xfrm>
            <a:off x="373491" y="196734"/>
            <a:ext cx="9374150" cy="43088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sz="2200" b="1" dirty="0">
                <a:solidFill>
                  <a:srgbClr val="00387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『</a:t>
            </a:r>
            <a:r>
              <a:rPr lang="ko-KR" altLang="en-US" sz="2200" b="1" dirty="0" err="1">
                <a:solidFill>
                  <a:srgbClr val="00387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교보뉴더든든한종신보험</a:t>
            </a:r>
            <a:r>
              <a:rPr lang="en-US" altLang="ko-KR" sz="2200" b="1" dirty="0">
                <a:solidFill>
                  <a:srgbClr val="00387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』</a:t>
            </a:r>
            <a:r>
              <a:rPr lang="ko-KR" altLang="en-US" sz="2200" b="1" dirty="0">
                <a:solidFill>
                  <a:srgbClr val="00387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의 상속세 이슈 마케팅 포인트</a:t>
            </a:r>
          </a:p>
        </p:txBody>
      </p:sp>
    </p:spTree>
    <p:extLst>
      <p:ext uri="{BB962C8B-B14F-4D97-AF65-F5344CB8AC3E}">
        <p14:creationId xmlns:p14="http://schemas.microsoft.com/office/powerpoint/2010/main" val="26823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5C9CE1D-999E-C318-0D51-5B89472879A4}"/>
              </a:ext>
            </a:extLst>
          </p:cNvPr>
          <p:cNvSpPr txBox="1"/>
          <p:nvPr/>
        </p:nvSpPr>
        <p:spPr>
          <a:xfrm>
            <a:off x="790977" y="1116591"/>
            <a:ext cx="8193677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>
                <a:schemeClr val="tx1"/>
              </a:buClr>
            </a:pPr>
            <a:r>
              <a:rPr lang="ko-KR" altLang="en-US" sz="1700" b="1" dirty="0">
                <a:latin typeface="나눔고딕" pitchFamily="2" charset="-127"/>
                <a:ea typeface="나눔고딕" pitchFamily="2" charset="-127"/>
              </a:rPr>
              <a:t>상속세 납부 재원 마련 방안 중 가장 현실적인 것은 종신보험을 활용하는 것입니다</a:t>
            </a:r>
            <a:r>
              <a:rPr lang="en-US" altLang="ko-KR" sz="1700" b="1" dirty="0">
                <a:latin typeface="나눔고딕" pitchFamily="2" charset="-127"/>
                <a:ea typeface="나눔고딕" pitchFamily="2" charset="-127"/>
              </a:rPr>
              <a:t>!</a:t>
            </a:r>
            <a:endParaRPr lang="ko-KR" altLang="en-US" sz="1700" b="1" dirty="0">
              <a:latin typeface="나눔고딕" pitchFamily="2" charset="-127"/>
              <a:ea typeface="나눔고딕" pitchFamily="2" charset="-127"/>
            </a:endParaRPr>
          </a:p>
        </p:txBody>
      </p:sp>
      <p:sp>
        <p:nvSpPr>
          <p:cNvPr id="6" name="타원 5">
            <a:extLst>
              <a:ext uri="{FF2B5EF4-FFF2-40B4-BE49-F238E27FC236}">
                <a16:creationId xmlns:a16="http://schemas.microsoft.com/office/drawing/2014/main" id="{1657AF6F-0DC1-C88D-8766-7026E2FB9D4F}"/>
              </a:ext>
            </a:extLst>
          </p:cNvPr>
          <p:cNvSpPr/>
          <p:nvPr/>
        </p:nvSpPr>
        <p:spPr>
          <a:xfrm>
            <a:off x="567027" y="1183549"/>
            <a:ext cx="208714" cy="208714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190500" dist="1143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2E59CE-6035-EDDD-A893-E35843FC5D35}"/>
              </a:ext>
            </a:extLst>
          </p:cNvPr>
          <p:cNvSpPr txBox="1"/>
          <p:nvPr/>
        </p:nvSpPr>
        <p:spPr>
          <a:xfrm>
            <a:off x="721624" y="6227063"/>
            <a:ext cx="23782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출처 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국세청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2021 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세금절약 가이드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Ⅱ)</a:t>
            </a:r>
            <a:endParaRPr lang="ko-KR" altLang="en-US" sz="10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2A36EC7E-AE97-F4A0-DD4A-C12C480CBB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980" y="1773239"/>
            <a:ext cx="2872329" cy="4392066"/>
          </a:xfrm>
          <a:prstGeom prst="rect">
            <a:avLst/>
          </a:prstGeom>
          <a:ln>
            <a:solidFill>
              <a:srgbClr val="4EB949"/>
            </a:solidFill>
          </a:ln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A2A1C8D2-E802-60F8-97F8-8BC5581DB5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6022" y="1916113"/>
            <a:ext cx="2965416" cy="4422477"/>
          </a:xfrm>
          <a:prstGeom prst="rect">
            <a:avLst/>
          </a:prstGeom>
          <a:ln>
            <a:solidFill>
              <a:srgbClr val="4EB949"/>
            </a:solidFill>
          </a:ln>
        </p:spPr>
      </p:pic>
      <p:sp>
        <p:nvSpPr>
          <p:cNvPr id="10" name="직사각형 9">
            <a:extLst>
              <a:ext uri="{FF2B5EF4-FFF2-40B4-BE49-F238E27FC236}">
                <a16:creationId xmlns:a16="http://schemas.microsoft.com/office/drawing/2014/main" id="{2846584B-EEBC-CEC5-43F1-288F16745AC8}"/>
              </a:ext>
            </a:extLst>
          </p:cNvPr>
          <p:cNvSpPr/>
          <p:nvPr/>
        </p:nvSpPr>
        <p:spPr>
          <a:xfrm>
            <a:off x="3672309" y="3429000"/>
            <a:ext cx="1423913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자유형: 도형 12">
            <a:extLst>
              <a:ext uri="{FF2B5EF4-FFF2-40B4-BE49-F238E27FC236}">
                <a16:creationId xmlns:a16="http://schemas.microsoft.com/office/drawing/2014/main" id="{7700F9AC-299B-8955-7FE1-7C8F0EA1FE15}"/>
              </a:ext>
            </a:extLst>
          </p:cNvPr>
          <p:cNvSpPr/>
          <p:nvPr/>
        </p:nvSpPr>
        <p:spPr>
          <a:xfrm>
            <a:off x="5238571" y="1916113"/>
            <a:ext cx="4249918" cy="1445857"/>
          </a:xfrm>
          <a:custGeom>
            <a:avLst/>
            <a:gdLst>
              <a:gd name="connsiteX0" fmla="*/ 1345308 w 4441431"/>
              <a:gd name="connsiteY0" fmla="*/ 360399 h 1604839"/>
              <a:gd name="connsiteX1" fmla="*/ 1345308 w 4441431"/>
              <a:gd name="connsiteY1" fmla="*/ 360400 h 1604839"/>
              <a:gd name="connsiteX2" fmla="*/ 1345308 w 4441431"/>
              <a:gd name="connsiteY2" fmla="*/ 360400 h 1604839"/>
              <a:gd name="connsiteX3" fmla="*/ 1705708 w 4441431"/>
              <a:gd name="connsiteY3" fmla="*/ 0 h 1604839"/>
              <a:gd name="connsiteX4" fmla="*/ 4081031 w 4441431"/>
              <a:gd name="connsiteY4" fmla="*/ 0 h 1604839"/>
              <a:gd name="connsiteX5" fmla="*/ 4441431 w 4441431"/>
              <a:gd name="connsiteY5" fmla="*/ 360400 h 1604839"/>
              <a:gd name="connsiteX6" fmla="*/ 4441430 w 4441431"/>
              <a:gd name="connsiteY6" fmla="*/ 360400 h 1604839"/>
              <a:gd name="connsiteX7" fmla="*/ 4081030 w 4441431"/>
              <a:gd name="connsiteY7" fmla="*/ 720800 h 1604839"/>
              <a:gd name="connsiteX8" fmla="*/ 1705708 w 4441431"/>
              <a:gd name="connsiteY8" fmla="*/ 720799 h 1604839"/>
              <a:gd name="connsiteX9" fmla="*/ 1504205 w 4441431"/>
              <a:gd name="connsiteY9" fmla="*/ 659248 h 1604839"/>
              <a:gd name="connsiteX10" fmla="*/ 1465610 w 4441431"/>
              <a:gd name="connsiteY10" fmla="*/ 627404 h 1604839"/>
              <a:gd name="connsiteX11" fmla="*/ 0 w 4441431"/>
              <a:gd name="connsiteY11" fmla="*/ 1604839 h 1604839"/>
              <a:gd name="connsiteX12" fmla="*/ 1345678 w 4441431"/>
              <a:gd name="connsiteY12" fmla="*/ 362232 h 1604839"/>
              <a:gd name="connsiteX13" fmla="*/ 1345308 w 4441431"/>
              <a:gd name="connsiteY13" fmla="*/ 360400 h 1604839"/>
              <a:gd name="connsiteX14" fmla="*/ 1373630 w 4441431"/>
              <a:gd name="connsiteY14" fmla="*/ 220116 h 1604839"/>
              <a:gd name="connsiteX15" fmla="*/ 1705708 w 4441431"/>
              <a:gd name="connsiteY15" fmla="*/ 0 h 1604839"/>
              <a:gd name="connsiteX0" fmla="*/ 1272996 w 4369119"/>
              <a:gd name="connsiteY0" fmla="*/ 360399 h 1110781"/>
              <a:gd name="connsiteX1" fmla="*/ 1272996 w 4369119"/>
              <a:gd name="connsiteY1" fmla="*/ 360400 h 1110781"/>
              <a:gd name="connsiteX2" fmla="*/ 1272996 w 4369119"/>
              <a:gd name="connsiteY2" fmla="*/ 360400 h 1110781"/>
              <a:gd name="connsiteX3" fmla="*/ 1272996 w 4369119"/>
              <a:gd name="connsiteY3" fmla="*/ 360399 h 1110781"/>
              <a:gd name="connsiteX4" fmla="*/ 1633396 w 4369119"/>
              <a:gd name="connsiteY4" fmla="*/ 0 h 1110781"/>
              <a:gd name="connsiteX5" fmla="*/ 4008719 w 4369119"/>
              <a:gd name="connsiteY5" fmla="*/ 0 h 1110781"/>
              <a:gd name="connsiteX6" fmla="*/ 4369119 w 4369119"/>
              <a:gd name="connsiteY6" fmla="*/ 360400 h 1110781"/>
              <a:gd name="connsiteX7" fmla="*/ 4369118 w 4369119"/>
              <a:gd name="connsiteY7" fmla="*/ 360400 h 1110781"/>
              <a:gd name="connsiteX8" fmla="*/ 4008718 w 4369119"/>
              <a:gd name="connsiteY8" fmla="*/ 720800 h 1110781"/>
              <a:gd name="connsiteX9" fmla="*/ 1633396 w 4369119"/>
              <a:gd name="connsiteY9" fmla="*/ 720799 h 1110781"/>
              <a:gd name="connsiteX10" fmla="*/ 1431893 w 4369119"/>
              <a:gd name="connsiteY10" fmla="*/ 659248 h 1110781"/>
              <a:gd name="connsiteX11" fmla="*/ 1393298 w 4369119"/>
              <a:gd name="connsiteY11" fmla="*/ 627404 h 1110781"/>
              <a:gd name="connsiteX12" fmla="*/ 0 w 4369119"/>
              <a:gd name="connsiteY12" fmla="*/ 1110781 h 1110781"/>
              <a:gd name="connsiteX13" fmla="*/ 1273366 w 4369119"/>
              <a:gd name="connsiteY13" fmla="*/ 362232 h 1110781"/>
              <a:gd name="connsiteX14" fmla="*/ 1272996 w 4369119"/>
              <a:gd name="connsiteY14" fmla="*/ 360400 h 1110781"/>
              <a:gd name="connsiteX15" fmla="*/ 1301318 w 4369119"/>
              <a:gd name="connsiteY15" fmla="*/ 220116 h 1110781"/>
              <a:gd name="connsiteX16" fmla="*/ 1633396 w 4369119"/>
              <a:gd name="connsiteY16" fmla="*/ 0 h 1110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369119" h="1110781">
                <a:moveTo>
                  <a:pt x="1272996" y="360399"/>
                </a:moveTo>
                <a:lnTo>
                  <a:pt x="1272996" y="360400"/>
                </a:lnTo>
                <a:lnTo>
                  <a:pt x="1272996" y="360400"/>
                </a:lnTo>
                <a:lnTo>
                  <a:pt x="1272996" y="360399"/>
                </a:lnTo>
                <a:close/>
                <a:moveTo>
                  <a:pt x="1633396" y="0"/>
                </a:moveTo>
                <a:lnTo>
                  <a:pt x="4008719" y="0"/>
                </a:lnTo>
                <a:cubicBezTo>
                  <a:pt x="4207762" y="0"/>
                  <a:pt x="4369119" y="161357"/>
                  <a:pt x="4369119" y="360400"/>
                </a:cubicBezTo>
                <a:lnTo>
                  <a:pt x="4369118" y="360400"/>
                </a:lnTo>
                <a:cubicBezTo>
                  <a:pt x="4369118" y="559443"/>
                  <a:pt x="4207761" y="720800"/>
                  <a:pt x="4008718" y="720800"/>
                </a:cubicBezTo>
                <a:lnTo>
                  <a:pt x="1633396" y="720799"/>
                </a:lnTo>
                <a:cubicBezTo>
                  <a:pt x="1558755" y="720799"/>
                  <a:pt x="1489414" y="698108"/>
                  <a:pt x="1431893" y="659248"/>
                </a:cubicBezTo>
                <a:lnTo>
                  <a:pt x="1393298" y="627404"/>
                </a:lnTo>
                <a:lnTo>
                  <a:pt x="0" y="1110781"/>
                </a:lnTo>
                <a:lnTo>
                  <a:pt x="1273366" y="362232"/>
                </a:lnTo>
                <a:cubicBezTo>
                  <a:pt x="1273243" y="361621"/>
                  <a:pt x="1273119" y="361011"/>
                  <a:pt x="1272996" y="360400"/>
                </a:cubicBezTo>
                <a:lnTo>
                  <a:pt x="1301318" y="220116"/>
                </a:lnTo>
                <a:cubicBezTo>
                  <a:pt x="1356030" y="90763"/>
                  <a:pt x="1484114" y="0"/>
                  <a:pt x="1633396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12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57FE960-BFD6-6FF2-4DC1-6C7D3E34107B}"/>
              </a:ext>
            </a:extLst>
          </p:cNvPr>
          <p:cNvSpPr txBox="1"/>
          <p:nvPr/>
        </p:nvSpPr>
        <p:spPr>
          <a:xfrm>
            <a:off x="6716330" y="1992794"/>
            <a:ext cx="2592288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1500" dirty="0">
                <a:solidFill>
                  <a:srgbClr val="FFFF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보장성보험</a:t>
            </a:r>
            <a:r>
              <a:rPr lang="en-US" altLang="ko-KR" sz="1500" dirty="0">
                <a:solidFill>
                  <a:srgbClr val="FFFF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500" dirty="0" err="1">
                <a:solidFill>
                  <a:srgbClr val="FFFF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교보뉴더든든한</a:t>
            </a:r>
            <a:r>
              <a:rPr lang="en-US" altLang="ko-KR" sz="1500" dirty="0">
                <a:solidFill>
                  <a:srgbClr val="FFFF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/>
            </a:r>
            <a:br>
              <a:rPr lang="en-US" altLang="ko-KR" sz="1500" dirty="0">
                <a:solidFill>
                  <a:srgbClr val="FFFF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ko-KR" altLang="en-US" sz="1500" dirty="0">
                <a:solidFill>
                  <a:srgbClr val="FFFF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종신보험</a:t>
            </a:r>
            <a:r>
              <a:rPr lang="en-US" altLang="ko-KR" sz="1500" dirty="0">
                <a:solidFill>
                  <a:srgbClr val="FFFF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sz="1500" dirty="0">
                <a:solidFill>
                  <a:srgbClr val="FFFF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이 필요한 이유는 </a:t>
            </a:r>
            <a:endParaRPr lang="en-US" altLang="ko-KR" sz="1500" dirty="0">
              <a:solidFill>
                <a:srgbClr val="FFFF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/>
            <a:r>
              <a:rPr lang="ko-KR" altLang="en-US" sz="1500" dirty="0">
                <a:solidFill>
                  <a:srgbClr val="FFFF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바로 현금화가 가능하다는 것</a:t>
            </a:r>
            <a:r>
              <a:rPr lang="en-US" altLang="ko-KR" sz="1500" dirty="0">
                <a:solidFill>
                  <a:srgbClr val="FFFF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!</a:t>
            </a:r>
            <a:endParaRPr lang="ko-KR" altLang="en-US" sz="1500" dirty="0">
              <a:solidFill>
                <a:srgbClr val="FFFF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6" name="사각형: 둥근 모서리 15">
            <a:extLst>
              <a:ext uri="{FF2B5EF4-FFF2-40B4-BE49-F238E27FC236}">
                <a16:creationId xmlns:a16="http://schemas.microsoft.com/office/drawing/2014/main" id="{FC993D6A-2D6A-AFB3-F425-CE22A1C4E3FC}"/>
              </a:ext>
            </a:extLst>
          </p:cNvPr>
          <p:cNvSpPr/>
          <p:nvPr/>
        </p:nvSpPr>
        <p:spPr>
          <a:xfrm>
            <a:off x="6540153" y="3159730"/>
            <a:ext cx="1334810" cy="1007864"/>
          </a:xfrm>
          <a:prstGeom prst="roundRect">
            <a:avLst>
              <a:gd name="adj" fmla="val 7693"/>
            </a:avLst>
          </a:prstGeom>
          <a:solidFill>
            <a:schemeClr val="bg1"/>
          </a:solidFill>
          <a:ln w="50800">
            <a:solidFill>
              <a:srgbClr val="4EB9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700" b="1" dirty="0">
                <a:solidFill>
                  <a:srgbClr val="4EB949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현금</a:t>
            </a:r>
          </a:p>
        </p:txBody>
      </p:sp>
      <p:sp>
        <p:nvSpPr>
          <p:cNvPr id="17" name="사각형: 둥근 모서리 16">
            <a:extLst>
              <a:ext uri="{FF2B5EF4-FFF2-40B4-BE49-F238E27FC236}">
                <a16:creationId xmlns:a16="http://schemas.microsoft.com/office/drawing/2014/main" id="{28B8CCCD-8B1A-46A0-DBC4-3AE24D5B2251}"/>
              </a:ext>
            </a:extLst>
          </p:cNvPr>
          <p:cNvSpPr/>
          <p:nvPr/>
        </p:nvSpPr>
        <p:spPr>
          <a:xfrm>
            <a:off x="8153678" y="3159730"/>
            <a:ext cx="1334810" cy="1007864"/>
          </a:xfrm>
          <a:prstGeom prst="roundRect">
            <a:avLst>
              <a:gd name="adj" fmla="val 7693"/>
            </a:avLst>
          </a:prstGeom>
          <a:noFill/>
          <a:ln w="508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700" b="1" dirty="0">
                <a:solidFill>
                  <a:schemeClr val="accent1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담보</a:t>
            </a:r>
            <a:endParaRPr lang="en-US" altLang="ko-KR" sz="2700" b="1" dirty="0">
              <a:solidFill>
                <a:schemeClr val="accent1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/>
            <a:r>
              <a:rPr lang="ko-KR" altLang="en-US" sz="2700" b="1" dirty="0">
                <a:solidFill>
                  <a:schemeClr val="accent1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대출</a:t>
            </a:r>
            <a:endParaRPr lang="en-US" altLang="ko-KR" sz="2700" b="1" dirty="0">
              <a:solidFill>
                <a:schemeClr val="accent1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8" name="사각형: 둥근 모서리 17">
            <a:extLst>
              <a:ext uri="{FF2B5EF4-FFF2-40B4-BE49-F238E27FC236}">
                <a16:creationId xmlns:a16="http://schemas.microsoft.com/office/drawing/2014/main" id="{D4397F0C-6872-46B3-3251-004F8FC94C9F}"/>
              </a:ext>
            </a:extLst>
          </p:cNvPr>
          <p:cNvSpPr/>
          <p:nvPr/>
        </p:nvSpPr>
        <p:spPr>
          <a:xfrm>
            <a:off x="6540153" y="4797152"/>
            <a:ext cx="1334810" cy="944257"/>
          </a:xfrm>
          <a:prstGeom prst="roundRect">
            <a:avLst>
              <a:gd name="adj" fmla="val 7693"/>
            </a:avLst>
          </a:prstGeom>
          <a:noFill/>
          <a:ln w="508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700" b="1" dirty="0">
                <a:solidFill>
                  <a:schemeClr val="accent1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물납</a:t>
            </a:r>
          </a:p>
        </p:txBody>
      </p:sp>
      <p:sp>
        <p:nvSpPr>
          <p:cNvPr id="19" name="사각형: 둥근 모서리 18">
            <a:extLst>
              <a:ext uri="{FF2B5EF4-FFF2-40B4-BE49-F238E27FC236}">
                <a16:creationId xmlns:a16="http://schemas.microsoft.com/office/drawing/2014/main" id="{CC5BCB95-1595-62FA-35E2-5CDDB727F8E1}"/>
              </a:ext>
            </a:extLst>
          </p:cNvPr>
          <p:cNvSpPr/>
          <p:nvPr/>
        </p:nvSpPr>
        <p:spPr>
          <a:xfrm>
            <a:off x="8153678" y="4797152"/>
            <a:ext cx="1334810" cy="944257"/>
          </a:xfrm>
          <a:prstGeom prst="roundRect">
            <a:avLst>
              <a:gd name="adj" fmla="val 7693"/>
            </a:avLst>
          </a:prstGeom>
          <a:noFill/>
          <a:ln w="508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700" b="1" dirty="0">
                <a:solidFill>
                  <a:schemeClr val="accent1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부동산</a:t>
            </a:r>
            <a:endParaRPr lang="en-US" altLang="ko-KR" sz="2700" b="1" dirty="0">
              <a:solidFill>
                <a:schemeClr val="accent1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/>
            <a:r>
              <a:rPr lang="ko-KR" altLang="en-US" sz="2700" b="1" dirty="0">
                <a:solidFill>
                  <a:schemeClr val="accent1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매도</a:t>
            </a:r>
            <a:endParaRPr lang="en-US" altLang="ko-KR" sz="2700" b="1" dirty="0">
              <a:solidFill>
                <a:schemeClr val="accent1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5F46BF6-C914-FF19-A9E9-C138CBEE26F9}"/>
              </a:ext>
            </a:extLst>
          </p:cNvPr>
          <p:cNvSpPr txBox="1"/>
          <p:nvPr/>
        </p:nvSpPr>
        <p:spPr>
          <a:xfrm>
            <a:off x="6540153" y="4263479"/>
            <a:ext cx="14363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상속세 재원으로써 현금 부족 가능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C9148BB-63B7-EE96-DF70-9A62CAE94DEE}"/>
              </a:ext>
            </a:extLst>
          </p:cNvPr>
          <p:cNvSpPr txBox="1"/>
          <p:nvPr/>
        </p:nvSpPr>
        <p:spPr>
          <a:xfrm>
            <a:off x="8121715" y="4263479"/>
            <a:ext cx="14363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빚의 증가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D9D32AD-7484-CA43-2805-97015FF439D6}"/>
              </a:ext>
            </a:extLst>
          </p:cNvPr>
          <p:cNvSpPr txBox="1"/>
          <p:nvPr/>
        </p:nvSpPr>
        <p:spPr>
          <a:xfrm>
            <a:off x="6540153" y="5876925"/>
            <a:ext cx="14363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부동산 등 물건으로 납부 시 평가액은 시가가 아닌 </a:t>
            </a:r>
            <a:endParaRPr lang="en-US" altLang="ko-KR" sz="12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/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공시지가로 평가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605270E-D842-78D9-DE1B-EB9443869A51}"/>
              </a:ext>
            </a:extLst>
          </p:cNvPr>
          <p:cNvSpPr txBox="1"/>
          <p:nvPr/>
        </p:nvSpPr>
        <p:spPr>
          <a:xfrm>
            <a:off x="8121715" y="5876925"/>
            <a:ext cx="14363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급매로 인한</a:t>
            </a:r>
            <a:endParaRPr lang="en-US" altLang="ko-KR" sz="12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/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손실 발생 가능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B9C2098-5EC7-F5FE-0E35-8AE98A280E03}"/>
              </a:ext>
            </a:extLst>
          </p:cNvPr>
          <p:cNvSpPr txBox="1"/>
          <p:nvPr/>
        </p:nvSpPr>
        <p:spPr>
          <a:xfrm>
            <a:off x="373491" y="196734"/>
            <a:ext cx="9374150" cy="43088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sz="2200" b="1" dirty="0">
                <a:solidFill>
                  <a:srgbClr val="00387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『</a:t>
            </a:r>
            <a:r>
              <a:rPr lang="ko-KR" altLang="en-US" sz="2200" b="1" dirty="0" err="1">
                <a:solidFill>
                  <a:srgbClr val="00387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교보뉴더든든한종신보험</a:t>
            </a:r>
            <a:r>
              <a:rPr lang="en-US" altLang="ko-KR" sz="2200" b="1" dirty="0">
                <a:solidFill>
                  <a:srgbClr val="00387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』</a:t>
            </a:r>
            <a:r>
              <a:rPr lang="ko-KR" altLang="en-US" sz="2200" b="1" dirty="0">
                <a:solidFill>
                  <a:srgbClr val="00387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의 상속세 이슈 마케팅 포인트</a:t>
            </a:r>
          </a:p>
        </p:txBody>
      </p:sp>
      <p:pic>
        <p:nvPicPr>
          <p:cNvPr id="25" name="그림 24">
            <a:extLst>
              <a:ext uri="{FF2B5EF4-FFF2-40B4-BE49-F238E27FC236}">
                <a16:creationId xmlns:a16="http://schemas.microsoft.com/office/drawing/2014/main" id="{6CF7C3DB-1165-09C4-D665-8A76BE04C4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54" b="92336" l="9851" r="89851">
                        <a14:foregroundMark x1="20000" y1="18248" x2="20000" y2="19343"/>
                        <a14:foregroundMark x1="65970" y1="56569" x2="68955" y2="56934"/>
                        <a14:foregroundMark x1="29851" y1="92336" x2="30149" y2="8941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85720" y="2964994"/>
            <a:ext cx="704009" cy="575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04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85EC7ED-92C1-209B-F37B-CDF090D46A3A}"/>
              </a:ext>
            </a:extLst>
          </p:cNvPr>
          <p:cNvSpPr txBox="1"/>
          <p:nvPr/>
        </p:nvSpPr>
        <p:spPr>
          <a:xfrm>
            <a:off x="790977" y="1126639"/>
            <a:ext cx="6912769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>
                <a:schemeClr val="tx1"/>
              </a:buClr>
            </a:pPr>
            <a:r>
              <a:rPr lang="ko-KR" altLang="en-US" sz="1700" b="1" dirty="0">
                <a:latin typeface="나눔고딕" pitchFamily="2" charset="-127"/>
                <a:ea typeface="나눔고딕" pitchFamily="2" charset="-127"/>
              </a:rPr>
              <a:t>보험금에 대한 상속재산 여부 </a:t>
            </a:r>
          </a:p>
        </p:txBody>
      </p:sp>
      <p:sp>
        <p:nvSpPr>
          <p:cNvPr id="3" name="타원 2">
            <a:extLst>
              <a:ext uri="{FF2B5EF4-FFF2-40B4-BE49-F238E27FC236}">
                <a16:creationId xmlns:a16="http://schemas.microsoft.com/office/drawing/2014/main" id="{81CE1BAF-DE7C-98B5-E5EC-B2462A229E16}"/>
              </a:ext>
            </a:extLst>
          </p:cNvPr>
          <p:cNvSpPr/>
          <p:nvPr/>
        </p:nvSpPr>
        <p:spPr>
          <a:xfrm>
            <a:off x="567027" y="1183549"/>
            <a:ext cx="208714" cy="208714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190500" dist="1143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5" name="표 4">
            <a:extLst>
              <a:ext uri="{FF2B5EF4-FFF2-40B4-BE49-F238E27FC236}">
                <a16:creationId xmlns:a16="http://schemas.microsoft.com/office/drawing/2014/main" id="{FCD84E4C-6335-9F86-7966-504C516A88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4467738"/>
              </p:ext>
            </p:extLst>
          </p:nvPr>
        </p:nvGraphicFramePr>
        <p:xfrm>
          <a:off x="790977" y="1773238"/>
          <a:ext cx="8697512" cy="3095921"/>
        </p:xfrm>
        <a:graphic>
          <a:graphicData uri="http://schemas.openxmlformats.org/drawingml/2006/table">
            <a:tbl>
              <a:tblPr firstRow="1" bandRow="1"/>
              <a:tblGrid>
                <a:gridCol w="24822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076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076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9474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800" b="0" i="0" u="none" dirty="0">
                          <a:solidFill>
                            <a:schemeClr val="bg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구분</a:t>
                      </a:r>
                    </a:p>
                  </a:txBody>
                  <a:tcPr marL="99060" marR="9906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800" b="0" i="0" u="none" dirty="0">
                          <a:solidFill>
                            <a:schemeClr val="bg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민법</a:t>
                      </a:r>
                    </a:p>
                  </a:txBody>
                  <a:tcPr marL="99060" marR="9906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800" b="0" i="0" u="none" dirty="0" err="1">
                          <a:solidFill>
                            <a:schemeClr val="bg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상증법</a:t>
                      </a:r>
                      <a:endParaRPr lang="ko-KR" altLang="en-US" sz="1800" b="0" i="0" u="none" dirty="0">
                        <a:solidFill>
                          <a:schemeClr val="bg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9060" marR="9906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B94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9539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500" b="0" i="0" u="none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소유권한</a:t>
                      </a:r>
                    </a:p>
                  </a:txBody>
                  <a:tcPr marL="99060" marR="99060" anchor="ctr">
                    <a:lnL w="12700" cmpd="sng">
                      <a:noFill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500" b="0" i="0" u="none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수익자 고유재산</a:t>
                      </a:r>
                    </a:p>
                  </a:txBody>
                  <a:tcPr marL="99060" marR="9906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500" b="0" i="0" u="none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간주상속재산</a:t>
                      </a:r>
                    </a:p>
                  </a:txBody>
                  <a:tcPr marL="99060" marR="9906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9539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500" b="0" i="0" u="none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부채포함여부</a:t>
                      </a:r>
                    </a:p>
                  </a:txBody>
                  <a:tcPr marL="99060" marR="99060" anchor="ctr">
                    <a:lnL w="12700" cmpd="sng">
                      <a:noFill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500" b="0" i="0" u="none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미포함</a:t>
                      </a:r>
                    </a:p>
                  </a:txBody>
                  <a:tcPr marL="99060" marR="9906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500" b="0" i="0" u="none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-</a:t>
                      </a:r>
                      <a:endParaRPr lang="ko-KR" altLang="en-US" sz="1500" b="0" i="0" u="none" dirty="0"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9060" marR="9906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9210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500" b="0" i="0" u="none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관련근거</a:t>
                      </a:r>
                    </a:p>
                  </a:txBody>
                  <a:tcPr marL="99060" marR="99060" anchor="ctr">
                    <a:lnL w="12700" cmpd="sng">
                      <a:noFill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500" b="0" i="0" u="none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대법원 </a:t>
                      </a:r>
                      <a:r>
                        <a:rPr lang="en-US" altLang="ko-KR" sz="1500" b="0" i="0" u="none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2007.11.30. </a:t>
                      </a:r>
                      <a:r>
                        <a:rPr lang="ko-KR" altLang="en-US" sz="1500" b="0" i="0" u="none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선고 </a:t>
                      </a:r>
                      <a:r>
                        <a:rPr lang="en-US" altLang="ko-KR" sz="1500" b="0" i="0" u="none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2005</a:t>
                      </a:r>
                      <a:r>
                        <a:rPr lang="ko-KR" altLang="en-US" sz="1500" b="0" i="0" u="none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두 </a:t>
                      </a:r>
                      <a:r>
                        <a:rPr lang="en-US" altLang="ko-KR" sz="1500" b="0" i="0" u="none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5592 </a:t>
                      </a:r>
                      <a:r>
                        <a:rPr lang="ko-KR" altLang="en-US" sz="1500" b="0" i="0" u="none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판결 등</a:t>
                      </a:r>
                    </a:p>
                  </a:txBody>
                  <a:tcPr marL="99060" marR="9906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500" b="0" i="0" u="none" dirty="0" err="1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상증법</a:t>
                      </a:r>
                      <a:r>
                        <a:rPr lang="ko-KR" altLang="en-US" sz="1500" b="0" i="0" u="none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제</a:t>
                      </a:r>
                      <a:r>
                        <a:rPr lang="en-US" altLang="ko-KR" sz="1500" b="0" i="0" u="none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8</a:t>
                      </a:r>
                      <a:r>
                        <a:rPr lang="ko-KR" altLang="en-US" sz="1500" b="0" i="0" u="none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조 </a:t>
                      </a:r>
                      <a:endParaRPr lang="en-US" altLang="ko-KR" sz="1500" b="0" i="0" u="none" dirty="0"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algn="ctr" latinLnBrk="1"/>
                      <a:r>
                        <a:rPr lang="en-US" altLang="ko-KR" sz="1500" b="0" i="0" u="none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</a:t>
                      </a:r>
                      <a:r>
                        <a:rPr lang="ko-KR" altLang="en-US" sz="1500" b="0" i="0" u="none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상속재산으로 보는 보험금</a:t>
                      </a:r>
                      <a:r>
                        <a:rPr lang="en-US" altLang="ko-KR" sz="1500" b="0" i="0" u="none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)</a:t>
                      </a:r>
                      <a:endParaRPr lang="ko-KR" altLang="en-US" sz="1500" b="0" i="0" u="none" dirty="0"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9060" marR="9906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98159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600" b="1" dirty="0">
                          <a:solidFill>
                            <a:srgbClr val="FF0000"/>
                          </a:solidFill>
                          <a:latin typeface="나눔고딕" pitchFamily="2" charset="-127"/>
                          <a:ea typeface="나눔고딕" pitchFamily="2" charset="-127"/>
                        </a:rPr>
                        <a:t>무배당 </a:t>
                      </a:r>
                      <a:r>
                        <a:rPr lang="ko-KR" altLang="en-US" sz="1600" b="1" dirty="0" err="1">
                          <a:solidFill>
                            <a:srgbClr val="FF0000"/>
                          </a:solidFill>
                          <a:latin typeface="나눔고딕" pitchFamily="2" charset="-127"/>
                          <a:ea typeface="나눔고딕" pitchFamily="2" charset="-127"/>
                        </a:rPr>
                        <a:t>교보뉴더든든한</a:t>
                      </a:r>
                      <a:endParaRPr lang="en-US" altLang="ko-KR" sz="1600" b="1" dirty="0">
                        <a:solidFill>
                          <a:srgbClr val="FF0000"/>
                        </a:solidFill>
                        <a:latin typeface="나눔고딕" pitchFamily="2" charset="-127"/>
                        <a:ea typeface="나눔고딕" pitchFamily="2" charset="-127"/>
                      </a:endParaRPr>
                    </a:p>
                    <a:p>
                      <a:pPr algn="ctr" latinLnBrk="1"/>
                      <a:r>
                        <a:rPr lang="ko-KR" altLang="en-US" sz="1600" b="1" dirty="0">
                          <a:solidFill>
                            <a:srgbClr val="FF0000"/>
                          </a:solidFill>
                          <a:latin typeface="나눔고딕" pitchFamily="2" charset="-127"/>
                          <a:ea typeface="나눔고딕" pitchFamily="2" charset="-127"/>
                        </a:rPr>
                        <a:t>종신보험</a:t>
                      </a:r>
                      <a:endParaRPr lang="ko-KR" altLang="en-US" sz="1500" b="0" i="0" u="none" dirty="0">
                        <a:solidFill>
                          <a:srgbClr val="FF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9060" marR="99060" anchor="ctr">
                    <a:lnL w="12700" cmpd="sng">
                      <a:noFill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342900" indent="-342900" algn="l" latinLnBrk="1">
                        <a:lnSpc>
                          <a:spcPts val="2400"/>
                        </a:lnSpc>
                        <a:buNone/>
                      </a:pPr>
                      <a:r>
                        <a:rPr lang="en-US" altLang="ko-KR" sz="1500" b="0" i="0" u="none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1. </a:t>
                      </a:r>
                      <a:r>
                        <a:rPr lang="ko-KR" altLang="en-US" sz="1500" b="0" i="0" u="none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부채보다 자산이 클 경우에는 </a:t>
                      </a:r>
                      <a:r>
                        <a:rPr lang="ko-KR" altLang="en-US" sz="1500" b="0" i="0" u="none" dirty="0">
                          <a:solidFill>
                            <a:srgbClr val="FF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단순승인</a:t>
                      </a:r>
                      <a:r>
                        <a:rPr lang="ko-KR" altLang="en-US" sz="1500" b="0" i="0" u="none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으로</a:t>
                      </a:r>
                      <a:r>
                        <a:rPr lang="en-US" altLang="ko-KR" sz="1500" b="0" i="0" u="none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!</a:t>
                      </a:r>
                    </a:p>
                    <a:p>
                      <a:pPr marL="342900" indent="-342900" algn="l" latinLnBrk="1">
                        <a:lnSpc>
                          <a:spcPts val="2400"/>
                        </a:lnSpc>
                        <a:buNone/>
                      </a:pPr>
                      <a:r>
                        <a:rPr lang="ko-KR" altLang="en-US" sz="1500" b="0" i="0" u="none" dirty="0">
                          <a:solidFill>
                            <a:schemeClr val="bg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   </a:t>
                      </a:r>
                      <a:r>
                        <a:rPr lang="en-US" altLang="ko-KR" sz="1500" b="0" i="0" u="none" dirty="0">
                          <a:solidFill>
                            <a:schemeClr val="bg1"/>
                          </a:solidFill>
                          <a:effectLst/>
                          <a:highlight>
                            <a:srgbClr val="5CBD57"/>
                          </a:highlight>
                          <a:latin typeface="나눔고딕" panose="020D0604000000000000" pitchFamily="50" charset="-127"/>
                          <a:ea typeface="나눔고딕" panose="020D0604000000000000" pitchFamily="50" charset="-127"/>
                          <a:sym typeface="Wingdings" pitchFamily="2" charset="2"/>
                        </a:rPr>
                        <a:t>⇨</a:t>
                      </a:r>
                      <a:r>
                        <a:rPr lang="en-US" altLang="ko-KR" sz="1500" b="0" i="0" u="none" dirty="0">
                          <a:solidFill>
                            <a:schemeClr val="bg1"/>
                          </a:solidFill>
                          <a:effectLst/>
                          <a:highlight>
                            <a:srgbClr val="5CBD57"/>
                          </a:highlight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</a:t>
                      </a:r>
                      <a:r>
                        <a:rPr lang="ko-KR" altLang="en-US" sz="1500" b="0" i="0" u="none" dirty="0">
                          <a:solidFill>
                            <a:schemeClr val="bg1"/>
                          </a:solidFill>
                          <a:effectLst/>
                          <a:highlight>
                            <a:srgbClr val="5CBD57"/>
                          </a:highlight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상속세 납부 재원으로 활용</a:t>
                      </a:r>
                      <a:endParaRPr lang="en-US" altLang="ko-KR" sz="1500" b="0" i="0" u="none" dirty="0">
                        <a:solidFill>
                          <a:schemeClr val="bg1"/>
                        </a:solidFill>
                        <a:effectLst/>
                        <a:highlight>
                          <a:srgbClr val="5CBD57"/>
                        </a:highlight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marL="342900" indent="-342900" algn="l" latinLnBrk="1">
                        <a:lnSpc>
                          <a:spcPts val="2400"/>
                        </a:lnSpc>
                        <a:buNone/>
                      </a:pPr>
                      <a:r>
                        <a:rPr lang="en-US" altLang="ko-KR" sz="1500" b="0" i="0" u="none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2. </a:t>
                      </a:r>
                      <a:r>
                        <a:rPr lang="ko-KR" altLang="en-US" sz="1500" b="0" i="0" u="none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자산보다 부채가 더 클 경우에는 </a:t>
                      </a:r>
                      <a:r>
                        <a:rPr lang="ko-KR" altLang="en-US" sz="1500" b="0" i="0" u="none" dirty="0">
                          <a:solidFill>
                            <a:srgbClr val="FF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상속포기 후 보험금 수령</a:t>
                      </a:r>
                      <a:endParaRPr lang="en-US" altLang="ko-KR" sz="1500" b="0" i="0" u="none" dirty="0">
                        <a:solidFill>
                          <a:srgbClr val="FF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marL="342900" indent="-342900" algn="l" latinLnBrk="1">
                        <a:lnSpc>
                          <a:spcPts val="2400"/>
                        </a:lnSpc>
                        <a:buNone/>
                      </a:pPr>
                      <a:r>
                        <a:rPr lang="en-US" altLang="ko-KR" sz="1500" b="0" i="0" u="none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  </a:t>
                      </a:r>
                      <a:r>
                        <a:rPr lang="ko-KR" altLang="en-US" sz="1500" b="0" i="0" u="none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</a:t>
                      </a:r>
                      <a:r>
                        <a:rPr lang="en-US" altLang="ko-KR" sz="1500" b="0" i="0" u="none" dirty="0">
                          <a:solidFill>
                            <a:schemeClr val="bg1"/>
                          </a:solidFill>
                          <a:effectLst/>
                          <a:highlight>
                            <a:srgbClr val="5CBD57"/>
                          </a:highlight>
                          <a:latin typeface="나눔고딕" panose="020D0604000000000000" pitchFamily="50" charset="-127"/>
                          <a:ea typeface="나눔고딕" panose="020D0604000000000000" pitchFamily="50" charset="-127"/>
                          <a:sym typeface="Wingdings" pitchFamily="2" charset="2"/>
                        </a:rPr>
                        <a:t>⇨</a:t>
                      </a:r>
                      <a:r>
                        <a:rPr lang="en-US" altLang="ko-KR" sz="1500" b="0" i="0" u="none" dirty="0">
                          <a:solidFill>
                            <a:schemeClr val="bg1"/>
                          </a:solidFill>
                          <a:effectLst/>
                          <a:highlight>
                            <a:srgbClr val="5CBD57"/>
                          </a:highlight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</a:t>
                      </a:r>
                      <a:r>
                        <a:rPr lang="ko-KR" altLang="en-US" sz="1500" b="0" i="0" u="none" dirty="0">
                          <a:solidFill>
                            <a:schemeClr val="bg1"/>
                          </a:solidFill>
                          <a:effectLst/>
                          <a:highlight>
                            <a:srgbClr val="5CBD57"/>
                          </a:highlight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가족 생활자금으로 활용</a:t>
                      </a:r>
                      <a:endParaRPr lang="en-US" altLang="ko-KR" sz="1500" b="0" i="0" u="none" dirty="0">
                        <a:solidFill>
                          <a:schemeClr val="bg1"/>
                        </a:solidFill>
                        <a:effectLst/>
                        <a:highlight>
                          <a:srgbClr val="5CBD57"/>
                        </a:highlight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9060" marR="9906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6742B33-A574-7AD1-2486-17CC75F07A1C}"/>
              </a:ext>
            </a:extLst>
          </p:cNvPr>
          <p:cNvSpPr txBox="1"/>
          <p:nvPr/>
        </p:nvSpPr>
        <p:spPr>
          <a:xfrm>
            <a:off x="719422" y="5116795"/>
            <a:ext cx="87690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400" i="0" dirty="0">
                <a:solidFill>
                  <a:schemeClr val="bg1"/>
                </a:solidFill>
                <a:effectLst/>
                <a:highlight>
                  <a:srgbClr val="003975"/>
                </a:highlight>
                <a:latin typeface="나눔고딕" panose="020D0604000000000000" pitchFamily="50" charset="-127"/>
                <a:ea typeface="나눔고딕" panose="020D0604000000000000" pitchFamily="50" charset="-127"/>
              </a:rPr>
              <a:t>“상속의 </a:t>
            </a:r>
            <a:r>
              <a:rPr lang="ko-KR" altLang="en-US" sz="1400" i="0" dirty="0" err="1">
                <a:solidFill>
                  <a:schemeClr val="bg1"/>
                </a:solidFill>
                <a:effectLst/>
                <a:highlight>
                  <a:srgbClr val="003975"/>
                </a:highlight>
                <a:latin typeface="나눔고딕" panose="020D0604000000000000" pitchFamily="50" charset="-127"/>
                <a:ea typeface="나눔고딕" panose="020D0604000000000000" pitchFamily="50" charset="-127"/>
              </a:rPr>
              <a:t>단순승인”</a:t>
            </a:r>
            <a:r>
              <a:rPr lang="ko-KR" altLang="en-US" sz="1400" i="0" dirty="0" err="1">
                <a:solidFill>
                  <a:srgbClr val="202124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이란</a:t>
            </a:r>
            <a:r>
              <a:rPr lang="ko-KR" altLang="en-US" sz="1400" i="0" dirty="0">
                <a:solidFill>
                  <a:srgbClr val="202124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 상속의 효과를 거부하지 않는다는 의사표시를 말합니다</a:t>
            </a:r>
            <a:r>
              <a:rPr lang="en-US" altLang="ko-KR" sz="1400" i="0" dirty="0">
                <a:solidFill>
                  <a:srgbClr val="202124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r>
              <a:rPr lang="ko-KR" altLang="en-US" sz="1400" i="0" dirty="0">
                <a:solidFill>
                  <a:srgbClr val="202124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상속인이 상속의 단순승인을 한 때에는 제한 없이 피상속인의 권리의무를 승계합니다</a:t>
            </a:r>
            <a:r>
              <a:rPr lang="en-US" altLang="ko-KR" sz="1400" i="0" dirty="0">
                <a:solidFill>
                  <a:srgbClr val="202124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400" i="0" dirty="0">
                <a:solidFill>
                  <a:srgbClr val="202124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「민법」 제</a:t>
            </a:r>
            <a:r>
              <a:rPr lang="en-US" altLang="ko-KR" sz="1400" i="0" dirty="0">
                <a:solidFill>
                  <a:srgbClr val="202124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1025</a:t>
            </a:r>
            <a:r>
              <a:rPr lang="ko-KR" altLang="en-US" sz="1400" i="0" dirty="0">
                <a:solidFill>
                  <a:srgbClr val="202124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조</a:t>
            </a:r>
            <a:r>
              <a:rPr lang="en-US" altLang="ko-KR" sz="1400" i="0" dirty="0">
                <a:solidFill>
                  <a:srgbClr val="202124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).</a:t>
            </a:r>
            <a:endParaRPr lang="ko-KR" altLang="en-US" sz="14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15E38CB6-4FDD-9A10-754A-EC7BA0CCC4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839" y="5819368"/>
            <a:ext cx="856873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highlight>
                  <a:srgbClr val="003975"/>
                </a:highlight>
                <a:latin typeface="나눔고딕" panose="020D0604000000000000" pitchFamily="50" charset="-127"/>
                <a:ea typeface="나눔고딕" panose="020D0604000000000000" pitchFamily="50" charset="-127"/>
              </a:rPr>
              <a:t> “상속의 </a:t>
            </a:r>
            <a:r>
              <a:rPr kumimoji="0" lang="ko-KR" altLang="ko-KR" sz="1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highlight>
                  <a:srgbClr val="003975"/>
                </a:highlight>
                <a:latin typeface="나눔고딕" panose="020D0604000000000000" pitchFamily="50" charset="-127"/>
                <a:ea typeface="나눔고딕" panose="020D0604000000000000" pitchFamily="50" charset="-127"/>
              </a:rPr>
              <a:t>포기”</a:t>
            </a:r>
            <a:r>
              <a:rPr kumimoji="0" lang="ko-KR" altLang="ko-KR" sz="1400" b="0" i="0" u="none" strike="noStrike" cap="none" normalizeH="0" baseline="0" dirty="0" err="1">
                <a:ln>
                  <a:noFill/>
                </a:ln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란</a:t>
            </a:r>
            <a:r>
              <a:rPr kumimoji="0" lang="ko-KR" altLang="ko-KR" sz="1400" b="0" i="0" u="none" strike="noStrike" cap="none" normalizeH="0" baseline="0" dirty="0">
                <a:ln>
                  <a:noFill/>
                </a:ln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 상속인이 상속의 효력을 소멸하게 할 목적으로 하는 의사표시를 말하며, 상속의 포기를 하려면 가정법원에 상속포기의 신고를 해야 합니다(</a:t>
            </a:r>
            <a:r>
              <a:rPr kumimoji="0" lang="ko-KR" altLang="ko-KR" sz="1400" b="0" i="0" u="none" strike="noStrike" cap="none" normalizeH="0" baseline="0" dirty="0">
                <a:ln>
                  <a:noFill/>
                </a:ln>
                <a:effectLst/>
                <a:latin typeface="나눔고딕" panose="020D0604000000000000" pitchFamily="50" charset="-127"/>
                <a:ea typeface="나눔고딕" panose="020D0604000000000000" pitchFamily="50" charset="-127"/>
                <a:hlinkClick r:id="rId3" tooltip="새창으로 열림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「민법」 제1041조</a:t>
            </a:r>
            <a:r>
              <a:rPr kumimoji="0" lang="ko-KR" altLang="ko-KR" sz="1400" b="0" i="0" u="none" strike="noStrike" cap="none" normalizeH="0" baseline="0" dirty="0">
                <a:ln>
                  <a:noFill/>
                </a:ln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).</a:t>
            </a:r>
            <a:r>
              <a:rPr kumimoji="0" lang="en-US" altLang="ko-KR" sz="1400" b="0" i="0" u="none" strike="noStrike" cap="none" normalizeH="0" baseline="0" dirty="0">
                <a:ln>
                  <a:noFill/>
                </a:ln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kumimoji="0" lang="ko-KR" altLang="ko-KR" sz="1400" b="0" i="0" u="none" strike="noStrike" cap="none" normalizeH="0" baseline="0" dirty="0">
                <a:ln>
                  <a:noFill/>
                </a:ln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상속의 포기는 </a:t>
            </a:r>
            <a:r>
              <a:rPr kumimoji="0" lang="ko-KR" altLang="ko-KR" sz="1400" b="0" i="0" u="none" strike="noStrike" cap="none" normalizeH="0" baseline="0" dirty="0" err="1">
                <a:ln>
                  <a:noFill/>
                </a:ln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상속인으로서의</a:t>
            </a:r>
            <a:r>
              <a:rPr kumimoji="0" lang="ko-KR" altLang="ko-KR" sz="1400" b="0" i="0" u="none" strike="noStrike" cap="none" normalizeH="0" baseline="0" dirty="0">
                <a:ln>
                  <a:noFill/>
                </a:ln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 자격을 포기하는 것으로 상속재산 전부의 포기만이 인정됩니다. 따라서 일부 또는 조건부 포기는 허용되지 않습니다.</a:t>
            </a: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7FB19E1A-D3EC-08E7-8732-F5C4D34691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0250" y="5819368"/>
            <a:ext cx="165942" cy="290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96E3D09-58C1-6FE6-3BF5-425D74DE4F98}"/>
              </a:ext>
            </a:extLst>
          </p:cNvPr>
          <p:cNvSpPr txBox="1"/>
          <p:nvPr/>
        </p:nvSpPr>
        <p:spPr>
          <a:xfrm>
            <a:off x="373491" y="196734"/>
            <a:ext cx="9374150" cy="43088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sz="2200" b="1" dirty="0">
                <a:solidFill>
                  <a:srgbClr val="00387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『</a:t>
            </a:r>
            <a:r>
              <a:rPr lang="ko-KR" altLang="en-US" sz="2200" b="1" dirty="0" err="1">
                <a:solidFill>
                  <a:srgbClr val="00387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교보뉴더든든한종신보험</a:t>
            </a:r>
            <a:r>
              <a:rPr lang="en-US" altLang="ko-KR" sz="2200" b="1" dirty="0">
                <a:solidFill>
                  <a:srgbClr val="00387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』</a:t>
            </a:r>
            <a:r>
              <a:rPr lang="ko-KR" altLang="en-US" sz="2200" b="1" dirty="0">
                <a:solidFill>
                  <a:srgbClr val="00387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의 상속세 이슈 마케팅 포인트</a:t>
            </a:r>
          </a:p>
        </p:txBody>
      </p:sp>
    </p:spTree>
    <p:extLst>
      <p:ext uri="{BB962C8B-B14F-4D97-AF65-F5344CB8AC3E}">
        <p14:creationId xmlns:p14="http://schemas.microsoft.com/office/powerpoint/2010/main" val="387683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표 1">
            <a:extLst>
              <a:ext uri="{FF2B5EF4-FFF2-40B4-BE49-F238E27FC236}">
                <a16:creationId xmlns:a16="http://schemas.microsoft.com/office/drawing/2014/main" id="{766BBC11-69CE-305D-C0AA-49377CC100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5548423"/>
              </p:ext>
            </p:extLst>
          </p:nvPr>
        </p:nvGraphicFramePr>
        <p:xfrm>
          <a:off x="790977" y="1773238"/>
          <a:ext cx="8697513" cy="4464074"/>
        </p:xfrm>
        <a:graphic>
          <a:graphicData uri="http://schemas.openxmlformats.org/drawingml/2006/table">
            <a:tbl>
              <a:tblPr/>
              <a:tblGrid>
                <a:gridCol w="9899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49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742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742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742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76434">
                <a:tc gridSpan="2"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ctr" fontAlgn="ctr"/>
                      <a:r>
                        <a:rPr lang="ko-KR" altLang="en-US" sz="1500" b="0" i="0" u="none" strike="noStrike" dirty="0">
                          <a:solidFill>
                            <a:schemeClr val="bg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구 분</a:t>
                      </a:r>
                    </a:p>
                  </a:txBody>
                  <a:tcPr marL="8199" marR="8199" marT="756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ctr" fontAlgn="ctr"/>
                      <a:r>
                        <a:rPr lang="ko-KR" altLang="en-US" sz="1500" b="0" i="0" u="none" strike="noStrike" dirty="0">
                          <a:solidFill>
                            <a:schemeClr val="bg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종신보험 </a:t>
                      </a:r>
                      <a:r>
                        <a:rPr lang="ko-KR" altLang="en-US" sz="1500" b="0" i="0" u="none" strike="noStrike" dirty="0" err="1">
                          <a:solidFill>
                            <a:schemeClr val="bg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미가입시</a:t>
                      </a:r>
                      <a:endParaRPr lang="ko-KR" altLang="en-US" sz="1500" b="0" i="0" u="none" strike="noStrike" dirty="0">
                        <a:solidFill>
                          <a:schemeClr val="bg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8199" marR="8199" marT="756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ctr" fontAlgn="ctr"/>
                      <a:r>
                        <a:rPr lang="ko-KR" altLang="en-US" sz="1500" b="0" i="0" u="none" strike="noStrike" dirty="0">
                          <a:solidFill>
                            <a:schemeClr val="bg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종신보험 가입시</a:t>
                      </a:r>
                      <a:r>
                        <a:rPr lang="en-US" altLang="ko-KR" sz="1500" b="0" i="0" u="none" strike="noStrike" dirty="0">
                          <a:solidFill>
                            <a:schemeClr val="bg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</a:t>
                      </a:r>
                      <a:r>
                        <a:rPr lang="ko-KR" altLang="en-US" sz="1500" b="0" i="0" u="none" strike="noStrike" dirty="0">
                          <a:solidFill>
                            <a:schemeClr val="bg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夫</a:t>
                      </a:r>
                      <a:r>
                        <a:rPr lang="en-US" altLang="ko-KR" sz="1500" b="0" i="0" u="none" strike="noStrike" dirty="0">
                          <a:solidFill>
                            <a:schemeClr val="bg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)</a:t>
                      </a:r>
                    </a:p>
                  </a:txBody>
                  <a:tcPr marL="8199" marR="8199" marT="756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B949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ctr" fontAlgn="ctr"/>
                      <a:r>
                        <a:rPr lang="ko-KR" altLang="en-US" sz="1500" b="0" i="0" u="none" strike="noStrike" dirty="0">
                          <a:solidFill>
                            <a:schemeClr val="bg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종신보험 </a:t>
                      </a:r>
                      <a:r>
                        <a:rPr lang="ko-KR" altLang="en-US" sz="1500" b="0" i="0" u="none" strike="noStrike" dirty="0" err="1">
                          <a:solidFill>
                            <a:schemeClr val="bg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가입시</a:t>
                      </a:r>
                      <a:r>
                        <a:rPr lang="ko-KR" altLang="en-US" sz="1500" b="0" i="0" u="none" strike="noStrike" dirty="0">
                          <a:solidFill>
                            <a:schemeClr val="bg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/>
                      </a:r>
                      <a:br>
                        <a:rPr lang="ko-KR" altLang="en-US" sz="1500" b="0" i="0" u="none" strike="noStrike" dirty="0">
                          <a:solidFill>
                            <a:schemeClr val="bg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</a:br>
                      <a:r>
                        <a:rPr lang="en-US" altLang="ko-KR" sz="1500" b="0" i="0" u="none" strike="noStrike" dirty="0">
                          <a:solidFill>
                            <a:schemeClr val="bg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</a:t>
                      </a:r>
                      <a:r>
                        <a:rPr lang="ko-KR" altLang="en-US" sz="1500" b="0" i="0" u="none" strike="noStrike" dirty="0">
                          <a:solidFill>
                            <a:schemeClr val="bg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경제력 있는 妻 </a:t>
                      </a:r>
                      <a:r>
                        <a:rPr lang="en-US" altLang="ko-KR" sz="1500" b="0" i="0" u="none" strike="noStrike" dirty="0">
                          <a:solidFill>
                            <a:schemeClr val="bg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/</a:t>
                      </a:r>
                      <a:r>
                        <a:rPr lang="ko-KR" altLang="en-US" sz="1500" b="0" i="0" u="none" strike="noStrike" dirty="0">
                          <a:solidFill>
                            <a:schemeClr val="bg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子</a:t>
                      </a:r>
                      <a:r>
                        <a:rPr lang="en-US" altLang="ko-KR" sz="1500" b="0" i="0" u="none" strike="noStrike" dirty="0">
                          <a:solidFill>
                            <a:schemeClr val="bg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/</a:t>
                      </a:r>
                      <a:r>
                        <a:rPr lang="ko-KR" altLang="en-US" sz="1500" b="0" i="0" u="none" strike="noStrike" dirty="0">
                          <a:solidFill>
                            <a:schemeClr val="bg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女</a:t>
                      </a:r>
                      <a:r>
                        <a:rPr lang="en-US" altLang="ko-KR" sz="1500" b="0" i="0" u="none" strike="noStrike" dirty="0">
                          <a:solidFill>
                            <a:schemeClr val="bg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)</a:t>
                      </a:r>
                    </a:p>
                  </a:txBody>
                  <a:tcPr marL="8199" marR="8199" marT="756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970">
                <a:tc rowSpan="4"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ctr" fontAlgn="ctr"/>
                      <a:r>
                        <a:rPr lang="ko-KR" alt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상속</a:t>
                      </a:r>
                      <a:endParaRPr lang="en-US" altLang="ko-KR" sz="1500" b="0" i="0" u="none" strike="noStrike" dirty="0"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algn="ctr" fontAlgn="ctr"/>
                      <a:r>
                        <a:rPr lang="ko-KR" alt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재산</a:t>
                      </a:r>
                    </a:p>
                  </a:txBody>
                  <a:tcPr marL="8199" marR="8199" marT="756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ctr" fontAlgn="ctr"/>
                      <a:r>
                        <a:rPr lang="ko-KR" alt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부동산</a:t>
                      </a:r>
                    </a:p>
                  </a:txBody>
                  <a:tcPr marL="8199" marR="8199" marT="756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r" fontAlgn="ctr"/>
                      <a:r>
                        <a:rPr lang="en-US" altLang="ko-KR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100</a:t>
                      </a:r>
                      <a:r>
                        <a:rPr lang="ko-KR" alt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억 원</a:t>
                      </a:r>
                      <a:endParaRPr lang="en-US" altLang="ko-KR" sz="1500" b="0" i="0" u="none" strike="noStrike" dirty="0"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8199" marR="8199" marT="756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E7C3">
                        <a:alpha val="52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r" fontAlgn="ctr"/>
                      <a:r>
                        <a:rPr lang="en-US" altLang="ko-KR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100</a:t>
                      </a:r>
                      <a:r>
                        <a:rPr lang="ko-KR" alt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억 원</a:t>
                      </a:r>
                      <a:endParaRPr lang="en-US" altLang="ko-KR" sz="1500" b="0" i="0" u="none" strike="noStrike" dirty="0"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8199" marR="8199" marT="756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r" fontAlgn="ctr"/>
                      <a:r>
                        <a:rPr lang="en-US" altLang="ko-KR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100</a:t>
                      </a:r>
                      <a:r>
                        <a:rPr lang="ko-KR" alt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억 원</a:t>
                      </a:r>
                      <a:endParaRPr lang="en-US" altLang="ko-KR" sz="1500" b="0" i="0" u="none" strike="noStrike" dirty="0"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8199" marR="8199" marT="756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97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ctr" fontAlgn="ctr"/>
                      <a:r>
                        <a:rPr lang="ko-KR" alt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금융재산</a:t>
                      </a:r>
                    </a:p>
                  </a:txBody>
                  <a:tcPr marL="8199" marR="8199" marT="756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r" fontAlgn="ctr"/>
                      <a:r>
                        <a:rPr lang="en-US" altLang="ko-KR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50</a:t>
                      </a:r>
                      <a:r>
                        <a:rPr lang="ko-KR" alt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억 원</a:t>
                      </a:r>
                      <a:endParaRPr lang="en-US" altLang="ko-KR" sz="1500" b="0" i="0" u="none" strike="noStrike" dirty="0"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8199" marR="8199" marT="756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E7C3">
                        <a:alpha val="52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r" fontAlgn="ctr"/>
                      <a:r>
                        <a:rPr lang="en-US" altLang="ko-KR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50</a:t>
                      </a:r>
                      <a:r>
                        <a:rPr lang="ko-KR" alt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억 원</a:t>
                      </a:r>
                      <a:endParaRPr lang="en-US" altLang="ko-KR" sz="1500" b="0" i="0" u="none" strike="noStrike" dirty="0"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8199" marR="8199" marT="756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r" fontAlgn="ctr"/>
                      <a:r>
                        <a:rPr lang="en-US" altLang="ko-KR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50</a:t>
                      </a:r>
                      <a:r>
                        <a:rPr lang="ko-KR" alt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억 원</a:t>
                      </a:r>
                      <a:endParaRPr lang="en-US" altLang="ko-KR" sz="1500" b="0" i="0" u="none" strike="noStrike" dirty="0"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8199" marR="8199" marT="756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397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ctr" fontAlgn="ctr"/>
                      <a:r>
                        <a:rPr lang="ko-KR" alt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보험금</a:t>
                      </a:r>
                    </a:p>
                  </a:txBody>
                  <a:tcPr marL="8199" marR="8199" marT="756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ctr" fontAlgn="ctr"/>
                      <a:r>
                        <a:rPr lang="en-US" altLang="ko-KR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-</a:t>
                      </a:r>
                      <a:r>
                        <a:rPr lang="ko-KR" alt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　</a:t>
                      </a:r>
                    </a:p>
                  </a:txBody>
                  <a:tcPr marL="8199" marR="8199" marT="756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E7C3">
                        <a:alpha val="52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r" fontAlgn="ctr"/>
                      <a:r>
                        <a:rPr lang="en-US" altLang="ko-KR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50</a:t>
                      </a:r>
                      <a:r>
                        <a:rPr lang="ko-KR" alt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억 원</a:t>
                      </a:r>
                      <a:endParaRPr lang="en-US" altLang="ko-KR" sz="1500" b="0" i="0" u="none" strike="noStrike" dirty="0"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8199" marR="8199" marT="756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ctr" fontAlgn="ctr"/>
                      <a:r>
                        <a:rPr lang="en-US" altLang="ko-KR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-</a:t>
                      </a:r>
                      <a:r>
                        <a:rPr lang="ko-KR" alt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　</a:t>
                      </a:r>
                    </a:p>
                  </a:txBody>
                  <a:tcPr marL="8199" marR="8199" marT="756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397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ctr" fontAlgn="ctr"/>
                      <a:r>
                        <a:rPr lang="ko-KR" alt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계</a:t>
                      </a:r>
                    </a:p>
                  </a:txBody>
                  <a:tcPr marL="8199" marR="8199" marT="756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r" fontAlgn="ctr"/>
                      <a:r>
                        <a:rPr lang="en-US" altLang="ko-KR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150</a:t>
                      </a:r>
                      <a:r>
                        <a:rPr lang="ko-KR" alt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억 원</a:t>
                      </a:r>
                      <a:endParaRPr lang="en-US" altLang="ko-KR" sz="1500" b="0" i="0" u="none" strike="noStrike" dirty="0"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8199" marR="8199" marT="756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E7C3">
                        <a:alpha val="52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r" fontAlgn="ctr"/>
                      <a:r>
                        <a:rPr lang="en-US" altLang="ko-KR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200</a:t>
                      </a:r>
                      <a:r>
                        <a:rPr lang="ko-KR" alt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억 원</a:t>
                      </a:r>
                      <a:endParaRPr lang="en-US" altLang="ko-KR" sz="1500" b="0" i="0" u="none" strike="noStrike" dirty="0"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8199" marR="8199" marT="756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r" fontAlgn="ctr"/>
                      <a:r>
                        <a:rPr lang="en-US" altLang="ko-KR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150</a:t>
                      </a:r>
                      <a:r>
                        <a:rPr lang="ko-KR" alt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억 원</a:t>
                      </a:r>
                      <a:endParaRPr lang="en-US" altLang="ko-KR" sz="1500" b="0" i="0" u="none" strike="noStrike" dirty="0"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8199" marR="8199" marT="756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3970">
                <a:tc gridSpan="2"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ctr" fontAlgn="ctr"/>
                      <a:r>
                        <a:rPr lang="ko-KR" alt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상속공제 계</a:t>
                      </a:r>
                    </a:p>
                  </a:txBody>
                  <a:tcPr marL="8199" marR="8199" marT="756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ko-KR" altLang="en-US" sz="1400" b="1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568" marR="7568" marT="75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r" fontAlgn="ctr"/>
                      <a:r>
                        <a:rPr lang="en-US" altLang="ko-KR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37</a:t>
                      </a:r>
                      <a:r>
                        <a:rPr lang="ko-KR" alt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억 원</a:t>
                      </a:r>
                      <a:endParaRPr lang="en-US" altLang="ko-KR" sz="1500" b="0" i="0" u="none" strike="noStrike" dirty="0"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8199" marR="8199" marT="756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E7C3">
                        <a:alpha val="52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r" fontAlgn="ctr"/>
                      <a:r>
                        <a:rPr lang="en-US" altLang="ko-KR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37</a:t>
                      </a:r>
                      <a:r>
                        <a:rPr lang="ko-KR" alt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억 원</a:t>
                      </a:r>
                      <a:endParaRPr lang="en-US" altLang="ko-KR" sz="1500" b="0" i="0" u="none" strike="noStrike" dirty="0"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8199" marR="8199" marT="756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r" fontAlgn="ctr"/>
                      <a:r>
                        <a:rPr lang="en-US" altLang="ko-KR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37</a:t>
                      </a:r>
                      <a:r>
                        <a:rPr lang="ko-KR" alt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억 원</a:t>
                      </a:r>
                      <a:endParaRPr lang="en-US" altLang="ko-KR" sz="1500" b="0" i="0" u="none" strike="noStrike" dirty="0"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8199" marR="8199" marT="756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3970">
                <a:tc gridSpan="2"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ctr" fontAlgn="ctr"/>
                      <a:r>
                        <a:rPr lang="ko-KR" alt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과세표준</a:t>
                      </a:r>
                    </a:p>
                  </a:txBody>
                  <a:tcPr marL="8199" marR="8199" marT="756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r" fontAlgn="ctr"/>
                      <a:r>
                        <a:rPr lang="en-US" altLang="ko-KR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112</a:t>
                      </a:r>
                      <a:r>
                        <a:rPr lang="ko-KR" alt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억 </a:t>
                      </a:r>
                      <a:r>
                        <a:rPr lang="en-US" altLang="ko-KR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9,500</a:t>
                      </a:r>
                      <a:r>
                        <a:rPr lang="ko-KR" alt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만원</a:t>
                      </a:r>
                      <a:endParaRPr lang="en-US" altLang="ko-KR" sz="1500" b="0" i="0" u="none" strike="noStrike" dirty="0"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8199" marR="8199" marT="756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E7C3">
                        <a:alpha val="52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r" fontAlgn="ctr"/>
                      <a:r>
                        <a:rPr lang="en-US" altLang="ko-KR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162</a:t>
                      </a:r>
                      <a:r>
                        <a:rPr lang="ko-KR" alt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억 </a:t>
                      </a:r>
                      <a:r>
                        <a:rPr lang="en-US" altLang="ko-KR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9,500</a:t>
                      </a:r>
                      <a:r>
                        <a:rPr lang="ko-KR" alt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만원</a:t>
                      </a:r>
                      <a:endParaRPr lang="en-US" altLang="ko-KR" sz="1500" b="0" i="0" u="none" strike="noStrike" dirty="0"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8199" marR="8199" marT="756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r" fontAlgn="ctr"/>
                      <a:r>
                        <a:rPr lang="en-US" altLang="ko-KR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112</a:t>
                      </a:r>
                      <a:r>
                        <a:rPr lang="ko-KR" alt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억 </a:t>
                      </a:r>
                      <a:r>
                        <a:rPr lang="en-US" altLang="ko-KR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9,500</a:t>
                      </a:r>
                      <a:r>
                        <a:rPr lang="ko-KR" alt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만원</a:t>
                      </a:r>
                      <a:endParaRPr lang="en-US" altLang="ko-KR" sz="1500" b="0" i="0" u="none" strike="noStrike" dirty="0"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8199" marR="8199" marT="756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3970">
                <a:tc gridSpan="2"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ctr" fontAlgn="ctr"/>
                      <a:r>
                        <a:rPr lang="ko-KR" alt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세율</a:t>
                      </a:r>
                    </a:p>
                  </a:txBody>
                  <a:tcPr marL="8199" marR="8199" marT="756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r" fontAlgn="ctr"/>
                      <a:r>
                        <a:rPr lang="en-US" altLang="ko-KR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50%</a:t>
                      </a:r>
                    </a:p>
                  </a:txBody>
                  <a:tcPr marL="8199" marR="8199" marT="756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E7C3">
                        <a:alpha val="52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r" fontAlgn="ctr"/>
                      <a:r>
                        <a:rPr lang="en-US" altLang="ko-KR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50%</a:t>
                      </a:r>
                    </a:p>
                  </a:txBody>
                  <a:tcPr marL="8199" marR="8199" marT="756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r" fontAlgn="ctr"/>
                      <a:r>
                        <a:rPr lang="en-US" altLang="ko-KR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50%</a:t>
                      </a:r>
                    </a:p>
                  </a:txBody>
                  <a:tcPr marL="8199" marR="8199" marT="756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3970">
                <a:tc gridSpan="2"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ctr" fontAlgn="ctr"/>
                      <a:r>
                        <a:rPr lang="ko-KR" alt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산출세액</a:t>
                      </a:r>
                    </a:p>
                  </a:txBody>
                  <a:tcPr marL="8199" marR="8199" marT="756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r" fontAlgn="ctr"/>
                      <a:r>
                        <a:rPr lang="en-US" altLang="ko-KR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51</a:t>
                      </a:r>
                      <a:r>
                        <a:rPr lang="ko-KR" alt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억 </a:t>
                      </a:r>
                      <a:r>
                        <a:rPr lang="en-US" altLang="ko-KR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8,750</a:t>
                      </a:r>
                      <a:r>
                        <a:rPr lang="ko-KR" alt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만원　</a:t>
                      </a:r>
                    </a:p>
                  </a:txBody>
                  <a:tcPr marL="8199" marR="8199" marT="756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E7C3">
                        <a:alpha val="52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r" fontAlgn="ctr"/>
                      <a:r>
                        <a:rPr lang="en-US" altLang="ko-KR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76</a:t>
                      </a:r>
                      <a:r>
                        <a:rPr lang="ko-KR" alt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억 </a:t>
                      </a:r>
                      <a:r>
                        <a:rPr lang="en-US" altLang="ko-KR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8,750</a:t>
                      </a:r>
                      <a:r>
                        <a:rPr lang="ko-KR" alt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만원　</a:t>
                      </a:r>
                    </a:p>
                  </a:txBody>
                  <a:tcPr marL="8199" marR="8199" marT="756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r" fontAlgn="ctr"/>
                      <a:r>
                        <a:rPr lang="en-US" altLang="ko-KR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51</a:t>
                      </a:r>
                      <a:r>
                        <a:rPr lang="ko-KR" alt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억 </a:t>
                      </a:r>
                      <a:r>
                        <a:rPr lang="en-US" altLang="ko-KR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8,750</a:t>
                      </a:r>
                      <a:r>
                        <a:rPr lang="ko-KR" alt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만원　</a:t>
                      </a:r>
                    </a:p>
                  </a:txBody>
                  <a:tcPr marL="8199" marR="8199" marT="756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3970">
                <a:tc gridSpan="2"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ctr" fontAlgn="ctr"/>
                      <a:r>
                        <a:rPr lang="ko-KR" alt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신고세액공제</a:t>
                      </a:r>
                    </a:p>
                  </a:txBody>
                  <a:tcPr marL="8199" marR="8199" marT="756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r" fontAlgn="ctr"/>
                      <a:r>
                        <a:rPr lang="en-US" altLang="ko-KR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3%</a:t>
                      </a:r>
                    </a:p>
                  </a:txBody>
                  <a:tcPr marL="8199" marR="8199" marT="756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E7C3">
                        <a:alpha val="52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r" fontAlgn="ctr"/>
                      <a:r>
                        <a:rPr lang="en-US" altLang="ko-KR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3%</a:t>
                      </a:r>
                    </a:p>
                  </a:txBody>
                  <a:tcPr marL="8199" marR="8199" marT="756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r" fontAlgn="ctr"/>
                      <a:r>
                        <a:rPr lang="en-US" altLang="ko-KR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3%</a:t>
                      </a:r>
                    </a:p>
                  </a:txBody>
                  <a:tcPr marL="8199" marR="8199" marT="756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3970">
                <a:tc gridSpan="2"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ctr" fontAlgn="ctr"/>
                      <a:r>
                        <a:rPr lang="ko-KR" alt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결정세액</a:t>
                      </a:r>
                    </a:p>
                  </a:txBody>
                  <a:tcPr marL="8199" marR="8199" marT="756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r" fontAlgn="ctr"/>
                      <a:r>
                        <a:rPr lang="en-US" altLang="ko-KR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50</a:t>
                      </a:r>
                      <a:r>
                        <a:rPr lang="ko-KR" alt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억 </a:t>
                      </a:r>
                      <a:r>
                        <a:rPr lang="en-US" altLang="ko-KR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3,187</a:t>
                      </a:r>
                      <a:r>
                        <a:rPr lang="ko-KR" alt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만원</a:t>
                      </a:r>
                      <a:endParaRPr lang="en-US" altLang="ko-KR" sz="1500" b="0" i="0" u="none" strike="noStrike" dirty="0"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8199" marR="8199" marT="756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E7C3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r" fontAlgn="ctr"/>
                      <a:r>
                        <a:rPr lang="en-US" altLang="ko-KR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74</a:t>
                      </a:r>
                      <a:r>
                        <a:rPr lang="ko-KR" alt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억 </a:t>
                      </a:r>
                      <a:r>
                        <a:rPr lang="en-US" altLang="ko-KR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5,687</a:t>
                      </a:r>
                      <a:r>
                        <a:rPr lang="ko-KR" alt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만원</a:t>
                      </a:r>
                      <a:endParaRPr lang="en-US" altLang="ko-KR" sz="1500" b="0" i="0" u="none" strike="noStrike" dirty="0"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8199" marR="8199" marT="756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r" fontAlgn="ctr"/>
                      <a:r>
                        <a:rPr lang="en-US" altLang="ko-KR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50</a:t>
                      </a:r>
                      <a:r>
                        <a:rPr lang="ko-KR" alt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억 </a:t>
                      </a:r>
                      <a:r>
                        <a:rPr lang="en-US" altLang="ko-KR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3,187</a:t>
                      </a:r>
                      <a:r>
                        <a:rPr lang="ko-KR" alt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만원</a:t>
                      </a:r>
                      <a:endParaRPr lang="en-US" altLang="ko-KR" sz="1500" b="0" i="0" u="none" strike="noStrike" dirty="0"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8199" marR="8199" marT="756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3970">
                <a:tc gridSpan="2"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ctr" fontAlgn="ctr"/>
                      <a:r>
                        <a:rPr lang="ko-KR" alt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상속재산 외 보험금</a:t>
                      </a:r>
                    </a:p>
                  </a:txBody>
                  <a:tcPr marL="8199" marR="8199" marT="756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r" fontAlgn="ctr"/>
                      <a:r>
                        <a:rPr lang="ko-KR" alt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　</a:t>
                      </a:r>
                    </a:p>
                  </a:txBody>
                  <a:tcPr marL="8199" marR="8199" marT="756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E7C3">
                        <a:alpha val="52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r" fontAlgn="ctr"/>
                      <a:r>
                        <a:rPr lang="ko-KR" alt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　</a:t>
                      </a:r>
                    </a:p>
                  </a:txBody>
                  <a:tcPr marL="8199" marR="8199" marT="756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r" fontAlgn="ctr"/>
                      <a:r>
                        <a:rPr lang="en-US" altLang="ko-KR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50</a:t>
                      </a:r>
                      <a:r>
                        <a:rPr lang="ko-KR" alt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억 원　</a:t>
                      </a:r>
                    </a:p>
                  </a:txBody>
                  <a:tcPr marL="8199" marR="8199" marT="756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3970">
                <a:tc gridSpan="2"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ctr" fontAlgn="ctr"/>
                      <a:r>
                        <a:rPr lang="ko-KR" altLang="en-US" sz="1500" b="0" i="0" u="none" strike="noStrike" dirty="0">
                          <a:solidFill>
                            <a:srgbClr val="FF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상속세 납부 후 잔여재산</a:t>
                      </a:r>
                    </a:p>
                  </a:txBody>
                  <a:tcPr marL="8199" marR="8199" marT="756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r" fontAlgn="ctr"/>
                      <a:r>
                        <a:rPr lang="en-US" altLang="ko-KR" sz="1700" b="1" i="0" u="none" strike="noStrike" dirty="0">
                          <a:solidFill>
                            <a:srgbClr val="FF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99</a:t>
                      </a:r>
                      <a:r>
                        <a:rPr lang="ko-KR" altLang="en-US" sz="1700" b="1" i="0" u="none" strike="noStrike" dirty="0">
                          <a:solidFill>
                            <a:srgbClr val="FF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억 </a:t>
                      </a:r>
                      <a:r>
                        <a:rPr lang="en-US" altLang="ko-KR" sz="1700" b="1" i="0" u="none" strike="noStrike" dirty="0">
                          <a:solidFill>
                            <a:srgbClr val="FF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6,812</a:t>
                      </a:r>
                      <a:r>
                        <a:rPr lang="ko-KR" altLang="en-US" sz="1700" b="1" i="0" u="none" strike="noStrike" dirty="0">
                          <a:solidFill>
                            <a:srgbClr val="FF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만원</a:t>
                      </a:r>
                      <a:endParaRPr lang="en-US" altLang="ko-KR" sz="1700" b="1" i="0" u="none" strike="noStrike" dirty="0">
                        <a:solidFill>
                          <a:srgbClr val="FF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8199" marR="8199" marT="756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E7C3">
                        <a:alpha val="52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r" fontAlgn="ctr"/>
                      <a:r>
                        <a:rPr lang="en-US" altLang="ko-KR" sz="1700" b="1" i="0" u="none" strike="noStrike" dirty="0">
                          <a:solidFill>
                            <a:srgbClr val="FF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125</a:t>
                      </a:r>
                      <a:r>
                        <a:rPr lang="ko-KR" altLang="en-US" sz="1700" b="1" i="0" u="none" strike="noStrike" dirty="0">
                          <a:solidFill>
                            <a:srgbClr val="FF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억 </a:t>
                      </a:r>
                      <a:r>
                        <a:rPr lang="en-US" altLang="ko-KR" sz="1700" b="1" i="0" u="none" strike="noStrike" dirty="0">
                          <a:solidFill>
                            <a:srgbClr val="FF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4,312</a:t>
                      </a:r>
                      <a:r>
                        <a:rPr lang="ko-KR" altLang="en-US" sz="1700" b="1" i="0" u="none" strike="noStrike" dirty="0">
                          <a:solidFill>
                            <a:srgbClr val="FF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만원</a:t>
                      </a:r>
                      <a:endParaRPr lang="en-US" altLang="ko-KR" sz="1700" b="1" i="0" u="none" strike="noStrike" dirty="0">
                        <a:solidFill>
                          <a:srgbClr val="FF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8199" marR="8199" marT="756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r" fontAlgn="ctr"/>
                      <a:r>
                        <a:rPr lang="en-US" altLang="ko-KR" sz="1700" b="1" i="0" u="none" strike="noStrike" dirty="0">
                          <a:solidFill>
                            <a:srgbClr val="FF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149</a:t>
                      </a:r>
                      <a:r>
                        <a:rPr lang="ko-KR" altLang="en-US" sz="1700" b="1" i="0" u="none" strike="noStrike" dirty="0">
                          <a:solidFill>
                            <a:srgbClr val="FF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억 </a:t>
                      </a:r>
                      <a:r>
                        <a:rPr lang="en-US" altLang="ko-KR" sz="1700" b="1" i="0" u="none" strike="noStrike" dirty="0">
                          <a:solidFill>
                            <a:srgbClr val="FF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6,812</a:t>
                      </a:r>
                      <a:r>
                        <a:rPr lang="ko-KR" altLang="en-US" sz="1700" b="1" i="0" u="none" strike="noStrike" dirty="0">
                          <a:solidFill>
                            <a:srgbClr val="FF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만원</a:t>
                      </a:r>
                      <a:endParaRPr lang="en-US" altLang="ko-KR" sz="1700" b="1" i="0" u="none" strike="noStrike" dirty="0">
                        <a:solidFill>
                          <a:srgbClr val="FF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8199" marR="8199" marT="756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2A087D7-5315-0184-CD26-6652875CE36B}"/>
              </a:ext>
            </a:extLst>
          </p:cNvPr>
          <p:cNvSpPr txBox="1"/>
          <p:nvPr/>
        </p:nvSpPr>
        <p:spPr>
          <a:xfrm>
            <a:off x="227410" y="7348679"/>
            <a:ext cx="65582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defRPr/>
            </a:pPr>
            <a:r>
              <a:rPr lang="en-US" altLang="ko-KR" sz="1100" b="1" kern="0" dirty="0">
                <a:solidFill>
                  <a:sysClr val="windowText" lastClr="000000"/>
                </a:solidFill>
                <a:latin typeface="+mn-ea"/>
                <a:ea typeface="+mn-ea"/>
              </a:rPr>
              <a:t>※ </a:t>
            </a:r>
            <a:r>
              <a:rPr lang="ko-KR" altLang="en-US" sz="1100" b="1" kern="0" dirty="0">
                <a:solidFill>
                  <a:sysClr val="windowText" lastClr="000000"/>
                </a:solidFill>
                <a:latin typeface="+mn-ea"/>
                <a:ea typeface="+mn-ea"/>
              </a:rPr>
              <a:t>상속공제  가정 </a:t>
            </a:r>
            <a:r>
              <a:rPr lang="en-US" altLang="ko-KR" sz="1100" b="1" kern="0" dirty="0">
                <a:solidFill>
                  <a:sysClr val="windowText" lastClr="000000"/>
                </a:solidFill>
                <a:latin typeface="+mn-ea"/>
                <a:ea typeface="+mn-ea"/>
              </a:rPr>
              <a:t>: </a:t>
            </a:r>
            <a:r>
              <a:rPr lang="ko-KR" altLang="en-US" sz="1100" b="1" kern="0" dirty="0">
                <a:solidFill>
                  <a:sysClr val="windowText" lastClr="000000"/>
                </a:solidFill>
                <a:latin typeface="+mn-ea"/>
                <a:ea typeface="+mn-ea"/>
              </a:rPr>
              <a:t>배우자공제 </a:t>
            </a:r>
            <a:r>
              <a:rPr lang="en-US" altLang="ko-KR" sz="1100" b="1" kern="0" dirty="0">
                <a:solidFill>
                  <a:sysClr val="windowText" lastClr="000000"/>
                </a:solidFill>
                <a:latin typeface="+mn-ea"/>
                <a:ea typeface="+mn-ea"/>
              </a:rPr>
              <a:t>30</a:t>
            </a:r>
            <a:r>
              <a:rPr lang="ko-KR" altLang="en-US" sz="1100" b="1" kern="0" dirty="0">
                <a:solidFill>
                  <a:sysClr val="windowText" lastClr="000000"/>
                </a:solidFill>
                <a:latin typeface="+mn-ea"/>
                <a:ea typeface="+mn-ea"/>
              </a:rPr>
              <a:t>억 원</a:t>
            </a:r>
            <a:r>
              <a:rPr lang="en-US" altLang="ko-KR" sz="1100" b="1" kern="0" dirty="0">
                <a:solidFill>
                  <a:sysClr val="windowText" lastClr="000000"/>
                </a:solidFill>
                <a:latin typeface="+mn-ea"/>
                <a:ea typeface="+mn-ea"/>
              </a:rPr>
              <a:t>, </a:t>
            </a:r>
            <a:r>
              <a:rPr lang="ko-KR" altLang="en-US" sz="1100" b="1" kern="0" dirty="0">
                <a:solidFill>
                  <a:sysClr val="windowText" lastClr="000000"/>
                </a:solidFill>
                <a:latin typeface="+mn-ea"/>
                <a:ea typeface="+mn-ea"/>
              </a:rPr>
              <a:t>일괄공제 </a:t>
            </a:r>
            <a:r>
              <a:rPr lang="en-US" altLang="ko-KR" sz="1100" b="1" kern="0" dirty="0">
                <a:solidFill>
                  <a:sysClr val="windowText" lastClr="000000"/>
                </a:solidFill>
                <a:latin typeface="+mn-ea"/>
                <a:ea typeface="+mn-ea"/>
              </a:rPr>
              <a:t>5</a:t>
            </a:r>
            <a:r>
              <a:rPr lang="ko-KR" altLang="en-US" sz="1100" b="1" kern="0" dirty="0">
                <a:solidFill>
                  <a:sysClr val="windowText" lastClr="000000"/>
                </a:solidFill>
                <a:latin typeface="+mn-ea"/>
                <a:ea typeface="+mn-ea"/>
              </a:rPr>
              <a:t>억 원</a:t>
            </a:r>
            <a:r>
              <a:rPr lang="en-US" altLang="ko-KR" sz="1100" b="1" kern="0" dirty="0">
                <a:solidFill>
                  <a:sysClr val="windowText" lastClr="000000"/>
                </a:solidFill>
                <a:latin typeface="+mn-ea"/>
                <a:ea typeface="+mn-ea"/>
              </a:rPr>
              <a:t>, </a:t>
            </a:r>
            <a:r>
              <a:rPr lang="ko-KR" altLang="en-US" sz="1100" b="1" kern="0" dirty="0">
                <a:solidFill>
                  <a:sysClr val="windowText" lastClr="000000"/>
                </a:solidFill>
                <a:latin typeface="+mn-ea"/>
                <a:ea typeface="+mn-ea"/>
              </a:rPr>
              <a:t>금융재산공제 </a:t>
            </a:r>
            <a:r>
              <a:rPr lang="en-US" altLang="ko-KR" sz="1100" b="1" kern="0" dirty="0">
                <a:solidFill>
                  <a:sysClr val="windowText" lastClr="000000"/>
                </a:solidFill>
                <a:latin typeface="+mn-ea"/>
                <a:ea typeface="+mn-ea"/>
              </a:rPr>
              <a:t>2</a:t>
            </a:r>
            <a:r>
              <a:rPr lang="ko-KR" altLang="en-US" sz="1100" b="1" kern="0" dirty="0">
                <a:solidFill>
                  <a:sysClr val="windowText" lastClr="000000"/>
                </a:solidFill>
                <a:latin typeface="+mn-ea"/>
                <a:ea typeface="+mn-ea"/>
              </a:rPr>
              <a:t>억 원</a:t>
            </a:r>
            <a:r>
              <a:rPr lang="en-US" altLang="ko-KR" sz="1100" b="1" kern="0" dirty="0">
                <a:solidFill>
                  <a:sysClr val="windowText" lastClr="000000"/>
                </a:solidFill>
                <a:latin typeface="+mn-ea"/>
                <a:ea typeface="+mn-ea"/>
              </a:rPr>
              <a:t>, </a:t>
            </a:r>
            <a:r>
              <a:rPr lang="ko-KR" altLang="en-US" sz="1100" b="1" kern="0" dirty="0">
                <a:solidFill>
                  <a:sysClr val="windowText" lastClr="000000"/>
                </a:solidFill>
                <a:latin typeface="+mn-ea"/>
                <a:ea typeface="+mn-ea"/>
              </a:rPr>
              <a:t>장례비공제 </a:t>
            </a:r>
            <a:r>
              <a:rPr lang="en-US" altLang="ko-KR" sz="1100" b="1" kern="0" dirty="0">
                <a:solidFill>
                  <a:sysClr val="windowText" lastClr="000000"/>
                </a:solidFill>
                <a:latin typeface="+mn-ea"/>
                <a:ea typeface="+mn-ea"/>
              </a:rPr>
              <a:t>500</a:t>
            </a:r>
            <a:r>
              <a:rPr lang="ko-KR" altLang="en-US" sz="1100" b="1" kern="0" dirty="0">
                <a:solidFill>
                  <a:sysClr val="windowText" lastClr="000000"/>
                </a:solidFill>
                <a:latin typeface="+mn-ea"/>
                <a:ea typeface="+mn-ea"/>
              </a:rPr>
              <a:t>만원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C9B6FD-448C-7235-FEC3-7FFBE4FBC282}"/>
              </a:ext>
            </a:extLst>
          </p:cNvPr>
          <p:cNvSpPr txBox="1"/>
          <p:nvPr/>
        </p:nvSpPr>
        <p:spPr>
          <a:xfrm>
            <a:off x="790977" y="1126639"/>
            <a:ext cx="8409701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>
                <a:schemeClr val="tx1"/>
              </a:buClr>
            </a:pPr>
            <a:r>
              <a:rPr lang="ko-KR" altLang="en-US" sz="1700" b="1" dirty="0">
                <a:latin typeface="나눔고딕" pitchFamily="2" charset="-127"/>
                <a:ea typeface="나눔고딕" pitchFamily="2" charset="-127"/>
              </a:rPr>
              <a:t>무배당 </a:t>
            </a:r>
            <a:r>
              <a:rPr lang="ko-KR" altLang="en-US" sz="1700" b="1" dirty="0" err="1">
                <a:latin typeface="나눔고딕" pitchFamily="2" charset="-127"/>
                <a:ea typeface="나눔고딕" pitchFamily="2" charset="-127"/>
              </a:rPr>
              <a:t>교보뉴더든든한종신보험의</a:t>
            </a:r>
            <a:r>
              <a:rPr lang="ko-KR" altLang="en-US" sz="1700" b="1" dirty="0">
                <a:latin typeface="나눔고딕" pitchFamily="2" charset="-127"/>
                <a:ea typeface="나눔고딕" pitchFamily="2" charset="-127"/>
              </a:rPr>
              <a:t> 활용을 통한 상속세 재원 마련 및 자산이전 효과 예시</a:t>
            </a:r>
          </a:p>
        </p:txBody>
      </p:sp>
      <p:sp>
        <p:nvSpPr>
          <p:cNvPr id="5" name="타원 4">
            <a:extLst>
              <a:ext uri="{FF2B5EF4-FFF2-40B4-BE49-F238E27FC236}">
                <a16:creationId xmlns:a16="http://schemas.microsoft.com/office/drawing/2014/main" id="{AE2E3E0B-1FD2-CF8B-B810-EB813E2AB5EB}"/>
              </a:ext>
            </a:extLst>
          </p:cNvPr>
          <p:cNvSpPr/>
          <p:nvPr/>
        </p:nvSpPr>
        <p:spPr>
          <a:xfrm>
            <a:off x="567027" y="1183549"/>
            <a:ext cx="208714" cy="208714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190500" dist="1143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212679-5DE2-3118-9306-3CF023710479}"/>
              </a:ext>
            </a:extLst>
          </p:cNvPr>
          <p:cNvSpPr txBox="1"/>
          <p:nvPr/>
        </p:nvSpPr>
        <p:spPr>
          <a:xfrm>
            <a:off x="775741" y="6268079"/>
            <a:ext cx="621035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defRPr/>
            </a:pPr>
            <a:r>
              <a:rPr lang="en-US" altLang="ko-KR" sz="1100" kern="0" dirty="0">
                <a:solidFill>
                  <a:sysClr val="windowText" lastClr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※ </a:t>
            </a:r>
            <a:r>
              <a:rPr lang="ko-KR" altLang="en-US" sz="1100" kern="0" dirty="0">
                <a:solidFill>
                  <a:sysClr val="windowText" lastClr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상속공제  가정 </a:t>
            </a:r>
            <a:r>
              <a:rPr lang="en-US" altLang="ko-KR" sz="1100" kern="0" dirty="0">
                <a:solidFill>
                  <a:sysClr val="windowText" lastClr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100" kern="0" dirty="0">
                <a:solidFill>
                  <a:sysClr val="windowText" lastClr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배우자공제 </a:t>
            </a:r>
            <a:r>
              <a:rPr lang="en-US" altLang="ko-KR" sz="1100" kern="0" dirty="0">
                <a:solidFill>
                  <a:sysClr val="windowText" lastClr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30</a:t>
            </a:r>
            <a:r>
              <a:rPr lang="ko-KR" altLang="en-US" sz="1100" kern="0" dirty="0">
                <a:solidFill>
                  <a:sysClr val="windowText" lastClr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억 원</a:t>
            </a:r>
            <a:r>
              <a:rPr lang="en-US" altLang="ko-KR" sz="1100" kern="0" dirty="0">
                <a:solidFill>
                  <a:sysClr val="windowText" lastClr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kern="0" dirty="0">
                <a:solidFill>
                  <a:sysClr val="windowText" lastClr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일괄공제 </a:t>
            </a:r>
            <a:r>
              <a:rPr lang="en-US" altLang="ko-KR" sz="1100" kern="0" dirty="0">
                <a:solidFill>
                  <a:sysClr val="windowText" lastClr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5</a:t>
            </a:r>
            <a:r>
              <a:rPr lang="ko-KR" altLang="en-US" sz="1100" kern="0" dirty="0">
                <a:solidFill>
                  <a:sysClr val="windowText" lastClr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억 원</a:t>
            </a:r>
            <a:r>
              <a:rPr lang="en-US" altLang="ko-KR" sz="1100" kern="0" dirty="0">
                <a:solidFill>
                  <a:sysClr val="windowText" lastClr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kern="0" dirty="0">
                <a:solidFill>
                  <a:sysClr val="windowText" lastClr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금융재산공제 </a:t>
            </a:r>
            <a:r>
              <a:rPr lang="en-US" altLang="ko-KR" sz="1100" kern="0" dirty="0">
                <a:solidFill>
                  <a:sysClr val="windowText" lastClr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</a:t>
            </a:r>
            <a:r>
              <a:rPr lang="ko-KR" altLang="en-US" sz="1100" kern="0" dirty="0">
                <a:solidFill>
                  <a:sysClr val="windowText" lastClr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억 원</a:t>
            </a:r>
            <a:r>
              <a:rPr lang="en-US" altLang="ko-KR" sz="1100" kern="0" dirty="0">
                <a:solidFill>
                  <a:sysClr val="windowText" lastClr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kern="0" dirty="0">
                <a:solidFill>
                  <a:sysClr val="windowText" lastClr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장례비공제 </a:t>
            </a:r>
            <a:r>
              <a:rPr lang="en-US" altLang="ko-KR" sz="1100" kern="0" dirty="0">
                <a:solidFill>
                  <a:sysClr val="windowText" lastClr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500</a:t>
            </a:r>
            <a:r>
              <a:rPr lang="ko-KR" altLang="en-US" sz="1100" kern="0" dirty="0">
                <a:solidFill>
                  <a:sysClr val="windowText" lastClr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만원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7DE377-3D89-FA06-7D9B-1F3DFFE2B181}"/>
              </a:ext>
            </a:extLst>
          </p:cNvPr>
          <p:cNvSpPr txBox="1"/>
          <p:nvPr/>
        </p:nvSpPr>
        <p:spPr>
          <a:xfrm>
            <a:off x="373491" y="196734"/>
            <a:ext cx="9374150" cy="43088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sz="2200" b="1" dirty="0">
                <a:solidFill>
                  <a:srgbClr val="00387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『</a:t>
            </a:r>
            <a:r>
              <a:rPr lang="ko-KR" altLang="en-US" sz="2200" b="1" dirty="0" err="1">
                <a:solidFill>
                  <a:srgbClr val="00387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교보뉴더든든한종신보험</a:t>
            </a:r>
            <a:r>
              <a:rPr lang="en-US" altLang="ko-KR" sz="2200" b="1" dirty="0">
                <a:solidFill>
                  <a:srgbClr val="00387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』</a:t>
            </a:r>
            <a:r>
              <a:rPr lang="ko-KR" altLang="en-US" sz="2200" b="1" dirty="0">
                <a:solidFill>
                  <a:srgbClr val="00387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의 상속세 이슈 마케팅 포인트</a:t>
            </a:r>
          </a:p>
        </p:txBody>
      </p:sp>
    </p:spTree>
    <p:extLst>
      <p:ext uri="{BB962C8B-B14F-4D97-AF65-F5344CB8AC3E}">
        <p14:creationId xmlns:p14="http://schemas.microsoft.com/office/powerpoint/2010/main" val="364737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0A58342B-F2A1-A513-4A5A-C9B95A5628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75" r="1303" b="13934"/>
          <a:stretch/>
        </p:blipFill>
        <p:spPr>
          <a:xfrm>
            <a:off x="703752" y="1773238"/>
            <a:ext cx="8713298" cy="4686305"/>
          </a:xfrm>
          <a:prstGeom prst="rect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11E3926-CDCC-1ACD-4432-B4AC70A9EC87}"/>
              </a:ext>
            </a:extLst>
          </p:cNvPr>
          <p:cNvSpPr txBox="1"/>
          <p:nvPr/>
        </p:nvSpPr>
        <p:spPr>
          <a:xfrm>
            <a:off x="790977" y="1126639"/>
            <a:ext cx="8409701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>
                <a:schemeClr val="tx1"/>
              </a:buClr>
            </a:pPr>
            <a:r>
              <a:rPr lang="ko-KR" altLang="en-US" sz="1700" b="1" dirty="0">
                <a:latin typeface="나눔고딕" pitchFamily="2" charset="-127"/>
                <a:ea typeface="나눔고딕" pitchFamily="2" charset="-127"/>
              </a:rPr>
              <a:t>무배당 </a:t>
            </a:r>
            <a:r>
              <a:rPr lang="ko-KR" altLang="en-US" sz="1700" b="1" dirty="0" err="1">
                <a:latin typeface="나눔고딕" pitchFamily="2" charset="-127"/>
                <a:ea typeface="나눔고딕" pitchFamily="2" charset="-127"/>
              </a:rPr>
              <a:t>교보뉴더든든한종신보험으로</a:t>
            </a:r>
            <a:r>
              <a:rPr lang="ko-KR" altLang="en-US" sz="1700" b="1" dirty="0">
                <a:latin typeface="나눔고딕" pitchFamily="2" charset="-127"/>
                <a:ea typeface="나눔고딕" pitchFamily="2" charset="-127"/>
              </a:rPr>
              <a:t> 빚의 대물림을 방지하기</a:t>
            </a:r>
          </a:p>
        </p:txBody>
      </p:sp>
      <p:sp>
        <p:nvSpPr>
          <p:cNvPr id="4" name="타원 3">
            <a:extLst>
              <a:ext uri="{FF2B5EF4-FFF2-40B4-BE49-F238E27FC236}">
                <a16:creationId xmlns:a16="http://schemas.microsoft.com/office/drawing/2014/main" id="{71903AE6-402A-9B70-62EE-054346740CAA}"/>
              </a:ext>
            </a:extLst>
          </p:cNvPr>
          <p:cNvSpPr/>
          <p:nvPr/>
        </p:nvSpPr>
        <p:spPr>
          <a:xfrm>
            <a:off x="567027" y="1183549"/>
            <a:ext cx="208714" cy="208714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190500" dist="1143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0ABC71-6949-90D9-8657-0F1201FCE8AC}"/>
              </a:ext>
            </a:extLst>
          </p:cNvPr>
          <p:cNvSpPr txBox="1"/>
          <p:nvPr/>
        </p:nvSpPr>
        <p:spPr>
          <a:xfrm>
            <a:off x="373491" y="196734"/>
            <a:ext cx="9374150" cy="43088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sz="2200" b="1" spc="-70" dirty="0">
                <a:solidFill>
                  <a:srgbClr val="00387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『</a:t>
            </a:r>
            <a:r>
              <a:rPr lang="ko-KR" altLang="en-US" sz="2200" b="1" spc="-70" dirty="0" err="1">
                <a:solidFill>
                  <a:srgbClr val="00387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교보뉴더든든한종신보험</a:t>
            </a:r>
            <a:r>
              <a:rPr lang="en-US" altLang="ko-KR" sz="2200" b="1" spc="-70" dirty="0">
                <a:solidFill>
                  <a:srgbClr val="00387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』</a:t>
            </a:r>
            <a:r>
              <a:rPr lang="ko-KR" altLang="en-US" sz="2200" b="1" spc="-70" dirty="0">
                <a:solidFill>
                  <a:srgbClr val="00387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의 </a:t>
            </a:r>
            <a:r>
              <a:rPr lang="ko-KR" altLang="en-US" sz="2200" b="1" spc="-70" dirty="0" err="1">
                <a:solidFill>
                  <a:srgbClr val="00387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빚대물림방지</a:t>
            </a:r>
            <a:r>
              <a:rPr lang="ko-KR" altLang="en-US" sz="2200" b="1" spc="-70" dirty="0">
                <a:solidFill>
                  <a:srgbClr val="00387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이슈 마케팅 포인트</a:t>
            </a:r>
          </a:p>
        </p:txBody>
      </p:sp>
    </p:spTree>
    <p:extLst>
      <p:ext uri="{BB962C8B-B14F-4D97-AF65-F5344CB8AC3E}">
        <p14:creationId xmlns:p14="http://schemas.microsoft.com/office/powerpoint/2010/main" val="3949333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47750" y="1064362"/>
            <a:ext cx="2142988" cy="492443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sz="2600" spc="-50" dirty="0">
                <a:solidFill>
                  <a:srgbClr val="00387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CONTENTS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56376" y="1954336"/>
            <a:ext cx="4383862" cy="2821926"/>
          </a:xfrm>
          <a:prstGeom prst="rect">
            <a:avLst/>
          </a:prstGeom>
          <a:noFill/>
        </p:spPr>
        <p:txBody>
          <a:bodyPr wrap="square" lIns="0" spcCol="0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sz="1500" b="1" spc="-150" dirty="0">
                <a:solidFill>
                  <a:srgbClr val="00387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「</a:t>
            </a:r>
            <a:r>
              <a:rPr lang="ko-KR" altLang="en-US" sz="1500" b="1" spc="-150" dirty="0" err="1">
                <a:solidFill>
                  <a:srgbClr val="00387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교보뉴더든든한종신보험</a:t>
            </a:r>
            <a:r>
              <a:rPr lang="ko-KR" altLang="en-US" sz="1500" b="1" spc="-150" dirty="0">
                <a:solidFill>
                  <a:srgbClr val="00387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」 강점 마케팅 포인트</a:t>
            </a:r>
            <a:endParaRPr lang="en-US" altLang="ko-KR" sz="1500" b="1" spc="-150" dirty="0">
              <a:solidFill>
                <a:srgbClr val="003874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sz="1500" b="1" spc="-150" dirty="0">
                <a:solidFill>
                  <a:srgbClr val="00387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「</a:t>
            </a:r>
            <a:r>
              <a:rPr lang="ko-KR" altLang="en-US" sz="1500" b="1" spc="-150" dirty="0" err="1">
                <a:solidFill>
                  <a:srgbClr val="00387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교보뉴더든든한종신보험</a:t>
            </a:r>
            <a:r>
              <a:rPr lang="ko-KR" altLang="en-US" sz="1500" b="1" spc="-150" dirty="0">
                <a:solidFill>
                  <a:srgbClr val="00387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」 비과세 마케팅 포인트</a:t>
            </a:r>
            <a:endParaRPr lang="en-US" altLang="ko-KR" sz="1500" b="1" spc="-150" dirty="0">
              <a:solidFill>
                <a:srgbClr val="003874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sz="1500" b="1" spc="-150" dirty="0">
                <a:solidFill>
                  <a:srgbClr val="00387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「</a:t>
            </a:r>
            <a:r>
              <a:rPr lang="ko-KR" altLang="en-US" sz="1500" b="1" spc="-150" dirty="0" err="1">
                <a:solidFill>
                  <a:srgbClr val="00387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교보뉴더든든한종신보험</a:t>
            </a:r>
            <a:r>
              <a:rPr lang="ko-KR" altLang="en-US" sz="1500" b="1" spc="-150" dirty="0">
                <a:solidFill>
                  <a:srgbClr val="00387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」 상속세 이슈 마케팅 포인트</a:t>
            </a:r>
            <a:endParaRPr lang="en-US" altLang="ko-KR" sz="1500" b="1" spc="-150" dirty="0">
              <a:solidFill>
                <a:srgbClr val="003874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ko-KR" altLang="en-US" sz="1500" b="1" spc="-150" dirty="0">
                <a:solidFill>
                  <a:srgbClr val="00387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「</a:t>
            </a:r>
            <a:r>
              <a:rPr lang="ko-KR" altLang="en-US" sz="1500" b="1" spc="-150" dirty="0" err="1">
                <a:solidFill>
                  <a:srgbClr val="00387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교보뉴더든든한종신보험</a:t>
            </a:r>
            <a:r>
              <a:rPr lang="ko-KR" altLang="en-US" sz="1500" b="1" spc="-150" dirty="0">
                <a:solidFill>
                  <a:srgbClr val="00387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」 헬스케어 마케팅 포인트</a:t>
            </a:r>
            <a:endParaRPr lang="en-US" altLang="ko-KR" sz="1500" b="1" spc="-150" dirty="0">
              <a:solidFill>
                <a:srgbClr val="003874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ko-KR" altLang="en-US" sz="1500" b="1" spc="-150" dirty="0">
                <a:solidFill>
                  <a:srgbClr val="00387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「</a:t>
            </a:r>
            <a:r>
              <a:rPr lang="ko-KR" altLang="en-US" sz="1500" b="1" spc="-150" dirty="0" err="1">
                <a:solidFill>
                  <a:srgbClr val="00387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교보뉴더든든한종신보험</a:t>
            </a:r>
            <a:r>
              <a:rPr lang="ko-KR" altLang="en-US" sz="1500" b="1" spc="-150" dirty="0">
                <a:solidFill>
                  <a:srgbClr val="00387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」 다목적 활용 마케팅 포인트</a:t>
            </a:r>
            <a:endParaRPr lang="en-US" altLang="ko-KR" sz="1500" b="1" spc="-150" dirty="0">
              <a:solidFill>
                <a:srgbClr val="003874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ko-KR" altLang="en-US" sz="1500" b="1" spc="-150" dirty="0">
                <a:solidFill>
                  <a:srgbClr val="00387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「</a:t>
            </a:r>
            <a:r>
              <a:rPr lang="ko-KR" altLang="en-US" sz="1500" b="1" spc="-150" dirty="0" err="1">
                <a:solidFill>
                  <a:srgbClr val="00387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교보괜찮아요암보험</a:t>
            </a:r>
            <a:r>
              <a:rPr lang="ko-KR" altLang="en-US" sz="1500" b="1" spc="-150" dirty="0">
                <a:solidFill>
                  <a:srgbClr val="00387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」 강점 마케팅 포인트</a:t>
            </a:r>
            <a:endParaRPr lang="en-US" altLang="ko-KR" sz="1500" b="1" spc="-150" dirty="0">
              <a:solidFill>
                <a:srgbClr val="003874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endParaRPr lang="en-US" altLang="ko-KR" sz="1500" b="1" spc="-150" dirty="0">
              <a:solidFill>
                <a:srgbClr val="003874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endParaRPr lang="en-US" altLang="ko-KR" sz="1500" b="1" spc="-150" dirty="0">
              <a:solidFill>
                <a:srgbClr val="003874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6" name="그림 5" descr="B_대외용_일반간지라인.png"/>
          <p:cNvPicPr>
            <a:picLocks noChangeAspect="1"/>
          </p:cNvPicPr>
          <p:nvPr/>
        </p:nvPicPr>
        <p:blipFill>
          <a:blip r:embed="rId2" cstate="print"/>
          <a:srcRect t="43753" r="44230" b="41671"/>
          <a:stretch>
            <a:fillRect/>
          </a:stretch>
        </p:blipFill>
        <p:spPr>
          <a:xfrm>
            <a:off x="0" y="1500174"/>
            <a:ext cx="5523653" cy="500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62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F03C9A5B-C165-E876-F829-C1D82664D4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742" y="1810474"/>
            <a:ext cx="3456384" cy="4458563"/>
          </a:xfrm>
          <a:prstGeom prst="rect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</a:ln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BC19D35D-04D7-AAD0-A4FC-92B4AF0540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8190" y="1773238"/>
            <a:ext cx="4581525" cy="4495800"/>
          </a:xfrm>
          <a:prstGeom prst="rect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</a:ln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566CF474-37CB-4C2B-DB94-A77C04444705}"/>
              </a:ext>
            </a:extLst>
          </p:cNvPr>
          <p:cNvSpPr/>
          <p:nvPr/>
        </p:nvSpPr>
        <p:spPr>
          <a:xfrm>
            <a:off x="775742" y="3676750"/>
            <a:ext cx="3456384" cy="432048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CCC4CA8B-BF3F-0D3E-25F0-77E7FF05B58E}"/>
              </a:ext>
            </a:extLst>
          </p:cNvPr>
          <p:cNvSpPr/>
          <p:nvPr/>
        </p:nvSpPr>
        <p:spPr>
          <a:xfrm>
            <a:off x="6228254" y="1836358"/>
            <a:ext cx="3098128" cy="36004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A34614-E19E-F4B6-6EDE-2A006CA019A1}"/>
              </a:ext>
            </a:extLst>
          </p:cNvPr>
          <p:cNvSpPr txBox="1"/>
          <p:nvPr/>
        </p:nvSpPr>
        <p:spPr>
          <a:xfrm>
            <a:off x="790977" y="1126639"/>
            <a:ext cx="8409701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>
                <a:schemeClr val="tx1"/>
              </a:buClr>
            </a:pPr>
            <a:r>
              <a:rPr lang="ko-KR" altLang="en-US" sz="1700" b="1" dirty="0">
                <a:latin typeface="나눔고딕" pitchFamily="2" charset="-127"/>
                <a:ea typeface="나눔고딕" pitchFamily="2" charset="-127"/>
              </a:rPr>
              <a:t>무배당 </a:t>
            </a:r>
            <a:r>
              <a:rPr lang="ko-KR" altLang="en-US" sz="1700" b="1" dirty="0" err="1">
                <a:latin typeface="나눔고딕" pitchFamily="2" charset="-127"/>
                <a:ea typeface="나눔고딕" pitchFamily="2" charset="-127"/>
              </a:rPr>
              <a:t>교보뉴더든든한종신보험으로</a:t>
            </a:r>
            <a:r>
              <a:rPr lang="ko-KR" altLang="en-US" sz="1700" b="1" dirty="0">
                <a:latin typeface="나눔고딕" pitchFamily="2" charset="-127"/>
                <a:ea typeface="나눔고딕" pitchFamily="2" charset="-127"/>
              </a:rPr>
              <a:t> 빚의 대물림을 방지하기</a:t>
            </a:r>
          </a:p>
        </p:txBody>
      </p:sp>
      <p:sp>
        <p:nvSpPr>
          <p:cNvPr id="7" name="타원 6">
            <a:extLst>
              <a:ext uri="{FF2B5EF4-FFF2-40B4-BE49-F238E27FC236}">
                <a16:creationId xmlns:a16="http://schemas.microsoft.com/office/drawing/2014/main" id="{49A5020F-3866-C0E7-F298-8A5B3A0C2F3E}"/>
              </a:ext>
            </a:extLst>
          </p:cNvPr>
          <p:cNvSpPr/>
          <p:nvPr/>
        </p:nvSpPr>
        <p:spPr>
          <a:xfrm>
            <a:off x="567027" y="1183549"/>
            <a:ext cx="208714" cy="208714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190500" dist="1143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자유형: 도형 7">
            <a:extLst>
              <a:ext uri="{FF2B5EF4-FFF2-40B4-BE49-F238E27FC236}">
                <a16:creationId xmlns:a16="http://schemas.microsoft.com/office/drawing/2014/main" id="{98A53FF9-949E-09AE-7371-D095550EEB52}"/>
              </a:ext>
            </a:extLst>
          </p:cNvPr>
          <p:cNvSpPr/>
          <p:nvPr/>
        </p:nvSpPr>
        <p:spPr>
          <a:xfrm>
            <a:off x="4253580" y="2662941"/>
            <a:ext cx="5072801" cy="1221512"/>
          </a:xfrm>
          <a:custGeom>
            <a:avLst/>
            <a:gdLst>
              <a:gd name="connsiteX0" fmla="*/ 1345308 w 4441431"/>
              <a:gd name="connsiteY0" fmla="*/ 360399 h 1604839"/>
              <a:gd name="connsiteX1" fmla="*/ 1345308 w 4441431"/>
              <a:gd name="connsiteY1" fmla="*/ 360400 h 1604839"/>
              <a:gd name="connsiteX2" fmla="*/ 1345308 w 4441431"/>
              <a:gd name="connsiteY2" fmla="*/ 360400 h 1604839"/>
              <a:gd name="connsiteX3" fmla="*/ 1705708 w 4441431"/>
              <a:gd name="connsiteY3" fmla="*/ 0 h 1604839"/>
              <a:gd name="connsiteX4" fmla="*/ 4081031 w 4441431"/>
              <a:gd name="connsiteY4" fmla="*/ 0 h 1604839"/>
              <a:gd name="connsiteX5" fmla="*/ 4441431 w 4441431"/>
              <a:gd name="connsiteY5" fmla="*/ 360400 h 1604839"/>
              <a:gd name="connsiteX6" fmla="*/ 4441430 w 4441431"/>
              <a:gd name="connsiteY6" fmla="*/ 360400 h 1604839"/>
              <a:gd name="connsiteX7" fmla="*/ 4081030 w 4441431"/>
              <a:gd name="connsiteY7" fmla="*/ 720800 h 1604839"/>
              <a:gd name="connsiteX8" fmla="*/ 1705708 w 4441431"/>
              <a:gd name="connsiteY8" fmla="*/ 720799 h 1604839"/>
              <a:gd name="connsiteX9" fmla="*/ 1504205 w 4441431"/>
              <a:gd name="connsiteY9" fmla="*/ 659248 h 1604839"/>
              <a:gd name="connsiteX10" fmla="*/ 1465610 w 4441431"/>
              <a:gd name="connsiteY10" fmla="*/ 627404 h 1604839"/>
              <a:gd name="connsiteX11" fmla="*/ 0 w 4441431"/>
              <a:gd name="connsiteY11" fmla="*/ 1604839 h 1604839"/>
              <a:gd name="connsiteX12" fmla="*/ 1345678 w 4441431"/>
              <a:gd name="connsiteY12" fmla="*/ 362232 h 1604839"/>
              <a:gd name="connsiteX13" fmla="*/ 1345308 w 4441431"/>
              <a:gd name="connsiteY13" fmla="*/ 360400 h 1604839"/>
              <a:gd name="connsiteX14" fmla="*/ 1373630 w 4441431"/>
              <a:gd name="connsiteY14" fmla="*/ 220116 h 1604839"/>
              <a:gd name="connsiteX15" fmla="*/ 1705708 w 4441431"/>
              <a:gd name="connsiteY15" fmla="*/ 0 h 1604839"/>
              <a:gd name="connsiteX0" fmla="*/ 1272996 w 4369119"/>
              <a:gd name="connsiteY0" fmla="*/ 360399 h 1110781"/>
              <a:gd name="connsiteX1" fmla="*/ 1272996 w 4369119"/>
              <a:gd name="connsiteY1" fmla="*/ 360400 h 1110781"/>
              <a:gd name="connsiteX2" fmla="*/ 1272996 w 4369119"/>
              <a:gd name="connsiteY2" fmla="*/ 360400 h 1110781"/>
              <a:gd name="connsiteX3" fmla="*/ 1272996 w 4369119"/>
              <a:gd name="connsiteY3" fmla="*/ 360399 h 1110781"/>
              <a:gd name="connsiteX4" fmla="*/ 1633396 w 4369119"/>
              <a:gd name="connsiteY4" fmla="*/ 0 h 1110781"/>
              <a:gd name="connsiteX5" fmla="*/ 4008719 w 4369119"/>
              <a:gd name="connsiteY5" fmla="*/ 0 h 1110781"/>
              <a:gd name="connsiteX6" fmla="*/ 4369119 w 4369119"/>
              <a:gd name="connsiteY6" fmla="*/ 360400 h 1110781"/>
              <a:gd name="connsiteX7" fmla="*/ 4369118 w 4369119"/>
              <a:gd name="connsiteY7" fmla="*/ 360400 h 1110781"/>
              <a:gd name="connsiteX8" fmla="*/ 4008718 w 4369119"/>
              <a:gd name="connsiteY8" fmla="*/ 720800 h 1110781"/>
              <a:gd name="connsiteX9" fmla="*/ 1633396 w 4369119"/>
              <a:gd name="connsiteY9" fmla="*/ 720799 h 1110781"/>
              <a:gd name="connsiteX10" fmla="*/ 1431893 w 4369119"/>
              <a:gd name="connsiteY10" fmla="*/ 659248 h 1110781"/>
              <a:gd name="connsiteX11" fmla="*/ 1393298 w 4369119"/>
              <a:gd name="connsiteY11" fmla="*/ 627404 h 1110781"/>
              <a:gd name="connsiteX12" fmla="*/ 0 w 4369119"/>
              <a:gd name="connsiteY12" fmla="*/ 1110781 h 1110781"/>
              <a:gd name="connsiteX13" fmla="*/ 1273366 w 4369119"/>
              <a:gd name="connsiteY13" fmla="*/ 362232 h 1110781"/>
              <a:gd name="connsiteX14" fmla="*/ 1272996 w 4369119"/>
              <a:gd name="connsiteY14" fmla="*/ 360400 h 1110781"/>
              <a:gd name="connsiteX15" fmla="*/ 1301318 w 4369119"/>
              <a:gd name="connsiteY15" fmla="*/ 220116 h 1110781"/>
              <a:gd name="connsiteX16" fmla="*/ 1633396 w 4369119"/>
              <a:gd name="connsiteY16" fmla="*/ 0 h 1110781"/>
              <a:gd name="connsiteX0" fmla="*/ 1325548 w 4421671"/>
              <a:gd name="connsiteY0" fmla="*/ 360399 h 764770"/>
              <a:gd name="connsiteX1" fmla="*/ 1325548 w 4421671"/>
              <a:gd name="connsiteY1" fmla="*/ 360400 h 764770"/>
              <a:gd name="connsiteX2" fmla="*/ 1325548 w 4421671"/>
              <a:gd name="connsiteY2" fmla="*/ 360400 h 764770"/>
              <a:gd name="connsiteX3" fmla="*/ 1325548 w 4421671"/>
              <a:gd name="connsiteY3" fmla="*/ 360399 h 764770"/>
              <a:gd name="connsiteX4" fmla="*/ 1685948 w 4421671"/>
              <a:gd name="connsiteY4" fmla="*/ 0 h 764770"/>
              <a:gd name="connsiteX5" fmla="*/ 4061271 w 4421671"/>
              <a:gd name="connsiteY5" fmla="*/ 0 h 764770"/>
              <a:gd name="connsiteX6" fmla="*/ 4421671 w 4421671"/>
              <a:gd name="connsiteY6" fmla="*/ 360400 h 764770"/>
              <a:gd name="connsiteX7" fmla="*/ 4421670 w 4421671"/>
              <a:gd name="connsiteY7" fmla="*/ 360400 h 764770"/>
              <a:gd name="connsiteX8" fmla="*/ 4061270 w 4421671"/>
              <a:gd name="connsiteY8" fmla="*/ 720800 h 764770"/>
              <a:gd name="connsiteX9" fmla="*/ 1685948 w 4421671"/>
              <a:gd name="connsiteY9" fmla="*/ 720799 h 764770"/>
              <a:gd name="connsiteX10" fmla="*/ 1484445 w 4421671"/>
              <a:gd name="connsiteY10" fmla="*/ 659248 h 764770"/>
              <a:gd name="connsiteX11" fmla="*/ 1445850 w 4421671"/>
              <a:gd name="connsiteY11" fmla="*/ 627404 h 764770"/>
              <a:gd name="connsiteX12" fmla="*/ 0 w 4421671"/>
              <a:gd name="connsiteY12" fmla="*/ 764770 h 764770"/>
              <a:gd name="connsiteX13" fmla="*/ 1325918 w 4421671"/>
              <a:gd name="connsiteY13" fmla="*/ 362232 h 764770"/>
              <a:gd name="connsiteX14" fmla="*/ 1325548 w 4421671"/>
              <a:gd name="connsiteY14" fmla="*/ 360400 h 764770"/>
              <a:gd name="connsiteX15" fmla="*/ 1353870 w 4421671"/>
              <a:gd name="connsiteY15" fmla="*/ 220116 h 764770"/>
              <a:gd name="connsiteX16" fmla="*/ 1685948 w 4421671"/>
              <a:gd name="connsiteY16" fmla="*/ 0 h 764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21671" h="764770">
                <a:moveTo>
                  <a:pt x="1325548" y="360399"/>
                </a:moveTo>
                <a:lnTo>
                  <a:pt x="1325548" y="360400"/>
                </a:lnTo>
                <a:lnTo>
                  <a:pt x="1325548" y="360400"/>
                </a:lnTo>
                <a:lnTo>
                  <a:pt x="1325548" y="360399"/>
                </a:lnTo>
                <a:close/>
                <a:moveTo>
                  <a:pt x="1685948" y="0"/>
                </a:moveTo>
                <a:lnTo>
                  <a:pt x="4061271" y="0"/>
                </a:lnTo>
                <a:cubicBezTo>
                  <a:pt x="4260314" y="0"/>
                  <a:pt x="4421671" y="161357"/>
                  <a:pt x="4421671" y="360400"/>
                </a:cubicBezTo>
                <a:lnTo>
                  <a:pt x="4421670" y="360400"/>
                </a:lnTo>
                <a:cubicBezTo>
                  <a:pt x="4421670" y="559443"/>
                  <a:pt x="4260313" y="720800"/>
                  <a:pt x="4061270" y="720800"/>
                </a:cubicBezTo>
                <a:lnTo>
                  <a:pt x="1685948" y="720799"/>
                </a:lnTo>
                <a:cubicBezTo>
                  <a:pt x="1611307" y="720799"/>
                  <a:pt x="1541966" y="698108"/>
                  <a:pt x="1484445" y="659248"/>
                </a:cubicBezTo>
                <a:lnTo>
                  <a:pt x="1445850" y="627404"/>
                </a:lnTo>
                <a:lnTo>
                  <a:pt x="0" y="764770"/>
                </a:lnTo>
                <a:lnTo>
                  <a:pt x="1325918" y="362232"/>
                </a:lnTo>
                <a:cubicBezTo>
                  <a:pt x="1325795" y="361621"/>
                  <a:pt x="1325671" y="361011"/>
                  <a:pt x="1325548" y="360400"/>
                </a:cubicBezTo>
                <a:lnTo>
                  <a:pt x="1353870" y="220116"/>
                </a:lnTo>
                <a:cubicBezTo>
                  <a:pt x="1408582" y="90763"/>
                  <a:pt x="1536666" y="0"/>
                  <a:pt x="1685948" y="0"/>
                </a:cubicBezTo>
                <a:close/>
              </a:path>
            </a:pathLst>
          </a:custGeom>
          <a:solidFill>
            <a:schemeClr val="accent1">
              <a:lumMod val="50000"/>
              <a:alpha val="6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12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EE6FDC-32A5-02CA-8A52-899BD8C2B3FF}"/>
              </a:ext>
            </a:extLst>
          </p:cNvPr>
          <p:cNvSpPr txBox="1"/>
          <p:nvPr/>
        </p:nvSpPr>
        <p:spPr>
          <a:xfrm>
            <a:off x="5891490" y="2784198"/>
            <a:ext cx="3409047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13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사망보험금을 통해 빚</a:t>
            </a:r>
            <a:r>
              <a:rPr lang="en-US" altLang="ko-KR" sz="13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3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부채</a:t>
            </a:r>
            <a:r>
              <a:rPr lang="en-US" altLang="ko-KR" sz="13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sz="13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의 상환이</a:t>
            </a:r>
            <a:endParaRPr lang="en-US" altLang="ko-KR" sz="130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/>
            <a:r>
              <a:rPr lang="ko-KR" altLang="en-US" sz="13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이루어진 경우라면 빚의 대물림은 </a:t>
            </a:r>
            <a:endParaRPr lang="en-US" altLang="ko-KR" sz="130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/>
            <a:r>
              <a:rPr lang="ko-KR" altLang="en-US" sz="13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방지할 수 있음 ⇨ 자녀를 신용불량자로 </a:t>
            </a:r>
            <a:r>
              <a:rPr lang="en-US" altLang="ko-KR" sz="13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/>
            </a:r>
            <a:br>
              <a:rPr lang="en-US" altLang="ko-KR" sz="13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ko-KR" altLang="en-US" sz="13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만드는 불행을 사전 방지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CA517F-181A-D509-77AC-8670190EBE84}"/>
              </a:ext>
            </a:extLst>
          </p:cNvPr>
          <p:cNvSpPr txBox="1"/>
          <p:nvPr/>
        </p:nvSpPr>
        <p:spPr>
          <a:xfrm>
            <a:off x="373491" y="196734"/>
            <a:ext cx="9374150" cy="43088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sz="2200" b="1" spc="-70" dirty="0">
                <a:solidFill>
                  <a:srgbClr val="00387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『</a:t>
            </a:r>
            <a:r>
              <a:rPr lang="ko-KR" altLang="en-US" sz="2200" b="1" spc="-70" dirty="0" err="1">
                <a:solidFill>
                  <a:srgbClr val="00387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교보뉴더든든한종신보험</a:t>
            </a:r>
            <a:r>
              <a:rPr lang="en-US" altLang="ko-KR" sz="2200" b="1" spc="-70" dirty="0">
                <a:solidFill>
                  <a:srgbClr val="00387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』</a:t>
            </a:r>
            <a:r>
              <a:rPr lang="ko-KR" altLang="en-US" sz="2200" b="1" spc="-70" dirty="0">
                <a:solidFill>
                  <a:srgbClr val="00387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의 </a:t>
            </a:r>
            <a:r>
              <a:rPr lang="ko-KR" altLang="en-US" sz="2200" b="1" spc="-70" dirty="0" err="1">
                <a:solidFill>
                  <a:srgbClr val="00387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빚대물림방지</a:t>
            </a:r>
            <a:r>
              <a:rPr lang="ko-KR" altLang="en-US" sz="2200" b="1" spc="-70" dirty="0">
                <a:solidFill>
                  <a:srgbClr val="00387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이슈 마케팅 포인트</a:t>
            </a:r>
          </a:p>
        </p:txBody>
      </p:sp>
    </p:spTree>
    <p:extLst>
      <p:ext uri="{BB962C8B-B14F-4D97-AF65-F5344CB8AC3E}">
        <p14:creationId xmlns:p14="http://schemas.microsoft.com/office/powerpoint/2010/main" val="262967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타원 1">
            <a:extLst>
              <a:ext uri="{FF2B5EF4-FFF2-40B4-BE49-F238E27FC236}">
                <a16:creationId xmlns:a16="http://schemas.microsoft.com/office/drawing/2014/main" id="{5B90AFA2-D69A-013C-EDCA-EF6B81C51B5F}"/>
              </a:ext>
            </a:extLst>
          </p:cNvPr>
          <p:cNvSpPr/>
          <p:nvPr/>
        </p:nvSpPr>
        <p:spPr>
          <a:xfrm>
            <a:off x="785889" y="1772816"/>
            <a:ext cx="1273079" cy="1273079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고딕" pitchFamily="2" charset="-127"/>
              <a:ea typeface="나눔고딕" pitchFamily="2" charset="-127"/>
            </a:endParaRPr>
          </a:p>
        </p:txBody>
      </p:sp>
      <p:sp>
        <p:nvSpPr>
          <p:cNvPr id="3" name="타원 2">
            <a:extLst>
              <a:ext uri="{FF2B5EF4-FFF2-40B4-BE49-F238E27FC236}">
                <a16:creationId xmlns:a16="http://schemas.microsoft.com/office/drawing/2014/main" id="{9F0521D2-818B-3036-E6F7-033A7DAE0DA3}"/>
              </a:ext>
            </a:extLst>
          </p:cNvPr>
          <p:cNvSpPr/>
          <p:nvPr/>
        </p:nvSpPr>
        <p:spPr>
          <a:xfrm>
            <a:off x="3981728" y="1772816"/>
            <a:ext cx="1276056" cy="1276056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2" charset="-127"/>
              <a:ea typeface="나눔고딕" pitchFamily="2" charset="-127"/>
            </a:endParaRPr>
          </a:p>
        </p:txBody>
      </p:sp>
      <p:sp>
        <p:nvSpPr>
          <p:cNvPr id="4" name="타원 3">
            <a:extLst>
              <a:ext uri="{FF2B5EF4-FFF2-40B4-BE49-F238E27FC236}">
                <a16:creationId xmlns:a16="http://schemas.microsoft.com/office/drawing/2014/main" id="{77570072-5CF3-7B06-438C-873EB0D17B87}"/>
              </a:ext>
            </a:extLst>
          </p:cNvPr>
          <p:cNvSpPr/>
          <p:nvPr/>
        </p:nvSpPr>
        <p:spPr>
          <a:xfrm>
            <a:off x="2585394" y="3645024"/>
            <a:ext cx="1255077" cy="1255077"/>
          </a:xfrm>
          <a:prstGeom prst="ellipse">
            <a:avLst/>
          </a:prstGeom>
          <a:solidFill>
            <a:srgbClr val="4EB94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고딕" pitchFamily="2" charset="-127"/>
              <a:ea typeface="나눔고딕" pitchFamily="2" charset="-127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7571DB42-8640-69CE-6644-CEF6D46ABF3C}"/>
              </a:ext>
            </a:extLst>
          </p:cNvPr>
          <p:cNvSpPr/>
          <p:nvPr/>
        </p:nvSpPr>
        <p:spPr>
          <a:xfrm>
            <a:off x="969419" y="2119312"/>
            <a:ext cx="90601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2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나눔고딕" pitchFamily="2" charset="-127"/>
                <a:ea typeface="나눔고딕" pitchFamily="2" charset="-127"/>
                <a:cs typeface="KoPubWorld돋움체 Light" panose="00000300000000000000" pitchFamily="2" charset="-127"/>
              </a:rPr>
              <a:t>채무자</a:t>
            </a:r>
            <a:endParaRPr lang="en-US" altLang="ko-KR" sz="2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나눔고딕" pitchFamily="2" charset="-127"/>
              <a:ea typeface="나눔고딕" pitchFamily="2" charset="-127"/>
              <a:cs typeface="KoPubWorld돋움체 Light" panose="00000300000000000000" pitchFamily="2" charset="-127"/>
            </a:endParaRPr>
          </a:p>
          <a:p>
            <a:pPr algn="ctr"/>
            <a:r>
              <a:rPr lang="en-US" altLang="ko-KR" sz="2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나눔고딕" pitchFamily="2" charset="-127"/>
                <a:ea typeface="나눔고딕" pitchFamily="2" charset="-127"/>
                <a:cs typeface="KoPubWorld돋움체 Light" panose="00000300000000000000" pitchFamily="2" charset="-127"/>
              </a:rPr>
              <a:t>(</a:t>
            </a:r>
            <a:r>
              <a:rPr lang="ko-KR" altLang="en-US" sz="2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나눔고딕" pitchFamily="2" charset="-127"/>
                <a:ea typeface="나눔고딕" pitchFamily="2" charset="-127"/>
                <a:cs typeface="KoPubWorld돋움체 Light" panose="00000300000000000000" pitchFamily="2" charset="-127"/>
              </a:rPr>
              <a:t>고객</a:t>
            </a:r>
            <a:r>
              <a:rPr lang="en-US" altLang="ko-KR" sz="2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나눔고딕" pitchFamily="2" charset="-127"/>
                <a:ea typeface="나눔고딕" pitchFamily="2" charset="-127"/>
                <a:cs typeface="KoPubWorld돋움체 Light" panose="00000300000000000000" pitchFamily="2" charset="-127"/>
              </a:rPr>
              <a:t>)</a:t>
            </a:r>
            <a:endParaRPr lang="ko-KR" altLang="en-US" sz="15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나눔고딕" pitchFamily="2" charset="-127"/>
              <a:ea typeface="나눔고딕" pitchFamily="2" charset="-127"/>
              <a:cs typeface="KoPubWorld돋움체 Light" panose="00000300000000000000" pitchFamily="2" charset="-127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438723DB-02F6-AB66-7325-B035402CC149}"/>
              </a:ext>
            </a:extLst>
          </p:cNvPr>
          <p:cNvSpPr/>
          <p:nvPr/>
        </p:nvSpPr>
        <p:spPr>
          <a:xfrm>
            <a:off x="4136472" y="2123431"/>
            <a:ext cx="989374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2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나눔고딕" pitchFamily="2" charset="-127"/>
                <a:ea typeface="나눔고딕" pitchFamily="2" charset="-127"/>
                <a:cs typeface="KoPubWorld돋움체 Light" panose="00000300000000000000" pitchFamily="2" charset="-127"/>
              </a:rPr>
              <a:t>채권자</a:t>
            </a:r>
            <a:endParaRPr lang="en-US" altLang="ko-KR" sz="2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나눔고딕" pitchFamily="2" charset="-127"/>
              <a:ea typeface="나눔고딕" pitchFamily="2" charset="-127"/>
              <a:cs typeface="KoPubWorld돋움체 Light" panose="00000300000000000000" pitchFamily="2" charset="-127"/>
            </a:endParaRPr>
          </a:p>
          <a:p>
            <a:pPr algn="ctr"/>
            <a:r>
              <a:rPr lang="en-US" altLang="ko-KR" sz="1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나눔고딕" pitchFamily="2" charset="-127"/>
                <a:ea typeface="나눔고딕" pitchFamily="2" charset="-127"/>
                <a:cs typeface="KoPubWorld돋움체 Light" panose="00000300000000000000" pitchFamily="2" charset="-127"/>
              </a:rPr>
              <a:t>(</a:t>
            </a:r>
            <a:r>
              <a:rPr lang="ko-KR" altLang="en-US" sz="1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나눔고딕" pitchFamily="2" charset="-127"/>
                <a:ea typeface="나눔고딕" pitchFamily="2" charset="-127"/>
                <a:cs typeface="KoPubWorld돋움체 Light" panose="00000300000000000000" pitchFamily="2" charset="-127"/>
              </a:rPr>
              <a:t>금융기관</a:t>
            </a:r>
            <a:r>
              <a:rPr lang="en-US" altLang="ko-KR" sz="1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나눔고딕" pitchFamily="2" charset="-127"/>
                <a:ea typeface="나눔고딕" pitchFamily="2" charset="-127"/>
                <a:cs typeface="KoPubWorld돋움체 Light" panose="00000300000000000000" pitchFamily="2" charset="-127"/>
              </a:rPr>
              <a:t>)</a:t>
            </a:r>
          </a:p>
        </p:txBody>
      </p:sp>
      <p:cxnSp>
        <p:nvCxnSpPr>
          <p:cNvPr id="7" name="직선 화살표 연결선 6">
            <a:extLst>
              <a:ext uri="{FF2B5EF4-FFF2-40B4-BE49-F238E27FC236}">
                <a16:creationId xmlns:a16="http://schemas.microsoft.com/office/drawing/2014/main" id="{E2CCC8E3-7EA9-D6B3-AF96-1B3A90FE4B97}"/>
              </a:ext>
            </a:extLst>
          </p:cNvPr>
          <p:cNvCxnSpPr/>
          <p:nvPr/>
        </p:nvCxnSpPr>
        <p:spPr>
          <a:xfrm>
            <a:off x="2167947" y="2182027"/>
            <a:ext cx="1582885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0F2A02AF-6CBE-CE1F-8AAA-E98D8FC44A6A}"/>
              </a:ext>
            </a:extLst>
          </p:cNvPr>
          <p:cNvSpPr txBox="1"/>
          <p:nvPr/>
        </p:nvSpPr>
        <p:spPr>
          <a:xfrm>
            <a:off x="2292124" y="2490441"/>
            <a:ext cx="17002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>
                <a:solidFill>
                  <a:srgbClr val="FF0000"/>
                </a:solidFill>
                <a:latin typeface="나눔고딕" pitchFamily="2" charset="-127"/>
                <a:ea typeface="나눔고딕" pitchFamily="2" charset="-127"/>
                <a:cs typeface="KoPubWorld돋움체 Light" panose="00000300000000000000" pitchFamily="2" charset="-127"/>
              </a:rPr>
              <a:t>대출금 </a:t>
            </a:r>
            <a:r>
              <a:rPr lang="ko-KR" altLang="en-US" sz="1400" dirty="0" err="1">
                <a:solidFill>
                  <a:srgbClr val="FF0000"/>
                </a:solidFill>
                <a:latin typeface="나눔고딕" pitchFamily="2" charset="-127"/>
                <a:ea typeface="나눔고딕" pitchFamily="2" charset="-127"/>
                <a:cs typeface="KoPubWorld돋움체 Light" panose="00000300000000000000" pitchFamily="2" charset="-127"/>
              </a:rPr>
              <a:t>이자〮원금을</a:t>
            </a:r>
            <a:endParaRPr lang="en-US" altLang="ko-KR" sz="1400" dirty="0">
              <a:solidFill>
                <a:srgbClr val="FF0000"/>
              </a:solidFill>
              <a:latin typeface="나눔고딕" pitchFamily="2" charset="-127"/>
              <a:ea typeface="나눔고딕" pitchFamily="2" charset="-127"/>
              <a:cs typeface="KoPubWorld돋움체 Light" panose="00000300000000000000" pitchFamily="2" charset="-127"/>
            </a:endParaRPr>
          </a:p>
          <a:p>
            <a:pPr algn="ctr"/>
            <a:r>
              <a:rPr lang="ko-KR" altLang="en-US" sz="1400" dirty="0">
                <a:solidFill>
                  <a:srgbClr val="FF0000"/>
                </a:solidFill>
                <a:latin typeface="나눔고딕" pitchFamily="2" charset="-127"/>
                <a:ea typeface="나눔고딕" pitchFamily="2" charset="-127"/>
                <a:cs typeface="KoPubWorld돋움체 Light" panose="00000300000000000000" pitchFamily="2" charset="-127"/>
              </a:rPr>
              <a:t>보험금으로 상환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E64422-7028-725F-3276-E7DD7AB05158}"/>
              </a:ext>
            </a:extLst>
          </p:cNvPr>
          <p:cNvSpPr txBox="1"/>
          <p:nvPr/>
        </p:nvSpPr>
        <p:spPr>
          <a:xfrm>
            <a:off x="2092056" y="1874250"/>
            <a:ext cx="17755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>
                <a:latin typeface="나눔고딕" pitchFamily="2" charset="-127"/>
                <a:ea typeface="나눔고딕" pitchFamily="2" charset="-127"/>
                <a:cs typeface="KoPubWorld돋움체 Light" panose="00000300000000000000" pitchFamily="2" charset="-127"/>
              </a:rPr>
              <a:t>대출금 지급 </a:t>
            </a:r>
          </a:p>
        </p:txBody>
      </p:sp>
      <p:cxnSp>
        <p:nvCxnSpPr>
          <p:cNvPr id="10" name="직선 화살표 연결선 9">
            <a:extLst>
              <a:ext uri="{FF2B5EF4-FFF2-40B4-BE49-F238E27FC236}">
                <a16:creationId xmlns:a16="http://schemas.microsoft.com/office/drawing/2014/main" id="{E8AFD72C-B99B-E57D-13BF-85C672594C84}"/>
              </a:ext>
            </a:extLst>
          </p:cNvPr>
          <p:cNvCxnSpPr/>
          <p:nvPr/>
        </p:nvCxnSpPr>
        <p:spPr>
          <a:xfrm>
            <a:off x="1823834" y="3135979"/>
            <a:ext cx="648718" cy="732274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356EE69-1C0D-E489-D406-2AC206690E52}"/>
              </a:ext>
            </a:extLst>
          </p:cNvPr>
          <p:cNvSpPr txBox="1"/>
          <p:nvPr/>
        </p:nvSpPr>
        <p:spPr>
          <a:xfrm>
            <a:off x="1351806" y="3455949"/>
            <a:ext cx="15121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>
                <a:latin typeface="나눔고딕" pitchFamily="2" charset="-127"/>
                <a:ea typeface="나눔고딕" pitchFamily="2" charset="-127"/>
                <a:cs typeface="KoPubWorld돋움체 Light" panose="00000300000000000000" pitchFamily="2" charset="-127"/>
              </a:rPr>
              <a:t>보험계약 </a:t>
            </a: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2AD337AC-B7A8-2335-BDB6-7F351F7894E6}"/>
              </a:ext>
            </a:extLst>
          </p:cNvPr>
          <p:cNvSpPr/>
          <p:nvPr/>
        </p:nvSpPr>
        <p:spPr>
          <a:xfrm>
            <a:off x="2639697" y="4072507"/>
            <a:ext cx="11464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2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나눔고딕" pitchFamily="2" charset="-127"/>
                <a:ea typeface="나눔고딕" pitchFamily="2" charset="-127"/>
                <a:cs typeface="KoPubWorld돋움체 Light" panose="00000300000000000000" pitchFamily="2" charset="-127"/>
              </a:rPr>
              <a:t>종신보험</a:t>
            </a:r>
            <a:endParaRPr lang="en-US" altLang="ko-KR" sz="2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나눔고딕" pitchFamily="2" charset="-127"/>
              <a:ea typeface="나눔고딕" pitchFamily="2" charset="-127"/>
              <a:cs typeface="KoPubWorld돋움체 Light" panose="00000300000000000000" pitchFamily="2" charset="-127"/>
            </a:endParaRPr>
          </a:p>
        </p:txBody>
      </p:sp>
      <p:cxnSp>
        <p:nvCxnSpPr>
          <p:cNvPr id="13" name="직선 화살표 연결선 12">
            <a:extLst>
              <a:ext uri="{FF2B5EF4-FFF2-40B4-BE49-F238E27FC236}">
                <a16:creationId xmlns:a16="http://schemas.microsoft.com/office/drawing/2014/main" id="{92455C16-85C4-B75C-07B2-327DE4714115}"/>
              </a:ext>
            </a:extLst>
          </p:cNvPr>
          <p:cNvCxnSpPr/>
          <p:nvPr/>
        </p:nvCxnSpPr>
        <p:spPr>
          <a:xfrm>
            <a:off x="2001820" y="2953750"/>
            <a:ext cx="648718" cy="732274"/>
          </a:xfrm>
          <a:prstGeom prst="straightConnector1">
            <a:avLst/>
          </a:prstGeom>
          <a:ln>
            <a:solidFill>
              <a:srgbClr val="0070C0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6884DD57-9008-24ED-B3B5-8CCC7F73E66B}"/>
              </a:ext>
            </a:extLst>
          </p:cNvPr>
          <p:cNvSpPr txBox="1"/>
          <p:nvPr/>
        </p:nvSpPr>
        <p:spPr>
          <a:xfrm>
            <a:off x="2396583" y="3085040"/>
            <a:ext cx="15121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>
                <a:solidFill>
                  <a:srgbClr val="0070C0"/>
                </a:solidFill>
                <a:latin typeface="나눔고딕" pitchFamily="2" charset="-127"/>
                <a:ea typeface="나눔고딕" pitchFamily="2" charset="-127"/>
                <a:cs typeface="KoPubWorld돋움체 Light" panose="00000300000000000000" pitchFamily="2" charset="-127"/>
              </a:rPr>
              <a:t>보험금 지급</a:t>
            </a:r>
          </a:p>
        </p:txBody>
      </p:sp>
      <p:cxnSp>
        <p:nvCxnSpPr>
          <p:cNvPr id="15" name="직선 화살표 연결선 14">
            <a:extLst>
              <a:ext uri="{FF2B5EF4-FFF2-40B4-BE49-F238E27FC236}">
                <a16:creationId xmlns:a16="http://schemas.microsoft.com/office/drawing/2014/main" id="{318318A2-5004-F900-D951-BDDCD2EDD7D7}"/>
              </a:ext>
            </a:extLst>
          </p:cNvPr>
          <p:cNvCxnSpPr/>
          <p:nvPr/>
        </p:nvCxnSpPr>
        <p:spPr>
          <a:xfrm>
            <a:off x="2203281" y="2420888"/>
            <a:ext cx="1582885" cy="0"/>
          </a:xfrm>
          <a:prstGeom prst="straightConnector1">
            <a:avLst/>
          </a:prstGeom>
          <a:ln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F5DF849F-C1DC-4C09-336E-5C90378D5269}"/>
              </a:ext>
            </a:extLst>
          </p:cNvPr>
          <p:cNvSpPr txBox="1"/>
          <p:nvPr/>
        </p:nvSpPr>
        <p:spPr>
          <a:xfrm>
            <a:off x="825917" y="5367165"/>
            <a:ext cx="8599858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500" dirty="0">
                <a:solidFill>
                  <a:schemeClr val="bg1"/>
                </a:solidFill>
                <a:highlight>
                  <a:srgbClr val="FF0000"/>
                </a:highlight>
                <a:latin typeface="나눔고딕" pitchFamily="2" charset="-127"/>
                <a:ea typeface="나눔고딕" pitchFamily="2" charset="-127"/>
                <a:cs typeface="KoPubWorld돋움체 Light" panose="00000300000000000000" pitchFamily="2" charset="-127"/>
              </a:rPr>
              <a:t>신용생명보험</a:t>
            </a:r>
            <a:r>
              <a:rPr lang="en-US" altLang="ko-KR" sz="1500" dirty="0">
                <a:solidFill>
                  <a:schemeClr val="bg1"/>
                </a:solidFill>
                <a:highlight>
                  <a:srgbClr val="FF0000"/>
                </a:highlight>
                <a:latin typeface="나눔고딕" pitchFamily="2" charset="-127"/>
                <a:ea typeface="나눔고딕" pitchFamily="2" charset="-127"/>
                <a:cs typeface="KoPubWorld돋움체 Light" panose="00000300000000000000" pitchFamily="2" charset="-127"/>
              </a:rPr>
              <a:t>(Credit Life)</a:t>
            </a:r>
            <a:r>
              <a:rPr lang="ko-KR" altLang="en-US" sz="1300" dirty="0">
                <a:latin typeface="나눔고딕" pitchFamily="2" charset="-127"/>
                <a:ea typeface="나눔고딕" pitchFamily="2" charset="-127"/>
                <a:cs typeface="KoPubWorld돋움체 Light" panose="00000300000000000000" pitchFamily="2" charset="-127"/>
              </a:rPr>
              <a:t>은 </a:t>
            </a:r>
            <a:r>
              <a:rPr lang="ko-KR" altLang="en-US" sz="1300" dirty="0" err="1">
                <a:latin typeface="나눔고딕" pitchFamily="2" charset="-127"/>
                <a:ea typeface="나눔고딕" pitchFamily="2" charset="-127"/>
                <a:cs typeface="KoPubWorld돋움체 Light" panose="00000300000000000000" pitchFamily="2" charset="-127"/>
              </a:rPr>
              <a:t>차입자</a:t>
            </a:r>
            <a:r>
              <a:rPr lang="ko-KR" altLang="en-US" sz="1300" dirty="0">
                <a:latin typeface="나눔고딕" pitchFamily="2" charset="-127"/>
                <a:ea typeface="나눔고딕" pitchFamily="2" charset="-127"/>
                <a:cs typeface="KoPubWorld돋움체 Light" panose="00000300000000000000" pitchFamily="2" charset="-127"/>
              </a:rPr>
              <a:t> 사망 시 미상환 채무잔액을 상환하는 상품</a:t>
            </a:r>
            <a:r>
              <a:rPr lang="en-US" altLang="ko-KR" sz="1300" dirty="0">
                <a:latin typeface="나눔고딕" pitchFamily="2" charset="-127"/>
                <a:ea typeface="나눔고딕" pitchFamily="2" charset="-127"/>
                <a:cs typeface="KoPubWorld돋움체 Light" panose="00000300000000000000" pitchFamily="2" charset="-127"/>
              </a:rPr>
              <a:t>. </a:t>
            </a:r>
            <a:r>
              <a:rPr lang="ko-KR" altLang="en-US" sz="1300" dirty="0">
                <a:latin typeface="나눔고딕" pitchFamily="2" charset="-127"/>
                <a:ea typeface="나눔고딕" pitchFamily="2" charset="-127"/>
                <a:cs typeface="KoPubWorld돋움체 Light" panose="00000300000000000000" pitchFamily="2" charset="-127"/>
              </a:rPr>
              <a:t>대출기관이 보험금 수령자가 되므로 대출기관을 보호하기 위한 상품으로도 인식이 가능하고</a:t>
            </a:r>
            <a:r>
              <a:rPr lang="en-US" altLang="ko-KR" sz="1300" dirty="0">
                <a:latin typeface="나눔고딕" pitchFamily="2" charset="-127"/>
                <a:ea typeface="나눔고딕" pitchFamily="2" charset="-127"/>
                <a:cs typeface="KoPubWorld돋움체 Light" panose="00000300000000000000" pitchFamily="2" charset="-127"/>
              </a:rPr>
              <a:t>, </a:t>
            </a:r>
            <a:r>
              <a:rPr lang="ko-KR" altLang="en-US" sz="1300" dirty="0">
                <a:latin typeface="나눔고딕" pitchFamily="2" charset="-127"/>
                <a:ea typeface="나눔고딕" pitchFamily="2" charset="-127"/>
                <a:cs typeface="KoPubWorld돋움체 Light" panose="00000300000000000000" pitchFamily="2" charset="-127"/>
              </a:rPr>
              <a:t>보험금으로 차입자의 채무잔액을 상환하기 때문에 차입자의 위험관리에도 긍정적 기능 역할</a:t>
            </a:r>
            <a:r>
              <a:rPr lang="en-US" altLang="ko-KR" sz="1300" dirty="0">
                <a:latin typeface="나눔고딕" pitchFamily="2" charset="-127"/>
                <a:ea typeface="나눔고딕" pitchFamily="2" charset="-127"/>
                <a:cs typeface="KoPubWorld돋움체 Light" panose="00000300000000000000" pitchFamily="2" charset="-127"/>
              </a:rPr>
              <a:t>. </a:t>
            </a:r>
            <a:r>
              <a:rPr lang="ko-KR" altLang="en-US" sz="1300" dirty="0">
                <a:latin typeface="나눔고딕" pitchFamily="2" charset="-127"/>
                <a:ea typeface="나눔고딕" pitchFamily="2" charset="-127"/>
                <a:cs typeface="KoPubWorld돋움체 Light" panose="00000300000000000000" pitchFamily="2" charset="-127"/>
              </a:rPr>
              <a:t>선진국에서는 </a:t>
            </a:r>
            <a:r>
              <a:rPr lang="ko-KR" altLang="en-US" sz="1300" dirty="0" err="1">
                <a:latin typeface="나눔고딕" pitchFamily="2" charset="-127"/>
                <a:ea typeface="나눔고딕" pitchFamily="2" charset="-127"/>
                <a:cs typeface="KoPubWorld돋움체 Light" panose="00000300000000000000" pitchFamily="2" charset="-127"/>
              </a:rPr>
              <a:t>신용생명보험외에</a:t>
            </a:r>
            <a:r>
              <a:rPr lang="en-US" altLang="ko-KR" sz="1300" dirty="0">
                <a:latin typeface="나눔고딕" pitchFamily="2" charset="-127"/>
                <a:ea typeface="나눔고딕" pitchFamily="2" charset="-127"/>
                <a:cs typeface="KoPubWorld돋움체 Light" panose="00000300000000000000" pitchFamily="2" charset="-127"/>
              </a:rPr>
              <a:t> </a:t>
            </a:r>
            <a:r>
              <a:rPr lang="ko-KR" altLang="en-US" sz="1300" dirty="0">
                <a:latin typeface="나눔고딕" pitchFamily="2" charset="-127"/>
                <a:ea typeface="나눔고딕" pitchFamily="2" charset="-127"/>
                <a:cs typeface="KoPubWorld돋움체 Light" panose="00000300000000000000" pitchFamily="2" charset="-127"/>
              </a:rPr>
              <a:t>신용상해질병보험</a:t>
            </a:r>
            <a:r>
              <a:rPr lang="en-US" altLang="ko-KR" sz="1300" dirty="0">
                <a:latin typeface="나눔고딕" pitchFamily="2" charset="-127"/>
                <a:ea typeface="나눔고딕" pitchFamily="2" charset="-127"/>
                <a:cs typeface="KoPubWorld돋움체 Light" panose="00000300000000000000" pitchFamily="2" charset="-127"/>
              </a:rPr>
              <a:t>, </a:t>
            </a:r>
            <a:r>
              <a:rPr lang="ko-KR" altLang="en-US" sz="1300" dirty="0">
                <a:latin typeface="나눔고딕" pitchFamily="2" charset="-127"/>
                <a:ea typeface="나눔고딕" pitchFamily="2" charset="-127"/>
                <a:cs typeface="KoPubWorld돋움체 Light" panose="00000300000000000000" pitchFamily="2" charset="-127"/>
              </a:rPr>
              <a:t>신용실업보험</a:t>
            </a:r>
            <a:r>
              <a:rPr lang="en-US" altLang="ko-KR" sz="1300" dirty="0">
                <a:latin typeface="나눔고딕" pitchFamily="2" charset="-127"/>
                <a:ea typeface="나눔고딕" pitchFamily="2" charset="-127"/>
                <a:cs typeface="KoPubWorld돋움체 Light" panose="00000300000000000000" pitchFamily="2" charset="-127"/>
              </a:rPr>
              <a:t>, </a:t>
            </a:r>
            <a:r>
              <a:rPr lang="ko-KR" altLang="en-US" sz="1300" dirty="0" err="1">
                <a:latin typeface="나눔고딕" pitchFamily="2" charset="-127"/>
                <a:ea typeface="나눔고딕" pitchFamily="2" charset="-127"/>
                <a:cs typeface="KoPubWorld돋움체 Light" panose="00000300000000000000" pitchFamily="2" charset="-127"/>
              </a:rPr>
              <a:t>신용재물보험</a:t>
            </a:r>
            <a:r>
              <a:rPr lang="ko-KR" altLang="en-US" sz="1300" dirty="0">
                <a:latin typeface="나눔고딕" pitchFamily="2" charset="-127"/>
                <a:ea typeface="나눔고딕" pitchFamily="2" charset="-127"/>
                <a:cs typeface="KoPubWorld돋움체 Light" panose="00000300000000000000" pitchFamily="2" charset="-127"/>
              </a:rPr>
              <a:t> 등으로 세분화되어 활성화되어 있으나 우리나라에서는 각종 규제로 인해 부진한 상황임</a:t>
            </a:r>
            <a:endParaRPr lang="en-US" altLang="ko-KR" sz="1300" dirty="0">
              <a:latin typeface="나눔고딕" pitchFamily="2" charset="-127"/>
              <a:ea typeface="나눔고딕" pitchFamily="2" charset="-127"/>
              <a:cs typeface="KoPubWorld돋움체 Light" panose="00000300000000000000" pitchFamily="2" charset="-127"/>
            </a:endParaRPr>
          </a:p>
          <a:p>
            <a:r>
              <a:rPr lang="ko-KR" altLang="ko-KR" sz="1500" dirty="0">
                <a:solidFill>
                  <a:srgbClr val="4EB949"/>
                </a:solidFill>
                <a:latin typeface="나눔고딕" pitchFamily="2" charset="-127"/>
                <a:ea typeface="나눔고딕" pitchFamily="2" charset="-127"/>
                <a:cs typeface="KoPubWorld돋움체 Light" panose="00000300000000000000" pitchFamily="2" charset="-127"/>
              </a:rPr>
              <a:t>⇨</a:t>
            </a:r>
            <a:r>
              <a:rPr lang="en-US" altLang="ko-KR" sz="1500" dirty="0">
                <a:solidFill>
                  <a:srgbClr val="4EB949"/>
                </a:solidFill>
                <a:latin typeface="나눔고딕" pitchFamily="2" charset="-127"/>
                <a:ea typeface="나눔고딕" pitchFamily="2" charset="-127"/>
                <a:cs typeface="KoPubWorld돋움체 Light" panose="00000300000000000000" pitchFamily="2" charset="-127"/>
              </a:rPr>
              <a:t> </a:t>
            </a:r>
            <a:r>
              <a:rPr lang="ko-KR" altLang="en-US" sz="1500" dirty="0">
                <a:solidFill>
                  <a:srgbClr val="4EB949"/>
                </a:solidFill>
                <a:latin typeface="나눔고딕" pitchFamily="2" charset="-127"/>
                <a:ea typeface="나눔고딕" pitchFamily="2" charset="-127"/>
                <a:cs typeface="KoPubWorld돋움체 Light" panose="00000300000000000000" pitchFamily="2" charset="-127"/>
              </a:rPr>
              <a:t>종신보험의 사망보험금을 부채상환 용도로 활용할 경우 </a:t>
            </a:r>
            <a:r>
              <a:rPr lang="ko-KR" altLang="en-US" sz="1500" dirty="0">
                <a:solidFill>
                  <a:schemeClr val="bg1"/>
                </a:solidFill>
                <a:highlight>
                  <a:srgbClr val="FF0000"/>
                </a:highlight>
                <a:latin typeface="나눔고딕" pitchFamily="2" charset="-127"/>
                <a:ea typeface="나눔고딕" pitchFamily="2" charset="-127"/>
                <a:cs typeface="KoPubWorld돋움체 Light" panose="00000300000000000000" pitchFamily="2" charset="-127"/>
              </a:rPr>
              <a:t>신용생명보험과 같은 역할 </a:t>
            </a:r>
            <a:r>
              <a:rPr lang="ko-KR" altLang="en-US" sz="1500" dirty="0">
                <a:solidFill>
                  <a:srgbClr val="4EB949"/>
                </a:solidFill>
                <a:latin typeface="나눔고딕" pitchFamily="2" charset="-127"/>
                <a:ea typeface="나눔고딕" pitchFamily="2" charset="-127"/>
                <a:cs typeface="KoPubWorld돋움체 Light" panose="00000300000000000000" pitchFamily="2" charset="-127"/>
              </a:rPr>
              <a:t>수행 </a:t>
            </a:r>
          </a:p>
        </p:txBody>
      </p:sp>
      <p:sp>
        <p:nvSpPr>
          <p:cNvPr id="17" name="타원 16">
            <a:extLst>
              <a:ext uri="{FF2B5EF4-FFF2-40B4-BE49-F238E27FC236}">
                <a16:creationId xmlns:a16="http://schemas.microsoft.com/office/drawing/2014/main" id="{4FA81BB0-05C4-08E7-EDF2-E4A6727E15FC}"/>
              </a:ext>
            </a:extLst>
          </p:cNvPr>
          <p:cNvSpPr/>
          <p:nvPr/>
        </p:nvSpPr>
        <p:spPr>
          <a:xfrm>
            <a:off x="567027" y="1183549"/>
            <a:ext cx="208714" cy="208714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190500" dist="1143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3" name="그룹 42">
            <a:extLst>
              <a:ext uri="{FF2B5EF4-FFF2-40B4-BE49-F238E27FC236}">
                <a16:creationId xmlns:a16="http://schemas.microsoft.com/office/drawing/2014/main" id="{A310179D-ED77-46FF-CD24-74AA307A2632}"/>
              </a:ext>
            </a:extLst>
          </p:cNvPr>
          <p:cNvGrpSpPr/>
          <p:nvPr/>
        </p:nvGrpSpPr>
        <p:grpSpPr>
          <a:xfrm>
            <a:off x="5459029" y="2383732"/>
            <a:ext cx="4230357" cy="2647745"/>
            <a:chOff x="5362726" y="3726429"/>
            <a:chExt cx="4230357" cy="2647745"/>
          </a:xfrm>
        </p:grpSpPr>
        <p:cxnSp>
          <p:nvCxnSpPr>
            <p:cNvPr id="19" name="직선 연결선 18">
              <a:extLst>
                <a:ext uri="{FF2B5EF4-FFF2-40B4-BE49-F238E27FC236}">
                  <a16:creationId xmlns:a16="http://schemas.microsoft.com/office/drawing/2014/main" id="{A3FA5104-6FED-2533-E569-53FB44447F5A}"/>
                </a:ext>
              </a:extLst>
            </p:cNvPr>
            <p:cNvCxnSpPr/>
            <p:nvPr/>
          </p:nvCxnSpPr>
          <p:spPr>
            <a:xfrm>
              <a:off x="5493935" y="5630966"/>
              <a:ext cx="342303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정육면체 19">
              <a:extLst>
                <a:ext uri="{FF2B5EF4-FFF2-40B4-BE49-F238E27FC236}">
                  <a16:creationId xmlns:a16="http://schemas.microsoft.com/office/drawing/2014/main" id="{9C9FCF87-4A9E-464C-82C5-E0F5E28779DD}"/>
                </a:ext>
              </a:extLst>
            </p:cNvPr>
            <p:cNvSpPr/>
            <p:nvPr/>
          </p:nvSpPr>
          <p:spPr>
            <a:xfrm>
              <a:off x="5679922" y="5276779"/>
              <a:ext cx="289266" cy="399015"/>
            </a:xfrm>
            <a:prstGeom prst="cub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0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21" name="정육면체 20">
              <a:extLst>
                <a:ext uri="{FF2B5EF4-FFF2-40B4-BE49-F238E27FC236}">
                  <a16:creationId xmlns:a16="http://schemas.microsoft.com/office/drawing/2014/main" id="{158A7D18-2CF4-D9F9-6329-600B0871B4F9}"/>
                </a:ext>
              </a:extLst>
            </p:cNvPr>
            <p:cNvSpPr/>
            <p:nvPr/>
          </p:nvSpPr>
          <p:spPr>
            <a:xfrm>
              <a:off x="6239399" y="4545425"/>
              <a:ext cx="289266" cy="1130369"/>
            </a:xfrm>
            <a:prstGeom prst="cub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0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22" name="정육면체 21">
              <a:extLst>
                <a:ext uri="{FF2B5EF4-FFF2-40B4-BE49-F238E27FC236}">
                  <a16:creationId xmlns:a16="http://schemas.microsoft.com/office/drawing/2014/main" id="{12A5D6DA-CC9A-70A6-4A57-0089FF69CDEC}"/>
                </a:ext>
              </a:extLst>
            </p:cNvPr>
            <p:cNvSpPr/>
            <p:nvPr/>
          </p:nvSpPr>
          <p:spPr>
            <a:xfrm>
              <a:off x="6798874" y="4468590"/>
              <a:ext cx="289266" cy="1207204"/>
            </a:xfrm>
            <a:prstGeom prst="cub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0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23" name="정육면체 22">
              <a:extLst>
                <a:ext uri="{FF2B5EF4-FFF2-40B4-BE49-F238E27FC236}">
                  <a16:creationId xmlns:a16="http://schemas.microsoft.com/office/drawing/2014/main" id="{CF0D16E0-B765-0899-C96B-A2C43103ED02}"/>
                </a:ext>
              </a:extLst>
            </p:cNvPr>
            <p:cNvSpPr/>
            <p:nvPr/>
          </p:nvSpPr>
          <p:spPr>
            <a:xfrm>
              <a:off x="8477302" y="5232377"/>
              <a:ext cx="289266" cy="443417"/>
            </a:xfrm>
            <a:prstGeom prst="cub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0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24" name="정육면체 23">
              <a:extLst>
                <a:ext uri="{FF2B5EF4-FFF2-40B4-BE49-F238E27FC236}">
                  <a16:creationId xmlns:a16="http://schemas.microsoft.com/office/drawing/2014/main" id="{8B1BDE17-CABF-5A58-D32C-5CF9379145AF}"/>
                </a:ext>
              </a:extLst>
            </p:cNvPr>
            <p:cNvSpPr/>
            <p:nvPr/>
          </p:nvSpPr>
          <p:spPr>
            <a:xfrm>
              <a:off x="7917825" y="5141544"/>
              <a:ext cx="289266" cy="534250"/>
            </a:xfrm>
            <a:prstGeom prst="cub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0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25" name="정육면체 24">
              <a:extLst>
                <a:ext uri="{FF2B5EF4-FFF2-40B4-BE49-F238E27FC236}">
                  <a16:creationId xmlns:a16="http://schemas.microsoft.com/office/drawing/2014/main" id="{F660B19E-6895-52ED-C7C8-06BFF3D2D96E}"/>
                </a:ext>
              </a:extLst>
            </p:cNvPr>
            <p:cNvSpPr/>
            <p:nvPr/>
          </p:nvSpPr>
          <p:spPr>
            <a:xfrm>
              <a:off x="7358350" y="4651080"/>
              <a:ext cx="289266" cy="1024714"/>
            </a:xfrm>
            <a:prstGeom prst="cub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0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9ACEB04-BA4B-7314-15B6-CDD70EA7B7C1}"/>
                </a:ext>
              </a:extLst>
            </p:cNvPr>
            <p:cNvSpPr txBox="1"/>
            <p:nvPr/>
          </p:nvSpPr>
          <p:spPr>
            <a:xfrm>
              <a:off x="8430686" y="5697066"/>
              <a:ext cx="532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65</a:t>
              </a:r>
              <a:r>
                <a:rPr lang="ko-KR" altLang="en-US" sz="10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세 이상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75F196A-361E-5E2D-5EB1-61E72DCC4E71}"/>
                </a:ext>
              </a:extLst>
            </p:cNvPr>
            <p:cNvSpPr txBox="1"/>
            <p:nvPr/>
          </p:nvSpPr>
          <p:spPr>
            <a:xfrm>
              <a:off x="7871209" y="5697066"/>
              <a:ext cx="532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60</a:t>
              </a:r>
              <a:r>
                <a:rPr lang="ko-KR" altLang="en-US" sz="10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세 이상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DC14596-9358-C1AE-377D-C59B660DD039}"/>
                </a:ext>
              </a:extLst>
            </p:cNvPr>
            <p:cNvSpPr txBox="1"/>
            <p:nvPr/>
          </p:nvSpPr>
          <p:spPr>
            <a:xfrm>
              <a:off x="7311734" y="5697066"/>
              <a:ext cx="53280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50~</a:t>
              </a:r>
            </a:p>
            <a:p>
              <a:r>
                <a:rPr lang="en-US" altLang="ko-KR" sz="10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59</a:t>
              </a:r>
              <a:r>
                <a:rPr lang="ko-KR" altLang="en-US" sz="10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세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D0D186D-A4F6-CC58-9487-D492B5A7F00D}"/>
                </a:ext>
              </a:extLst>
            </p:cNvPr>
            <p:cNvSpPr txBox="1"/>
            <p:nvPr/>
          </p:nvSpPr>
          <p:spPr>
            <a:xfrm>
              <a:off x="6729811" y="5697066"/>
              <a:ext cx="5552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40~</a:t>
              </a:r>
              <a:br>
                <a:rPr lang="en-US" altLang="ko-KR" sz="10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</a:br>
              <a:r>
                <a:rPr lang="en-US" altLang="ko-KR" sz="10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49</a:t>
              </a:r>
              <a:r>
                <a:rPr lang="ko-KR" altLang="en-US" sz="10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세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BFF34BD-42CC-27A8-3C16-FBEC892FA023}"/>
                </a:ext>
              </a:extLst>
            </p:cNvPr>
            <p:cNvSpPr txBox="1"/>
            <p:nvPr/>
          </p:nvSpPr>
          <p:spPr>
            <a:xfrm>
              <a:off x="6176428" y="5697066"/>
              <a:ext cx="4567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30~39</a:t>
              </a:r>
              <a:r>
                <a:rPr lang="ko-KR" altLang="en-US" sz="10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세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3670D15-953A-88EA-3FF2-2EF82CDAB205}"/>
                </a:ext>
              </a:extLst>
            </p:cNvPr>
            <p:cNvSpPr txBox="1"/>
            <p:nvPr/>
          </p:nvSpPr>
          <p:spPr>
            <a:xfrm>
              <a:off x="5606689" y="5697066"/>
              <a:ext cx="4567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29</a:t>
              </a:r>
              <a:r>
                <a:rPr lang="ko-KR" altLang="en-US" sz="10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세 이하</a:t>
              </a:r>
            </a:p>
          </p:txBody>
        </p:sp>
        <p:sp>
          <p:nvSpPr>
            <p:cNvPr id="32" name="모서리가 둥근 사각형 설명선 84">
              <a:extLst>
                <a:ext uri="{FF2B5EF4-FFF2-40B4-BE49-F238E27FC236}">
                  <a16:creationId xmlns:a16="http://schemas.microsoft.com/office/drawing/2014/main" id="{E78EF9CE-553B-1EC4-CCD8-7C0656F82634}"/>
                </a:ext>
              </a:extLst>
            </p:cNvPr>
            <p:cNvSpPr/>
            <p:nvPr/>
          </p:nvSpPr>
          <p:spPr>
            <a:xfrm>
              <a:off x="7968425" y="4819758"/>
              <a:ext cx="623744" cy="213325"/>
            </a:xfrm>
            <a:prstGeom prst="wedgeRoundRectCallout">
              <a:avLst>
                <a:gd name="adj1" fmla="val -42547"/>
                <a:gd name="adj2" fmla="val 105309"/>
                <a:gd name="adj3" fmla="val 16667"/>
              </a:avLst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5,703</a:t>
              </a:r>
              <a:endParaRPr lang="ko-KR" altLang="en-US" sz="1000" b="1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33" name="모서리가 둥근 사각형 설명선 85">
              <a:extLst>
                <a:ext uri="{FF2B5EF4-FFF2-40B4-BE49-F238E27FC236}">
                  <a16:creationId xmlns:a16="http://schemas.microsoft.com/office/drawing/2014/main" id="{F1540D8A-7040-CD10-2203-32A1DDE55F29}"/>
                </a:ext>
              </a:extLst>
            </p:cNvPr>
            <p:cNvSpPr/>
            <p:nvPr/>
          </p:nvSpPr>
          <p:spPr>
            <a:xfrm>
              <a:off x="8667535" y="4943491"/>
              <a:ext cx="724650" cy="207419"/>
            </a:xfrm>
            <a:prstGeom prst="wedgeRoundRectCallout">
              <a:avLst>
                <a:gd name="adj1" fmla="val -52939"/>
                <a:gd name="adj2" fmla="val 90386"/>
                <a:gd name="adj3" fmla="val 16667"/>
              </a:avLst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4,567</a:t>
              </a:r>
              <a:endParaRPr lang="ko-KR" altLang="en-US" sz="1000" b="1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34" name="모서리가 둥근 사각형 설명선 86">
              <a:extLst>
                <a:ext uri="{FF2B5EF4-FFF2-40B4-BE49-F238E27FC236}">
                  <a16:creationId xmlns:a16="http://schemas.microsoft.com/office/drawing/2014/main" id="{5B76203D-DC85-E736-91AE-422CF59D8860}"/>
                </a:ext>
              </a:extLst>
            </p:cNvPr>
            <p:cNvSpPr/>
            <p:nvPr/>
          </p:nvSpPr>
          <p:spPr>
            <a:xfrm>
              <a:off x="7585328" y="4333191"/>
              <a:ext cx="977481" cy="229678"/>
            </a:xfrm>
            <a:prstGeom prst="wedgeRoundRectCallout">
              <a:avLst>
                <a:gd name="adj1" fmla="val -52939"/>
                <a:gd name="adj2" fmla="val 90386"/>
                <a:gd name="adj3" fmla="val 16667"/>
              </a:avLst>
            </a:prstGeom>
            <a:solidFill>
              <a:srgbClr val="4EB9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10,074</a:t>
              </a:r>
              <a:endParaRPr lang="ko-KR" altLang="en-US" sz="1000" b="1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35" name="모서리가 둥근 사각형 설명선 87">
              <a:extLst>
                <a:ext uri="{FF2B5EF4-FFF2-40B4-BE49-F238E27FC236}">
                  <a16:creationId xmlns:a16="http://schemas.microsoft.com/office/drawing/2014/main" id="{1507FD4C-9615-42D5-92EC-4DA7643EACA6}"/>
                </a:ext>
              </a:extLst>
            </p:cNvPr>
            <p:cNvSpPr/>
            <p:nvPr/>
          </p:nvSpPr>
          <p:spPr>
            <a:xfrm>
              <a:off x="6943507" y="3852262"/>
              <a:ext cx="927703" cy="258631"/>
            </a:xfrm>
            <a:prstGeom prst="wedgeRoundRectCallout">
              <a:avLst>
                <a:gd name="adj1" fmla="val -45357"/>
                <a:gd name="adj2" fmla="val 155053"/>
                <a:gd name="adj3" fmla="val 16667"/>
              </a:avLst>
            </a:prstGeom>
            <a:solidFill>
              <a:srgbClr val="4EB9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12,208</a:t>
              </a:r>
              <a:endParaRPr lang="ko-KR" altLang="en-US" sz="1000" b="1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36" name="모서리가 둥근 사각형 설명선 88">
              <a:extLst>
                <a:ext uri="{FF2B5EF4-FFF2-40B4-BE49-F238E27FC236}">
                  <a16:creationId xmlns:a16="http://schemas.microsoft.com/office/drawing/2014/main" id="{404F4A09-745A-D2E5-734E-F78D770F15AE}"/>
                </a:ext>
              </a:extLst>
            </p:cNvPr>
            <p:cNvSpPr/>
            <p:nvPr/>
          </p:nvSpPr>
          <p:spPr>
            <a:xfrm>
              <a:off x="5679922" y="4158823"/>
              <a:ext cx="855002" cy="192265"/>
            </a:xfrm>
            <a:prstGeom prst="wedgeRoundRectCallout">
              <a:avLst>
                <a:gd name="adj1" fmla="val 35954"/>
                <a:gd name="adj2" fmla="val 99340"/>
                <a:gd name="adj3" fmla="val 16667"/>
              </a:avLst>
            </a:prstGeom>
            <a:solidFill>
              <a:srgbClr val="4EB9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11,190</a:t>
              </a:r>
              <a:endParaRPr lang="ko-KR" altLang="en-US" sz="1000" b="1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37" name="모서리가 둥근 사각형 설명선 89">
              <a:extLst>
                <a:ext uri="{FF2B5EF4-FFF2-40B4-BE49-F238E27FC236}">
                  <a16:creationId xmlns:a16="http://schemas.microsoft.com/office/drawing/2014/main" id="{46532EEC-CED7-5A9F-4A3A-E14EA77E8EDF}"/>
                </a:ext>
              </a:extLst>
            </p:cNvPr>
            <p:cNvSpPr/>
            <p:nvPr/>
          </p:nvSpPr>
          <p:spPr>
            <a:xfrm>
              <a:off x="5362726" y="4935277"/>
              <a:ext cx="734212" cy="239668"/>
            </a:xfrm>
            <a:prstGeom prst="wedgeRoundRectCallout">
              <a:avLst>
                <a:gd name="adj1" fmla="val 10397"/>
                <a:gd name="adj2" fmla="val 93371"/>
                <a:gd name="adj3" fmla="val 16667"/>
              </a:avLst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3,550</a:t>
              </a:r>
              <a:endParaRPr lang="ko-KR" altLang="en-US" sz="1000" b="1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C1C09369-3C1B-B71D-E3FE-1BC970EECC42}"/>
                </a:ext>
              </a:extLst>
            </p:cNvPr>
            <p:cNvSpPr txBox="1"/>
            <p:nvPr/>
          </p:nvSpPr>
          <p:spPr>
            <a:xfrm>
              <a:off x="6982752" y="6127953"/>
              <a:ext cx="244867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0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(</a:t>
              </a:r>
              <a:r>
                <a:rPr lang="ko-KR" altLang="en-US" sz="10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출처 </a:t>
              </a:r>
              <a:r>
                <a:rPr lang="en-US" altLang="ko-KR" sz="10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: </a:t>
              </a:r>
              <a:r>
                <a:rPr lang="ko-KR" altLang="en-US" sz="10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통계청</a:t>
              </a:r>
              <a:r>
                <a:rPr lang="en-US" altLang="ko-KR" sz="10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, 2021.12.16)</a:t>
              </a:r>
              <a:endPara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24216C6E-F9A1-BAD0-E6C0-D0C02036C073}"/>
                </a:ext>
              </a:extLst>
            </p:cNvPr>
            <p:cNvSpPr txBox="1"/>
            <p:nvPr/>
          </p:nvSpPr>
          <p:spPr>
            <a:xfrm>
              <a:off x="8638388" y="3726429"/>
              <a:ext cx="95469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00" dirty="0">
                  <a:latin typeface="나눔고딕" panose="020D0604000000000000" pitchFamily="50" charset="-127"/>
                  <a:ea typeface="나눔고딕" panose="020D0604000000000000" pitchFamily="50" charset="-127"/>
                  <a:cs typeface="KoPubWorld돋움체 Light" panose="00000300000000000000" pitchFamily="2" charset="-127"/>
                </a:rPr>
                <a:t>(</a:t>
              </a:r>
              <a:r>
                <a:rPr lang="ko-KR" altLang="en-US" sz="1000" dirty="0">
                  <a:latin typeface="나눔고딕" panose="020D0604000000000000" pitchFamily="50" charset="-127"/>
                  <a:ea typeface="나눔고딕" panose="020D0604000000000000" pitchFamily="50" charset="-127"/>
                  <a:cs typeface="KoPubWorld돋움체 Light" panose="00000300000000000000" pitchFamily="2" charset="-127"/>
                </a:rPr>
                <a:t>단위 </a:t>
              </a:r>
              <a:r>
                <a:rPr lang="en-US" altLang="ko-KR" sz="1000" dirty="0">
                  <a:latin typeface="나눔고딕" panose="020D0604000000000000" pitchFamily="50" charset="-127"/>
                  <a:ea typeface="나눔고딕" panose="020D0604000000000000" pitchFamily="50" charset="-127"/>
                  <a:cs typeface="KoPubWorld돋움체 Light" panose="00000300000000000000" pitchFamily="2" charset="-127"/>
                </a:rPr>
                <a:t>: </a:t>
              </a:r>
              <a:r>
                <a:rPr lang="ko-KR" altLang="en-US" sz="1000" dirty="0">
                  <a:latin typeface="나눔고딕" panose="020D0604000000000000" pitchFamily="50" charset="-127"/>
                  <a:ea typeface="나눔고딕" panose="020D0604000000000000" pitchFamily="50" charset="-127"/>
                  <a:cs typeface="KoPubWorld돋움체 Light" panose="00000300000000000000" pitchFamily="2" charset="-127"/>
                </a:rPr>
                <a:t>만원</a:t>
              </a:r>
              <a:r>
                <a:rPr lang="en-US" altLang="ko-KR" sz="1000" dirty="0">
                  <a:latin typeface="나눔고딕" panose="020D0604000000000000" pitchFamily="50" charset="-127"/>
                  <a:ea typeface="나눔고딕" panose="020D0604000000000000" pitchFamily="50" charset="-127"/>
                  <a:cs typeface="KoPubWorld돋움체 Light" panose="00000300000000000000" pitchFamily="2" charset="-127"/>
                </a:rPr>
                <a:t>)</a:t>
              </a:r>
              <a:endPara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  <a:cs typeface="KoPubWorld돋움체 Light" panose="00000300000000000000" pitchFamily="2" charset="-127"/>
              </a:endParaRPr>
            </a:p>
          </p:txBody>
        </p:sp>
      </p:grpSp>
      <p:sp>
        <p:nvSpPr>
          <p:cNvPr id="41" name="사각형: 둥근 모서리 40">
            <a:extLst>
              <a:ext uri="{FF2B5EF4-FFF2-40B4-BE49-F238E27FC236}">
                <a16:creationId xmlns:a16="http://schemas.microsoft.com/office/drawing/2014/main" id="{D66795CB-12CA-F3A0-EBFA-DDBF7A2EC5B0}"/>
              </a:ext>
            </a:extLst>
          </p:cNvPr>
          <p:cNvSpPr/>
          <p:nvPr/>
        </p:nvSpPr>
        <p:spPr>
          <a:xfrm>
            <a:off x="5860729" y="1753918"/>
            <a:ext cx="3152542" cy="353944"/>
          </a:xfrm>
          <a:prstGeom prst="roundRect">
            <a:avLst>
              <a:gd name="adj" fmla="val 50000"/>
            </a:avLst>
          </a:prstGeom>
          <a:noFill/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 dirty="0">
                <a:solidFill>
                  <a:schemeClr val="accent1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우리나라 </a:t>
            </a:r>
            <a:r>
              <a:rPr lang="en-US" altLang="ko-KR" sz="1600" b="1" dirty="0">
                <a:solidFill>
                  <a:schemeClr val="accent1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r>
              <a:rPr lang="ko-KR" altLang="en-US" sz="1600" b="1" dirty="0">
                <a:solidFill>
                  <a:schemeClr val="accent1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인당 평균 부채규모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07BA6B2-2F8D-6776-5C63-30A2FCCDE886}"/>
              </a:ext>
            </a:extLst>
          </p:cNvPr>
          <p:cNvSpPr txBox="1"/>
          <p:nvPr/>
        </p:nvSpPr>
        <p:spPr>
          <a:xfrm>
            <a:off x="790977" y="1126639"/>
            <a:ext cx="8409701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>
                <a:schemeClr val="tx1"/>
              </a:buClr>
            </a:pPr>
            <a:r>
              <a:rPr lang="ko-KR" altLang="en-US" sz="1700" b="1" dirty="0">
                <a:latin typeface="나눔고딕" pitchFamily="2" charset="-127"/>
                <a:ea typeface="나눔고딕" pitchFamily="2" charset="-127"/>
              </a:rPr>
              <a:t>무배당 </a:t>
            </a:r>
            <a:r>
              <a:rPr lang="ko-KR" altLang="en-US" sz="1700" b="1" dirty="0" err="1">
                <a:latin typeface="나눔고딕" pitchFamily="2" charset="-127"/>
                <a:ea typeface="나눔고딕" pitchFamily="2" charset="-127"/>
              </a:rPr>
              <a:t>교보뉴더든든한종신보험을</a:t>
            </a:r>
            <a:r>
              <a:rPr lang="ko-KR" altLang="en-US" sz="1700" b="1" dirty="0">
                <a:latin typeface="나눔고딕" pitchFamily="2" charset="-127"/>
                <a:ea typeface="나눔고딕" pitchFamily="2" charset="-127"/>
              </a:rPr>
              <a:t> 신용보험의 역할로써 활용하기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6DFFDBC-A38E-59EB-4578-C8F06A6CA37D}"/>
              </a:ext>
            </a:extLst>
          </p:cNvPr>
          <p:cNvSpPr txBox="1"/>
          <p:nvPr/>
        </p:nvSpPr>
        <p:spPr>
          <a:xfrm>
            <a:off x="373491" y="196734"/>
            <a:ext cx="9374150" cy="43088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sz="2200" b="1" spc="-70" dirty="0">
                <a:solidFill>
                  <a:srgbClr val="00387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『</a:t>
            </a:r>
            <a:r>
              <a:rPr lang="ko-KR" altLang="en-US" sz="2200" b="1" spc="-70" dirty="0" err="1">
                <a:solidFill>
                  <a:srgbClr val="00387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교보뉴더든든한종신보험</a:t>
            </a:r>
            <a:r>
              <a:rPr lang="en-US" altLang="ko-KR" sz="2200" b="1" spc="-70" dirty="0">
                <a:solidFill>
                  <a:srgbClr val="00387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』</a:t>
            </a:r>
            <a:r>
              <a:rPr lang="ko-KR" altLang="en-US" sz="2200" b="1" spc="-70" dirty="0">
                <a:solidFill>
                  <a:srgbClr val="00387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의 </a:t>
            </a:r>
            <a:r>
              <a:rPr lang="ko-KR" altLang="en-US" sz="2200" b="1" spc="-70" dirty="0" err="1">
                <a:solidFill>
                  <a:srgbClr val="00387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빚대물림방지</a:t>
            </a:r>
            <a:r>
              <a:rPr lang="ko-KR" altLang="en-US" sz="2200" b="1" spc="-70" dirty="0">
                <a:solidFill>
                  <a:srgbClr val="00387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이슈 마케팅 포인트</a:t>
            </a:r>
          </a:p>
        </p:txBody>
      </p:sp>
    </p:spTree>
    <p:extLst>
      <p:ext uri="{BB962C8B-B14F-4D97-AF65-F5344CB8AC3E}">
        <p14:creationId xmlns:p14="http://schemas.microsoft.com/office/powerpoint/2010/main" val="221318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배지 1">
            <a:extLst>
              <a:ext uri="{FF2B5EF4-FFF2-40B4-BE49-F238E27FC236}">
                <a16:creationId xmlns:a16="http://schemas.microsoft.com/office/drawing/2014/main" id="{A0B150D2-5BA4-486A-11FD-81F3AC320258}"/>
              </a:ext>
            </a:extLst>
          </p:cNvPr>
          <p:cNvSpPr/>
          <p:nvPr/>
        </p:nvSpPr>
        <p:spPr>
          <a:xfrm>
            <a:off x="775741" y="2003748"/>
            <a:ext cx="8712747" cy="1152128"/>
          </a:xfrm>
          <a:prstGeom prst="plaque">
            <a:avLst>
              <a:gd name="adj" fmla="val 8818"/>
            </a:avLst>
          </a:prstGeom>
          <a:solidFill>
            <a:schemeClr val="accent1">
              <a:lumMod val="50000"/>
            </a:schemeClr>
          </a:solidFill>
          <a:ln>
            <a:solidFill>
              <a:srgbClr val="4EB9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>
                <a:solidFill>
                  <a:srgbClr val="FFFF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목돈 </a:t>
            </a:r>
            <a:r>
              <a:rPr lang="en-US" altLang="ko-KR" sz="2000" b="1" dirty="0">
                <a:solidFill>
                  <a:srgbClr val="FFFF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r>
              <a:rPr lang="ko-KR" altLang="en-US" sz="2000" b="1" dirty="0">
                <a:solidFill>
                  <a:srgbClr val="FFFF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억 만들기 프로젝트</a:t>
            </a:r>
            <a:r>
              <a:rPr lang="en-US" altLang="ko-KR" sz="2000" b="1" dirty="0">
                <a:solidFill>
                  <a:srgbClr val="FFFF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!!</a:t>
            </a:r>
          </a:p>
          <a:p>
            <a:pPr algn="ctr"/>
            <a:r>
              <a:rPr lang="en-US" altLang="ko-KR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퀴즈</a:t>
            </a:r>
            <a:r>
              <a:rPr lang="en-US" altLang="ko-KR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 </a:t>
            </a:r>
            <a:r>
              <a:rPr lang="ko-KR" altLang="en-US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월 </a:t>
            </a:r>
            <a:r>
              <a:rPr lang="en-US" altLang="ko-KR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100</a:t>
            </a:r>
            <a:r>
              <a:rPr lang="ko-KR" altLang="en-US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만원씩 몇 년 모으면 </a:t>
            </a:r>
            <a:r>
              <a:rPr lang="ko-KR" altLang="en-US" dirty="0" err="1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종잣돈</a:t>
            </a:r>
            <a:r>
              <a:rPr lang="ko-KR" altLang="en-US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r>
              <a:rPr lang="ko-KR" altLang="en-US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억원이 모일까요</a:t>
            </a:r>
            <a:r>
              <a:rPr lang="en-US" altLang="ko-KR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? (</a:t>
            </a:r>
            <a:r>
              <a:rPr lang="ko-KR" altLang="en-US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정답</a:t>
            </a:r>
            <a:r>
              <a:rPr lang="en-US" altLang="ko-KR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 8</a:t>
            </a:r>
            <a:r>
              <a:rPr lang="ko-KR" altLang="en-US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년 </a:t>
            </a:r>
            <a:r>
              <a:rPr lang="en-US" altLang="ko-KR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4</a:t>
            </a:r>
            <a:r>
              <a:rPr lang="ko-KR" altLang="en-US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개월</a:t>
            </a:r>
            <a:endParaRPr lang="en-US" altLang="ko-KR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/>
            <a:r>
              <a:rPr lang="ko-KR" altLang="en-US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재테크의 기본</a:t>
            </a:r>
            <a:r>
              <a:rPr lang="en-US" altLang="ko-KR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! </a:t>
            </a:r>
            <a:r>
              <a:rPr lang="ko-KR" altLang="en-US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완납 후 바로 목적자금 활용 </a:t>
            </a:r>
            <a:r>
              <a:rPr lang="en-US" altLang="ko-KR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or </a:t>
            </a:r>
            <a:r>
              <a:rPr lang="ko-KR" altLang="en-US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연금재원으로 활용 가능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1724C8-BF47-A50B-9A0D-105866E6E034}"/>
              </a:ext>
            </a:extLst>
          </p:cNvPr>
          <p:cNvSpPr txBox="1"/>
          <p:nvPr/>
        </p:nvSpPr>
        <p:spPr>
          <a:xfrm>
            <a:off x="1015758" y="3465715"/>
            <a:ext cx="41049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>
                <a:solidFill>
                  <a:schemeClr val="accent1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목적자금 플랜</a:t>
            </a:r>
            <a:r>
              <a:rPr lang="en-US" altLang="ko-KR" sz="1600" b="1" dirty="0">
                <a:solidFill>
                  <a:schemeClr val="accent1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! </a:t>
            </a:r>
            <a:r>
              <a:rPr lang="ko-KR" altLang="en-US" sz="1600" b="1" dirty="0" err="1">
                <a:solidFill>
                  <a:schemeClr val="accent1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꿈★은</a:t>
            </a:r>
            <a:r>
              <a:rPr lang="ko-KR" altLang="en-US" sz="1600" b="1" dirty="0">
                <a:solidFill>
                  <a:schemeClr val="accent1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이루어진다</a:t>
            </a:r>
            <a:r>
              <a:rPr lang="en-US" altLang="ko-KR" sz="1600" b="1" dirty="0">
                <a:solidFill>
                  <a:schemeClr val="accent1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!</a:t>
            </a:r>
            <a:endParaRPr lang="ko-KR" altLang="en-US" sz="1600" b="1" dirty="0">
              <a:solidFill>
                <a:schemeClr val="accent1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aphicFrame>
        <p:nvGraphicFramePr>
          <p:cNvPr id="5" name="표 4">
            <a:extLst>
              <a:ext uri="{FF2B5EF4-FFF2-40B4-BE49-F238E27FC236}">
                <a16:creationId xmlns:a16="http://schemas.microsoft.com/office/drawing/2014/main" id="{7BA6427D-14E9-A87A-BA53-72B83DE76D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254334"/>
              </p:ext>
            </p:extLst>
          </p:nvPr>
        </p:nvGraphicFramePr>
        <p:xfrm>
          <a:off x="790977" y="3843560"/>
          <a:ext cx="8712747" cy="12416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9583">
                  <a:extLst>
                    <a:ext uri="{9D8B030D-6E8A-4147-A177-3AD203B41FA5}">
                      <a16:colId xmlns:a16="http://schemas.microsoft.com/office/drawing/2014/main" val="755427736"/>
                    </a:ext>
                  </a:extLst>
                </a:gridCol>
                <a:gridCol w="972702">
                  <a:extLst>
                    <a:ext uri="{9D8B030D-6E8A-4147-A177-3AD203B41FA5}">
                      <a16:colId xmlns:a16="http://schemas.microsoft.com/office/drawing/2014/main" val="3989561297"/>
                    </a:ext>
                  </a:extLst>
                </a:gridCol>
                <a:gridCol w="940872">
                  <a:extLst>
                    <a:ext uri="{9D8B030D-6E8A-4147-A177-3AD203B41FA5}">
                      <a16:colId xmlns:a16="http://schemas.microsoft.com/office/drawing/2014/main" val="265204382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383358561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645079621"/>
                    </a:ext>
                  </a:extLst>
                </a:gridCol>
                <a:gridCol w="1090753">
                  <a:extLst>
                    <a:ext uri="{9D8B030D-6E8A-4147-A177-3AD203B41FA5}">
                      <a16:colId xmlns:a16="http://schemas.microsoft.com/office/drawing/2014/main" val="2492268345"/>
                    </a:ext>
                  </a:extLst>
                </a:gridCol>
                <a:gridCol w="1050845">
                  <a:extLst>
                    <a:ext uri="{9D8B030D-6E8A-4147-A177-3AD203B41FA5}">
                      <a16:colId xmlns:a16="http://schemas.microsoft.com/office/drawing/2014/main" val="4042897757"/>
                    </a:ext>
                  </a:extLst>
                </a:gridCol>
                <a:gridCol w="969760">
                  <a:extLst>
                    <a:ext uri="{9D8B030D-6E8A-4147-A177-3AD203B41FA5}">
                      <a16:colId xmlns:a16="http://schemas.microsoft.com/office/drawing/2014/main" val="1432578419"/>
                    </a:ext>
                  </a:extLst>
                </a:gridCol>
              </a:tblGrid>
              <a:tr h="536322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500" dirty="0"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내가 꿈꾸는 것은</a:t>
                      </a:r>
                      <a:r>
                        <a:rPr lang="en-US" altLang="ko-KR" sz="1500" dirty="0"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?</a:t>
                      </a:r>
                    </a:p>
                  </a:txBody>
                  <a:tcPr anchor="ctr">
                    <a:solidFill>
                      <a:srgbClr val="4EB94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5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dirty="0"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7</a:t>
                      </a:r>
                      <a:r>
                        <a:rPr lang="ko-KR" altLang="en-US" sz="1500" dirty="0"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년 시점</a:t>
                      </a:r>
                    </a:p>
                  </a:txBody>
                  <a:tcPr anchor="ctr">
                    <a:solidFill>
                      <a:srgbClr val="4EB949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dirty="0"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10</a:t>
                      </a:r>
                      <a:r>
                        <a:rPr lang="ko-KR" altLang="en-US" sz="1500" dirty="0"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년</a:t>
                      </a:r>
                    </a:p>
                  </a:txBody>
                  <a:tcPr anchor="ctr">
                    <a:solidFill>
                      <a:srgbClr val="4EB949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dirty="0"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20</a:t>
                      </a:r>
                      <a:r>
                        <a:rPr lang="ko-KR" altLang="en-US" sz="1500" dirty="0"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년</a:t>
                      </a:r>
                    </a:p>
                  </a:txBody>
                  <a:tcPr anchor="ctr">
                    <a:solidFill>
                      <a:srgbClr val="4EB949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dirty="0"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30</a:t>
                      </a:r>
                      <a:r>
                        <a:rPr lang="ko-KR" altLang="en-US" sz="1500" dirty="0"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년</a:t>
                      </a:r>
                    </a:p>
                  </a:txBody>
                  <a:tcPr anchor="ctr">
                    <a:solidFill>
                      <a:srgbClr val="4EB949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dirty="0"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40</a:t>
                      </a:r>
                      <a:r>
                        <a:rPr lang="ko-KR" altLang="en-US" sz="1500" dirty="0"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년</a:t>
                      </a:r>
                    </a:p>
                  </a:txBody>
                  <a:tcPr anchor="ctr">
                    <a:solidFill>
                      <a:srgbClr val="4EB949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dirty="0"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50</a:t>
                      </a:r>
                      <a:r>
                        <a:rPr lang="ko-KR" altLang="en-US" sz="1500" dirty="0"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년</a:t>
                      </a:r>
                    </a:p>
                  </a:txBody>
                  <a:tcPr anchor="ctr">
                    <a:solidFill>
                      <a:srgbClr val="4EB94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8428969"/>
                  </a:ext>
                </a:extLst>
              </a:tr>
              <a:tr h="70530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spc="-150" dirty="0">
                          <a:solidFill>
                            <a:schemeClr val="bg1"/>
                          </a:solidFill>
                          <a:highlight>
                            <a:srgbClr val="FF0000"/>
                          </a:highlight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아이유학자금 </a:t>
                      </a:r>
                      <a:r>
                        <a:rPr lang="en-US" altLang="ko-KR" sz="1300" spc="-150" dirty="0">
                          <a:solidFill>
                            <a:schemeClr val="bg1"/>
                          </a:solidFill>
                          <a:highlight>
                            <a:srgbClr val="FF0000"/>
                          </a:highlight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/</a:t>
                      </a:r>
                    </a:p>
                    <a:p>
                      <a:pPr algn="ctr" latinLnBrk="1"/>
                      <a:r>
                        <a:rPr lang="ko-KR" altLang="en-US" sz="1300" spc="-150" dirty="0">
                          <a:solidFill>
                            <a:schemeClr val="bg1"/>
                          </a:solidFill>
                          <a:highlight>
                            <a:srgbClr val="FF0000"/>
                          </a:highlight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꿈을 이루는 </a:t>
                      </a:r>
                      <a:r>
                        <a:rPr lang="ko-KR" altLang="en-US" sz="1300" spc="-150" dirty="0" err="1">
                          <a:solidFill>
                            <a:schemeClr val="bg1"/>
                          </a:solidFill>
                          <a:highlight>
                            <a:srgbClr val="FF0000"/>
                          </a:highlight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종잣돈</a:t>
                      </a:r>
                      <a:endParaRPr lang="en-US" altLang="ko-KR" sz="1300" spc="-150" dirty="0">
                        <a:solidFill>
                          <a:schemeClr val="bg1"/>
                        </a:solidFill>
                        <a:highlight>
                          <a:srgbClr val="FF0000"/>
                        </a:highlight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spc="-15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목표 자금</a:t>
                      </a:r>
                      <a:endParaRPr lang="en-US" altLang="ko-KR" sz="1300" spc="-15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algn="ctr" latinLnBrk="1"/>
                      <a:r>
                        <a:rPr lang="ko-KR" altLang="en-US" sz="1300" spc="-15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</a:t>
                      </a:r>
                      <a:r>
                        <a:rPr lang="en-US" altLang="ko-KR" sz="1300" spc="-15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</a:t>
                      </a:r>
                      <a:r>
                        <a:rPr lang="ko-KR" altLang="en-US" sz="1300" spc="-15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천만원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spc="-150" dirty="0">
                          <a:solidFill>
                            <a:srgbClr val="FF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5,772 </a:t>
                      </a:r>
                      <a:r>
                        <a:rPr lang="ko-KR" altLang="en-US" sz="1300" spc="-150" dirty="0">
                          <a:solidFill>
                            <a:srgbClr val="FF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만원</a:t>
                      </a:r>
                      <a:endParaRPr lang="en-US" altLang="ko-KR" sz="1300" spc="-150" dirty="0">
                        <a:solidFill>
                          <a:srgbClr val="FF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algn="ctr" latinLnBrk="1"/>
                      <a:r>
                        <a:rPr lang="en-US" altLang="ko-KR" sz="1300" spc="-150" dirty="0">
                          <a:solidFill>
                            <a:srgbClr val="FF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(100.9%)</a:t>
                      </a:r>
                      <a:endParaRPr lang="ko-KR" altLang="en-US" sz="1300" spc="-150" dirty="0">
                        <a:solidFill>
                          <a:srgbClr val="FF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spc="-15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6,157 </a:t>
                      </a:r>
                      <a:r>
                        <a:rPr lang="ko-KR" altLang="en-US" sz="1300" spc="-15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만원</a:t>
                      </a:r>
                      <a:endParaRPr lang="en-US" altLang="ko-KR" sz="1300" spc="-15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algn="ctr" latinLnBrk="1"/>
                      <a:r>
                        <a:rPr lang="en-US" altLang="ko-KR" sz="1300" spc="-15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(107.6%)</a:t>
                      </a:r>
                      <a:endParaRPr lang="ko-KR" altLang="en-US" sz="1300" spc="-15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spc="-15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7,433 </a:t>
                      </a:r>
                      <a:r>
                        <a:rPr lang="ko-KR" altLang="en-US" sz="1300" spc="-15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만원</a:t>
                      </a:r>
                      <a:endParaRPr lang="en-US" altLang="ko-KR" sz="1300" spc="-15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algn="ctr" latinLnBrk="1"/>
                      <a:r>
                        <a:rPr lang="en-US" altLang="ko-KR" sz="1300" spc="-15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(129.9%)</a:t>
                      </a:r>
                      <a:endParaRPr lang="ko-KR" altLang="en-US" sz="1300" spc="-15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spc="-15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8,674 </a:t>
                      </a:r>
                      <a:r>
                        <a:rPr lang="ko-KR" altLang="en-US" sz="1300" spc="-15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만원</a:t>
                      </a:r>
                      <a:endParaRPr lang="en-US" altLang="ko-KR" sz="1300" spc="-15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algn="ctr" latinLnBrk="1"/>
                      <a:r>
                        <a:rPr lang="en-US" altLang="ko-KR" sz="1300" spc="-15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(151.6%)</a:t>
                      </a:r>
                      <a:endParaRPr lang="ko-KR" altLang="en-US" sz="1300" spc="-15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spc="-15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9,895 </a:t>
                      </a:r>
                      <a:r>
                        <a:rPr lang="ko-KR" altLang="en-US" sz="1300" spc="-15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만원</a:t>
                      </a:r>
                      <a:endParaRPr lang="en-US" altLang="ko-KR" sz="1300" spc="-15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algn="ctr" latinLnBrk="1"/>
                      <a:r>
                        <a:rPr lang="en-US" altLang="ko-KR" sz="1300" spc="-15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(173.0%)</a:t>
                      </a:r>
                      <a:endParaRPr lang="ko-KR" altLang="en-US" sz="1300" spc="-15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spc="-15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10,964 </a:t>
                      </a:r>
                      <a:r>
                        <a:rPr lang="ko-KR" altLang="en-US" sz="1300" spc="-15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만원</a:t>
                      </a:r>
                      <a:endParaRPr lang="en-US" altLang="ko-KR" sz="1300" spc="-15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algn="ctr" latinLnBrk="1"/>
                      <a:r>
                        <a:rPr lang="en-US" altLang="ko-KR" sz="1300" spc="-15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(191.7%)</a:t>
                      </a:r>
                      <a:endParaRPr lang="ko-KR" altLang="en-US" sz="1300" spc="-15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1979126"/>
                  </a:ext>
                </a:extLst>
              </a:tr>
            </a:tbl>
          </a:graphicData>
        </a:graphic>
      </p:graphicFrame>
      <p:sp>
        <p:nvSpPr>
          <p:cNvPr id="9" name="타원 8">
            <a:extLst>
              <a:ext uri="{FF2B5EF4-FFF2-40B4-BE49-F238E27FC236}">
                <a16:creationId xmlns:a16="http://schemas.microsoft.com/office/drawing/2014/main" id="{47092F15-41BD-F385-3A4B-89A65642F2FA}"/>
              </a:ext>
            </a:extLst>
          </p:cNvPr>
          <p:cNvSpPr/>
          <p:nvPr/>
        </p:nvSpPr>
        <p:spPr>
          <a:xfrm>
            <a:off x="567027" y="1183549"/>
            <a:ext cx="208714" cy="208714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190500" dist="1143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548F06-AD0D-B01B-C67D-F9D5B48CCB7C}"/>
              </a:ext>
            </a:extLst>
          </p:cNvPr>
          <p:cNvSpPr txBox="1"/>
          <p:nvPr/>
        </p:nvSpPr>
        <p:spPr>
          <a:xfrm>
            <a:off x="790977" y="1126639"/>
            <a:ext cx="8409701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>
                <a:schemeClr val="tx1"/>
              </a:buClr>
            </a:pPr>
            <a:r>
              <a:rPr lang="en-US" altLang="ko-KR" sz="17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『</a:t>
            </a:r>
            <a:r>
              <a:rPr lang="ko-KR" altLang="en-US" sz="1700" b="1" dirty="0">
                <a:latin typeface="나눔고딕" pitchFamily="2" charset="-127"/>
                <a:ea typeface="나눔고딕" pitchFamily="2" charset="-127"/>
              </a:rPr>
              <a:t>무배당 </a:t>
            </a:r>
            <a:r>
              <a:rPr lang="ko-KR" altLang="en-US" sz="1700" b="1" dirty="0" err="1">
                <a:latin typeface="나눔고딕" pitchFamily="2" charset="-127"/>
                <a:ea typeface="나눔고딕" pitchFamily="2" charset="-127"/>
              </a:rPr>
              <a:t>교보뉴더든든한종신보험</a:t>
            </a:r>
            <a:r>
              <a:rPr lang="en-US" altLang="ko-KR" sz="17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』</a:t>
            </a:r>
            <a:r>
              <a:rPr lang="ko-KR" altLang="en-US" sz="1700" b="1" dirty="0">
                <a:latin typeface="나눔고딕" pitchFamily="2" charset="-127"/>
                <a:ea typeface="나눔고딕" pitchFamily="2" charset="-127"/>
              </a:rPr>
              <a:t>으로 자녀를 위한 목돈 </a:t>
            </a:r>
            <a:r>
              <a:rPr lang="en-US" altLang="ko-KR" sz="1700" b="1" dirty="0">
                <a:latin typeface="나눔고딕" pitchFamily="2" charset="-127"/>
                <a:ea typeface="나눔고딕" pitchFamily="2" charset="-127"/>
              </a:rPr>
              <a:t>1</a:t>
            </a:r>
            <a:r>
              <a:rPr lang="ko-KR" altLang="en-US" sz="1700" b="1" dirty="0">
                <a:latin typeface="나눔고딕" pitchFamily="2" charset="-127"/>
                <a:ea typeface="나눔고딕" pitchFamily="2" charset="-127"/>
              </a:rPr>
              <a:t>억 만들기 프로젝트 </a:t>
            </a: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718D6C7C-7605-F292-EBF7-FC77DB0F13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54" b="92336" l="9851" r="89851">
                        <a14:foregroundMark x1="20000" y1="18248" x2="20000" y2="19343"/>
                        <a14:foregroundMark x1="65970" y1="56569" x2="68955" y2="56934"/>
                        <a14:foregroundMark x1="29851" y1="92336" x2="30149" y2="8941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3812" y="3465715"/>
            <a:ext cx="380359" cy="3111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D3FDFEA-304F-8FC1-32AC-A10FA1B15626}"/>
              </a:ext>
            </a:extLst>
          </p:cNvPr>
          <p:cNvSpPr txBox="1"/>
          <p:nvPr/>
        </p:nvSpPr>
        <p:spPr>
          <a:xfrm>
            <a:off x="6119348" y="3563966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(40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세 남자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7</a:t>
            </a:r>
            <a:r>
              <a:rPr lang="ko-KR" altLang="en-US" sz="10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년납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0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주계약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보험가입금액 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억원 기준 시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lang="ko-KR" altLang="en-US" sz="10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B4C0E75-A48C-FDD9-6AEA-1862580BC376}"/>
              </a:ext>
            </a:extLst>
          </p:cNvPr>
          <p:cNvSpPr txBox="1"/>
          <p:nvPr/>
        </p:nvSpPr>
        <p:spPr>
          <a:xfrm>
            <a:off x="373491" y="196734"/>
            <a:ext cx="9374150" cy="43088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sz="2200" b="1" spc="-70" dirty="0">
                <a:solidFill>
                  <a:srgbClr val="00387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『</a:t>
            </a:r>
            <a:r>
              <a:rPr lang="ko-KR" altLang="en-US" sz="2200" b="1" spc="-70" dirty="0" err="1">
                <a:solidFill>
                  <a:srgbClr val="00387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교보뉴더든든한종신보험</a:t>
            </a:r>
            <a:r>
              <a:rPr lang="en-US" altLang="ko-KR" sz="2200" b="1" spc="-70" dirty="0">
                <a:solidFill>
                  <a:srgbClr val="00387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』</a:t>
            </a:r>
            <a:r>
              <a:rPr lang="ko-KR" altLang="en-US" sz="2200" b="1" spc="-70" dirty="0">
                <a:solidFill>
                  <a:srgbClr val="00387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의 다목적 활용 마케팅 포인트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0DC46A4-2400-6664-0890-5120E1F76742}"/>
              </a:ext>
            </a:extLst>
          </p:cNvPr>
          <p:cNvSpPr txBox="1"/>
          <p:nvPr/>
        </p:nvSpPr>
        <p:spPr>
          <a:xfrm>
            <a:off x="1013302" y="5477445"/>
            <a:ext cx="826809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7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</a:t>
            </a:r>
            <a:r>
              <a:rPr lang="ko-KR" altLang="en-US" sz="22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자녀교육자금</a:t>
            </a:r>
            <a:r>
              <a:rPr lang="en-US" altLang="ko-KR" sz="22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22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해외여행자금</a:t>
            </a:r>
            <a:r>
              <a:rPr lang="en-US" altLang="ko-KR" sz="22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22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주택확장자금 등 다용도 활용 가능</a:t>
            </a:r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63D9D245-6192-3887-2B21-88DC1935C94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834" b="93993" l="3103" r="90000">
                        <a14:foregroundMark x1="29655" y1="18728" x2="11724" y2="50177"/>
                        <a14:foregroundMark x1="11034" y1="26855" x2="14828" y2="62191"/>
                        <a14:foregroundMark x1="14828" y1="62191" x2="23793" y2="84099"/>
                        <a14:foregroundMark x1="23793" y1="84099" x2="28276" y2="86926"/>
                        <a14:foregroundMark x1="83448" y1="14841" x2="66897" y2="81979"/>
                        <a14:foregroundMark x1="66897" y1="81979" x2="80690" y2="63958"/>
                        <a14:foregroundMark x1="80690" y1="63958" x2="70345" y2="66784"/>
                        <a14:foregroundMark x1="65172" y1="34276" x2="63448" y2="65371"/>
                        <a14:foregroundMark x1="63448" y1="65371" x2="73448" y2="84806"/>
                        <a14:foregroundMark x1="73448" y1="84806" x2="77931" y2="84099"/>
                        <a14:foregroundMark x1="82069" y1="64311" x2="82759" y2="85512"/>
                        <a14:foregroundMark x1="82759" y1="85512" x2="80000" y2="88339"/>
                        <a14:foregroundMark x1="87931" y1="55477" x2="88966" y2="74558"/>
                        <a14:foregroundMark x1="88966" y1="74558" x2="84138" y2="90459"/>
                        <a14:foregroundMark x1="62069" y1="86572" x2="81034" y2="84806"/>
                        <a14:foregroundMark x1="81034" y1="84806" x2="81034" y2="84806"/>
                        <a14:foregroundMark x1="55517" y1="90459" x2="81034" y2="89046"/>
                        <a14:foregroundMark x1="81034" y1="89046" x2="81724" y2="88693"/>
                        <a14:foregroundMark x1="61034" y1="92580" x2="80000" y2="93993"/>
                        <a14:foregroundMark x1="80000" y1="93993" x2="86552" y2="93286"/>
                        <a14:foregroundMark x1="5517" y1="39929" x2="3448" y2="85866"/>
                        <a14:foregroundMark x1="36207" y1="8834" x2="23103" y2="1660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0872" y="5489435"/>
            <a:ext cx="231092" cy="225514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22F543AA-EAA1-1EBD-F96C-0D07E2638D2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834" b="93993" l="3103" r="90000">
                        <a14:foregroundMark x1="29655" y1="18728" x2="11724" y2="50177"/>
                        <a14:foregroundMark x1="11034" y1="26855" x2="14828" y2="62191"/>
                        <a14:foregroundMark x1="14828" y1="62191" x2="23793" y2="84099"/>
                        <a14:foregroundMark x1="23793" y1="84099" x2="28276" y2="86926"/>
                        <a14:foregroundMark x1="83448" y1="14841" x2="66897" y2="81979"/>
                        <a14:foregroundMark x1="66897" y1="81979" x2="80690" y2="63958"/>
                        <a14:foregroundMark x1="80690" y1="63958" x2="70345" y2="66784"/>
                        <a14:foregroundMark x1="65172" y1="34276" x2="63448" y2="65371"/>
                        <a14:foregroundMark x1="63448" y1="65371" x2="73448" y2="84806"/>
                        <a14:foregroundMark x1="73448" y1="84806" x2="77931" y2="84099"/>
                        <a14:foregroundMark x1="82069" y1="64311" x2="82759" y2="85512"/>
                        <a14:foregroundMark x1="82759" y1="85512" x2="80000" y2="88339"/>
                        <a14:foregroundMark x1="87931" y1="55477" x2="88966" y2="74558"/>
                        <a14:foregroundMark x1="88966" y1="74558" x2="84138" y2="90459"/>
                        <a14:foregroundMark x1="62069" y1="86572" x2="81034" y2="84806"/>
                        <a14:foregroundMark x1="81034" y1="84806" x2="81034" y2="84806"/>
                        <a14:foregroundMark x1="55517" y1="90459" x2="81034" y2="89046"/>
                        <a14:foregroundMark x1="81034" y1="89046" x2="81724" y2="88693"/>
                        <a14:foregroundMark x1="61034" y1="92580" x2="80000" y2="93993"/>
                        <a14:foregroundMark x1="80000" y1="93993" x2="86552" y2="93286"/>
                        <a14:foregroundMark x1="5517" y1="39929" x2="3448" y2="85866"/>
                        <a14:foregroundMark x1="36207" y1="8834" x2="23103" y2="1660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0800000">
            <a:off x="9050306" y="5795479"/>
            <a:ext cx="231092" cy="225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70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직선 화살표 연결선 1">
            <a:extLst>
              <a:ext uri="{FF2B5EF4-FFF2-40B4-BE49-F238E27FC236}">
                <a16:creationId xmlns:a16="http://schemas.microsoft.com/office/drawing/2014/main" id="{31FB38B7-E2BA-8A79-A8E7-6F1ECEBE5F3B}"/>
              </a:ext>
            </a:extLst>
          </p:cNvPr>
          <p:cNvCxnSpPr>
            <a:cxnSpLocks/>
          </p:cNvCxnSpPr>
          <p:nvPr/>
        </p:nvCxnSpPr>
        <p:spPr>
          <a:xfrm>
            <a:off x="886943" y="3270325"/>
            <a:ext cx="853055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id="{58E84A6B-3BB8-30EB-F59A-537159F649AF}"/>
              </a:ext>
            </a:extLst>
          </p:cNvPr>
          <p:cNvSpPr/>
          <p:nvPr/>
        </p:nvSpPr>
        <p:spPr>
          <a:xfrm>
            <a:off x="6296330" y="2766268"/>
            <a:ext cx="2664296" cy="432047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 dirty="0">
                <a:latin typeface="나눔고딕" pitchFamily="2" charset="-127"/>
                <a:ea typeface="나눔고딕" pitchFamily="2" charset="-127"/>
              </a:rPr>
              <a:t>국민연금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EDCC9F-6131-0196-C968-DE66E6F23B51}"/>
              </a:ext>
            </a:extLst>
          </p:cNvPr>
          <p:cNvSpPr txBox="1"/>
          <p:nvPr/>
        </p:nvSpPr>
        <p:spPr>
          <a:xfrm>
            <a:off x="721464" y="2874806"/>
            <a:ext cx="30034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err="1">
                <a:solidFill>
                  <a:srgbClr val="439622"/>
                </a:solidFill>
                <a:latin typeface="나눔고딕" pitchFamily="2" charset="-127"/>
                <a:ea typeface="나눔고딕" pitchFamily="2" charset="-127"/>
              </a:rPr>
              <a:t>교보뉴더든든한종신보험</a:t>
            </a:r>
            <a:endParaRPr lang="ko-KR" altLang="en-US" sz="2000" b="1" dirty="0">
              <a:solidFill>
                <a:srgbClr val="439622"/>
              </a:solidFill>
              <a:latin typeface="나눔고딕" pitchFamily="2" charset="-127"/>
              <a:ea typeface="나눔고딕" pitchFamily="2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E47F8F-FB2B-770D-A358-979368731845}"/>
              </a:ext>
            </a:extLst>
          </p:cNvPr>
          <p:cNvSpPr txBox="1"/>
          <p:nvPr/>
        </p:nvSpPr>
        <p:spPr>
          <a:xfrm>
            <a:off x="5340209" y="3484943"/>
            <a:ext cx="57618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300" dirty="0">
                <a:latin typeface="나눔고딕" pitchFamily="2" charset="-127"/>
                <a:ea typeface="나눔고딕" pitchFamily="2" charset="-127"/>
              </a:rPr>
              <a:t>65</a:t>
            </a:r>
            <a:r>
              <a:rPr lang="ko-KR" altLang="en-US" sz="1300" dirty="0">
                <a:latin typeface="나눔고딕" pitchFamily="2" charset="-127"/>
                <a:ea typeface="나눔고딕" pitchFamily="2" charset="-127"/>
              </a:rPr>
              <a:t>세 </a:t>
            </a:r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88EA89F1-5C48-C777-8F25-7FA788511DE6}"/>
              </a:ext>
            </a:extLst>
          </p:cNvPr>
          <p:cNvSpPr/>
          <p:nvPr/>
        </p:nvSpPr>
        <p:spPr>
          <a:xfrm>
            <a:off x="6296330" y="2276872"/>
            <a:ext cx="2664296" cy="432047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 dirty="0">
                <a:latin typeface="나눔고딕" pitchFamily="2" charset="-127"/>
                <a:ea typeface="나눔고딕" pitchFamily="2" charset="-127"/>
              </a:rPr>
              <a:t>퇴직연금</a:t>
            </a:r>
          </a:p>
        </p:txBody>
      </p: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BF06CCB9-3DD0-F5E9-1054-AE79696A19FA}"/>
              </a:ext>
            </a:extLst>
          </p:cNvPr>
          <p:cNvSpPr/>
          <p:nvPr/>
        </p:nvSpPr>
        <p:spPr>
          <a:xfrm>
            <a:off x="6296330" y="1772816"/>
            <a:ext cx="2664296" cy="432047"/>
          </a:xfrm>
          <a:prstGeom prst="roundRect">
            <a:avLst/>
          </a:prstGeom>
          <a:solidFill>
            <a:srgbClr val="4EB9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 dirty="0">
                <a:latin typeface="나눔고딕" pitchFamily="2" charset="-127"/>
                <a:ea typeface="나눔고딕" pitchFamily="2" charset="-127"/>
              </a:rPr>
              <a:t>개인연금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171996C6-6BE5-F690-92D6-DC772B66DCF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292" b="92478" l="9341" r="90385">
                        <a14:foregroundMark x1="34615" y1="88938" x2="19231" y2="92478"/>
                        <a14:foregroundMark x1="90385" y1="11504" x2="89286" y2="35398"/>
                        <a14:foregroundMark x1="89286" y1="35398" x2="90385" y2="38496"/>
                        <a14:foregroundMark x1="90385" y1="9292" x2="89286" y2="1415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8729735" flipV="1">
            <a:off x="2396308" y="2425519"/>
            <a:ext cx="1334792" cy="84266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A264A7C-22A9-B50A-2322-80375721B543}"/>
              </a:ext>
            </a:extLst>
          </p:cNvPr>
          <p:cNvSpPr txBox="1"/>
          <p:nvPr/>
        </p:nvSpPr>
        <p:spPr>
          <a:xfrm>
            <a:off x="1070902" y="2360848"/>
            <a:ext cx="1306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>
                <a:latin typeface="나눔고딕" pitchFamily="2" charset="-127"/>
                <a:ea typeface="나눔고딕" pitchFamily="2" charset="-127"/>
              </a:rPr>
              <a:t>금융자산</a:t>
            </a: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3196A49A-1A55-7669-90B3-DCDDC1F6D31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292" b="92478" l="9341" r="90385">
                        <a14:foregroundMark x1="34615" y1="88938" x2="19231" y2="92478"/>
                        <a14:foregroundMark x1="90385" y1="11504" x2="89286" y2="35398"/>
                        <a14:foregroundMark x1="89286" y1="35398" x2="90385" y2="38496"/>
                        <a14:foregroundMark x1="90385" y1="9292" x2="89286" y2="1415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8819176" flipV="1">
            <a:off x="2035669" y="2177730"/>
            <a:ext cx="1332080" cy="70479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2ED02CC-36A0-AF78-A902-83436A7FF808}"/>
              </a:ext>
            </a:extLst>
          </p:cNvPr>
          <p:cNvSpPr txBox="1"/>
          <p:nvPr/>
        </p:nvSpPr>
        <p:spPr>
          <a:xfrm>
            <a:off x="1316461" y="1905315"/>
            <a:ext cx="1306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>
                <a:latin typeface="나눔고딕" pitchFamily="2" charset="-127"/>
                <a:ea typeface="나눔고딕" pitchFamily="2" charset="-127"/>
              </a:rPr>
              <a:t>주택</a:t>
            </a: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E4088FC6-F152-F440-91A0-36358890308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292" b="92478" l="9341" r="90385">
                        <a14:foregroundMark x1="34615" y1="88938" x2="19231" y2="92478"/>
                        <a14:foregroundMark x1="90385" y1="11504" x2="89286" y2="35398"/>
                        <a14:foregroundMark x1="89286" y1="35398" x2="90385" y2="38496"/>
                        <a14:foregroundMark x1="90385" y1="9292" x2="89286" y2="1415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9623639" flipV="1">
            <a:off x="1847770" y="1632950"/>
            <a:ext cx="1332080" cy="704791"/>
          </a:xfrm>
          <a:prstGeom prst="rect">
            <a:avLst/>
          </a:prstGeom>
        </p:spPr>
      </p:pic>
      <p:grpSp>
        <p:nvGrpSpPr>
          <p:cNvPr id="14" name="그룹 13">
            <a:extLst>
              <a:ext uri="{FF2B5EF4-FFF2-40B4-BE49-F238E27FC236}">
                <a16:creationId xmlns:a16="http://schemas.microsoft.com/office/drawing/2014/main" id="{0FE8E5D9-F143-20DE-344B-5E8F02394769}"/>
              </a:ext>
            </a:extLst>
          </p:cNvPr>
          <p:cNvGrpSpPr/>
          <p:nvPr/>
        </p:nvGrpSpPr>
        <p:grpSpPr>
          <a:xfrm>
            <a:off x="819224" y="4121804"/>
            <a:ext cx="4787117" cy="2428117"/>
            <a:chOff x="684738" y="3982035"/>
            <a:chExt cx="5271241" cy="2428117"/>
          </a:xfrm>
        </p:grpSpPr>
        <p:pic>
          <p:nvPicPr>
            <p:cNvPr id="15" name="그림 14">
              <a:extLst>
                <a:ext uri="{FF2B5EF4-FFF2-40B4-BE49-F238E27FC236}">
                  <a16:creationId xmlns:a16="http://schemas.microsoft.com/office/drawing/2014/main" id="{B394852D-1842-B5F1-14D7-9BD33C809A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10444"/>
            <a:stretch/>
          </p:blipFill>
          <p:spPr>
            <a:xfrm>
              <a:off x="684738" y="4019409"/>
              <a:ext cx="2951493" cy="2099290"/>
            </a:xfrm>
            <a:prstGeom prst="rect">
              <a:avLst/>
            </a:prstGeom>
            <a:ln>
              <a:solidFill>
                <a:srgbClr val="4EB949"/>
              </a:solidFill>
            </a:ln>
          </p:spPr>
        </p:pic>
        <p:sp>
          <p:nvSpPr>
            <p:cNvPr id="16" name="이등변 삼각형 75">
              <a:extLst>
                <a:ext uri="{FF2B5EF4-FFF2-40B4-BE49-F238E27FC236}">
                  <a16:creationId xmlns:a16="http://schemas.microsoft.com/office/drawing/2014/main" id="{DEC32E4B-2BE0-A44D-EE4C-66CF44A265A1}"/>
                </a:ext>
              </a:extLst>
            </p:cNvPr>
            <p:cNvSpPr/>
            <p:nvPr/>
          </p:nvSpPr>
          <p:spPr>
            <a:xfrm rot="16200000">
              <a:off x="3150474" y="4597277"/>
              <a:ext cx="1271502" cy="1129807"/>
            </a:xfrm>
            <a:custGeom>
              <a:avLst/>
              <a:gdLst>
                <a:gd name="connsiteX0" fmla="*/ 0 w 1762273"/>
                <a:gd name="connsiteY0" fmla="*/ 660875 h 660875"/>
                <a:gd name="connsiteX1" fmla="*/ 881137 w 1762273"/>
                <a:gd name="connsiteY1" fmla="*/ 0 h 660875"/>
                <a:gd name="connsiteX2" fmla="*/ 1762273 w 1762273"/>
                <a:gd name="connsiteY2" fmla="*/ 660875 h 660875"/>
                <a:gd name="connsiteX3" fmla="*/ 0 w 1762273"/>
                <a:gd name="connsiteY3" fmla="*/ 660875 h 660875"/>
                <a:gd name="connsiteX0" fmla="*/ 0 w 2067912"/>
                <a:gd name="connsiteY0" fmla="*/ 505232 h 505232"/>
                <a:gd name="connsiteX1" fmla="*/ 2067912 w 2067912"/>
                <a:gd name="connsiteY1" fmla="*/ 0 h 505232"/>
                <a:gd name="connsiteX2" fmla="*/ 1762273 w 2067912"/>
                <a:gd name="connsiteY2" fmla="*/ 505232 h 505232"/>
                <a:gd name="connsiteX3" fmla="*/ 0 w 2067912"/>
                <a:gd name="connsiteY3" fmla="*/ 505232 h 505232"/>
                <a:gd name="connsiteX0" fmla="*/ 0 w 1762274"/>
                <a:gd name="connsiteY0" fmla="*/ 1459999 h 1459999"/>
                <a:gd name="connsiteX1" fmla="*/ 792058 w 1762274"/>
                <a:gd name="connsiteY1" fmla="*/ 0 h 1459999"/>
                <a:gd name="connsiteX2" fmla="*/ 1762273 w 1762274"/>
                <a:gd name="connsiteY2" fmla="*/ 1459999 h 1459999"/>
                <a:gd name="connsiteX3" fmla="*/ 0 w 1762274"/>
                <a:gd name="connsiteY3" fmla="*/ 1459999 h 1459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62274" h="1459999">
                  <a:moveTo>
                    <a:pt x="0" y="1459999"/>
                  </a:moveTo>
                  <a:lnTo>
                    <a:pt x="792058" y="0"/>
                  </a:lnTo>
                  <a:lnTo>
                    <a:pt x="1762273" y="1459999"/>
                  </a:lnTo>
                  <a:lnTo>
                    <a:pt x="0" y="1459999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bg1"/>
                </a:gs>
                <a:gs pos="19000">
                  <a:srgbClr val="439622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7" name="직사각형 16">
              <a:extLst>
                <a:ext uri="{FF2B5EF4-FFF2-40B4-BE49-F238E27FC236}">
                  <a16:creationId xmlns:a16="http://schemas.microsoft.com/office/drawing/2014/main" id="{374D391A-CA99-B330-72FA-B372D625B5BE}"/>
                </a:ext>
              </a:extLst>
            </p:cNvPr>
            <p:cNvSpPr/>
            <p:nvPr/>
          </p:nvSpPr>
          <p:spPr>
            <a:xfrm>
              <a:off x="2823361" y="4748595"/>
              <a:ext cx="347878" cy="766703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8" name="그룹 17">
              <a:extLst>
                <a:ext uri="{FF2B5EF4-FFF2-40B4-BE49-F238E27FC236}">
                  <a16:creationId xmlns:a16="http://schemas.microsoft.com/office/drawing/2014/main" id="{F46B5FD7-1243-C43C-311D-D8EF4AA615D9}"/>
                </a:ext>
              </a:extLst>
            </p:cNvPr>
            <p:cNvGrpSpPr/>
            <p:nvPr/>
          </p:nvGrpSpPr>
          <p:grpSpPr>
            <a:xfrm>
              <a:off x="4226135" y="4367757"/>
              <a:ext cx="1430387" cy="411424"/>
              <a:chOff x="7431226" y="941192"/>
              <a:chExt cx="1781943" cy="504056"/>
            </a:xfrm>
          </p:grpSpPr>
          <p:sp>
            <p:nvSpPr>
              <p:cNvPr id="27" name="모서리가 둥근 직사각형 3">
                <a:extLst>
                  <a:ext uri="{FF2B5EF4-FFF2-40B4-BE49-F238E27FC236}">
                    <a16:creationId xmlns:a16="http://schemas.microsoft.com/office/drawing/2014/main" id="{6719CC75-072D-59F5-73CD-F04496E8184C}"/>
                  </a:ext>
                </a:extLst>
              </p:cNvPr>
              <p:cNvSpPr/>
              <p:nvPr/>
            </p:nvSpPr>
            <p:spPr>
              <a:xfrm>
                <a:off x="7586940" y="999035"/>
                <a:ext cx="1626229" cy="399162"/>
              </a:xfrm>
              <a:prstGeom prst="roundRect">
                <a:avLst>
                  <a:gd name="adj" fmla="val 50000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en-US" altLang="ko-KR" sz="1500" dirty="0"/>
                  <a:t>64</a:t>
                </a:r>
                <a:r>
                  <a:rPr lang="ko-KR" altLang="en-US" sz="1500" dirty="0"/>
                  <a:t>만원</a:t>
                </a:r>
              </a:p>
            </p:txBody>
          </p:sp>
          <p:sp>
            <p:nvSpPr>
              <p:cNvPr id="28" name="자유형 341">
                <a:extLst>
                  <a:ext uri="{FF2B5EF4-FFF2-40B4-BE49-F238E27FC236}">
                    <a16:creationId xmlns:a16="http://schemas.microsoft.com/office/drawing/2014/main" id="{05F4DB52-DC16-22A3-4F0E-657519041E5C}"/>
                  </a:ext>
                </a:extLst>
              </p:cNvPr>
              <p:cNvSpPr/>
              <p:nvPr/>
            </p:nvSpPr>
            <p:spPr>
              <a:xfrm>
                <a:off x="7431226" y="941192"/>
                <a:ext cx="741907" cy="504056"/>
              </a:xfrm>
              <a:custGeom>
                <a:avLst/>
                <a:gdLst>
                  <a:gd name="connsiteX0" fmla="*/ 252028 w 741907"/>
                  <a:gd name="connsiteY0" fmla="*/ 0 h 504056"/>
                  <a:gd name="connsiteX1" fmla="*/ 741907 w 741907"/>
                  <a:gd name="connsiteY1" fmla="*/ 0 h 504056"/>
                  <a:gd name="connsiteX2" fmla="*/ 741907 w 741907"/>
                  <a:gd name="connsiteY2" fmla="*/ 504056 h 504056"/>
                  <a:gd name="connsiteX3" fmla="*/ 252028 w 741907"/>
                  <a:gd name="connsiteY3" fmla="*/ 504056 h 504056"/>
                  <a:gd name="connsiteX4" fmla="*/ 0 w 741907"/>
                  <a:gd name="connsiteY4" fmla="*/ 252028 h 504056"/>
                  <a:gd name="connsiteX5" fmla="*/ 252028 w 741907"/>
                  <a:gd name="connsiteY5" fmla="*/ 0 h 504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41907" h="504056">
                    <a:moveTo>
                      <a:pt x="252028" y="0"/>
                    </a:moveTo>
                    <a:lnTo>
                      <a:pt x="741907" y="0"/>
                    </a:lnTo>
                    <a:lnTo>
                      <a:pt x="741907" y="504056"/>
                    </a:lnTo>
                    <a:lnTo>
                      <a:pt x="252028" y="504056"/>
                    </a:lnTo>
                    <a:cubicBezTo>
                      <a:pt x="112837" y="504056"/>
                      <a:pt x="0" y="391219"/>
                      <a:pt x="0" y="252028"/>
                    </a:cubicBezTo>
                    <a:cubicBezTo>
                      <a:pt x="0" y="112837"/>
                      <a:pt x="112837" y="0"/>
                      <a:pt x="252028" y="0"/>
                    </a:cubicBezTo>
                    <a:close/>
                  </a:path>
                </a:pathLst>
              </a:custGeom>
              <a:solidFill>
                <a:srgbClr val="FF5B5B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300" b="1" dirty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전체</a:t>
                </a:r>
              </a:p>
            </p:txBody>
          </p:sp>
        </p:grpSp>
        <p:grpSp>
          <p:nvGrpSpPr>
            <p:cNvPr id="19" name="그룹 18">
              <a:extLst>
                <a:ext uri="{FF2B5EF4-FFF2-40B4-BE49-F238E27FC236}">
                  <a16:creationId xmlns:a16="http://schemas.microsoft.com/office/drawing/2014/main" id="{51C9A66B-743C-DA88-3CF4-F273794F7C02}"/>
                </a:ext>
              </a:extLst>
            </p:cNvPr>
            <p:cNvGrpSpPr/>
            <p:nvPr/>
          </p:nvGrpSpPr>
          <p:grpSpPr>
            <a:xfrm>
              <a:off x="4226135" y="4911013"/>
              <a:ext cx="1430387" cy="411424"/>
              <a:chOff x="7431226" y="941192"/>
              <a:chExt cx="1781943" cy="504056"/>
            </a:xfrm>
          </p:grpSpPr>
          <p:sp>
            <p:nvSpPr>
              <p:cNvPr id="25" name="모서리가 둥근 직사각형 351">
                <a:extLst>
                  <a:ext uri="{FF2B5EF4-FFF2-40B4-BE49-F238E27FC236}">
                    <a16:creationId xmlns:a16="http://schemas.microsoft.com/office/drawing/2014/main" id="{05B75076-A23D-78F5-00B5-C65347A0A7C4}"/>
                  </a:ext>
                </a:extLst>
              </p:cNvPr>
              <p:cNvSpPr/>
              <p:nvPr/>
            </p:nvSpPr>
            <p:spPr>
              <a:xfrm>
                <a:off x="7586940" y="999035"/>
                <a:ext cx="1626229" cy="399162"/>
              </a:xfrm>
              <a:prstGeom prst="roundRect">
                <a:avLst>
                  <a:gd name="adj" fmla="val 50000"/>
                </a:avLst>
              </a:prstGeom>
              <a:solidFill>
                <a:srgbClr val="4396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en-US" altLang="ko-KR" sz="1500" dirty="0"/>
                  <a:t>83</a:t>
                </a:r>
                <a:r>
                  <a:rPr lang="ko-KR" altLang="en-US" sz="1500" dirty="0"/>
                  <a:t>만원</a:t>
                </a:r>
              </a:p>
            </p:txBody>
          </p:sp>
          <p:sp>
            <p:nvSpPr>
              <p:cNvPr id="26" name="자유형 352">
                <a:extLst>
                  <a:ext uri="{FF2B5EF4-FFF2-40B4-BE49-F238E27FC236}">
                    <a16:creationId xmlns:a16="http://schemas.microsoft.com/office/drawing/2014/main" id="{C5B97405-EBC3-BEEA-CAFD-47678483E162}"/>
                  </a:ext>
                </a:extLst>
              </p:cNvPr>
              <p:cNvSpPr/>
              <p:nvPr/>
            </p:nvSpPr>
            <p:spPr>
              <a:xfrm>
                <a:off x="7431226" y="941192"/>
                <a:ext cx="741907" cy="504056"/>
              </a:xfrm>
              <a:custGeom>
                <a:avLst/>
                <a:gdLst>
                  <a:gd name="connsiteX0" fmla="*/ 252028 w 741907"/>
                  <a:gd name="connsiteY0" fmla="*/ 0 h 504056"/>
                  <a:gd name="connsiteX1" fmla="*/ 741907 w 741907"/>
                  <a:gd name="connsiteY1" fmla="*/ 0 h 504056"/>
                  <a:gd name="connsiteX2" fmla="*/ 741907 w 741907"/>
                  <a:gd name="connsiteY2" fmla="*/ 504056 h 504056"/>
                  <a:gd name="connsiteX3" fmla="*/ 252028 w 741907"/>
                  <a:gd name="connsiteY3" fmla="*/ 504056 h 504056"/>
                  <a:gd name="connsiteX4" fmla="*/ 0 w 741907"/>
                  <a:gd name="connsiteY4" fmla="*/ 252028 h 504056"/>
                  <a:gd name="connsiteX5" fmla="*/ 252028 w 741907"/>
                  <a:gd name="connsiteY5" fmla="*/ 0 h 504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41907" h="504056">
                    <a:moveTo>
                      <a:pt x="252028" y="0"/>
                    </a:moveTo>
                    <a:lnTo>
                      <a:pt x="741907" y="0"/>
                    </a:lnTo>
                    <a:lnTo>
                      <a:pt x="741907" y="504056"/>
                    </a:lnTo>
                    <a:lnTo>
                      <a:pt x="252028" y="504056"/>
                    </a:lnTo>
                    <a:cubicBezTo>
                      <a:pt x="112837" y="504056"/>
                      <a:pt x="0" y="391219"/>
                      <a:pt x="0" y="252028"/>
                    </a:cubicBezTo>
                    <a:cubicBezTo>
                      <a:pt x="0" y="112837"/>
                      <a:pt x="112837" y="0"/>
                      <a:pt x="252028" y="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300" b="1" dirty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남자</a:t>
                </a:r>
              </a:p>
            </p:txBody>
          </p:sp>
        </p:grpSp>
        <p:grpSp>
          <p:nvGrpSpPr>
            <p:cNvPr id="20" name="그룹 19">
              <a:extLst>
                <a:ext uri="{FF2B5EF4-FFF2-40B4-BE49-F238E27FC236}">
                  <a16:creationId xmlns:a16="http://schemas.microsoft.com/office/drawing/2014/main" id="{F754EF29-8B39-7AF5-7EA7-6E34BFD722CB}"/>
                </a:ext>
              </a:extLst>
            </p:cNvPr>
            <p:cNvGrpSpPr/>
            <p:nvPr/>
          </p:nvGrpSpPr>
          <p:grpSpPr>
            <a:xfrm>
              <a:off x="4237611" y="5518270"/>
              <a:ext cx="1418911" cy="411424"/>
              <a:chOff x="7445523" y="946588"/>
              <a:chExt cx="1767646" cy="504056"/>
            </a:xfrm>
          </p:grpSpPr>
          <p:sp>
            <p:nvSpPr>
              <p:cNvPr id="23" name="모서리가 둥근 직사각형 354">
                <a:extLst>
                  <a:ext uri="{FF2B5EF4-FFF2-40B4-BE49-F238E27FC236}">
                    <a16:creationId xmlns:a16="http://schemas.microsoft.com/office/drawing/2014/main" id="{0617D18A-BDCB-D7A0-15D5-672282D10C6A}"/>
                  </a:ext>
                </a:extLst>
              </p:cNvPr>
              <p:cNvSpPr/>
              <p:nvPr/>
            </p:nvSpPr>
            <p:spPr>
              <a:xfrm>
                <a:off x="7586940" y="999035"/>
                <a:ext cx="1626229" cy="399162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en-US" altLang="ko-KR" sz="1500" dirty="0"/>
                  <a:t>43</a:t>
                </a:r>
                <a:r>
                  <a:rPr lang="ko-KR" altLang="en-US" sz="1500" dirty="0"/>
                  <a:t>만원</a:t>
                </a:r>
              </a:p>
            </p:txBody>
          </p:sp>
          <p:sp>
            <p:nvSpPr>
              <p:cNvPr id="24" name="자유형 355">
                <a:extLst>
                  <a:ext uri="{FF2B5EF4-FFF2-40B4-BE49-F238E27FC236}">
                    <a16:creationId xmlns:a16="http://schemas.microsoft.com/office/drawing/2014/main" id="{362FC44F-ACF6-556C-576F-EC154212609C}"/>
                  </a:ext>
                </a:extLst>
              </p:cNvPr>
              <p:cNvSpPr/>
              <p:nvPr/>
            </p:nvSpPr>
            <p:spPr>
              <a:xfrm>
                <a:off x="7445523" y="946588"/>
                <a:ext cx="741907" cy="504056"/>
              </a:xfrm>
              <a:custGeom>
                <a:avLst/>
                <a:gdLst>
                  <a:gd name="connsiteX0" fmla="*/ 252028 w 741907"/>
                  <a:gd name="connsiteY0" fmla="*/ 0 h 504056"/>
                  <a:gd name="connsiteX1" fmla="*/ 741907 w 741907"/>
                  <a:gd name="connsiteY1" fmla="*/ 0 h 504056"/>
                  <a:gd name="connsiteX2" fmla="*/ 741907 w 741907"/>
                  <a:gd name="connsiteY2" fmla="*/ 504056 h 504056"/>
                  <a:gd name="connsiteX3" fmla="*/ 252028 w 741907"/>
                  <a:gd name="connsiteY3" fmla="*/ 504056 h 504056"/>
                  <a:gd name="connsiteX4" fmla="*/ 0 w 741907"/>
                  <a:gd name="connsiteY4" fmla="*/ 252028 h 504056"/>
                  <a:gd name="connsiteX5" fmla="*/ 252028 w 741907"/>
                  <a:gd name="connsiteY5" fmla="*/ 0 h 504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41907" h="504056">
                    <a:moveTo>
                      <a:pt x="252028" y="0"/>
                    </a:moveTo>
                    <a:lnTo>
                      <a:pt x="741907" y="0"/>
                    </a:lnTo>
                    <a:lnTo>
                      <a:pt x="741907" y="504056"/>
                    </a:lnTo>
                    <a:lnTo>
                      <a:pt x="252028" y="504056"/>
                    </a:lnTo>
                    <a:cubicBezTo>
                      <a:pt x="112837" y="504056"/>
                      <a:pt x="0" y="391219"/>
                      <a:pt x="0" y="252028"/>
                    </a:cubicBezTo>
                    <a:cubicBezTo>
                      <a:pt x="0" y="112837"/>
                      <a:pt x="112837" y="0"/>
                      <a:pt x="252028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300" b="1" dirty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여자</a:t>
                </a:r>
              </a:p>
            </p:txBody>
          </p: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E6F9852-202C-1EEC-E03C-851F19869630}"/>
                </a:ext>
              </a:extLst>
            </p:cNvPr>
            <p:cNvSpPr txBox="1"/>
            <p:nvPr/>
          </p:nvSpPr>
          <p:spPr>
            <a:xfrm>
              <a:off x="4782000" y="6163931"/>
              <a:ext cx="117397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0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(</a:t>
              </a:r>
              <a:r>
                <a:rPr lang="ko-KR" altLang="en-US" sz="10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출처 </a:t>
              </a:r>
              <a:r>
                <a:rPr lang="en-US" altLang="ko-KR" sz="10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: </a:t>
              </a:r>
              <a:r>
                <a:rPr lang="ko-KR" altLang="en-US" sz="10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통계청</a:t>
              </a:r>
              <a:r>
                <a:rPr lang="en-US" altLang="ko-KR" sz="10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) </a:t>
              </a:r>
              <a:endPara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D52241B-2C10-8BC5-1E6F-04F8E26EFFEA}"/>
                </a:ext>
              </a:extLst>
            </p:cNvPr>
            <p:cNvSpPr txBox="1"/>
            <p:nvPr/>
          </p:nvSpPr>
          <p:spPr>
            <a:xfrm>
              <a:off x="3683797" y="3982035"/>
              <a:ext cx="2183450" cy="276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4EB949"/>
                  </a:solidFill>
                  <a:latin typeface="나눔고딕" pitchFamily="2" charset="-127"/>
                  <a:ea typeface="나눔고딕" pitchFamily="2" charset="-127"/>
                </a:rPr>
                <a:t>1</a:t>
              </a:r>
              <a:r>
                <a:rPr lang="ko-KR" altLang="en-US" sz="1200" b="1" dirty="0">
                  <a:solidFill>
                    <a:srgbClr val="4EB949"/>
                  </a:solidFill>
                  <a:latin typeface="나눔고딕" pitchFamily="2" charset="-127"/>
                  <a:ea typeface="나눔고딕" pitchFamily="2" charset="-127"/>
                </a:rPr>
                <a:t>인 기준 국민연금 월수령액</a:t>
              </a:r>
            </a:p>
          </p:txBody>
        </p:sp>
      </p:grpSp>
      <p:pic>
        <p:nvPicPr>
          <p:cNvPr id="29" name="그림 28">
            <a:extLst>
              <a:ext uri="{FF2B5EF4-FFF2-40B4-BE49-F238E27FC236}">
                <a16:creationId xmlns:a16="http://schemas.microsoft.com/office/drawing/2014/main" id="{1A1E114E-09FE-5F87-C01A-31E2F72CCA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17096" y="4284337"/>
            <a:ext cx="3439302" cy="1956668"/>
          </a:xfrm>
          <a:prstGeom prst="rect">
            <a:avLst/>
          </a:prstGeom>
          <a:ln>
            <a:solidFill>
              <a:srgbClr val="FFC5C5"/>
            </a:solidFill>
          </a:ln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38841028-0349-775F-43D7-36C50A13E9AC}"/>
              </a:ext>
            </a:extLst>
          </p:cNvPr>
          <p:cNvSpPr txBox="1"/>
          <p:nvPr/>
        </p:nvSpPr>
        <p:spPr>
          <a:xfrm>
            <a:off x="6715240" y="6348350"/>
            <a:ext cx="25426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출처 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고용노동부 보도자료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2022.4.17) </a:t>
            </a:r>
            <a:endParaRPr lang="ko-KR" altLang="en-US" sz="10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1" name="사각형: 둥근 모서리 30">
            <a:extLst>
              <a:ext uri="{FF2B5EF4-FFF2-40B4-BE49-F238E27FC236}">
                <a16:creationId xmlns:a16="http://schemas.microsoft.com/office/drawing/2014/main" id="{C972FF48-179A-0E74-469A-6E57CB6B7503}"/>
              </a:ext>
            </a:extLst>
          </p:cNvPr>
          <p:cNvSpPr/>
          <p:nvPr/>
        </p:nvSpPr>
        <p:spPr>
          <a:xfrm>
            <a:off x="7645027" y="4133833"/>
            <a:ext cx="1512168" cy="475891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이등변 삼각형 31">
            <a:extLst>
              <a:ext uri="{FF2B5EF4-FFF2-40B4-BE49-F238E27FC236}">
                <a16:creationId xmlns:a16="http://schemas.microsoft.com/office/drawing/2014/main" id="{0484AC07-E672-0D90-9D71-9985611BA750}"/>
              </a:ext>
            </a:extLst>
          </p:cNvPr>
          <p:cNvSpPr/>
          <p:nvPr/>
        </p:nvSpPr>
        <p:spPr>
          <a:xfrm rot="10800000">
            <a:off x="8876954" y="4507526"/>
            <a:ext cx="208234" cy="850279"/>
          </a:xfrm>
          <a:prstGeom prst="triangle">
            <a:avLst/>
          </a:prstGeom>
          <a:solidFill>
            <a:srgbClr val="2540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7EC3DA5B-2EE6-D1D4-EC8A-926749A94DEC}"/>
              </a:ext>
            </a:extLst>
          </p:cNvPr>
          <p:cNvSpPr/>
          <p:nvPr/>
        </p:nvSpPr>
        <p:spPr>
          <a:xfrm>
            <a:off x="8125430" y="5393942"/>
            <a:ext cx="1071976" cy="22997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6C1DBDA-A864-F31D-31FE-746124385D7E}"/>
              </a:ext>
            </a:extLst>
          </p:cNvPr>
          <p:cNvSpPr txBox="1"/>
          <p:nvPr/>
        </p:nvSpPr>
        <p:spPr>
          <a:xfrm>
            <a:off x="7717532" y="4147959"/>
            <a:ext cx="129564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나눔고딕" pitchFamily="2" charset="-127"/>
                <a:ea typeface="나눔고딕" pitchFamily="2" charset="-127"/>
              </a:rPr>
              <a:t>평균수령액</a:t>
            </a:r>
            <a:endParaRPr lang="en-US" altLang="ko-KR" sz="11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나눔고딕" pitchFamily="2" charset="-127"/>
              <a:ea typeface="나눔고딕" pitchFamily="2" charset="-127"/>
            </a:endParaRPr>
          </a:p>
          <a:p>
            <a:r>
              <a:rPr lang="en-US" altLang="ko-KR" sz="1300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나눔고딕" pitchFamily="2" charset="-127"/>
                <a:ea typeface="나눔고딕" pitchFamily="2" charset="-127"/>
              </a:rPr>
              <a:t>1</a:t>
            </a:r>
            <a:r>
              <a:rPr lang="ko-KR" altLang="en-US" sz="1300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나눔고딕" pitchFamily="2" charset="-127"/>
                <a:ea typeface="나눔고딕" pitchFamily="2" charset="-127"/>
              </a:rPr>
              <a:t>억 </a:t>
            </a:r>
            <a:r>
              <a:rPr lang="en-US" altLang="ko-KR" sz="1300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나눔고딕" pitchFamily="2" charset="-127"/>
                <a:ea typeface="나눔고딕" pitchFamily="2" charset="-127"/>
              </a:rPr>
              <a:t>8,998</a:t>
            </a:r>
            <a:r>
              <a:rPr lang="ko-KR" altLang="en-US" sz="1300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나눔고딕" pitchFamily="2" charset="-127"/>
                <a:ea typeface="나눔고딕" pitchFamily="2" charset="-127"/>
              </a:rPr>
              <a:t>만원</a:t>
            </a:r>
          </a:p>
        </p:txBody>
      </p:sp>
      <p:sp>
        <p:nvSpPr>
          <p:cNvPr id="35" name="화살표: 오른쪽 34">
            <a:extLst>
              <a:ext uri="{FF2B5EF4-FFF2-40B4-BE49-F238E27FC236}">
                <a16:creationId xmlns:a16="http://schemas.microsoft.com/office/drawing/2014/main" id="{6ABD2A58-CB24-E444-A6D8-0B50EEDBCDB2}"/>
              </a:ext>
            </a:extLst>
          </p:cNvPr>
          <p:cNvSpPr/>
          <p:nvPr/>
        </p:nvSpPr>
        <p:spPr>
          <a:xfrm>
            <a:off x="1856656" y="3284983"/>
            <a:ext cx="3536369" cy="302684"/>
          </a:xfrm>
          <a:prstGeom prst="rightArrow">
            <a:avLst/>
          </a:prstGeom>
          <a:solidFill>
            <a:srgbClr val="FF0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A633CC3-63FE-1BBA-C6BE-FF70EDDDBF39}"/>
              </a:ext>
            </a:extLst>
          </p:cNvPr>
          <p:cNvSpPr txBox="1"/>
          <p:nvPr/>
        </p:nvSpPr>
        <p:spPr>
          <a:xfrm>
            <a:off x="684738" y="3295501"/>
            <a:ext cx="11719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solidFill>
                  <a:srgbClr val="FF0000"/>
                </a:solidFill>
                <a:latin typeface="나눔고딕" pitchFamily="2" charset="-127"/>
                <a:ea typeface="나눔고딕" pitchFamily="2" charset="-127"/>
              </a:rPr>
              <a:t>사망보장은 기본</a:t>
            </a:r>
            <a:r>
              <a:rPr lang="en-US" altLang="ko-KR" sz="1600" b="1" dirty="0">
                <a:solidFill>
                  <a:srgbClr val="FF0000"/>
                </a:solidFill>
                <a:latin typeface="나눔고딕" pitchFamily="2" charset="-127"/>
                <a:ea typeface="나눔고딕" pitchFamily="2" charset="-127"/>
              </a:rPr>
              <a:t>!!</a:t>
            </a:r>
          </a:p>
        </p:txBody>
      </p:sp>
      <p:sp>
        <p:nvSpPr>
          <p:cNvPr id="37" name="타원 36">
            <a:extLst>
              <a:ext uri="{FF2B5EF4-FFF2-40B4-BE49-F238E27FC236}">
                <a16:creationId xmlns:a16="http://schemas.microsoft.com/office/drawing/2014/main" id="{498956ED-5D48-9395-0F16-C7AD2F10BCA8}"/>
              </a:ext>
            </a:extLst>
          </p:cNvPr>
          <p:cNvSpPr/>
          <p:nvPr/>
        </p:nvSpPr>
        <p:spPr>
          <a:xfrm>
            <a:off x="5393025" y="3140967"/>
            <a:ext cx="288032" cy="288032"/>
          </a:xfrm>
          <a:prstGeom prst="ellipse">
            <a:avLst/>
          </a:prstGeom>
          <a:solidFill>
            <a:srgbClr val="4CAC24"/>
          </a:solidFill>
          <a:ln>
            <a:solidFill>
              <a:srgbClr val="4CAC2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7CC9935-A87A-BBE1-2816-F9E737C2584D}"/>
              </a:ext>
            </a:extLst>
          </p:cNvPr>
          <p:cNvSpPr txBox="1"/>
          <p:nvPr/>
        </p:nvSpPr>
        <p:spPr>
          <a:xfrm>
            <a:off x="4200087" y="2588925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연금전환기능 활용 시</a:t>
            </a:r>
          </a:p>
        </p:txBody>
      </p:sp>
      <p:pic>
        <p:nvPicPr>
          <p:cNvPr id="39" name="그림 38">
            <a:extLst>
              <a:ext uri="{FF2B5EF4-FFF2-40B4-BE49-F238E27FC236}">
                <a16:creationId xmlns:a16="http://schemas.microsoft.com/office/drawing/2014/main" id="{5F4F8382-09FC-2D7C-9471-544A1037DD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292" b="92478" l="9341" r="90385">
                        <a14:foregroundMark x1="34615" y1="88938" x2="19231" y2="92478"/>
                        <a14:foregroundMark x1="90385" y1="11504" x2="89286" y2="35398"/>
                        <a14:foregroundMark x1="89286" y1="35398" x2="90385" y2="38496"/>
                        <a14:foregroundMark x1="90385" y1="9292" x2="89286" y2="1415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428872" flipV="1">
            <a:off x="5108414" y="2839349"/>
            <a:ext cx="556487" cy="294432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3D028823-758E-316B-DAB9-6A1C46784476}"/>
              </a:ext>
            </a:extLst>
          </p:cNvPr>
          <p:cNvSpPr txBox="1"/>
          <p:nvPr/>
        </p:nvSpPr>
        <p:spPr>
          <a:xfrm>
            <a:off x="3616788" y="1816184"/>
            <a:ext cx="2427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>
                <a:solidFill>
                  <a:srgbClr val="4EB949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나눔고딕" pitchFamily="2" charset="-127"/>
                <a:ea typeface="나눔고딕" pitchFamily="2" charset="-127"/>
              </a:rPr>
              <a:t>노후 현금흐름 </a:t>
            </a:r>
            <a:endParaRPr lang="en-US" altLang="ko-KR" sz="2000" b="1" dirty="0">
              <a:solidFill>
                <a:srgbClr val="4EB949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나눔고딕" pitchFamily="2" charset="-127"/>
              <a:ea typeface="나눔고딕" pitchFamily="2" charset="-127"/>
            </a:endParaRPr>
          </a:p>
          <a:p>
            <a:pPr algn="ctr"/>
            <a:r>
              <a:rPr lang="ko-KR" altLang="en-US" sz="2000" b="1" dirty="0">
                <a:solidFill>
                  <a:srgbClr val="4EB949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나눔고딕" pitchFamily="2" charset="-127"/>
                <a:ea typeface="나눔고딕" pitchFamily="2" charset="-127"/>
              </a:rPr>
              <a:t>만들기에  화력 집중</a:t>
            </a:r>
          </a:p>
        </p:txBody>
      </p:sp>
      <p:sp>
        <p:nvSpPr>
          <p:cNvPr id="42" name="타원 41">
            <a:extLst>
              <a:ext uri="{FF2B5EF4-FFF2-40B4-BE49-F238E27FC236}">
                <a16:creationId xmlns:a16="http://schemas.microsoft.com/office/drawing/2014/main" id="{A0023264-D83E-5E64-EE4C-CABD4A5DDA90}"/>
              </a:ext>
            </a:extLst>
          </p:cNvPr>
          <p:cNvSpPr/>
          <p:nvPr/>
        </p:nvSpPr>
        <p:spPr>
          <a:xfrm>
            <a:off x="567027" y="1183549"/>
            <a:ext cx="208714" cy="208714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190500" dist="1143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BCA3E2A-165B-6067-95DC-E851303B2BF3}"/>
              </a:ext>
            </a:extLst>
          </p:cNvPr>
          <p:cNvSpPr txBox="1"/>
          <p:nvPr/>
        </p:nvSpPr>
        <p:spPr>
          <a:xfrm>
            <a:off x="790977" y="1126639"/>
            <a:ext cx="8409701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>
                <a:schemeClr val="tx1"/>
              </a:buClr>
            </a:pPr>
            <a:r>
              <a:rPr lang="ko-KR" altLang="en-US" sz="1700" b="1" dirty="0">
                <a:latin typeface="나눔고딕" pitchFamily="2" charset="-127"/>
                <a:ea typeface="나눔고딕" pitchFamily="2" charset="-127"/>
              </a:rPr>
              <a:t>무배당 </a:t>
            </a:r>
            <a:r>
              <a:rPr lang="ko-KR" altLang="en-US" sz="1700" b="1" dirty="0" err="1">
                <a:latin typeface="나눔고딕" pitchFamily="2" charset="-127"/>
                <a:ea typeface="나눔고딕" pitchFamily="2" charset="-127"/>
              </a:rPr>
              <a:t>교보뉴더든든한종신보험으로</a:t>
            </a:r>
            <a:r>
              <a:rPr lang="ko-KR" altLang="en-US" sz="1700" b="1" dirty="0">
                <a:latin typeface="나눔고딕" pitchFamily="2" charset="-127"/>
                <a:ea typeface="나눔고딕" pitchFamily="2" charset="-127"/>
              </a:rPr>
              <a:t> 노후 현금흐름</a:t>
            </a:r>
            <a:r>
              <a:rPr lang="en-US" altLang="ko-KR" sz="1700" b="1" dirty="0">
                <a:latin typeface="나눔고딕" pitchFamily="2" charset="-127"/>
                <a:ea typeface="나눔고딕" pitchFamily="2" charset="-127"/>
              </a:rPr>
              <a:t>(</a:t>
            </a:r>
            <a:r>
              <a:rPr lang="ko-KR" altLang="en-US" sz="1700" b="1" dirty="0">
                <a:latin typeface="나눔고딕" pitchFamily="2" charset="-127"/>
                <a:ea typeface="나눔고딕" pitchFamily="2" charset="-127"/>
              </a:rPr>
              <a:t>생활비</a:t>
            </a:r>
            <a:r>
              <a:rPr lang="en-US" altLang="ko-KR" sz="1700" b="1" dirty="0">
                <a:latin typeface="나눔고딕" pitchFamily="2" charset="-127"/>
                <a:ea typeface="나눔고딕" pitchFamily="2" charset="-127"/>
              </a:rPr>
              <a:t>) </a:t>
            </a:r>
            <a:r>
              <a:rPr lang="ko-KR" altLang="en-US" sz="1700" b="1" dirty="0">
                <a:latin typeface="나눔고딕" pitchFamily="2" charset="-127"/>
                <a:ea typeface="나눔고딕" pitchFamily="2" charset="-127"/>
              </a:rPr>
              <a:t>보완하기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39FD23B-E8C3-B13C-5720-F0073AE7EB4F}"/>
              </a:ext>
            </a:extLst>
          </p:cNvPr>
          <p:cNvSpPr txBox="1"/>
          <p:nvPr/>
        </p:nvSpPr>
        <p:spPr>
          <a:xfrm>
            <a:off x="373491" y="196734"/>
            <a:ext cx="9374150" cy="43088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sz="2200" b="1" spc="-70" dirty="0">
                <a:solidFill>
                  <a:srgbClr val="00387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『</a:t>
            </a:r>
            <a:r>
              <a:rPr lang="ko-KR" altLang="en-US" sz="2200" b="1" spc="-70" dirty="0" err="1">
                <a:solidFill>
                  <a:srgbClr val="00387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교보뉴더든든한종신보험</a:t>
            </a:r>
            <a:r>
              <a:rPr lang="en-US" altLang="ko-KR" sz="2200" b="1" spc="-70" dirty="0">
                <a:solidFill>
                  <a:srgbClr val="00387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』</a:t>
            </a:r>
            <a:r>
              <a:rPr lang="ko-KR" altLang="en-US" sz="2200" b="1" spc="-70" dirty="0">
                <a:solidFill>
                  <a:srgbClr val="00387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의 다목적 활용 마케팅 포인트</a:t>
            </a:r>
          </a:p>
        </p:txBody>
      </p:sp>
    </p:spTree>
    <p:extLst>
      <p:ext uri="{BB962C8B-B14F-4D97-AF65-F5344CB8AC3E}">
        <p14:creationId xmlns:p14="http://schemas.microsoft.com/office/powerpoint/2010/main" val="340973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타원 11">
            <a:extLst>
              <a:ext uri="{FF2B5EF4-FFF2-40B4-BE49-F238E27FC236}">
                <a16:creationId xmlns:a16="http://schemas.microsoft.com/office/drawing/2014/main" id="{689D870F-AF57-F2A5-44F8-3A4C4B034CD9}"/>
              </a:ext>
            </a:extLst>
          </p:cNvPr>
          <p:cNvSpPr/>
          <p:nvPr/>
        </p:nvSpPr>
        <p:spPr>
          <a:xfrm>
            <a:off x="567027" y="1183549"/>
            <a:ext cx="208714" cy="208714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190500" dist="1143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DD316-0DDF-BBC1-06CC-1B6A723070B9}"/>
              </a:ext>
            </a:extLst>
          </p:cNvPr>
          <p:cNvSpPr txBox="1"/>
          <p:nvPr/>
        </p:nvSpPr>
        <p:spPr>
          <a:xfrm>
            <a:off x="790977" y="1126639"/>
            <a:ext cx="8409701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>
                <a:schemeClr val="tx1"/>
              </a:buClr>
            </a:pPr>
            <a:r>
              <a:rPr lang="en-US" altLang="ko-KR" sz="17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『</a:t>
            </a:r>
            <a:r>
              <a:rPr lang="ko-KR" altLang="en-US" sz="1700" b="1" dirty="0" err="1">
                <a:latin typeface="나눔고딕" pitchFamily="2" charset="-127"/>
                <a:ea typeface="나눔고딕" pitchFamily="2" charset="-127"/>
              </a:rPr>
              <a:t>교보</a:t>
            </a:r>
            <a:r>
              <a:rPr lang="ko-KR" altLang="en-US" sz="1700" b="1" dirty="0">
                <a:latin typeface="나눔고딕" pitchFamily="2" charset="-127"/>
                <a:ea typeface="나눔고딕" pitchFamily="2" charset="-127"/>
              </a:rPr>
              <a:t> 괜찮아요 </a:t>
            </a:r>
            <a:r>
              <a:rPr lang="ko-KR" altLang="en-US" sz="1700" b="1" dirty="0" err="1">
                <a:latin typeface="나눔고딕" pitchFamily="2" charset="-127"/>
                <a:ea typeface="나눔고딕" pitchFamily="2" charset="-127"/>
              </a:rPr>
              <a:t>암보험</a:t>
            </a:r>
            <a:r>
              <a:rPr lang="en-US" altLang="ko-KR" sz="17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』 </a:t>
            </a:r>
            <a:r>
              <a:rPr lang="ko-KR" altLang="en-US" sz="1700" b="1" dirty="0">
                <a:latin typeface="나눔고딕" pitchFamily="2" charset="-127"/>
                <a:ea typeface="나눔고딕" pitchFamily="2" charset="-127"/>
              </a:rPr>
              <a:t>의 핵심 강점은</a:t>
            </a:r>
            <a:r>
              <a:rPr lang="en-US" altLang="ko-KR" sz="1700" b="1" dirty="0">
                <a:latin typeface="나눔고딕" pitchFamily="2" charset="-127"/>
                <a:ea typeface="나눔고딕" pitchFamily="2" charset="-127"/>
              </a:rPr>
              <a:t>?</a:t>
            </a:r>
            <a:endParaRPr lang="ko-KR" altLang="en-US" sz="1700" b="1" dirty="0">
              <a:latin typeface="나눔고딕" pitchFamily="2" charset="-127"/>
              <a:ea typeface="나눔고딕" pitchFamily="2" charset="-127"/>
            </a:endParaRPr>
          </a:p>
        </p:txBody>
      </p: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E6F5F590-DDAC-02E7-A393-900AC1659A80}"/>
              </a:ext>
            </a:extLst>
          </p:cNvPr>
          <p:cNvGrpSpPr/>
          <p:nvPr/>
        </p:nvGrpSpPr>
        <p:grpSpPr>
          <a:xfrm>
            <a:off x="817977" y="1916433"/>
            <a:ext cx="8634839" cy="792795"/>
            <a:chOff x="838790" y="1700808"/>
            <a:chExt cx="10360648" cy="936104"/>
          </a:xfrm>
        </p:grpSpPr>
        <p:grpSp>
          <p:nvGrpSpPr>
            <p:cNvPr id="15" name="그룹 14">
              <a:extLst>
                <a:ext uri="{FF2B5EF4-FFF2-40B4-BE49-F238E27FC236}">
                  <a16:creationId xmlns:a16="http://schemas.microsoft.com/office/drawing/2014/main" id="{7C1B07A7-6DF2-DC82-7A0A-4DFC57A907C6}"/>
                </a:ext>
              </a:extLst>
            </p:cNvPr>
            <p:cNvGrpSpPr/>
            <p:nvPr/>
          </p:nvGrpSpPr>
          <p:grpSpPr>
            <a:xfrm>
              <a:off x="838790" y="1700808"/>
              <a:ext cx="10360647" cy="936104"/>
              <a:chOff x="838790" y="1700808"/>
              <a:chExt cx="7969728" cy="720080"/>
            </a:xfrm>
          </p:grpSpPr>
          <p:sp>
            <p:nvSpPr>
              <p:cNvPr id="18" name="모서리가 둥근 직사각형 6">
                <a:extLst>
                  <a:ext uri="{FF2B5EF4-FFF2-40B4-BE49-F238E27FC236}">
                    <a16:creationId xmlns:a16="http://schemas.microsoft.com/office/drawing/2014/main" id="{B73B2DC8-A56B-550D-1128-DDC44BCCF665}"/>
                  </a:ext>
                </a:extLst>
              </p:cNvPr>
              <p:cNvSpPr/>
              <p:nvPr/>
            </p:nvSpPr>
            <p:spPr>
              <a:xfrm>
                <a:off x="957074" y="1700808"/>
                <a:ext cx="7851444" cy="720080"/>
              </a:xfrm>
              <a:prstGeom prst="roundRect">
                <a:avLst>
                  <a:gd name="adj" fmla="val 50000"/>
                </a:avLst>
              </a:prstGeom>
              <a:noFill/>
              <a:ln w="9525">
                <a:solidFill>
                  <a:srgbClr val="4EB94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9" name="모서리가 둥근 직사각형 7">
                <a:extLst>
                  <a:ext uri="{FF2B5EF4-FFF2-40B4-BE49-F238E27FC236}">
                    <a16:creationId xmlns:a16="http://schemas.microsoft.com/office/drawing/2014/main" id="{BF19750F-9A64-D8DA-9E62-0C77B909EB80}"/>
                  </a:ext>
                </a:extLst>
              </p:cNvPr>
              <p:cNvSpPr/>
              <p:nvPr/>
            </p:nvSpPr>
            <p:spPr>
              <a:xfrm rot="2579709">
                <a:off x="917333" y="1736451"/>
                <a:ext cx="648072" cy="648072"/>
              </a:xfrm>
              <a:prstGeom prst="round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0" name="모서리가 둥근 직사각형 5">
                <a:extLst>
                  <a:ext uri="{FF2B5EF4-FFF2-40B4-BE49-F238E27FC236}">
                    <a16:creationId xmlns:a16="http://schemas.microsoft.com/office/drawing/2014/main" id="{33D0EFC2-33A9-D88F-2B86-B658ADC09AA9}"/>
                  </a:ext>
                </a:extLst>
              </p:cNvPr>
              <p:cNvSpPr/>
              <p:nvPr/>
            </p:nvSpPr>
            <p:spPr>
              <a:xfrm rot="2579709">
                <a:off x="838790" y="1736452"/>
                <a:ext cx="648072" cy="648072"/>
              </a:xfrm>
              <a:prstGeom prst="roundRect">
                <a:avLst/>
              </a:prstGeom>
              <a:solidFill>
                <a:srgbClr val="4EB949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3FA38F1-BCB6-0B51-324C-AB7F4687AB18}"/>
                </a:ext>
              </a:extLst>
            </p:cNvPr>
            <p:cNvSpPr txBox="1"/>
            <p:nvPr/>
          </p:nvSpPr>
          <p:spPr>
            <a:xfrm>
              <a:off x="2072679" y="1811430"/>
              <a:ext cx="9126759" cy="3997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600" dirty="0">
                <a:solidFill>
                  <a:schemeClr val="bg1"/>
                </a:solidFill>
                <a:highlight>
                  <a:srgbClr val="FF0000"/>
                </a:highlight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ACCCA70-CC63-3C99-772B-E7B81699BC28}"/>
                </a:ext>
              </a:extLst>
            </p:cNvPr>
            <p:cNvSpPr txBox="1"/>
            <p:nvPr/>
          </p:nvSpPr>
          <p:spPr>
            <a:xfrm>
              <a:off x="992561" y="1781754"/>
              <a:ext cx="792088" cy="744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3500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Eras Bold ITC" panose="020B0907030504020204" pitchFamily="34" charset="0"/>
                  <a:ea typeface="휴먼둥근헤드라인" panose="02030504000101010101" pitchFamily="18" charset="-127"/>
                </a:rPr>
                <a:t>1</a:t>
              </a:r>
              <a:endParaRPr lang="ko-KR" altLang="en-US" sz="35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Eras Bold ITC" panose="020B0907030504020204" pitchFamily="34" charset="0"/>
                <a:ea typeface="휴먼둥근헤드라인" panose="02030504000101010101" pitchFamily="18" charset="-127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FBA91016-E4F9-4296-B191-13EB17775578}"/>
              </a:ext>
            </a:extLst>
          </p:cNvPr>
          <p:cNvSpPr txBox="1"/>
          <p:nvPr/>
        </p:nvSpPr>
        <p:spPr>
          <a:xfrm>
            <a:off x="1813998" y="1988840"/>
            <a:ext cx="7384726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암치료에 대한 걱정은 이제 그만</a:t>
            </a:r>
            <a:r>
              <a:rPr lang="en-US" altLang="ko-KR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!  </a:t>
            </a:r>
            <a:r>
              <a:rPr lang="ko-KR" altLang="en-US" sz="22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암진단시 </a:t>
            </a:r>
            <a:r>
              <a:rPr lang="ko-KR" altLang="en-US" sz="22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최대 </a:t>
            </a:r>
            <a:r>
              <a:rPr lang="en-US" altLang="ko-KR" sz="22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r>
              <a:rPr lang="ko-KR" altLang="en-US" sz="22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억원</a:t>
            </a:r>
            <a:r>
              <a:rPr lang="ko-KR" altLang="en-US" sz="22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보장</a:t>
            </a:r>
            <a:endParaRPr lang="en-US" altLang="ko-KR" sz="22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en-US" altLang="ko-KR" sz="15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(15~54</a:t>
            </a:r>
            <a:r>
              <a:rPr lang="ko-KR" altLang="en-US" sz="15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세 </a:t>
            </a:r>
            <a:r>
              <a:rPr lang="en-US" altLang="ko-KR" sz="15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r>
              <a:rPr lang="ko-KR" altLang="en-US" sz="15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억원</a:t>
            </a:r>
            <a:r>
              <a:rPr lang="en-US" altLang="ko-KR" sz="15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55~80</a:t>
            </a:r>
            <a:r>
              <a:rPr lang="ko-KR" altLang="en-US" sz="15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세 </a:t>
            </a:r>
            <a:r>
              <a:rPr lang="en-US" altLang="ko-KR" sz="15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5</a:t>
            </a:r>
            <a:r>
              <a:rPr lang="ko-KR" altLang="en-US" sz="15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천만원</a:t>
            </a:r>
            <a:r>
              <a:rPr lang="en-US" altLang="ko-KR" sz="15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sz="15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</a:p>
        </p:txBody>
      </p: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4F93C1A4-686A-4964-A3D9-DB6CE06C6826}"/>
              </a:ext>
            </a:extLst>
          </p:cNvPr>
          <p:cNvGrpSpPr/>
          <p:nvPr/>
        </p:nvGrpSpPr>
        <p:grpSpPr>
          <a:xfrm>
            <a:off x="817977" y="3091326"/>
            <a:ext cx="8634838" cy="792795"/>
            <a:chOff x="838790" y="1700808"/>
            <a:chExt cx="10360647" cy="936104"/>
          </a:xfrm>
        </p:grpSpPr>
        <p:grpSp>
          <p:nvGrpSpPr>
            <p:cNvPr id="23" name="그룹 22">
              <a:extLst>
                <a:ext uri="{FF2B5EF4-FFF2-40B4-BE49-F238E27FC236}">
                  <a16:creationId xmlns:a16="http://schemas.microsoft.com/office/drawing/2014/main" id="{C4FA1092-C35C-8FC4-A4C0-73F5858A8E38}"/>
                </a:ext>
              </a:extLst>
            </p:cNvPr>
            <p:cNvGrpSpPr/>
            <p:nvPr/>
          </p:nvGrpSpPr>
          <p:grpSpPr>
            <a:xfrm>
              <a:off x="838790" y="1700808"/>
              <a:ext cx="10360647" cy="936104"/>
              <a:chOff x="838790" y="1700808"/>
              <a:chExt cx="7969728" cy="720080"/>
            </a:xfrm>
          </p:grpSpPr>
          <p:sp>
            <p:nvSpPr>
              <p:cNvPr id="26" name="모서리가 둥근 직사각형 6">
                <a:extLst>
                  <a:ext uri="{FF2B5EF4-FFF2-40B4-BE49-F238E27FC236}">
                    <a16:creationId xmlns:a16="http://schemas.microsoft.com/office/drawing/2014/main" id="{06A78725-1F27-A21D-E116-0E7FF1F92AC0}"/>
                  </a:ext>
                </a:extLst>
              </p:cNvPr>
              <p:cNvSpPr/>
              <p:nvPr/>
            </p:nvSpPr>
            <p:spPr>
              <a:xfrm>
                <a:off x="957074" y="1700808"/>
                <a:ext cx="7851444" cy="720080"/>
              </a:xfrm>
              <a:prstGeom prst="roundRect">
                <a:avLst>
                  <a:gd name="adj" fmla="val 50000"/>
                </a:avLst>
              </a:prstGeom>
              <a:noFill/>
              <a:ln w="9525">
                <a:solidFill>
                  <a:srgbClr val="4EB94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7" name="모서리가 둥근 직사각형 7">
                <a:extLst>
                  <a:ext uri="{FF2B5EF4-FFF2-40B4-BE49-F238E27FC236}">
                    <a16:creationId xmlns:a16="http://schemas.microsoft.com/office/drawing/2014/main" id="{CCA04EE0-844B-989D-AF1C-01704B2ADCF8}"/>
                  </a:ext>
                </a:extLst>
              </p:cNvPr>
              <p:cNvSpPr/>
              <p:nvPr/>
            </p:nvSpPr>
            <p:spPr>
              <a:xfrm rot="2579709">
                <a:off x="917333" y="1736451"/>
                <a:ext cx="648072" cy="648072"/>
              </a:xfrm>
              <a:prstGeom prst="round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8" name="모서리가 둥근 직사각형 5">
                <a:extLst>
                  <a:ext uri="{FF2B5EF4-FFF2-40B4-BE49-F238E27FC236}">
                    <a16:creationId xmlns:a16="http://schemas.microsoft.com/office/drawing/2014/main" id="{56929D08-AF5C-7991-F46F-833129326526}"/>
                  </a:ext>
                </a:extLst>
              </p:cNvPr>
              <p:cNvSpPr/>
              <p:nvPr/>
            </p:nvSpPr>
            <p:spPr>
              <a:xfrm rot="2579709">
                <a:off x="838790" y="1736452"/>
                <a:ext cx="648072" cy="648072"/>
              </a:xfrm>
              <a:prstGeom prst="roundRect">
                <a:avLst/>
              </a:prstGeom>
              <a:solidFill>
                <a:srgbClr val="4EB949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D040174-2B10-5149-C513-EABFB5FE5B45}"/>
                </a:ext>
              </a:extLst>
            </p:cNvPr>
            <p:cNvSpPr txBox="1"/>
            <p:nvPr/>
          </p:nvSpPr>
          <p:spPr>
            <a:xfrm>
              <a:off x="992561" y="1781754"/>
              <a:ext cx="792088" cy="744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3500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Eras Bold ITC" panose="020B0907030504020204" pitchFamily="34" charset="0"/>
                  <a:ea typeface="휴먼둥근헤드라인" panose="02030504000101010101" pitchFamily="18" charset="-127"/>
                </a:rPr>
                <a:t>2</a:t>
              </a:r>
              <a:endParaRPr lang="ko-KR" altLang="en-US" sz="35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Eras Bold ITC" panose="020B0907030504020204" pitchFamily="34" charset="0"/>
                <a:ea typeface="휴먼둥근헤드라인" panose="02030504000101010101" pitchFamily="18" charset="-127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455137B6-FBBE-C1BD-5D29-AA8AEB21637A}"/>
              </a:ext>
            </a:extLst>
          </p:cNvPr>
          <p:cNvSpPr txBox="1"/>
          <p:nvPr/>
        </p:nvSpPr>
        <p:spPr>
          <a:xfrm>
            <a:off x="1855862" y="3284984"/>
            <a:ext cx="73847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2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유방암 진단 시에도 </a:t>
            </a:r>
            <a:r>
              <a:rPr lang="ko-KR" altLang="en-US" b="1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일반암진단비</a:t>
            </a:r>
            <a:r>
              <a:rPr lang="ko-KR" altLang="en-US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22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r>
              <a:rPr lang="ko-KR" altLang="en-US" sz="22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억원</a:t>
            </a:r>
            <a:r>
              <a:rPr lang="ko-KR" altLang="en-US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보장</a:t>
            </a:r>
            <a:r>
              <a:rPr lang="en-US" altLang="ko-KR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초기 유방암 제외</a:t>
            </a:r>
            <a:r>
              <a:rPr lang="en-US" altLang="ko-KR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lang="ko-KR" altLang="en-US" sz="22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pSp>
        <p:nvGrpSpPr>
          <p:cNvPr id="30" name="그룹 29">
            <a:extLst>
              <a:ext uri="{FF2B5EF4-FFF2-40B4-BE49-F238E27FC236}">
                <a16:creationId xmlns:a16="http://schemas.microsoft.com/office/drawing/2014/main" id="{56926776-3A43-267A-FD22-4845225E9E38}"/>
              </a:ext>
            </a:extLst>
          </p:cNvPr>
          <p:cNvGrpSpPr/>
          <p:nvPr/>
        </p:nvGrpSpPr>
        <p:grpSpPr>
          <a:xfrm>
            <a:off x="817977" y="4266219"/>
            <a:ext cx="8634839" cy="792795"/>
            <a:chOff x="838790" y="1700808"/>
            <a:chExt cx="10360648" cy="936104"/>
          </a:xfrm>
        </p:grpSpPr>
        <p:grpSp>
          <p:nvGrpSpPr>
            <p:cNvPr id="31" name="그룹 30">
              <a:extLst>
                <a:ext uri="{FF2B5EF4-FFF2-40B4-BE49-F238E27FC236}">
                  <a16:creationId xmlns:a16="http://schemas.microsoft.com/office/drawing/2014/main" id="{095044E0-4C7B-13F3-11CD-89ECB34BB1CB}"/>
                </a:ext>
              </a:extLst>
            </p:cNvPr>
            <p:cNvGrpSpPr/>
            <p:nvPr/>
          </p:nvGrpSpPr>
          <p:grpSpPr>
            <a:xfrm>
              <a:off x="838790" y="1700808"/>
              <a:ext cx="10360647" cy="936104"/>
              <a:chOff x="838790" y="1700808"/>
              <a:chExt cx="7969728" cy="720080"/>
            </a:xfrm>
          </p:grpSpPr>
          <p:sp>
            <p:nvSpPr>
              <p:cNvPr id="34" name="모서리가 둥근 직사각형 6">
                <a:extLst>
                  <a:ext uri="{FF2B5EF4-FFF2-40B4-BE49-F238E27FC236}">
                    <a16:creationId xmlns:a16="http://schemas.microsoft.com/office/drawing/2014/main" id="{81AD7D5D-2E2D-4B30-13BC-EE4F709F2EB9}"/>
                  </a:ext>
                </a:extLst>
              </p:cNvPr>
              <p:cNvSpPr/>
              <p:nvPr/>
            </p:nvSpPr>
            <p:spPr>
              <a:xfrm>
                <a:off x="957074" y="1700808"/>
                <a:ext cx="7851444" cy="720080"/>
              </a:xfrm>
              <a:prstGeom prst="roundRect">
                <a:avLst>
                  <a:gd name="adj" fmla="val 50000"/>
                </a:avLst>
              </a:prstGeom>
              <a:noFill/>
              <a:ln w="9525">
                <a:solidFill>
                  <a:srgbClr val="4EB94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5" name="모서리가 둥근 직사각형 7">
                <a:extLst>
                  <a:ext uri="{FF2B5EF4-FFF2-40B4-BE49-F238E27FC236}">
                    <a16:creationId xmlns:a16="http://schemas.microsoft.com/office/drawing/2014/main" id="{4CADC5F4-C62A-7BBB-579D-BC9489BC2449}"/>
                  </a:ext>
                </a:extLst>
              </p:cNvPr>
              <p:cNvSpPr/>
              <p:nvPr/>
            </p:nvSpPr>
            <p:spPr>
              <a:xfrm rot="2579709">
                <a:off x="917333" y="1736451"/>
                <a:ext cx="648072" cy="648072"/>
              </a:xfrm>
              <a:prstGeom prst="round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6" name="모서리가 둥근 직사각형 5">
                <a:extLst>
                  <a:ext uri="{FF2B5EF4-FFF2-40B4-BE49-F238E27FC236}">
                    <a16:creationId xmlns:a16="http://schemas.microsoft.com/office/drawing/2014/main" id="{66D667D0-8834-6FB6-2CF4-5031D21F5DA6}"/>
                  </a:ext>
                </a:extLst>
              </p:cNvPr>
              <p:cNvSpPr/>
              <p:nvPr/>
            </p:nvSpPr>
            <p:spPr>
              <a:xfrm rot="2579709">
                <a:off x="838790" y="1736452"/>
                <a:ext cx="648072" cy="648072"/>
              </a:xfrm>
              <a:prstGeom prst="roundRect">
                <a:avLst/>
              </a:prstGeom>
              <a:solidFill>
                <a:srgbClr val="4EB949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83C8774-7300-E229-8BE2-B153012FD168}"/>
                </a:ext>
              </a:extLst>
            </p:cNvPr>
            <p:cNvSpPr txBox="1"/>
            <p:nvPr/>
          </p:nvSpPr>
          <p:spPr>
            <a:xfrm>
              <a:off x="2072679" y="1811430"/>
              <a:ext cx="9126759" cy="3997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600" dirty="0">
                <a:solidFill>
                  <a:schemeClr val="bg1"/>
                </a:solidFill>
                <a:highlight>
                  <a:srgbClr val="FF0000"/>
                </a:highlight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C1CF547-53F2-0893-51A8-6937B10F0390}"/>
                </a:ext>
              </a:extLst>
            </p:cNvPr>
            <p:cNvSpPr txBox="1"/>
            <p:nvPr/>
          </p:nvSpPr>
          <p:spPr>
            <a:xfrm>
              <a:off x="980505" y="1781754"/>
              <a:ext cx="792088" cy="744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3500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Eras Bold ITC" panose="020B0907030504020204" pitchFamily="34" charset="0"/>
                  <a:ea typeface="휴먼둥근헤드라인" panose="02030504000101010101" pitchFamily="18" charset="-127"/>
                </a:rPr>
                <a:t>3</a:t>
              </a:r>
              <a:endParaRPr lang="ko-KR" altLang="en-US" sz="35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Eras Bold ITC" panose="020B0907030504020204" pitchFamily="34" charset="0"/>
                <a:ea typeface="휴먼둥근헤드라인" panose="02030504000101010101" pitchFamily="18" charset="-127"/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85BB8608-5733-AD95-2E31-C538D57B12A0}"/>
              </a:ext>
            </a:extLst>
          </p:cNvPr>
          <p:cNvSpPr txBox="1"/>
          <p:nvPr/>
        </p:nvSpPr>
        <p:spPr>
          <a:xfrm>
            <a:off x="1861173" y="4474051"/>
            <a:ext cx="75916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무시할 수 없는 </a:t>
            </a:r>
            <a:r>
              <a:rPr lang="ko-KR" altLang="en-US" sz="2200" b="1" spc="-150" dirty="0" err="1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초기유방암</a:t>
            </a:r>
            <a:r>
              <a:rPr lang="en-US" altLang="ko-KR" sz="2200" b="1" spc="-15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2200" b="1" spc="-150" dirty="0" err="1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특정갑상선암</a:t>
            </a:r>
            <a:r>
              <a:rPr lang="en-US" altLang="ko-KR" sz="2200" b="1" spc="-15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2200" b="1" spc="-15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전립선암 최대 </a:t>
            </a:r>
            <a:r>
              <a:rPr lang="en-US" altLang="ko-KR" sz="2200" b="1" spc="-15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4</a:t>
            </a:r>
            <a:r>
              <a:rPr lang="ko-KR" altLang="en-US" sz="2200" b="1" spc="-15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천만원 </a:t>
            </a:r>
            <a:r>
              <a:rPr lang="ko-KR" altLang="en-US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보장</a:t>
            </a:r>
            <a:endParaRPr lang="ko-KR" altLang="en-US" sz="22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pSp>
        <p:nvGrpSpPr>
          <p:cNvPr id="38" name="그룹 37">
            <a:extLst>
              <a:ext uri="{FF2B5EF4-FFF2-40B4-BE49-F238E27FC236}">
                <a16:creationId xmlns:a16="http://schemas.microsoft.com/office/drawing/2014/main" id="{B64C25F9-084E-438F-2E7C-E8376D0D17DE}"/>
              </a:ext>
            </a:extLst>
          </p:cNvPr>
          <p:cNvGrpSpPr/>
          <p:nvPr/>
        </p:nvGrpSpPr>
        <p:grpSpPr>
          <a:xfrm>
            <a:off x="817977" y="5441113"/>
            <a:ext cx="8634839" cy="792795"/>
            <a:chOff x="838790" y="1700808"/>
            <a:chExt cx="10360648" cy="936104"/>
          </a:xfrm>
        </p:grpSpPr>
        <p:grpSp>
          <p:nvGrpSpPr>
            <p:cNvPr id="39" name="그룹 38">
              <a:extLst>
                <a:ext uri="{FF2B5EF4-FFF2-40B4-BE49-F238E27FC236}">
                  <a16:creationId xmlns:a16="http://schemas.microsoft.com/office/drawing/2014/main" id="{5B880566-E85C-D71B-C036-482F4ECCFD06}"/>
                </a:ext>
              </a:extLst>
            </p:cNvPr>
            <p:cNvGrpSpPr/>
            <p:nvPr/>
          </p:nvGrpSpPr>
          <p:grpSpPr>
            <a:xfrm>
              <a:off x="838790" y="1700808"/>
              <a:ext cx="10360647" cy="936104"/>
              <a:chOff x="838790" y="1700808"/>
              <a:chExt cx="7969728" cy="720080"/>
            </a:xfrm>
          </p:grpSpPr>
          <p:sp>
            <p:nvSpPr>
              <p:cNvPr id="42" name="모서리가 둥근 직사각형 6">
                <a:extLst>
                  <a:ext uri="{FF2B5EF4-FFF2-40B4-BE49-F238E27FC236}">
                    <a16:creationId xmlns:a16="http://schemas.microsoft.com/office/drawing/2014/main" id="{548107AC-9A7C-DBD5-73BC-1C8E6DD658AE}"/>
                  </a:ext>
                </a:extLst>
              </p:cNvPr>
              <p:cNvSpPr/>
              <p:nvPr/>
            </p:nvSpPr>
            <p:spPr>
              <a:xfrm>
                <a:off x="957074" y="1700808"/>
                <a:ext cx="7851444" cy="720080"/>
              </a:xfrm>
              <a:prstGeom prst="roundRect">
                <a:avLst>
                  <a:gd name="adj" fmla="val 50000"/>
                </a:avLst>
              </a:prstGeom>
              <a:noFill/>
              <a:ln w="9525">
                <a:solidFill>
                  <a:srgbClr val="4EB94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3" name="모서리가 둥근 직사각형 7">
                <a:extLst>
                  <a:ext uri="{FF2B5EF4-FFF2-40B4-BE49-F238E27FC236}">
                    <a16:creationId xmlns:a16="http://schemas.microsoft.com/office/drawing/2014/main" id="{868E94CA-C86D-2215-7552-847C906159CC}"/>
                  </a:ext>
                </a:extLst>
              </p:cNvPr>
              <p:cNvSpPr/>
              <p:nvPr/>
            </p:nvSpPr>
            <p:spPr>
              <a:xfrm rot="2579709">
                <a:off x="917333" y="1736451"/>
                <a:ext cx="648072" cy="648072"/>
              </a:xfrm>
              <a:prstGeom prst="round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4" name="모서리가 둥근 직사각형 5">
                <a:extLst>
                  <a:ext uri="{FF2B5EF4-FFF2-40B4-BE49-F238E27FC236}">
                    <a16:creationId xmlns:a16="http://schemas.microsoft.com/office/drawing/2014/main" id="{5DD039D0-802F-51D0-FCD7-5B831CAB0003}"/>
                  </a:ext>
                </a:extLst>
              </p:cNvPr>
              <p:cNvSpPr/>
              <p:nvPr/>
            </p:nvSpPr>
            <p:spPr>
              <a:xfrm rot="2579709">
                <a:off x="838790" y="1736452"/>
                <a:ext cx="648072" cy="648072"/>
              </a:xfrm>
              <a:prstGeom prst="roundRect">
                <a:avLst/>
              </a:prstGeom>
              <a:solidFill>
                <a:srgbClr val="4EB949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FD627844-B31E-0A46-4CC2-11CA1C562674}"/>
                </a:ext>
              </a:extLst>
            </p:cNvPr>
            <p:cNvSpPr txBox="1"/>
            <p:nvPr/>
          </p:nvSpPr>
          <p:spPr>
            <a:xfrm>
              <a:off x="2072679" y="1811430"/>
              <a:ext cx="9126759" cy="3997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600" dirty="0">
                <a:solidFill>
                  <a:schemeClr val="bg1"/>
                </a:solidFill>
                <a:highlight>
                  <a:srgbClr val="FF0000"/>
                </a:highlight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0C4B2BC0-B7DA-F927-5F9F-E879EF4E3F87}"/>
                </a:ext>
              </a:extLst>
            </p:cNvPr>
            <p:cNvSpPr txBox="1"/>
            <p:nvPr/>
          </p:nvSpPr>
          <p:spPr>
            <a:xfrm>
              <a:off x="944336" y="1781754"/>
              <a:ext cx="792088" cy="744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3500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Eras Bold ITC" panose="020B0907030504020204" pitchFamily="34" charset="0"/>
                  <a:ea typeface="휴먼둥근헤드라인" panose="02030504000101010101" pitchFamily="18" charset="-127"/>
                </a:rPr>
                <a:t>4</a:t>
              </a:r>
              <a:endParaRPr lang="ko-KR" altLang="en-US" sz="35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Eras Bold ITC" panose="020B0907030504020204" pitchFamily="34" charset="0"/>
                <a:ea typeface="휴먼둥근헤드라인" panose="02030504000101010101" pitchFamily="18" charset="-127"/>
              </a:endParaRP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8353935A-8C96-D1E0-0FFA-3C25E0771FE2}"/>
              </a:ext>
            </a:extLst>
          </p:cNvPr>
          <p:cNvSpPr txBox="1"/>
          <p:nvPr/>
        </p:nvSpPr>
        <p:spPr>
          <a:xfrm>
            <a:off x="1803949" y="5495464"/>
            <a:ext cx="7689055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spc="-1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지금은 헬스케어 시대</a:t>
            </a:r>
            <a:r>
              <a:rPr lang="en-US" altLang="ko-KR" b="1" spc="-1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『</a:t>
            </a:r>
            <a:r>
              <a:rPr lang="ko-KR" altLang="en-US" sz="2200" b="1" spc="-1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괜찮아요 </a:t>
            </a:r>
            <a:r>
              <a:rPr lang="ko-KR" altLang="en-US" sz="2200" b="1" spc="-15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암보험</a:t>
            </a:r>
            <a:r>
              <a:rPr lang="en-US" altLang="ko-KR" sz="2200" b="1" spc="-1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』</a:t>
            </a:r>
            <a:r>
              <a:rPr lang="ko-KR" altLang="en-US" sz="2200" b="1" spc="-1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가입 시 </a:t>
            </a:r>
            <a:r>
              <a:rPr lang="ko-KR" altLang="en-US" sz="2200" b="1" spc="-150" dirty="0" err="1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헬스케어서비스</a:t>
            </a:r>
            <a:r>
              <a:rPr lang="ko-KR" altLang="en-US" sz="2200" b="1" spc="-15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2200" b="1" spc="-1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지원</a:t>
            </a:r>
            <a:endParaRPr lang="en-US" altLang="ko-KR" sz="2200" b="1" spc="-1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en-US" altLang="ko-KR" sz="1500" spc="-1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500" spc="-1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단</a:t>
            </a:r>
            <a:r>
              <a:rPr lang="en-US" altLang="ko-KR" sz="1500" spc="-1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500" spc="-1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월 </a:t>
            </a:r>
            <a:r>
              <a:rPr lang="en-US" altLang="ko-KR" sz="1500" spc="-1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3</a:t>
            </a:r>
            <a:r>
              <a:rPr lang="ko-KR" altLang="en-US" sz="1500" spc="-1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만원 이상 가입 시</a:t>
            </a:r>
            <a:r>
              <a:rPr lang="en-US" altLang="ko-KR" sz="1500" spc="-1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,, </a:t>
            </a:r>
            <a:r>
              <a:rPr lang="ko-KR" altLang="en-US" sz="1500" spc="-1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암특화형</a:t>
            </a:r>
            <a:r>
              <a:rPr lang="en-US" altLang="ko-KR" sz="1500" spc="-1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15</a:t>
            </a:r>
            <a:r>
              <a:rPr lang="ko-KR" altLang="en-US" sz="1500" spc="-1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년 지원</a:t>
            </a:r>
            <a:r>
              <a:rPr lang="en-US" altLang="ko-KR" sz="1500" spc="-1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lang="ko-KR" altLang="en-US" sz="1500" spc="-1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2D7870C-89B9-E2D8-EC38-181A40981168}"/>
              </a:ext>
            </a:extLst>
          </p:cNvPr>
          <p:cNvSpPr txBox="1"/>
          <p:nvPr/>
        </p:nvSpPr>
        <p:spPr>
          <a:xfrm>
            <a:off x="373491" y="196734"/>
            <a:ext cx="9374150" cy="43088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sz="2200" b="1" spc="-70" dirty="0">
                <a:solidFill>
                  <a:srgbClr val="00387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『</a:t>
            </a:r>
            <a:r>
              <a:rPr lang="ko-KR" altLang="en-US" sz="2200" b="1" spc="-70" dirty="0" err="1">
                <a:solidFill>
                  <a:srgbClr val="00387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교보괜찮아요암보험</a:t>
            </a:r>
            <a:r>
              <a:rPr lang="en-US" altLang="ko-KR" sz="2200" b="1" spc="-70" dirty="0">
                <a:solidFill>
                  <a:srgbClr val="00387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』 </a:t>
            </a:r>
            <a:r>
              <a:rPr lang="ko-KR" altLang="en-US" sz="2200" b="1" spc="-70" dirty="0">
                <a:solidFill>
                  <a:srgbClr val="00387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의 강점 마케팅 포인트 </a:t>
            </a:r>
          </a:p>
        </p:txBody>
      </p:sp>
    </p:spTree>
    <p:extLst>
      <p:ext uri="{BB962C8B-B14F-4D97-AF65-F5344CB8AC3E}">
        <p14:creationId xmlns:p14="http://schemas.microsoft.com/office/powerpoint/2010/main" val="3289573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318DBFBA-DD53-C4F3-CAE2-5357AED406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977" y="1773238"/>
            <a:ext cx="7030328" cy="457819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A5ED013-361C-D0CC-0171-C88A779FC9D1}"/>
              </a:ext>
            </a:extLst>
          </p:cNvPr>
          <p:cNvSpPr txBox="1"/>
          <p:nvPr/>
        </p:nvSpPr>
        <p:spPr>
          <a:xfrm>
            <a:off x="790977" y="6351429"/>
            <a:ext cx="34102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이미지 출처 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구글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lang="ko-KR" altLang="en-US" sz="10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4" name="자유형: 도형 3">
            <a:extLst>
              <a:ext uri="{FF2B5EF4-FFF2-40B4-BE49-F238E27FC236}">
                <a16:creationId xmlns:a16="http://schemas.microsoft.com/office/drawing/2014/main" id="{9B3751CC-3E30-4756-30AA-4EC22934750E}"/>
              </a:ext>
            </a:extLst>
          </p:cNvPr>
          <p:cNvSpPr/>
          <p:nvPr/>
        </p:nvSpPr>
        <p:spPr>
          <a:xfrm>
            <a:off x="2363108" y="2780928"/>
            <a:ext cx="7129314" cy="2088232"/>
          </a:xfrm>
          <a:custGeom>
            <a:avLst/>
            <a:gdLst>
              <a:gd name="connsiteX0" fmla="*/ 900100 w 7129314"/>
              <a:gd name="connsiteY0" fmla="*/ 0 h 1800200"/>
              <a:gd name="connsiteX1" fmla="*/ 7129314 w 7129314"/>
              <a:gd name="connsiteY1" fmla="*/ 0 h 1800200"/>
              <a:gd name="connsiteX2" fmla="*/ 7129314 w 7129314"/>
              <a:gd name="connsiteY2" fmla="*/ 1800200 h 1800200"/>
              <a:gd name="connsiteX3" fmla="*/ 900100 w 7129314"/>
              <a:gd name="connsiteY3" fmla="*/ 1800200 h 1800200"/>
              <a:gd name="connsiteX4" fmla="*/ 0 w 7129314"/>
              <a:gd name="connsiteY4" fmla="*/ 900100 h 1800200"/>
              <a:gd name="connsiteX5" fmla="*/ 900100 w 7129314"/>
              <a:gd name="connsiteY5" fmla="*/ 0 h 18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29314" h="1800200">
                <a:moveTo>
                  <a:pt x="900100" y="0"/>
                </a:moveTo>
                <a:lnTo>
                  <a:pt x="7129314" y="0"/>
                </a:lnTo>
                <a:lnTo>
                  <a:pt x="7129314" y="1800200"/>
                </a:lnTo>
                <a:lnTo>
                  <a:pt x="900100" y="1800200"/>
                </a:lnTo>
                <a:cubicBezTo>
                  <a:pt x="402988" y="1800200"/>
                  <a:pt x="0" y="1397212"/>
                  <a:pt x="0" y="900100"/>
                </a:cubicBezTo>
                <a:cubicBezTo>
                  <a:pt x="0" y="402988"/>
                  <a:pt x="402988" y="0"/>
                  <a:pt x="900100" y="0"/>
                </a:cubicBezTo>
                <a:close/>
              </a:path>
            </a:pathLst>
          </a:custGeom>
          <a:solidFill>
            <a:schemeClr val="accent1">
              <a:lumMod val="50000"/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D67F3F-0D81-1CD6-8806-BFF8E4462CC6}"/>
              </a:ext>
            </a:extLst>
          </p:cNvPr>
          <p:cNvSpPr txBox="1"/>
          <p:nvPr/>
        </p:nvSpPr>
        <p:spPr>
          <a:xfrm>
            <a:off x="2935760" y="2996952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b="1" i="0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나눔고딕" pitchFamily="2" charset="-127"/>
                <a:ea typeface="나눔고딕" pitchFamily="2" charset="-127"/>
              </a:rPr>
              <a:t>3</a:t>
            </a:r>
            <a:r>
              <a:rPr lang="ko-KR" altLang="en-US" b="1" i="0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나눔고딕" pitchFamily="2" charset="-127"/>
                <a:ea typeface="나눔고딕" pitchFamily="2" charset="-127"/>
              </a:rPr>
              <a:t>대 </a:t>
            </a:r>
            <a:r>
              <a:rPr lang="ko-KR" altLang="en-US" b="1" i="0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나눔고딕" pitchFamily="2" charset="-127"/>
                <a:ea typeface="나눔고딕" pitchFamily="2" charset="-127"/>
              </a:rPr>
              <a:t>난치암</a:t>
            </a:r>
            <a:r>
              <a:rPr lang="ko-KR" altLang="en-US" b="1" i="0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나눔고딕" pitchFamily="2" charset="-127"/>
                <a:ea typeface="나눔고딕" pitchFamily="2" charset="-127"/>
              </a:rPr>
              <a:t> 생존율 </a:t>
            </a:r>
            <a:r>
              <a:rPr lang="en-US" altLang="ko-KR" b="1" i="0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나눔고딕" pitchFamily="2" charset="-127"/>
                <a:ea typeface="나눔고딕" pitchFamily="2" charset="-127"/>
              </a:rPr>
              <a:t>2</a:t>
            </a:r>
            <a:r>
              <a:rPr lang="ko-KR" altLang="en-US" b="1" i="0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나눔고딕" pitchFamily="2" charset="-127"/>
                <a:ea typeface="나눔고딕" pitchFamily="2" charset="-127"/>
              </a:rPr>
              <a:t>배로</a:t>
            </a:r>
            <a:r>
              <a:rPr lang="en-US" altLang="ko-KR" b="1" i="0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나눔고딕" pitchFamily="2" charset="-127"/>
                <a:ea typeface="나눔고딕" pitchFamily="2" charset="-127"/>
              </a:rPr>
              <a:t>... ‘</a:t>
            </a:r>
            <a:r>
              <a:rPr lang="ko-KR" altLang="en-US" b="1" i="0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나눔고딕" pitchFamily="2" charset="-127"/>
                <a:ea typeface="나눔고딕" pitchFamily="2" charset="-127"/>
              </a:rPr>
              <a:t>꿈의 암 치료’</a:t>
            </a:r>
            <a:r>
              <a:rPr lang="en-US" altLang="ko-KR" b="1" i="0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나눔고딕" pitchFamily="2" charset="-127"/>
                <a:ea typeface="나눔고딕" pitchFamily="2" charset="-127"/>
              </a:rPr>
              <a:t>, </a:t>
            </a:r>
            <a:r>
              <a:rPr lang="ko-KR" altLang="en-US" b="1" i="0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나눔고딕" pitchFamily="2" charset="-127"/>
                <a:ea typeface="나눔고딕" pitchFamily="2" charset="-127"/>
              </a:rPr>
              <a:t>내년 봄 국내서 받는다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B45FF4-EDE0-9712-A8AF-5443D4A92E73}"/>
              </a:ext>
            </a:extLst>
          </p:cNvPr>
          <p:cNvSpPr txBox="1"/>
          <p:nvPr/>
        </p:nvSpPr>
        <p:spPr>
          <a:xfrm>
            <a:off x="2791966" y="3459817"/>
            <a:ext cx="6552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ko-KR" altLang="en-US" sz="1200" b="0" i="0" dirty="0">
                <a:solidFill>
                  <a:schemeClr val="bg1"/>
                </a:solidFill>
                <a:effectLst/>
                <a:latin typeface="나눔고딕" pitchFamily="2" charset="-127"/>
                <a:ea typeface="나눔고딕" pitchFamily="2" charset="-127"/>
              </a:rPr>
              <a:t>“</a:t>
            </a:r>
            <a:r>
              <a:rPr lang="ko-KR" altLang="en-US" sz="1200" b="0" i="0" dirty="0" err="1">
                <a:solidFill>
                  <a:schemeClr val="bg1"/>
                </a:solidFill>
                <a:effectLst/>
                <a:latin typeface="나눔고딕" pitchFamily="2" charset="-127"/>
                <a:ea typeface="나눔고딕" pitchFamily="2" charset="-127"/>
              </a:rPr>
              <a:t>중입자</a:t>
            </a:r>
            <a:r>
              <a:rPr lang="ko-KR" altLang="en-US" sz="1200" b="0" i="0" dirty="0">
                <a:solidFill>
                  <a:schemeClr val="bg1"/>
                </a:solidFill>
                <a:effectLst/>
                <a:latin typeface="나눔고딕" pitchFamily="2" charset="-127"/>
                <a:ea typeface="나눔고딕" pitchFamily="2" charset="-127"/>
              </a:rPr>
              <a:t> 치료는 </a:t>
            </a:r>
            <a:r>
              <a:rPr lang="en-US" altLang="ko-KR" sz="1200" b="0" i="0" dirty="0">
                <a:solidFill>
                  <a:schemeClr val="bg1"/>
                </a:solidFill>
                <a:effectLst/>
                <a:latin typeface="나눔고딕" pitchFamily="2" charset="-127"/>
                <a:ea typeface="나눔고딕" pitchFamily="2" charset="-127"/>
              </a:rPr>
              <a:t>5</a:t>
            </a:r>
            <a:r>
              <a:rPr lang="ko-KR" altLang="en-US" sz="1200" b="0" i="0" dirty="0">
                <a:solidFill>
                  <a:schemeClr val="bg1"/>
                </a:solidFill>
                <a:effectLst/>
                <a:latin typeface="나눔고딕" pitchFamily="2" charset="-127"/>
                <a:ea typeface="나눔고딕" pitchFamily="2" charset="-127"/>
              </a:rPr>
              <a:t>년 생존율이 </a:t>
            </a:r>
            <a:r>
              <a:rPr lang="en-US" altLang="ko-KR" sz="1200" b="0" i="0" dirty="0">
                <a:solidFill>
                  <a:schemeClr val="bg1"/>
                </a:solidFill>
                <a:effectLst/>
                <a:latin typeface="나눔고딕" pitchFamily="2" charset="-127"/>
                <a:ea typeface="나눔고딕" pitchFamily="2" charset="-127"/>
              </a:rPr>
              <a:t>30% </a:t>
            </a:r>
            <a:r>
              <a:rPr lang="ko-KR" altLang="en-US" sz="1200" b="0" i="0" dirty="0">
                <a:solidFill>
                  <a:schemeClr val="bg1"/>
                </a:solidFill>
                <a:effectLst/>
                <a:latin typeface="나눔고딕" pitchFamily="2" charset="-127"/>
                <a:ea typeface="나눔고딕" pitchFamily="2" charset="-127"/>
              </a:rPr>
              <a:t>이하여서 </a:t>
            </a:r>
            <a:r>
              <a:rPr lang="en-US" altLang="ko-KR" sz="1200" b="0" i="0" dirty="0">
                <a:solidFill>
                  <a:schemeClr val="bg1"/>
                </a:solidFill>
                <a:effectLst/>
                <a:latin typeface="나눔고딕" pitchFamily="2" charset="-127"/>
                <a:ea typeface="나눔고딕" pitchFamily="2" charset="-127"/>
              </a:rPr>
              <a:t>3</a:t>
            </a:r>
            <a:r>
              <a:rPr lang="ko-KR" altLang="en-US" sz="1200" b="0" i="0" dirty="0">
                <a:solidFill>
                  <a:schemeClr val="bg1"/>
                </a:solidFill>
                <a:effectLst/>
                <a:latin typeface="나눔고딕" pitchFamily="2" charset="-127"/>
                <a:ea typeface="나눔고딕" pitchFamily="2" charset="-127"/>
              </a:rPr>
              <a:t>대 난치암으로 꼽히는 췌장암</a:t>
            </a:r>
            <a:r>
              <a:rPr lang="en-US" altLang="ko-KR" sz="1200" b="0" i="0" dirty="0">
                <a:solidFill>
                  <a:schemeClr val="bg1"/>
                </a:solidFill>
                <a:effectLst/>
                <a:latin typeface="나눔고딕" pitchFamily="2" charset="-127"/>
                <a:ea typeface="나눔고딕" pitchFamily="2" charset="-127"/>
              </a:rPr>
              <a:t>, </a:t>
            </a:r>
            <a:r>
              <a:rPr lang="ko-KR" altLang="en-US" sz="1200" b="0" i="0" dirty="0">
                <a:solidFill>
                  <a:schemeClr val="bg1"/>
                </a:solidFill>
                <a:effectLst/>
                <a:latin typeface="나눔고딕" pitchFamily="2" charset="-127"/>
                <a:ea typeface="나눔고딕" pitchFamily="2" charset="-127"/>
              </a:rPr>
              <a:t>폐암</a:t>
            </a:r>
            <a:r>
              <a:rPr lang="en-US" altLang="ko-KR" sz="1200" b="0" i="0" dirty="0">
                <a:solidFill>
                  <a:schemeClr val="bg1"/>
                </a:solidFill>
                <a:effectLst/>
                <a:latin typeface="나눔고딕" pitchFamily="2" charset="-127"/>
                <a:ea typeface="나눔고딕" pitchFamily="2" charset="-127"/>
              </a:rPr>
              <a:t>, </a:t>
            </a:r>
            <a:r>
              <a:rPr lang="ko-KR" altLang="en-US" sz="1200" b="0" i="0" dirty="0">
                <a:solidFill>
                  <a:schemeClr val="bg1"/>
                </a:solidFill>
                <a:effectLst/>
                <a:latin typeface="나눔고딕" pitchFamily="2" charset="-127"/>
                <a:ea typeface="나눔고딕" pitchFamily="2" charset="-127"/>
              </a:rPr>
              <a:t>간암 생존율을</a:t>
            </a:r>
            <a:r>
              <a:rPr lang="en-US" altLang="ko-KR" sz="1200" b="0" i="0" dirty="0">
                <a:solidFill>
                  <a:schemeClr val="bg1"/>
                </a:solidFill>
                <a:effectLst/>
                <a:latin typeface="나눔고딕" pitchFamily="2" charset="-127"/>
                <a:ea typeface="나눔고딕" pitchFamily="2" charset="-127"/>
              </a:rPr>
              <a:t/>
            </a:r>
            <a:br>
              <a:rPr lang="en-US" altLang="ko-KR" sz="1200" b="0" i="0" dirty="0">
                <a:solidFill>
                  <a:schemeClr val="bg1"/>
                </a:solidFill>
                <a:effectLst/>
                <a:latin typeface="나눔고딕" pitchFamily="2" charset="-127"/>
                <a:ea typeface="나눔고딕" pitchFamily="2" charset="-127"/>
              </a:rPr>
            </a:br>
            <a:r>
              <a:rPr lang="ko-KR" altLang="en-US" sz="1200" b="0" i="0" dirty="0">
                <a:solidFill>
                  <a:schemeClr val="bg1"/>
                </a:solidFill>
                <a:effectLst/>
                <a:latin typeface="나눔고딕" pitchFamily="2" charset="-127"/>
                <a:ea typeface="나눔고딕" pitchFamily="2" charset="-127"/>
              </a:rPr>
              <a:t> </a:t>
            </a:r>
            <a:r>
              <a:rPr lang="en-US" altLang="ko-KR" sz="1200" b="0" i="0" dirty="0">
                <a:solidFill>
                  <a:schemeClr val="bg1"/>
                </a:solidFill>
                <a:effectLst/>
                <a:latin typeface="나눔고딕" pitchFamily="2" charset="-127"/>
                <a:ea typeface="나눔고딕" pitchFamily="2" charset="-127"/>
              </a:rPr>
              <a:t>2</a:t>
            </a:r>
            <a:r>
              <a:rPr lang="ko-KR" altLang="en-US" sz="1200" b="0" i="0" dirty="0">
                <a:solidFill>
                  <a:schemeClr val="bg1"/>
                </a:solidFill>
                <a:effectLst/>
                <a:latin typeface="나눔고딕" pitchFamily="2" charset="-127"/>
                <a:ea typeface="나눔고딕" pitchFamily="2" charset="-127"/>
              </a:rPr>
              <a:t>배 이상 끌어올릴 수 있을 </a:t>
            </a:r>
            <a:r>
              <a:rPr lang="ko-KR" altLang="en-US" sz="1200" b="0" i="0" dirty="0" err="1">
                <a:solidFill>
                  <a:schemeClr val="bg1"/>
                </a:solidFill>
                <a:effectLst/>
                <a:latin typeface="나눔고딕" pitchFamily="2" charset="-127"/>
                <a:ea typeface="나눔고딕" pitchFamily="2" charset="-127"/>
              </a:rPr>
              <a:t>것”이라며</a:t>
            </a:r>
            <a:r>
              <a:rPr lang="ko-KR" altLang="en-US" sz="1200" b="0" i="0" dirty="0">
                <a:solidFill>
                  <a:schemeClr val="bg1"/>
                </a:solidFill>
                <a:effectLst/>
                <a:latin typeface="나눔고딕" pitchFamily="2" charset="-127"/>
                <a:ea typeface="나눔고딕" pitchFamily="2" charset="-127"/>
              </a:rPr>
              <a:t> “골</a:t>
            </a:r>
            <a:r>
              <a:rPr lang="en-US" altLang="ko-KR" sz="1200" b="0" i="0" dirty="0">
                <a:solidFill>
                  <a:schemeClr val="bg1"/>
                </a:solidFill>
                <a:effectLst/>
                <a:latin typeface="나눔고딕" pitchFamily="2" charset="-127"/>
                <a:ea typeface="나눔고딕" pitchFamily="2" charset="-127"/>
              </a:rPr>
              <a:t>·</a:t>
            </a:r>
            <a:r>
              <a:rPr lang="ko-KR" altLang="en-US" sz="1200" b="0" i="0" dirty="0">
                <a:solidFill>
                  <a:schemeClr val="bg1"/>
                </a:solidFill>
                <a:effectLst/>
                <a:latin typeface="나눔고딕" pitchFamily="2" charset="-127"/>
                <a:ea typeface="나눔고딕" pitchFamily="2" charset="-127"/>
              </a:rPr>
              <a:t>연부조직 육종</a:t>
            </a:r>
            <a:r>
              <a:rPr lang="en-US" altLang="ko-KR" sz="1200" b="0" i="0" dirty="0">
                <a:solidFill>
                  <a:schemeClr val="bg1"/>
                </a:solidFill>
                <a:effectLst/>
                <a:latin typeface="나눔고딕" pitchFamily="2" charset="-127"/>
                <a:ea typeface="나눔고딕" pitchFamily="2" charset="-127"/>
              </a:rPr>
              <a:t>, </a:t>
            </a:r>
            <a:r>
              <a:rPr lang="ko-KR" altLang="en-US" sz="1200" b="0" i="0" dirty="0" err="1">
                <a:solidFill>
                  <a:schemeClr val="bg1"/>
                </a:solidFill>
                <a:effectLst/>
                <a:latin typeface="나눔고딕" pitchFamily="2" charset="-127"/>
                <a:ea typeface="나눔고딕" pitchFamily="2" charset="-127"/>
              </a:rPr>
              <a:t>척삭종</a:t>
            </a:r>
            <a:r>
              <a:rPr lang="en-US" altLang="ko-KR" sz="1200" b="0" i="0" dirty="0">
                <a:solidFill>
                  <a:schemeClr val="bg1"/>
                </a:solidFill>
                <a:effectLst/>
                <a:latin typeface="나눔고딕" pitchFamily="2" charset="-127"/>
                <a:ea typeface="나눔고딕" pitchFamily="2" charset="-127"/>
              </a:rPr>
              <a:t>, </a:t>
            </a:r>
            <a:r>
              <a:rPr lang="ko-KR" altLang="en-US" sz="1200" b="0" i="0" dirty="0">
                <a:solidFill>
                  <a:schemeClr val="bg1"/>
                </a:solidFill>
                <a:effectLst/>
                <a:latin typeface="나눔고딕" pitchFamily="2" charset="-127"/>
                <a:ea typeface="나눔고딕" pitchFamily="2" charset="-127"/>
              </a:rPr>
              <a:t>악성 흑색종 등의 희귀암의 치료 등에서도 널리 활용될 수 있다”고 했다</a:t>
            </a:r>
            <a:r>
              <a:rPr lang="en-US" altLang="ko-KR" sz="1200" b="0" i="0" dirty="0">
                <a:solidFill>
                  <a:schemeClr val="bg1"/>
                </a:solidFill>
                <a:effectLst/>
                <a:latin typeface="나눔고딕" pitchFamily="2" charset="-127"/>
                <a:ea typeface="나눔고딕" pitchFamily="2" charset="-127"/>
              </a:rPr>
              <a:t>.”  </a:t>
            </a:r>
            <a:r>
              <a:rPr lang="en-US" altLang="ko-KR" sz="1000" b="0" i="0" dirty="0">
                <a:solidFill>
                  <a:schemeClr val="bg1"/>
                </a:solidFill>
                <a:effectLst/>
                <a:latin typeface="나눔고딕" pitchFamily="2" charset="-127"/>
                <a:ea typeface="나눔고딕" pitchFamily="2" charset="-127"/>
              </a:rPr>
              <a:t>– </a:t>
            </a:r>
            <a:r>
              <a:rPr lang="ko-KR" altLang="en-US" sz="1000" b="0" i="0" dirty="0">
                <a:solidFill>
                  <a:schemeClr val="bg1"/>
                </a:solidFill>
                <a:effectLst/>
                <a:latin typeface="나눔고딕" pitchFamily="2" charset="-127"/>
                <a:ea typeface="나눔고딕" pitchFamily="2" charset="-127"/>
              </a:rPr>
              <a:t>조선일보 </a:t>
            </a:r>
            <a:r>
              <a:rPr lang="en-US" altLang="ko-KR" sz="1000" b="0" i="0" dirty="0">
                <a:solidFill>
                  <a:schemeClr val="bg1"/>
                </a:solidFill>
                <a:effectLst/>
                <a:latin typeface="나눔고딕" pitchFamily="2" charset="-127"/>
                <a:ea typeface="나눔고딕" pitchFamily="2" charset="-127"/>
              </a:rPr>
              <a:t>2022</a:t>
            </a:r>
            <a:r>
              <a:rPr lang="ko-KR" altLang="en-US" sz="1000" b="0" i="0" dirty="0">
                <a:solidFill>
                  <a:schemeClr val="bg1"/>
                </a:solidFill>
                <a:effectLst/>
                <a:latin typeface="나눔고딕" pitchFamily="2" charset="-127"/>
                <a:ea typeface="나눔고딕" pitchFamily="2" charset="-127"/>
              </a:rPr>
              <a:t>년 </a:t>
            </a:r>
            <a:r>
              <a:rPr lang="en-US" altLang="ko-KR" sz="1000" b="0" i="0" dirty="0">
                <a:solidFill>
                  <a:schemeClr val="bg1"/>
                </a:solidFill>
                <a:effectLst/>
                <a:latin typeface="나눔고딕" pitchFamily="2" charset="-127"/>
                <a:ea typeface="나눔고딕" pitchFamily="2" charset="-127"/>
              </a:rPr>
              <a:t>9</a:t>
            </a:r>
            <a:r>
              <a:rPr lang="ko-KR" altLang="en-US" sz="1000" b="0" i="0" dirty="0">
                <a:solidFill>
                  <a:schemeClr val="bg1"/>
                </a:solidFill>
                <a:effectLst/>
                <a:latin typeface="나눔고딕" pitchFamily="2" charset="-127"/>
                <a:ea typeface="나눔고딕" pitchFamily="2" charset="-127"/>
              </a:rPr>
              <a:t>월 </a:t>
            </a:r>
            <a:r>
              <a:rPr lang="en-US" altLang="ko-KR" sz="1000" b="0" i="0" dirty="0">
                <a:solidFill>
                  <a:schemeClr val="bg1"/>
                </a:solidFill>
                <a:effectLst/>
                <a:latin typeface="나눔고딕" pitchFamily="2" charset="-127"/>
                <a:ea typeface="나눔고딕" pitchFamily="2" charset="-127"/>
              </a:rPr>
              <a:t>20</a:t>
            </a:r>
            <a:r>
              <a:rPr lang="ko-KR" altLang="en-US" sz="1000" b="0" i="0" dirty="0">
                <a:solidFill>
                  <a:schemeClr val="bg1"/>
                </a:solidFill>
                <a:effectLst/>
                <a:latin typeface="나눔고딕" pitchFamily="2" charset="-127"/>
                <a:ea typeface="나눔고딕" pitchFamily="2" charset="-127"/>
              </a:rPr>
              <a:t>일 </a:t>
            </a:r>
            <a:r>
              <a:rPr lang="en-US" altLang="ko-KR" sz="1000" b="0" i="0" dirty="0">
                <a:solidFill>
                  <a:schemeClr val="bg1"/>
                </a:solidFill>
                <a:effectLst/>
                <a:latin typeface="나눔고딕" pitchFamily="2" charset="-127"/>
                <a:ea typeface="나눔고딕" pitchFamily="2" charset="-127"/>
              </a:rPr>
              <a:t>-</a:t>
            </a:r>
            <a:endParaRPr lang="ko-KR" altLang="en-US" sz="1000" b="0" i="0" dirty="0">
              <a:solidFill>
                <a:schemeClr val="bg1"/>
              </a:solidFill>
              <a:effectLst/>
              <a:latin typeface="나눔고딕" pitchFamily="2" charset="-127"/>
              <a:ea typeface="나눔고딕" pitchFamily="2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87D173-C9EE-B531-616A-852304924ACA}"/>
              </a:ext>
            </a:extLst>
          </p:cNvPr>
          <p:cNvSpPr txBox="1"/>
          <p:nvPr/>
        </p:nvSpPr>
        <p:spPr>
          <a:xfrm>
            <a:off x="2791966" y="4149080"/>
            <a:ext cx="646567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200" b="0" i="0" dirty="0">
                <a:solidFill>
                  <a:schemeClr val="bg1"/>
                </a:solidFill>
                <a:effectLst/>
                <a:latin typeface="나눔고딕" pitchFamily="2" charset="-127"/>
                <a:ea typeface="나눔고딕" pitchFamily="2" charset="-127"/>
              </a:rPr>
              <a:t>“</a:t>
            </a:r>
            <a:r>
              <a:rPr lang="ko-KR" altLang="en-US" sz="1200" b="0" i="0" dirty="0">
                <a:solidFill>
                  <a:schemeClr val="bg1"/>
                </a:solidFill>
                <a:effectLst/>
                <a:latin typeface="나눔고딕" pitchFamily="2" charset="-127"/>
                <a:ea typeface="나눔고딕" pitchFamily="2" charset="-127"/>
              </a:rPr>
              <a:t>그러나 중입자치료는 </a:t>
            </a:r>
            <a:r>
              <a:rPr lang="ko-KR" altLang="en-US" b="1" i="0" dirty="0">
                <a:solidFill>
                  <a:srgbClr val="FFC000"/>
                </a:solidFill>
                <a:effectLst/>
                <a:latin typeface="나눔고딕" pitchFamily="2" charset="-127"/>
                <a:ea typeface="나눔고딕" pitchFamily="2" charset="-127"/>
              </a:rPr>
              <a:t>비용이 </a:t>
            </a:r>
            <a:r>
              <a:rPr lang="en-US" altLang="ko-KR" b="1" i="0" dirty="0">
                <a:solidFill>
                  <a:srgbClr val="FFC000"/>
                </a:solidFill>
                <a:effectLst/>
                <a:latin typeface="나눔고딕" pitchFamily="2" charset="-127"/>
                <a:ea typeface="나눔고딕" pitchFamily="2" charset="-127"/>
              </a:rPr>
              <a:t>5000</a:t>
            </a:r>
            <a:r>
              <a:rPr lang="ko-KR" altLang="en-US" b="1" i="0" dirty="0">
                <a:solidFill>
                  <a:srgbClr val="FFC000"/>
                </a:solidFill>
                <a:effectLst/>
                <a:latin typeface="나눔고딕" pitchFamily="2" charset="-127"/>
                <a:ea typeface="나눔고딕" pitchFamily="2" charset="-127"/>
              </a:rPr>
              <a:t>만원 이상 고가여서 </a:t>
            </a:r>
            <a:r>
              <a:rPr lang="ko-KR" altLang="en-US" sz="1200" b="0" i="0" dirty="0">
                <a:solidFill>
                  <a:schemeClr val="bg1"/>
                </a:solidFill>
                <a:effectLst/>
                <a:latin typeface="나눔고딕" pitchFamily="2" charset="-127"/>
                <a:ea typeface="나눔고딕" pitchFamily="2" charset="-127"/>
              </a:rPr>
              <a:t>실제 치료가 가능한 암환자는 극히 일부에 불과할 것으로 보인다</a:t>
            </a:r>
            <a:r>
              <a:rPr lang="en-US" altLang="ko-KR" sz="1000" b="0" i="0" dirty="0">
                <a:solidFill>
                  <a:schemeClr val="bg1"/>
                </a:solidFill>
                <a:effectLst/>
                <a:latin typeface="나눔고딕" pitchFamily="2" charset="-127"/>
                <a:ea typeface="나눔고딕" pitchFamily="2" charset="-127"/>
              </a:rPr>
              <a:t>.” – </a:t>
            </a:r>
            <a:r>
              <a:rPr lang="ko-KR" altLang="en-US" sz="1000" dirty="0">
                <a:solidFill>
                  <a:schemeClr val="bg1"/>
                </a:solidFill>
                <a:latin typeface="나눔고딕" pitchFamily="2" charset="-127"/>
                <a:ea typeface="나눔고딕" pitchFamily="2" charset="-127"/>
              </a:rPr>
              <a:t>매일경제 </a:t>
            </a:r>
            <a:r>
              <a:rPr lang="en-US" altLang="ko-KR" sz="1000" dirty="0">
                <a:solidFill>
                  <a:schemeClr val="bg1"/>
                </a:solidFill>
                <a:latin typeface="나눔고딕" pitchFamily="2" charset="-127"/>
                <a:ea typeface="나눔고딕" pitchFamily="2" charset="-127"/>
              </a:rPr>
              <a:t>2022</a:t>
            </a:r>
            <a:r>
              <a:rPr lang="ko-KR" altLang="en-US" sz="1000" dirty="0">
                <a:solidFill>
                  <a:schemeClr val="bg1"/>
                </a:solidFill>
                <a:latin typeface="나눔고딕" pitchFamily="2" charset="-127"/>
                <a:ea typeface="나눔고딕" pitchFamily="2" charset="-127"/>
              </a:rPr>
              <a:t>년 </a:t>
            </a:r>
            <a:r>
              <a:rPr lang="en-US" altLang="ko-KR" sz="1000" dirty="0">
                <a:solidFill>
                  <a:schemeClr val="bg1"/>
                </a:solidFill>
                <a:latin typeface="나눔고딕" pitchFamily="2" charset="-127"/>
                <a:ea typeface="나눔고딕" pitchFamily="2" charset="-127"/>
              </a:rPr>
              <a:t>8</a:t>
            </a:r>
            <a:r>
              <a:rPr lang="ko-KR" altLang="en-US" sz="1000" dirty="0">
                <a:solidFill>
                  <a:schemeClr val="bg1"/>
                </a:solidFill>
                <a:latin typeface="나눔고딕" pitchFamily="2" charset="-127"/>
                <a:ea typeface="나눔고딕" pitchFamily="2" charset="-127"/>
              </a:rPr>
              <a:t>월 </a:t>
            </a:r>
            <a:r>
              <a:rPr lang="en-US" altLang="ko-KR" sz="1000" dirty="0">
                <a:solidFill>
                  <a:schemeClr val="bg1"/>
                </a:solidFill>
                <a:latin typeface="나눔고딕" pitchFamily="2" charset="-127"/>
                <a:ea typeface="나눔고딕" pitchFamily="2" charset="-127"/>
              </a:rPr>
              <a:t>10</a:t>
            </a:r>
            <a:r>
              <a:rPr lang="ko-KR" altLang="en-US" sz="1000" dirty="0">
                <a:solidFill>
                  <a:schemeClr val="bg1"/>
                </a:solidFill>
                <a:latin typeface="나눔고딕" pitchFamily="2" charset="-127"/>
                <a:ea typeface="나눔고딕" pitchFamily="2" charset="-127"/>
              </a:rPr>
              <a:t>일 </a:t>
            </a:r>
            <a:r>
              <a:rPr lang="en-US" altLang="ko-KR" sz="1000" dirty="0">
                <a:solidFill>
                  <a:schemeClr val="bg1"/>
                </a:solidFill>
                <a:latin typeface="나눔고딕" pitchFamily="2" charset="-127"/>
                <a:ea typeface="나눔고딕" pitchFamily="2" charset="-127"/>
              </a:rPr>
              <a:t>-</a:t>
            </a:r>
            <a:r>
              <a:rPr lang="ko-KR" altLang="en-US" sz="1000" dirty="0">
                <a:solidFill>
                  <a:schemeClr val="bg1"/>
                </a:solidFill>
                <a:latin typeface="나눔고딕" pitchFamily="2" charset="-127"/>
                <a:ea typeface="나눔고딕" pitchFamily="2" charset="-127"/>
              </a:rPr>
              <a:t/>
            </a:r>
            <a:br>
              <a:rPr lang="ko-KR" altLang="en-US" sz="1000" dirty="0">
                <a:solidFill>
                  <a:schemeClr val="bg1"/>
                </a:solidFill>
                <a:latin typeface="나눔고딕" pitchFamily="2" charset="-127"/>
                <a:ea typeface="나눔고딕" pitchFamily="2" charset="-127"/>
              </a:rPr>
            </a:br>
            <a:endParaRPr lang="ko-KR" altLang="en-US" sz="1000" dirty="0">
              <a:solidFill>
                <a:schemeClr val="bg1"/>
              </a:solidFill>
              <a:latin typeface="나눔고딕" pitchFamily="2" charset="-127"/>
              <a:ea typeface="나눔고딕" pitchFamily="2" charset="-127"/>
            </a:endParaRPr>
          </a:p>
        </p:txBody>
      </p:sp>
      <p:sp>
        <p:nvSpPr>
          <p:cNvPr id="8" name="타원 7">
            <a:extLst>
              <a:ext uri="{FF2B5EF4-FFF2-40B4-BE49-F238E27FC236}">
                <a16:creationId xmlns:a16="http://schemas.microsoft.com/office/drawing/2014/main" id="{DA89632D-459C-EB57-24E1-514740429F89}"/>
              </a:ext>
            </a:extLst>
          </p:cNvPr>
          <p:cNvSpPr/>
          <p:nvPr/>
        </p:nvSpPr>
        <p:spPr>
          <a:xfrm>
            <a:off x="567027" y="1183549"/>
            <a:ext cx="208714" cy="208714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190500" dist="1143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C6D74F-05C4-C6AD-2BCA-EDC6CB1B53A4}"/>
              </a:ext>
            </a:extLst>
          </p:cNvPr>
          <p:cNvSpPr txBox="1"/>
          <p:nvPr/>
        </p:nvSpPr>
        <p:spPr>
          <a:xfrm>
            <a:off x="790977" y="1126639"/>
            <a:ext cx="8409701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>
                <a:schemeClr val="tx1"/>
              </a:buClr>
            </a:pPr>
            <a:r>
              <a:rPr lang="ko-KR" altLang="en-US" sz="1700" b="1" dirty="0">
                <a:latin typeface="나눔고딕" pitchFamily="2" charset="-127"/>
                <a:ea typeface="나눔고딕" pitchFamily="2" charset="-127"/>
              </a:rPr>
              <a:t>암치료기술의 발전만큼 비례하는 개인의료비 부담</a:t>
            </a:r>
            <a:r>
              <a:rPr lang="en-US" altLang="ko-KR" sz="1700" b="1" dirty="0">
                <a:latin typeface="나눔고딕" pitchFamily="2" charset="-127"/>
                <a:ea typeface="나눔고딕" pitchFamily="2" charset="-127"/>
              </a:rPr>
              <a:t>, </a:t>
            </a:r>
            <a:r>
              <a:rPr lang="ko-KR" altLang="en-US" sz="1700" b="1" dirty="0">
                <a:latin typeface="나눔고딕" pitchFamily="2" charset="-127"/>
                <a:ea typeface="나눔고딕" pitchFamily="2" charset="-127"/>
              </a:rPr>
              <a:t>암진단비 증액이 필요한 이유</a:t>
            </a:r>
            <a:r>
              <a:rPr lang="en-US" altLang="ko-KR" sz="1700" b="1" dirty="0">
                <a:latin typeface="나눔고딕" pitchFamily="2" charset="-127"/>
                <a:ea typeface="나눔고딕" pitchFamily="2" charset="-127"/>
              </a:rPr>
              <a:t>!!</a:t>
            </a:r>
            <a:endParaRPr lang="ko-KR" altLang="en-US" sz="1700" b="1" dirty="0">
              <a:latin typeface="나눔고딕" pitchFamily="2" charset="-127"/>
              <a:ea typeface="나눔고딕" pitchFamily="2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4BAEB6E-F175-40C4-801B-3B0814662E33}"/>
              </a:ext>
            </a:extLst>
          </p:cNvPr>
          <p:cNvSpPr txBox="1"/>
          <p:nvPr/>
        </p:nvSpPr>
        <p:spPr>
          <a:xfrm>
            <a:off x="373491" y="196734"/>
            <a:ext cx="9374150" cy="43088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sz="2200" b="1" spc="-70" dirty="0">
                <a:solidFill>
                  <a:srgbClr val="00387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『</a:t>
            </a:r>
            <a:r>
              <a:rPr lang="ko-KR" altLang="en-US" sz="2200" b="1" spc="-70" dirty="0" err="1">
                <a:solidFill>
                  <a:srgbClr val="00387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교보괜찮아요암보험</a:t>
            </a:r>
            <a:r>
              <a:rPr lang="en-US" altLang="ko-KR" sz="2200" b="1" spc="-70" dirty="0">
                <a:solidFill>
                  <a:srgbClr val="00387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』 </a:t>
            </a:r>
            <a:r>
              <a:rPr lang="ko-KR" altLang="en-US" sz="2200" b="1" spc="-70" dirty="0">
                <a:solidFill>
                  <a:srgbClr val="00387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의 강점 마케팅 포인트 </a:t>
            </a:r>
          </a:p>
        </p:txBody>
      </p:sp>
    </p:spTree>
    <p:extLst>
      <p:ext uri="{BB962C8B-B14F-4D97-AF65-F5344CB8AC3E}">
        <p14:creationId xmlns:p14="http://schemas.microsoft.com/office/powerpoint/2010/main" val="56501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표 2">
            <a:extLst>
              <a:ext uri="{FF2B5EF4-FFF2-40B4-BE49-F238E27FC236}">
                <a16:creationId xmlns:a16="http://schemas.microsoft.com/office/drawing/2014/main" id="{41B3FB49-50F6-589B-824F-59AFFF2110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7604472"/>
              </p:ext>
            </p:extLst>
          </p:nvPr>
        </p:nvGraphicFramePr>
        <p:xfrm>
          <a:off x="776288" y="1777602"/>
          <a:ext cx="8713786" cy="45317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6596">
                  <a:extLst>
                    <a:ext uri="{9D8B030D-6E8A-4147-A177-3AD203B41FA5}">
                      <a16:colId xmlns:a16="http://schemas.microsoft.com/office/drawing/2014/main" val="3493020868"/>
                    </a:ext>
                  </a:extLst>
                </a:gridCol>
                <a:gridCol w="2248852">
                  <a:extLst>
                    <a:ext uri="{9D8B030D-6E8A-4147-A177-3AD203B41FA5}">
                      <a16:colId xmlns:a16="http://schemas.microsoft.com/office/drawing/2014/main" val="2912451807"/>
                    </a:ext>
                  </a:extLst>
                </a:gridCol>
                <a:gridCol w="2248338">
                  <a:extLst>
                    <a:ext uri="{9D8B030D-6E8A-4147-A177-3AD203B41FA5}">
                      <a16:colId xmlns:a16="http://schemas.microsoft.com/office/drawing/2014/main" val="179288390"/>
                    </a:ext>
                  </a:extLst>
                </a:gridCol>
              </a:tblGrid>
              <a:tr h="46479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항목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코드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가격정보</a:t>
                      </a:r>
                      <a:r>
                        <a:rPr lang="en-US" altLang="ko-KR" sz="18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</a:t>
                      </a:r>
                      <a:r>
                        <a:rPr lang="ko-KR" altLang="en-US" sz="18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비용</a:t>
                      </a:r>
                      <a:r>
                        <a:rPr lang="en-US" altLang="ko-KR" sz="18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)</a:t>
                      </a:r>
                      <a:endParaRPr lang="ko-KR" altLang="en-US" sz="18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6826601"/>
                  </a:ext>
                </a:extLst>
              </a:tr>
              <a:tr h="40669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5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다빈치로봇수술</a:t>
                      </a:r>
                      <a:r>
                        <a:rPr lang="en-US" altLang="ko-KR" sz="15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D(</a:t>
                      </a:r>
                      <a:r>
                        <a:rPr lang="ko-KR" altLang="en-US" sz="15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간담췌암센터</a:t>
                      </a:r>
                      <a:r>
                        <a:rPr lang="en-US" altLang="ko-KR" sz="15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)</a:t>
                      </a:r>
                      <a:endParaRPr lang="ko-KR" altLang="en-US" sz="15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QZ961</a:t>
                      </a:r>
                      <a:endParaRPr lang="ko-KR" altLang="en-US" sz="15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15,000,000</a:t>
                      </a:r>
                      <a:r>
                        <a:rPr lang="ko-KR" altLang="en-US" sz="15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원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554486"/>
                  </a:ext>
                </a:extLst>
              </a:tr>
              <a:tr h="406693">
                <a:tc>
                  <a:txBody>
                    <a:bodyPr/>
                    <a:lstStyle/>
                    <a:p>
                      <a:pPr marL="0" marR="0" indent="0" algn="ctr" defTabSz="1007943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5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다빈치로봇수술</a:t>
                      </a:r>
                      <a:r>
                        <a:rPr lang="en-US" altLang="ko-KR" sz="15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E(</a:t>
                      </a:r>
                      <a:r>
                        <a:rPr lang="ko-KR" altLang="en-US" sz="15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간담췌암센터</a:t>
                      </a:r>
                      <a:r>
                        <a:rPr lang="en-US" altLang="ko-KR" sz="15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)</a:t>
                      </a:r>
                      <a:endParaRPr lang="ko-KR" altLang="en-US" sz="15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QZ961</a:t>
                      </a:r>
                      <a:endParaRPr lang="ko-KR" altLang="en-US" sz="15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18,000,000</a:t>
                      </a:r>
                      <a:r>
                        <a:rPr lang="ko-KR" altLang="en-US" sz="15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원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2969227"/>
                  </a:ext>
                </a:extLst>
              </a:tr>
              <a:tr h="406693">
                <a:tc>
                  <a:txBody>
                    <a:bodyPr/>
                    <a:lstStyle/>
                    <a:p>
                      <a:pPr marL="0" marR="0" lvl="0" indent="0" algn="ctr" defTabSz="1007943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다빈치로봇수술</a:t>
                      </a:r>
                      <a:r>
                        <a:rPr kumimoji="0" lang="en-US" altLang="ko-KR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C(</a:t>
                      </a:r>
                      <a:r>
                        <a:rPr kumimoji="0" lang="ko-KR" alt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갑상선암센터</a:t>
                      </a:r>
                      <a:r>
                        <a:rPr kumimoji="0" lang="en-US" altLang="ko-KR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)</a:t>
                      </a:r>
                      <a:endParaRPr kumimoji="0" lang="ko-KR" altLang="en-US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5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QZ961</a:t>
                      </a:r>
                      <a:endParaRPr kumimoji="0" lang="ko-KR" altLang="en-US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10,557,000</a:t>
                      </a:r>
                      <a:r>
                        <a:rPr lang="ko-KR" altLang="en-US" sz="15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원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7744677"/>
                  </a:ext>
                </a:extLst>
              </a:tr>
              <a:tr h="406693">
                <a:tc>
                  <a:txBody>
                    <a:bodyPr/>
                    <a:lstStyle/>
                    <a:p>
                      <a:pPr marL="0" marR="0" lvl="0" indent="0" algn="ctr" defTabSz="1007943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다빈치로봇수술</a:t>
                      </a:r>
                      <a:r>
                        <a:rPr kumimoji="0" lang="en-US" altLang="ko-KR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A(</a:t>
                      </a:r>
                      <a:r>
                        <a:rPr kumimoji="0" lang="ko-KR" altLang="en-US" sz="15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대장암센터</a:t>
                      </a:r>
                      <a:r>
                        <a:rPr kumimoji="0" lang="en-US" altLang="ko-KR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)</a:t>
                      </a:r>
                      <a:endParaRPr kumimoji="0" lang="ko-KR" altLang="en-US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5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QZ961</a:t>
                      </a:r>
                      <a:endParaRPr kumimoji="0" lang="ko-KR" altLang="en-US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12,633,000</a:t>
                      </a:r>
                      <a:r>
                        <a:rPr lang="ko-KR" altLang="en-US" sz="15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원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5162583"/>
                  </a:ext>
                </a:extLst>
              </a:tr>
              <a:tr h="406693">
                <a:tc>
                  <a:txBody>
                    <a:bodyPr/>
                    <a:lstStyle/>
                    <a:p>
                      <a:pPr marL="0" marR="0" lvl="0" indent="0" algn="ctr" defTabSz="1007943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다빈치로봇수술</a:t>
                      </a:r>
                      <a:r>
                        <a:rPr kumimoji="0" lang="en-US" altLang="ko-KR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B(</a:t>
                      </a:r>
                      <a:r>
                        <a:rPr kumimoji="0" lang="ko-KR" altLang="en-US" sz="15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대장암센터</a:t>
                      </a:r>
                      <a:r>
                        <a:rPr kumimoji="0" lang="en-US" altLang="ko-KR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)</a:t>
                      </a:r>
                      <a:endParaRPr kumimoji="0" lang="ko-KR" altLang="en-US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5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QZ961</a:t>
                      </a:r>
                      <a:endParaRPr kumimoji="0" lang="ko-KR" altLang="en-US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10,557,000</a:t>
                      </a:r>
                      <a:r>
                        <a:rPr lang="ko-KR" altLang="en-US" sz="15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원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5713652"/>
                  </a:ext>
                </a:extLst>
              </a:tr>
              <a:tr h="406693">
                <a:tc>
                  <a:txBody>
                    <a:bodyPr/>
                    <a:lstStyle/>
                    <a:p>
                      <a:pPr marL="0" marR="0" lvl="0" indent="0" algn="ctr" defTabSz="1007943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다빈치로봇수술</a:t>
                      </a:r>
                      <a:r>
                        <a:rPr kumimoji="0" lang="en-US" altLang="ko-KR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D(</a:t>
                      </a:r>
                      <a:r>
                        <a:rPr kumimoji="0" lang="ko-KR" altLang="en-US" sz="15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유방암센터</a:t>
                      </a:r>
                      <a:r>
                        <a:rPr kumimoji="0" lang="en-US" altLang="ko-KR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)</a:t>
                      </a:r>
                      <a:endParaRPr kumimoji="0" lang="ko-KR" altLang="en-US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QZ961</a:t>
                      </a:r>
                      <a:endParaRPr kumimoji="0" lang="ko-KR" altLang="en-US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12,000,000</a:t>
                      </a:r>
                      <a:r>
                        <a:rPr lang="ko-KR" altLang="en-US" sz="15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원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0781109"/>
                  </a:ext>
                </a:extLst>
              </a:tr>
              <a:tr h="406693">
                <a:tc>
                  <a:txBody>
                    <a:bodyPr/>
                    <a:lstStyle/>
                    <a:p>
                      <a:pPr marL="0" marR="0" lvl="0" indent="0" algn="ctr" defTabSz="1007943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다빈치로봇수술</a:t>
                      </a:r>
                      <a:r>
                        <a:rPr kumimoji="0" lang="en-US" altLang="ko-KR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E(</a:t>
                      </a:r>
                      <a:r>
                        <a:rPr kumimoji="0" lang="ko-KR" alt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자궁난소암센터</a:t>
                      </a:r>
                      <a:r>
                        <a:rPr kumimoji="0" lang="en-US" altLang="ko-KR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)</a:t>
                      </a:r>
                      <a:endParaRPr kumimoji="0" lang="ko-KR" altLang="en-US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QZ961</a:t>
                      </a:r>
                      <a:endParaRPr kumimoji="0" lang="ko-KR" altLang="en-US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14,012,000</a:t>
                      </a:r>
                      <a:r>
                        <a:rPr lang="ko-KR" altLang="en-US" sz="15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원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6660059"/>
                  </a:ext>
                </a:extLst>
              </a:tr>
              <a:tr h="406693">
                <a:tc>
                  <a:txBody>
                    <a:bodyPr/>
                    <a:lstStyle/>
                    <a:p>
                      <a:pPr marL="0" marR="0" lvl="0" indent="0" algn="ctr" defTabSz="1007943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다빈치로봇수술</a:t>
                      </a:r>
                      <a:r>
                        <a:rPr kumimoji="0" lang="en-US" altLang="ko-KR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D(</a:t>
                      </a:r>
                      <a:r>
                        <a:rPr kumimoji="0" lang="ko-KR" altLang="en-US" sz="15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폐암센터</a:t>
                      </a:r>
                      <a:r>
                        <a:rPr kumimoji="0" lang="en-US" altLang="ko-KR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)</a:t>
                      </a:r>
                      <a:endParaRPr kumimoji="0" lang="ko-KR" altLang="en-US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5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QZ961</a:t>
                      </a:r>
                      <a:endParaRPr kumimoji="0" lang="ko-KR" altLang="en-US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15,575,000</a:t>
                      </a:r>
                      <a:r>
                        <a:rPr lang="ko-KR" altLang="en-US" sz="15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원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8959728"/>
                  </a:ext>
                </a:extLst>
              </a:tr>
              <a:tr h="406693">
                <a:tc>
                  <a:txBody>
                    <a:bodyPr/>
                    <a:lstStyle/>
                    <a:p>
                      <a:pPr marL="0" marR="0" lvl="0" indent="0" algn="ctr" defTabSz="1007943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다빈치로봇수술</a:t>
                      </a:r>
                      <a:r>
                        <a:rPr kumimoji="0" lang="en-US" altLang="ko-KR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M(</a:t>
                      </a:r>
                      <a:r>
                        <a:rPr kumimoji="0" lang="ko-KR" alt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비뇨기암센터</a:t>
                      </a:r>
                      <a:r>
                        <a:rPr kumimoji="0" lang="en-US" altLang="ko-KR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)</a:t>
                      </a:r>
                      <a:endParaRPr kumimoji="0" lang="ko-KR" altLang="en-US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5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QZ961</a:t>
                      </a:r>
                      <a:endParaRPr kumimoji="0" lang="ko-KR" altLang="en-US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10,384,000</a:t>
                      </a:r>
                      <a:r>
                        <a:rPr lang="ko-KR" altLang="en-US" sz="15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원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9183457"/>
                  </a:ext>
                </a:extLst>
              </a:tr>
              <a:tr h="406693">
                <a:tc>
                  <a:txBody>
                    <a:bodyPr/>
                    <a:lstStyle/>
                    <a:p>
                      <a:pPr marL="0" marR="0" lvl="0" indent="0" algn="ctr" defTabSz="1007943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5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다빈치로봇수술위절제술</a:t>
                      </a:r>
                      <a:r>
                        <a:rPr kumimoji="0" lang="en-US" altLang="ko-KR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(</a:t>
                      </a:r>
                      <a:r>
                        <a:rPr kumimoji="0" lang="ko-KR" altLang="en-US" sz="15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위암센터</a:t>
                      </a:r>
                      <a:r>
                        <a:rPr kumimoji="0" lang="en-US" altLang="ko-KR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)</a:t>
                      </a:r>
                      <a:endParaRPr kumimoji="0" lang="ko-KR" altLang="en-US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QZ961</a:t>
                      </a:r>
                      <a:endParaRPr kumimoji="0" lang="ko-KR" altLang="en-US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12,663,000</a:t>
                      </a:r>
                      <a:r>
                        <a:rPr lang="ko-KR" altLang="en-US" sz="15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원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3407755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69B70B83-4B5F-5719-2567-50069E9187DA}"/>
              </a:ext>
            </a:extLst>
          </p:cNvPr>
          <p:cNvSpPr txBox="1"/>
          <p:nvPr/>
        </p:nvSpPr>
        <p:spPr>
          <a:xfrm>
            <a:off x="6061625" y="6371614"/>
            <a:ext cx="3476848" cy="24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출처 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0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국립암센터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홈페이지 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  <a:cs typeface="KoPubWorld돋움체 Light" panose="00000300000000000000" pitchFamily="2" charset="-127"/>
              </a:rPr>
              <a:t>『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비급여 진료행위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  <a:cs typeface="KoPubWorld돋움체 Light" panose="00000300000000000000" pitchFamily="2" charset="-127"/>
              </a:rPr>
              <a:t>』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lang="ko-KR" altLang="en-US" sz="10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22B78A-1315-7508-E45C-51FCBD37B12E}"/>
              </a:ext>
            </a:extLst>
          </p:cNvPr>
          <p:cNvSpPr txBox="1"/>
          <p:nvPr/>
        </p:nvSpPr>
        <p:spPr>
          <a:xfrm>
            <a:off x="2673001" y="4172591"/>
            <a:ext cx="1879944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ko-KR" altLang="en-US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나눔고딕OTF" panose="020D0604000000000000" pitchFamily="34" charset="-127"/>
                <a:ea typeface="나눔고딕OTF" panose="020D0604000000000000" pitchFamily="34" charset="-127"/>
              </a:rPr>
              <a:t>보통 </a:t>
            </a:r>
            <a:r>
              <a:rPr lang="en-US" altLang="ko-KR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나눔고딕OTF" panose="020D0604000000000000" pitchFamily="34" charset="-127"/>
                <a:ea typeface="나눔고딕OTF" panose="020D0604000000000000" pitchFamily="34" charset="-127"/>
              </a:rPr>
              <a:t>1</a:t>
            </a:r>
            <a:r>
              <a:rPr lang="ko-KR" altLang="en-US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나눔고딕OTF" panose="020D0604000000000000" pitchFamily="34" charset="-127"/>
                <a:ea typeface="나눔고딕OTF" panose="020D0604000000000000" pitchFamily="34" charset="-127"/>
              </a:rPr>
              <a:t>천만원 </a:t>
            </a:r>
            <a:endParaRPr lang="en-US" altLang="ko-KR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나눔고딕OTF" panose="020D0604000000000000" pitchFamily="34" charset="-127"/>
              <a:ea typeface="나눔고딕OTF" panose="020D0604000000000000" pitchFamily="34" charset="-127"/>
            </a:endParaRPr>
          </a:p>
          <a:p>
            <a:pPr algn="ctr"/>
            <a:r>
              <a:rPr lang="ko-KR" altLang="en-US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나눔고딕OTF" panose="020D0604000000000000" pitchFamily="34" charset="-127"/>
                <a:ea typeface="나눔고딕OTF" panose="020D0604000000000000" pitchFamily="34" charset="-127"/>
              </a:rPr>
              <a:t>이상의 비용 발생</a:t>
            </a:r>
          </a:p>
        </p:txBody>
      </p:sp>
      <p:sp>
        <p:nvSpPr>
          <p:cNvPr id="6" name="타원 5">
            <a:extLst>
              <a:ext uri="{FF2B5EF4-FFF2-40B4-BE49-F238E27FC236}">
                <a16:creationId xmlns:a16="http://schemas.microsoft.com/office/drawing/2014/main" id="{D37B5A82-D6E2-DF21-A30E-B072A5814DC5}"/>
              </a:ext>
            </a:extLst>
          </p:cNvPr>
          <p:cNvSpPr/>
          <p:nvPr/>
        </p:nvSpPr>
        <p:spPr>
          <a:xfrm>
            <a:off x="567027" y="1183549"/>
            <a:ext cx="208714" cy="208714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190500" dist="1143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7E6E6B-06C5-5D22-176F-475206D2A4EF}"/>
              </a:ext>
            </a:extLst>
          </p:cNvPr>
          <p:cNvSpPr txBox="1"/>
          <p:nvPr/>
        </p:nvSpPr>
        <p:spPr>
          <a:xfrm>
            <a:off x="790977" y="1126639"/>
            <a:ext cx="8409701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>
                <a:schemeClr val="tx1"/>
              </a:buClr>
            </a:pPr>
            <a:r>
              <a:rPr lang="ko-KR" altLang="en-US" sz="1700" b="1" dirty="0">
                <a:latin typeface="나눔고딕" pitchFamily="2" charset="-127"/>
                <a:ea typeface="나눔고딕" pitchFamily="2" charset="-127"/>
              </a:rPr>
              <a:t>암치료기술의 발전만큼 비례하는 개인의료비 부담</a:t>
            </a: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6BDC80D6-5653-500D-B99F-250D8F714D04}"/>
              </a:ext>
            </a:extLst>
          </p:cNvPr>
          <p:cNvSpPr/>
          <p:nvPr/>
        </p:nvSpPr>
        <p:spPr>
          <a:xfrm>
            <a:off x="7256462" y="2204864"/>
            <a:ext cx="2232026" cy="41044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자유형: 도형 8">
            <a:extLst>
              <a:ext uri="{FF2B5EF4-FFF2-40B4-BE49-F238E27FC236}">
                <a16:creationId xmlns:a16="http://schemas.microsoft.com/office/drawing/2014/main" id="{86298948-CFB9-6542-9762-D1E940CF2BDE}"/>
              </a:ext>
            </a:extLst>
          </p:cNvPr>
          <p:cNvSpPr/>
          <p:nvPr/>
        </p:nvSpPr>
        <p:spPr>
          <a:xfrm flipH="1">
            <a:off x="2215901" y="3717032"/>
            <a:ext cx="5328861" cy="1221512"/>
          </a:xfrm>
          <a:custGeom>
            <a:avLst/>
            <a:gdLst>
              <a:gd name="connsiteX0" fmla="*/ 1345308 w 4441431"/>
              <a:gd name="connsiteY0" fmla="*/ 360399 h 1604839"/>
              <a:gd name="connsiteX1" fmla="*/ 1345308 w 4441431"/>
              <a:gd name="connsiteY1" fmla="*/ 360400 h 1604839"/>
              <a:gd name="connsiteX2" fmla="*/ 1345308 w 4441431"/>
              <a:gd name="connsiteY2" fmla="*/ 360400 h 1604839"/>
              <a:gd name="connsiteX3" fmla="*/ 1705708 w 4441431"/>
              <a:gd name="connsiteY3" fmla="*/ 0 h 1604839"/>
              <a:gd name="connsiteX4" fmla="*/ 4081031 w 4441431"/>
              <a:gd name="connsiteY4" fmla="*/ 0 h 1604839"/>
              <a:gd name="connsiteX5" fmla="*/ 4441431 w 4441431"/>
              <a:gd name="connsiteY5" fmla="*/ 360400 h 1604839"/>
              <a:gd name="connsiteX6" fmla="*/ 4441430 w 4441431"/>
              <a:gd name="connsiteY6" fmla="*/ 360400 h 1604839"/>
              <a:gd name="connsiteX7" fmla="*/ 4081030 w 4441431"/>
              <a:gd name="connsiteY7" fmla="*/ 720800 h 1604839"/>
              <a:gd name="connsiteX8" fmla="*/ 1705708 w 4441431"/>
              <a:gd name="connsiteY8" fmla="*/ 720799 h 1604839"/>
              <a:gd name="connsiteX9" fmla="*/ 1504205 w 4441431"/>
              <a:gd name="connsiteY9" fmla="*/ 659248 h 1604839"/>
              <a:gd name="connsiteX10" fmla="*/ 1465610 w 4441431"/>
              <a:gd name="connsiteY10" fmla="*/ 627404 h 1604839"/>
              <a:gd name="connsiteX11" fmla="*/ 0 w 4441431"/>
              <a:gd name="connsiteY11" fmla="*/ 1604839 h 1604839"/>
              <a:gd name="connsiteX12" fmla="*/ 1345678 w 4441431"/>
              <a:gd name="connsiteY12" fmla="*/ 362232 h 1604839"/>
              <a:gd name="connsiteX13" fmla="*/ 1345308 w 4441431"/>
              <a:gd name="connsiteY13" fmla="*/ 360400 h 1604839"/>
              <a:gd name="connsiteX14" fmla="*/ 1373630 w 4441431"/>
              <a:gd name="connsiteY14" fmla="*/ 220116 h 1604839"/>
              <a:gd name="connsiteX15" fmla="*/ 1705708 w 4441431"/>
              <a:gd name="connsiteY15" fmla="*/ 0 h 1604839"/>
              <a:gd name="connsiteX0" fmla="*/ 1272996 w 4369119"/>
              <a:gd name="connsiteY0" fmla="*/ 360399 h 1110781"/>
              <a:gd name="connsiteX1" fmla="*/ 1272996 w 4369119"/>
              <a:gd name="connsiteY1" fmla="*/ 360400 h 1110781"/>
              <a:gd name="connsiteX2" fmla="*/ 1272996 w 4369119"/>
              <a:gd name="connsiteY2" fmla="*/ 360400 h 1110781"/>
              <a:gd name="connsiteX3" fmla="*/ 1272996 w 4369119"/>
              <a:gd name="connsiteY3" fmla="*/ 360399 h 1110781"/>
              <a:gd name="connsiteX4" fmla="*/ 1633396 w 4369119"/>
              <a:gd name="connsiteY4" fmla="*/ 0 h 1110781"/>
              <a:gd name="connsiteX5" fmla="*/ 4008719 w 4369119"/>
              <a:gd name="connsiteY5" fmla="*/ 0 h 1110781"/>
              <a:gd name="connsiteX6" fmla="*/ 4369119 w 4369119"/>
              <a:gd name="connsiteY6" fmla="*/ 360400 h 1110781"/>
              <a:gd name="connsiteX7" fmla="*/ 4369118 w 4369119"/>
              <a:gd name="connsiteY7" fmla="*/ 360400 h 1110781"/>
              <a:gd name="connsiteX8" fmla="*/ 4008718 w 4369119"/>
              <a:gd name="connsiteY8" fmla="*/ 720800 h 1110781"/>
              <a:gd name="connsiteX9" fmla="*/ 1633396 w 4369119"/>
              <a:gd name="connsiteY9" fmla="*/ 720799 h 1110781"/>
              <a:gd name="connsiteX10" fmla="*/ 1431893 w 4369119"/>
              <a:gd name="connsiteY10" fmla="*/ 659248 h 1110781"/>
              <a:gd name="connsiteX11" fmla="*/ 1393298 w 4369119"/>
              <a:gd name="connsiteY11" fmla="*/ 627404 h 1110781"/>
              <a:gd name="connsiteX12" fmla="*/ 0 w 4369119"/>
              <a:gd name="connsiteY12" fmla="*/ 1110781 h 1110781"/>
              <a:gd name="connsiteX13" fmla="*/ 1273366 w 4369119"/>
              <a:gd name="connsiteY13" fmla="*/ 362232 h 1110781"/>
              <a:gd name="connsiteX14" fmla="*/ 1272996 w 4369119"/>
              <a:gd name="connsiteY14" fmla="*/ 360400 h 1110781"/>
              <a:gd name="connsiteX15" fmla="*/ 1301318 w 4369119"/>
              <a:gd name="connsiteY15" fmla="*/ 220116 h 1110781"/>
              <a:gd name="connsiteX16" fmla="*/ 1633396 w 4369119"/>
              <a:gd name="connsiteY16" fmla="*/ 0 h 1110781"/>
              <a:gd name="connsiteX0" fmla="*/ 1325548 w 4421671"/>
              <a:gd name="connsiteY0" fmla="*/ 360399 h 764770"/>
              <a:gd name="connsiteX1" fmla="*/ 1325548 w 4421671"/>
              <a:gd name="connsiteY1" fmla="*/ 360400 h 764770"/>
              <a:gd name="connsiteX2" fmla="*/ 1325548 w 4421671"/>
              <a:gd name="connsiteY2" fmla="*/ 360400 h 764770"/>
              <a:gd name="connsiteX3" fmla="*/ 1325548 w 4421671"/>
              <a:gd name="connsiteY3" fmla="*/ 360399 h 764770"/>
              <a:gd name="connsiteX4" fmla="*/ 1685948 w 4421671"/>
              <a:gd name="connsiteY4" fmla="*/ 0 h 764770"/>
              <a:gd name="connsiteX5" fmla="*/ 4061271 w 4421671"/>
              <a:gd name="connsiteY5" fmla="*/ 0 h 764770"/>
              <a:gd name="connsiteX6" fmla="*/ 4421671 w 4421671"/>
              <a:gd name="connsiteY6" fmla="*/ 360400 h 764770"/>
              <a:gd name="connsiteX7" fmla="*/ 4421670 w 4421671"/>
              <a:gd name="connsiteY7" fmla="*/ 360400 h 764770"/>
              <a:gd name="connsiteX8" fmla="*/ 4061270 w 4421671"/>
              <a:gd name="connsiteY8" fmla="*/ 720800 h 764770"/>
              <a:gd name="connsiteX9" fmla="*/ 1685948 w 4421671"/>
              <a:gd name="connsiteY9" fmla="*/ 720799 h 764770"/>
              <a:gd name="connsiteX10" fmla="*/ 1484445 w 4421671"/>
              <a:gd name="connsiteY10" fmla="*/ 659248 h 764770"/>
              <a:gd name="connsiteX11" fmla="*/ 1445850 w 4421671"/>
              <a:gd name="connsiteY11" fmla="*/ 627404 h 764770"/>
              <a:gd name="connsiteX12" fmla="*/ 0 w 4421671"/>
              <a:gd name="connsiteY12" fmla="*/ 764770 h 764770"/>
              <a:gd name="connsiteX13" fmla="*/ 1325918 w 4421671"/>
              <a:gd name="connsiteY13" fmla="*/ 362232 h 764770"/>
              <a:gd name="connsiteX14" fmla="*/ 1325548 w 4421671"/>
              <a:gd name="connsiteY14" fmla="*/ 360400 h 764770"/>
              <a:gd name="connsiteX15" fmla="*/ 1353870 w 4421671"/>
              <a:gd name="connsiteY15" fmla="*/ 220116 h 764770"/>
              <a:gd name="connsiteX16" fmla="*/ 1685948 w 4421671"/>
              <a:gd name="connsiteY16" fmla="*/ 0 h 764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21671" h="764770">
                <a:moveTo>
                  <a:pt x="1325548" y="360399"/>
                </a:moveTo>
                <a:lnTo>
                  <a:pt x="1325548" y="360400"/>
                </a:lnTo>
                <a:lnTo>
                  <a:pt x="1325548" y="360400"/>
                </a:lnTo>
                <a:lnTo>
                  <a:pt x="1325548" y="360399"/>
                </a:lnTo>
                <a:close/>
                <a:moveTo>
                  <a:pt x="1685948" y="0"/>
                </a:moveTo>
                <a:lnTo>
                  <a:pt x="4061271" y="0"/>
                </a:lnTo>
                <a:cubicBezTo>
                  <a:pt x="4260314" y="0"/>
                  <a:pt x="4421671" y="161357"/>
                  <a:pt x="4421671" y="360400"/>
                </a:cubicBezTo>
                <a:lnTo>
                  <a:pt x="4421670" y="360400"/>
                </a:lnTo>
                <a:cubicBezTo>
                  <a:pt x="4421670" y="559443"/>
                  <a:pt x="4260313" y="720800"/>
                  <a:pt x="4061270" y="720800"/>
                </a:cubicBezTo>
                <a:lnTo>
                  <a:pt x="1685948" y="720799"/>
                </a:lnTo>
                <a:cubicBezTo>
                  <a:pt x="1611307" y="720799"/>
                  <a:pt x="1541966" y="698108"/>
                  <a:pt x="1484445" y="659248"/>
                </a:cubicBezTo>
                <a:lnTo>
                  <a:pt x="1445850" y="627404"/>
                </a:lnTo>
                <a:lnTo>
                  <a:pt x="0" y="764770"/>
                </a:lnTo>
                <a:lnTo>
                  <a:pt x="1325918" y="362232"/>
                </a:lnTo>
                <a:cubicBezTo>
                  <a:pt x="1325795" y="361621"/>
                  <a:pt x="1325671" y="361011"/>
                  <a:pt x="1325548" y="360400"/>
                </a:cubicBezTo>
                <a:lnTo>
                  <a:pt x="1353870" y="220116"/>
                </a:lnTo>
                <a:cubicBezTo>
                  <a:pt x="1408582" y="90763"/>
                  <a:pt x="1536666" y="0"/>
                  <a:pt x="1685948" y="0"/>
                </a:cubicBezTo>
                <a:close/>
              </a:path>
            </a:pathLst>
          </a:custGeom>
          <a:solidFill>
            <a:schemeClr val="accent1">
              <a:lumMod val="50000"/>
              <a:alpha val="6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12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745F89C-64AC-CFCF-82DA-E2725EBE06FF}"/>
              </a:ext>
            </a:extLst>
          </p:cNvPr>
          <p:cNvSpPr txBox="1"/>
          <p:nvPr/>
        </p:nvSpPr>
        <p:spPr>
          <a:xfrm flipH="1">
            <a:off x="2502617" y="3866123"/>
            <a:ext cx="302751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b="1" dirty="0">
                <a:solidFill>
                  <a:srgbClr val="FFFF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다빈치로봇수술은 국민건강보험 급여 적용 </a:t>
            </a:r>
            <a:r>
              <a:rPr lang="en-US" altLang="ko-KR" b="1" dirty="0">
                <a:solidFill>
                  <a:srgbClr val="FFFF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NO!!</a:t>
            </a:r>
            <a:br>
              <a:rPr lang="en-US" altLang="ko-KR" b="1" dirty="0">
                <a:solidFill>
                  <a:srgbClr val="FFFF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en-US" altLang="ko-KR" b="1" dirty="0">
                <a:solidFill>
                  <a:srgbClr val="FFFF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⇨ </a:t>
            </a:r>
            <a:r>
              <a:rPr lang="ko-KR" altLang="en-US" b="1" dirty="0">
                <a:solidFill>
                  <a:srgbClr val="FFFF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발생비용은 모두 본인부담</a:t>
            </a:r>
          </a:p>
        </p:txBody>
      </p:sp>
      <p:sp>
        <p:nvSpPr>
          <p:cNvPr id="11" name="타원 10">
            <a:extLst>
              <a:ext uri="{FF2B5EF4-FFF2-40B4-BE49-F238E27FC236}">
                <a16:creationId xmlns:a16="http://schemas.microsoft.com/office/drawing/2014/main" id="{B0F4D90D-6CBC-FBBA-147A-C0A0FB61E37D}"/>
              </a:ext>
            </a:extLst>
          </p:cNvPr>
          <p:cNvSpPr/>
          <p:nvPr/>
        </p:nvSpPr>
        <p:spPr>
          <a:xfrm>
            <a:off x="4436201" y="5005743"/>
            <a:ext cx="1330605" cy="1303581"/>
          </a:xfrm>
          <a:prstGeom prst="ellipse">
            <a:avLst/>
          </a:prstGeom>
          <a:solidFill>
            <a:srgbClr val="FF0000">
              <a:alpha val="6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12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E4C8833-00D8-B1B2-AE66-3032AF8042EA}"/>
              </a:ext>
            </a:extLst>
          </p:cNvPr>
          <p:cNvSpPr txBox="1"/>
          <p:nvPr/>
        </p:nvSpPr>
        <p:spPr>
          <a:xfrm>
            <a:off x="4429534" y="5346502"/>
            <a:ext cx="133060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16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암진단비</a:t>
            </a:r>
            <a:endParaRPr lang="en-US" altLang="ko-KR" sz="16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/>
            <a:r>
              <a:rPr lang="ko-KR" altLang="en-US" sz="16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증액</a:t>
            </a:r>
          </a:p>
        </p:txBody>
      </p:sp>
      <p:sp>
        <p:nvSpPr>
          <p:cNvPr id="13" name="타원 12">
            <a:extLst>
              <a:ext uri="{FF2B5EF4-FFF2-40B4-BE49-F238E27FC236}">
                <a16:creationId xmlns:a16="http://schemas.microsoft.com/office/drawing/2014/main" id="{295CF2D6-A7D7-5671-6379-C652CF2B3B51}"/>
              </a:ext>
            </a:extLst>
          </p:cNvPr>
          <p:cNvSpPr/>
          <p:nvPr/>
        </p:nvSpPr>
        <p:spPr>
          <a:xfrm>
            <a:off x="6279274" y="5005743"/>
            <a:ext cx="1330605" cy="1303581"/>
          </a:xfrm>
          <a:prstGeom prst="ellipse">
            <a:avLst/>
          </a:prstGeom>
          <a:solidFill>
            <a:srgbClr val="FF0000">
              <a:alpha val="6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12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8CFB2B2-19B8-D723-B53E-9ACA36A2D15C}"/>
              </a:ext>
            </a:extLst>
          </p:cNvPr>
          <p:cNvSpPr txBox="1"/>
          <p:nvPr/>
        </p:nvSpPr>
        <p:spPr>
          <a:xfrm>
            <a:off x="6272607" y="5361690"/>
            <a:ext cx="133060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16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다빈치로봇</a:t>
            </a:r>
            <a:endParaRPr lang="en-US" altLang="ko-KR" sz="16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/>
            <a:r>
              <a:rPr lang="en-US" altLang="ko-KR" sz="16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3</a:t>
            </a:r>
            <a:r>
              <a:rPr lang="ko-KR" altLang="en-US" sz="16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대수술보장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8D0D0E8-FAF3-2900-96AC-65A7E3691C1C}"/>
              </a:ext>
            </a:extLst>
          </p:cNvPr>
          <p:cNvSpPr txBox="1"/>
          <p:nvPr/>
        </p:nvSpPr>
        <p:spPr>
          <a:xfrm>
            <a:off x="373491" y="196734"/>
            <a:ext cx="9374150" cy="43088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sz="2200" b="1" spc="-70" dirty="0">
                <a:solidFill>
                  <a:srgbClr val="00387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『</a:t>
            </a:r>
            <a:r>
              <a:rPr lang="ko-KR" altLang="en-US" sz="2200" b="1" spc="-70" dirty="0" err="1">
                <a:solidFill>
                  <a:srgbClr val="00387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교보괜찮아요암보험</a:t>
            </a:r>
            <a:r>
              <a:rPr lang="en-US" altLang="ko-KR" sz="2200" b="1" spc="-70" dirty="0">
                <a:solidFill>
                  <a:srgbClr val="00387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』 </a:t>
            </a:r>
            <a:r>
              <a:rPr lang="ko-KR" altLang="en-US" sz="2200" b="1" spc="-70" dirty="0">
                <a:solidFill>
                  <a:srgbClr val="00387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의 강점 마케팅 포인트 </a:t>
            </a:r>
          </a:p>
        </p:txBody>
      </p:sp>
    </p:spTree>
    <p:extLst>
      <p:ext uri="{BB962C8B-B14F-4D97-AF65-F5344CB8AC3E}">
        <p14:creationId xmlns:p14="http://schemas.microsoft.com/office/powerpoint/2010/main" val="1105070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344BE6A1-F152-9D98-E879-84C4F5BCB6CA}"/>
              </a:ext>
            </a:extLst>
          </p:cNvPr>
          <p:cNvGrpSpPr/>
          <p:nvPr/>
        </p:nvGrpSpPr>
        <p:grpSpPr>
          <a:xfrm>
            <a:off x="775742" y="1754077"/>
            <a:ext cx="8686002" cy="3751707"/>
            <a:chOff x="1207949" y="2420888"/>
            <a:chExt cx="7492777" cy="3751707"/>
          </a:xfrm>
        </p:grpSpPr>
        <p:sp>
          <p:nvSpPr>
            <p:cNvPr id="3" name="사각형: 둥근 모서리 2">
              <a:extLst>
                <a:ext uri="{FF2B5EF4-FFF2-40B4-BE49-F238E27FC236}">
                  <a16:creationId xmlns:a16="http://schemas.microsoft.com/office/drawing/2014/main" id="{AB36636E-BFD1-34A7-0BA9-195935DA7635}"/>
                </a:ext>
              </a:extLst>
            </p:cNvPr>
            <p:cNvSpPr/>
            <p:nvPr/>
          </p:nvSpPr>
          <p:spPr>
            <a:xfrm>
              <a:off x="1207949" y="2466847"/>
              <a:ext cx="2182226" cy="745004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 w="38100">
              <a:solidFill>
                <a:schemeClr val="bg1">
                  <a:lumMod val="8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4" name="사각형: 둥근 모서리 3">
              <a:extLst>
                <a:ext uri="{FF2B5EF4-FFF2-40B4-BE49-F238E27FC236}">
                  <a16:creationId xmlns:a16="http://schemas.microsoft.com/office/drawing/2014/main" id="{41794CDF-4B59-EC31-7D91-6E89582815E1}"/>
                </a:ext>
              </a:extLst>
            </p:cNvPr>
            <p:cNvSpPr/>
            <p:nvPr/>
          </p:nvSpPr>
          <p:spPr>
            <a:xfrm>
              <a:off x="1405359" y="3439430"/>
              <a:ext cx="2182226" cy="745004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 w="38100">
              <a:solidFill>
                <a:schemeClr val="bg1">
                  <a:lumMod val="8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5" name="사각형: 둥근 모서리 4">
              <a:extLst>
                <a:ext uri="{FF2B5EF4-FFF2-40B4-BE49-F238E27FC236}">
                  <a16:creationId xmlns:a16="http://schemas.microsoft.com/office/drawing/2014/main" id="{DCAE3B1C-2625-7E58-8382-E992F8254683}"/>
                </a:ext>
              </a:extLst>
            </p:cNvPr>
            <p:cNvSpPr/>
            <p:nvPr/>
          </p:nvSpPr>
          <p:spPr>
            <a:xfrm>
              <a:off x="1634265" y="4438230"/>
              <a:ext cx="2182226" cy="745004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 w="38100">
              <a:solidFill>
                <a:schemeClr val="bg1">
                  <a:lumMod val="8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 b="1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6" name="사각형: 둥근 모서리 5">
              <a:extLst>
                <a:ext uri="{FF2B5EF4-FFF2-40B4-BE49-F238E27FC236}">
                  <a16:creationId xmlns:a16="http://schemas.microsoft.com/office/drawing/2014/main" id="{67BF1BDF-1564-2CCC-67B8-43BAB634D881}"/>
                </a:ext>
              </a:extLst>
            </p:cNvPr>
            <p:cNvSpPr/>
            <p:nvPr/>
          </p:nvSpPr>
          <p:spPr>
            <a:xfrm>
              <a:off x="1916017" y="5384596"/>
              <a:ext cx="2182226" cy="745004"/>
            </a:xfrm>
            <a:prstGeom prst="roundRect">
              <a:avLst/>
            </a:prstGeom>
            <a:solidFill>
              <a:srgbClr val="4DB848"/>
            </a:solidFill>
            <a:ln w="38100">
              <a:solidFill>
                <a:schemeClr val="bg1">
                  <a:lumMod val="8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 b="1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44B61D2-4962-612D-19B3-172B7B7EE270}"/>
                </a:ext>
              </a:extLst>
            </p:cNvPr>
            <p:cNvSpPr txBox="1"/>
            <p:nvPr/>
          </p:nvSpPr>
          <p:spPr>
            <a:xfrm>
              <a:off x="1405359" y="2603825"/>
              <a:ext cx="17874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400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나눔고딕" panose="020D0604000000000000" pitchFamily="50" charset="-127"/>
                  <a:ea typeface="나눔고딕" panose="020D0604000000000000" pitchFamily="50" charset="-127"/>
                </a:rPr>
                <a:t>예방</a:t>
              </a:r>
              <a:r>
                <a:rPr lang="en-US" altLang="ko-KR" sz="2400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나눔고딕" panose="020D0604000000000000" pitchFamily="50" charset="-127"/>
                  <a:ea typeface="나눔고딕" panose="020D0604000000000000" pitchFamily="50" charset="-127"/>
                </a:rPr>
                <a:t>/</a:t>
              </a:r>
              <a:r>
                <a:rPr lang="ko-KR" altLang="en-US" sz="2400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나눔고딕" panose="020D0604000000000000" pitchFamily="50" charset="-127"/>
                  <a:ea typeface="나눔고딕" panose="020D0604000000000000" pitchFamily="50" charset="-127"/>
                </a:rPr>
                <a:t>전조위험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C462045-9F3D-CB86-E783-E3F5ED86D1C4}"/>
                </a:ext>
              </a:extLst>
            </p:cNvPr>
            <p:cNvSpPr txBox="1"/>
            <p:nvPr/>
          </p:nvSpPr>
          <p:spPr>
            <a:xfrm>
              <a:off x="2212317" y="3536644"/>
              <a:ext cx="15896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400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나눔고딕" panose="020D0604000000000000" pitchFamily="50" charset="-127"/>
                  <a:ea typeface="나눔고딕" panose="020D0604000000000000" pitchFamily="50" charset="-127"/>
                </a:rPr>
                <a:t>진단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BCE0ABD-E294-50DB-5CD0-8DBE3548F51F}"/>
                </a:ext>
              </a:extLst>
            </p:cNvPr>
            <p:cNvSpPr txBox="1"/>
            <p:nvPr/>
          </p:nvSpPr>
          <p:spPr>
            <a:xfrm>
              <a:off x="2431813" y="4546790"/>
              <a:ext cx="15896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400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나눔고딕" panose="020D0604000000000000" pitchFamily="50" charset="-127"/>
                  <a:ea typeface="나눔고딕" panose="020D0604000000000000" pitchFamily="50" charset="-127"/>
                </a:rPr>
                <a:t>치료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93991E8-FF3D-EB41-8750-7C17A86D6355}"/>
                </a:ext>
              </a:extLst>
            </p:cNvPr>
            <p:cNvSpPr txBox="1"/>
            <p:nvPr/>
          </p:nvSpPr>
          <p:spPr>
            <a:xfrm>
              <a:off x="1964902" y="5526265"/>
              <a:ext cx="21508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400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나눔고딕" panose="020D0604000000000000" pitchFamily="50" charset="-127"/>
                  <a:ea typeface="나눔고딕" panose="020D0604000000000000" pitchFamily="50" charset="-127"/>
                </a:rPr>
                <a:t>관리</a:t>
              </a:r>
              <a:r>
                <a:rPr lang="en-US" altLang="ko-KR" sz="1600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나눔고딕" panose="020D0604000000000000" pitchFamily="50" charset="-127"/>
                  <a:ea typeface="나눔고딕" panose="020D0604000000000000" pitchFamily="50" charset="-127"/>
                </a:rPr>
                <a:t>(</a:t>
              </a:r>
              <a:r>
                <a:rPr lang="ko-KR" altLang="en-US" sz="1600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나눔고딕" panose="020D0604000000000000" pitchFamily="50" charset="-127"/>
                  <a:ea typeface="나눔고딕" panose="020D0604000000000000" pitchFamily="50" charset="-127"/>
                </a:rPr>
                <a:t>합병증</a:t>
              </a:r>
              <a:r>
                <a:rPr lang="en-US" altLang="ko-KR" sz="1600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나눔고딕" panose="020D0604000000000000" pitchFamily="50" charset="-127"/>
                  <a:ea typeface="나눔고딕" panose="020D0604000000000000" pitchFamily="50" charset="-127"/>
                </a:rPr>
                <a:t>, </a:t>
              </a:r>
              <a:r>
                <a:rPr lang="ko-KR" altLang="en-US" sz="1600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나눔고딕" panose="020D0604000000000000" pitchFamily="50" charset="-127"/>
                  <a:ea typeface="나눔고딕" panose="020D0604000000000000" pitchFamily="50" charset="-127"/>
                </a:rPr>
                <a:t>후속치료</a:t>
              </a:r>
              <a:r>
                <a:rPr lang="en-US" altLang="ko-KR" sz="1600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나눔고딕" panose="020D0604000000000000" pitchFamily="50" charset="-127"/>
                  <a:ea typeface="나눔고딕" panose="020D0604000000000000" pitchFamily="50" charset="-127"/>
                </a:rPr>
                <a:t>)</a:t>
              </a:r>
              <a:endParaRPr lang="ko-KR" altLang="en-US" sz="1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83461E5-F151-4C4D-ED12-7C4FAB0DDE5C}"/>
                </a:ext>
              </a:extLst>
            </p:cNvPr>
            <p:cNvSpPr txBox="1"/>
            <p:nvPr/>
          </p:nvSpPr>
          <p:spPr>
            <a:xfrm>
              <a:off x="3568358" y="2420888"/>
              <a:ext cx="513236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3</a:t>
              </a:r>
              <a:r>
                <a:rPr lang="ko-KR" altLang="en-US" sz="1600" dirty="0" err="1">
                  <a:latin typeface="나눔고딕" panose="020D0604000000000000" pitchFamily="50" charset="-127"/>
                  <a:ea typeface="나눔고딕" panose="020D0604000000000000" pitchFamily="50" charset="-127"/>
                </a:rPr>
                <a:t>대질환</a:t>
              </a:r>
              <a:r>
                <a:rPr lang="en-US" altLang="ko-KR" sz="16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MRI</a:t>
              </a:r>
              <a:r>
                <a:rPr lang="ko-KR" altLang="en-US" sz="16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검사특약</a:t>
              </a:r>
              <a:r>
                <a:rPr lang="en-US" altLang="ko-KR" sz="16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(</a:t>
              </a:r>
              <a:r>
                <a:rPr lang="ko-KR" altLang="en-US" sz="16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갱신형</a:t>
              </a:r>
              <a:r>
                <a:rPr lang="en-US" altLang="ko-KR" sz="16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), PET</a:t>
              </a:r>
              <a:r>
                <a:rPr lang="ko-KR" altLang="en-US" sz="16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검사특약</a:t>
              </a:r>
              <a:r>
                <a:rPr lang="en-US" altLang="ko-KR" sz="16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, </a:t>
              </a:r>
            </a:p>
            <a:p>
              <a:r>
                <a:rPr lang="en-US" altLang="ko-KR" sz="16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2</a:t>
              </a:r>
              <a:r>
                <a:rPr lang="ko-KR" altLang="en-US" sz="1600" dirty="0" err="1">
                  <a:latin typeface="나눔고딕" panose="020D0604000000000000" pitchFamily="50" charset="-127"/>
                  <a:ea typeface="나눔고딕" panose="020D0604000000000000" pitchFamily="50" charset="-127"/>
                </a:rPr>
                <a:t>대질환혈관조영술검사특약</a:t>
              </a:r>
              <a:r>
                <a:rPr lang="en-US" altLang="ko-KR" sz="16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, 2</a:t>
              </a:r>
              <a:r>
                <a:rPr lang="ko-KR" altLang="en-US" sz="1600" dirty="0" err="1">
                  <a:latin typeface="나눔고딕" panose="020D0604000000000000" pitchFamily="50" charset="-127"/>
                  <a:ea typeface="나눔고딕" panose="020D0604000000000000" pitchFamily="50" charset="-127"/>
                </a:rPr>
                <a:t>대질환</a:t>
              </a:r>
              <a:r>
                <a:rPr lang="en-US" altLang="ko-KR" sz="16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CT,</a:t>
              </a:r>
              <a:r>
                <a:rPr lang="ko-KR" altLang="en-US" sz="16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심장초음파</a:t>
              </a:r>
              <a:r>
                <a:rPr lang="en-US" altLang="ko-KR" sz="16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,</a:t>
              </a:r>
              <a:r>
                <a:rPr lang="ko-KR" altLang="en-US" sz="16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뇌파</a:t>
              </a:r>
              <a:r>
                <a:rPr lang="en-US" altLang="ko-KR" sz="16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,</a:t>
              </a:r>
              <a:r>
                <a:rPr lang="ko-KR" altLang="en-US" sz="16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뇌척수액검사특약 등 </a:t>
              </a:r>
              <a:endParaRPr lang="en-US" altLang="ko-KR" sz="1600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393410F-1371-2524-DAD8-CE5C04280A52}"/>
                </a:ext>
              </a:extLst>
            </p:cNvPr>
            <p:cNvSpPr txBox="1"/>
            <p:nvPr/>
          </p:nvSpPr>
          <p:spPr>
            <a:xfrm>
              <a:off x="3801943" y="3391549"/>
              <a:ext cx="44663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6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암진단비</a:t>
              </a:r>
              <a:r>
                <a:rPr lang="en-US" altLang="ko-KR" sz="16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, </a:t>
              </a:r>
              <a:r>
                <a:rPr lang="ko-KR" altLang="en-US" sz="1600" dirty="0" err="1">
                  <a:latin typeface="나눔고딕" panose="020D0604000000000000" pitchFamily="50" charset="-127"/>
                  <a:ea typeface="나눔고딕" panose="020D0604000000000000" pitchFamily="50" charset="-127"/>
                </a:rPr>
                <a:t>선택암진단비</a:t>
              </a:r>
              <a:r>
                <a:rPr lang="en-US" altLang="ko-KR" sz="16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, </a:t>
              </a:r>
              <a:r>
                <a:rPr lang="ko-KR" altLang="en-US" sz="1600" dirty="0" err="1">
                  <a:latin typeface="나눔고딕" panose="020D0604000000000000" pitchFamily="50" charset="-127"/>
                  <a:ea typeface="나눔고딕" panose="020D0604000000000000" pitchFamily="50" charset="-127"/>
                </a:rPr>
                <a:t>재진단암진단비</a:t>
              </a:r>
              <a:endParaRPr lang="en-US" altLang="ko-KR" sz="1600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r>
                <a:rPr lang="ko-KR" altLang="en-US" sz="1600" dirty="0" err="1">
                  <a:latin typeface="나눔고딕" panose="020D0604000000000000" pitchFamily="50" charset="-127"/>
                  <a:ea typeface="나눔고딕" panose="020D0604000000000000" pitchFamily="50" charset="-127"/>
                </a:rPr>
                <a:t>뇌출혈및뇌경색증진단</a:t>
              </a:r>
              <a:r>
                <a:rPr lang="en-US" altLang="ko-KR" sz="16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, </a:t>
              </a:r>
              <a:r>
                <a:rPr lang="ko-KR" altLang="en-US" sz="16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급성심근경색증진단비</a:t>
              </a:r>
              <a:endParaRPr lang="en-US" altLang="ko-KR" sz="1600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r>
                <a:rPr lang="ko-KR" altLang="en-US" sz="1600" dirty="0" err="1">
                  <a:latin typeface="나눔고딕" panose="020D0604000000000000" pitchFamily="50" charset="-127"/>
                  <a:ea typeface="나눔고딕" panose="020D0604000000000000" pitchFamily="50" charset="-127"/>
                </a:rPr>
                <a:t>허혈심장질환및뇌혈관질환진단특약</a:t>
              </a:r>
              <a:r>
                <a:rPr lang="en-US" altLang="ko-KR" sz="16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(</a:t>
              </a:r>
              <a:r>
                <a:rPr lang="ko-KR" altLang="en-US" sz="16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갱신형</a:t>
              </a:r>
              <a:r>
                <a:rPr lang="en-US" altLang="ko-KR" sz="16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) </a:t>
              </a:r>
              <a:r>
                <a:rPr lang="ko-KR" altLang="en-US" sz="16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등</a:t>
              </a:r>
              <a:endParaRPr lang="en-US" altLang="ko-KR" sz="1600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D39AF29-DCBF-EA85-AFDF-2F3D715E4D04}"/>
                </a:ext>
              </a:extLst>
            </p:cNvPr>
            <p:cNvSpPr txBox="1"/>
            <p:nvPr/>
          </p:nvSpPr>
          <p:spPr>
            <a:xfrm>
              <a:off x="4016302" y="4378453"/>
              <a:ext cx="447751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600" dirty="0" err="1">
                  <a:latin typeface="나눔고딕" panose="020D0604000000000000" pitchFamily="50" charset="-127"/>
                  <a:ea typeface="나눔고딕" panose="020D0604000000000000" pitchFamily="50" charset="-127"/>
                </a:rPr>
                <a:t>암수술</a:t>
              </a:r>
              <a:r>
                <a:rPr lang="en-US" altLang="ko-KR" sz="16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, </a:t>
              </a:r>
              <a:r>
                <a:rPr lang="ko-KR" altLang="en-US" sz="1600" dirty="0" err="1">
                  <a:latin typeface="나눔고딕" panose="020D0604000000000000" pitchFamily="50" charset="-127"/>
                  <a:ea typeface="나눔고딕" panose="020D0604000000000000" pitchFamily="50" charset="-127"/>
                </a:rPr>
                <a:t>표적항암약물허가치료보장</a:t>
              </a:r>
              <a:endParaRPr lang="en-US" altLang="ko-KR" sz="1600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r>
                <a:rPr lang="ko-KR" altLang="en-US" sz="1600" dirty="0" err="1">
                  <a:latin typeface="나눔고딕" panose="020D0604000000000000" pitchFamily="50" charset="-127"/>
                  <a:ea typeface="나눔고딕" panose="020D0604000000000000" pitchFamily="50" charset="-127"/>
                </a:rPr>
                <a:t>갑상선암수술후호르몬약물허가치료특약</a:t>
              </a:r>
              <a:endParaRPr lang="en-US" altLang="ko-KR" sz="1600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r>
                <a:rPr lang="ko-KR" altLang="en-US" sz="16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항암양성자</a:t>
              </a:r>
              <a:r>
                <a:rPr lang="en-US" altLang="ko-KR" sz="16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/</a:t>
              </a:r>
              <a:r>
                <a:rPr lang="ko-KR" altLang="en-US" sz="1600" dirty="0" err="1">
                  <a:latin typeface="나눔고딕" panose="020D0604000000000000" pitchFamily="50" charset="-127"/>
                  <a:ea typeface="나눔고딕" panose="020D0604000000000000" pitchFamily="50" charset="-127"/>
                </a:rPr>
                <a:t>세기조절방사선치료보장</a:t>
              </a:r>
              <a:r>
                <a:rPr lang="ko-KR" altLang="en-US" sz="16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  등</a:t>
              </a:r>
              <a:endParaRPr lang="en-US" altLang="ko-KR" sz="1600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C3597B7-4E3A-00FD-B3CB-C8F0F06BDFC4}"/>
                </a:ext>
              </a:extLst>
            </p:cNvPr>
            <p:cNvSpPr txBox="1"/>
            <p:nvPr/>
          </p:nvSpPr>
          <p:spPr>
            <a:xfrm>
              <a:off x="4363171" y="5341598"/>
              <a:ext cx="433755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600" dirty="0" err="1">
                  <a:latin typeface="나눔고딕" panose="020D0604000000000000" pitchFamily="50" charset="-127"/>
                  <a:ea typeface="나눔고딕" panose="020D0604000000000000" pitchFamily="50" charset="-127"/>
                </a:rPr>
                <a:t>급여암특정재활치료특약</a:t>
              </a:r>
              <a:r>
                <a:rPr lang="en-US" altLang="ko-KR" sz="16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(</a:t>
              </a:r>
              <a:r>
                <a:rPr lang="ko-KR" altLang="en-US" sz="16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갱신형</a:t>
              </a:r>
              <a:r>
                <a:rPr lang="en-US" altLang="ko-KR" sz="16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), </a:t>
              </a:r>
              <a:r>
                <a:rPr lang="ko-KR" altLang="en-US" sz="1600" dirty="0" err="1">
                  <a:latin typeface="나눔고딕" panose="020D0604000000000000" pitchFamily="50" charset="-127"/>
                  <a:ea typeface="나눔고딕" panose="020D0604000000000000" pitchFamily="50" charset="-127"/>
                </a:rPr>
                <a:t>암진후장애진단</a:t>
              </a:r>
              <a:r>
                <a:rPr lang="en-US" altLang="ko-KR" sz="16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, </a:t>
              </a:r>
            </a:p>
            <a:p>
              <a:r>
                <a:rPr lang="ko-KR" altLang="en-US" sz="1600" dirty="0" err="1">
                  <a:latin typeface="나눔고딕" panose="020D0604000000000000" pitchFamily="50" charset="-127"/>
                  <a:ea typeface="나눔고딕" panose="020D0604000000000000" pitchFamily="50" charset="-127"/>
                </a:rPr>
                <a:t>인공배뇨배설및기관절개수술</a:t>
              </a:r>
              <a:r>
                <a:rPr lang="en-US" altLang="ko-KR" sz="16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, </a:t>
              </a:r>
              <a:r>
                <a:rPr lang="ko-KR" altLang="en-US" sz="16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항암방사선치료후</a:t>
              </a:r>
              <a:r>
                <a:rPr lang="en-US" altLang="ko-KR" sz="16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9</a:t>
              </a:r>
              <a:r>
                <a:rPr lang="ko-KR" altLang="en-US" sz="16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대</a:t>
              </a:r>
              <a:r>
                <a:rPr lang="en-US" altLang="ko-KR" sz="16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/>
              </a:r>
              <a:br>
                <a:rPr lang="en-US" altLang="ko-KR" sz="16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</a:br>
              <a:r>
                <a:rPr lang="ko-KR" altLang="en-US" sz="16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합병증진단특약</a:t>
              </a:r>
              <a:r>
                <a:rPr lang="en-US" altLang="ko-KR" sz="16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(</a:t>
              </a:r>
              <a:r>
                <a:rPr lang="ko-KR" altLang="en-US" sz="16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갱신형</a:t>
              </a:r>
              <a:r>
                <a:rPr lang="en-US" altLang="ko-KR" sz="16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) </a:t>
              </a:r>
              <a:r>
                <a:rPr lang="ko-KR" altLang="en-US" sz="16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등</a:t>
              </a:r>
              <a:endParaRPr lang="en-US" altLang="ko-KR" sz="1600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sp>
        <p:nvSpPr>
          <p:cNvPr id="15" name="타원 14">
            <a:extLst>
              <a:ext uri="{FF2B5EF4-FFF2-40B4-BE49-F238E27FC236}">
                <a16:creationId xmlns:a16="http://schemas.microsoft.com/office/drawing/2014/main" id="{F5FCFC7F-8D58-0CF5-8F0D-B3693852BF2F}"/>
              </a:ext>
            </a:extLst>
          </p:cNvPr>
          <p:cNvSpPr/>
          <p:nvPr/>
        </p:nvSpPr>
        <p:spPr>
          <a:xfrm>
            <a:off x="567027" y="1183549"/>
            <a:ext cx="208714" cy="208714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190500" dist="1143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4E7AD42-2849-B0F9-053C-9C3BE45355E7}"/>
              </a:ext>
            </a:extLst>
          </p:cNvPr>
          <p:cNvSpPr txBox="1"/>
          <p:nvPr/>
        </p:nvSpPr>
        <p:spPr>
          <a:xfrm>
            <a:off x="790977" y="1126639"/>
            <a:ext cx="8409701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>
                <a:schemeClr val="tx1"/>
              </a:buClr>
            </a:pPr>
            <a:r>
              <a:rPr lang="en-US" altLang="ko-KR" sz="1700" b="1" dirty="0">
                <a:latin typeface="나눔고딕" pitchFamily="2" charset="-127"/>
                <a:ea typeface="나눔고딕" pitchFamily="2" charset="-127"/>
              </a:rPr>
              <a:t>All Care </a:t>
            </a:r>
            <a:r>
              <a:rPr lang="ko-KR" altLang="en-US" sz="1700" b="1" dirty="0">
                <a:latin typeface="나눔고딕" pitchFamily="2" charset="-127"/>
                <a:ea typeface="나눔고딕" pitchFamily="2" charset="-127"/>
              </a:rPr>
              <a:t>보장에서 더욱 빛나는 </a:t>
            </a:r>
            <a:r>
              <a:rPr lang="en-US" altLang="ko-KR" sz="17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『</a:t>
            </a:r>
            <a:r>
              <a:rPr lang="ko-KR" altLang="en-US" sz="1700" b="1" dirty="0">
                <a:latin typeface="나눔고딕" pitchFamily="2" charset="-127"/>
                <a:ea typeface="나눔고딕" pitchFamily="2" charset="-127"/>
              </a:rPr>
              <a:t>괜찮아요 </a:t>
            </a:r>
            <a:r>
              <a:rPr lang="ko-KR" altLang="en-US" sz="1700" b="1" dirty="0" err="1">
                <a:latin typeface="나눔고딕" pitchFamily="2" charset="-127"/>
                <a:ea typeface="나눔고딕" pitchFamily="2" charset="-127"/>
              </a:rPr>
              <a:t>암보험</a:t>
            </a:r>
            <a:r>
              <a:rPr lang="en-US" altLang="ko-KR" sz="17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』</a:t>
            </a:r>
            <a:r>
              <a:rPr lang="ko-KR" altLang="en-US" sz="1700" b="1" dirty="0">
                <a:latin typeface="나눔고딕" pitchFamily="2" charset="-127"/>
                <a:ea typeface="나눔고딕" pitchFamily="2" charset="-127"/>
              </a:rPr>
              <a:t>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5A288B1-042F-48DC-38E8-9BC4F106061C}"/>
              </a:ext>
            </a:extLst>
          </p:cNvPr>
          <p:cNvSpPr txBox="1"/>
          <p:nvPr/>
        </p:nvSpPr>
        <p:spPr>
          <a:xfrm>
            <a:off x="861779" y="5758774"/>
            <a:ext cx="826809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7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But,</a:t>
            </a:r>
            <a:r>
              <a:rPr lang="ko-KR" altLang="en-US" sz="27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암보험이지만 </a:t>
            </a:r>
            <a:r>
              <a:rPr lang="ko-KR" altLang="en-US" sz="2700" b="1" dirty="0" err="1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뇌심혈관질환관련</a:t>
            </a:r>
            <a:r>
              <a:rPr lang="ko-KR" altLang="en-US" sz="27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보장</a:t>
            </a:r>
            <a:r>
              <a:rPr lang="ko-KR" altLang="en-US" sz="27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도 가입 가능   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171E4E1-6DDB-F84D-0754-32C3F05C1594}"/>
              </a:ext>
            </a:extLst>
          </p:cNvPr>
          <p:cNvSpPr txBox="1"/>
          <p:nvPr/>
        </p:nvSpPr>
        <p:spPr>
          <a:xfrm>
            <a:off x="1362153" y="6259630"/>
            <a:ext cx="753663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5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5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뇌출혈및뇌경색증진단비</a:t>
            </a:r>
            <a:r>
              <a:rPr lang="en-US" altLang="ko-KR" sz="15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5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급성심근경색증진단비</a:t>
            </a:r>
            <a:r>
              <a:rPr lang="en-US" altLang="ko-KR" sz="15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5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허혈심장질환및뇌혈관질환진단비</a:t>
            </a:r>
            <a:r>
              <a:rPr lang="ko-KR" altLang="en-US" sz="15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등</a:t>
            </a:r>
            <a:r>
              <a:rPr lang="en-US" altLang="ko-KR" sz="15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lang="ko-KR" altLang="en-US" sz="15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19" name="그림 18">
            <a:extLst>
              <a:ext uri="{FF2B5EF4-FFF2-40B4-BE49-F238E27FC236}">
                <a16:creationId xmlns:a16="http://schemas.microsoft.com/office/drawing/2014/main" id="{D774E256-8FDE-FDAA-BB7B-241059C5E94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834" b="93993" l="3103" r="90000">
                        <a14:foregroundMark x1="29655" y1="18728" x2="11724" y2="50177"/>
                        <a14:foregroundMark x1="11034" y1="26855" x2="14828" y2="62191"/>
                        <a14:foregroundMark x1="14828" y1="62191" x2="23793" y2="84099"/>
                        <a14:foregroundMark x1="23793" y1="84099" x2="28276" y2="86926"/>
                        <a14:foregroundMark x1="83448" y1="14841" x2="66897" y2="81979"/>
                        <a14:foregroundMark x1="66897" y1="81979" x2="80690" y2="63958"/>
                        <a14:foregroundMark x1="80690" y1="63958" x2="70345" y2="66784"/>
                        <a14:foregroundMark x1="65172" y1="34276" x2="63448" y2="65371"/>
                        <a14:foregroundMark x1="63448" y1="65371" x2="73448" y2="84806"/>
                        <a14:foregroundMark x1="73448" y1="84806" x2="77931" y2="84099"/>
                        <a14:foregroundMark x1="82069" y1="64311" x2="82759" y2="85512"/>
                        <a14:foregroundMark x1="82759" y1="85512" x2="80000" y2="88339"/>
                        <a14:foregroundMark x1="87931" y1="55477" x2="88966" y2="74558"/>
                        <a14:foregroundMark x1="88966" y1="74558" x2="84138" y2="90459"/>
                        <a14:foregroundMark x1="62069" y1="86572" x2="81034" y2="84806"/>
                        <a14:foregroundMark x1="81034" y1="84806" x2="81034" y2="84806"/>
                        <a14:foregroundMark x1="55517" y1="90459" x2="81034" y2="89046"/>
                        <a14:foregroundMark x1="81034" y1="89046" x2="81724" y2="88693"/>
                        <a14:foregroundMark x1="61034" y1="92580" x2="80000" y2="93993"/>
                        <a14:foregroundMark x1="80000" y1="93993" x2="86552" y2="93286"/>
                        <a14:foregroundMark x1="5517" y1="39929" x2="3448" y2="85866"/>
                        <a14:foregroundMark x1="36207" y1="8834" x2="23103" y2="1660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1121" y="5770764"/>
            <a:ext cx="231092" cy="225514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B3A091EC-C071-0187-E6B0-358327D98D4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834" b="93993" l="3103" r="90000">
                        <a14:foregroundMark x1="29655" y1="18728" x2="11724" y2="50177"/>
                        <a14:foregroundMark x1="11034" y1="26855" x2="14828" y2="62191"/>
                        <a14:foregroundMark x1="14828" y1="62191" x2="23793" y2="84099"/>
                        <a14:foregroundMark x1="23793" y1="84099" x2="28276" y2="86926"/>
                        <a14:foregroundMark x1="83448" y1="14841" x2="66897" y2="81979"/>
                        <a14:foregroundMark x1="66897" y1="81979" x2="80690" y2="63958"/>
                        <a14:foregroundMark x1="80690" y1="63958" x2="70345" y2="66784"/>
                        <a14:foregroundMark x1="65172" y1="34276" x2="63448" y2="65371"/>
                        <a14:foregroundMark x1="63448" y1="65371" x2="73448" y2="84806"/>
                        <a14:foregroundMark x1="73448" y1="84806" x2="77931" y2="84099"/>
                        <a14:foregroundMark x1="82069" y1="64311" x2="82759" y2="85512"/>
                        <a14:foregroundMark x1="82759" y1="85512" x2="80000" y2="88339"/>
                        <a14:foregroundMark x1="87931" y1="55477" x2="88966" y2="74558"/>
                        <a14:foregroundMark x1="88966" y1="74558" x2="84138" y2="90459"/>
                        <a14:foregroundMark x1="62069" y1="86572" x2="81034" y2="84806"/>
                        <a14:foregroundMark x1="81034" y1="84806" x2="81034" y2="84806"/>
                        <a14:foregroundMark x1="55517" y1="90459" x2="81034" y2="89046"/>
                        <a14:foregroundMark x1="81034" y1="89046" x2="81724" y2="88693"/>
                        <a14:foregroundMark x1="61034" y1="92580" x2="80000" y2="93993"/>
                        <a14:foregroundMark x1="80000" y1="93993" x2="86552" y2="93286"/>
                        <a14:foregroundMark x1="5517" y1="39929" x2="3448" y2="85866"/>
                        <a14:foregroundMark x1="36207" y1="8834" x2="23103" y2="1660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0800000">
            <a:off x="9020555" y="6076808"/>
            <a:ext cx="231092" cy="225514"/>
          </a:xfrm>
          <a:prstGeom prst="rect">
            <a:avLst/>
          </a:prstGeom>
        </p:spPr>
      </p:pic>
      <p:sp>
        <p:nvSpPr>
          <p:cNvPr id="21" name="타원 20">
            <a:extLst>
              <a:ext uri="{FF2B5EF4-FFF2-40B4-BE49-F238E27FC236}">
                <a16:creationId xmlns:a16="http://schemas.microsoft.com/office/drawing/2014/main" id="{880D0312-2FCD-CAAC-F334-0B844502EF95}"/>
              </a:ext>
            </a:extLst>
          </p:cNvPr>
          <p:cNvSpPr/>
          <p:nvPr/>
        </p:nvSpPr>
        <p:spPr>
          <a:xfrm>
            <a:off x="7198993" y="2485028"/>
            <a:ext cx="2264115" cy="2218131"/>
          </a:xfrm>
          <a:prstGeom prst="ellipse">
            <a:avLst/>
          </a:prstGeom>
          <a:solidFill>
            <a:srgbClr val="FF0000">
              <a:alpha val="6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12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C846476-9197-C21C-E869-9F85002A60F7}"/>
              </a:ext>
            </a:extLst>
          </p:cNvPr>
          <p:cNvSpPr txBox="1"/>
          <p:nvPr/>
        </p:nvSpPr>
        <p:spPr>
          <a:xfrm>
            <a:off x="7350231" y="3062493"/>
            <a:ext cx="1992265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16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암 전조질환부터 </a:t>
            </a:r>
            <a:endParaRPr lang="en-US" altLang="ko-KR" sz="16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/>
            <a:r>
              <a:rPr lang="ko-KR" altLang="en-US" sz="16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진단치료는 물론 </a:t>
            </a:r>
            <a:endParaRPr lang="en-US" altLang="ko-KR" sz="16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/>
            <a:r>
              <a:rPr lang="ko-KR" altLang="en-US" sz="16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사망에 이르기까지 </a:t>
            </a:r>
            <a:r>
              <a:rPr lang="en-US" altLang="ko-KR" sz="20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All care</a:t>
            </a:r>
            <a:r>
              <a:rPr lang="en-US" altLang="ko-KR" sz="2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6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보장</a:t>
            </a:r>
            <a:r>
              <a:rPr lang="en-US" altLang="ko-KR" sz="16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!!</a:t>
            </a:r>
            <a:endParaRPr lang="ko-KR" altLang="en-US" sz="16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23" name="그림 22">
            <a:extLst>
              <a:ext uri="{FF2B5EF4-FFF2-40B4-BE49-F238E27FC236}">
                <a16:creationId xmlns:a16="http://schemas.microsoft.com/office/drawing/2014/main" id="{D4E6A2A9-EAE9-E3FC-F515-BBA4C551B7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54" b="92336" l="9851" r="89851">
                        <a14:foregroundMark x1="20000" y1="18248" x2="20000" y2="19343"/>
                        <a14:foregroundMark x1="65970" y1="56569" x2="68955" y2="56934"/>
                        <a14:foregroundMark x1="29851" y1="92336" x2="30149" y2="8941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49647" y="4544095"/>
            <a:ext cx="725633" cy="593503"/>
          </a:xfrm>
          <a:prstGeom prst="rect">
            <a:avLst/>
          </a:prstGeom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id="{ECC5E78F-0E0E-B2E8-6684-D5BD534BED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54" b="92336" l="9851" r="89851">
                        <a14:foregroundMark x1="20000" y1="18248" x2="20000" y2="19343"/>
                        <a14:foregroundMark x1="65970" y1="56569" x2="68955" y2="56934"/>
                        <a14:foregroundMark x1="29851" y1="92336" x2="30149" y2="8941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65155" y="2124299"/>
            <a:ext cx="725633" cy="593503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91927332-43E5-9B4E-B3E4-879CDE587045}"/>
              </a:ext>
            </a:extLst>
          </p:cNvPr>
          <p:cNvSpPr txBox="1"/>
          <p:nvPr/>
        </p:nvSpPr>
        <p:spPr>
          <a:xfrm>
            <a:off x="373491" y="196734"/>
            <a:ext cx="9374150" cy="43088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sz="2200" b="1" spc="-70" dirty="0">
                <a:solidFill>
                  <a:srgbClr val="00387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『</a:t>
            </a:r>
            <a:r>
              <a:rPr lang="ko-KR" altLang="en-US" sz="2200" b="1" spc="-70" dirty="0" err="1">
                <a:solidFill>
                  <a:srgbClr val="00387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교보괜찮아요암보험</a:t>
            </a:r>
            <a:r>
              <a:rPr lang="en-US" altLang="ko-KR" sz="2200" b="1" spc="-70" dirty="0">
                <a:solidFill>
                  <a:srgbClr val="00387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』 </a:t>
            </a:r>
            <a:r>
              <a:rPr lang="ko-KR" altLang="en-US" sz="2200" b="1" spc="-70" dirty="0">
                <a:solidFill>
                  <a:srgbClr val="00387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의 강점 마케팅 포인트 </a:t>
            </a:r>
          </a:p>
        </p:txBody>
      </p:sp>
    </p:spTree>
    <p:extLst>
      <p:ext uri="{BB962C8B-B14F-4D97-AF65-F5344CB8AC3E}">
        <p14:creationId xmlns:p14="http://schemas.microsoft.com/office/powerpoint/2010/main" val="542845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ED5639C2-82B4-20E4-6A33-9999E9D99B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1806" y="5280494"/>
            <a:ext cx="403402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r"/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출처 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한국유방암학회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en-US" altLang="ko-KR" sz="1000" dirty="0"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rPr>
              <a:t>『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2022  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유방암백서 </a:t>
            </a:r>
            <a:r>
              <a:rPr lang="en-US" altLang="ko-KR" sz="1000" dirty="0"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rPr>
              <a:t>』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lang="ko-KR" altLang="en-US" sz="10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aphicFrame>
        <p:nvGraphicFramePr>
          <p:cNvPr id="3" name="표 2">
            <a:extLst>
              <a:ext uri="{FF2B5EF4-FFF2-40B4-BE49-F238E27FC236}">
                <a16:creationId xmlns:a16="http://schemas.microsoft.com/office/drawing/2014/main" id="{83DB1C9E-C85B-74E3-80DB-56354882D2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9575361"/>
              </p:ext>
            </p:extLst>
          </p:nvPr>
        </p:nvGraphicFramePr>
        <p:xfrm>
          <a:off x="5385828" y="1844675"/>
          <a:ext cx="1983937" cy="338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1798">
                  <a:extLst>
                    <a:ext uri="{9D8B030D-6E8A-4147-A177-3AD203B41FA5}">
                      <a16:colId xmlns:a16="http://schemas.microsoft.com/office/drawing/2014/main" val="2755950767"/>
                    </a:ext>
                  </a:extLst>
                </a:gridCol>
                <a:gridCol w="992139">
                  <a:extLst>
                    <a:ext uri="{9D8B030D-6E8A-4147-A177-3AD203B41FA5}">
                      <a16:colId xmlns:a16="http://schemas.microsoft.com/office/drawing/2014/main" val="364240940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dirty="0">
                          <a:solidFill>
                            <a:schemeClr val="bg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KoPubWorld돋움체 Light" panose="00000300000000000000" pitchFamily="2" charset="-127"/>
                        </a:rPr>
                        <a:t>연령대</a:t>
                      </a:r>
                    </a:p>
                  </a:txBody>
                  <a:tcPr marL="149603" marR="149603" marT="74808" marB="74808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dirty="0" err="1">
                          <a:solidFill>
                            <a:schemeClr val="bg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KoPubWorld돋움체 Light" panose="00000300000000000000" pitchFamily="2" charset="-127"/>
                        </a:rPr>
                        <a:t>발생자수</a:t>
                      </a:r>
                      <a:endParaRPr lang="ko-KR" altLang="en-US" sz="1300" dirty="0">
                        <a:solidFill>
                          <a:schemeClr val="bg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KoPubWorld돋움체 Light" panose="00000300000000000000" pitchFamily="2" charset="-127"/>
                      </a:endParaRPr>
                    </a:p>
                  </a:txBody>
                  <a:tcPr marL="149603" marR="149603" marT="74808" marB="74808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83855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500" b="1" dirty="0">
                          <a:solidFill>
                            <a:schemeClr val="bg1"/>
                          </a:solidFill>
                          <a:highlight>
                            <a:srgbClr val="FF0000"/>
                          </a:highlight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KoPubWorld돋움체 Light" panose="00000300000000000000" pitchFamily="2" charset="-127"/>
                        </a:rPr>
                        <a:t>전체</a:t>
                      </a:r>
                    </a:p>
                  </a:txBody>
                  <a:tcPr marL="149603" marR="149603" marT="74808" marB="74808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500" b="1" dirty="0">
                          <a:solidFill>
                            <a:schemeClr val="bg1"/>
                          </a:solidFill>
                          <a:highlight>
                            <a:srgbClr val="FF0000"/>
                          </a:highlight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KoPubWorld돋움체 Light" panose="00000300000000000000" pitchFamily="2" charset="-127"/>
                        </a:rPr>
                        <a:t>24,820</a:t>
                      </a:r>
                      <a:endParaRPr lang="ko-KR" altLang="en-US" sz="1500" b="1" dirty="0">
                        <a:solidFill>
                          <a:schemeClr val="bg1"/>
                        </a:solidFill>
                        <a:highlight>
                          <a:srgbClr val="FF0000"/>
                        </a:highlight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KoPubWorld돋움체 Light" panose="00000300000000000000" pitchFamily="2" charset="-127"/>
                      </a:endParaRPr>
                    </a:p>
                  </a:txBody>
                  <a:tcPr marL="149603" marR="149603" marT="74808" marB="74808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03762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KoPubWorld돋움체 Light" panose="00000300000000000000" pitchFamily="2" charset="-127"/>
                        </a:rPr>
                        <a:t>0~4</a:t>
                      </a:r>
                      <a:r>
                        <a:rPr lang="ko-KR" altLang="en-US" sz="12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KoPubWorld돋움체 Light" panose="00000300000000000000" pitchFamily="2" charset="-127"/>
                        </a:rPr>
                        <a:t>세</a:t>
                      </a:r>
                    </a:p>
                  </a:txBody>
                  <a:tcPr marL="149603" marR="149603" marT="74808" marB="74808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2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KoPubWorld돋움체 Light" panose="00000300000000000000" pitchFamily="2" charset="-127"/>
                        </a:rPr>
                        <a:t>-</a:t>
                      </a:r>
                      <a:endParaRPr lang="ko-KR" altLang="en-US" sz="1200" dirty="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KoPubWorld돋움체 Light" panose="00000300000000000000" pitchFamily="2" charset="-127"/>
                      </a:endParaRPr>
                    </a:p>
                  </a:txBody>
                  <a:tcPr marL="149603" marR="149603" marT="74808" marB="74808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93201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KoPubWorld돋움체 Light" panose="00000300000000000000" pitchFamily="2" charset="-127"/>
                        </a:rPr>
                        <a:t>5~9</a:t>
                      </a:r>
                      <a:r>
                        <a:rPr lang="ko-KR" altLang="en-US" sz="12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KoPubWorld돋움체 Light" panose="00000300000000000000" pitchFamily="2" charset="-127"/>
                        </a:rPr>
                        <a:t>세</a:t>
                      </a:r>
                    </a:p>
                  </a:txBody>
                  <a:tcPr marL="149603" marR="149603" marT="74808" marB="74808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2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KoPubWorld돋움체 Light" panose="00000300000000000000" pitchFamily="2" charset="-127"/>
                        </a:rPr>
                        <a:t>-</a:t>
                      </a:r>
                      <a:endParaRPr lang="ko-KR" altLang="en-US" sz="1200" dirty="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KoPubWorld돋움체 Light" panose="00000300000000000000" pitchFamily="2" charset="-127"/>
                      </a:endParaRPr>
                    </a:p>
                  </a:txBody>
                  <a:tcPr marL="149603" marR="149603" marT="74808" marB="74808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86982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KoPubWorld돋움체 Light" panose="00000300000000000000" pitchFamily="2" charset="-127"/>
                        </a:rPr>
                        <a:t>10~14</a:t>
                      </a:r>
                      <a:r>
                        <a:rPr lang="ko-KR" altLang="en-US" sz="12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KoPubWorld돋움체 Light" panose="00000300000000000000" pitchFamily="2" charset="-127"/>
                        </a:rPr>
                        <a:t>세</a:t>
                      </a:r>
                    </a:p>
                  </a:txBody>
                  <a:tcPr marL="149603" marR="149603" marT="74808" marB="74808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2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KoPubWorld돋움체 Light" panose="00000300000000000000" pitchFamily="2" charset="-127"/>
                        </a:rPr>
                        <a:t>1</a:t>
                      </a:r>
                      <a:endParaRPr lang="ko-KR" altLang="en-US" sz="1200" dirty="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KoPubWorld돋움체 Light" panose="00000300000000000000" pitchFamily="2" charset="-127"/>
                      </a:endParaRPr>
                    </a:p>
                  </a:txBody>
                  <a:tcPr marL="149603" marR="149603" marT="74808" marB="74808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53005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KoPubWorld돋움체 Light" panose="00000300000000000000" pitchFamily="2" charset="-127"/>
                        </a:rPr>
                        <a:t>15~19</a:t>
                      </a:r>
                      <a:r>
                        <a:rPr lang="ko-KR" altLang="en-US" sz="12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KoPubWorld돋움체 Light" panose="00000300000000000000" pitchFamily="2" charset="-127"/>
                        </a:rPr>
                        <a:t>세</a:t>
                      </a:r>
                    </a:p>
                  </a:txBody>
                  <a:tcPr marL="149603" marR="149603" marT="74808" marB="74808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2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KoPubWorld돋움체 Light" panose="00000300000000000000" pitchFamily="2" charset="-127"/>
                        </a:rPr>
                        <a:t>3</a:t>
                      </a:r>
                      <a:endParaRPr lang="ko-KR" altLang="en-US" sz="1200" dirty="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KoPubWorld돋움체 Light" panose="00000300000000000000" pitchFamily="2" charset="-127"/>
                      </a:endParaRPr>
                    </a:p>
                  </a:txBody>
                  <a:tcPr marL="149603" marR="149603" marT="74808" marB="74808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34314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KoPubWorld돋움체 Light" panose="00000300000000000000" pitchFamily="2" charset="-127"/>
                        </a:rPr>
                        <a:t>20~24</a:t>
                      </a:r>
                      <a:r>
                        <a:rPr lang="ko-KR" altLang="en-US" sz="1200" b="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KoPubWorld돋움체 Light" panose="00000300000000000000" pitchFamily="2" charset="-127"/>
                        </a:rPr>
                        <a:t>세</a:t>
                      </a:r>
                    </a:p>
                  </a:txBody>
                  <a:tcPr marL="149603" marR="149603" marT="74808" marB="74808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200" b="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KoPubWorld돋움체 Light" panose="00000300000000000000" pitchFamily="2" charset="-127"/>
                        </a:rPr>
                        <a:t>30</a:t>
                      </a:r>
                      <a:endParaRPr lang="ko-KR" altLang="en-US" sz="1200" b="0" dirty="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KoPubWorld돋움체 Light" panose="00000300000000000000" pitchFamily="2" charset="-127"/>
                      </a:endParaRPr>
                    </a:p>
                  </a:txBody>
                  <a:tcPr marL="149603" marR="149603" marT="74808" marB="74808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49489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KoPubWorld돋움체 Light" panose="00000300000000000000" pitchFamily="2" charset="-127"/>
                        </a:rPr>
                        <a:t>25~29</a:t>
                      </a:r>
                      <a:r>
                        <a:rPr lang="ko-KR" altLang="en-US" sz="1200" b="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KoPubWorld돋움체 Light" panose="00000300000000000000" pitchFamily="2" charset="-127"/>
                        </a:rPr>
                        <a:t>세</a:t>
                      </a:r>
                    </a:p>
                  </a:txBody>
                  <a:tcPr marL="149603" marR="149603" marT="74808" marB="74808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200" b="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KoPubWorld돋움체 Light" panose="00000300000000000000" pitchFamily="2" charset="-127"/>
                        </a:rPr>
                        <a:t>170</a:t>
                      </a:r>
                      <a:endParaRPr lang="ko-KR" altLang="en-US" sz="1200" b="0" dirty="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KoPubWorld돋움체 Light" panose="00000300000000000000" pitchFamily="2" charset="-127"/>
                      </a:endParaRPr>
                    </a:p>
                  </a:txBody>
                  <a:tcPr marL="149603" marR="149603" marT="74808" marB="74808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98927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KoPubWorld돋움체 Light" panose="00000300000000000000" pitchFamily="2" charset="-127"/>
                        </a:rPr>
                        <a:t>30~34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KoPubWorld돋움체 Light" panose="00000300000000000000" pitchFamily="2" charset="-127"/>
                        </a:rPr>
                        <a:t>세</a:t>
                      </a:r>
                    </a:p>
                  </a:txBody>
                  <a:tcPr marL="149603" marR="149603" marT="74808" marB="74808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KoPubWorld돋움체 Light" panose="00000300000000000000" pitchFamily="2" charset="-127"/>
                        </a:rPr>
                        <a:t>523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KoPubWorld돋움체 Light" panose="00000300000000000000" pitchFamily="2" charset="-127"/>
                      </a:endParaRPr>
                    </a:p>
                  </a:txBody>
                  <a:tcPr marL="149603" marR="149603" marT="74808" marB="74808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19470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highlight>
                            <a:srgbClr val="4EB949"/>
                          </a:highlight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KoPubWorld돋움체 Light" panose="00000300000000000000" pitchFamily="2" charset="-127"/>
                        </a:rPr>
                        <a:t>35~39</a:t>
                      </a:r>
                      <a:r>
                        <a:rPr lang="ko-KR" altLang="en-US" sz="1200" b="1" dirty="0">
                          <a:solidFill>
                            <a:schemeClr val="bg1"/>
                          </a:solidFill>
                          <a:highlight>
                            <a:srgbClr val="4EB949"/>
                          </a:highlight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KoPubWorld돋움체 Light" panose="00000300000000000000" pitchFamily="2" charset="-127"/>
                        </a:rPr>
                        <a:t>세</a:t>
                      </a:r>
                    </a:p>
                  </a:txBody>
                  <a:tcPr marL="149603" marR="149603" marT="74808" marB="74808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highlight>
                            <a:srgbClr val="4EB949"/>
                          </a:highlight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KoPubWorld돋움체 Light" panose="00000300000000000000" pitchFamily="2" charset="-127"/>
                        </a:rPr>
                        <a:t>1,543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highlight>
                          <a:srgbClr val="4EB949"/>
                        </a:highlight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KoPubWorld돋움체 Light" panose="00000300000000000000" pitchFamily="2" charset="-127"/>
                      </a:endParaRPr>
                    </a:p>
                  </a:txBody>
                  <a:tcPr marL="149603" marR="149603" marT="74808" marB="74808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4597415"/>
                  </a:ext>
                </a:extLst>
              </a:tr>
            </a:tbl>
          </a:graphicData>
        </a:graphic>
      </p:graphicFrame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id="{1C6733AE-BD74-3D40-DBE5-EE7E99D974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3388394"/>
              </p:ext>
            </p:extLst>
          </p:nvPr>
        </p:nvGraphicFramePr>
        <p:xfrm>
          <a:off x="7497342" y="1844675"/>
          <a:ext cx="1983937" cy="33324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1798">
                  <a:extLst>
                    <a:ext uri="{9D8B030D-6E8A-4147-A177-3AD203B41FA5}">
                      <a16:colId xmlns:a16="http://schemas.microsoft.com/office/drawing/2014/main" val="2755950767"/>
                    </a:ext>
                  </a:extLst>
                </a:gridCol>
                <a:gridCol w="992139">
                  <a:extLst>
                    <a:ext uri="{9D8B030D-6E8A-4147-A177-3AD203B41FA5}">
                      <a16:colId xmlns:a16="http://schemas.microsoft.com/office/drawing/2014/main" val="364240940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dirty="0">
                          <a:solidFill>
                            <a:schemeClr val="bg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KoPubWorld돋움체 Light" panose="00000300000000000000" pitchFamily="2" charset="-127"/>
                        </a:rPr>
                        <a:t>연령대</a:t>
                      </a:r>
                    </a:p>
                  </a:txBody>
                  <a:tcPr marL="149603" marR="149603" marT="74808" marB="74808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dirty="0" err="1">
                          <a:solidFill>
                            <a:schemeClr val="bg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KoPubWorld돋움체 Light" panose="00000300000000000000" pitchFamily="2" charset="-127"/>
                        </a:rPr>
                        <a:t>발생자수</a:t>
                      </a:r>
                      <a:endParaRPr lang="ko-KR" altLang="en-US" sz="1300" dirty="0">
                        <a:solidFill>
                          <a:schemeClr val="bg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KoPubWorld돋움체 Light" panose="00000300000000000000" pitchFamily="2" charset="-127"/>
                      </a:endParaRPr>
                    </a:p>
                  </a:txBody>
                  <a:tcPr marL="149603" marR="149603" marT="74808" marB="74808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83855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highlight>
                            <a:srgbClr val="4EB949"/>
                          </a:highlight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KoPubWorld돋움체 Light" panose="00000300000000000000" pitchFamily="2" charset="-127"/>
                        </a:rPr>
                        <a:t> 40~44</a:t>
                      </a:r>
                      <a:r>
                        <a:rPr lang="ko-KR" altLang="en-US" sz="1200" b="1" dirty="0">
                          <a:solidFill>
                            <a:schemeClr val="bg1"/>
                          </a:solidFill>
                          <a:highlight>
                            <a:srgbClr val="4EB949"/>
                          </a:highlight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KoPubWorld돋움체 Light" panose="00000300000000000000" pitchFamily="2" charset="-127"/>
                        </a:rPr>
                        <a:t>세  </a:t>
                      </a:r>
                    </a:p>
                  </a:txBody>
                  <a:tcPr marL="148825" marR="148825" marT="74377" marB="7437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highlight>
                            <a:srgbClr val="4EB949"/>
                          </a:highlight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KoPubWorld돋움체 Light" panose="00000300000000000000" pitchFamily="2" charset="-127"/>
                        </a:rPr>
                        <a:t>3,020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highlight>
                          <a:srgbClr val="4EB949"/>
                        </a:highlight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KoPubWorld돋움체 Light" panose="00000300000000000000" pitchFamily="2" charset="-127"/>
                      </a:endParaRPr>
                    </a:p>
                  </a:txBody>
                  <a:tcPr marL="148825" marR="148825" marT="74377" marB="7437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03762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highlight>
                            <a:srgbClr val="4EB949"/>
                          </a:highlight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KoPubWorld돋움체 Light" panose="00000300000000000000" pitchFamily="2" charset="-127"/>
                        </a:rPr>
                        <a:t> 45~49</a:t>
                      </a:r>
                      <a:r>
                        <a:rPr lang="ko-KR" altLang="en-US" sz="1200" b="1" dirty="0">
                          <a:solidFill>
                            <a:schemeClr val="bg1"/>
                          </a:solidFill>
                          <a:highlight>
                            <a:srgbClr val="4EB949"/>
                          </a:highlight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KoPubWorld돋움체 Light" panose="00000300000000000000" pitchFamily="2" charset="-127"/>
                        </a:rPr>
                        <a:t>세</a:t>
                      </a:r>
                    </a:p>
                  </a:txBody>
                  <a:tcPr marL="148825" marR="148825" marT="74377" marB="7437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highlight>
                            <a:srgbClr val="4EB949"/>
                          </a:highlight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KoPubWorld돋움체 Light" panose="00000300000000000000" pitchFamily="2" charset="-127"/>
                        </a:rPr>
                        <a:t>4,694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highlight>
                          <a:srgbClr val="4EB949"/>
                        </a:highlight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KoPubWorld돋움체 Light" panose="00000300000000000000" pitchFamily="2" charset="-127"/>
                      </a:endParaRPr>
                    </a:p>
                  </a:txBody>
                  <a:tcPr marL="148825" marR="148825" marT="74377" marB="7437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93201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highlight>
                            <a:srgbClr val="4EB949"/>
                          </a:highlight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KoPubWorld돋움체 Light" panose="00000300000000000000" pitchFamily="2" charset="-127"/>
                        </a:rPr>
                        <a:t> 50~54</a:t>
                      </a:r>
                      <a:r>
                        <a:rPr lang="ko-KR" altLang="en-US" sz="1200" b="1" dirty="0">
                          <a:solidFill>
                            <a:schemeClr val="bg1"/>
                          </a:solidFill>
                          <a:highlight>
                            <a:srgbClr val="4EB949"/>
                          </a:highlight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KoPubWorld돋움체 Light" panose="00000300000000000000" pitchFamily="2" charset="-127"/>
                        </a:rPr>
                        <a:t>세</a:t>
                      </a:r>
                    </a:p>
                  </a:txBody>
                  <a:tcPr marL="148825" marR="148825" marT="74377" marB="7437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highlight>
                            <a:srgbClr val="4EB949"/>
                          </a:highlight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KoPubWorld돋움체 Light" panose="00000300000000000000" pitchFamily="2" charset="-127"/>
                        </a:rPr>
                        <a:t>3,944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highlight>
                          <a:srgbClr val="4EB949"/>
                        </a:highlight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KoPubWorld돋움체 Light" panose="00000300000000000000" pitchFamily="2" charset="-127"/>
                      </a:endParaRPr>
                    </a:p>
                  </a:txBody>
                  <a:tcPr marL="148825" marR="148825" marT="74377" marB="7437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86982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highlight>
                            <a:srgbClr val="4EB949"/>
                          </a:highlight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KoPubWorld돋움체 Light" panose="00000300000000000000" pitchFamily="2" charset="-127"/>
                        </a:rPr>
                        <a:t> 55~59</a:t>
                      </a:r>
                      <a:r>
                        <a:rPr lang="ko-KR" altLang="en-US" sz="1200" b="1" dirty="0">
                          <a:solidFill>
                            <a:schemeClr val="bg1"/>
                          </a:solidFill>
                          <a:highlight>
                            <a:srgbClr val="4EB949"/>
                          </a:highlight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KoPubWorld돋움체 Light" panose="00000300000000000000" pitchFamily="2" charset="-127"/>
                        </a:rPr>
                        <a:t>세</a:t>
                      </a:r>
                    </a:p>
                  </a:txBody>
                  <a:tcPr marL="148825" marR="148825" marT="74377" marB="7437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highlight>
                            <a:srgbClr val="4EB949"/>
                          </a:highlight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KoPubWorld돋움체 Light" panose="00000300000000000000" pitchFamily="2" charset="-127"/>
                        </a:rPr>
                        <a:t>3,505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highlight>
                          <a:srgbClr val="4EB949"/>
                        </a:highlight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KoPubWorld돋움체 Light" panose="00000300000000000000" pitchFamily="2" charset="-127"/>
                      </a:endParaRPr>
                    </a:p>
                  </a:txBody>
                  <a:tcPr marL="148825" marR="148825" marT="74377" marB="7437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53005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highlight>
                            <a:srgbClr val="4EB949"/>
                          </a:highlight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KoPubWorld돋움체 Light" panose="00000300000000000000" pitchFamily="2" charset="-127"/>
                        </a:rPr>
                        <a:t>60~64</a:t>
                      </a:r>
                      <a:r>
                        <a:rPr lang="ko-KR" altLang="en-US" sz="1200" b="0" dirty="0">
                          <a:solidFill>
                            <a:schemeClr val="bg1"/>
                          </a:solidFill>
                          <a:highlight>
                            <a:srgbClr val="4EB949"/>
                          </a:highlight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KoPubWorld돋움체 Light" panose="00000300000000000000" pitchFamily="2" charset="-127"/>
                        </a:rPr>
                        <a:t>세</a:t>
                      </a:r>
                    </a:p>
                  </a:txBody>
                  <a:tcPr marL="148825" marR="148825" marT="74377" marB="7437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highlight>
                            <a:srgbClr val="4EB949"/>
                          </a:highlight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KoPubWorld돋움체 Light" panose="00000300000000000000" pitchFamily="2" charset="-127"/>
                        </a:rPr>
                        <a:t>3,013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highlight>
                          <a:srgbClr val="4EB949"/>
                        </a:highlight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KoPubWorld돋움체 Light" panose="00000300000000000000" pitchFamily="2" charset="-127"/>
                      </a:endParaRPr>
                    </a:p>
                  </a:txBody>
                  <a:tcPr marL="148825" marR="148825" marT="74377" marB="7437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34314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KoPubWorld돋움체 Light" panose="00000300000000000000" pitchFamily="2" charset="-127"/>
                        </a:rPr>
                        <a:t>65~69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KoPubWorld돋움체 Light" panose="00000300000000000000" pitchFamily="2" charset="-127"/>
                        </a:rPr>
                        <a:t>세</a:t>
                      </a:r>
                    </a:p>
                  </a:txBody>
                  <a:tcPr marL="148825" marR="148825" marT="74377" marB="7437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KoPubWorld돋움체 Light" panose="00000300000000000000" pitchFamily="2" charset="-127"/>
                        </a:rPr>
                        <a:t>1,651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KoPubWorld돋움체 Light" panose="00000300000000000000" pitchFamily="2" charset="-127"/>
                      </a:endParaRPr>
                    </a:p>
                  </a:txBody>
                  <a:tcPr marL="148825" marR="148825" marT="74377" marB="7437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49489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KoPubWorld돋움체 Light" panose="00000300000000000000" pitchFamily="2" charset="-127"/>
                        </a:rPr>
                        <a:t>70~74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KoPubWorld돋움체 Light" panose="00000300000000000000" pitchFamily="2" charset="-127"/>
                        </a:rPr>
                        <a:t>세</a:t>
                      </a:r>
                    </a:p>
                  </a:txBody>
                  <a:tcPr marL="148825" marR="148825" marT="74377" marB="7437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KoPubWorld돋움체 Light" panose="00000300000000000000" pitchFamily="2" charset="-127"/>
                        </a:rPr>
                        <a:t>1,240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KoPubWorld돋움체 Light" panose="00000300000000000000" pitchFamily="2" charset="-127"/>
                      </a:endParaRPr>
                    </a:p>
                  </a:txBody>
                  <a:tcPr marL="148825" marR="148825" marT="74377" marB="7437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98927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KoPubWorld돋움체 Light" panose="00000300000000000000" pitchFamily="2" charset="-127"/>
                        </a:rPr>
                        <a:t>75~79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KoPubWorld돋움체 Light" panose="00000300000000000000" pitchFamily="2" charset="-127"/>
                        </a:rPr>
                        <a:t>세</a:t>
                      </a:r>
                    </a:p>
                  </a:txBody>
                  <a:tcPr marL="148825" marR="148825" marT="74377" marB="7437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KoPubWorld돋움체 Light" panose="00000300000000000000" pitchFamily="2" charset="-127"/>
                        </a:rPr>
                        <a:t>831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KoPubWorld돋움체 Light" panose="00000300000000000000" pitchFamily="2" charset="-127"/>
                      </a:endParaRPr>
                    </a:p>
                  </a:txBody>
                  <a:tcPr marL="148825" marR="148825" marT="74377" marB="7437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19470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KoPubWorld돋움체 Light" panose="00000300000000000000" pitchFamily="2" charset="-127"/>
                        </a:rPr>
                        <a:t>80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KoPubWorld돋움체 Light" panose="00000300000000000000" pitchFamily="2" charset="-127"/>
                        </a:rPr>
                        <a:t>세 이상</a:t>
                      </a:r>
                    </a:p>
                  </a:txBody>
                  <a:tcPr marL="148825" marR="148825" marT="74377" marB="74377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KoPubWorld돋움체 Light" panose="00000300000000000000" pitchFamily="2" charset="-127"/>
                        </a:rPr>
                        <a:t>652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KoPubWorld돋움체 Light" panose="00000300000000000000" pitchFamily="2" charset="-127"/>
                      </a:endParaRPr>
                    </a:p>
                  </a:txBody>
                  <a:tcPr marL="148825" marR="148825" marT="74377" marB="74377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4597415"/>
                  </a:ext>
                </a:extLst>
              </a:tr>
            </a:tbl>
          </a:graphicData>
        </a:graphic>
      </p:graphicFrame>
      <p:sp>
        <p:nvSpPr>
          <p:cNvPr id="5" name="TextBox 3">
            <a:extLst>
              <a:ext uri="{FF2B5EF4-FFF2-40B4-BE49-F238E27FC236}">
                <a16:creationId xmlns:a16="http://schemas.microsoft.com/office/drawing/2014/main" id="{7F5A43DE-F423-CE8A-5A40-41BAB1A06F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8270" y="5283330"/>
            <a:ext cx="403402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r"/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출처 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통계청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『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연령대별 암발생자수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유방암</a:t>
            </a:r>
            <a:r>
              <a:rPr lang="en-US" altLang="ko-KR" sz="1000" dirty="0"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rPr>
              <a:t>, 2022. 1.18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lang="ko-KR" altLang="en-US" sz="10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B9085BA8-6981-834C-FEC2-B918BC0F5065}"/>
              </a:ext>
            </a:extLst>
          </p:cNvPr>
          <p:cNvSpPr/>
          <p:nvPr/>
        </p:nvSpPr>
        <p:spPr>
          <a:xfrm>
            <a:off x="847750" y="5698624"/>
            <a:ext cx="8640738" cy="962642"/>
          </a:xfrm>
          <a:prstGeom prst="roundRect">
            <a:avLst>
              <a:gd name="adj" fmla="val 5634"/>
            </a:avLst>
          </a:prstGeom>
          <a:noFill/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7188" indent="-177800">
              <a:buFont typeface="Arial" panose="020B0604020202020204" pitchFamily="34" charset="0"/>
              <a:buChar char="•"/>
            </a:pPr>
            <a:r>
              <a:rPr lang="ko-KR" altLang="en-US" b="1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우리나라 여성들은 </a:t>
            </a:r>
            <a:r>
              <a:rPr lang="en-US" altLang="ko-KR" b="1" dirty="0">
                <a:solidFill>
                  <a:schemeClr val="bg1"/>
                </a:solidFill>
                <a:highlight>
                  <a:srgbClr val="FF0000"/>
                </a:highlight>
                <a:latin typeface="나눔고딕" panose="020D0604000000000000" pitchFamily="50" charset="-127"/>
                <a:ea typeface="나눔고딕" panose="020D0604000000000000" pitchFamily="50" charset="-127"/>
              </a:rPr>
              <a:t>30</a:t>
            </a:r>
            <a:r>
              <a:rPr lang="ko-KR" altLang="en-US" b="1" dirty="0">
                <a:solidFill>
                  <a:schemeClr val="bg1"/>
                </a:solidFill>
                <a:highlight>
                  <a:srgbClr val="FF0000"/>
                </a:highlight>
                <a:latin typeface="나눔고딕" panose="020D0604000000000000" pitchFamily="50" charset="-127"/>
                <a:ea typeface="나눔고딕" panose="020D0604000000000000" pitchFamily="50" charset="-127"/>
              </a:rPr>
              <a:t>대 후반부터</a:t>
            </a:r>
            <a:r>
              <a:rPr lang="ko-KR" altLang="en-US" b="1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급격히 유방암이 발생합니다</a:t>
            </a:r>
            <a:r>
              <a:rPr lang="en-US" altLang="ko-KR" b="1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357188" indent="-177800">
              <a:buFont typeface="Arial" panose="020B0604020202020204" pitchFamily="34" charset="0"/>
              <a:buChar char="•"/>
            </a:pPr>
            <a:r>
              <a:rPr lang="ko-KR" altLang="en-US" b="1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단일 암종으로서 </a:t>
            </a:r>
            <a:r>
              <a:rPr lang="ko-KR" altLang="en-US" b="1" dirty="0">
                <a:solidFill>
                  <a:schemeClr val="bg1"/>
                </a:solidFill>
                <a:highlight>
                  <a:srgbClr val="FF0000"/>
                </a:highlight>
                <a:latin typeface="나눔고딕" panose="020D0604000000000000" pitchFamily="50" charset="-127"/>
                <a:ea typeface="나눔고딕" panose="020D0604000000000000" pitchFamily="50" charset="-127"/>
              </a:rPr>
              <a:t>여성의 유방암의 발생자수는 단연 으뜸</a:t>
            </a:r>
            <a:r>
              <a:rPr lang="ko-KR" altLang="en-US" b="1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입니다</a:t>
            </a:r>
            <a:r>
              <a:rPr lang="en-US" altLang="ko-KR" b="1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br>
              <a:rPr lang="en-US" altLang="ko-KR" b="1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en-US" altLang="ko-KR" sz="1300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⇨ </a:t>
            </a:r>
            <a:r>
              <a:rPr lang="ko-KR" altLang="en-US" sz="1300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유방암은 주로 여성에게서 발생</a:t>
            </a:r>
            <a:r>
              <a:rPr lang="en-US" altLang="ko-KR" sz="1300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300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갑상선암 여성 발생자수는 동일 기준 </a:t>
            </a:r>
            <a:r>
              <a:rPr lang="en-US" altLang="ko-KR" sz="1300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23,160</a:t>
            </a:r>
            <a:r>
              <a:rPr lang="ko-KR" altLang="en-US" sz="1300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명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61826E66-63EE-86AF-EAC3-60DA8DCDB4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741" y="1772816"/>
            <a:ext cx="4320481" cy="3479353"/>
          </a:xfrm>
          <a:prstGeom prst="rect">
            <a:avLst/>
          </a:prstGeom>
        </p:spPr>
      </p:pic>
      <p:sp>
        <p:nvSpPr>
          <p:cNvPr id="8" name="타원 7">
            <a:extLst>
              <a:ext uri="{FF2B5EF4-FFF2-40B4-BE49-F238E27FC236}">
                <a16:creationId xmlns:a16="http://schemas.microsoft.com/office/drawing/2014/main" id="{E0588102-CEF9-8E8F-091D-95CFF9299693}"/>
              </a:ext>
            </a:extLst>
          </p:cNvPr>
          <p:cNvSpPr/>
          <p:nvPr/>
        </p:nvSpPr>
        <p:spPr>
          <a:xfrm>
            <a:off x="567027" y="1183549"/>
            <a:ext cx="208714" cy="208714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190500" dist="1143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D568BA-03F4-89A4-39A3-262E7058AD2A}"/>
              </a:ext>
            </a:extLst>
          </p:cNvPr>
          <p:cNvSpPr txBox="1"/>
          <p:nvPr/>
        </p:nvSpPr>
        <p:spPr>
          <a:xfrm>
            <a:off x="790977" y="1126639"/>
            <a:ext cx="8409701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>
                <a:schemeClr val="tx1"/>
              </a:buClr>
            </a:pPr>
            <a:r>
              <a:rPr lang="ko-KR" altLang="en-US" sz="1700" b="1" dirty="0">
                <a:latin typeface="나눔고딕" pitchFamily="2" charset="-127"/>
                <a:ea typeface="나눔고딕" pitchFamily="2" charset="-127"/>
              </a:rPr>
              <a:t>단일 암종으로서 최다 발생비중을 갖고 있는 유방암</a:t>
            </a:r>
            <a:r>
              <a:rPr lang="en-US" altLang="ko-KR" sz="1700" b="1" dirty="0">
                <a:latin typeface="나눔고딕" pitchFamily="2" charset="-127"/>
                <a:ea typeface="나눔고딕" pitchFamily="2" charset="-127"/>
              </a:rPr>
              <a:t>(</a:t>
            </a:r>
            <a:r>
              <a:rPr lang="ko-KR" altLang="en-US" sz="1700" b="1" dirty="0">
                <a:latin typeface="나눔고딕" pitchFamily="2" charset="-127"/>
                <a:ea typeface="나눔고딕" pitchFamily="2" charset="-127"/>
              </a:rPr>
              <a:t>초기 제외</a:t>
            </a:r>
            <a:r>
              <a:rPr lang="en-US" altLang="ko-KR" sz="1700" b="1" dirty="0">
                <a:latin typeface="나눔고딕" pitchFamily="2" charset="-127"/>
                <a:ea typeface="나눔고딕" pitchFamily="2" charset="-127"/>
              </a:rPr>
              <a:t>)</a:t>
            </a:r>
            <a:r>
              <a:rPr lang="ko-KR" altLang="en-US" sz="1700" b="1" dirty="0">
                <a:latin typeface="나눔고딕" pitchFamily="2" charset="-127"/>
                <a:ea typeface="나눔고딕" pitchFamily="2" charset="-127"/>
              </a:rPr>
              <a:t>에 대한 </a:t>
            </a:r>
            <a:r>
              <a:rPr lang="ko-KR" altLang="en-US" sz="1700" b="1" dirty="0" err="1">
                <a:latin typeface="나눔고딕" pitchFamily="2" charset="-127"/>
                <a:ea typeface="나눔고딕" pitchFamily="2" charset="-127"/>
              </a:rPr>
              <a:t>일반암</a:t>
            </a:r>
            <a:r>
              <a:rPr lang="ko-KR" altLang="en-US" sz="1700" b="1" dirty="0">
                <a:latin typeface="나눔고딕" pitchFamily="2" charset="-127"/>
                <a:ea typeface="나눔고딕" pitchFamily="2" charset="-127"/>
              </a:rPr>
              <a:t> 보장 </a:t>
            </a:r>
            <a:r>
              <a:rPr lang="en-US" altLang="ko-KR" sz="1700" b="1" dirty="0">
                <a:latin typeface="나눔고딕" pitchFamily="2" charset="-127"/>
                <a:ea typeface="나눔고딕" pitchFamily="2" charset="-127"/>
              </a:rPr>
              <a:t>1</a:t>
            </a:r>
            <a:r>
              <a:rPr lang="ko-KR" altLang="en-US" sz="1700" b="1" dirty="0">
                <a:latin typeface="나눔고딕" pitchFamily="2" charset="-127"/>
                <a:ea typeface="나눔고딕" pitchFamily="2" charset="-127"/>
              </a:rPr>
              <a:t>억원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DCCA707-787C-F15D-9063-C8FED70BF04C}"/>
              </a:ext>
            </a:extLst>
          </p:cNvPr>
          <p:cNvSpPr txBox="1"/>
          <p:nvPr/>
        </p:nvSpPr>
        <p:spPr>
          <a:xfrm>
            <a:off x="373491" y="196734"/>
            <a:ext cx="9374150" cy="43088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sz="2200" b="1" spc="-70" dirty="0">
                <a:solidFill>
                  <a:srgbClr val="00387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『</a:t>
            </a:r>
            <a:r>
              <a:rPr lang="ko-KR" altLang="en-US" sz="2200" b="1" spc="-70" dirty="0" err="1">
                <a:solidFill>
                  <a:srgbClr val="00387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교보괜찮아요암보험</a:t>
            </a:r>
            <a:r>
              <a:rPr lang="en-US" altLang="ko-KR" sz="2200" b="1" spc="-70" dirty="0">
                <a:solidFill>
                  <a:srgbClr val="00387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』 </a:t>
            </a:r>
            <a:r>
              <a:rPr lang="ko-KR" altLang="en-US" sz="2200" b="1" spc="-70" dirty="0">
                <a:solidFill>
                  <a:srgbClr val="00387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의 강점 마케팅 포인트 </a:t>
            </a:r>
          </a:p>
        </p:txBody>
      </p:sp>
    </p:spTree>
    <p:extLst>
      <p:ext uri="{BB962C8B-B14F-4D97-AF65-F5344CB8AC3E}">
        <p14:creationId xmlns:p14="http://schemas.microsoft.com/office/powerpoint/2010/main" val="93625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62AB9717-3CFF-A271-44E6-93FDF6DB73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288" y="1808002"/>
            <a:ext cx="6964621" cy="432047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DA4A9E7D-960B-928B-B88B-051D974ABF9E}"/>
              </a:ext>
            </a:extLst>
          </p:cNvPr>
          <p:cNvSpPr/>
          <p:nvPr/>
        </p:nvSpPr>
        <p:spPr>
          <a:xfrm>
            <a:off x="2528513" y="5263197"/>
            <a:ext cx="4943974" cy="503237"/>
          </a:xfrm>
          <a:prstGeom prst="rect">
            <a:avLst/>
          </a:prstGeom>
          <a:noFill/>
          <a:ln w="38100">
            <a:solidFill>
              <a:srgbClr val="4DB848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4" name="사각형: 둥근 모서리 3">
            <a:extLst>
              <a:ext uri="{FF2B5EF4-FFF2-40B4-BE49-F238E27FC236}">
                <a16:creationId xmlns:a16="http://schemas.microsoft.com/office/drawing/2014/main" id="{E061200F-C794-BE59-BA97-C314F2670AED}"/>
              </a:ext>
            </a:extLst>
          </p:cNvPr>
          <p:cNvSpPr/>
          <p:nvPr/>
        </p:nvSpPr>
        <p:spPr>
          <a:xfrm>
            <a:off x="2648521" y="2818544"/>
            <a:ext cx="6839967" cy="1152525"/>
          </a:xfrm>
          <a:prstGeom prst="roundRect">
            <a:avLst>
              <a:gd name="adj" fmla="val 11493"/>
            </a:avLst>
          </a:prstGeom>
          <a:solidFill>
            <a:schemeClr val="accent1">
              <a:lumMod val="50000"/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0A1F0DE1-9DFB-6096-79CB-58A8D9EC83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1083" y="2886807"/>
            <a:ext cx="6513611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r>
              <a:rPr lang="ko-KR" altLang="en-US" sz="1500" dirty="0" err="1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침윤성</a:t>
            </a:r>
            <a:r>
              <a:rPr lang="ko-KR" altLang="en-US" sz="15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유방암은 암세포가 </a:t>
            </a:r>
            <a:r>
              <a:rPr lang="ko-KR" altLang="en-US" sz="1500" dirty="0" err="1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상피뿐만</a:t>
            </a:r>
            <a:r>
              <a:rPr lang="ko-KR" altLang="en-US" sz="15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아니라 기저막을 넘어 주위 조직을 침범한 경우를 말한다</a:t>
            </a:r>
            <a:r>
              <a:rPr lang="en-US" altLang="ko-KR" sz="15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1</a:t>
            </a:r>
            <a:r>
              <a:rPr lang="ko-KR" altLang="en-US" sz="15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기 암은 </a:t>
            </a:r>
            <a:r>
              <a:rPr lang="ko-KR" altLang="en-US" sz="1500" b="1" dirty="0" err="1">
                <a:solidFill>
                  <a:srgbClr val="FFFF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침윤성</a:t>
            </a:r>
            <a:r>
              <a:rPr lang="ko-KR" altLang="en-US" sz="1500" b="1" dirty="0">
                <a:solidFill>
                  <a:srgbClr val="FFFF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유방암 중 가장 초기로</a:t>
            </a:r>
            <a:r>
              <a:rPr lang="en-US" altLang="ko-KR" sz="1500" b="1" dirty="0">
                <a:solidFill>
                  <a:srgbClr val="FFFF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500" b="1" dirty="0">
                <a:solidFill>
                  <a:srgbClr val="FFFF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종양의 크기가 </a:t>
            </a:r>
            <a:r>
              <a:rPr lang="en-US" altLang="ko-KR" sz="1500" b="1" dirty="0">
                <a:solidFill>
                  <a:srgbClr val="FFFF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2cm</a:t>
            </a:r>
            <a:r>
              <a:rPr lang="ko-KR" altLang="en-US" sz="1500" b="1" dirty="0">
                <a:solidFill>
                  <a:srgbClr val="FFFF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이하이면서 겨드랑이 림프절에 전이가 없거나</a:t>
            </a:r>
            <a:r>
              <a:rPr lang="en-US" altLang="ko-KR" sz="1500" b="1" dirty="0">
                <a:solidFill>
                  <a:srgbClr val="FFFF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500" b="1" dirty="0">
                <a:solidFill>
                  <a:srgbClr val="FFFF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미세전이만 있으며</a:t>
            </a:r>
            <a:r>
              <a:rPr lang="en-US" altLang="ko-KR" sz="1500" b="1" dirty="0">
                <a:solidFill>
                  <a:srgbClr val="FFFF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500" b="1" dirty="0">
                <a:solidFill>
                  <a:srgbClr val="FFFF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전신 전이가 없는 경우</a:t>
            </a:r>
            <a:r>
              <a:rPr lang="ko-KR" altLang="en-US" sz="15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이다</a:t>
            </a:r>
          </a:p>
        </p:txBody>
      </p:sp>
      <p:sp>
        <p:nvSpPr>
          <p:cNvPr id="6" name="오른쪽 화살표 8">
            <a:extLst>
              <a:ext uri="{FF2B5EF4-FFF2-40B4-BE49-F238E27FC236}">
                <a16:creationId xmlns:a16="http://schemas.microsoft.com/office/drawing/2014/main" id="{8D43D2F0-4C4C-4389-5D70-274046C5FCEB}"/>
              </a:ext>
            </a:extLst>
          </p:cNvPr>
          <p:cNvSpPr/>
          <p:nvPr/>
        </p:nvSpPr>
        <p:spPr>
          <a:xfrm rot="10800000">
            <a:off x="7328470" y="5389856"/>
            <a:ext cx="720160" cy="376578"/>
          </a:xfrm>
          <a:custGeom>
            <a:avLst/>
            <a:gdLst>
              <a:gd name="connsiteX0" fmla="*/ 0 w 1440160"/>
              <a:gd name="connsiteY0" fmla="*/ 180020 h 720080"/>
              <a:gd name="connsiteX1" fmla="*/ 1080120 w 1440160"/>
              <a:gd name="connsiteY1" fmla="*/ 180020 h 720080"/>
              <a:gd name="connsiteX2" fmla="*/ 1080120 w 1440160"/>
              <a:gd name="connsiteY2" fmla="*/ 0 h 720080"/>
              <a:gd name="connsiteX3" fmla="*/ 1440160 w 1440160"/>
              <a:gd name="connsiteY3" fmla="*/ 360040 h 720080"/>
              <a:gd name="connsiteX4" fmla="*/ 1080120 w 1440160"/>
              <a:gd name="connsiteY4" fmla="*/ 720080 h 720080"/>
              <a:gd name="connsiteX5" fmla="*/ 1080120 w 1440160"/>
              <a:gd name="connsiteY5" fmla="*/ 540060 h 720080"/>
              <a:gd name="connsiteX6" fmla="*/ 0 w 1440160"/>
              <a:gd name="connsiteY6" fmla="*/ 540060 h 720080"/>
              <a:gd name="connsiteX7" fmla="*/ 0 w 1440160"/>
              <a:gd name="connsiteY7" fmla="*/ 180020 h 720080"/>
              <a:gd name="connsiteX0" fmla="*/ 0 w 1440160"/>
              <a:gd name="connsiteY0" fmla="*/ 484820 h 720080"/>
              <a:gd name="connsiteX1" fmla="*/ 1080120 w 1440160"/>
              <a:gd name="connsiteY1" fmla="*/ 180020 h 720080"/>
              <a:gd name="connsiteX2" fmla="*/ 1080120 w 1440160"/>
              <a:gd name="connsiteY2" fmla="*/ 0 h 720080"/>
              <a:gd name="connsiteX3" fmla="*/ 1440160 w 1440160"/>
              <a:gd name="connsiteY3" fmla="*/ 360040 h 720080"/>
              <a:gd name="connsiteX4" fmla="*/ 1080120 w 1440160"/>
              <a:gd name="connsiteY4" fmla="*/ 720080 h 720080"/>
              <a:gd name="connsiteX5" fmla="*/ 1080120 w 1440160"/>
              <a:gd name="connsiteY5" fmla="*/ 540060 h 720080"/>
              <a:gd name="connsiteX6" fmla="*/ 0 w 1440160"/>
              <a:gd name="connsiteY6" fmla="*/ 540060 h 720080"/>
              <a:gd name="connsiteX7" fmla="*/ 0 w 1440160"/>
              <a:gd name="connsiteY7" fmla="*/ 484820 h 720080"/>
              <a:gd name="connsiteX0" fmla="*/ 0 w 1461181"/>
              <a:gd name="connsiteY0" fmla="*/ 547882 h 720080"/>
              <a:gd name="connsiteX1" fmla="*/ 1101141 w 1461181"/>
              <a:gd name="connsiteY1" fmla="*/ 180020 h 720080"/>
              <a:gd name="connsiteX2" fmla="*/ 1101141 w 1461181"/>
              <a:gd name="connsiteY2" fmla="*/ 0 h 720080"/>
              <a:gd name="connsiteX3" fmla="*/ 1461181 w 1461181"/>
              <a:gd name="connsiteY3" fmla="*/ 360040 h 720080"/>
              <a:gd name="connsiteX4" fmla="*/ 1101141 w 1461181"/>
              <a:gd name="connsiteY4" fmla="*/ 720080 h 720080"/>
              <a:gd name="connsiteX5" fmla="*/ 1101141 w 1461181"/>
              <a:gd name="connsiteY5" fmla="*/ 540060 h 720080"/>
              <a:gd name="connsiteX6" fmla="*/ 21021 w 1461181"/>
              <a:gd name="connsiteY6" fmla="*/ 540060 h 720080"/>
              <a:gd name="connsiteX7" fmla="*/ 0 w 1461181"/>
              <a:gd name="connsiteY7" fmla="*/ 547882 h 720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61181" h="720080">
                <a:moveTo>
                  <a:pt x="0" y="547882"/>
                </a:moveTo>
                <a:lnTo>
                  <a:pt x="1101141" y="180020"/>
                </a:lnTo>
                <a:lnTo>
                  <a:pt x="1101141" y="0"/>
                </a:lnTo>
                <a:lnTo>
                  <a:pt x="1461181" y="360040"/>
                </a:lnTo>
                <a:lnTo>
                  <a:pt x="1101141" y="720080"/>
                </a:lnTo>
                <a:lnTo>
                  <a:pt x="1101141" y="540060"/>
                </a:lnTo>
                <a:lnTo>
                  <a:pt x="21021" y="540060"/>
                </a:lnTo>
                <a:lnTo>
                  <a:pt x="0" y="547882"/>
                </a:ln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63000">
                <a:schemeClr val="accent3">
                  <a:lumMod val="75000"/>
                </a:schemeClr>
              </a:gs>
              <a:gs pos="100000">
                <a:srgbClr val="4DB848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9BDEB598-681E-99E0-B5B0-716C348BA0F2}"/>
              </a:ext>
            </a:extLst>
          </p:cNvPr>
          <p:cNvSpPr/>
          <p:nvPr/>
        </p:nvSpPr>
        <p:spPr>
          <a:xfrm>
            <a:off x="2463574" y="4437113"/>
            <a:ext cx="927795" cy="360040"/>
          </a:xfrm>
          <a:prstGeom prst="rect">
            <a:avLst/>
          </a:prstGeom>
          <a:noFill/>
          <a:ln w="63500">
            <a:solidFill>
              <a:srgbClr val="4DB848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8" name="TextBox 48">
            <a:extLst>
              <a:ext uri="{FF2B5EF4-FFF2-40B4-BE49-F238E27FC236}">
                <a16:creationId xmlns:a16="http://schemas.microsoft.com/office/drawing/2014/main" id="{517B76FA-36A4-2E22-F43F-FB214B358F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5834" y="6222556"/>
            <a:ext cx="4989467" cy="246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r"/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출처 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0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한국유방암학회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홈페이지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lang="ko-KR" altLang="en-US" sz="10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D8A59545-1AB7-B170-21B4-EEECFCBEC441}"/>
              </a:ext>
            </a:extLst>
          </p:cNvPr>
          <p:cNvSpPr/>
          <p:nvPr/>
        </p:nvSpPr>
        <p:spPr>
          <a:xfrm>
            <a:off x="6087888" y="4164534"/>
            <a:ext cx="3340307" cy="503237"/>
          </a:xfrm>
          <a:prstGeom prst="rect">
            <a:avLst/>
          </a:prstGeom>
          <a:noFill/>
          <a:ln w="635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2200" b="1" dirty="0"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r>
              <a:rPr lang="ko-KR" altLang="en-US" sz="2200" b="1" dirty="0"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기 유방암은 </a:t>
            </a:r>
            <a:r>
              <a:rPr lang="ko-KR" altLang="en-US" sz="2200" b="1" dirty="0" err="1"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초기유방암</a:t>
            </a:r>
            <a:endParaRPr lang="ko-KR" altLang="en-US" sz="2200" b="1" dirty="0">
              <a:solidFill>
                <a:srgbClr val="FF00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9F9C245-FBE7-D56F-F9DF-3D81A03A451C}"/>
              </a:ext>
            </a:extLst>
          </p:cNvPr>
          <p:cNvSpPr txBox="1"/>
          <p:nvPr/>
        </p:nvSpPr>
        <p:spPr>
          <a:xfrm>
            <a:off x="7892389" y="5136745"/>
            <a:ext cx="163415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300" dirty="0" err="1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교보괜찮아요암보험의</a:t>
            </a:r>
            <a:r>
              <a:rPr lang="ko-KR" altLang="en-US" sz="130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약관에서 정한 </a:t>
            </a:r>
            <a:endParaRPr lang="en-US" altLang="ko-KR" sz="1300" dirty="0">
              <a:solidFill>
                <a:srgbClr val="FF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/>
            <a:r>
              <a:rPr lang="ko-KR" altLang="en-US" sz="1300" dirty="0" err="1">
                <a:solidFill>
                  <a:schemeClr val="bg1"/>
                </a:solidFill>
                <a:highlight>
                  <a:srgbClr val="FF0000"/>
                </a:highlight>
                <a:latin typeface="나눔고딕" panose="020D0604000000000000" pitchFamily="50" charset="-127"/>
                <a:ea typeface="나눔고딕" panose="020D0604000000000000" pitchFamily="50" charset="-127"/>
              </a:rPr>
              <a:t>초기유방암</a:t>
            </a:r>
            <a:r>
              <a:rPr lang="ko-KR" altLang="en-US" sz="1300" dirty="0" err="1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의</a:t>
            </a:r>
            <a:r>
              <a:rPr lang="ko-KR" altLang="en-US" sz="130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endParaRPr lang="en-US" altLang="ko-KR" sz="1300" dirty="0">
              <a:solidFill>
                <a:srgbClr val="FF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/>
            <a:r>
              <a:rPr lang="ko-KR" altLang="en-US" sz="130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정의와 동일</a:t>
            </a:r>
          </a:p>
        </p:txBody>
      </p:sp>
      <p:cxnSp>
        <p:nvCxnSpPr>
          <p:cNvPr id="11" name="직선 화살표 연결선 10">
            <a:extLst>
              <a:ext uri="{FF2B5EF4-FFF2-40B4-BE49-F238E27FC236}">
                <a16:creationId xmlns:a16="http://schemas.microsoft.com/office/drawing/2014/main" id="{2A5FD67B-AFCE-E245-C8B8-D98CBD495C12}"/>
              </a:ext>
            </a:extLst>
          </p:cNvPr>
          <p:cNvCxnSpPr>
            <a:cxnSpLocks/>
          </p:cNvCxnSpPr>
          <p:nvPr/>
        </p:nvCxnSpPr>
        <p:spPr>
          <a:xfrm flipV="1">
            <a:off x="5528270" y="3789040"/>
            <a:ext cx="0" cy="1474157"/>
          </a:xfrm>
          <a:prstGeom prst="straightConnector1">
            <a:avLst/>
          </a:prstGeom>
          <a:ln w="25400">
            <a:solidFill>
              <a:srgbClr val="4DB848"/>
            </a:solidFill>
            <a:prstDash val="sys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타원 11">
            <a:extLst>
              <a:ext uri="{FF2B5EF4-FFF2-40B4-BE49-F238E27FC236}">
                <a16:creationId xmlns:a16="http://schemas.microsoft.com/office/drawing/2014/main" id="{417E5DCD-B994-B7D2-0D2F-2E8074CD1120}"/>
              </a:ext>
            </a:extLst>
          </p:cNvPr>
          <p:cNvSpPr/>
          <p:nvPr/>
        </p:nvSpPr>
        <p:spPr>
          <a:xfrm>
            <a:off x="567027" y="1183549"/>
            <a:ext cx="208714" cy="208714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190500" dist="1143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11F3D000-0C6F-F2D5-48E7-7D966C73D6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54" b="92336" l="9851" r="89851">
                        <a14:foregroundMark x1="20000" y1="18248" x2="20000" y2="19343"/>
                        <a14:foregroundMark x1="65970" y1="56569" x2="68955" y2="56934"/>
                        <a14:foregroundMark x1="29851" y1="92336" x2="30149" y2="8941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28270" y="4156888"/>
            <a:ext cx="927796" cy="75885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ACF1846-5C1A-BB4A-9E3A-867B17287248}"/>
              </a:ext>
            </a:extLst>
          </p:cNvPr>
          <p:cNvSpPr txBox="1"/>
          <p:nvPr/>
        </p:nvSpPr>
        <p:spPr>
          <a:xfrm>
            <a:off x="373491" y="196734"/>
            <a:ext cx="9374150" cy="43088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sz="2200" b="1" spc="-70" dirty="0">
                <a:solidFill>
                  <a:srgbClr val="00387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『</a:t>
            </a:r>
            <a:r>
              <a:rPr lang="ko-KR" altLang="en-US" sz="2200" b="1" spc="-70" dirty="0" err="1">
                <a:solidFill>
                  <a:srgbClr val="00387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교보괜찮아요암보험</a:t>
            </a:r>
            <a:r>
              <a:rPr lang="en-US" altLang="ko-KR" sz="2200" b="1" spc="-70" dirty="0">
                <a:solidFill>
                  <a:srgbClr val="00387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』 </a:t>
            </a:r>
            <a:r>
              <a:rPr lang="ko-KR" altLang="en-US" sz="2200" b="1" spc="-70" dirty="0">
                <a:solidFill>
                  <a:srgbClr val="00387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의 강점 마케팅 포인트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298E67E-E130-BD00-47FA-4BBC070C2DBF}"/>
              </a:ext>
            </a:extLst>
          </p:cNvPr>
          <p:cNvSpPr txBox="1"/>
          <p:nvPr/>
        </p:nvSpPr>
        <p:spPr>
          <a:xfrm>
            <a:off x="790977" y="1126639"/>
            <a:ext cx="8409701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>
                <a:schemeClr val="tx1"/>
              </a:buClr>
            </a:pPr>
            <a:r>
              <a:rPr lang="ko-KR" altLang="en-US" sz="1700" b="1" dirty="0">
                <a:latin typeface="나눔고딕" pitchFamily="2" charset="-127"/>
                <a:ea typeface="나눔고딕" pitchFamily="2" charset="-127"/>
              </a:rPr>
              <a:t>단일 암종으로서 최다 발생비중을 갖고 있는 유방암</a:t>
            </a:r>
            <a:r>
              <a:rPr lang="en-US" altLang="ko-KR" sz="1700" b="1" dirty="0">
                <a:latin typeface="나눔고딕" pitchFamily="2" charset="-127"/>
                <a:ea typeface="나눔고딕" pitchFamily="2" charset="-127"/>
              </a:rPr>
              <a:t>(</a:t>
            </a:r>
            <a:r>
              <a:rPr lang="ko-KR" altLang="en-US" sz="1700" b="1" dirty="0">
                <a:latin typeface="나눔고딕" pitchFamily="2" charset="-127"/>
                <a:ea typeface="나눔고딕" pitchFamily="2" charset="-127"/>
              </a:rPr>
              <a:t>초기 제외</a:t>
            </a:r>
            <a:r>
              <a:rPr lang="en-US" altLang="ko-KR" sz="1700" b="1" dirty="0">
                <a:latin typeface="나눔고딕" pitchFamily="2" charset="-127"/>
                <a:ea typeface="나눔고딕" pitchFamily="2" charset="-127"/>
              </a:rPr>
              <a:t>)</a:t>
            </a:r>
            <a:r>
              <a:rPr lang="ko-KR" altLang="en-US" sz="1700" b="1" dirty="0">
                <a:latin typeface="나눔고딕" pitchFamily="2" charset="-127"/>
                <a:ea typeface="나눔고딕" pitchFamily="2" charset="-127"/>
              </a:rPr>
              <a:t>에 대한 </a:t>
            </a:r>
            <a:r>
              <a:rPr lang="ko-KR" altLang="en-US" sz="1700" b="1" dirty="0" err="1">
                <a:latin typeface="나눔고딕" pitchFamily="2" charset="-127"/>
                <a:ea typeface="나눔고딕" pitchFamily="2" charset="-127"/>
              </a:rPr>
              <a:t>일반암</a:t>
            </a:r>
            <a:r>
              <a:rPr lang="ko-KR" altLang="en-US" sz="1700" b="1" dirty="0">
                <a:latin typeface="나눔고딕" pitchFamily="2" charset="-127"/>
                <a:ea typeface="나눔고딕" pitchFamily="2" charset="-127"/>
              </a:rPr>
              <a:t> 보장 </a:t>
            </a:r>
            <a:r>
              <a:rPr lang="en-US" altLang="ko-KR" sz="1700" b="1" dirty="0">
                <a:latin typeface="나눔고딕" pitchFamily="2" charset="-127"/>
                <a:ea typeface="나눔고딕" pitchFamily="2" charset="-127"/>
              </a:rPr>
              <a:t>1</a:t>
            </a:r>
            <a:r>
              <a:rPr lang="ko-KR" altLang="en-US" sz="1700" b="1" dirty="0">
                <a:latin typeface="나눔고딕" pitchFamily="2" charset="-127"/>
                <a:ea typeface="나눔고딕" pitchFamily="2" charset="-127"/>
              </a:rPr>
              <a:t>억원</a:t>
            </a:r>
          </a:p>
        </p:txBody>
      </p:sp>
    </p:spTree>
    <p:extLst>
      <p:ext uri="{BB962C8B-B14F-4D97-AF65-F5344CB8AC3E}">
        <p14:creationId xmlns:p14="http://schemas.microsoft.com/office/powerpoint/2010/main" val="315432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3491" y="196734"/>
            <a:ext cx="9374150" cy="43088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sz="2200" b="1" dirty="0">
                <a:solidFill>
                  <a:srgbClr val="00387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『</a:t>
            </a:r>
            <a:r>
              <a:rPr lang="ko-KR" altLang="en-US" sz="2200" b="1" dirty="0" err="1">
                <a:solidFill>
                  <a:srgbClr val="00387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교보뉴더든든한종신보험</a:t>
            </a:r>
            <a:r>
              <a:rPr lang="en-US" altLang="ko-KR" sz="2200" b="1" dirty="0">
                <a:solidFill>
                  <a:srgbClr val="00387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』</a:t>
            </a:r>
            <a:r>
              <a:rPr lang="ko-KR" altLang="en-US" sz="2200" b="1" dirty="0">
                <a:solidFill>
                  <a:srgbClr val="00387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의 강점 마케팅 포인트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C25E15-D729-FDEC-D947-B3BEF1285554}"/>
              </a:ext>
            </a:extLst>
          </p:cNvPr>
          <p:cNvSpPr txBox="1"/>
          <p:nvPr/>
        </p:nvSpPr>
        <p:spPr>
          <a:xfrm>
            <a:off x="790977" y="1126639"/>
            <a:ext cx="6912769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>
                <a:schemeClr val="tx1"/>
              </a:buClr>
            </a:pPr>
            <a:r>
              <a:rPr lang="ko-KR" altLang="en-US" sz="1700" b="1" dirty="0">
                <a:latin typeface="나눔고딕" pitchFamily="2" charset="-127"/>
                <a:ea typeface="나눔고딕" pitchFamily="2" charset="-127"/>
              </a:rPr>
              <a:t>새롭게 달라진 무배당 </a:t>
            </a:r>
            <a:r>
              <a:rPr lang="ko-KR" altLang="en-US" sz="1700" b="1" dirty="0" err="1">
                <a:latin typeface="나눔고딕" pitchFamily="2" charset="-127"/>
                <a:ea typeface="나눔고딕" pitchFamily="2" charset="-127"/>
              </a:rPr>
              <a:t>교보뉴더든든한종신보험의</a:t>
            </a:r>
            <a:r>
              <a:rPr lang="ko-KR" altLang="en-US" sz="1700" b="1" dirty="0">
                <a:latin typeface="나눔고딕" pitchFamily="2" charset="-127"/>
                <a:ea typeface="나눔고딕" pitchFamily="2" charset="-127"/>
              </a:rPr>
              <a:t> </a:t>
            </a:r>
            <a:r>
              <a:rPr lang="ko-KR" altLang="en-US" sz="1700" b="1" dirty="0">
                <a:solidFill>
                  <a:srgbClr val="FF0000"/>
                </a:solidFill>
                <a:latin typeface="나눔고딕" pitchFamily="2" charset="-127"/>
                <a:ea typeface="나눔고딕" pitchFamily="2" charset="-127"/>
              </a:rPr>
              <a:t>핵심 강점 </a:t>
            </a:r>
          </a:p>
        </p:txBody>
      </p:sp>
      <p:sp>
        <p:nvSpPr>
          <p:cNvPr id="35" name="타원 34">
            <a:extLst>
              <a:ext uri="{FF2B5EF4-FFF2-40B4-BE49-F238E27FC236}">
                <a16:creationId xmlns:a16="http://schemas.microsoft.com/office/drawing/2014/main" id="{E89E6D01-2B8F-EC9F-4AFE-F69BA5326E52}"/>
              </a:ext>
            </a:extLst>
          </p:cNvPr>
          <p:cNvSpPr/>
          <p:nvPr/>
        </p:nvSpPr>
        <p:spPr>
          <a:xfrm>
            <a:off x="567027" y="1183549"/>
            <a:ext cx="208714" cy="208714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190500" dist="1143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6" name="그룹 35">
            <a:extLst>
              <a:ext uri="{FF2B5EF4-FFF2-40B4-BE49-F238E27FC236}">
                <a16:creationId xmlns:a16="http://schemas.microsoft.com/office/drawing/2014/main" id="{C8DE2BCA-C74D-1726-F3AA-7DC3CF231496}"/>
              </a:ext>
            </a:extLst>
          </p:cNvPr>
          <p:cNvGrpSpPr/>
          <p:nvPr/>
        </p:nvGrpSpPr>
        <p:grpSpPr>
          <a:xfrm>
            <a:off x="822908" y="1773238"/>
            <a:ext cx="8712969" cy="788668"/>
            <a:chOff x="775741" y="1939997"/>
            <a:chExt cx="8712969" cy="788668"/>
          </a:xfrm>
        </p:grpSpPr>
        <p:grpSp>
          <p:nvGrpSpPr>
            <p:cNvPr id="33" name="그룹 32">
              <a:extLst>
                <a:ext uri="{FF2B5EF4-FFF2-40B4-BE49-F238E27FC236}">
                  <a16:creationId xmlns:a16="http://schemas.microsoft.com/office/drawing/2014/main" id="{75B7D513-E815-4D7A-17E2-F755361833D7}"/>
                </a:ext>
              </a:extLst>
            </p:cNvPr>
            <p:cNvGrpSpPr/>
            <p:nvPr/>
          </p:nvGrpSpPr>
          <p:grpSpPr>
            <a:xfrm>
              <a:off x="775741" y="1939997"/>
              <a:ext cx="3240362" cy="430887"/>
              <a:chOff x="775741" y="1934048"/>
              <a:chExt cx="3240362" cy="489040"/>
            </a:xfrm>
          </p:grpSpPr>
          <p:sp>
            <p:nvSpPr>
              <p:cNvPr id="31" name="자유형: 도형 30">
                <a:extLst>
                  <a:ext uri="{FF2B5EF4-FFF2-40B4-BE49-F238E27FC236}">
                    <a16:creationId xmlns:a16="http://schemas.microsoft.com/office/drawing/2014/main" id="{CC7ABEF5-C679-C96B-B93F-A75E203E7037}"/>
                  </a:ext>
                </a:extLst>
              </p:cNvPr>
              <p:cNvSpPr/>
              <p:nvPr/>
            </p:nvSpPr>
            <p:spPr>
              <a:xfrm>
                <a:off x="1351806" y="1984067"/>
                <a:ext cx="2664297" cy="400110"/>
              </a:xfrm>
              <a:custGeom>
                <a:avLst/>
                <a:gdLst>
                  <a:gd name="connsiteX0" fmla="*/ 0 w 2664297"/>
                  <a:gd name="connsiteY0" fmla="*/ 0 h 400110"/>
                  <a:gd name="connsiteX1" fmla="*/ 2464242 w 2664297"/>
                  <a:gd name="connsiteY1" fmla="*/ 0 h 400110"/>
                  <a:gd name="connsiteX2" fmla="*/ 2664297 w 2664297"/>
                  <a:gd name="connsiteY2" fmla="*/ 200055 h 400110"/>
                  <a:gd name="connsiteX3" fmla="*/ 2464242 w 2664297"/>
                  <a:gd name="connsiteY3" fmla="*/ 400110 h 400110"/>
                  <a:gd name="connsiteX4" fmla="*/ 0 w 2664297"/>
                  <a:gd name="connsiteY4" fmla="*/ 400110 h 400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64297" h="400110">
                    <a:moveTo>
                      <a:pt x="0" y="0"/>
                    </a:moveTo>
                    <a:lnTo>
                      <a:pt x="2464242" y="0"/>
                    </a:lnTo>
                    <a:cubicBezTo>
                      <a:pt x="2574729" y="0"/>
                      <a:pt x="2664297" y="89568"/>
                      <a:pt x="2664297" y="200055"/>
                    </a:cubicBezTo>
                    <a:cubicBezTo>
                      <a:pt x="2664297" y="310542"/>
                      <a:pt x="2574729" y="400110"/>
                      <a:pt x="2464242" y="400110"/>
                    </a:cubicBezTo>
                    <a:lnTo>
                      <a:pt x="0" y="40011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127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ko-KR" altLang="en-US" sz="1500" dirty="0">
                    <a:solidFill>
                      <a:schemeClr val="bg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확정금리의 상승</a:t>
                </a:r>
              </a:p>
            </p:txBody>
          </p:sp>
          <p:sp>
            <p:nvSpPr>
              <p:cNvPr id="32" name="자유형: 도형 31">
                <a:extLst>
                  <a:ext uri="{FF2B5EF4-FFF2-40B4-BE49-F238E27FC236}">
                    <a16:creationId xmlns:a16="http://schemas.microsoft.com/office/drawing/2014/main" id="{39DB1D0E-7F67-3D7B-BF6F-D24F2E3266BE}"/>
                  </a:ext>
                </a:extLst>
              </p:cNvPr>
              <p:cNvSpPr/>
              <p:nvPr/>
            </p:nvSpPr>
            <p:spPr>
              <a:xfrm>
                <a:off x="775741" y="1934048"/>
                <a:ext cx="576065" cy="489040"/>
              </a:xfrm>
              <a:custGeom>
                <a:avLst/>
                <a:gdLst>
                  <a:gd name="connsiteX0" fmla="*/ 200055 w 576065"/>
                  <a:gd name="connsiteY0" fmla="*/ 0 h 400110"/>
                  <a:gd name="connsiteX1" fmla="*/ 576065 w 576065"/>
                  <a:gd name="connsiteY1" fmla="*/ 0 h 400110"/>
                  <a:gd name="connsiteX2" fmla="*/ 576065 w 576065"/>
                  <a:gd name="connsiteY2" fmla="*/ 400110 h 400110"/>
                  <a:gd name="connsiteX3" fmla="*/ 200055 w 576065"/>
                  <a:gd name="connsiteY3" fmla="*/ 400110 h 400110"/>
                  <a:gd name="connsiteX4" fmla="*/ 0 w 576065"/>
                  <a:gd name="connsiteY4" fmla="*/ 200055 h 400110"/>
                  <a:gd name="connsiteX5" fmla="*/ 200055 w 576065"/>
                  <a:gd name="connsiteY5" fmla="*/ 0 h 400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6065" h="400110">
                    <a:moveTo>
                      <a:pt x="200055" y="0"/>
                    </a:moveTo>
                    <a:lnTo>
                      <a:pt x="576065" y="0"/>
                    </a:lnTo>
                    <a:lnTo>
                      <a:pt x="576065" y="400110"/>
                    </a:lnTo>
                    <a:lnTo>
                      <a:pt x="200055" y="400110"/>
                    </a:lnTo>
                    <a:cubicBezTo>
                      <a:pt x="89568" y="400110"/>
                      <a:pt x="0" y="310542"/>
                      <a:pt x="0" y="200055"/>
                    </a:cubicBezTo>
                    <a:cubicBezTo>
                      <a:pt x="0" y="89568"/>
                      <a:pt x="89568" y="0"/>
                      <a:pt x="200055" y="0"/>
                    </a:cubicBezTo>
                    <a:close/>
                  </a:path>
                </a:pathLst>
              </a:custGeom>
              <a:solidFill>
                <a:srgbClr val="4DB848"/>
              </a:solidFill>
              <a:ln w="12700">
                <a:solidFill>
                  <a:srgbClr val="4DB848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altLang="ko-KR" sz="2200" dirty="0">
                    <a:latin typeface="Eras Demi ITC" panose="020B0805030504020804" pitchFamily="34" charset="0"/>
                  </a:rPr>
                  <a:t>1 </a:t>
                </a:r>
                <a:endParaRPr lang="ko-KR" altLang="en-US" sz="2200" dirty="0">
                  <a:latin typeface="Eras Demi ITC" panose="020B0805030504020804" pitchFamily="34" charset="0"/>
                </a:endParaRPr>
              </a:p>
            </p:txBody>
          </p:sp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D3DD72B-4CE9-4341-4B40-17DC64391A01}"/>
                </a:ext>
              </a:extLst>
            </p:cNvPr>
            <p:cNvSpPr txBox="1"/>
            <p:nvPr/>
          </p:nvSpPr>
          <p:spPr>
            <a:xfrm>
              <a:off x="1351806" y="2420888"/>
              <a:ext cx="81369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4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보험가입기간별 적용이울 차등 적용 </a:t>
              </a:r>
              <a:r>
                <a:rPr lang="en-US" altLang="ko-KR" sz="14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: </a:t>
              </a:r>
              <a:r>
                <a:rPr lang="ko-KR" altLang="en-US" sz="14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보험가입 후 </a:t>
              </a:r>
              <a:r>
                <a:rPr lang="en-US" altLang="ko-KR" sz="14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5</a:t>
              </a:r>
              <a:r>
                <a:rPr lang="ko-KR" altLang="en-US" sz="14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년 </a:t>
              </a:r>
              <a:r>
                <a:rPr lang="en-US" altLang="ko-KR" sz="14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– 3.5%, 5~15</a:t>
              </a:r>
              <a:r>
                <a:rPr lang="ko-KR" altLang="en-US" sz="14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년 </a:t>
              </a:r>
              <a:r>
                <a:rPr lang="en-US" altLang="ko-KR" sz="14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2.5%, 15</a:t>
              </a:r>
              <a:r>
                <a:rPr lang="ko-KR" altLang="en-US" sz="14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년 이후 </a:t>
              </a:r>
              <a:r>
                <a:rPr lang="en-US" altLang="ko-KR" sz="14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– 2.15%</a:t>
              </a:r>
              <a:r>
                <a:rPr lang="ko-KR" altLang="en-US" sz="14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  </a:t>
              </a:r>
            </a:p>
          </p:txBody>
        </p:sp>
      </p:grpSp>
      <p:grpSp>
        <p:nvGrpSpPr>
          <p:cNvPr id="57" name="그룹 56">
            <a:extLst>
              <a:ext uri="{FF2B5EF4-FFF2-40B4-BE49-F238E27FC236}">
                <a16:creationId xmlns:a16="http://schemas.microsoft.com/office/drawing/2014/main" id="{9B6D730A-21A1-1D21-AEC7-9AE5E9E0EB92}"/>
              </a:ext>
            </a:extLst>
          </p:cNvPr>
          <p:cNvGrpSpPr/>
          <p:nvPr/>
        </p:nvGrpSpPr>
        <p:grpSpPr>
          <a:xfrm>
            <a:off x="822908" y="2762769"/>
            <a:ext cx="8712968" cy="788668"/>
            <a:chOff x="775741" y="1939997"/>
            <a:chExt cx="8712968" cy="788668"/>
          </a:xfrm>
        </p:grpSpPr>
        <p:grpSp>
          <p:nvGrpSpPr>
            <p:cNvPr id="58" name="그룹 57">
              <a:extLst>
                <a:ext uri="{FF2B5EF4-FFF2-40B4-BE49-F238E27FC236}">
                  <a16:creationId xmlns:a16="http://schemas.microsoft.com/office/drawing/2014/main" id="{56DAF768-39EF-3831-628F-3EAD30DEB310}"/>
                </a:ext>
              </a:extLst>
            </p:cNvPr>
            <p:cNvGrpSpPr/>
            <p:nvPr/>
          </p:nvGrpSpPr>
          <p:grpSpPr>
            <a:xfrm>
              <a:off x="775741" y="1939997"/>
              <a:ext cx="3240362" cy="430887"/>
              <a:chOff x="775741" y="1934048"/>
              <a:chExt cx="3240362" cy="489040"/>
            </a:xfrm>
          </p:grpSpPr>
          <p:sp>
            <p:nvSpPr>
              <p:cNvPr id="60" name="자유형: 도형 59">
                <a:extLst>
                  <a:ext uri="{FF2B5EF4-FFF2-40B4-BE49-F238E27FC236}">
                    <a16:creationId xmlns:a16="http://schemas.microsoft.com/office/drawing/2014/main" id="{3F22CE6A-D02E-F836-6815-46D1CB78C94C}"/>
                  </a:ext>
                </a:extLst>
              </p:cNvPr>
              <p:cNvSpPr/>
              <p:nvPr/>
            </p:nvSpPr>
            <p:spPr>
              <a:xfrm>
                <a:off x="1351806" y="1984067"/>
                <a:ext cx="2664297" cy="400110"/>
              </a:xfrm>
              <a:custGeom>
                <a:avLst/>
                <a:gdLst>
                  <a:gd name="connsiteX0" fmla="*/ 0 w 2664297"/>
                  <a:gd name="connsiteY0" fmla="*/ 0 h 400110"/>
                  <a:gd name="connsiteX1" fmla="*/ 2464242 w 2664297"/>
                  <a:gd name="connsiteY1" fmla="*/ 0 h 400110"/>
                  <a:gd name="connsiteX2" fmla="*/ 2664297 w 2664297"/>
                  <a:gd name="connsiteY2" fmla="*/ 200055 h 400110"/>
                  <a:gd name="connsiteX3" fmla="*/ 2464242 w 2664297"/>
                  <a:gd name="connsiteY3" fmla="*/ 400110 h 400110"/>
                  <a:gd name="connsiteX4" fmla="*/ 0 w 2664297"/>
                  <a:gd name="connsiteY4" fmla="*/ 400110 h 400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64297" h="400110">
                    <a:moveTo>
                      <a:pt x="0" y="0"/>
                    </a:moveTo>
                    <a:lnTo>
                      <a:pt x="2464242" y="0"/>
                    </a:lnTo>
                    <a:cubicBezTo>
                      <a:pt x="2574729" y="0"/>
                      <a:pt x="2664297" y="89568"/>
                      <a:pt x="2664297" y="200055"/>
                    </a:cubicBezTo>
                    <a:cubicBezTo>
                      <a:pt x="2664297" y="310542"/>
                      <a:pt x="2574729" y="400110"/>
                      <a:pt x="2464242" y="400110"/>
                    </a:cubicBezTo>
                    <a:lnTo>
                      <a:pt x="0" y="40011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127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ko-KR" altLang="en-US" sz="1500" dirty="0">
                    <a:solidFill>
                      <a:schemeClr val="bg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중도인출 기능 향상</a:t>
                </a:r>
              </a:p>
            </p:txBody>
          </p:sp>
          <p:sp>
            <p:nvSpPr>
              <p:cNvPr id="61" name="자유형: 도형 60">
                <a:extLst>
                  <a:ext uri="{FF2B5EF4-FFF2-40B4-BE49-F238E27FC236}">
                    <a16:creationId xmlns:a16="http://schemas.microsoft.com/office/drawing/2014/main" id="{65161563-F8DA-C186-7535-74BB4C0E00AE}"/>
                  </a:ext>
                </a:extLst>
              </p:cNvPr>
              <p:cNvSpPr/>
              <p:nvPr/>
            </p:nvSpPr>
            <p:spPr>
              <a:xfrm>
                <a:off x="775741" y="1934048"/>
                <a:ext cx="576065" cy="489040"/>
              </a:xfrm>
              <a:custGeom>
                <a:avLst/>
                <a:gdLst>
                  <a:gd name="connsiteX0" fmla="*/ 200055 w 576065"/>
                  <a:gd name="connsiteY0" fmla="*/ 0 h 400110"/>
                  <a:gd name="connsiteX1" fmla="*/ 576065 w 576065"/>
                  <a:gd name="connsiteY1" fmla="*/ 0 h 400110"/>
                  <a:gd name="connsiteX2" fmla="*/ 576065 w 576065"/>
                  <a:gd name="connsiteY2" fmla="*/ 400110 h 400110"/>
                  <a:gd name="connsiteX3" fmla="*/ 200055 w 576065"/>
                  <a:gd name="connsiteY3" fmla="*/ 400110 h 400110"/>
                  <a:gd name="connsiteX4" fmla="*/ 0 w 576065"/>
                  <a:gd name="connsiteY4" fmla="*/ 200055 h 400110"/>
                  <a:gd name="connsiteX5" fmla="*/ 200055 w 576065"/>
                  <a:gd name="connsiteY5" fmla="*/ 0 h 400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6065" h="400110">
                    <a:moveTo>
                      <a:pt x="200055" y="0"/>
                    </a:moveTo>
                    <a:lnTo>
                      <a:pt x="576065" y="0"/>
                    </a:lnTo>
                    <a:lnTo>
                      <a:pt x="576065" y="400110"/>
                    </a:lnTo>
                    <a:lnTo>
                      <a:pt x="200055" y="400110"/>
                    </a:lnTo>
                    <a:cubicBezTo>
                      <a:pt x="89568" y="400110"/>
                      <a:pt x="0" y="310542"/>
                      <a:pt x="0" y="200055"/>
                    </a:cubicBezTo>
                    <a:cubicBezTo>
                      <a:pt x="0" y="89568"/>
                      <a:pt x="89568" y="0"/>
                      <a:pt x="200055" y="0"/>
                    </a:cubicBezTo>
                    <a:close/>
                  </a:path>
                </a:pathLst>
              </a:custGeom>
              <a:solidFill>
                <a:srgbClr val="4DB848"/>
              </a:solidFill>
              <a:ln w="12700">
                <a:solidFill>
                  <a:srgbClr val="4DB848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altLang="ko-KR" sz="2200" dirty="0">
                    <a:latin typeface="Eras Demi ITC" panose="020B0805030504020804" pitchFamily="34" charset="0"/>
                  </a:rPr>
                  <a:t>2 </a:t>
                </a:r>
                <a:endParaRPr lang="ko-KR" altLang="en-US" sz="2200" dirty="0">
                  <a:latin typeface="Eras Demi ITC" panose="020B0805030504020804" pitchFamily="34" charset="0"/>
                </a:endParaRPr>
              </a:p>
            </p:txBody>
          </p:sp>
        </p:grp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903999D3-89E3-5246-EF60-9B5E6381D63D}"/>
                </a:ext>
              </a:extLst>
            </p:cNvPr>
            <p:cNvSpPr txBox="1"/>
            <p:nvPr/>
          </p:nvSpPr>
          <p:spPr>
            <a:xfrm>
              <a:off x="1351804" y="2420888"/>
              <a:ext cx="813690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4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납입기간 동안 추가적립액에서 인출 가능</a:t>
              </a:r>
              <a:r>
                <a:rPr lang="en-US" altLang="ko-KR" sz="14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, </a:t>
              </a:r>
              <a:r>
                <a:rPr lang="ko-KR" altLang="en-US" sz="14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납입기간 이후 기본적립액과 추가적립액에서 인출 가능</a:t>
              </a:r>
              <a:r>
                <a:rPr lang="en-US" altLang="ko-KR" sz="14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 </a:t>
              </a:r>
              <a:r>
                <a:rPr lang="ko-KR" altLang="en-US" sz="14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 </a:t>
              </a:r>
            </a:p>
          </p:txBody>
        </p:sp>
      </p:grpSp>
      <p:grpSp>
        <p:nvGrpSpPr>
          <p:cNvPr id="62" name="그룹 61">
            <a:extLst>
              <a:ext uri="{FF2B5EF4-FFF2-40B4-BE49-F238E27FC236}">
                <a16:creationId xmlns:a16="http://schemas.microsoft.com/office/drawing/2014/main" id="{18938125-A8B3-C58D-AA8C-C92646FCC117}"/>
              </a:ext>
            </a:extLst>
          </p:cNvPr>
          <p:cNvGrpSpPr/>
          <p:nvPr/>
        </p:nvGrpSpPr>
        <p:grpSpPr>
          <a:xfrm>
            <a:off x="822908" y="3752300"/>
            <a:ext cx="8712969" cy="788668"/>
            <a:chOff x="775741" y="1939997"/>
            <a:chExt cx="8712969" cy="788668"/>
          </a:xfrm>
        </p:grpSpPr>
        <p:grpSp>
          <p:nvGrpSpPr>
            <p:cNvPr id="63" name="그룹 62">
              <a:extLst>
                <a:ext uri="{FF2B5EF4-FFF2-40B4-BE49-F238E27FC236}">
                  <a16:creationId xmlns:a16="http://schemas.microsoft.com/office/drawing/2014/main" id="{05E989B1-3D49-15C1-7274-1C2E2F47612B}"/>
                </a:ext>
              </a:extLst>
            </p:cNvPr>
            <p:cNvGrpSpPr/>
            <p:nvPr/>
          </p:nvGrpSpPr>
          <p:grpSpPr>
            <a:xfrm>
              <a:off x="775741" y="1939997"/>
              <a:ext cx="3240362" cy="430887"/>
              <a:chOff x="775741" y="1934048"/>
              <a:chExt cx="3240362" cy="489040"/>
            </a:xfrm>
          </p:grpSpPr>
          <p:sp>
            <p:nvSpPr>
              <p:cNvPr id="65" name="자유형: 도형 64">
                <a:extLst>
                  <a:ext uri="{FF2B5EF4-FFF2-40B4-BE49-F238E27FC236}">
                    <a16:creationId xmlns:a16="http://schemas.microsoft.com/office/drawing/2014/main" id="{0C043C04-1800-0275-45CA-862BE0C54D43}"/>
                  </a:ext>
                </a:extLst>
              </p:cNvPr>
              <p:cNvSpPr/>
              <p:nvPr/>
            </p:nvSpPr>
            <p:spPr>
              <a:xfrm>
                <a:off x="1351806" y="1984067"/>
                <a:ext cx="2664297" cy="400110"/>
              </a:xfrm>
              <a:custGeom>
                <a:avLst/>
                <a:gdLst>
                  <a:gd name="connsiteX0" fmla="*/ 0 w 2664297"/>
                  <a:gd name="connsiteY0" fmla="*/ 0 h 400110"/>
                  <a:gd name="connsiteX1" fmla="*/ 2464242 w 2664297"/>
                  <a:gd name="connsiteY1" fmla="*/ 0 h 400110"/>
                  <a:gd name="connsiteX2" fmla="*/ 2664297 w 2664297"/>
                  <a:gd name="connsiteY2" fmla="*/ 200055 h 400110"/>
                  <a:gd name="connsiteX3" fmla="*/ 2464242 w 2664297"/>
                  <a:gd name="connsiteY3" fmla="*/ 400110 h 400110"/>
                  <a:gd name="connsiteX4" fmla="*/ 0 w 2664297"/>
                  <a:gd name="connsiteY4" fmla="*/ 400110 h 400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64297" h="400110">
                    <a:moveTo>
                      <a:pt x="0" y="0"/>
                    </a:moveTo>
                    <a:lnTo>
                      <a:pt x="2464242" y="0"/>
                    </a:lnTo>
                    <a:cubicBezTo>
                      <a:pt x="2574729" y="0"/>
                      <a:pt x="2664297" y="89568"/>
                      <a:pt x="2664297" y="200055"/>
                    </a:cubicBezTo>
                    <a:cubicBezTo>
                      <a:pt x="2664297" y="310542"/>
                      <a:pt x="2574729" y="400110"/>
                      <a:pt x="2464242" y="400110"/>
                    </a:cubicBezTo>
                    <a:lnTo>
                      <a:pt x="0" y="40011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127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altLang="ko-KR" sz="1500" dirty="0">
                    <a:solidFill>
                      <a:schemeClr val="bg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5</a:t>
                </a:r>
                <a:r>
                  <a:rPr lang="ko-KR" altLang="en-US" sz="1500" dirty="0" err="1">
                    <a:solidFill>
                      <a:schemeClr val="bg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년납과</a:t>
                </a:r>
                <a:r>
                  <a:rPr lang="ko-KR" altLang="en-US" sz="1500" dirty="0">
                    <a:solidFill>
                      <a:schemeClr val="bg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 </a:t>
                </a:r>
                <a:r>
                  <a:rPr lang="en-US" altLang="ko-KR" sz="1500" dirty="0">
                    <a:solidFill>
                      <a:schemeClr val="bg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6</a:t>
                </a:r>
                <a:r>
                  <a:rPr lang="ko-KR" altLang="en-US" sz="1500" dirty="0" err="1">
                    <a:solidFill>
                      <a:schemeClr val="bg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년납의</a:t>
                </a:r>
                <a:r>
                  <a:rPr lang="ko-KR" altLang="en-US" sz="1500" dirty="0">
                    <a:solidFill>
                      <a:schemeClr val="bg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 신설</a:t>
                </a:r>
              </a:p>
            </p:txBody>
          </p:sp>
          <p:sp>
            <p:nvSpPr>
              <p:cNvPr id="66" name="자유형: 도형 65">
                <a:extLst>
                  <a:ext uri="{FF2B5EF4-FFF2-40B4-BE49-F238E27FC236}">
                    <a16:creationId xmlns:a16="http://schemas.microsoft.com/office/drawing/2014/main" id="{F39AF51D-A49A-14D6-A3DA-A696E751C41B}"/>
                  </a:ext>
                </a:extLst>
              </p:cNvPr>
              <p:cNvSpPr/>
              <p:nvPr/>
            </p:nvSpPr>
            <p:spPr>
              <a:xfrm>
                <a:off x="775741" y="1934048"/>
                <a:ext cx="576065" cy="489040"/>
              </a:xfrm>
              <a:custGeom>
                <a:avLst/>
                <a:gdLst>
                  <a:gd name="connsiteX0" fmla="*/ 200055 w 576065"/>
                  <a:gd name="connsiteY0" fmla="*/ 0 h 400110"/>
                  <a:gd name="connsiteX1" fmla="*/ 576065 w 576065"/>
                  <a:gd name="connsiteY1" fmla="*/ 0 h 400110"/>
                  <a:gd name="connsiteX2" fmla="*/ 576065 w 576065"/>
                  <a:gd name="connsiteY2" fmla="*/ 400110 h 400110"/>
                  <a:gd name="connsiteX3" fmla="*/ 200055 w 576065"/>
                  <a:gd name="connsiteY3" fmla="*/ 400110 h 400110"/>
                  <a:gd name="connsiteX4" fmla="*/ 0 w 576065"/>
                  <a:gd name="connsiteY4" fmla="*/ 200055 h 400110"/>
                  <a:gd name="connsiteX5" fmla="*/ 200055 w 576065"/>
                  <a:gd name="connsiteY5" fmla="*/ 0 h 400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6065" h="400110">
                    <a:moveTo>
                      <a:pt x="200055" y="0"/>
                    </a:moveTo>
                    <a:lnTo>
                      <a:pt x="576065" y="0"/>
                    </a:lnTo>
                    <a:lnTo>
                      <a:pt x="576065" y="400110"/>
                    </a:lnTo>
                    <a:lnTo>
                      <a:pt x="200055" y="400110"/>
                    </a:lnTo>
                    <a:cubicBezTo>
                      <a:pt x="89568" y="400110"/>
                      <a:pt x="0" y="310542"/>
                      <a:pt x="0" y="200055"/>
                    </a:cubicBezTo>
                    <a:cubicBezTo>
                      <a:pt x="0" y="89568"/>
                      <a:pt x="89568" y="0"/>
                      <a:pt x="200055" y="0"/>
                    </a:cubicBezTo>
                    <a:close/>
                  </a:path>
                </a:pathLst>
              </a:custGeom>
              <a:solidFill>
                <a:srgbClr val="4DB848"/>
              </a:solidFill>
              <a:ln w="12700">
                <a:solidFill>
                  <a:srgbClr val="4DB848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altLang="ko-KR" sz="2200" dirty="0">
                    <a:latin typeface="Eras Demi ITC" panose="020B0805030504020804" pitchFamily="34" charset="0"/>
                  </a:rPr>
                  <a:t>3 </a:t>
                </a:r>
                <a:endParaRPr lang="ko-KR" altLang="en-US" sz="2200" dirty="0">
                  <a:latin typeface="Eras Demi ITC" panose="020B0805030504020804" pitchFamily="34" charset="0"/>
                </a:endParaRPr>
              </a:p>
            </p:txBody>
          </p:sp>
        </p:grp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CE228AFD-3B0E-472D-1F2C-7251831E7ACE}"/>
                </a:ext>
              </a:extLst>
            </p:cNvPr>
            <p:cNvSpPr txBox="1"/>
            <p:nvPr/>
          </p:nvSpPr>
          <p:spPr>
            <a:xfrm>
              <a:off x="1351804" y="2420888"/>
              <a:ext cx="81369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4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보험료 납입기간의 다양한 선택지 마련</a:t>
              </a:r>
              <a:r>
                <a:rPr lang="en-US" altLang="ko-KR" sz="14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, 5</a:t>
              </a:r>
              <a:r>
                <a:rPr lang="ko-KR" altLang="en-US" sz="1400" dirty="0" err="1">
                  <a:latin typeface="나눔고딕" panose="020D0604000000000000" pitchFamily="50" charset="-127"/>
                  <a:ea typeface="나눔고딕" panose="020D0604000000000000" pitchFamily="50" charset="-127"/>
                </a:rPr>
                <a:t>년납과</a:t>
              </a:r>
              <a:r>
                <a:rPr lang="ko-KR" altLang="en-US" sz="14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 </a:t>
              </a:r>
              <a:r>
                <a:rPr lang="en-US" altLang="ko-KR" sz="14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6</a:t>
              </a:r>
              <a:r>
                <a:rPr lang="ko-KR" altLang="en-US" sz="1400" dirty="0" err="1">
                  <a:latin typeface="나눔고딕" panose="020D0604000000000000" pitchFamily="50" charset="-127"/>
                  <a:ea typeface="나눔고딕" panose="020D0604000000000000" pitchFamily="50" charset="-127"/>
                </a:rPr>
                <a:t>년납으로</a:t>
              </a:r>
              <a:r>
                <a:rPr lang="ko-KR" altLang="en-US" sz="14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 </a:t>
              </a:r>
              <a:r>
                <a:rPr lang="ko-KR" altLang="en-US" sz="1400" dirty="0" err="1">
                  <a:latin typeface="나눔고딕" panose="020D0604000000000000" pitchFamily="50" charset="-127"/>
                  <a:ea typeface="나눔고딕" panose="020D0604000000000000" pitchFamily="50" charset="-127"/>
                </a:rPr>
                <a:t>조기완납</a:t>
              </a:r>
              <a:r>
                <a:rPr lang="ko-KR" altLang="en-US" sz="14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 실현 </a:t>
              </a:r>
            </a:p>
          </p:txBody>
        </p:sp>
      </p:grpSp>
      <p:grpSp>
        <p:nvGrpSpPr>
          <p:cNvPr id="67" name="그룹 66">
            <a:extLst>
              <a:ext uri="{FF2B5EF4-FFF2-40B4-BE49-F238E27FC236}">
                <a16:creationId xmlns:a16="http://schemas.microsoft.com/office/drawing/2014/main" id="{C0014EE7-0CD7-D5D8-A287-BA66711CED81}"/>
              </a:ext>
            </a:extLst>
          </p:cNvPr>
          <p:cNvGrpSpPr/>
          <p:nvPr/>
        </p:nvGrpSpPr>
        <p:grpSpPr>
          <a:xfrm>
            <a:off x="822908" y="4741831"/>
            <a:ext cx="8712968" cy="788668"/>
            <a:chOff x="775741" y="1939997"/>
            <a:chExt cx="8712968" cy="788668"/>
          </a:xfrm>
        </p:grpSpPr>
        <p:grpSp>
          <p:nvGrpSpPr>
            <p:cNvPr id="68" name="그룹 67">
              <a:extLst>
                <a:ext uri="{FF2B5EF4-FFF2-40B4-BE49-F238E27FC236}">
                  <a16:creationId xmlns:a16="http://schemas.microsoft.com/office/drawing/2014/main" id="{F5064C89-E490-6320-A986-7389611E09B3}"/>
                </a:ext>
              </a:extLst>
            </p:cNvPr>
            <p:cNvGrpSpPr/>
            <p:nvPr/>
          </p:nvGrpSpPr>
          <p:grpSpPr>
            <a:xfrm>
              <a:off x="775741" y="1939997"/>
              <a:ext cx="3240362" cy="430887"/>
              <a:chOff x="775741" y="1934048"/>
              <a:chExt cx="3240362" cy="489040"/>
            </a:xfrm>
          </p:grpSpPr>
          <p:sp>
            <p:nvSpPr>
              <p:cNvPr id="70" name="자유형: 도형 69">
                <a:extLst>
                  <a:ext uri="{FF2B5EF4-FFF2-40B4-BE49-F238E27FC236}">
                    <a16:creationId xmlns:a16="http://schemas.microsoft.com/office/drawing/2014/main" id="{75D3A1E1-46A0-5A19-CA2E-E3E2FAC97955}"/>
                  </a:ext>
                </a:extLst>
              </p:cNvPr>
              <p:cNvSpPr/>
              <p:nvPr/>
            </p:nvSpPr>
            <p:spPr>
              <a:xfrm>
                <a:off x="1351806" y="1984067"/>
                <a:ext cx="2664297" cy="400110"/>
              </a:xfrm>
              <a:custGeom>
                <a:avLst/>
                <a:gdLst>
                  <a:gd name="connsiteX0" fmla="*/ 0 w 2664297"/>
                  <a:gd name="connsiteY0" fmla="*/ 0 h 400110"/>
                  <a:gd name="connsiteX1" fmla="*/ 2464242 w 2664297"/>
                  <a:gd name="connsiteY1" fmla="*/ 0 h 400110"/>
                  <a:gd name="connsiteX2" fmla="*/ 2664297 w 2664297"/>
                  <a:gd name="connsiteY2" fmla="*/ 200055 h 400110"/>
                  <a:gd name="connsiteX3" fmla="*/ 2464242 w 2664297"/>
                  <a:gd name="connsiteY3" fmla="*/ 400110 h 400110"/>
                  <a:gd name="connsiteX4" fmla="*/ 0 w 2664297"/>
                  <a:gd name="connsiteY4" fmla="*/ 400110 h 400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64297" h="400110">
                    <a:moveTo>
                      <a:pt x="0" y="0"/>
                    </a:moveTo>
                    <a:lnTo>
                      <a:pt x="2464242" y="0"/>
                    </a:lnTo>
                    <a:cubicBezTo>
                      <a:pt x="2574729" y="0"/>
                      <a:pt x="2664297" y="89568"/>
                      <a:pt x="2664297" y="200055"/>
                    </a:cubicBezTo>
                    <a:cubicBezTo>
                      <a:pt x="2664297" y="310542"/>
                      <a:pt x="2574729" y="400110"/>
                      <a:pt x="2464242" y="400110"/>
                    </a:cubicBezTo>
                    <a:lnTo>
                      <a:pt x="0" y="40011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127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ko-KR" altLang="en-US" sz="1500" dirty="0">
                    <a:solidFill>
                      <a:schemeClr val="bg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보험료 인하</a:t>
                </a:r>
                <a:r>
                  <a:rPr lang="en-US" altLang="ko-KR" sz="1500" dirty="0">
                    <a:solidFill>
                      <a:schemeClr val="bg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, </a:t>
                </a:r>
                <a:r>
                  <a:rPr lang="ko-KR" altLang="en-US" sz="1500" dirty="0" err="1">
                    <a:solidFill>
                      <a:schemeClr val="bg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해약환급률</a:t>
                </a:r>
                <a:r>
                  <a:rPr lang="ko-KR" altLang="en-US" sz="1500" dirty="0">
                    <a:solidFill>
                      <a:schemeClr val="bg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 상승</a:t>
                </a:r>
              </a:p>
            </p:txBody>
          </p:sp>
          <p:sp>
            <p:nvSpPr>
              <p:cNvPr id="71" name="자유형: 도형 70">
                <a:extLst>
                  <a:ext uri="{FF2B5EF4-FFF2-40B4-BE49-F238E27FC236}">
                    <a16:creationId xmlns:a16="http://schemas.microsoft.com/office/drawing/2014/main" id="{E09C86E8-86B9-8C4D-1E05-D68EBAF29D97}"/>
                  </a:ext>
                </a:extLst>
              </p:cNvPr>
              <p:cNvSpPr/>
              <p:nvPr/>
            </p:nvSpPr>
            <p:spPr>
              <a:xfrm>
                <a:off x="775741" y="1934048"/>
                <a:ext cx="576065" cy="489040"/>
              </a:xfrm>
              <a:custGeom>
                <a:avLst/>
                <a:gdLst>
                  <a:gd name="connsiteX0" fmla="*/ 200055 w 576065"/>
                  <a:gd name="connsiteY0" fmla="*/ 0 h 400110"/>
                  <a:gd name="connsiteX1" fmla="*/ 576065 w 576065"/>
                  <a:gd name="connsiteY1" fmla="*/ 0 h 400110"/>
                  <a:gd name="connsiteX2" fmla="*/ 576065 w 576065"/>
                  <a:gd name="connsiteY2" fmla="*/ 400110 h 400110"/>
                  <a:gd name="connsiteX3" fmla="*/ 200055 w 576065"/>
                  <a:gd name="connsiteY3" fmla="*/ 400110 h 400110"/>
                  <a:gd name="connsiteX4" fmla="*/ 0 w 576065"/>
                  <a:gd name="connsiteY4" fmla="*/ 200055 h 400110"/>
                  <a:gd name="connsiteX5" fmla="*/ 200055 w 576065"/>
                  <a:gd name="connsiteY5" fmla="*/ 0 h 400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6065" h="400110">
                    <a:moveTo>
                      <a:pt x="200055" y="0"/>
                    </a:moveTo>
                    <a:lnTo>
                      <a:pt x="576065" y="0"/>
                    </a:lnTo>
                    <a:lnTo>
                      <a:pt x="576065" y="400110"/>
                    </a:lnTo>
                    <a:lnTo>
                      <a:pt x="200055" y="400110"/>
                    </a:lnTo>
                    <a:cubicBezTo>
                      <a:pt x="89568" y="400110"/>
                      <a:pt x="0" y="310542"/>
                      <a:pt x="0" y="200055"/>
                    </a:cubicBezTo>
                    <a:cubicBezTo>
                      <a:pt x="0" y="89568"/>
                      <a:pt x="89568" y="0"/>
                      <a:pt x="200055" y="0"/>
                    </a:cubicBezTo>
                    <a:close/>
                  </a:path>
                </a:pathLst>
              </a:custGeom>
              <a:solidFill>
                <a:srgbClr val="4DB848"/>
              </a:solidFill>
              <a:ln w="12700">
                <a:solidFill>
                  <a:srgbClr val="4DB848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altLang="ko-KR" sz="2200" dirty="0">
                    <a:latin typeface="Eras Demi ITC" panose="020B0805030504020804" pitchFamily="34" charset="0"/>
                  </a:rPr>
                  <a:t>4 </a:t>
                </a:r>
                <a:endParaRPr lang="ko-KR" altLang="en-US" sz="2200" dirty="0">
                  <a:latin typeface="Eras Demi ITC" panose="020B0805030504020804" pitchFamily="34" charset="0"/>
                </a:endParaRPr>
              </a:p>
            </p:txBody>
          </p:sp>
        </p:grp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4AD3257E-7F3A-00F4-957E-127DB5FB223A}"/>
                </a:ext>
              </a:extLst>
            </p:cNvPr>
            <p:cNvSpPr txBox="1"/>
            <p:nvPr/>
          </p:nvSpPr>
          <p:spPr>
            <a:xfrm>
              <a:off x="1351802" y="2420888"/>
              <a:ext cx="813690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40</a:t>
              </a:r>
              <a:r>
                <a:rPr lang="ko-KR" altLang="en-US" sz="14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세 남자</a:t>
              </a:r>
              <a:r>
                <a:rPr lang="en-US" altLang="ko-KR" sz="14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, 7</a:t>
              </a:r>
              <a:r>
                <a:rPr lang="ko-KR" altLang="en-US" sz="1400" dirty="0" err="1">
                  <a:latin typeface="나눔고딕" panose="020D0604000000000000" pitchFamily="50" charset="-127"/>
                  <a:ea typeface="나눔고딕" panose="020D0604000000000000" pitchFamily="50" charset="-127"/>
                </a:rPr>
                <a:t>년납</a:t>
              </a:r>
              <a:r>
                <a:rPr lang="en-US" altLang="ko-KR" sz="14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, </a:t>
              </a:r>
              <a:r>
                <a:rPr lang="ko-KR" altLang="en-US" sz="14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보험가입금액 </a:t>
              </a:r>
              <a:r>
                <a:rPr lang="en-US" altLang="ko-KR" sz="14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1</a:t>
              </a:r>
              <a:r>
                <a:rPr lang="ko-KR" altLang="en-US" sz="14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억원 기준 시 보험료 </a:t>
              </a:r>
              <a:r>
                <a:rPr lang="en-US" altLang="ko-KR" sz="14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4.7% </a:t>
              </a:r>
              <a:r>
                <a:rPr lang="ko-KR" altLang="en-US" sz="14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인하 </a:t>
              </a:r>
              <a:r>
                <a:rPr lang="en-US" altLang="ko-KR" sz="14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&amp; </a:t>
              </a:r>
              <a:r>
                <a:rPr lang="ko-KR" altLang="en-US" sz="1400" dirty="0" err="1">
                  <a:latin typeface="나눔고딕" panose="020D0604000000000000" pitchFamily="50" charset="-127"/>
                  <a:ea typeface="나눔고딕" panose="020D0604000000000000" pitchFamily="50" charset="-127"/>
                </a:rPr>
                <a:t>해약환급률</a:t>
              </a:r>
              <a:r>
                <a:rPr lang="ko-KR" altLang="en-US" sz="14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 약 </a:t>
              </a:r>
              <a:r>
                <a:rPr lang="en-US" altLang="ko-KR" sz="14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1%</a:t>
              </a:r>
              <a:r>
                <a:rPr lang="ko-KR" altLang="en-US" sz="14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 상승 </a:t>
              </a:r>
            </a:p>
          </p:txBody>
        </p:sp>
      </p:grpSp>
      <p:grpSp>
        <p:nvGrpSpPr>
          <p:cNvPr id="72" name="그룹 71">
            <a:extLst>
              <a:ext uri="{FF2B5EF4-FFF2-40B4-BE49-F238E27FC236}">
                <a16:creationId xmlns:a16="http://schemas.microsoft.com/office/drawing/2014/main" id="{72A269BE-A285-09D8-A5F8-47C43CAB4575}"/>
              </a:ext>
            </a:extLst>
          </p:cNvPr>
          <p:cNvGrpSpPr/>
          <p:nvPr/>
        </p:nvGrpSpPr>
        <p:grpSpPr>
          <a:xfrm>
            <a:off x="822908" y="5731361"/>
            <a:ext cx="8712969" cy="788668"/>
            <a:chOff x="775741" y="1939997"/>
            <a:chExt cx="8712969" cy="788668"/>
          </a:xfrm>
        </p:grpSpPr>
        <p:grpSp>
          <p:nvGrpSpPr>
            <p:cNvPr id="73" name="그룹 72">
              <a:extLst>
                <a:ext uri="{FF2B5EF4-FFF2-40B4-BE49-F238E27FC236}">
                  <a16:creationId xmlns:a16="http://schemas.microsoft.com/office/drawing/2014/main" id="{66707A0D-6EFB-01CC-6F41-A7A878AF2424}"/>
                </a:ext>
              </a:extLst>
            </p:cNvPr>
            <p:cNvGrpSpPr/>
            <p:nvPr/>
          </p:nvGrpSpPr>
          <p:grpSpPr>
            <a:xfrm>
              <a:off x="775741" y="1939997"/>
              <a:ext cx="3240362" cy="430887"/>
              <a:chOff x="775741" y="1934048"/>
              <a:chExt cx="3240362" cy="489040"/>
            </a:xfrm>
          </p:grpSpPr>
          <p:sp>
            <p:nvSpPr>
              <p:cNvPr id="75" name="자유형: 도형 74">
                <a:extLst>
                  <a:ext uri="{FF2B5EF4-FFF2-40B4-BE49-F238E27FC236}">
                    <a16:creationId xmlns:a16="http://schemas.microsoft.com/office/drawing/2014/main" id="{04B593BB-0BFF-E508-6B80-64A0466339CD}"/>
                  </a:ext>
                </a:extLst>
              </p:cNvPr>
              <p:cNvSpPr/>
              <p:nvPr/>
            </p:nvSpPr>
            <p:spPr>
              <a:xfrm>
                <a:off x="1351806" y="1984067"/>
                <a:ext cx="2664297" cy="400110"/>
              </a:xfrm>
              <a:custGeom>
                <a:avLst/>
                <a:gdLst>
                  <a:gd name="connsiteX0" fmla="*/ 0 w 2664297"/>
                  <a:gd name="connsiteY0" fmla="*/ 0 h 400110"/>
                  <a:gd name="connsiteX1" fmla="*/ 2464242 w 2664297"/>
                  <a:gd name="connsiteY1" fmla="*/ 0 h 400110"/>
                  <a:gd name="connsiteX2" fmla="*/ 2664297 w 2664297"/>
                  <a:gd name="connsiteY2" fmla="*/ 200055 h 400110"/>
                  <a:gd name="connsiteX3" fmla="*/ 2464242 w 2664297"/>
                  <a:gd name="connsiteY3" fmla="*/ 400110 h 400110"/>
                  <a:gd name="connsiteX4" fmla="*/ 0 w 2664297"/>
                  <a:gd name="connsiteY4" fmla="*/ 400110 h 400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64297" h="400110">
                    <a:moveTo>
                      <a:pt x="0" y="0"/>
                    </a:moveTo>
                    <a:lnTo>
                      <a:pt x="2464242" y="0"/>
                    </a:lnTo>
                    <a:cubicBezTo>
                      <a:pt x="2574729" y="0"/>
                      <a:pt x="2664297" y="89568"/>
                      <a:pt x="2664297" y="200055"/>
                    </a:cubicBezTo>
                    <a:cubicBezTo>
                      <a:pt x="2664297" y="310542"/>
                      <a:pt x="2574729" y="400110"/>
                      <a:pt x="2464242" y="400110"/>
                    </a:cubicBezTo>
                    <a:lnTo>
                      <a:pt x="0" y="40011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127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ko-KR" altLang="en-US" sz="1500" dirty="0">
                    <a:solidFill>
                      <a:schemeClr val="bg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질병사망 </a:t>
                </a:r>
                <a:r>
                  <a:rPr lang="en-US" altLang="ko-KR" sz="1500" dirty="0">
                    <a:solidFill>
                      <a:schemeClr val="bg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10%</a:t>
                </a:r>
                <a:r>
                  <a:rPr lang="ko-KR" altLang="en-US" sz="1500" dirty="0">
                    <a:solidFill>
                      <a:schemeClr val="bg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씩 체증</a:t>
                </a:r>
              </a:p>
            </p:txBody>
          </p:sp>
          <p:sp>
            <p:nvSpPr>
              <p:cNvPr id="76" name="자유형: 도형 75">
                <a:extLst>
                  <a:ext uri="{FF2B5EF4-FFF2-40B4-BE49-F238E27FC236}">
                    <a16:creationId xmlns:a16="http://schemas.microsoft.com/office/drawing/2014/main" id="{56BACA0E-E752-7C60-799C-072E0C99D922}"/>
                  </a:ext>
                </a:extLst>
              </p:cNvPr>
              <p:cNvSpPr/>
              <p:nvPr/>
            </p:nvSpPr>
            <p:spPr>
              <a:xfrm>
                <a:off x="775741" y="1934048"/>
                <a:ext cx="576065" cy="489040"/>
              </a:xfrm>
              <a:custGeom>
                <a:avLst/>
                <a:gdLst>
                  <a:gd name="connsiteX0" fmla="*/ 200055 w 576065"/>
                  <a:gd name="connsiteY0" fmla="*/ 0 h 400110"/>
                  <a:gd name="connsiteX1" fmla="*/ 576065 w 576065"/>
                  <a:gd name="connsiteY1" fmla="*/ 0 h 400110"/>
                  <a:gd name="connsiteX2" fmla="*/ 576065 w 576065"/>
                  <a:gd name="connsiteY2" fmla="*/ 400110 h 400110"/>
                  <a:gd name="connsiteX3" fmla="*/ 200055 w 576065"/>
                  <a:gd name="connsiteY3" fmla="*/ 400110 h 400110"/>
                  <a:gd name="connsiteX4" fmla="*/ 0 w 576065"/>
                  <a:gd name="connsiteY4" fmla="*/ 200055 h 400110"/>
                  <a:gd name="connsiteX5" fmla="*/ 200055 w 576065"/>
                  <a:gd name="connsiteY5" fmla="*/ 0 h 400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6065" h="400110">
                    <a:moveTo>
                      <a:pt x="200055" y="0"/>
                    </a:moveTo>
                    <a:lnTo>
                      <a:pt x="576065" y="0"/>
                    </a:lnTo>
                    <a:lnTo>
                      <a:pt x="576065" y="400110"/>
                    </a:lnTo>
                    <a:lnTo>
                      <a:pt x="200055" y="400110"/>
                    </a:lnTo>
                    <a:cubicBezTo>
                      <a:pt x="89568" y="400110"/>
                      <a:pt x="0" y="310542"/>
                      <a:pt x="0" y="200055"/>
                    </a:cubicBezTo>
                    <a:cubicBezTo>
                      <a:pt x="0" y="89568"/>
                      <a:pt x="89568" y="0"/>
                      <a:pt x="200055" y="0"/>
                    </a:cubicBezTo>
                    <a:close/>
                  </a:path>
                </a:pathLst>
              </a:custGeom>
              <a:solidFill>
                <a:srgbClr val="4DB848"/>
              </a:solidFill>
              <a:ln w="12700">
                <a:solidFill>
                  <a:srgbClr val="4DB848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altLang="ko-KR" sz="2200" dirty="0">
                    <a:latin typeface="Eras Demi ITC" panose="020B0805030504020804" pitchFamily="34" charset="0"/>
                  </a:rPr>
                  <a:t>5 </a:t>
                </a:r>
                <a:endParaRPr lang="ko-KR" altLang="en-US" sz="2200" dirty="0">
                  <a:latin typeface="Eras Demi ITC" panose="020B0805030504020804" pitchFamily="34" charset="0"/>
                </a:endParaRPr>
              </a:p>
            </p:txBody>
          </p:sp>
        </p:grp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97037BA8-6FA5-39C7-E9E8-FE39E29F1B39}"/>
                </a:ext>
              </a:extLst>
            </p:cNvPr>
            <p:cNvSpPr txBox="1"/>
            <p:nvPr/>
          </p:nvSpPr>
          <p:spPr>
            <a:xfrm>
              <a:off x="1351802" y="2420888"/>
              <a:ext cx="81369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4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보험료 납입기간 내 질병사망 </a:t>
              </a:r>
              <a:r>
                <a:rPr lang="en-US" altLang="ko-KR" sz="14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50%~100% (5</a:t>
              </a:r>
              <a:r>
                <a:rPr lang="ko-KR" altLang="en-US" sz="14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년간 </a:t>
              </a:r>
              <a:r>
                <a:rPr lang="en-US" altLang="ko-KR" sz="14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10%</a:t>
              </a:r>
              <a:r>
                <a:rPr lang="ko-KR" altLang="en-US" sz="14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씩 체증</a:t>
              </a:r>
              <a:r>
                <a:rPr lang="en-US" altLang="ko-KR" sz="14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), </a:t>
              </a:r>
              <a:r>
                <a:rPr lang="ko-KR" altLang="en-US" sz="14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납입기간 이후 </a:t>
              </a:r>
              <a:r>
                <a:rPr lang="ko-KR" altLang="en-US" sz="1400" dirty="0" err="1">
                  <a:latin typeface="나눔고딕" panose="020D0604000000000000" pitchFamily="50" charset="-127"/>
                  <a:ea typeface="나눔고딕" panose="020D0604000000000000" pitchFamily="50" charset="-127"/>
                </a:rPr>
                <a:t>주계약</a:t>
              </a:r>
              <a:r>
                <a:rPr lang="ko-KR" altLang="en-US" sz="14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 보험가입금액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7439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2E7C1F1F-D4F5-1601-AA23-6434269A29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741" y="2408815"/>
            <a:ext cx="4922486" cy="2924429"/>
          </a:xfrm>
          <a:prstGeom prst="rect">
            <a:avLst/>
          </a:prstGeom>
        </p:spPr>
      </p:pic>
      <p:sp>
        <p:nvSpPr>
          <p:cNvPr id="9" name="타원 8">
            <a:extLst>
              <a:ext uri="{FF2B5EF4-FFF2-40B4-BE49-F238E27FC236}">
                <a16:creationId xmlns:a16="http://schemas.microsoft.com/office/drawing/2014/main" id="{7FFF2CE1-FDCB-B51F-2A47-EEA5DA61DC95}"/>
              </a:ext>
            </a:extLst>
          </p:cNvPr>
          <p:cNvSpPr/>
          <p:nvPr/>
        </p:nvSpPr>
        <p:spPr>
          <a:xfrm>
            <a:off x="567027" y="1183549"/>
            <a:ext cx="208714" cy="208714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190500" dist="1143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5A42BDB-FB7E-B89E-C743-49C4E5F6A3B1}"/>
              </a:ext>
            </a:extLst>
          </p:cNvPr>
          <p:cNvSpPr txBox="1"/>
          <p:nvPr/>
        </p:nvSpPr>
        <p:spPr>
          <a:xfrm>
            <a:off x="790977" y="1126639"/>
            <a:ext cx="8409701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>
                <a:schemeClr val="tx1"/>
              </a:buClr>
            </a:pPr>
            <a:r>
              <a:rPr lang="ko-KR" altLang="en-US" sz="1700" b="1" dirty="0">
                <a:latin typeface="나눔고딕" pitchFamily="2" charset="-127"/>
                <a:ea typeface="나눔고딕" pitchFamily="2" charset="-127"/>
              </a:rPr>
              <a:t>단일 암종으로서 최다 발생비중을 갖고 있는 유방암</a:t>
            </a:r>
            <a:r>
              <a:rPr lang="en-US" altLang="ko-KR" sz="1700" b="1" dirty="0">
                <a:latin typeface="나눔고딕" pitchFamily="2" charset="-127"/>
                <a:ea typeface="나눔고딕" pitchFamily="2" charset="-127"/>
              </a:rPr>
              <a:t>(</a:t>
            </a:r>
            <a:r>
              <a:rPr lang="ko-KR" altLang="en-US" sz="1700" b="1" dirty="0">
                <a:latin typeface="나눔고딕" pitchFamily="2" charset="-127"/>
                <a:ea typeface="나눔고딕" pitchFamily="2" charset="-127"/>
              </a:rPr>
              <a:t>초기 제외</a:t>
            </a:r>
            <a:r>
              <a:rPr lang="en-US" altLang="ko-KR" sz="1700" b="1" dirty="0">
                <a:latin typeface="나눔고딕" pitchFamily="2" charset="-127"/>
                <a:ea typeface="나눔고딕" pitchFamily="2" charset="-127"/>
              </a:rPr>
              <a:t>)</a:t>
            </a:r>
            <a:r>
              <a:rPr lang="ko-KR" altLang="en-US" sz="1700" b="1" dirty="0">
                <a:latin typeface="나눔고딕" pitchFamily="2" charset="-127"/>
                <a:ea typeface="나눔고딕" pitchFamily="2" charset="-127"/>
              </a:rPr>
              <a:t>에 대한 </a:t>
            </a:r>
            <a:r>
              <a:rPr lang="ko-KR" altLang="en-US" sz="1700" b="1" dirty="0" err="1">
                <a:latin typeface="나눔고딕" pitchFamily="2" charset="-127"/>
                <a:ea typeface="나눔고딕" pitchFamily="2" charset="-127"/>
              </a:rPr>
              <a:t>일반암</a:t>
            </a:r>
            <a:r>
              <a:rPr lang="ko-KR" altLang="en-US" sz="1700" b="1" dirty="0">
                <a:latin typeface="나눔고딕" pitchFamily="2" charset="-127"/>
                <a:ea typeface="나눔고딕" pitchFamily="2" charset="-127"/>
              </a:rPr>
              <a:t> 보장 </a:t>
            </a:r>
            <a:r>
              <a:rPr lang="en-US" altLang="ko-KR" sz="1700" b="1" dirty="0">
                <a:latin typeface="나눔고딕" pitchFamily="2" charset="-127"/>
                <a:ea typeface="나눔고딕" pitchFamily="2" charset="-127"/>
              </a:rPr>
              <a:t>1</a:t>
            </a:r>
            <a:r>
              <a:rPr lang="ko-KR" altLang="en-US" sz="1700" b="1" dirty="0">
                <a:latin typeface="나눔고딕" pitchFamily="2" charset="-127"/>
                <a:ea typeface="나눔고딕" pitchFamily="2" charset="-127"/>
              </a:rPr>
              <a:t>억원</a:t>
            </a:r>
          </a:p>
        </p:txBody>
      </p:sp>
      <p:sp>
        <p:nvSpPr>
          <p:cNvPr id="11" name="사각형: 둥근 모서리 10">
            <a:extLst>
              <a:ext uri="{FF2B5EF4-FFF2-40B4-BE49-F238E27FC236}">
                <a16:creationId xmlns:a16="http://schemas.microsoft.com/office/drawing/2014/main" id="{C1359870-927B-B3ED-952D-2ABDFE817BC9}"/>
              </a:ext>
            </a:extLst>
          </p:cNvPr>
          <p:cNvSpPr/>
          <p:nvPr/>
        </p:nvSpPr>
        <p:spPr>
          <a:xfrm>
            <a:off x="1660713" y="1753918"/>
            <a:ext cx="3152542" cy="353944"/>
          </a:xfrm>
          <a:prstGeom prst="roundRect">
            <a:avLst>
              <a:gd name="adj" fmla="val 50000"/>
            </a:avLst>
          </a:prstGeom>
          <a:noFill/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 dirty="0">
                <a:solidFill>
                  <a:schemeClr val="accent1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유방암 </a:t>
            </a:r>
            <a:r>
              <a:rPr lang="ko-KR" altLang="en-US" sz="1600" b="1" dirty="0" err="1">
                <a:solidFill>
                  <a:schemeClr val="accent1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병기별</a:t>
            </a:r>
            <a:r>
              <a:rPr lang="ko-KR" altLang="en-US" sz="1600" b="1" dirty="0">
                <a:solidFill>
                  <a:schemeClr val="accent1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환자 비율</a:t>
            </a: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7B2FE374-49E5-3DC1-64F6-8A5D3C6D68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54" b="92336" l="9851" r="89851">
                        <a14:foregroundMark x1="20000" y1="18248" x2="20000" y2="19343"/>
                        <a14:foregroundMark x1="65970" y1="56569" x2="68955" y2="56934"/>
                        <a14:foregroundMark x1="29851" y1="92336" x2="30149" y2="8941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09955" y="2916098"/>
            <a:ext cx="1250763" cy="1023012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BE6ACACC-52EE-7D9A-B554-96375AD65C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88" b="89888" l="7810" r="90046">
                        <a14:foregroundMark x1="52758" y1="86390" x2="77869" y2="77898"/>
                        <a14:foregroundMark x1="44410" y1="89213" x2="46866" y2="88383"/>
                        <a14:foregroundMark x1="90046" y1="40000" x2="89587" y2="44944"/>
                        <a14:backgroundMark x1="62021" y1="22697" x2="47014" y2="61573"/>
                        <a14:backgroundMark x1="45176" y1="62247" x2="50689" y2="63371"/>
                        <a14:backgroundMark x1="61868" y1="22022" x2="64931" y2="23596"/>
                        <a14:backgroundMark x1="45482" y1="84494" x2="53752" y2="84045"/>
                        <a14:backgroundMark x1="81164" y1="78427" x2="84533" y2="75955"/>
                        <a14:backgroundMark x1="83920" y1="75506" x2="77795" y2="77753"/>
                        <a14:backgroundMark x1="19296" y1="18876" x2="7198" y2="42472"/>
                        <a14:backgroundMark x1="17152" y1="15730" x2="6126" y2="3191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50402" y="2708286"/>
            <a:ext cx="3445346" cy="234790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B935C2B-BB3E-AFE8-1AD2-99EDF17B0F9F}"/>
              </a:ext>
            </a:extLst>
          </p:cNvPr>
          <p:cNvSpPr txBox="1"/>
          <p:nvPr/>
        </p:nvSpPr>
        <p:spPr>
          <a:xfrm>
            <a:off x="6539720" y="3427604"/>
            <a:ext cx="180020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2500" b="1" i="0" dirty="0"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약 </a:t>
            </a:r>
            <a:r>
              <a:rPr lang="en-US" altLang="ko-KR" sz="2500" b="1" i="0" dirty="0"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40%</a:t>
            </a:r>
            <a:r>
              <a:rPr lang="ko-KR" altLang="en-US" sz="2500" b="1" i="0" dirty="0"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는</a:t>
            </a:r>
            <a:endParaRPr lang="en-US" altLang="ko-KR" sz="2500" b="1" i="0" dirty="0">
              <a:solidFill>
                <a:srgbClr val="FF00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/>
            <a:r>
              <a:rPr lang="ko-KR" altLang="en-US" sz="2500" b="1" dirty="0" err="1"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일반암</a:t>
            </a:r>
            <a:r>
              <a:rPr lang="ko-KR" altLang="en-US" sz="2500" b="1" dirty="0"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 보장</a:t>
            </a:r>
            <a:endParaRPr lang="ko-KR" altLang="en-US" sz="2200" b="1" dirty="0">
              <a:solidFill>
                <a:srgbClr val="FF00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5EDA4CA-F386-B1FA-E39C-737EE379544C}"/>
              </a:ext>
            </a:extLst>
          </p:cNvPr>
          <p:cNvSpPr txBox="1"/>
          <p:nvPr/>
        </p:nvSpPr>
        <p:spPr>
          <a:xfrm>
            <a:off x="6078230" y="2448499"/>
            <a:ext cx="2770091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2500" b="1" i="0" dirty="0"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유방암 환자 中</a:t>
            </a:r>
            <a:endParaRPr lang="ko-KR" altLang="en-US" sz="2200" b="1" dirty="0">
              <a:solidFill>
                <a:schemeClr val="accent1">
                  <a:lumMod val="75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679B3F9-625C-48A8-74C1-647A8D55E59A}"/>
              </a:ext>
            </a:extLst>
          </p:cNvPr>
          <p:cNvSpPr txBox="1"/>
          <p:nvPr/>
        </p:nvSpPr>
        <p:spPr>
          <a:xfrm>
            <a:off x="1102014" y="5470639"/>
            <a:ext cx="7834843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0500" indent="-190500"/>
            <a:r>
              <a:rPr lang="en-US" altLang="ko-KR" sz="27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</a:t>
            </a:r>
            <a:r>
              <a:rPr lang="ko-KR" altLang="en-US" sz="2000" b="1" spc="-15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유방암의 소액암화 추세 </a:t>
            </a:r>
            <a:r>
              <a:rPr lang="ko-KR" altLang="en-US" b="1" spc="-1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속에서 </a:t>
            </a:r>
            <a:r>
              <a:rPr lang="en-US" altLang="ko-KR" b="1" spc="-1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『</a:t>
            </a:r>
            <a:r>
              <a:rPr lang="ko-KR" altLang="en-US" b="1" spc="-15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교보괜찮아요</a:t>
            </a:r>
            <a:r>
              <a:rPr lang="ko-KR" altLang="en-US" b="1" spc="-1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b="1" spc="-15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암보험</a:t>
            </a:r>
            <a:r>
              <a:rPr lang="en-US" altLang="ko-KR" b="1" spc="-1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』</a:t>
            </a:r>
            <a:r>
              <a:rPr lang="ko-KR" altLang="en-US" b="1" spc="-1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에서 </a:t>
            </a:r>
            <a:r>
              <a:rPr lang="ko-KR" altLang="en-US" sz="2000" b="1" spc="-15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유방암</a:t>
            </a:r>
            <a:r>
              <a:rPr lang="ko-KR" altLang="en-US" b="1" spc="-1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을 </a:t>
            </a:r>
            <a:r>
              <a:rPr lang="ko-KR" altLang="en-US" sz="2000" b="1" spc="-150" dirty="0" err="1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일반암</a:t>
            </a:r>
            <a:r>
              <a:rPr lang="ko-KR" altLang="en-US" sz="2000" b="1" spc="-15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보장</a:t>
            </a:r>
            <a:r>
              <a:rPr lang="ko-KR" altLang="en-US" b="1" spc="-1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하는 것은 최고의 경쟁력</a:t>
            </a:r>
            <a:r>
              <a:rPr lang="en-US" altLang="ko-KR" b="1" spc="-1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!!</a:t>
            </a:r>
            <a:endParaRPr lang="ko-KR" altLang="en-US" b="1" spc="-1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2304825-A54E-40B8-0829-C7B3DB35D3E4}"/>
              </a:ext>
            </a:extLst>
          </p:cNvPr>
          <p:cNvSpPr txBox="1"/>
          <p:nvPr/>
        </p:nvSpPr>
        <p:spPr>
          <a:xfrm>
            <a:off x="1482386" y="6202179"/>
            <a:ext cx="753663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5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5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뇌출혈및뇌경색증진단비</a:t>
            </a:r>
            <a:r>
              <a:rPr lang="en-US" altLang="ko-KR" sz="15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5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급성심근경색증진단비</a:t>
            </a:r>
            <a:r>
              <a:rPr lang="en-US" altLang="ko-KR" sz="15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5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허혈심장질환및뇌혈관질환진단비</a:t>
            </a:r>
            <a:r>
              <a:rPr lang="ko-KR" altLang="en-US" sz="15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등</a:t>
            </a:r>
            <a:r>
              <a:rPr lang="en-US" altLang="ko-KR" sz="15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lang="ko-KR" altLang="en-US" sz="15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18" name="그림 17">
            <a:extLst>
              <a:ext uri="{FF2B5EF4-FFF2-40B4-BE49-F238E27FC236}">
                <a16:creationId xmlns:a16="http://schemas.microsoft.com/office/drawing/2014/main" id="{C5D7EAD4-D6B6-F336-877F-5550207B4EE2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834" b="93993" l="3103" r="90000">
                        <a14:foregroundMark x1="29655" y1="18728" x2="11724" y2="50177"/>
                        <a14:foregroundMark x1="11034" y1="26855" x2="14828" y2="62191"/>
                        <a14:foregroundMark x1="14828" y1="62191" x2="23793" y2="84099"/>
                        <a14:foregroundMark x1="23793" y1="84099" x2="28276" y2="86926"/>
                        <a14:foregroundMark x1="83448" y1="14841" x2="66897" y2="81979"/>
                        <a14:foregroundMark x1="66897" y1="81979" x2="80690" y2="63958"/>
                        <a14:foregroundMark x1="80690" y1="63958" x2="70345" y2="66784"/>
                        <a14:foregroundMark x1="65172" y1="34276" x2="63448" y2="65371"/>
                        <a14:foregroundMark x1="63448" y1="65371" x2="73448" y2="84806"/>
                        <a14:foregroundMark x1="73448" y1="84806" x2="77931" y2="84099"/>
                        <a14:foregroundMark x1="82069" y1="64311" x2="82759" y2="85512"/>
                        <a14:foregroundMark x1="82759" y1="85512" x2="80000" y2="88339"/>
                        <a14:foregroundMark x1="87931" y1="55477" x2="88966" y2="74558"/>
                        <a14:foregroundMark x1="88966" y1="74558" x2="84138" y2="90459"/>
                        <a14:foregroundMark x1="62069" y1="86572" x2="81034" y2="84806"/>
                        <a14:foregroundMark x1="81034" y1="84806" x2="81034" y2="84806"/>
                        <a14:foregroundMark x1="55517" y1="90459" x2="81034" y2="89046"/>
                        <a14:foregroundMark x1="81034" y1="89046" x2="81724" y2="88693"/>
                        <a14:foregroundMark x1="61034" y1="92580" x2="80000" y2="93993"/>
                        <a14:foregroundMark x1="80000" y1="93993" x2="86552" y2="93286"/>
                        <a14:foregroundMark x1="5517" y1="39929" x2="3448" y2="85866"/>
                        <a14:foregroundMark x1="36207" y1="8834" x2="23103" y2="1660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11702" y="5561891"/>
            <a:ext cx="231092" cy="225514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C1FD18DC-69CA-03DF-9A6A-8B298AF0845F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834" b="93993" l="3103" r="90000">
                        <a14:foregroundMark x1="29655" y1="18728" x2="11724" y2="50177"/>
                        <a14:foregroundMark x1="11034" y1="26855" x2="14828" y2="62191"/>
                        <a14:foregroundMark x1="14828" y1="62191" x2="23793" y2="84099"/>
                        <a14:foregroundMark x1="23793" y1="84099" x2="28276" y2="86926"/>
                        <a14:foregroundMark x1="83448" y1="14841" x2="66897" y2="81979"/>
                        <a14:foregroundMark x1="66897" y1="81979" x2="80690" y2="63958"/>
                        <a14:foregroundMark x1="80690" y1="63958" x2="70345" y2="66784"/>
                        <a14:foregroundMark x1="65172" y1="34276" x2="63448" y2="65371"/>
                        <a14:foregroundMark x1="63448" y1="65371" x2="73448" y2="84806"/>
                        <a14:foregroundMark x1="73448" y1="84806" x2="77931" y2="84099"/>
                        <a14:foregroundMark x1="82069" y1="64311" x2="82759" y2="85512"/>
                        <a14:foregroundMark x1="82759" y1="85512" x2="80000" y2="88339"/>
                        <a14:foregroundMark x1="87931" y1="55477" x2="88966" y2="74558"/>
                        <a14:foregroundMark x1="88966" y1="74558" x2="84138" y2="90459"/>
                        <a14:foregroundMark x1="62069" y1="86572" x2="81034" y2="84806"/>
                        <a14:foregroundMark x1="81034" y1="84806" x2="81034" y2="84806"/>
                        <a14:foregroundMark x1="55517" y1="90459" x2="81034" y2="89046"/>
                        <a14:foregroundMark x1="81034" y1="89046" x2="81724" y2="88693"/>
                        <a14:foregroundMark x1="61034" y1="92580" x2="80000" y2="93993"/>
                        <a14:foregroundMark x1="80000" y1="93993" x2="86552" y2="93286"/>
                        <a14:foregroundMark x1="5517" y1="39929" x2="3448" y2="85866"/>
                        <a14:foregroundMark x1="36207" y1="8834" x2="23103" y2="1660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0800000">
            <a:off x="8781141" y="5561891"/>
            <a:ext cx="231092" cy="22551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4CBCB090-676B-87FE-8DE1-8907FB2D6B08}"/>
              </a:ext>
            </a:extLst>
          </p:cNvPr>
          <p:cNvSpPr txBox="1"/>
          <p:nvPr/>
        </p:nvSpPr>
        <p:spPr>
          <a:xfrm>
            <a:off x="373491" y="196734"/>
            <a:ext cx="9374150" cy="43088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sz="2200" b="1" spc="-70" dirty="0">
                <a:solidFill>
                  <a:srgbClr val="00387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『</a:t>
            </a:r>
            <a:r>
              <a:rPr lang="ko-KR" altLang="en-US" sz="2200" b="1" spc="-70" dirty="0" err="1">
                <a:solidFill>
                  <a:srgbClr val="00387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교보괜찮아요암보험</a:t>
            </a:r>
            <a:r>
              <a:rPr lang="en-US" altLang="ko-KR" sz="2200" b="1" spc="-70" dirty="0">
                <a:solidFill>
                  <a:srgbClr val="00387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』 </a:t>
            </a:r>
            <a:r>
              <a:rPr lang="ko-KR" altLang="en-US" sz="2200" b="1" spc="-70" dirty="0">
                <a:solidFill>
                  <a:srgbClr val="00387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의 강점 마케팅 포인트 </a:t>
            </a:r>
          </a:p>
        </p:txBody>
      </p:sp>
    </p:spTree>
    <p:extLst>
      <p:ext uri="{BB962C8B-B14F-4D97-AF65-F5344CB8AC3E}">
        <p14:creationId xmlns:p14="http://schemas.microsoft.com/office/powerpoint/2010/main" val="80103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오각형 1">
            <a:extLst>
              <a:ext uri="{FF2B5EF4-FFF2-40B4-BE49-F238E27FC236}">
                <a16:creationId xmlns:a16="http://schemas.microsoft.com/office/drawing/2014/main" id="{4310AC74-BB35-8919-4BB2-7B146BBBC004}"/>
              </a:ext>
            </a:extLst>
          </p:cNvPr>
          <p:cNvSpPr/>
          <p:nvPr/>
        </p:nvSpPr>
        <p:spPr>
          <a:xfrm>
            <a:off x="1828706" y="2204864"/>
            <a:ext cx="7338850" cy="780369"/>
          </a:xfrm>
          <a:prstGeom prst="homePlate">
            <a:avLst>
              <a:gd name="adj" fmla="val 21266"/>
            </a:avLst>
          </a:prstGeom>
          <a:gradFill flip="none" rotWithShape="1">
            <a:gsLst>
              <a:gs pos="2000">
                <a:schemeClr val="accent1">
                  <a:lumMod val="50000"/>
                </a:schemeClr>
              </a:gs>
              <a:gs pos="76000">
                <a:schemeClr val="accent1">
                  <a:lumMod val="50000"/>
                </a:schemeClr>
              </a:gs>
              <a:gs pos="46000">
                <a:srgbClr val="5CBD57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FF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ACB5EC7-09E9-366D-68EC-FBBA54D30B6E}"/>
              </a:ext>
            </a:extLst>
          </p:cNvPr>
          <p:cNvSpPr txBox="1"/>
          <p:nvPr/>
        </p:nvSpPr>
        <p:spPr>
          <a:xfrm>
            <a:off x="2858546" y="4818559"/>
            <a:ext cx="213728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000" dirty="0">
                <a:solidFill>
                  <a:srgbClr val="00387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Approach</a:t>
            </a:r>
            <a:endParaRPr lang="ko-KR" altLang="en-US" sz="3000" dirty="0">
              <a:solidFill>
                <a:srgbClr val="003875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FD5B0DB-DF3E-E444-2BA5-7223D4357726}"/>
              </a:ext>
            </a:extLst>
          </p:cNvPr>
          <p:cNvSpPr txBox="1"/>
          <p:nvPr/>
        </p:nvSpPr>
        <p:spPr>
          <a:xfrm>
            <a:off x="6914489" y="4846140"/>
            <a:ext cx="1826433" cy="4945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000" dirty="0">
                <a:solidFill>
                  <a:srgbClr val="4EA52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Closing</a:t>
            </a:r>
            <a:endParaRPr lang="ko-KR" altLang="en-US" sz="3000" dirty="0">
              <a:solidFill>
                <a:srgbClr val="4EA525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87C431C7-49E1-4A2D-6D5E-1CA8B7768F3A}"/>
              </a:ext>
            </a:extLst>
          </p:cNvPr>
          <p:cNvGrpSpPr/>
          <p:nvPr/>
        </p:nvGrpSpPr>
        <p:grpSpPr>
          <a:xfrm>
            <a:off x="2719958" y="3555357"/>
            <a:ext cx="5904904" cy="1716785"/>
            <a:chOff x="1951861" y="3506321"/>
            <a:chExt cx="6553324" cy="2210961"/>
          </a:xfrm>
        </p:grpSpPr>
        <p:sp>
          <p:nvSpPr>
            <p:cNvPr id="10" name="사각형: 둥근 모서리 9">
              <a:extLst>
                <a:ext uri="{FF2B5EF4-FFF2-40B4-BE49-F238E27FC236}">
                  <a16:creationId xmlns:a16="http://schemas.microsoft.com/office/drawing/2014/main" id="{819B674A-30E5-9825-6E1B-299F701BAADE}"/>
                </a:ext>
              </a:extLst>
            </p:cNvPr>
            <p:cNvSpPr/>
            <p:nvPr/>
          </p:nvSpPr>
          <p:spPr>
            <a:xfrm>
              <a:off x="1951861" y="3506321"/>
              <a:ext cx="2371977" cy="1551211"/>
            </a:xfrm>
            <a:prstGeom prst="roundRect">
              <a:avLst>
                <a:gd name="adj" fmla="val 13394"/>
              </a:avLst>
            </a:prstGeom>
            <a:noFill/>
            <a:ln w="889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1" name="타원 10">
              <a:extLst>
                <a:ext uri="{FF2B5EF4-FFF2-40B4-BE49-F238E27FC236}">
                  <a16:creationId xmlns:a16="http://schemas.microsoft.com/office/drawing/2014/main" id="{961ABF60-3443-D6D9-6BA5-18F08CECD4EE}"/>
                </a:ext>
              </a:extLst>
            </p:cNvPr>
            <p:cNvSpPr/>
            <p:nvPr/>
          </p:nvSpPr>
          <p:spPr>
            <a:xfrm>
              <a:off x="2112877" y="3667338"/>
              <a:ext cx="2049944" cy="2049944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A7DF45F-59D3-C611-D9E8-827344910769}"/>
                </a:ext>
              </a:extLst>
            </p:cNvPr>
            <p:cNvSpPr txBox="1"/>
            <p:nvPr/>
          </p:nvSpPr>
          <p:spPr bwMode="auto">
            <a:xfrm>
              <a:off x="2112877" y="3867688"/>
              <a:ext cx="1928239" cy="91165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ko-KR" altLang="en-US" sz="2000" b="1" dirty="0">
                  <a:solidFill>
                    <a:schemeClr val="accent1">
                      <a:lumMod val="50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괜</a:t>
              </a:r>
              <a:r>
                <a:rPr lang="ko-KR" altLang="en-US" sz="20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찮아요 </a:t>
              </a:r>
              <a:endParaRPr lang="en-US" altLang="ko-KR" sz="2000" b="1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 algn="ctr">
                <a:defRPr/>
              </a:pPr>
              <a:r>
                <a:rPr lang="ko-KR" altLang="en-US" sz="2000" b="1" dirty="0" err="1">
                  <a:latin typeface="나눔고딕" panose="020D0604000000000000" pitchFamily="50" charset="-127"/>
                  <a:ea typeface="나눔고딕" panose="020D0604000000000000" pitchFamily="50" charset="-127"/>
                </a:rPr>
                <a:t>암보험</a:t>
              </a:r>
              <a:endParaRPr lang="ko-KR" altLang="en-US" sz="2000" b="1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15" name="오른쪽 화살표 32">
              <a:extLst>
                <a:ext uri="{FF2B5EF4-FFF2-40B4-BE49-F238E27FC236}">
                  <a16:creationId xmlns:a16="http://schemas.microsoft.com/office/drawing/2014/main" id="{8FDA6AB4-A046-95F7-BFDF-A19B2663F384}"/>
                </a:ext>
              </a:extLst>
            </p:cNvPr>
            <p:cNvSpPr/>
            <p:nvPr/>
          </p:nvSpPr>
          <p:spPr>
            <a:xfrm>
              <a:off x="4827834" y="3867688"/>
              <a:ext cx="880043" cy="830156"/>
            </a:xfrm>
            <a:custGeom>
              <a:avLst/>
              <a:gdLst>
                <a:gd name="connsiteX0" fmla="*/ 0 w 1973943"/>
                <a:gd name="connsiteY0" fmla="*/ 1116124 h 4464496"/>
                <a:gd name="connsiteX1" fmla="*/ 986972 w 1973943"/>
                <a:gd name="connsiteY1" fmla="*/ 1116124 h 4464496"/>
                <a:gd name="connsiteX2" fmla="*/ 986972 w 1973943"/>
                <a:gd name="connsiteY2" fmla="*/ 0 h 4464496"/>
                <a:gd name="connsiteX3" fmla="*/ 1973943 w 1973943"/>
                <a:gd name="connsiteY3" fmla="*/ 2232248 h 4464496"/>
                <a:gd name="connsiteX4" fmla="*/ 986972 w 1973943"/>
                <a:gd name="connsiteY4" fmla="*/ 4464496 h 4464496"/>
                <a:gd name="connsiteX5" fmla="*/ 986972 w 1973943"/>
                <a:gd name="connsiteY5" fmla="*/ 3348372 h 4464496"/>
                <a:gd name="connsiteX6" fmla="*/ 0 w 1973943"/>
                <a:gd name="connsiteY6" fmla="*/ 3348372 h 4464496"/>
                <a:gd name="connsiteX7" fmla="*/ 0 w 1973943"/>
                <a:gd name="connsiteY7" fmla="*/ 1116124 h 4464496"/>
                <a:gd name="connsiteX0" fmla="*/ 245804 w 2219747"/>
                <a:gd name="connsiteY0" fmla="*/ 1116124 h 4464496"/>
                <a:gd name="connsiteX1" fmla="*/ 1232776 w 2219747"/>
                <a:gd name="connsiteY1" fmla="*/ 1116124 h 4464496"/>
                <a:gd name="connsiteX2" fmla="*/ 1232776 w 2219747"/>
                <a:gd name="connsiteY2" fmla="*/ 0 h 4464496"/>
                <a:gd name="connsiteX3" fmla="*/ 2219747 w 2219747"/>
                <a:gd name="connsiteY3" fmla="*/ 2232248 h 4464496"/>
                <a:gd name="connsiteX4" fmla="*/ 1232776 w 2219747"/>
                <a:gd name="connsiteY4" fmla="*/ 4464496 h 4464496"/>
                <a:gd name="connsiteX5" fmla="*/ 1232776 w 2219747"/>
                <a:gd name="connsiteY5" fmla="*/ 3348372 h 4464496"/>
                <a:gd name="connsiteX6" fmla="*/ 0 w 2219747"/>
                <a:gd name="connsiteY6" fmla="*/ 3898978 h 4464496"/>
                <a:gd name="connsiteX7" fmla="*/ 245804 w 2219747"/>
                <a:gd name="connsiteY7" fmla="*/ 1116124 h 4464496"/>
                <a:gd name="connsiteX0" fmla="*/ 19662 w 2219747"/>
                <a:gd name="connsiteY0" fmla="*/ 703169 h 4464496"/>
                <a:gd name="connsiteX1" fmla="*/ 1232776 w 2219747"/>
                <a:gd name="connsiteY1" fmla="*/ 1116124 h 4464496"/>
                <a:gd name="connsiteX2" fmla="*/ 1232776 w 2219747"/>
                <a:gd name="connsiteY2" fmla="*/ 0 h 4464496"/>
                <a:gd name="connsiteX3" fmla="*/ 2219747 w 2219747"/>
                <a:gd name="connsiteY3" fmla="*/ 2232248 h 4464496"/>
                <a:gd name="connsiteX4" fmla="*/ 1232776 w 2219747"/>
                <a:gd name="connsiteY4" fmla="*/ 4464496 h 4464496"/>
                <a:gd name="connsiteX5" fmla="*/ 1232776 w 2219747"/>
                <a:gd name="connsiteY5" fmla="*/ 3348372 h 4464496"/>
                <a:gd name="connsiteX6" fmla="*/ 0 w 2219747"/>
                <a:gd name="connsiteY6" fmla="*/ 3898978 h 4464496"/>
                <a:gd name="connsiteX7" fmla="*/ 19662 w 2219747"/>
                <a:gd name="connsiteY7" fmla="*/ 703169 h 4464496"/>
                <a:gd name="connsiteX0" fmla="*/ 9830 w 2219747"/>
                <a:gd name="connsiteY0" fmla="*/ 604844 h 4464496"/>
                <a:gd name="connsiteX1" fmla="*/ 1232776 w 2219747"/>
                <a:gd name="connsiteY1" fmla="*/ 1116124 h 4464496"/>
                <a:gd name="connsiteX2" fmla="*/ 1232776 w 2219747"/>
                <a:gd name="connsiteY2" fmla="*/ 0 h 4464496"/>
                <a:gd name="connsiteX3" fmla="*/ 2219747 w 2219747"/>
                <a:gd name="connsiteY3" fmla="*/ 2232248 h 4464496"/>
                <a:gd name="connsiteX4" fmla="*/ 1232776 w 2219747"/>
                <a:gd name="connsiteY4" fmla="*/ 4464496 h 4464496"/>
                <a:gd name="connsiteX5" fmla="*/ 1232776 w 2219747"/>
                <a:gd name="connsiteY5" fmla="*/ 3348372 h 4464496"/>
                <a:gd name="connsiteX6" fmla="*/ 0 w 2219747"/>
                <a:gd name="connsiteY6" fmla="*/ 3898978 h 4464496"/>
                <a:gd name="connsiteX7" fmla="*/ 9830 w 2219747"/>
                <a:gd name="connsiteY7" fmla="*/ 604844 h 4464496"/>
                <a:gd name="connsiteX0" fmla="*/ 101506 w 2311423"/>
                <a:gd name="connsiteY0" fmla="*/ 604844 h 4464496"/>
                <a:gd name="connsiteX1" fmla="*/ 1324452 w 2311423"/>
                <a:gd name="connsiteY1" fmla="*/ 1116124 h 4464496"/>
                <a:gd name="connsiteX2" fmla="*/ 1324452 w 2311423"/>
                <a:gd name="connsiteY2" fmla="*/ 0 h 4464496"/>
                <a:gd name="connsiteX3" fmla="*/ 2311423 w 2311423"/>
                <a:gd name="connsiteY3" fmla="*/ 2232248 h 4464496"/>
                <a:gd name="connsiteX4" fmla="*/ 1324452 w 2311423"/>
                <a:gd name="connsiteY4" fmla="*/ 4464496 h 4464496"/>
                <a:gd name="connsiteX5" fmla="*/ 1324452 w 2311423"/>
                <a:gd name="connsiteY5" fmla="*/ 3348372 h 4464496"/>
                <a:gd name="connsiteX6" fmla="*/ 91676 w 2311423"/>
                <a:gd name="connsiteY6" fmla="*/ 3898978 h 4464496"/>
                <a:gd name="connsiteX7" fmla="*/ 91691 w 2311423"/>
                <a:gd name="connsiteY7" fmla="*/ 2222019 h 4464496"/>
                <a:gd name="connsiteX8" fmla="*/ 101506 w 2311423"/>
                <a:gd name="connsiteY8" fmla="*/ 604844 h 4464496"/>
                <a:gd name="connsiteX0" fmla="*/ 55920 w 2265837"/>
                <a:gd name="connsiteY0" fmla="*/ 604844 h 4464496"/>
                <a:gd name="connsiteX1" fmla="*/ 1278866 w 2265837"/>
                <a:gd name="connsiteY1" fmla="*/ 1116124 h 4464496"/>
                <a:gd name="connsiteX2" fmla="*/ 1278866 w 2265837"/>
                <a:gd name="connsiteY2" fmla="*/ 0 h 4464496"/>
                <a:gd name="connsiteX3" fmla="*/ 2265837 w 2265837"/>
                <a:gd name="connsiteY3" fmla="*/ 2232248 h 4464496"/>
                <a:gd name="connsiteX4" fmla="*/ 1278866 w 2265837"/>
                <a:gd name="connsiteY4" fmla="*/ 4464496 h 4464496"/>
                <a:gd name="connsiteX5" fmla="*/ 1278866 w 2265837"/>
                <a:gd name="connsiteY5" fmla="*/ 3348372 h 4464496"/>
                <a:gd name="connsiteX6" fmla="*/ 46090 w 2265837"/>
                <a:gd name="connsiteY6" fmla="*/ 3898978 h 4464496"/>
                <a:gd name="connsiteX7" fmla="*/ 390234 w 2265837"/>
                <a:gd name="connsiteY7" fmla="*/ 2153194 h 4464496"/>
                <a:gd name="connsiteX8" fmla="*/ 55920 w 2265837"/>
                <a:gd name="connsiteY8" fmla="*/ 604844 h 4464496"/>
                <a:gd name="connsiteX0" fmla="*/ 63751 w 2273668"/>
                <a:gd name="connsiteY0" fmla="*/ 604844 h 4464496"/>
                <a:gd name="connsiteX1" fmla="*/ 1286697 w 2273668"/>
                <a:gd name="connsiteY1" fmla="*/ 1116124 h 4464496"/>
                <a:gd name="connsiteX2" fmla="*/ 1286697 w 2273668"/>
                <a:gd name="connsiteY2" fmla="*/ 0 h 4464496"/>
                <a:gd name="connsiteX3" fmla="*/ 2273668 w 2273668"/>
                <a:gd name="connsiteY3" fmla="*/ 2232248 h 4464496"/>
                <a:gd name="connsiteX4" fmla="*/ 1286697 w 2273668"/>
                <a:gd name="connsiteY4" fmla="*/ 4464496 h 4464496"/>
                <a:gd name="connsiteX5" fmla="*/ 1286697 w 2273668"/>
                <a:gd name="connsiteY5" fmla="*/ 3348372 h 4464496"/>
                <a:gd name="connsiteX6" fmla="*/ 53921 w 2273668"/>
                <a:gd name="connsiteY6" fmla="*/ 3898978 h 4464496"/>
                <a:gd name="connsiteX7" fmla="*/ 398065 w 2273668"/>
                <a:gd name="connsiteY7" fmla="*/ 2153194 h 4464496"/>
                <a:gd name="connsiteX8" fmla="*/ 63751 w 2273668"/>
                <a:gd name="connsiteY8" fmla="*/ 604844 h 4464496"/>
                <a:gd name="connsiteX0" fmla="*/ 63751 w 2273668"/>
                <a:gd name="connsiteY0" fmla="*/ 604844 h 4464496"/>
                <a:gd name="connsiteX1" fmla="*/ 1286697 w 2273668"/>
                <a:gd name="connsiteY1" fmla="*/ 1116124 h 4464496"/>
                <a:gd name="connsiteX2" fmla="*/ 1286697 w 2273668"/>
                <a:gd name="connsiteY2" fmla="*/ 0 h 4464496"/>
                <a:gd name="connsiteX3" fmla="*/ 2273668 w 2273668"/>
                <a:gd name="connsiteY3" fmla="*/ 2232248 h 4464496"/>
                <a:gd name="connsiteX4" fmla="*/ 1286697 w 2273668"/>
                <a:gd name="connsiteY4" fmla="*/ 4464496 h 4464496"/>
                <a:gd name="connsiteX5" fmla="*/ 1286697 w 2273668"/>
                <a:gd name="connsiteY5" fmla="*/ 3348372 h 4464496"/>
                <a:gd name="connsiteX6" fmla="*/ 53921 w 2273668"/>
                <a:gd name="connsiteY6" fmla="*/ 3898978 h 4464496"/>
                <a:gd name="connsiteX7" fmla="*/ 398065 w 2273668"/>
                <a:gd name="connsiteY7" fmla="*/ 2153194 h 4464496"/>
                <a:gd name="connsiteX8" fmla="*/ 63751 w 2273668"/>
                <a:gd name="connsiteY8" fmla="*/ 604844 h 4464496"/>
                <a:gd name="connsiteX0" fmla="*/ 63751 w 2273668"/>
                <a:gd name="connsiteY0" fmla="*/ 604844 h 4464496"/>
                <a:gd name="connsiteX1" fmla="*/ 1286697 w 2273668"/>
                <a:gd name="connsiteY1" fmla="*/ 1116124 h 4464496"/>
                <a:gd name="connsiteX2" fmla="*/ 1286697 w 2273668"/>
                <a:gd name="connsiteY2" fmla="*/ 0 h 4464496"/>
                <a:gd name="connsiteX3" fmla="*/ 2273668 w 2273668"/>
                <a:gd name="connsiteY3" fmla="*/ 2232248 h 4464496"/>
                <a:gd name="connsiteX4" fmla="*/ 1286697 w 2273668"/>
                <a:gd name="connsiteY4" fmla="*/ 4464496 h 4464496"/>
                <a:gd name="connsiteX5" fmla="*/ 1286697 w 2273668"/>
                <a:gd name="connsiteY5" fmla="*/ 3348372 h 4464496"/>
                <a:gd name="connsiteX6" fmla="*/ 53921 w 2273668"/>
                <a:gd name="connsiteY6" fmla="*/ 3898978 h 4464496"/>
                <a:gd name="connsiteX7" fmla="*/ 398065 w 2273668"/>
                <a:gd name="connsiteY7" fmla="*/ 2153194 h 4464496"/>
                <a:gd name="connsiteX8" fmla="*/ 63751 w 2273668"/>
                <a:gd name="connsiteY8" fmla="*/ 604844 h 4464496"/>
                <a:gd name="connsiteX0" fmla="*/ 63751 w 2273668"/>
                <a:gd name="connsiteY0" fmla="*/ 604844 h 4464496"/>
                <a:gd name="connsiteX1" fmla="*/ 1286697 w 2273668"/>
                <a:gd name="connsiteY1" fmla="*/ 1116124 h 4464496"/>
                <a:gd name="connsiteX2" fmla="*/ 1286697 w 2273668"/>
                <a:gd name="connsiteY2" fmla="*/ 0 h 4464496"/>
                <a:gd name="connsiteX3" fmla="*/ 2273668 w 2273668"/>
                <a:gd name="connsiteY3" fmla="*/ 2232248 h 4464496"/>
                <a:gd name="connsiteX4" fmla="*/ 1286697 w 2273668"/>
                <a:gd name="connsiteY4" fmla="*/ 4464496 h 4464496"/>
                <a:gd name="connsiteX5" fmla="*/ 1286697 w 2273668"/>
                <a:gd name="connsiteY5" fmla="*/ 3348372 h 4464496"/>
                <a:gd name="connsiteX6" fmla="*/ 53921 w 2273668"/>
                <a:gd name="connsiteY6" fmla="*/ 3898978 h 4464496"/>
                <a:gd name="connsiteX7" fmla="*/ 398065 w 2273668"/>
                <a:gd name="connsiteY7" fmla="*/ 2153194 h 4464496"/>
                <a:gd name="connsiteX8" fmla="*/ 63751 w 2273668"/>
                <a:gd name="connsiteY8" fmla="*/ 604844 h 4464496"/>
                <a:gd name="connsiteX0" fmla="*/ 63751 w 2273668"/>
                <a:gd name="connsiteY0" fmla="*/ 604844 h 4464496"/>
                <a:gd name="connsiteX1" fmla="*/ 1286697 w 2273668"/>
                <a:gd name="connsiteY1" fmla="*/ 1116124 h 4464496"/>
                <a:gd name="connsiteX2" fmla="*/ 1286697 w 2273668"/>
                <a:gd name="connsiteY2" fmla="*/ 0 h 4464496"/>
                <a:gd name="connsiteX3" fmla="*/ 2273668 w 2273668"/>
                <a:gd name="connsiteY3" fmla="*/ 2232248 h 4464496"/>
                <a:gd name="connsiteX4" fmla="*/ 1286697 w 2273668"/>
                <a:gd name="connsiteY4" fmla="*/ 4464496 h 4464496"/>
                <a:gd name="connsiteX5" fmla="*/ 1286697 w 2273668"/>
                <a:gd name="connsiteY5" fmla="*/ 3348372 h 4464496"/>
                <a:gd name="connsiteX6" fmla="*/ 73586 w 2273668"/>
                <a:gd name="connsiteY6" fmla="*/ 3908810 h 4464496"/>
                <a:gd name="connsiteX7" fmla="*/ 398065 w 2273668"/>
                <a:gd name="connsiteY7" fmla="*/ 2153194 h 4464496"/>
                <a:gd name="connsiteX8" fmla="*/ 63751 w 2273668"/>
                <a:gd name="connsiteY8" fmla="*/ 604844 h 4464496"/>
                <a:gd name="connsiteX0" fmla="*/ 63751 w 2273668"/>
                <a:gd name="connsiteY0" fmla="*/ 604844 h 4464496"/>
                <a:gd name="connsiteX1" fmla="*/ 1286697 w 2273668"/>
                <a:gd name="connsiteY1" fmla="*/ 1116124 h 4464496"/>
                <a:gd name="connsiteX2" fmla="*/ 1286697 w 2273668"/>
                <a:gd name="connsiteY2" fmla="*/ 0 h 4464496"/>
                <a:gd name="connsiteX3" fmla="*/ 2273668 w 2273668"/>
                <a:gd name="connsiteY3" fmla="*/ 2232248 h 4464496"/>
                <a:gd name="connsiteX4" fmla="*/ 1286697 w 2273668"/>
                <a:gd name="connsiteY4" fmla="*/ 4464496 h 4464496"/>
                <a:gd name="connsiteX5" fmla="*/ 1237536 w 2273668"/>
                <a:gd name="connsiteY5" fmla="*/ 3731830 h 4464496"/>
                <a:gd name="connsiteX6" fmla="*/ 73586 w 2273668"/>
                <a:gd name="connsiteY6" fmla="*/ 3908810 h 4464496"/>
                <a:gd name="connsiteX7" fmla="*/ 398065 w 2273668"/>
                <a:gd name="connsiteY7" fmla="*/ 2153194 h 4464496"/>
                <a:gd name="connsiteX8" fmla="*/ 63751 w 2273668"/>
                <a:gd name="connsiteY8" fmla="*/ 604844 h 4464496"/>
                <a:gd name="connsiteX0" fmla="*/ 63751 w 2273668"/>
                <a:gd name="connsiteY0" fmla="*/ 604844 h 4464496"/>
                <a:gd name="connsiteX1" fmla="*/ 1306361 w 2273668"/>
                <a:gd name="connsiteY1" fmla="*/ 899815 h 4464496"/>
                <a:gd name="connsiteX2" fmla="*/ 1286697 w 2273668"/>
                <a:gd name="connsiteY2" fmla="*/ 0 h 4464496"/>
                <a:gd name="connsiteX3" fmla="*/ 2273668 w 2273668"/>
                <a:gd name="connsiteY3" fmla="*/ 2232248 h 4464496"/>
                <a:gd name="connsiteX4" fmla="*/ 1286697 w 2273668"/>
                <a:gd name="connsiteY4" fmla="*/ 4464496 h 4464496"/>
                <a:gd name="connsiteX5" fmla="*/ 1237536 w 2273668"/>
                <a:gd name="connsiteY5" fmla="*/ 3731830 h 4464496"/>
                <a:gd name="connsiteX6" fmla="*/ 73586 w 2273668"/>
                <a:gd name="connsiteY6" fmla="*/ 3908810 h 4464496"/>
                <a:gd name="connsiteX7" fmla="*/ 398065 w 2273668"/>
                <a:gd name="connsiteY7" fmla="*/ 2153194 h 4464496"/>
                <a:gd name="connsiteX8" fmla="*/ 63751 w 2273668"/>
                <a:gd name="connsiteY8" fmla="*/ 604844 h 4464496"/>
                <a:gd name="connsiteX0" fmla="*/ 63751 w 2273668"/>
                <a:gd name="connsiteY0" fmla="*/ 604844 h 4464496"/>
                <a:gd name="connsiteX1" fmla="*/ 1306361 w 2273668"/>
                <a:gd name="connsiteY1" fmla="*/ 899815 h 4464496"/>
                <a:gd name="connsiteX2" fmla="*/ 1286697 w 2273668"/>
                <a:gd name="connsiteY2" fmla="*/ 0 h 4464496"/>
                <a:gd name="connsiteX3" fmla="*/ 2273668 w 2273668"/>
                <a:gd name="connsiteY3" fmla="*/ 2232248 h 4464496"/>
                <a:gd name="connsiteX4" fmla="*/ 1286697 w 2273668"/>
                <a:gd name="connsiteY4" fmla="*/ 4464496 h 4464496"/>
                <a:gd name="connsiteX5" fmla="*/ 1296530 w 2273668"/>
                <a:gd name="connsiteY5" fmla="*/ 3387701 h 4464496"/>
                <a:gd name="connsiteX6" fmla="*/ 73586 w 2273668"/>
                <a:gd name="connsiteY6" fmla="*/ 3908810 h 4464496"/>
                <a:gd name="connsiteX7" fmla="*/ 398065 w 2273668"/>
                <a:gd name="connsiteY7" fmla="*/ 2153194 h 4464496"/>
                <a:gd name="connsiteX8" fmla="*/ 63751 w 2273668"/>
                <a:gd name="connsiteY8" fmla="*/ 604844 h 4464496"/>
                <a:gd name="connsiteX0" fmla="*/ 63751 w 2273668"/>
                <a:gd name="connsiteY0" fmla="*/ 604844 h 4464496"/>
                <a:gd name="connsiteX1" fmla="*/ 1345690 w 2273668"/>
                <a:gd name="connsiteY1" fmla="*/ 1283273 h 4464496"/>
                <a:gd name="connsiteX2" fmla="*/ 1286697 w 2273668"/>
                <a:gd name="connsiteY2" fmla="*/ 0 h 4464496"/>
                <a:gd name="connsiteX3" fmla="*/ 2273668 w 2273668"/>
                <a:gd name="connsiteY3" fmla="*/ 2232248 h 4464496"/>
                <a:gd name="connsiteX4" fmla="*/ 1286697 w 2273668"/>
                <a:gd name="connsiteY4" fmla="*/ 4464496 h 4464496"/>
                <a:gd name="connsiteX5" fmla="*/ 1296530 w 2273668"/>
                <a:gd name="connsiteY5" fmla="*/ 3387701 h 4464496"/>
                <a:gd name="connsiteX6" fmla="*/ 73586 w 2273668"/>
                <a:gd name="connsiteY6" fmla="*/ 3908810 h 4464496"/>
                <a:gd name="connsiteX7" fmla="*/ 398065 w 2273668"/>
                <a:gd name="connsiteY7" fmla="*/ 2153194 h 4464496"/>
                <a:gd name="connsiteX8" fmla="*/ 63751 w 2273668"/>
                <a:gd name="connsiteY8" fmla="*/ 604844 h 4464496"/>
                <a:gd name="connsiteX0" fmla="*/ 63751 w 2273668"/>
                <a:gd name="connsiteY0" fmla="*/ 604844 h 4464496"/>
                <a:gd name="connsiteX1" fmla="*/ 1345690 w 2273668"/>
                <a:gd name="connsiteY1" fmla="*/ 1283273 h 4464496"/>
                <a:gd name="connsiteX2" fmla="*/ 1286697 w 2273668"/>
                <a:gd name="connsiteY2" fmla="*/ 0 h 4464496"/>
                <a:gd name="connsiteX3" fmla="*/ 2273668 w 2273668"/>
                <a:gd name="connsiteY3" fmla="*/ 2232248 h 4464496"/>
                <a:gd name="connsiteX4" fmla="*/ 1286697 w 2273668"/>
                <a:gd name="connsiteY4" fmla="*/ 4464496 h 4464496"/>
                <a:gd name="connsiteX5" fmla="*/ 1463679 w 2273668"/>
                <a:gd name="connsiteY5" fmla="*/ 3171392 h 4464496"/>
                <a:gd name="connsiteX6" fmla="*/ 73586 w 2273668"/>
                <a:gd name="connsiteY6" fmla="*/ 3908810 h 4464496"/>
                <a:gd name="connsiteX7" fmla="*/ 398065 w 2273668"/>
                <a:gd name="connsiteY7" fmla="*/ 2153194 h 4464496"/>
                <a:gd name="connsiteX8" fmla="*/ 63751 w 2273668"/>
                <a:gd name="connsiteY8" fmla="*/ 604844 h 4464496"/>
                <a:gd name="connsiteX0" fmla="*/ 63751 w 2273668"/>
                <a:gd name="connsiteY0" fmla="*/ 604844 h 4464496"/>
                <a:gd name="connsiteX1" fmla="*/ 1493174 w 2273668"/>
                <a:gd name="connsiteY1" fmla="*/ 1440589 h 4464496"/>
                <a:gd name="connsiteX2" fmla="*/ 1286697 w 2273668"/>
                <a:gd name="connsiteY2" fmla="*/ 0 h 4464496"/>
                <a:gd name="connsiteX3" fmla="*/ 2273668 w 2273668"/>
                <a:gd name="connsiteY3" fmla="*/ 2232248 h 4464496"/>
                <a:gd name="connsiteX4" fmla="*/ 1286697 w 2273668"/>
                <a:gd name="connsiteY4" fmla="*/ 4464496 h 4464496"/>
                <a:gd name="connsiteX5" fmla="*/ 1463679 w 2273668"/>
                <a:gd name="connsiteY5" fmla="*/ 3171392 h 4464496"/>
                <a:gd name="connsiteX6" fmla="*/ 73586 w 2273668"/>
                <a:gd name="connsiteY6" fmla="*/ 3908810 h 4464496"/>
                <a:gd name="connsiteX7" fmla="*/ 398065 w 2273668"/>
                <a:gd name="connsiteY7" fmla="*/ 2153194 h 4464496"/>
                <a:gd name="connsiteX8" fmla="*/ 63751 w 2273668"/>
                <a:gd name="connsiteY8" fmla="*/ 604844 h 4464496"/>
                <a:gd name="connsiteX0" fmla="*/ 66304 w 2276221"/>
                <a:gd name="connsiteY0" fmla="*/ 604844 h 4464496"/>
                <a:gd name="connsiteX1" fmla="*/ 1495727 w 2276221"/>
                <a:gd name="connsiteY1" fmla="*/ 1440589 h 4464496"/>
                <a:gd name="connsiteX2" fmla="*/ 1289250 w 2276221"/>
                <a:gd name="connsiteY2" fmla="*/ 0 h 4464496"/>
                <a:gd name="connsiteX3" fmla="*/ 2276221 w 2276221"/>
                <a:gd name="connsiteY3" fmla="*/ 2232248 h 4464496"/>
                <a:gd name="connsiteX4" fmla="*/ 1289250 w 2276221"/>
                <a:gd name="connsiteY4" fmla="*/ 4464496 h 4464496"/>
                <a:gd name="connsiteX5" fmla="*/ 1466232 w 2276221"/>
                <a:gd name="connsiteY5" fmla="*/ 3171392 h 4464496"/>
                <a:gd name="connsiteX6" fmla="*/ 76139 w 2276221"/>
                <a:gd name="connsiteY6" fmla="*/ 3908810 h 4464496"/>
                <a:gd name="connsiteX7" fmla="*/ 371121 w 2276221"/>
                <a:gd name="connsiteY7" fmla="*/ 2202356 h 4464496"/>
                <a:gd name="connsiteX8" fmla="*/ 66304 w 2276221"/>
                <a:gd name="connsiteY8" fmla="*/ 604844 h 4464496"/>
                <a:gd name="connsiteX0" fmla="*/ 66304 w 2276221"/>
                <a:gd name="connsiteY0" fmla="*/ 604844 h 3953218"/>
                <a:gd name="connsiteX1" fmla="*/ 1495727 w 2276221"/>
                <a:gd name="connsiteY1" fmla="*/ 1440589 h 3953218"/>
                <a:gd name="connsiteX2" fmla="*/ 1289250 w 2276221"/>
                <a:gd name="connsiteY2" fmla="*/ 0 h 3953218"/>
                <a:gd name="connsiteX3" fmla="*/ 2276221 w 2276221"/>
                <a:gd name="connsiteY3" fmla="*/ 2232248 h 3953218"/>
                <a:gd name="connsiteX4" fmla="*/ 1447284 w 2276221"/>
                <a:gd name="connsiteY4" fmla="*/ 3953218 h 3953218"/>
                <a:gd name="connsiteX5" fmla="*/ 1466232 w 2276221"/>
                <a:gd name="connsiteY5" fmla="*/ 3171392 h 3953218"/>
                <a:gd name="connsiteX6" fmla="*/ 76139 w 2276221"/>
                <a:gd name="connsiteY6" fmla="*/ 3908810 h 3953218"/>
                <a:gd name="connsiteX7" fmla="*/ 371121 w 2276221"/>
                <a:gd name="connsiteY7" fmla="*/ 2202356 h 3953218"/>
                <a:gd name="connsiteX8" fmla="*/ 66304 w 2276221"/>
                <a:gd name="connsiteY8" fmla="*/ 604844 h 3953218"/>
                <a:gd name="connsiteX0" fmla="*/ 66304 w 2276221"/>
                <a:gd name="connsiteY0" fmla="*/ 604844 h 3953218"/>
                <a:gd name="connsiteX1" fmla="*/ 1495727 w 2276221"/>
                <a:gd name="connsiteY1" fmla="*/ 1440589 h 3953218"/>
                <a:gd name="connsiteX2" fmla="*/ 1289250 w 2276221"/>
                <a:gd name="connsiteY2" fmla="*/ 0 h 3953218"/>
                <a:gd name="connsiteX3" fmla="*/ 2276221 w 2276221"/>
                <a:gd name="connsiteY3" fmla="*/ 2232248 h 3953218"/>
                <a:gd name="connsiteX4" fmla="*/ 1447284 w 2276221"/>
                <a:gd name="connsiteY4" fmla="*/ 3953218 h 3953218"/>
                <a:gd name="connsiteX5" fmla="*/ 1466232 w 2276221"/>
                <a:gd name="connsiteY5" fmla="*/ 3171392 h 3953218"/>
                <a:gd name="connsiteX6" fmla="*/ 166444 w 2276221"/>
                <a:gd name="connsiteY6" fmla="*/ 3545016 h 3953218"/>
                <a:gd name="connsiteX7" fmla="*/ 371121 w 2276221"/>
                <a:gd name="connsiteY7" fmla="*/ 2202356 h 3953218"/>
                <a:gd name="connsiteX8" fmla="*/ 66304 w 2276221"/>
                <a:gd name="connsiteY8" fmla="*/ 604844 h 3953218"/>
                <a:gd name="connsiteX0" fmla="*/ 116905 w 2146214"/>
                <a:gd name="connsiteY0" fmla="*/ 948973 h 3953218"/>
                <a:gd name="connsiteX1" fmla="*/ 1365720 w 2146214"/>
                <a:gd name="connsiteY1" fmla="*/ 1440589 h 3953218"/>
                <a:gd name="connsiteX2" fmla="*/ 1159243 w 2146214"/>
                <a:gd name="connsiteY2" fmla="*/ 0 h 3953218"/>
                <a:gd name="connsiteX3" fmla="*/ 2146214 w 2146214"/>
                <a:gd name="connsiteY3" fmla="*/ 2232248 h 3953218"/>
                <a:gd name="connsiteX4" fmla="*/ 1317277 w 2146214"/>
                <a:gd name="connsiteY4" fmla="*/ 3953218 h 3953218"/>
                <a:gd name="connsiteX5" fmla="*/ 1336225 w 2146214"/>
                <a:gd name="connsiteY5" fmla="*/ 3171392 h 3953218"/>
                <a:gd name="connsiteX6" fmla="*/ 36437 w 2146214"/>
                <a:gd name="connsiteY6" fmla="*/ 3545016 h 3953218"/>
                <a:gd name="connsiteX7" fmla="*/ 241114 w 2146214"/>
                <a:gd name="connsiteY7" fmla="*/ 2202356 h 3953218"/>
                <a:gd name="connsiteX8" fmla="*/ 116905 w 2146214"/>
                <a:gd name="connsiteY8" fmla="*/ 948973 h 3953218"/>
                <a:gd name="connsiteX0" fmla="*/ 70631 w 2235398"/>
                <a:gd name="connsiteY0" fmla="*/ 889979 h 3953218"/>
                <a:gd name="connsiteX1" fmla="*/ 1454904 w 2235398"/>
                <a:gd name="connsiteY1" fmla="*/ 1440589 h 3953218"/>
                <a:gd name="connsiteX2" fmla="*/ 1248427 w 2235398"/>
                <a:gd name="connsiteY2" fmla="*/ 0 h 3953218"/>
                <a:gd name="connsiteX3" fmla="*/ 2235398 w 2235398"/>
                <a:gd name="connsiteY3" fmla="*/ 2232248 h 3953218"/>
                <a:gd name="connsiteX4" fmla="*/ 1406461 w 2235398"/>
                <a:gd name="connsiteY4" fmla="*/ 3953218 h 3953218"/>
                <a:gd name="connsiteX5" fmla="*/ 1425409 w 2235398"/>
                <a:gd name="connsiteY5" fmla="*/ 3171392 h 3953218"/>
                <a:gd name="connsiteX6" fmla="*/ 125621 w 2235398"/>
                <a:gd name="connsiteY6" fmla="*/ 3545016 h 3953218"/>
                <a:gd name="connsiteX7" fmla="*/ 330298 w 2235398"/>
                <a:gd name="connsiteY7" fmla="*/ 2202356 h 3953218"/>
                <a:gd name="connsiteX8" fmla="*/ 70631 w 2235398"/>
                <a:gd name="connsiteY8" fmla="*/ 889979 h 3953218"/>
                <a:gd name="connsiteX0" fmla="*/ 70631 w 2235398"/>
                <a:gd name="connsiteY0" fmla="*/ 329540 h 3392779"/>
                <a:gd name="connsiteX1" fmla="*/ 1454904 w 2235398"/>
                <a:gd name="connsiteY1" fmla="*/ 880150 h 3392779"/>
                <a:gd name="connsiteX2" fmla="*/ 1338738 w 2235398"/>
                <a:gd name="connsiteY2" fmla="*/ 0 h 3392779"/>
                <a:gd name="connsiteX3" fmla="*/ 2235398 w 2235398"/>
                <a:gd name="connsiteY3" fmla="*/ 1671809 h 3392779"/>
                <a:gd name="connsiteX4" fmla="*/ 1406461 w 2235398"/>
                <a:gd name="connsiteY4" fmla="*/ 3392779 h 3392779"/>
                <a:gd name="connsiteX5" fmla="*/ 1425409 w 2235398"/>
                <a:gd name="connsiteY5" fmla="*/ 2610953 h 3392779"/>
                <a:gd name="connsiteX6" fmla="*/ 125621 w 2235398"/>
                <a:gd name="connsiteY6" fmla="*/ 2984577 h 3392779"/>
                <a:gd name="connsiteX7" fmla="*/ 330298 w 2235398"/>
                <a:gd name="connsiteY7" fmla="*/ 1641917 h 3392779"/>
                <a:gd name="connsiteX8" fmla="*/ 70631 w 2235398"/>
                <a:gd name="connsiteY8" fmla="*/ 329540 h 3392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35398" h="3392779">
                  <a:moveTo>
                    <a:pt x="70631" y="329540"/>
                  </a:moveTo>
                  <a:lnTo>
                    <a:pt x="1454904" y="880150"/>
                  </a:lnTo>
                  <a:lnTo>
                    <a:pt x="1338738" y="0"/>
                  </a:lnTo>
                  <a:lnTo>
                    <a:pt x="2235398" y="1671809"/>
                  </a:lnTo>
                  <a:lnTo>
                    <a:pt x="1406461" y="3392779"/>
                  </a:lnTo>
                  <a:cubicBezTo>
                    <a:pt x="1409739" y="3033847"/>
                    <a:pt x="1422131" y="2969885"/>
                    <a:pt x="1425409" y="2610953"/>
                  </a:cubicBezTo>
                  <a:cubicBezTo>
                    <a:pt x="1219946" y="2516700"/>
                    <a:pt x="742009" y="2709274"/>
                    <a:pt x="125621" y="2984577"/>
                  </a:cubicBezTo>
                  <a:cubicBezTo>
                    <a:pt x="-22484" y="2785381"/>
                    <a:pt x="328660" y="2190939"/>
                    <a:pt x="330298" y="1641917"/>
                  </a:cubicBezTo>
                  <a:cubicBezTo>
                    <a:pt x="331936" y="1092895"/>
                    <a:pt x="-184028" y="223074"/>
                    <a:pt x="70631" y="329540"/>
                  </a:cubicBezTo>
                  <a:close/>
                </a:path>
              </a:pathLst>
            </a:custGeom>
            <a:gradFill flip="none" rotWithShape="1">
              <a:gsLst>
                <a:gs pos="2000">
                  <a:schemeClr val="accent1">
                    <a:lumMod val="5000"/>
                    <a:lumOff val="95000"/>
                  </a:schemeClr>
                </a:gs>
                <a:gs pos="66000">
                  <a:schemeClr val="bg1">
                    <a:lumMod val="50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  <a:gs pos="39000">
                  <a:schemeClr val="bg1">
                    <a:lumMod val="6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사각형: 둥근 모서리 15">
              <a:extLst>
                <a:ext uri="{FF2B5EF4-FFF2-40B4-BE49-F238E27FC236}">
                  <a16:creationId xmlns:a16="http://schemas.microsoft.com/office/drawing/2014/main" id="{9D768A18-593C-4A53-1C65-C6BE6A982C4E}"/>
                </a:ext>
              </a:extLst>
            </p:cNvPr>
            <p:cNvSpPr/>
            <p:nvPr/>
          </p:nvSpPr>
          <p:spPr>
            <a:xfrm>
              <a:off x="6133208" y="3506321"/>
              <a:ext cx="2371977" cy="1551211"/>
            </a:xfrm>
            <a:prstGeom prst="roundRect">
              <a:avLst>
                <a:gd name="adj" fmla="val 8325"/>
              </a:avLst>
            </a:prstGeom>
            <a:noFill/>
            <a:ln w="88900">
              <a:solidFill>
                <a:srgbClr val="4EB9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7" name="타원 16">
              <a:extLst>
                <a:ext uri="{FF2B5EF4-FFF2-40B4-BE49-F238E27FC236}">
                  <a16:creationId xmlns:a16="http://schemas.microsoft.com/office/drawing/2014/main" id="{DE3E842D-A395-229C-35B3-4EC6ABEBE7CC}"/>
                </a:ext>
              </a:extLst>
            </p:cNvPr>
            <p:cNvSpPr/>
            <p:nvPr/>
          </p:nvSpPr>
          <p:spPr>
            <a:xfrm>
              <a:off x="6294224" y="3667338"/>
              <a:ext cx="2049944" cy="2049944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B875326-2241-1CBE-1A4D-A2BE1E1823C6}"/>
                </a:ext>
              </a:extLst>
            </p:cNvPr>
            <p:cNvSpPr txBox="1"/>
            <p:nvPr/>
          </p:nvSpPr>
          <p:spPr bwMode="auto">
            <a:xfrm>
              <a:off x="6255121" y="3935870"/>
              <a:ext cx="2159813" cy="91165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ko-KR" altLang="en-US" sz="2000" b="1" dirty="0" err="1">
                  <a:solidFill>
                    <a:srgbClr val="5CBD57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교보뉴더든든한종신보험</a:t>
              </a:r>
              <a:endParaRPr lang="en-US" altLang="ko-KR" sz="2000" b="1" dirty="0">
                <a:solidFill>
                  <a:srgbClr val="5CBD57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pic>
        <p:nvPicPr>
          <p:cNvPr id="19" name="그림 18">
            <a:extLst>
              <a:ext uri="{FF2B5EF4-FFF2-40B4-BE49-F238E27FC236}">
                <a16:creationId xmlns:a16="http://schemas.microsoft.com/office/drawing/2014/main" id="{E35C7771-1CF8-22B3-72B9-0917320CB37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72" t="3770" r="5499" b="3264"/>
          <a:stretch/>
        </p:blipFill>
        <p:spPr>
          <a:xfrm>
            <a:off x="487710" y="1700808"/>
            <a:ext cx="2489123" cy="2489123"/>
          </a:xfrm>
          <a:custGeom>
            <a:avLst/>
            <a:gdLst>
              <a:gd name="connsiteX0" fmla="*/ 1660849 w 3321698"/>
              <a:gd name="connsiteY0" fmla="*/ 0 h 3321698"/>
              <a:gd name="connsiteX1" fmla="*/ 3321698 w 3321698"/>
              <a:gd name="connsiteY1" fmla="*/ 1660849 h 3321698"/>
              <a:gd name="connsiteX2" fmla="*/ 1660849 w 3321698"/>
              <a:gd name="connsiteY2" fmla="*/ 3321698 h 3321698"/>
              <a:gd name="connsiteX3" fmla="*/ 0 w 3321698"/>
              <a:gd name="connsiteY3" fmla="*/ 1660849 h 3321698"/>
              <a:gd name="connsiteX4" fmla="*/ 1660849 w 3321698"/>
              <a:gd name="connsiteY4" fmla="*/ 0 h 3321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1698" h="3321698">
                <a:moveTo>
                  <a:pt x="1660849" y="0"/>
                </a:moveTo>
                <a:cubicBezTo>
                  <a:pt x="2578111" y="0"/>
                  <a:pt x="3321698" y="743587"/>
                  <a:pt x="3321698" y="1660849"/>
                </a:cubicBezTo>
                <a:cubicBezTo>
                  <a:pt x="3321698" y="2578111"/>
                  <a:pt x="2578111" y="3321698"/>
                  <a:pt x="1660849" y="3321698"/>
                </a:cubicBezTo>
                <a:cubicBezTo>
                  <a:pt x="743587" y="3321698"/>
                  <a:pt x="0" y="2578111"/>
                  <a:pt x="0" y="1660849"/>
                </a:cubicBezTo>
                <a:cubicBezTo>
                  <a:pt x="0" y="743587"/>
                  <a:pt x="743587" y="0"/>
                  <a:pt x="1660849" y="0"/>
                </a:cubicBezTo>
                <a:close/>
              </a:path>
            </a:pathLst>
          </a:custGeom>
          <a:effectLst>
            <a:softEdge rad="317500"/>
          </a:effec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4A9BA831-86B4-D468-A207-7E2C23CA04F8}"/>
              </a:ext>
            </a:extLst>
          </p:cNvPr>
          <p:cNvSpPr txBox="1"/>
          <p:nvPr/>
        </p:nvSpPr>
        <p:spPr>
          <a:xfrm>
            <a:off x="3129105" y="2686732"/>
            <a:ext cx="1318985" cy="2472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2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무하마드 알리</a:t>
            </a:r>
            <a:r>
              <a:rPr lang="en-US" altLang="ko-KR" sz="12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lang="ko-KR" altLang="en-US" sz="120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21" name="그림 20">
            <a:extLst>
              <a:ext uri="{FF2B5EF4-FFF2-40B4-BE49-F238E27FC236}">
                <a16:creationId xmlns:a16="http://schemas.microsoft.com/office/drawing/2014/main" id="{A3ACC0D1-58F4-B33A-0861-00CD89AB48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2812" y="2232245"/>
            <a:ext cx="6176509" cy="647581"/>
          </a:xfrm>
          <a:prstGeom prst="rect">
            <a:avLst/>
          </a:prstGeom>
        </p:spPr>
      </p:pic>
      <p:sp>
        <p:nvSpPr>
          <p:cNvPr id="25" name="타원 24">
            <a:extLst>
              <a:ext uri="{FF2B5EF4-FFF2-40B4-BE49-F238E27FC236}">
                <a16:creationId xmlns:a16="http://schemas.microsoft.com/office/drawing/2014/main" id="{988F139E-BC72-2066-2FE5-7A685642D87E}"/>
              </a:ext>
            </a:extLst>
          </p:cNvPr>
          <p:cNvSpPr/>
          <p:nvPr/>
        </p:nvSpPr>
        <p:spPr>
          <a:xfrm>
            <a:off x="567027" y="1183549"/>
            <a:ext cx="208714" cy="208714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190500" dist="1143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8752389-0D22-75B5-04EF-842E45CEE9F0}"/>
              </a:ext>
            </a:extLst>
          </p:cNvPr>
          <p:cNvSpPr txBox="1"/>
          <p:nvPr/>
        </p:nvSpPr>
        <p:spPr>
          <a:xfrm>
            <a:off x="790977" y="1126639"/>
            <a:ext cx="8409701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>
                <a:schemeClr val="tx1"/>
              </a:buClr>
            </a:pPr>
            <a:r>
              <a:rPr lang="ko-KR" altLang="en-US" sz="1700" b="1" dirty="0">
                <a:latin typeface="나눔고딕" pitchFamily="2" charset="-127"/>
                <a:ea typeface="나눔고딕" pitchFamily="2" charset="-127"/>
              </a:rPr>
              <a:t>단일 암종으로서 최다 발생비중을 갖고 있는 유방암에 대한 </a:t>
            </a:r>
            <a:r>
              <a:rPr lang="ko-KR" altLang="en-US" sz="1700" b="1" dirty="0" err="1">
                <a:latin typeface="나눔고딕" pitchFamily="2" charset="-127"/>
                <a:ea typeface="나눔고딕" pitchFamily="2" charset="-127"/>
              </a:rPr>
              <a:t>일반암</a:t>
            </a:r>
            <a:r>
              <a:rPr lang="ko-KR" altLang="en-US" sz="1700" b="1" dirty="0">
                <a:latin typeface="나눔고딕" pitchFamily="2" charset="-127"/>
                <a:ea typeface="나눔고딕" pitchFamily="2" charset="-127"/>
              </a:rPr>
              <a:t> 보장 </a:t>
            </a:r>
            <a:r>
              <a:rPr lang="en-US" altLang="ko-KR" sz="1700" b="1" dirty="0">
                <a:latin typeface="나눔고딕" pitchFamily="2" charset="-127"/>
                <a:ea typeface="나눔고딕" pitchFamily="2" charset="-127"/>
              </a:rPr>
              <a:t>1</a:t>
            </a:r>
            <a:r>
              <a:rPr lang="ko-KR" altLang="en-US" sz="1700" b="1" dirty="0">
                <a:latin typeface="나눔고딕" pitchFamily="2" charset="-127"/>
                <a:ea typeface="나눔고딕" pitchFamily="2" charset="-127"/>
              </a:rPr>
              <a:t>억원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48FD66A-06E3-90CE-3367-D5E6319A8A68}"/>
              </a:ext>
            </a:extLst>
          </p:cNvPr>
          <p:cNvSpPr txBox="1"/>
          <p:nvPr/>
        </p:nvSpPr>
        <p:spPr>
          <a:xfrm>
            <a:off x="952678" y="5681527"/>
            <a:ext cx="826809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7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</a:t>
            </a:r>
            <a:r>
              <a:rPr lang="en-US" altLang="ko-KR" sz="26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『</a:t>
            </a:r>
            <a:r>
              <a:rPr lang="ko-KR" altLang="en-US" sz="26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괜찮아요 </a:t>
            </a:r>
            <a:r>
              <a:rPr lang="ko-KR" altLang="en-US" sz="2600" b="1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암보험</a:t>
            </a:r>
            <a:r>
              <a:rPr lang="en-US" altLang="ko-KR" sz="26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』</a:t>
            </a:r>
            <a:r>
              <a:rPr lang="ko-KR" altLang="en-US" sz="26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의 </a:t>
            </a:r>
            <a:r>
              <a:rPr lang="ko-KR" altLang="en-US" sz="2600" b="1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생활밀착형질병보장으로</a:t>
            </a:r>
            <a:r>
              <a:rPr lang="ko-KR" altLang="en-US" sz="26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고객 접근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EDAB161-9CE9-F4E7-9D2A-AD4F6B594E1C}"/>
              </a:ext>
            </a:extLst>
          </p:cNvPr>
          <p:cNvSpPr txBox="1"/>
          <p:nvPr/>
        </p:nvSpPr>
        <p:spPr>
          <a:xfrm>
            <a:off x="1951858" y="6182383"/>
            <a:ext cx="753663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5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5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대상포진및통풍보장</a:t>
            </a:r>
            <a:r>
              <a:rPr lang="en-US" altLang="ko-KR" sz="15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5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궤양성대장염진단특약</a:t>
            </a:r>
            <a:r>
              <a:rPr lang="en-US" altLang="ko-KR" sz="15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5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당뇨진단및합병증보장특약</a:t>
            </a:r>
            <a:r>
              <a:rPr lang="ko-KR" altLang="en-US" sz="15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등</a:t>
            </a:r>
            <a:r>
              <a:rPr lang="en-US" altLang="ko-KR" sz="15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lang="ko-KR" altLang="en-US" sz="15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29" name="그림 28">
            <a:extLst>
              <a:ext uri="{FF2B5EF4-FFF2-40B4-BE49-F238E27FC236}">
                <a16:creationId xmlns:a16="http://schemas.microsoft.com/office/drawing/2014/main" id="{59B1D1B9-2393-C6E8-475C-99C4D671D0F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834" b="93993" l="3103" r="90000">
                        <a14:foregroundMark x1="29655" y1="18728" x2="11724" y2="50177"/>
                        <a14:foregroundMark x1="11034" y1="26855" x2="14828" y2="62191"/>
                        <a14:foregroundMark x1="14828" y1="62191" x2="23793" y2="84099"/>
                        <a14:foregroundMark x1="23793" y1="84099" x2="28276" y2="86926"/>
                        <a14:foregroundMark x1="83448" y1="14841" x2="66897" y2="81979"/>
                        <a14:foregroundMark x1="66897" y1="81979" x2="80690" y2="63958"/>
                        <a14:foregroundMark x1="80690" y1="63958" x2="70345" y2="66784"/>
                        <a14:foregroundMark x1="65172" y1="34276" x2="63448" y2="65371"/>
                        <a14:foregroundMark x1="63448" y1="65371" x2="73448" y2="84806"/>
                        <a14:foregroundMark x1="73448" y1="84806" x2="77931" y2="84099"/>
                        <a14:foregroundMark x1="82069" y1="64311" x2="82759" y2="85512"/>
                        <a14:foregroundMark x1="82759" y1="85512" x2="80000" y2="88339"/>
                        <a14:foregroundMark x1="87931" y1="55477" x2="88966" y2="74558"/>
                        <a14:foregroundMark x1="88966" y1="74558" x2="84138" y2="90459"/>
                        <a14:foregroundMark x1="62069" y1="86572" x2="81034" y2="84806"/>
                        <a14:foregroundMark x1="81034" y1="84806" x2="81034" y2="84806"/>
                        <a14:foregroundMark x1="55517" y1="90459" x2="81034" y2="89046"/>
                        <a14:foregroundMark x1="81034" y1="89046" x2="81724" y2="88693"/>
                        <a14:foregroundMark x1="61034" y1="92580" x2="80000" y2="93993"/>
                        <a14:foregroundMark x1="80000" y1="93993" x2="86552" y2="93286"/>
                        <a14:foregroundMark x1="5517" y1="39929" x2="3448" y2="85866"/>
                        <a14:foregroundMark x1="36207" y1="8834" x2="23103" y2="1660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1924" y="5693517"/>
            <a:ext cx="231092" cy="225514"/>
          </a:xfrm>
          <a:prstGeom prst="rect">
            <a:avLst/>
          </a:prstGeom>
        </p:spPr>
      </p:pic>
      <p:pic>
        <p:nvPicPr>
          <p:cNvPr id="30" name="그림 29">
            <a:extLst>
              <a:ext uri="{FF2B5EF4-FFF2-40B4-BE49-F238E27FC236}">
                <a16:creationId xmlns:a16="http://schemas.microsoft.com/office/drawing/2014/main" id="{F0D46240-5153-8721-D07B-E75D967963C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834" b="93993" l="3103" r="90000">
                        <a14:foregroundMark x1="29655" y1="18728" x2="11724" y2="50177"/>
                        <a14:foregroundMark x1="11034" y1="26855" x2="14828" y2="62191"/>
                        <a14:foregroundMark x1="14828" y1="62191" x2="23793" y2="84099"/>
                        <a14:foregroundMark x1="23793" y1="84099" x2="28276" y2="86926"/>
                        <a14:foregroundMark x1="83448" y1="14841" x2="66897" y2="81979"/>
                        <a14:foregroundMark x1="66897" y1="81979" x2="80690" y2="63958"/>
                        <a14:foregroundMark x1="80690" y1="63958" x2="70345" y2="66784"/>
                        <a14:foregroundMark x1="65172" y1="34276" x2="63448" y2="65371"/>
                        <a14:foregroundMark x1="63448" y1="65371" x2="73448" y2="84806"/>
                        <a14:foregroundMark x1="73448" y1="84806" x2="77931" y2="84099"/>
                        <a14:foregroundMark x1="82069" y1="64311" x2="82759" y2="85512"/>
                        <a14:foregroundMark x1="82759" y1="85512" x2="80000" y2="88339"/>
                        <a14:foregroundMark x1="87931" y1="55477" x2="88966" y2="74558"/>
                        <a14:foregroundMark x1="88966" y1="74558" x2="84138" y2="90459"/>
                        <a14:foregroundMark x1="62069" y1="86572" x2="81034" y2="84806"/>
                        <a14:foregroundMark x1="81034" y1="84806" x2="81034" y2="84806"/>
                        <a14:foregroundMark x1="55517" y1="90459" x2="81034" y2="89046"/>
                        <a14:foregroundMark x1="81034" y1="89046" x2="81724" y2="88693"/>
                        <a14:foregroundMark x1="61034" y1="92580" x2="80000" y2="93993"/>
                        <a14:foregroundMark x1="80000" y1="93993" x2="86552" y2="93286"/>
                        <a14:foregroundMark x1="5517" y1="39929" x2="3448" y2="85866"/>
                        <a14:foregroundMark x1="36207" y1="8834" x2="23103" y2="1660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0800000">
            <a:off x="9091358" y="5999561"/>
            <a:ext cx="231092" cy="225514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B53951F9-8252-5F04-8F7E-DF6ADCA128DA}"/>
              </a:ext>
            </a:extLst>
          </p:cNvPr>
          <p:cNvSpPr txBox="1"/>
          <p:nvPr/>
        </p:nvSpPr>
        <p:spPr>
          <a:xfrm>
            <a:off x="373491" y="196734"/>
            <a:ext cx="9374150" cy="43088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sz="2200" b="1" spc="-70" dirty="0">
                <a:solidFill>
                  <a:srgbClr val="00387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『</a:t>
            </a:r>
            <a:r>
              <a:rPr lang="ko-KR" altLang="en-US" sz="2200" b="1" spc="-70" dirty="0" err="1">
                <a:solidFill>
                  <a:srgbClr val="00387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교보괜찮아요암보험</a:t>
            </a:r>
            <a:r>
              <a:rPr lang="en-US" altLang="ko-KR" sz="2200" b="1" spc="-70" dirty="0">
                <a:solidFill>
                  <a:srgbClr val="00387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』 </a:t>
            </a:r>
            <a:r>
              <a:rPr lang="ko-KR" altLang="en-US" sz="2200" b="1" spc="-70" dirty="0">
                <a:solidFill>
                  <a:srgbClr val="00387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의 강점 마케팅 포인트 </a:t>
            </a:r>
          </a:p>
        </p:txBody>
      </p:sp>
    </p:spTree>
    <p:extLst>
      <p:ext uri="{BB962C8B-B14F-4D97-AF65-F5344CB8AC3E}">
        <p14:creationId xmlns:p14="http://schemas.microsoft.com/office/powerpoint/2010/main" val="70101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표 1">
            <a:extLst>
              <a:ext uri="{FF2B5EF4-FFF2-40B4-BE49-F238E27FC236}">
                <a16:creationId xmlns:a16="http://schemas.microsoft.com/office/drawing/2014/main" id="{635FA6E8-06A2-DC14-50A4-C98267B1EF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8078570"/>
              </p:ext>
            </p:extLst>
          </p:nvPr>
        </p:nvGraphicFramePr>
        <p:xfrm>
          <a:off x="776287" y="1979933"/>
          <a:ext cx="4221397" cy="46473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6505">
                  <a:extLst>
                    <a:ext uri="{9D8B030D-6E8A-4147-A177-3AD203B41FA5}">
                      <a16:colId xmlns:a16="http://schemas.microsoft.com/office/drawing/2014/main" val="627872244"/>
                    </a:ext>
                  </a:extLst>
                </a:gridCol>
                <a:gridCol w="833202">
                  <a:extLst>
                    <a:ext uri="{9D8B030D-6E8A-4147-A177-3AD203B41FA5}">
                      <a16:colId xmlns:a16="http://schemas.microsoft.com/office/drawing/2014/main" val="2742100241"/>
                    </a:ext>
                  </a:extLst>
                </a:gridCol>
                <a:gridCol w="751690">
                  <a:extLst>
                    <a:ext uri="{9D8B030D-6E8A-4147-A177-3AD203B41FA5}">
                      <a16:colId xmlns:a16="http://schemas.microsoft.com/office/drawing/2014/main" val="2128614848"/>
                    </a:ext>
                  </a:extLst>
                </a:gridCol>
              </a:tblGrid>
              <a:tr h="33438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dirty="0" err="1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보장항목</a:t>
                      </a:r>
                      <a:endParaRPr lang="ko-KR" altLang="en-US" sz="13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가입금액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보험료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9599359"/>
                  </a:ext>
                </a:extLst>
              </a:tr>
              <a:tr h="26750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spc="-150" baseline="0" dirty="0" err="1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주계약</a:t>
                      </a:r>
                      <a:endParaRPr lang="ko-KR" altLang="en-US" sz="1200" spc="-150" baseline="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2000</a:t>
                      </a:r>
                      <a:endParaRPr lang="ko-KR" altLang="en-US" sz="12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2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26,000</a:t>
                      </a:r>
                      <a:endParaRPr lang="ko-KR" altLang="en-US" sz="12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6427918"/>
                  </a:ext>
                </a:extLst>
              </a:tr>
              <a:tr h="26750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spc="-150" baseline="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New</a:t>
                      </a:r>
                      <a:r>
                        <a:rPr lang="ko-KR" altLang="en-US" sz="1200" spc="-150" baseline="0" dirty="0" err="1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플러스보험료납입면제특약</a:t>
                      </a:r>
                      <a:r>
                        <a:rPr lang="en-US" altLang="ko-KR" sz="1200" spc="-150" baseline="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</a:t>
                      </a:r>
                      <a:r>
                        <a:rPr lang="ko-KR" altLang="en-US" sz="1200" spc="-150" baseline="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갱</a:t>
                      </a:r>
                      <a:r>
                        <a:rPr lang="en-US" altLang="ko-KR" sz="1200" spc="-150" baseline="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)Ⅱ1</a:t>
                      </a:r>
                      <a:r>
                        <a:rPr lang="ko-KR" altLang="en-US" sz="1200" spc="-150" baseline="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형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30</a:t>
                      </a:r>
                      <a:r>
                        <a:rPr lang="ko-KR" altLang="en-US" sz="12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원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2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lang="ko-KR" altLang="en-US" sz="12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8451098"/>
                  </a:ext>
                </a:extLst>
              </a:tr>
              <a:tr h="267509">
                <a:tc>
                  <a:txBody>
                    <a:bodyPr/>
                    <a:lstStyle/>
                    <a:p>
                      <a:pPr marL="0" marR="0" lvl="0" indent="0" algn="ctr" defTabSz="1007943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New</a:t>
                      </a:r>
                      <a:r>
                        <a:rPr kumimoji="0" lang="ko-KR" altLang="en-US" sz="1200" b="0" i="0" u="none" strike="noStrike" kern="1200" cap="none" spc="-15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플러스보험료납입면제특약</a:t>
                      </a:r>
                      <a:r>
                        <a:rPr kumimoji="0" lang="ko-KR" altLang="en-US" sz="12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 </a:t>
                      </a:r>
                      <a:r>
                        <a:rPr kumimoji="0" lang="en-US" altLang="ko-KR" sz="12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1</a:t>
                      </a:r>
                      <a:r>
                        <a:rPr kumimoji="0" lang="ko-KR" altLang="en-US" sz="12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형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5.991</a:t>
                      </a:r>
                      <a:r>
                        <a:rPr kumimoji="0" lang="ko-KR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원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2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243</a:t>
                      </a:r>
                      <a:endParaRPr lang="ko-KR" altLang="en-US" sz="12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1629822"/>
                  </a:ext>
                </a:extLst>
              </a:tr>
              <a:tr h="267509">
                <a:tc>
                  <a:txBody>
                    <a:bodyPr/>
                    <a:lstStyle/>
                    <a:p>
                      <a:pPr marL="0" marR="0" lvl="0" indent="0" algn="ctr" defTabSz="1007943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New</a:t>
                      </a:r>
                      <a:r>
                        <a:rPr kumimoji="0" lang="ko-KR" altLang="en-US" sz="1200" b="0" i="0" u="none" strike="noStrike" kern="1200" cap="none" spc="-15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플러스보험료납입면제특약</a:t>
                      </a:r>
                      <a:r>
                        <a:rPr kumimoji="0" lang="en-US" altLang="ko-KR" sz="12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 2</a:t>
                      </a:r>
                      <a:r>
                        <a:rPr kumimoji="0" lang="ko-KR" altLang="en-US" sz="12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형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2,6000</a:t>
                      </a:r>
                      <a:r>
                        <a:rPr kumimoji="0" lang="ko-KR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원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2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260</a:t>
                      </a:r>
                      <a:endParaRPr lang="ko-KR" altLang="en-US" sz="12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5114211"/>
                  </a:ext>
                </a:extLst>
              </a:tr>
              <a:tr h="26750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spc="-150" baseline="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소액암진단비</a:t>
                      </a:r>
                      <a:r>
                        <a:rPr lang="en-US" altLang="ko-KR" sz="1200" spc="-150" baseline="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(5</a:t>
                      </a:r>
                      <a:r>
                        <a:rPr lang="ko-KR" altLang="en-US" sz="1200" spc="-150" baseline="0" dirty="0" err="1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년만기</a:t>
                      </a:r>
                      <a:r>
                        <a:rPr lang="ko-KR" altLang="en-US" sz="1200" spc="-150" baseline="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</a:t>
                      </a:r>
                      <a:r>
                        <a:rPr lang="ko-KR" altLang="en-US" sz="1200" spc="-150" baseline="0" dirty="0" err="1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전기납</a:t>
                      </a:r>
                      <a:r>
                        <a:rPr lang="en-US" altLang="ko-KR" sz="1200" spc="-150" baseline="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) (</a:t>
                      </a:r>
                      <a:r>
                        <a:rPr lang="ko-KR" altLang="en-US" sz="1200" spc="-150" baseline="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갱</a:t>
                      </a:r>
                      <a:r>
                        <a:rPr lang="en-US" altLang="ko-KR" sz="1200" spc="-150" baseline="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)</a:t>
                      </a:r>
                      <a:endParaRPr lang="ko-KR" altLang="en-US" sz="1200" spc="-150" baseline="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1,000</a:t>
                      </a:r>
                      <a:endParaRPr lang="ko-KR" altLang="en-US" sz="12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2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1,390</a:t>
                      </a:r>
                      <a:endParaRPr lang="ko-KR" altLang="en-US" sz="12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267214"/>
                  </a:ext>
                </a:extLst>
              </a:tr>
              <a:tr h="26750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spc="-150" baseline="0" dirty="0" err="1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일과성뇌허혈발작진단</a:t>
                      </a:r>
                      <a:r>
                        <a:rPr lang="en-US" altLang="ko-KR" sz="1200" spc="-150" baseline="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(20</a:t>
                      </a:r>
                      <a:r>
                        <a:rPr lang="ko-KR" altLang="en-US" sz="1200" spc="-150" baseline="0" dirty="0" err="1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년납</a:t>
                      </a:r>
                      <a:r>
                        <a:rPr lang="ko-KR" altLang="en-US" sz="1200" spc="-150" baseline="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</a:t>
                      </a:r>
                      <a:r>
                        <a:rPr lang="en-US" altLang="ko-KR" sz="1200" spc="-150" baseline="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100</a:t>
                      </a:r>
                      <a:r>
                        <a:rPr lang="ko-KR" altLang="en-US" sz="1200" spc="-150" baseline="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세</a:t>
                      </a:r>
                      <a:r>
                        <a:rPr lang="en-US" altLang="ko-KR" sz="1200" spc="-150" baseline="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)</a:t>
                      </a:r>
                      <a:endParaRPr lang="ko-KR" altLang="en-US" sz="1200" spc="-150" baseline="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1000</a:t>
                      </a:r>
                      <a:endParaRPr lang="ko-KR" altLang="en-US" sz="12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2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1,040</a:t>
                      </a:r>
                      <a:endParaRPr lang="ko-KR" altLang="en-US" sz="12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3687048"/>
                  </a:ext>
                </a:extLst>
              </a:tr>
              <a:tr h="26750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spc="-150" baseline="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폐암 및 후두암진단보장특약</a:t>
                      </a:r>
                      <a:r>
                        <a:rPr lang="en-US" altLang="ko-KR" sz="1200" spc="-150" baseline="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(20</a:t>
                      </a:r>
                      <a:r>
                        <a:rPr lang="ko-KR" altLang="en-US" sz="1200" spc="-150" baseline="0" dirty="0" err="1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년납</a:t>
                      </a:r>
                      <a:r>
                        <a:rPr lang="ko-KR" altLang="en-US" sz="1200" spc="-150" baseline="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</a:t>
                      </a:r>
                      <a:r>
                        <a:rPr lang="en-US" altLang="ko-KR" sz="1200" spc="-150" baseline="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100</a:t>
                      </a:r>
                      <a:r>
                        <a:rPr lang="ko-KR" altLang="en-US" sz="1200" spc="-150" baseline="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세</a:t>
                      </a:r>
                      <a:r>
                        <a:rPr lang="en-US" altLang="ko-KR" sz="1200" spc="-150" baseline="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)</a:t>
                      </a:r>
                      <a:endParaRPr lang="ko-KR" altLang="en-US" sz="1200" spc="-150" baseline="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2,000</a:t>
                      </a:r>
                      <a:endParaRPr lang="ko-KR" altLang="en-US" sz="12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2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4,000</a:t>
                      </a:r>
                      <a:endParaRPr lang="ko-KR" altLang="en-US" sz="12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1463901"/>
                  </a:ext>
                </a:extLst>
              </a:tr>
              <a:tr h="42200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spc="-150" baseline="0" dirty="0" err="1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표적항암약물허가치료비특약</a:t>
                      </a:r>
                      <a:r>
                        <a:rPr lang="en-US" altLang="ko-KR" sz="1200" spc="-150" baseline="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/>
                      </a:r>
                      <a:br>
                        <a:rPr lang="en-US" altLang="ko-KR" sz="1200" spc="-150" baseline="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</a:br>
                      <a:r>
                        <a:rPr lang="en-US" altLang="ko-KR" sz="1200" spc="-150" baseline="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(5</a:t>
                      </a:r>
                      <a:r>
                        <a:rPr lang="ko-KR" altLang="en-US" sz="1200" spc="-150" baseline="0" dirty="0" err="1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년만기</a:t>
                      </a:r>
                      <a:r>
                        <a:rPr lang="en-US" altLang="ko-KR" sz="1200" spc="-150" baseline="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1200" spc="-150" baseline="0" dirty="0" err="1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전기납</a:t>
                      </a:r>
                      <a:r>
                        <a:rPr lang="en-US" altLang="ko-KR" sz="1200" spc="-150" baseline="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) (</a:t>
                      </a:r>
                      <a:r>
                        <a:rPr lang="ko-KR" altLang="en-US" sz="1200" spc="-150" baseline="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갱</a:t>
                      </a:r>
                      <a:r>
                        <a:rPr lang="en-US" altLang="ko-KR" sz="1200" spc="-150" baseline="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)</a:t>
                      </a:r>
                      <a:endParaRPr lang="ko-KR" altLang="en-US" sz="1200" spc="-150" baseline="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2,000</a:t>
                      </a:r>
                      <a:endParaRPr lang="ko-KR" altLang="en-US" sz="12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2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980</a:t>
                      </a:r>
                      <a:endParaRPr lang="ko-KR" altLang="en-US" sz="12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4113945"/>
                  </a:ext>
                </a:extLst>
              </a:tr>
              <a:tr h="25056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spc="-150" baseline="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항암방사선약물치료</a:t>
                      </a:r>
                      <a:r>
                        <a:rPr lang="en-US" altLang="ko-KR" sz="1200" spc="-150" baseline="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(20</a:t>
                      </a:r>
                      <a:r>
                        <a:rPr lang="ko-KR" altLang="en-US" sz="1200" spc="-150" baseline="0" dirty="0" err="1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년납</a:t>
                      </a:r>
                      <a:r>
                        <a:rPr lang="ko-KR" altLang="en-US" sz="1200" spc="-150" baseline="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</a:t>
                      </a:r>
                      <a:r>
                        <a:rPr lang="en-US" altLang="ko-KR" sz="1200" spc="-150" baseline="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100</a:t>
                      </a:r>
                      <a:r>
                        <a:rPr lang="ko-KR" altLang="en-US" sz="1200" spc="-150" baseline="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세</a:t>
                      </a:r>
                      <a:r>
                        <a:rPr lang="en-US" altLang="ko-KR" sz="1200" spc="-150" baseline="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)</a:t>
                      </a:r>
                      <a:endParaRPr lang="ko-KR" altLang="en-US" sz="1200" spc="-150" baseline="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1000</a:t>
                      </a:r>
                      <a:endParaRPr lang="ko-KR" altLang="en-US" sz="12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2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951</a:t>
                      </a:r>
                      <a:endParaRPr lang="ko-KR" altLang="en-US" sz="12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1674330"/>
                  </a:ext>
                </a:extLst>
              </a:tr>
              <a:tr h="42200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spc="-150" baseline="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항암방사선치료후</a:t>
                      </a:r>
                      <a:r>
                        <a:rPr lang="en-US" altLang="ko-KR" sz="1200" spc="-150" baseline="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9</a:t>
                      </a:r>
                      <a:r>
                        <a:rPr lang="ko-KR" altLang="en-US" sz="1200" spc="-150" baseline="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대합병증진단특약</a:t>
                      </a:r>
                      <a:r>
                        <a:rPr lang="en-US" altLang="ko-KR" sz="1200" spc="-150" baseline="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/>
                      </a:r>
                      <a:br>
                        <a:rPr lang="en-US" altLang="ko-KR" sz="1200" spc="-150" baseline="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</a:br>
                      <a:r>
                        <a:rPr lang="en-US" altLang="ko-KR" sz="1200" spc="-150" baseline="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(20</a:t>
                      </a:r>
                      <a:r>
                        <a:rPr lang="ko-KR" altLang="en-US" sz="1200" spc="-150" baseline="0" dirty="0" err="1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년만기</a:t>
                      </a:r>
                      <a:r>
                        <a:rPr lang="en-US" altLang="ko-KR" sz="1200" spc="-150" baseline="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1200" spc="-150" baseline="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</a:t>
                      </a:r>
                      <a:r>
                        <a:rPr lang="ko-KR" altLang="en-US" sz="1200" spc="-150" baseline="0" dirty="0" err="1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전기납</a:t>
                      </a:r>
                      <a:r>
                        <a:rPr lang="en-US" altLang="ko-KR" sz="1200" spc="-150" baseline="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) (</a:t>
                      </a:r>
                      <a:r>
                        <a:rPr lang="ko-KR" altLang="en-US" sz="1200" spc="-150" baseline="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갱</a:t>
                      </a:r>
                      <a:r>
                        <a:rPr lang="en-US" altLang="ko-KR" sz="1200" spc="-150" baseline="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)</a:t>
                      </a:r>
                      <a:endParaRPr lang="ko-KR" altLang="en-US" sz="1200" spc="-150" baseline="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1,000</a:t>
                      </a:r>
                      <a:endParaRPr lang="ko-KR" altLang="en-US" sz="12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2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30</a:t>
                      </a:r>
                      <a:endParaRPr lang="ko-KR" altLang="en-US" sz="12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6260999"/>
                  </a:ext>
                </a:extLst>
              </a:tr>
              <a:tr h="42200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spc="-150" baseline="0" dirty="0" err="1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항암세기조조러방사선치료특약</a:t>
                      </a:r>
                      <a:endParaRPr lang="en-US" altLang="ko-KR" sz="1200" spc="-150" baseline="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algn="ctr" latinLnBrk="1"/>
                      <a:r>
                        <a:rPr lang="en-US" altLang="ko-KR" sz="1200" spc="-150" baseline="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(5</a:t>
                      </a:r>
                      <a:r>
                        <a:rPr lang="ko-KR" altLang="en-US" sz="1200" spc="-150" baseline="0" dirty="0" err="1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년만기</a:t>
                      </a:r>
                      <a:r>
                        <a:rPr lang="en-US" altLang="ko-KR" sz="1200" spc="-150" baseline="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1200" spc="-150" baseline="0" dirty="0" err="1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전기납</a:t>
                      </a:r>
                      <a:r>
                        <a:rPr lang="en-US" altLang="ko-KR" sz="1200" spc="-150" baseline="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)(</a:t>
                      </a:r>
                      <a:r>
                        <a:rPr lang="ko-KR" altLang="en-US" sz="1200" spc="-150" baseline="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갱</a:t>
                      </a:r>
                      <a:r>
                        <a:rPr lang="en-US" altLang="ko-KR" sz="1200" spc="-150" baseline="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)</a:t>
                      </a:r>
                      <a:endParaRPr lang="ko-KR" altLang="en-US" sz="1200" spc="-150" baseline="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1,000</a:t>
                      </a:r>
                      <a:endParaRPr lang="ko-KR" altLang="en-US" sz="12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2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600</a:t>
                      </a:r>
                      <a:endParaRPr lang="ko-KR" altLang="en-US" sz="12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9166096"/>
                  </a:ext>
                </a:extLst>
              </a:tr>
              <a:tr h="42200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spc="-150" baseline="0" dirty="0" err="1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항암양성자방사선치료특약</a:t>
                      </a:r>
                      <a:r>
                        <a:rPr lang="en-US" altLang="ko-KR" sz="1200" spc="-150" baseline="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</a:t>
                      </a:r>
                    </a:p>
                    <a:p>
                      <a:pPr algn="ctr" latinLnBrk="1"/>
                      <a:r>
                        <a:rPr lang="en-US" altLang="ko-KR" sz="1200" spc="-150" baseline="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</a:t>
                      </a:r>
                      <a:r>
                        <a:rPr lang="ko-KR" altLang="en-US" sz="1200" spc="-150" baseline="0" dirty="0" err="1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년만기</a:t>
                      </a:r>
                      <a:r>
                        <a:rPr lang="en-US" altLang="ko-KR" sz="1200" spc="-150" baseline="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1200" spc="-150" baseline="0" dirty="0" err="1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전기납</a:t>
                      </a:r>
                      <a:r>
                        <a:rPr lang="en-US" altLang="ko-KR" sz="1200" spc="-150" baseline="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)(</a:t>
                      </a:r>
                      <a:r>
                        <a:rPr lang="ko-KR" altLang="en-US" sz="1200" spc="-150" baseline="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갱</a:t>
                      </a:r>
                      <a:r>
                        <a:rPr lang="en-US" altLang="ko-KR" sz="1200" spc="-150" baseline="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)</a:t>
                      </a:r>
                      <a:endParaRPr lang="ko-KR" altLang="en-US" sz="1200" spc="-150" baseline="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1,000</a:t>
                      </a:r>
                      <a:endParaRPr lang="ko-KR" altLang="en-US" sz="12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2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130</a:t>
                      </a:r>
                      <a:endParaRPr lang="ko-KR" altLang="en-US" sz="12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8094621"/>
                  </a:ext>
                </a:extLst>
              </a:tr>
              <a:tr h="284227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300" b="1" spc="-150" dirty="0">
                          <a:solidFill>
                            <a:schemeClr val="bg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합계</a:t>
                      </a: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100" b="1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300" b="1" dirty="0">
                          <a:solidFill>
                            <a:schemeClr val="bg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35,625</a:t>
                      </a:r>
                      <a:endParaRPr lang="ko-KR" altLang="en-US" sz="1300" b="1" dirty="0">
                        <a:solidFill>
                          <a:schemeClr val="bg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0054697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34DF183-9727-45DF-C152-EF692E5E8C48}"/>
              </a:ext>
            </a:extLst>
          </p:cNvPr>
          <p:cNvSpPr txBox="1"/>
          <p:nvPr/>
        </p:nvSpPr>
        <p:spPr>
          <a:xfrm>
            <a:off x="1802712" y="1773238"/>
            <a:ext cx="33324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0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기본보장형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40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세 여성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20</a:t>
            </a:r>
            <a:r>
              <a:rPr lang="ko-KR" altLang="en-US" sz="10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년납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100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세 만기 기준 시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lang="ko-KR" altLang="en-US" sz="10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CEBA8E-F683-CD99-CF4A-AD29FDB2E63B}"/>
              </a:ext>
            </a:extLst>
          </p:cNvPr>
          <p:cNvSpPr txBox="1"/>
          <p:nvPr/>
        </p:nvSpPr>
        <p:spPr>
          <a:xfrm>
            <a:off x="574133" y="1773238"/>
            <a:ext cx="22382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단위 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만원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원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lang="ko-KR" altLang="en-US" sz="10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3E854766-DA33-0A8D-24E2-D9E0891EF8AC}"/>
              </a:ext>
            </a:extLst>
          </p:cNvPr>
          <p:cNvGrpSpPr/>
          <p:nvPr/>
        </p:nvGrpSpPr>
        <p:grpSpPr>
          <a:xfrm>
            <a:off x="5946155" y="1988841"/>
            <a:ext cx="3049154" cy="3749564"/>
            <a:chOff x="5840164" y="1633450"/>
            <a:chExt cx="4365874" cy="5368743"/>
          </a:xfrm>
        </p:grpSpPr>
        <p:pic>
          <p:nvPicPr>
            <p:cNvPr id="5" name="그림 4">
              <a:extLst>
                <a:ext uri="{FF2B5EF4-FFF2-40B4-BE49-F238E27FC236}">
                  <a16:creationId xmlns:a16="http://schemas.microsoft.com/office/drawing/2014/main" id="{8C4D72D9-FD02-76AB-807C-18CB3E65583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320" b="99585" l="2857" r="97347">
                          <a14:foregroundMark x1="53878" y1="16183" x2="49184" y2="32988"/>
                          <a14:foregroundMark x1="26327" y1="41494" x2="31633" y2="54564"/>
                          <a14:foregroundMark x1="73061" y1="39004" x2="74898" y2="61411"/>
                          <a14:foregroundMark x1="14286" y1="36515" x2="41633" y2="65145"/>
                          <a14:foregroundMark x1="32041" y1="33195" x2="27143" y2="68257"/>
                          <a14:foregroundMark x1="15306" y1="50207" x2="48163" y2="54149"/>
                          <a14:foregroundMark x1="66122" y1="13693" x2="38163" y2="44813"/>
                          <a14:foregroundMark x1="60204" y1="35685" x2="87959" y2="66805"/>
                          <a14:foregroundMark x1="14082" y1="55809" x2="23673" y2="4917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840164" y="1860670"/>
              <a:ext cx="4365874" cy="4294594"/>
            </a:xfrm>
            <a:prstGeom prst="rect">
              <a:avLst/>
            </a:prstGeom>
          </p:spPr>
        </p:pic>
        <p:grpSp>
          <p:nvGrpSpPr>
            <p:cNvPr id="6" name="그룹 5">
              <a:extLst>
                <a:ext uri="{FF2B5EF4-FFF2-40B4-BE49-F238E27FC236}">
                  <a16:creationId xmlns:a16="http://schemas.microsoft.com/office/drawing/2014/main" id="{36AA92AD-241D-3D1A-925E-07CA93A2952F}"/>
                </a:ext>
              </a:extLst>
            </p:cNvPr>
            <p:cNvGrpSpPr/>
            <p:nvPr/>
          </p:nvGrpSpPr>
          <p:grpSpPr>
            <a:xfrm>
              <a:off x="7383353" y="4093677"/>
              <a:ext cx="1159055" cy="2908516"/>
              <a:chOff x="8512327" y="4658181"/>
              <a:chExt cx="827703" cy="2077026"/>
            </a:xfrm>
          </p:grpSpPr>
          <p:sp>
            <p:nvSpPr>
              <p:cNvPr id="7" name="눈물 방울 6">
                <a:extLst>
                  <a:ext uri="{FF2B5EF4-FFF2-40B4-BE49-F238E27FC236}">
                    <a16:creationId xmlns:a16="http://schemas.microsoft.com/office/drawing/2014/main" id="{57CF535B-6C7B-31F8-19C2-CD90025D1BB1}"/>
                  </a:ext>
                </a:extLst>
              </p:cNvPr>
              <p:cNvSpPr/>
              <p:nvPr/>
            </p:nvSpPr>
            <p:spPr>
              <a:xfrm rot="8171155">
                <a:off x="8512327" y="4784960"/>
                <a:ext cx="827703" cy="827703"/>
              </a:xfrm>
              <a:prstGeom prst="teardrop">
                <a:avLst/>
              </a:prstGeom>
              <a:solidFill>
                <a:srgbClr val="003875">
                  <a:alpha val="69000"/>
                </a:srgb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DA386FB-D3E6-174F-0234-C8BC3AAFD560}"/>
                  </a:ext>
                </a:extLst>
              </p:cNvPr>
              <p:cNvSpPr txBox="1"/>
              <p:nvPr/>
            </p:nvSpPr>
            <p:spPr>
              <a:xfrm>
                <a:off x="8667028" y="4658181"/>
                <a:ext cx="670541" cy="20770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b="1" dirty="0">
                    <a:solidFill>
                      <a:schemeClr val="bg1"/>
                    </a:solidFill>
                    <a:highlight>
                      <a:srgbClr val="FF0000"/>
                    </a:highlight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항</a:t>
                </a:r>
                <a:endParaRPr lang="en-US" altLang="ko-KR" b="1" dirty="0">
                  <a:solidFill>
                    <a:schemeClr val="bg1"/>
                  </a:solidFill>
                  <a:highlight>
                    <a:srgbClr val="FF0000"/>
                  </a:highlight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  <a:p>
                <a:pPr algn="ctr"/>
                <a:r>
                  <a:rPr lang="ko-KR" altLang="en-US" b="1" dirty="0">
                    <a:solidFill>
                      <a:schemeClr val="bg1"/>
                    </a:solidFill>
                    <a:highlight>
                      <a:srgbClr val="FF0000"/>
                    </a:highlight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암</a:t>
                </a:r>
                <a:endParaRPr lang="en-US" altLang="ko-KR" b="1" dirty="0">
                  <a:solidFill>
                    <a:schemeClr val="bg1"/>
                  </a:solidFill>
                  <a:highlight>
                    <a:srgbClr val="FF0000"/>
                  </a:highlight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  <a:p>
                <a:pPr algn="ctr"/>
                <a:r>
                  <a:rPr lang="ko-KR" altLang="en-US" b="1" dirty="0">
                    <a:solidFill>
                      <a:schemeClr val="bg1"/>
                    </a:solidFill>
                    <a:highlight>
                      <a:srgbClr val="FF0000"/>
                    </a:highlight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양</a:t>
                </a:r>
                <a:endParaRPr lang="en-US" altLang="ko-KR" b="1" dirty="0">
                  <a:solidFill>
                    <a:schemeClr val="bg1"/>
                  </a:solidFill>
                  <a:highlight>
                    <a:srgbClr val="FF0000"/>
                  </a:highlight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  <a:p>
                <a:pPr algn="ctr"/>
                <a:r>
                  <a:rPr lang="ko-KR" altLang="en-US" b="1" dirty="0">
                    <a:solidFill>
                      <a:schemeClr val="bg1"/>
                    </a:solidFill>
                    <a:highlight>
                      <a:srgbClr val="FF0000"/>
                    </a:highlight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성</a:t>
                </a:r>
                <a:endParaRPr lang="en-US" altLang="ko-KR" b="1" dirty="0">
                  <a:solidFill>
                    <a:schemeClr val="bg1"/>
                  </a:solidFill>
                  <a:highlight>
                    <a:srgbClr val="FF0000"/>
                  </a:highlight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  <a:p>
                <a:pPr algn="ctr"/>
                <a:r>
                  <a:rPr lang="ko-KR" altLang="en-US" b="1" dirty="0">
                    <a:solidFill>
                      <a:schemeClr val="bg1"/>
                    </a:solidFill>
                    <a:highlight>
                      <a:srgbClr val="FF0000"/>
                    </a:highlight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자</a:t>
                </a:r>
                <a:endParaRPr lang="en-US" altLang="ko-KR" b="1" dirty="0">
                  <a:solidFill>
                    <a:schemeClr val="bg1"/>
                  </a:solidFill>
                  <a:highlight>
                    <a:srgbClr val="FF0000"/>
                  </a:highlight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  <a:p>
                <a:pPr algn="ctr"/>
                <a:r>
                  <a:rPr lang="ko-KR" altLang="en-US" b="1" dirty="0">
                    <a:solidFill>
                      <a:schemeClr val="bg1"/>
                    </a:solidFill>
                    <a:highlight>
                      <a:srgbClr val="FF0000"/>
                    </a:highlight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치</a:t>
                </a:r>
                <a:endParaRPr lang="en-US" altLang="ko-KR" b="1" dirty="0">
                  <a:solidFill>
                    <a:schemeClr val="bg1"/>
                  </a:solidFill>
                  <a:highlight>
                    <a:srgbClr val="FF0000"/>
                  </a:highlight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  <a:p>
                <a:pPr algn="ctr"/>
                <a:r>
                  <a:rPr lang="ko-KR" altLang="en-US" b="1" dirty="0">
                    <a:solidFill>
                      <a:schemeClr val="bg1"/>
                    </a:solidFill>
                    <a:highlight>
                      <a:srgbClr val="FF0000"/>
                    </a:highlight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료</a:t>
                </a:r>
              </a:p>
            </p:txBody>
          </p:sp>
        </p:grpSp>
        <p:grpSp>
          <p:nvGrpSpPr>
            <p:cNvPr id="9" name="그룹 8">
              <a:extLst>
                <a:ext uri="{FF2B5EF4-FFF2-40B4-BE49-F238E27FC236}">
                  <a16:creationId xmlns:a16="http://schemas.microsoft.com/office/drawing/2014/main" id="{3EE382E5-CB1D-6BA2-EC10-961B427EF219}"/>
                </a:ext>
              </a:extLst>
            </p:cNvPr>
            <p:cNvGrpSpPr/>
            <p:nvPr/>
          </p:nvGrpSpPr>
          <p:grpSpPr>
            <a:xfrm>
              <a:off x="7527614" y="1633450"/>
              <a:ext cx="1159055" cy="1578414"/>
              <a:chOff x="8512327" y="4784960"/>
              <a:chExt cx="827703" cy="1127175"/>
            </a:xfrm>
          </p:grpSpPr>
          <p:sp>
            <p:nvSpPr>
              <p:cNvPr id="10" name="눈물 방울 9">
                <a:extLst>
                  <a:ext uri="{FF2B5EF4-FFF2-40B4-BE49-F238E27FC236}">
                    <a16:creationId xmlns:a16="http://schemas.microsoft.com/office/drawing/2014/main" id="{CF1C753B-5E72-51F0-65DB-D1C1F51F95A0}"/>
                  </a:ext>
                </a:extLst>
              </p:cNvPr>
              <p:cNvSpPr/>
              <p:nvPr/>
            </p:nvSpPr>
            <p:spPr>
              <a:xfrm rot="8171155">
                <a:off x="8512327" y="4784960"/>
                <a:ext cx="827703" cy="827703"/>
              </a:xfrm>
              <a:prstGeom prst="teardrop">
                <a:avLst/>
              </a:prstGeom>
              <a:solidFill>
                <a:srgbClr val="003875">
                  <a:alpha val="59000"/>
                </a:srgb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9D73723-9708-EB48-FE0C-2DE58BB8745C}"/>
                  </a:ext>
                </a:extLst>
              </p:cNvPr>
              <p:cNvSpPr txBox="1"/>
              <p:nvPr/>
            </p:nvSpPr>
            <p:spPr>
              <a:xfrm>
                <a:off x="8651892" y="4968032"/>
                <a:ext cx="548571" cy="944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b="1" dirty="0">
                    <a:solidFill>
                      <a:schemeClr val="bg1"/>
                    </a:solidFill>
                    <a:highlight>
                      <a:srgbClr val="FF0000"/>
                    </a:highlight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암</a:t>
                </a:r>
                <a:endParaRPr lang="en-US" altLang="ko-KR" b="1" dirty="0">
                  <a:solidFill>
                    <a:schemeClr val="bg1"/>
                  </a:solidFill>
                  <a:highlight>
                    <a:srgbClr val="FF0000"/>
                  </a:highlight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  <a:p>
                <a:pPr algn="ctr"/>
                <a:r>
                  <a:rPr lang="ko-KR" altLang="en-US" b="1" dirty="0">
                    <a:solidFill>
                      <a:schemeClr val="bg1"/>
                    </a:solidFill>
                    <a:highlight>
                      <a:srgbClr val="FF0000"/>
                    </a:highlight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진단</a:t>
                </a:r>
              </a:p>
            </p:txBody>
          </p:sp>
        </p:grpSp>
        <p:grpSp>
          <p:nvGrpSpPr>
            <p:cNvPr id="12" name="그룹 11">
              <a:extLst>
                <a:ext uri="{FF2B5EF4-FFF2-40B4-BE49-F238E27FC236}">
                  <a16:creationId xmlns:a16="http://schemas.microsoft.com/office/drawing/2014/main" id="{3ED37E01-50BE-F7AC-6E52-8B9BF36517CD}"/>
                </a:ext>
              </a:extLst>
            </p:cNvPr>
            <p:cNvGrpSpPr/>
            <p:nvPr/>
          </p:nvGrpSpPr>
          <p:grpSpPr>
            <a:xfrm>
              <a:off x="5984425" y="2571735"/>
              <a:ext cx="1159055" cy="3073788"/>
              <a:chOff x="8512327" y="4784960"/>
              <a:chExt cx="827703" cy="2195050"/>
            </a:xfrm>
          </p:grpSpPr>
          <p:sp>
            <p:nvSpPr>
              <p:cNvPr id="13" name="눈물 방울 12">
                <a:extLst>
                  <a:ext uri="{FF2B5EF4-FFF2-40B4-BE49-F238E27FC236}">
                    <a16:creationId xmlns:a16="http://schemas.microsoft.com/office/drawing/2014/main" id="{A474701F-C313-C36E-9AB5-D8AD314AF547}"/>
                  </a:ext>
                </a:extLst>
              </p:cNvPr>
              <p:cNvSpPr/>
              <p:nvPr/>
            </p:nvSpPr>
            <p:spPr>
              <a:xfrm rot="8171155">
                <a:off x="8512327" y="4784960"/>
                <a:ext cx="827703" cy="827703"/>
              </a:xfrm>
              <a:prstGeom prst="teardrop">
                <a:avLst/>
              </a:prstGeom>
              <a:solidFill>
                <a:srgbClr val="003875">
                  <a:alpha val="59000"/>
                </a:srgb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8CA0093-A94C-6622-8CA7-10B296D1BB08}"/>
                  </a:ext>
                </a:extLst>
              </p:cNvPr>
              <p:cNvSpPr txBox="1"/>
              <p:nvPr/>
            </p:nvSpPr>
            <p:spPr>
              <a:xfrm>
                <a:off x="8623428" y="4902984"/>
                <a:ext cx="595746" cy="20770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b="1" dirty="0">
                    <a:solidFill>
                      <a:schemeClr val="bg1"/>
                    </a:solidFill>
                    <a:highlight>
                      <a:srgbClr val="FF0000"/>
                    </a:highlight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표적</a:t>
                </a:r>
                <a:endParaRPr lang="en-US" altLang="ko-KR" b="1" dirty="0">
                  <a:solidFill>
                    <a:schemeClr val="bg1"/>
                  </a:solidFill>
                  <a:highlight>
                    <a:srgbClr val="FF0000"/>
                  </a:highlight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  <a:p>
                <a:pPr algn="ctr"/>
                <a:r>
                  <a:rPr lang="ko-KR" altLang="en-US" b="1" dirty="0">
                    <a:solidFill>
                      <a:schemeClr val="bg1"/>
                    </a:solidFill>
                    <a:highlight>
                      <a:srgbClr val="FF0000"/>
                    </a:highlight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항암</a:t>
                </a:r>
                <a:endParaRPr lang="en-US" altLang="ko-KR" b="1" dirty="0">
                  <a:solidFill>
                    <a:schemeClr val="bg1"/>
                  </a:solidFill>
                  <a:highlight>
                    <a:srgbClr val="FF0000"/>
                  </a:highlight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  <a:p>
                <a:pPr algn="ctr"/>
                <a:r>
                  <a:rPr lang="ko-KR" altLang="en-US" b="1" dirty="0">
                    <a:solidFill>
                      <a:schemeClr val="bg1"/>
                    </a:solidFill>
                    <a:highlight>
                      <a:srgbClr val="FF0000"/>
                    </a:highlight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치료제</a:t>
                </a:r>
              </a:p>
            </p:txBody>
          </p:sp>
        </p:grpSp>
        <p:grpSp>
          <p:nvGrpSpPr>
            <p:cNvPr id="15" name="그룹 14">
              <a:extLst>
                <a:ext uri="{FF2B5EF4-FFF2-40B4-BE49-F238E27FC236}">
                  <a16:creationId xmlns:a16="http://schemas.microsoft.com/office/drawing/2014/main" id="{C023EE9A-8796-53BD-613C-3E92D479586D}"/>
                </a:ext>
              </a:extLst>
            </p:cNvPr>
            <p:cNvGrpSpPr/>
            <p:nvPr/>
          </p:nvGrpSpPr>
          <p:grpSpPr>
            <a:xfrm>
              <a:off x="9033879" y="2569209"/>
              <a:ext cx="1159055" cy="2632289"/>
              <a:chOff x="8512327" y="4784960"/>
              <a:chExt cx="827703" cy="1879767"/>
            </a:xfrm>
          </p:grpSpPr>
          <p:sp>
            <p:nvSpPr>
              <p:cNvPr id="16" name="눈물 방울 15">
                <a:extLst>
                  <a:ext uri="{FF2B5EF4-FFF2-40B4-BE49-F238E27FC236}">
                    <a16:creationId xmlns:a16="http://schemas.microsoft.com/office/drawing/2014/main" id="{D991C8CF-0AA5-F4EA-9254-6F6C873C1901}"/>
                  </a:ext>
                </a:extLst>
              </p:cNvPr>
              <p:cNvSpPr/>
              <p:nvPr/>
            </p:nvSpPr>
            <p:spPr>
              <a:xfrm rot="8171155">
                <a:off x="8512327" y="4784960"/>
                <a:ext cx="827703" cy="827703"/>
              </a:xfrm>
              <a:prstGeom prst="teardrop">
                <a:avLst/>
              </a:prstGeom>
              <a:solidFill>
                <a:srgbClr val="003875">
                  <a:alpha val="66000"/>
                </a:srgb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6E04AC4-0185-7157-4622-54CDEAED1AC9}"/>
                  </a:ext>
                </a:extLst>
              </p:cNvPr>
              <p:cNvSpPr txBox="1"/>
              <p:nvPr/>
            </p:nvSpPr>
            <p:spPr>
              <a:xfrm>
                <a:off x="8727922" y="4870932"/>
                <a:ext cx="548571" cy="17937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b="1" dirty="0">
                    <a:solidFill>
                      <a:schemeClr val="bg1"/>
                    </a:solidFill>
                    <a:highlight>
                      <a:srgbClr val="FF0000"/>
                    </a:highlight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항암세기조</a:t>
                </a:r>
                <a:r>
                  <a:rPr lang="ko-KR" altLang="en-US" b="1" dirty="0">
                    <a:solidFill>
                      <a:schemeClr val="bg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절</a:t>
                </a:r>
              </a:p>
            </p:txBody>
          </p:sp>
        </p:grp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261EA7FC-41D1-F9C7-33AA-FAC50D50B71E}"/>
              </a:ext>
            </a:extLst>
          </p:cNvPr>
          <p:cNvSpPr txBox="1"/>
          <p:nvPr/>
        </p:nvSpPr>
        <p:spPr>
          <a:xfrm>
            <a:off x="5383023" y="5799024"/>
            <a:ext cx="42928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>
                <a:solidFill>
                  <a:srgbClr val="4EB949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꼭 필요한 것만 </a:t>
            </a:r>
            <a:r>
              <a:rPr lang="ko-KR" altLang="en-US" sz="2000" b="1" dirty="0" err="1">
                <a:solidFill>
                  <a:schemeClr val="bg1"/>
                </a:solidFill>
                <a:highlight>
                  <a:srgbClr val="FF0000"/>
                </a:highlight>
                <a:latin typeface="나눔고딕" panose="020D0604000000000000" pitchFamily="50" charset="-127"/>
                <a:ea typeface="나눔고딕" panose="020D0604000000000000" pitchFamily="50" charset="-127"/>
              </a:rPr>
              <a:t>골라담는</a:t>
            </a:r>
            <a:r>
              <a:rPr lang="ko-KR" altLang="en-US" sz="2000" b="1" dirty="0">
                <a:solidFill>
                  <a:srgbClr val="4EB949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2000" b="1" dirty="0" err="1">
                <a:solidFill>
                  <a:srgbClr val="4EB949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보장플랜</a:t>
            </a:r>
            <a:endParaRPr lang="ko-KR" altLang="en-US" sz="2000" b="1" dirty="0">
              <a:solidFill>
                <a:srgbClr val="4EB949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19" name="그림 18">
            <a:extLst>
              <a:ext uri="{FF2B5EF4-FFF2-40B4-BE49-F238E27FC236}">
                <a16:creationId xmlns:a16="http://schemas.microsoft.com/office/drawing/2014/main" id="{2CD4B7E0-BCCD-910A-C133-474CE1BD847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100000">
                        <a14:foregroundMark x1="72353" y1="54286" x2="68235" y2="7357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84254" y="5655640"/>
            <a:ext cx="310247" cy="255498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46933A14-9C64-599D-B30F-3D72480E5E4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100000">
                        <a14:foregroundMark x1="72353" y1="54286" x2="68235" y2="7357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0800000">
            <a:off x="9153686" y="6199134"/>
            <a:ext cx="339610" cy="279679"/>
          </a:xfrm>
          <a:prstGeom prst="rect">
            <a:avLst/>
          </a:prstGeom>
        </p:spPr>
      </p:pic>
      <p:sp>
        <p:nvSpPr>
          <p:cNvPr id="22" name="타원 21">
            <a:extLst>
              <a:ext uri="{FF2B5EF4-FFF2-40B4-BE49-F238E27FC236}">
                <a16:creationId xmlns:a16="http://schemas.microsoft.com/office/drawing/2014/main" id="{C10C716E-5790-2013-6633-20E73979C603}"/>
              </a:ext>
            </a:extLst>
          </p:cNvPr>
          <p:cNvSpPr/>
          <p:nvPr/>
        </p:nvSpPr>
        <p:spPr>
          <a:xfrm>
            <a:off x="567027" y="1183549"/>
            <a:ext cx="208714" cy="208714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190500" dist="1143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77E172D-8277-B88C-6A20-610381962334}"/>
              </a:ext>
            </a:extLst>
          </p:cNvPr>
          <p:cNvSpPr txBox="1"/>
          <p:nvPr/>
        </p:nvSpPr>
        <p:spPr>
          <a:xfrm>
            <a:off x="790977" y="1126639"/>
            <a:ext cx="8409701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>
                <a:schemeClr val="tx1"/>
              </a:buClr>
            </a:pPr>
            <a:r>
              <a:rPr lang="en-US" altLang="ko-KR" sz="17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『</a:t>
            </a:r>
            <a:r>
              <a:rPr lang="ko-KR" altLang="en-US" sz="1700" b="1" dirty="0" err="1">
                <a:latin typeface="나눔고딕" pitchFamily="2" charset="-127"/>
                <a:ea typeface="나눔고딕" pitchFamily="2" charset="-127"/>
              </a:rPr>
              <a:t>교보괜찮아요</a:t>
            </a:r>
            <a:r>
              <a:rPr lang="ko-KR" altLang="en-US" sz="1700" b="1" dirty="0">
                <a:latin typeface="나눔고딕" pitchFamily="2" charset="-127"/>
                <a:ea typeface="나눔고딕" pitchFamily="2" charset="-127"/>
              </a:rPr>
              <a:t> </a:t>
            </a:r>
            <a:r>
              <a:rPr lang="ko-KR" altLang="en-US" sz="1700" b="1" dirty="0" err="1">
                <a:latin typeface="나눔고딕" pitchFamily="2" charset="-127"/>
                <a:ea typeface="나눔고딕" pitchFamily="2" charset="-127"/>
              </a:rPr>
              <a:t>암보험</a:t>
            </a:r>
            <a:r>
              <a:rPr lang="en-US" altLang="ko-KR" sz="17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』</a:t>
            </a:r>
            <a:r>
              <a:rPr lang="ko-KR" altLang="en-US" sz="1700" b="1" dirty="0">
                <a:latin typeface="나눔고딕" pitchFamily="2" charset="-127"/>
                <a:ea typeface="나눔고딕" pitchFamily="2" charset="-127"/>
              </a:rPr>
              <a:t>으로 고객의 니즈</a:t>
            </a:r>
            <a:r>
              <a:rPr lang="en-US" altLang="ko-KR" sz="1700" b="1" dirty="0">
                <a:latin typeface="나눔고딕" pitchFamily="2" charset="-127"/>
                <a:ea typeface="나눔고딕" pitchFamily="2" charset="-127"/>
              </a:rPr>
              <a:t>(</a:t>
            </a:r>
            <a:r>
              <a:rPr lang="ko-KR" altLang="en-US" sz="1700" b="1" dirty="0">
                <a:latin typeface="나눔고딕" pitchFamily="2" charset="-127"/>
                <a:ea typeface="나눔고딕" pitchFamily="2" charset="-127"/>
              </a:rPr>
              <a:t>원하는 것</a:t>
            </a:r>
            <a:r>
              <a:rPr lang="en-US" altLang="ko-KR" sz="1700" b="1" dirty="0">
                <a:latin typeface="나눔고딕" pitchFamily="2" charset="-127"/>
                <a:ea typeface="나눔고딕" pitchFamily="2" charset="-127"/>
              </a:rPr>
              <a:t>)</a:t>
            </a:r>
            <a:r>
              <a:rPr lang="ko-KR" altLang="en-US" sz="1700" b="1" dirty="0">
                <a:latin typeface="나눔고딕" pitchFamily="2" charset="-127"/>
                <a:ea typeface="나눔고딕" pitchFamily="2" charset="-127"/>
              </a:rPr>
              <a:t>에 따라 맞춤형 보장</a:t>
            </a:r>
            <a:r>
              <a:rPr lang="en-US" altLang="ko-KR" sz="1700" b="1" dirty="0">
                <a:latin typeface="나눔고딕" pitchFamily="2" charset="-127"/>
                <a:ea typeface="나눔고딕" pitchFamily="2" charset="-127"/>
              </a:rPr>
              <a:t>!!</a:t>
            </a:r>
            <a:endParaRPr lang="ko-KR" altLang="en-US" sz="1700" b="1" dirty="0">
              <a:latin typeface="나눔고딕" pitchFamily="2" charset="-127"/>
              <a:ea typeface="나눔고딕" pitchFamily="2" charset="-127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226E6E8-8F91-01D1-0C29-B0EC066FF653}"/>
              </a:ext>
            </a:extLst>
          </p:cNvPr>
          <p:cNvSpPr txBox="1"/>
          <p:nvPr/>
        </p:nvSpPr>
        <p:spPr>
          <a:xfrm>
            <a:off x="373491" y="196734"/>
            <a:ext cx="9374150" cy="43088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sz="2200" b="1" spc="-70" dirty="0">
                <a:solidFill>
                  <a:srgbClr val="00387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『</a:t>
            </a:r>
            <a:r>
              <a:rPr lang="ko-KR" altLang="en-US" sz="2200" b="1" spc="-70" dirty="0" err="1">
                <a:solidFill>
                  <a:srgbClr val="00387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교보괜찮아요암보험</a:t>
            </a:r>
            <a:r>
              <a:rPr lang="en-US" altLang="ko-KR" sz="2200" b="1" spc="-70" dirty="0">
                <a:solidFill>
                  <a:srgbClr val="00387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』 </a:t>
            </a:r>
            <a:r>
              <a:rPr lang="ko-KR" altLang="en-US" sz="2200" b="1" spc="-70" dirty="0">
                <a:solidFill>
                  <a:srgbClr val="00387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의 강점 마케팅 포인트 </a:t>
            </a:r>
          </a:p>
        </p:txBody>
      </p:sp>
    </p:spTree>
    <p:extLst>
      <p:ext uri="{BB962C8B-B14F-4D97-AF65-F5344CB8AC3E}">
        <p14:creationId xmlns:p14="http://schemas.microsoft.com/office/powerpoint/2010/main" val="227905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D4D182B3-7309-E3AF-0BB6-7B673A7E31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06" y="2060848"/>
            <a:ext cx="4255999" cy="212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555D138-E3D3-0C72-8B27-4F93080223FB}"/>
              </a:ext>
            </a:extLst>
          </p:cNvPr>
          <p:cNvSpPr txBox="1"/>
          <p:nvPr/>
        </p:nvSpPr>
        <p:spPr>
          <a:xfrm>
            <a:off x="2878976" y="4365104"/>
            <a:ext cx="4514025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교보생명 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FP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는 고객이 언제나 믿고 의지할 수 있는 사람입니다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algn="ctr">
              <a:spcBef>
                <a:spcPts val="600"/>
              </a:spcBef>
            </a:pP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고객의 삶과 가장 가까운 곳에 교보생명 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FP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가 있습니다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algn="ctr">
              <a:spcBef>
                <a:spcPts val="600"/>
              </a:spcBef>
            </a:pP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고객에게 가장 든든한 믿음과 신뢰를 주는 사람</a:t>
            </a:r>
            <a:endParaRPr lang="en-US" altLang="ko-KR" sz="12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>
              <a:spcBef>
                <a:spcPts val="600"/>
              </a:spcBef>
            </a:pP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바로 교보생명 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FP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입니다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4326B6B0-1E3F-3CEA-A054-44A4D7558A21}"/>
              </a:ext>
            </a:extLst>
          </p:cNvPr>
          <p:cNvCxnSpPr>
            <a:cxnSpLocks/>
          </p:cNvCxnSpPr>
          <p:nvPr/>
        </p:nvCxnSpPr>
        <p:spPr>
          <a:xfrm>
            <a:off x="2303344" y="4188848"/>
            <a:ext cx="5665287" cy="0"/>
          </a:xfrm>
          <a:prstGeom prst="line">
            <a:avLst/>
          </a:prstGeom>
          <a:ln w="19050">
            <a:solidFill>
              <a:srgbClr val="4EB6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2BF28189-9C4C-1974-4FED-2AA824E7B53D}"/>
              </a:ext>
            </a:extLst>
          </p:cNvPr>
          <p:cNvSpPr txBox="1"/>
          <p:nvPr/>
        </p:nvSpPr>
        <p:spPr>
          <a:xfrm>
            <a:off x="373491" y="196734"/>
            <a:ext cx="9374150" cy="43088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ko-KR" altLang="en-US" sz="2200" b="1" spc="-70" dirty="0">
                <a:solidFill>
                  <a:srgbClr val="00387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인사하기</a:t>
            </a:r>
          </a:p>
        </p:txBody>
      </p:sp>
    </p:spTree>
    <p:extLst>
      <p:ext uri="{BB962C8B-B14F-4D97-AF65-F5344CB8AC3E}">
        <p14:creationId xmlns:p14="http://schemas.microsoft.com/office/powerpoint/2010/main" val="3276942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895F365-632C-797C-89FA-B38ECA1149FC}"/>
              </a:ext>
            </a:extLst>
          </p:cNvPr>
          <p:cNvSpPr txBox="1"/>
          <p:nvPr/>
        </p:nvSpPr>
        <p:spPr>
          <a:xfrm>
            <a:off x="3135124" y="1763830"/>
            <a:ext cx="619281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ko-KR" sz="1000" dirty="0">
                <a:effectLst/>
                <a:latin typeface="나눔고딕" panose="020D0604000000000000" pitchFamily="50" charset="-127"/>
                <a:ea typeface="나눔고딕" panose="020D0604000000000000" pitchFamily="50" charset="-127"/>
                <a:cs typeface="Times New Roman" panose="02020603050405020304" pitchFamily="18" charset="0"/>
              </a:rPr>
              <a:t>(</a:t>
            </a:r>
            <a:r>
              <a:rPr lang="ko-KR" altLang="ko-KR" sz="1000" dirty="0">
                <a:effectLst/>
                <a:latin typeface="나눔고딕" panose="020D0604000000000000" pitchFamily="50" charset="-127"/>
                <a:ea typeface="나눔고딕" panose="020D0604000000000000" pitchFamily="50" charset="-127"/>
                <a:cs typeface="Times New Roman" panose="02020603050405020304" pitchFamily="18" charset="0"/>
              </a:rPr>
              <a:t>기준</a:t>
            </a:r>
            <a:r>
              <a:rPr lang="en-US" altLang="ko-KR" sz="1000" dirty="0">
                <a:effectLst/>
                <a:latin typeface="나눔고딕" panose="020D0604000000000000" pitchFamily="50" charset="-127"/>
                <a:ea typeface="나눔고딕" panose="020D0604000000000000" pitchFamily="50" charset="-127"/>
                <a:cs typeface="Times New Roman" panose="02020603050405020304" pitchFamily="18" charset="0"/>
              </a:rPr>
              <a:t> : </a:t>
            </a:r>
            <a:r>
              <a:rPr lang="ko-KR" altLang="en-US" sz="1000" dirty="0">
                <a:effectLst/>
                <a:latin typeface="나눔고딕" panose="020D0604000000000000" pitchFamily="50" charset="-127"/>
                <a:ea typeface="나눔고딕" panose="020D0604000000000000" pitchFamily="50" charset="-127"/>
                <a:cs typeface="Times New Roman" panose="02020603050405020304" pitchFamily="18" charset="0"/>
              </a:rPr>
              <a:t>보험가입금액 </a:t>
            </a:r>
            <a:r>
              <a:rPr lang="en-US" altLang="ko-KR" sz="1000" dirty="0">
                <a:effectLst/>
                <a:latin typeface="나눔고딕" panose="020D0604000000000000" pitchFamily="50" charset="-127"/>
                <a:ea typeface="나눔고딕" panose="020D0604000000000000" pitchFamily="50" charset="-127"/>
                <a:cs typeface="Times New Roman" panose="02020603050405020304" pitchFamily="18" charset="0"/>
              </a:rPr>
              <a:t>1</a:t>
            </a:r>
            <a:r>
              <a:rPr lang="ko-KR" altLang="en-US" sz="1000" dirty="0">
                <a:effectLst/>
                <a:latin typeface="나눔고딕" panose="020D0604000000000000" pitchFamily="50" charset="-127"/>
                <a:ea typeface="나눔고딕" panose="020D0604000000000000" pitchFamily="50" charset="-127"/>
                <a:cs typeface="Times New Roman" panose="02020603050405020304" pitchFamily="18" charset="0"/>
              </a:rPr>
              <a:t>억</a:t>
            </a:r>
            <a:r>
              <a:rPr lang="en-US" altLang="ko-KR" sz="1000" dirty="0">
                <a:effectLst/>
                <a:latin typeface="나눔고딕" panose="020D0604000000000000" pitchFamily="50" charset="-127"/>
                <a:ea typeface="나눔고딕" panose="020D0604000000000000" pitchFamily="50" charset="-127"/>
                <a:cs typeface="Times New Roman" panose="02020603050405020304" pitchFamily="18" charset="0"/>
              </a:rPr>
              <a:t>, </a:t>
            </a:r>
            <a:r>
              <a:rPr lang="ko-KR" altLang="en-US" sz="1000" dirty="0">
                <a:effectLst/>
                <a:latin typeface="나눔고딕" panose="020D0604000000000000" pitchFamily="50" charset="-127"/>
                <a:ea typeface="나눔고딕" panose="020D0604000000000000" pitchFamily="50" charset="-127"/>
                <a:cs typeface="Times New Roman" panose="02020603050405020304" pitchFamily="18" charset="0"/>
              </a:rPr>
              <a:t>남자</a:t>
            </a:r>
            <a:r>
              <a:rPr lang="en-US" altLang="ko-KR" sz="1000" dirty="0">
                <a:effectLst/>
                <a:latin typeface="나눔고딕" panose="020D0604000000000000" pitchFamily="50" charset="-127"/>
                <a:ea typeface="나눔고딕" panose="020D0604000000000000" pitchFamily="50" charset="-127"/>
                <a:cs typeface="Times New Roman" panose="02020603050405020304" pitchFamily="18" charset="0"/>
              </a:rPr>
              <a:t>, </a:t>
            </a:r>
            <a:r>
              <a:rPr lang="ko-KR" altLang="en-US" sz="1000" dirty="0">
                <a:effectLst/>
                <a:latin typeface="나눔고딕" panose="020D0604000000000000" pitchFamily="50" charset="-127"/>
                <a:ea typeface="나눔고딕" panose="020D0604000000000000" pitchFamily="50" charset="-127"/>
                <a:cs typeface="Times New Roman" panose="02020603050405020304" pitchFamily="18" charset="0"/>
              </a:rPr>
              <a:t>단위 </a:t>
            </a:r>
            <a:r>
              <a:rPr lang="en-US" altLang="ko-KR" sz="1000" dirty="0">
                <a:effectLst/>
                <a:latin typeface="나눔고딕" panose="020D0604000000000000" pitchFamily="50" charset="-127"/>
                <a:ea typeface="나눔고딕" panose="020D0604000000000000" pitchFamily="50" charset="-127"/>
                <a:cs typeface="Times New Roman" panose="02020603050405020304" pitchFamily="18" charset="0"/>
              </a:rPr>
              <a:t>: </a:t>
            </a:r>
            <a:r>
              <a:rPr lang="ko-KR" altLang="en-US" sz="1000" dirty="0">
                <a:effectLst/>
                <a:latin typeface="나눔고딕" panose="020D0604000000000000" pitchFamily="50" charset="-127"/>
                <a:ea typeface="나눔고딕" panose="020D0604000000000000" pitchFamily="50" charset="-127"/>
                <a:cs typeface="Times New Roman" panose="02020603050405020304" pitchFamily="18" charset="0"/>
              </a:rPr>
              <a:t>원</a:t>
            </a:r>
            <a:r>
              <a:rPr lang="en-US" altLang="ko-KR" sz="1000" dirty="0">
                <a:effectLst/>
                <a:latin typeface="나눔고딕" panose="020D0604000000000000" pitchFamily="50" charset="-127"/>
                <a:ea typeface="나눔고딕" panose="020D0604000000000000" pitchFamily="50" charset="-127"/>
                <a:cs typeface="Times New Roman" panose="02020603050405020304" pitchFamily="18" charset="0"/>
              </a:rPr>
              <a:t>)</a:t>
            </a:r>
            <a:endParaRPr lang="ko-KR" altLang="en-US" sz="10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aphicFrame>
        <p:nvGraphicFramePr>
          <p:cNvPr id="9" name="표 5">
            <a:extLst>
              <a:ext uri="{FF2B5EF4-FFF2-40B4-BE49-F238E27FC236}">
                <a16:creationId xmlns:a16="http://schemas.microsoft.com/office/drawing/2014/main" id="{7ADCD2D2-5F6D-804A-5392-88CD42DB13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0611557"/>
              </p:ext>
            </p:extLst>
          </p:nvPr>
        </p:nvGraphicFramePr>
        <p:xfrm>
          <a:off x="741671" y="2019794"/>
          <a:ext cx="8642509" cy="2057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8127">
                  <a:extLst>
                    <a:ext uri="{9D8B030D-6E8A-4147-A177-3AD203B41FA5}">
                      <a16:colId xmlns:a16="http://schemas.microsoft.com/office/drawing/2014/main" val="2077824555"/>
                    </a:ext>
                  </a:extLst>
                </a:gridCol>
                <a:gridCol w="785557">
                  <a:extLst>
                    <a:ext uri="{9D8B030D-6E8A-4147-A177-3AD203B41FA5}">
                      <a16:colId xmlns:a16="http://schemas.microsoft.com/office/drawing/2014/main" val="2117704191"/>
                    </a:ext>
                  </a:extLst>
                </a:gridCol>
                <a:gridCol w="661842">
                  <a:extLst>
                    <a:ext uri="{9D8B030D-6E8A-4147-A177-3AD203B41FA5}">
                      <a16:colId xmlns:a16="http://schemas.microsoft.com/office/drawing/2014/main" val="2779483596"/>
                    </a:ext>
                  </a:extLst>
                </a:gridCol>
                <a:gridCol w="712841">
                  <a:extLst>
                    <a:ext uri="{9D8B030D-6E8A-4147-A177-3AD203B41FA5}">
                      <a16:colId xmlns:a16="http://schemas.microsoft.com/office/drawing/2014/main" val="699437838"/>
                    </a:ext>
                  </a:extLst>
                </a:gridCol>
                <a:gridCol w="610843">
                  <a:extLst>
                    <a:ext uri="{9D8B030D-6E8A-4147-A177-3AD203B41FA5}">
                      <a16:colId xmlns:a16="http://schemas.microsoft.com/office/drawing/2014/main" val="3106555064"/>
                    </a:ext>
                  </a:extLst>
                </a:gridCol>
                <a:gridCol w="700405">
                  <a:extLst>
                    <a:ext uri="{9D8B030D-6E8A-4147-A177-3AD203B41FA5}">
                      <a16:colId xmlns:a16="http://schemas.microsoft.com/office/drawing/2014/main" val="2455500426"/>
                    </a:ext>
                  </a:extLst>
                </a:gridCol>
                <a:gridCol w="661842">
                  <a:extLst>
                    <a:ext uri="{9D8B030D-6E8A-4147-A177-3AD203B41FA5}">
                      <a16:colId xmlns:a16="http://schemas.microsoft.com/office/drawing/2014/main" val="2995218928"/>
                    </a:ext>
                  </a:extLst>
                </a:gridCol>
                <a:gridCol w="661842">
                  <a:extLst>
                    <a:ext uri="{9D8B030D-6E8A-4147-A177-3AD203B41FA5}">
                      <a16:colId xmlns:a16="http://schemas.microsoft.com/office/drawing/2014/main" val="2631445590"/>
                    </a:ext>
                  </a:extLst>
                </a:gridCol>
                <a:gridCol w="661842">
                  <a:extLst>
                    <a:ext uri="{9D8B030D-6E8A-4147-A177-3AD203B41FA5}">
                      <a16:colId xmlns:a16="http://schemas.microsoft.com/office/drawing/2014/main" val="75996033"/>
                    </a:ext>
                  </a:extLst>
                </a:gridCol>
                <a:gridCol w="661842">
                  <a:extLst>
                    <a:ext uri="{9D8B030D-6E8A-4147-A177-3AD203B41FA5}">
                      <a16:colId xmlns:a16="http://schemas.microsoft.com/office/drawing/2014/main" val="1429006181"/>
                    </a:ext>
                  </a:extLst>
                </a:gridCol>
                <a:gridCol w="661842">
                  <a:extLst>
                    <a:ext uri="{9D8B030D-6E8A-4147-A177-3AD203B41FA5}">
                      <a16:colId xmlns:a16="http://schemas.microsoft.com/office/drawing/2014/main" val="2168396941"/>
                    </a:ext>
                  </a:extLst>
                </a:gridCol>
                <a:gridCol w="661842">
                  <a:extLst>
                    <a:ext uri="{9D8B030D-6E8A-4147-A177-3AD203B41FA5}">
                      <a16:colId xmlns:a16="http://schemas.microsoft.com/office/drawing/2014/main" val="870623502"/>
                    </a:ext>
                  </a:extLst>
                </a:gridCol>
                <a:gridCol w="661842">
                  <a:extLst>
                    <a:ext uri="{9D8B030D-6E8A-4147-A177-3AD203B41FA5}">
                      <a16:colId xmlns:a16="http://schemas.microsoft.com/office/drawing/2014/main" val="1280128522"/>
                    </a:ext>
                  </a:extLst>
                </a:gridCol>
              </a:tblGrid>
              <a:tr h="179737"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ko-KR" altLang="en-US" sz="1400" spc="-15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구분</a:t>
                      </a:r>
                    </a:p>
                  </a:txBody>
                  <a:tcPr anchor="ctr"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300" spc="-15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</a:t>
                      </a:r>
                      <a:r>
                        <a:rPr lang="ko-KR" altLang="en-US" sz="1300" spc="-150" dirty="0" err="1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년납</a:t>
                      </a:r>
                      <a:endParaRPr lang="ko-KR" altLang="en-US" sz="1300" spc="-15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400" spc="-15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300" spc="-15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6</a:t>
                      </a:r>
                      <a:r>
                        <a:rPr lang="ko-KR" altLang="en-US" sz="1300" spc="-150" dirty="0" err="1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년납</a:t>
                      </a:r>
                      <a:endParaRPr lang="ko-KR" altLang="en-US" sz="1300" spc="-15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400" spc="-15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latinLnBrk="1"/>
                      <a:r>
                        <a:rPr lang="en-US" altLang="ko-KR" sz="1300" spc="-15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7</a:t>
                      </a:r>
                      <a:r>
                        <a:rPr lang="ko-KR" altLang="en-US" sz="1300" spc="-150" dirty="0" err="1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년납</a:t>
                      </a:r>
                      <a:endParaRPr lang="ko-KR" altLang="en-US" sz="1300" spc="-15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400" spc="-15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400" spc="-15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400" spc="-15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altLang="ko-KR" sz="1300" spc="-15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10</a:t>
                      </a:r>
                      <a:r>
                        <a:rPr lang="ko-KR" altLang="en-US" sz="1300" spc="-150" dirty="0" err="1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년납</a:t>
                      </a:r>
                      <a:endParaRPr lang="ko-KR" altLang="en-US" sz="1300" spc="-15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ko-KR" altLang="en-US" sz="1400" spc="-15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ko-KR" altLang="en-US" sz="1400" spc="-15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ko-KR" altLang="en-US" sz="1400" spc="-15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9048731"/>
                  </a:ext>
                </a:extLst>
              </a:tr>
              <a:tr h="179737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5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300" spc="-150" dirty="0">
                          <a:solidFill>
                            <a:schemeClr val="bg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보험료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300" spc="-150" dirty="0" err="1">
                          <a:solidFill>
                            <a:schemeClr val="bg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환급률</a:t>
                      </a:r>
                      <a:endParaRPr lang="ko-KR" altLang="en-US" sz="1300" spc="-150" dirty="0">
                        <a:solidFill>
                          <a:schemeClr val="bg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300" spc="-150" dirty="0">
                          <a:solidFill>
                            <a:schemeClr val="bg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보험료</a:t>
                      </a: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300" spc="-150" dirty="0" err="1">
                          <a:solidFill>
                            <a:schemeClr val="bg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환급률</a:t>
                      </a:r>
                      <a:endParaRPr lang="ko-KR" altLang="en-US" sz="1300" spc="-150" dirty="0">
                        <a:solidFill>
                          <a:schemeClr val="bg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300" spc="-150" dirty="0">
                          <a:solidFill>
                            <a:schemeClr val="bg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보험료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5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300" spc="-150" dirty="0" err="1">
                          <a:solidFill>
                            <a:schemeClr val="bg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환급률</a:t>
                      </a:r>
                      <a:endParaRPr lang="ko-KR" altLang="en-US" sz="1300" spc="-150" dirty="0">
                        <a:solidFill>
                          <a:schemeClr val="bg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5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300" spc="-150" dirty="0">
                          <a:solidFill>
                            <a:schemeClr val="bg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보험료</a:t>
                      </a: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5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300" spc="-150" dirty="0" err="1">
                          <a:solidFill>
                            <a:schemeClr val="bg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환급률</a:t>
                      </a:r>
                      <a:endParaRPr lang="ko-KR" altLang="en-US" sz="1300" spc="-150" dirty="0">
                        <a:solidFill>
                          <a:schemeClr val="bg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5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11582554"/>
                  </a:ext>
                </a:extLst>
              </a:tr>
              <a:tr h="179737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5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5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5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5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5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dirty="0">
                          <a:solidFill>
                            <a:srgbClr val="FF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현재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과거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dirty="0">
                          <a:solidFill>
                            <a:srgbClr val="FF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현재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과거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dirty="0">
                          <a:solidFill>
                            <a:srgbClr val="FF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현재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과거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dirty="0">
                          <a:solidFill>
                            <a:srgbClr val="FF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현재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과거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4008738"/>
                  </a:ext>
                </a:extLst>
              </a:tr>
              <a:tr h="30271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20</a:t>
                      </a:r>
                      <a:r>
                        <a:rPr lang="ko-KR" altLang="en-US" sz="11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세</a:t>
                      </a:r>
                    </a:p>
                  </a:txBody>
                  <a:tcPr anchor="ctr"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spc="-90" baseline="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629,000</a:t>
                      </a:r>
                      <a:endParaRPr lang="ko-KR" altLang="en-US" sz="1000" spc="-90" baseline="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spc="-90" baseline="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97.6%</a:t>
                      </a:r>
                      <a:endParaRPr lang="ko-KR" altLang="en-US" sz="1000" spc="-90" baseline="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spc="-90" baseline="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529,000</a:t>
                      </a:r>
                      <a:endParaRPr lang="ko-KR" altLang="en-US" sz="1000" spc="-90" baseline="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spc="-90" baseline="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99.1%</a:t>
                      </a:r>
                      <a:endParaRPr lang="ko-KR" altLang="en-US" sz="1000" spc="-90" baseline="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spc="-90" baseline="0" dirty="0">
                          <a:solidFill>
                            <a:srgbClr val="FF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458,000</a:t>
                      </a:r>
                    </a:p>
                    <a:p>
                      <a:pPr algn="ctr" latinLnBrk="1"/>
                      <a:r>
                        <a:rPr lang="en-US" altLang="ko-KR" sz="1000" spc="-90" baseline="0" dirty="0">
                          <a:solidFill>
                            <a:srgbClr val="FF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( 6.9%↓ )</a:t>
                      </a:r>
                      <a:endParaRPr lang="ko-KR" altLang="en-US" sz="1000" spc="-90" baseline="0" dirty="0">
                        <a:solidFill>
                          <a:srgbClr val="FF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spc="-90" baseline="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492,000</a:t>
                      </a:r>
                      <a:endParaRPr lang="ko-KR" altLang="en-US" sz="1000" spc="-90" baseline="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spc="-90" baseline="0" dirty="0">
                          <a:solidFill>
                            <a:srgbClr val="FF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101.1%</a:t>
                      </a:r>
                    </a:p>
                    <a:p>
                      <a:pPr algn="ctr" latinLnBrk="1"/>
                      <a:r>
                        <a:rPr lang="en-US" altLang="ko-KR" sz="1000" spc="-90" baseline="0" dirty="0">
                          <a:solidFill>
                            <a:srgbClr val="FF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(+0,7%p)</a:t>
                      </a:r>
                      <a:endParaRPr lang="ko-KR" altLang="en-US" sz="1000" spc="-90" baseline="0" dirty="0">
                        <a:solidFill>
                          <a:srgbClr val="FF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spc="-90" baseline="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100.4%</a:t>
                      </a:r>
                      <a:endParaRPr lang="ko-KR" altLang="en-US" sz="1000" spc="-90" baseline="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spc="-90" baseline="0" dirty="0">
                          <a:solidFill>
                            <a:srgbClr val="FF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323,000</a:t>
                      </a:r>
                    </a:p>
                    <a:p>
                      <a:pPr algn="ctr" latinLnBrk="1"/>
                      <a:r>
                        <a:rPr lang="en-US" altLang="ko-KR" sz="1000" spc="-90" baseline="0" dirty="0">
                          <a:solidFill>
                            <a:srgbClr val="FF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(6.6%↓)</a:t>
                      </a:r>
                      <a:endParaRPr lang="ko-KR" altLang="en-US" sz="1000" spc="-90" baseline="0" dirty="0">
                        <a:solidFill>
                          <a:srgbClr val="FF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spc="-90" baseline="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346,000</a:t>
                      </a:r>
                      <a:endParaRPr lang="ko-KR" altLang="en-US" sz="1000" spc="-90" baseline="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spc="-90" baseline="0" dirty="0">
                          <a:solidFill>
                            <a:srgbClr val="FF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105.2%</a:t>
                      </a:r>
                    </a:p>
                    <a:p>
                      <a:pPr algn="ctr" latinLnBrk="1"/>
                      <a:r>
                        <a:rPr lang="en-US" altLang="ko-KR" sz="1000" spc="-90" baseline="0" dirty="0">
                          <a:solidFill>
                            <a:srgbClr val="FF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(+0.5%p)</a:t>
                      </a:r>
                      <a:endParaRPr lang="ko-KR" altLang="en-US" sz="1000" spc="-90" baseline="0" dirty="0">
                        <a:solidFill>
                          <a:srgbClr val="FF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spc="-90" baseline="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104.7%</a:t>
                      </a:r>
                      <a:endParaRPr lang="ko-KR" altLang="en-US" sz="1000" spc="-90" baseline="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0355088"/>
                  </a:ext>
                </a:extLst>
              </a:tr>
              <a:tr h="30271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40</a:t>
                      </a:r>
                      <a:r>
                        <a:rPr lang="ko-KR" altLang="en-US" sz="11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세</a:t>
                      </a:r>
                    </a:p>
                  </a:txBody>
                  <a:tcPr anchor="ctr"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spc="-90" baseline="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892,000</a:t>
                      </a:r>
                      <a:endParaRPr lang="ko-KR" altLang="en-US" sz="1000" spc="-90" baseline="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spc="-90" baseline="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98.0%</a:t>
                      </a:r>
                      <a:endParaRPr lang="ko-KR" altLang="en-US" sz="1000" spc="-90" baseline="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spc="-90" baseline="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750,000</a:t>
                      </a:r>
                      <a:endParaRPr lang="ko-KR" altLang="en-US" sz="1000" spc="-90" baseline="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spc="-90" baseline="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99.6%</a:t>
                      </a:r>
                      <a:endParaRPr lang="ko-KR" altLang="en-US" sz="1000" spc="-90" baseline="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spc="-90" baseline="0" dirty="0">
                          <a:solidFill>
                            <a:srgbClr val="FF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649,000</a:t>
                      </a:r>
                    </a:p>
                    <a:p>
                      <a:pPr algn="ctr" latinLnBrk="1"/>
                      <a:r>
                        <a:rPr lang="en-US" altLang="ko-KR" sz="1000" spc="-90" baseline="0" dirty="0">
                          <a:solidFill>
                            <a:srgbClr val="FF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(4.7%↓)</a:t>
                      </a:r>
                      <a:endParaRPr lang="ko-KR" altLang="en-US" sz="1000" spc="-90" baseline="0" dirty="0">
                        <a:solidFill>
                          <a:srgbClr val="FF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spc="-90" baseline="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681,000</a:t>
                      </a:r>
                      <a:endParaRPr lang="ko-KR" altLang="en-US" sz="1000" spc="-90" baseline="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spc="-90" baseline="0" dirty="0">
                          <a:solidFill>
                            <a:srgbClr val="FF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101.6%</a:t>
                      </a:r>
                    </a:p>
                    <a:p>
                      <a:pPr algn="ctr" latinLnBrk="1"/>
                      <a:r>
                        <a:rPr lang="en-US" altLang="ko-KR" sz="1000" spc="-90" baseline="0" dirty="0">
                          <a:solidFill>
                            <a:srgbClr val="FF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(+0.7%p)</a:t>
                      </a:r>
                      <a:endParaRPr lang="ko-KR" altLang="en-US" sz="1000" spc="-90" baseline="0" dirty="0">
                        <a:solidFill>
                          <a:srgbClr val="FF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spc="-90" baseline="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100.9%</a:t>
                      </a:r>
                      <a:endParaRPr lang="ko-KR" altLang="en-US" sz="1000" spc="-90" baseline="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spc="-90" baseline="0" dirty="0">
                          <a:solidFill>
                            <a:srgbClr val="FF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458,000</a:t>
                      </a:r>
                    </a:p>
                    <a:p>
                      <a:pPr algn="ctr" latinLnBrk="1"/>
                      <a:r>
                        <a:rPr lang="en-US" altLang="ko-KR" sz="1000" spc="-90" baseline="0" dirty="0">
                          <a:solidFill>
                            <a:srgbClr val="FF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(4.4%↓)</a:t>
                      </a:r>
                      <a:endParaRPr lang="ko-KR" altLang="en-US" sz="1000" spc="-90" baseline="0" dirty="0">
                        <a:solidFill>
                          <a:srgbClr val="FF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spc="-90" baseline="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479,000</a:t>
                      </a:r>
                      <a:endParaRPr lang="ko-KR" altLang="en-US" sz="1000" spc="-90" baseline="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spc="-90" baseline="0" dirty="0">
                          <a:solidFill>
                            <a:srgbClr val="FF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105.7%</a:t>
                      </a:r>
                    </a:p>
                    <a:p>
                      <a:pPr algn="ctr" latinLnBrk="1"/>
                      <a:r>
                        <a:rPr lang="en-US" altLang="ko-KR" sz="1000" spc="-90" baseline="0" dirty="0">
                          <a:solidFill>
                            <a:srgbClr val="FF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(+0.6%p)</a:t>
                      </a:r>
                      <a:endParaRPr lang="ko-KR" altLang="en-US" sz="1000" spc="-90" baseline="0" dirty="0">
                        <a:solidFill>
                          <a:srgbClr val="FF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spc="-90" baseline="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105.1%</a:t>
                      </a:r>
                      <a:endParaRPr lang="ko-KR" altLang="en-US" sz="1000" spc="-90" baseline="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0659176"/>
                  </a:ext>
                </a:extLst>
              </a:tr>
              <a:tr h="30271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60</a:t>
                      </a:r>
                      <a:r>
                        <a:rPr lang="ko-KR" altLang="en-US" sz="11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세</a:t>
                      </a:r>
                    </a:p>
                  </a:txBody>
                  <a:tcPr anchor="ctr"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spc="-90" baseline="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1,274,000</a:t>
                      </a:r>
                      <a:endParaRPr lang="ko-KR" altLang="en-US" sz="1000" spc="-90" baseline="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spc="-90" baseline="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96.7%</a:t>
                      </a:r>
                      <a:endParaRPr lang="ko-KR" altLang="en-US" sz="1000" spc="-90" baseline="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spc="-90" baseline="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1,074,000</a:t>
                      </a:r>
                      <a:endParaRPr lang="ko-KR" altLang="en-US" sz="1000" spc="-90" baseline="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spc="-90" baseline="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97.8%</a:t>
                      </a:r>
                      <a:endParaRPr lang="ko-KR" altLang="en-US" sz="1000" spc="-90" baseline="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spc="-90" baseline="0" dirty="0">
                          <a:solidFill>
                            <a:srgbClr val="FF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933,000</a:t>
                      </a:r>
                    </a:p>
                    <a:p>
                      <a:pPr algn="ctr" latinLnBrk="1"/>
                      <a:r>
                        <a:rPr lang="en-US" altLang="ko-KR" sz="1000" spc="-90" baseline="0" dirty="0">
                          <a:solidFill>
                            <a:srgbClr val="FF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(1.5%↓)</a:t>
                      </a:r>
                      <a:endParaRPr lang="ko-KR" altLang="en-US" sz="1000" spc="-90" baseline="0" dirty="0">
                        <a:solidFill>
                          <a:srgbClr val="FF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spc="-90" baseline="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947,000</a:t>
                      </a:r>
                      <a:endParaRPr lang="ko-KR" altLang="en-US" sz="1000" spc="-90" baseline="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spc="-90" baseline="0" dirty="0">
                          <a:solidFill>
                            <a:srgbClr val="FF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99.2%</a:t>
                      </a:r>
                    </a:p>
                    <a:p>
                      <a:pPr algn="ctr" latinLnBrk="1"/>
                      <a:r>
                        <a:rPr lang="en-US" altLang="ko-KR" sz="1000" spc="-90" baseline="0" dirty="0">
                          <a:solidFill>
                            <a:srgbClr val="FF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(-0.3%p)</a:t>
                      </a:r>
                      <a:endParaRPr lang="ko-KR" altLang="en-US" sz="1000" spc="-90" baseline="0" dirty="0">
                        <a:solidFill>
                          <a:srgbClr val="FF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spc="-90" baseline="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99.5%</a:t>
                      </a:r>
                      <a:endParaRPr lang="ko-KR" altLang="en-US" sz="1000" spc="-90" baseline="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spc="-90" baseline="0" dirty="0">
                          <a:solidFill>
                            <a:srgbClr val="FF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666,000</a:t>
                      </a:r>
                    </a:p>
                    <a:p>
                      <a:pPr algn="ctr" latinLnBrk="1"/>
                      <a:r>
                        <a:rPr lang="en-US" altLang="ko-KR" sz="1000" spc="-90" baseline="0" dirty="0">
                          <a:solidFill>
                            <a:srgbClr val="FF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(1.0%↓)</a:t>
                      </a:r>
                      <a:endParaRPr lang="ko-KR" altLang="en-US" sz="1000" spc="-90" baseline="0" dirty="0">
                        <a:solidFill>
                          <a:srgbClr val="FF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spc="-90" baseline="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673,000</a:t>
                      </a:r>
                      <a:endParaRPr lang="ko-KR" altLang="en-US" sz="1000" spc="-90" baseline="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spc="-90" baseline="0" dirty="0">
                          <a:solidFill>
                            <a:srgbClr val="FF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101.2%</a:t>
                      </a:r>
                    </a:p>
                    <a:p>
                      <a:pPr algn="ctr" latinLnBrk="1"/>
                      <a:r>
                        <a:rPr lang="en-US" altLang="ko-KR" sz="1000" spc="-90" baseline="0" dirty="0">
                          <a:solidFill>
                            <a:srgbClr val="FF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(-0.6%p)</a:t>
                      </a:r>
                      <a:endParaRPr lang="ko-KR" altLang="en-US" sz="1000" spc="-90" baseline="0" dirty="0">
                        <a:solidFill>
                          <a:srgbClr val="FF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spc="-90" baseline="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101.8%</a:t>
                      </a:r>
                      <a:endParaRPr lang="ko-KR" altLang="en-US" sz="1000" spc="-90" baseline="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2966487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9E3C4CF-AD28-12E0-6DC9-C78E77C911C3}"/>
              </a:ext>
            </a:extLst>
          </p:cNvPr>
          <p:cNvSpPr txBox="1"/>
          <p:nvPr/>
        </p:nvSpPr>
        <p:spPr>
          <a:xfrm>
            <a:off x="758608" y="1706833"/>
            <a:ext cx="45367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&lt;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보험료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및 </a:t>
            </a:r>
            <a:r>
              <a:rPr lang="ko-KR" altLang="en-US" sz="10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환급률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납입기간 종료시점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 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비교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(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신종 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vs 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현행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lang="ko-KR" altLang="en-US" sz="10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468FA2B-905F-53B1-AAD0-6D55FB6294AE}"/>
              </a:ext>
            </a:extLst>
          </p:cNvPr>
          <p:cNvSpPr txBox="1"/>
          <p:nvPr/>
        </p:nvSpPr>
        <p:spPr>
          <a:xfrm>
            <a:off x="790977" y="1126639"/>
            <a:ext cx="6912769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>
                <a:schemeClr val="tx1"/>
              </a:buClr>
            </a:pPr>
            <a:r>
              <a:rPr lang="ko-KR" altLang="en-US" sz="1700" b="1" dirty="0">
                <a:latin typeface="나눔고딕" pitchFamily="2" charset="-127"/>
                <a:ea typeface="나눔고딕" pitchFamily="2" charset="-127"/>
              </a:rPr>
              <a:t>보험료는 </a:t>
            </a:r>
            <a:r>
              <a:rPr lang="ko-KR" altLang="en-US" sz="1700" b="1" dirty="0">
                <a:solidFill>
                  <a:srgbClr val="FF0000"/>
                </a:solidFill>
                <a:latin typeface="나눔고딕" pitchFamily="2" charset="-127"/>
                <a:ea typeface="나눔고딕" pitchFamily="2" charset="-127"/>
              </a:rPr>
              <a:t>인하</a:t>
            </a:r>
            <a:r>
              <a:rPr lang="ko-KR" altLang="en-US" sz="1700" b="1" dirty="0">
                <a:latin typeface="나눔고딕" pitchFamily="2" charset="-127"/>
                <a:ea typeface="나눔고딕" pitchFamily="2" charset="-127"/>
              </a:rPr>
              <a:t>되고 </a:t>
            </a:r>
            <a:r>
              <a:rPr lang="ko-KR" altLang="en-US" sz="1700" b="1" dirty="0" err="1">
                <a:latin typeface="나눔고딕" pitchFamily="2" charset="-127"/>
                <a:ea typeface="나눔고딕" pitchFamily="2" charset="-127"/>
              </a:rPr>
              <a:t>해약환급률은</a:t>
            </a:r>
            <a:r>
              <a:rPr lang="ko-KR" altLang="en-US" sz="1700" b="1" dirty="0">
                <a:latin typeface="나눔고딕" pitchFamily="2" charset="-127"/>
                <a:ea typeface="나눔고딕" pitchFamily="2" charset="-127"/>
              </a:rPr>
              <a:t> </a:t>
            </a:r>
            <a:r>
              <a:rPr lang="ko-KR" altLang="en-US" sz="1700" b="1" dirty="0">
                <a:solidFill>
                  <a:srgbClr val="FF0000"/>
                </a:solidFill>
                <a:latin typeface="나눔고딕" pitchFamily="2" charset="-127"/>
                <a:ea typeface="나눔고딕" pitchFamily="2" charset="-127"/>
              </a:rPr>
              <a:t>상승</a:t>
            </a:r>
            <a:r>
              <a:rPr lang="ko-KR" altLang="en-US" sz="1700" b="1" dirty="0">
                <a:latin typeface="나눔고딕" pitchFamily="2" charset="-127"/>
                <a:ea typeface="나눔고딕" pitchFamily="2" charset="-127"/>
              </a:rPr>
              <a:t>하여 가격경쟁력 확보</a:t>
            </a:r>
            <a:r>
              <a:rPr lang="en-US" altLang="ko-KR" sz="1700" b="1" dirty="0">
                <a:latin typeface="나눔고딕" pitchFamily="2" charset="-127"/>
                <a:ea typeface="나눔고딕" pitchFamily="2" charset="-127"/>
              </a:rPr>
              <a:t>!</a:t>
            </a:r>
            <a:endParaRPr lang="ko-KR" altLang="en-US" sz="1700" b="1" dirty="0">
              <a:latin typeface="나눔고딕" pitchFamily="2" charset="-127"/>
              <a:ea typeface="나눔고딕" pitchFamily="2" charset="-127"/>
            </a:endParaRPr>
          </a:p>
        </p:txBody>
      </p:sp>
      <p:sp>
        <p:nvSpPr>
          <p:cNvPr id="13" name="타원 12">
            <a:extLst>
              <a:ext uri="{FF2B5EF4-FFF2-40B4-BE49-F238E27FC236}">
                <a16:creationId xmlns:a16="http://schemas.microsoft.com/office/drawing/2014/main" id="{553F8C10-5F11-C998-2DF2-B792F79DAF36}"/>
              </a:ext>
            </a:extLst>
          </p:cNvPr>
          <p:cNvSpPr/>
          <p:nvPr/>
        </p:nvSpPr>
        <p:spPr>
          <a:xfrm>
            <a:off x="567027" y="1183549"/>
            <a:ext cx="208714" cy="208714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190500" dist="1143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14" name="표 13">
            <a:extLst>
              <a:ext uri="{FF2B5EF4-FFF2-40B4-BE49-F238E27FC236}">
                <a16:creationId xmlns:a16="http://schemas.microsoft.com/office/drawing/2014/main" id="{6C7C435E-AA8B-327F-BE18-EBBB9EEAA0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5141791"/>
              </p:ext>
            </p:extLst>
          </p:nvPr>
        </p:nvGraphicFramePr>
        <p:xfrm>
          <a:off x="790977" y="4611325"/>
          <a:ext cx="8626071" cy="18420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31575">
                  <a:extLst>
                    <a:ext uri="{9D8B030D-6E8A-4147-A177-3AD203B41FA5}">
                      <a16:colId xmlns:a16="http://schemas.microsoft.com/office/drawing/2014/main" val="3372425547"/>
                    </a:ext>
                  </a:extLst>
                </a:gridCol>
                <a:gridCol w="1232416">
                  <a:extLst>
                    <a:ext uri="{9D8B030D-6E8A-4147-A177-3AD203B41FA5}">
                      <a16:colId xmlns:a16="http://schemas.microsoft.com/office/drawing/2014/main" val="1445219957"/>
                    </a:ext>
                  </a:extLst>
                </a:gridCol>
                <a:gridCol w="1232416">
                  <a:extLst>
                    <a:ext uri="{9D8B030D-6E8A-4147-A177-3AD203B41FA5}">
                      <a16:colId xmlns:a16="http://schemas.microsoft.com/office/drawing/2014/main" val="2080434991"/>
                    </a:ext>
                  </a:extLst>
                </a:gridCol>
                <a:gridCol w="1232416">
                  <a:extLst>
                    <a:ext uri="{9D8B030D-6E8A-4147-A177-3AD203B41FA5}">
                      <a16:colId xmlns:a16="http://schemas.microsoft.com/office/drawing/2014/main" val="284960163"/>
                    </a:ext>
                  </a:extLst>
                </a:gridCol>
                <a:gridCol w="1232416">
                  <a:extLst>
                    <a:ext uri="{9D8B030D-6E8A-4147-A177-3AD203B41FA5}">
                      <a16:colId xmlns:a16="http://schemas.microsoft.com/office/drawing/2014/main" val="1348017588"/>
                    </a:ext>
                  </a:extLst>
                </a:gridCol>
                <a:gridCol w="1232416">
                  <a:extLst>
                    <a:ext uri="{9D8B030D-6E8A-4147-A177-3AD203B41FA5}">
                      <a16:colId xmlns:a16="http://schemas.microsoft.com/office/drawing/2014/main" val="1953139782"/>
                    </a:ext>
                  </a:extLst>
                </a:gridCol>
                <a:gridCol w="1232416">
                  <a:extLst>
                    <a:ext uri="{9D8B030D-6E8A-4147-A177-3AD203B41FA5}">
                      <a16:colId xmlns:a16="http://schemas.microsoft.com/office/drawing/2014/main" val="2508350286"/>
                    </a:ext>
                  </a:extLst>
                </a:gridCol>
              </a:tblGrid>
              <a:tr h="240183">
                <a:tc rowSpan="2">
                  <a:txBody>
                    <a:bodyPr/>
                    <a:lstStyle/>
                    <a:p>
                      <a:pPr algn="ctr" latinLnBrk="0"/>
                      <a:r>
                        <a:rPr lang="ko-KR" sz="1300" kern="100" dirty="0">
                          <a:solidFill>
                            <a:schemeClr val="bg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경과</a:t>
                      </a:r>
                      <a:endParaRPr lang="ko-KR" sz="1300" kern="100" dirty="0">
                        <a:solidFill>
                          <a:schemeClr val="bg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latinLnBrk="0"/>
                      <a:r>
                        <a:rPr lang="ko-KR" altLang="en-US" sz="1300" kern="100" dirty="0">
                          <a:solidFill>
                            <a:schemeClr val="bg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과거</a:t>
                      </a:r>
                      <a:endParaRPr lang="ko-KR" sz="1300" kern="100" dirty="0">
                        <a:solidFill>
                          <a:schemeClr val="bg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latinLnBrk="0"/>
                      <a:r>
                        <a:rPr lang="ko-KR" altLang="en-US" sz="1300" kern="100" dirty="0">
                          <a:solidFill>
                            <a:schemeClr val="bg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현재</a:t>
                      </a:r>
                      <a:endParaRPr lang="ko-KR" sz="1300" kern="100" dirty="0">
                        <a:solidFill>
                          <a:schemeClr val="bg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1177739"/>
                  </a:ext>
                </a:extLst>
              </a:tr>
              <a:tr h="24018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ko-KR" sz="1300" kern="100" dirty="0" err="1">
                          <a:solidFill>
                            <a:schemeClr val="bg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환급금</a:t>
                      </a:r>
                      <a:endParaRPr lang="ko-KR" sz="1300" kern="100" dirty="0">
                        <a:solidFill>
                          <a:schemeClr val="bg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ko-KR" sz="1300" kern="100" dirty="0" err="1">
                          <a:solidFill>
                            <a:schemeClr val="bg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환급률</a:t>
                      </a:r>
                      <a:endParaRPr lang="ko-KR" sz="1300" kern="100" dirty="0">
                        <a:solidFill>
                          <a:schemeClr val="bg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ko-KR" sz="1300" kern="100" dirty="0">
                          <a:solidFill>
                            <a:schemeClr val="bg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사망보험금</a:t>
                      </a:r>
                      <a:endParaRPr lang="ko-KR" sz="1300" kern="100" dirty="0">
                        <a:solidFill>
                          <a:schemeClr val="bg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ko-KR" sz="1300" kern="100" dirty="0" err="1">
                          <a:solidFill>
                            <a:schemeClr val="bg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환급금</a:t>
                      </a:r>
                      <a:endParaRPr lang="ko-KR" sz="1300" kern="100" dirty="0">
                        <a:solidFill>
                          <a:schemeClr val="bg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ko-KR" sz="1300" kern="100" dirty="0" err="1">
                          <a:solidFill>
                            <a:schemeClr val="bg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환급률</a:t>
                      </a:r>
                      <a:endParaRPr lang="ko-KR" sz="1300" kern="100" dirty="0">
                        <a:solidFill>
                          <a:schemeClr val="bg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ko-KR" sz="1300" kern="100" dirty="0">
                          <a:solidFill>
                            <a:schemeClr val="bg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사망보험금</a:t>
                      </a:r>
                      <a:endParaRPr lang="ko-KR" sz="1300" kern="100" dirty="0">
                        <a:solidFill>
                          <a:schemeClr val="bg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7367938"/>
                  </a:ext>
                </a:extLst>
              </a:tr>
              <a:tr h="226941">
                <a:tc>
                  <a:txBody>
                    <a:bodyPr/>
                    <a:lstStyle/>
                    <a:p>
                      <a:pPr algn="ctr" latinLnBrk="0"/>
                      <a:r>
                        <a:rPr lang="en-US" sz="1200" kern="100" dirty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7</a:t>
                      </a:r>
                      <a:r>
                        <a:rPr lang="ko-KR" sz="1200" kern="100" dirty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년</a:t>
                      </a:r>
                      <a:endParaRPr lang="ko-KR" sz="1200" kern="100" dirty="0"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en-US" sz="1100" kern="100" dirty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5,772</a:t>
                      </a:r>
                      <a:endParaRPr lang="ko-KR" sz="1100" kern="100" dirty="0"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sz="1100" kern="10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100.9%</a:t>
                      </a:r>
                      <a:endParaRPr lang="ko-KR" sz="1100" kern="100"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sz="1100" kern="10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10,708</a:t>
                      </a:r>
                      <a:endParaRPr lang="ko-KR" sz="1100" kern="100"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en-US" sz="1100" kern="10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5,540</a:t>
                      </a:r>
                      <a:endParaRPr lang="ko-KR" sz="1100" kern="100"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sz="1100" kern="10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101.6%</a:t>
                      </a:r>
                      <a:endParaRPr lang="ko-KR" sz="1100" kern="100"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sz="1100" kern="10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10,000</a:t>
                      </a:r>
                      <a:endParaRPr lang="ko-KR" sz="1100" kern="100"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6506786"/>
                  </a:ext>
                </a:extLst>
              </a:tr>
              <a:tr h="226941">
                <a:tc>
                  <a:txBody>
                    <a:bodyPr/>
                    <a:lstStyle/>
                    <a:p>
                      <a:pPr algn="ctr" latinLnBrk="0"/>
                      <a:r>
                        <a:rPr lang="en-US" sz="1200" kern="100" dirty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10</a:t>
                      </a:r>
                      <a:r>
                        <a:rPr lang="ko-KR" sz="1200" kern="100" dirty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년</a:t>
                      </a:r>
                      <a:endParaRPr lang="ko-KR" sz="1200" kern="100" dirty="0"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sz="1100" kern="100" dirty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6,157</a:t>
                      </a:r>
                      <a:endParaRPr lang="ko-KR" sz="1100" kern="100" dirty="0"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sz="1100" kern="10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107.6%</a:t>
                      </a:r>
                      <a:endParaRPr lang="ko-KR" sz="1100" kern="100"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sz="1100" kern="10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10,763</a:t>
                      </a:r>
                      <a:endParaRPr lang="ko-KR" sz="1100" kern="100"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sz="1100" kern="10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5,910</a:t>
                      </a:r>
                      <a:endParaRPr lang="ko-KR" sz="1100" kern="100"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sz="1100" kern="10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108.4%</a:t>
                      </a:r>
                      <a:endParaRPr lang="ko-KR" sz="1100" kern="100"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sz="1100" kern="100" dirty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10,000</a:t>
                      </a:r>
                      <a:endParaRPr lang="ko-KR" sz="1100" kern="100" dirty="0"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8376919"/>
                  </a:ext>
                </a:extLst>
              </a:tr>
              <a:tr h="226941">
                <a:tc>
                  <a:txBody>
                    <a:bodyPr/>
                    <a:lstStyle/>
                    <a:p>
                      <a:pPr algn="ctr" latinLnBrk="0"/>
                      <a:r>
                        <a:rPr lang="en-US" sz="1200" kern="100" dirty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20</a:t>
                      </a:r>
                      <a:r>
                        <a:rPr lang="ko-KR" sz="1200" kern="100" dirty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년</a:t>
                      </a:r>
                      <a:endParaRPr lang="ko-KR" sz="1200" kern="100" dirty="0"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sz="1100" kern="10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7,433</a:t>
                      </a:r>
                      <a:endParaRPr lang="ko-KR" sz="1100" kern="100"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sz="1100" kern="100" dirty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129.9%</a:t>
                      </a:r>
                      <a:endParaRPr lang="ko-KR" sz="1100" kern="100" dirty="0"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sz="1100" kern="10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10,953</a:t>
                      </a:r>
                      <a:endParaRPr lang="ko-KR" sz="1100" kern="100"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sz="1100" kern="10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7,202</a:t>
                      </a:r>
                      <a:endParaRPr lang="ko-KR" sz="1100" kern="100"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sz="1100" kern="100" dirty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132.1%</a:t>
                      </a:r>
                      <a:endParaRPr lang="ko-KR" sz="1100" kern="100" dirty="0"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sz="1100" kern="100" dirty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10,000</a:t>
                      </a:r>
                      <a:endParaRPr lang="ko-KR" sz="1100" kern="100" dirty="0"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5152228"/>
                  </a:ext>
                </a:extLst>
              </a:tr>
              <a:tr h="226941">
                <a:tc>
                  <a:txBody>
                    <a:bodyPr/>
                    <a:lstStyle/>
                    <a:p>
                      <a:pPr algn="ctr" latinLnBrk="0"/>
                      <a:r>
                        <a:rPr lang="en-US" sz="1200" kern="10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30</a:t>
                      </a:r>
                      <a:r>
                        <a:rPr lang="ko-KR" sz="1200" kern="10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년</a:t>
                      </a:r>
                      <a:endParaRPr lang="ko-KR" sz="1200" kern="100"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sz="1100" kern="100" dirty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8,674</a:t>
                      </a:r>
                      <a:endParaRPr lang="ko-KR" sz="1100" kern="100" dirty="0"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sz="1100" kern="10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151.6%</a:t>
                      </a:r>
                      <a:endParaRPr lang="ko-KR" sz="1100" kern="100"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sz="1100" kern="100" dirty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11,162</a:t>
                      </a:r>
                      <a:endParaRPr lang="ko-KR" sz="1100" kern="100" dirty="0"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sz="1100" kern="10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8,607</a:t>
                      </a:r>
                      <a:endParaRPr lang="ko-KR" sz="1100" kern="100"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sz="1100" kern="100" dirty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157.9%</a:t>
                      </a:r>
                      <a:endParaRPr lang="ko-KR" sz="1100" kern="100" dirty="0"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sz="1100" kern="100" dirty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10,000</a:t>
                      </a:r>
                      <a:endParaRPr lang="ko-KR" sz="1100" kern="100" dirty="0"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6729002"/>
                  </a:ext>
                </a:extLst>
              </a:tr>
              <a:tr h="226941">
                <a:tc>
                  <a:txBody>
                    <a:bodyPr/>
                    <a:lstStyle/>
                    <a:p>
                      <a:pPr algn="ctr" latinLnBrk="0"/>
                      <a:r>
                        <a:rPr lang="en-US" sz="1200" kern="100" dirty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40</a:t>
                      </a:r>
                      <a:r>
                        <a:rPr lang="ko-KR" sz="1200" kern="100" dirty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년</a:t>
                      </a:r>
                      <a:endParaRPr lang="ko-KR" sz="1200" kern="100" dirty="0"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sz="1100" kern="10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9,895</a:t>
                      </a:r>
                      <a:endParaRPr lang="ko-KR" sz="1100" kern="100"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sz="1100" kern="10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173.0%</a:t>
                      </a:r>
                      <a:endParaRPr lang="ko-KR" sz="1100" kern="100"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sz="1100" kern="100" dirty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11,417</a:t>
                      </a:r>
                      <a:endParaRPr lang="ko-KR" sz="1100" kern="100" dirty="0"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sz="1100" kern="10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10,389</a:t>
                      </a:r>
                      <a:endParaRPr lang="ko-KR" sz="1100" kern="100"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sz="1100" kern="100" dirty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190.6%</a:t>
                      </a:r>
                      <a:endParaRPr lang="ko-KR" sz="1100" kern="100" dirty="0"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sz="1100" kern="100" dirty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10,476</a:t>
                      </a:r>
                      <a:endParaRPr lang="ko-KR" sz="1100" kern="100" dirty="0"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29339"/>
                  </a:ext>
                </a:extLst>
              </a:tr>
              <a:tr h="226942">
                <a:tc>
                  <a:txBody>
                    <a:bodyPr/>
                    <a:lstStyle/>
                    <a:p>
                      <a:pPr algn="ctr" latinLnBrk="0"/>
                      <a:r>
                        <a:rPr lang="en-US" sz="1200" kern="100" dirty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50</a:t>
                      </a:r>
                      <a:r>
                        <a:rPr lang="ko-KR" sz="1200" kern="100" dirty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년</a:t>
                      </a:r>
                      <a:endParaRPr lang="ko-KR" sz="1200" kern="100" dirty="0"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sz="1100" kern="100" dirty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10,964</a:t>
                      </a:r>
                      <a:endParaRPr lang="ko-KR" sz="1100" kern="100" dirty="0"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sz="1100" kern="100" dirty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191.7%</a:t>
                      </a:r>
                      <a:endParaRPr lang="ko-KR" sz="1100" kern="100" dirty="0"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sz="1100" kern="10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11,727</a:t>
                      </a:r>
                      <a:endParaRPr lang="ko-KR" sz="1100" kern="100"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sz="1100" kern="100" dirty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12,649</a:t>
                      </a:r>
                      <a:endParaRPr lang="ko-KR" sz="1100" kern="100" dirty="0"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sz="1100" kern="10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232.0%</a:t>
                      </a:r>
                      <a:endParaRPr lang="ko-KR" sz="1100" kern="100"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sz="1100" kern="100" dirty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12,755</a:t>
                      </a:r>
                      <a:endParaRPr lang="ko-KR" sz="1100" kern="100" dirty="0"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3290504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602914EE-239D-0A86-F65A-A61D7206EAA6}"/>
              </a:ext>
            </a:extLst>
          </p:cNvPr>
          <p:cNvSpPr txBox="1"/>
          <p:nvPr/>
        </p:nvSpPr>
        <p:spPr>
          <a:xfrm>
            <a:off x="4475867" y="4365104"/>
            <a:ext cx="495465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ko-KR" sz="1000" dirty="0">
                <a:effectLst/>
                <a:latin typeface="나눔고딕" panose="020D0604000000000000" pitchFamily="50" charset="-127"/>
                <a:ea typeface="나눔고딕" panose="020D0604000000000000" pitchFamily="50" charset="-127"/>
                <a:cs typeface="Times New Roman" panose="02020603050405020304" pitchFamily="18" charset="0"/>
              </a:rPr>
              <a:t>(</a:t>
            </a:r>
            <a:r>
              <a:rPr lang="ko-KR" altLang="ko-KR" sz="1000" dirty="0">
                <a:effectLst/>
                <a:latin typeface="나눔고딕" panose="020D0604000000000000" pitchFamily="50" charset="-127"/>
                <a:ea typeface="나눔고딕" panose="020D0604000000000000" pitchFamily="50" charset="-127"/>
                <a:cs typeface="Times New Roman" panose="02020603050405020304" pitchFamily="18" charset="0"/>
              </a:rPr>
              <a:t>남자</a:t>
            </a:r>
            <a:r>
              <a:rPr lang="en-US" altLang="ko-KR" sz="1000" dirty="0">
                <a:effectLst/>
                <a:latin typeface="나눔고딕" panose="020D0604000000000000" pitchFamily="50" charset="-127"/>
                <a:ea typeface="나눔고딕" panose="020D0604000000000000" pitchFamily="50" charset="-127"/>
                <a:cs typeface="Times New Roman" panose="02020603050405020304" pitchFamily="18" charset="0"/>
              </a:rPr>
              <a:t>40</a:t>
            </a:r>
            <a:r>
              <a:rPr lang="ko-KR" altLang="ko-KR" sz="1000" dirty="0">
                <a:effectLst/>
                <a:latin typeface="나눔고딕" panose="020D0604000000000000" pitchFamily="50" charset="-127"/>
                <a:ea typeface="나눔고딕" panose="020D0604000000000000" pitchFamily="50" charset="-127"/>
                <a:cs typeface="Times New Roman" panose="02020603050405020304" pitchFamily="18" charset="0"/>
              </a:rPr>
              <a:t>세 </a:t>
            </a:r>
            <a:r>
              <a:rPr lang="en-US" altLang="ko-KR" sz="1000" dirty="0">
                <a:solidFill>
                  <a:srgbClr val="4DB848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  <a:cs typeface="Times New Roman" panose="02020603050405020304" pitchFamily="18" charset="0"/>
              </a:rPr>
              <a:t>7</a:t>
            </a:r>
            <a:r>
              <a:rPr lang="ko-KR" altLang="ko-KR" sz="1000" dirty="0" err="1">
                <a:solidFill>
                  <a:srgbClr val="4DB848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  <a:cs typeface="Times New Roman" panose="02020603050405020304" pitchFamily="18" charset="0"/>
              </a:rPr>
              <a:t>년납</a:t>
            </a:r>
            <a:r>
              <a:rPr lang="ko-KR" altLang="ko-KR" sz="1000" dirty="0">
                <a:effectLst/>
                <a:latin typeface="나눔고딕" panose="020D0604000000000000" pitchFamily="50" charset="-127"/>
                <a:ea typeface="나눔고딕" panose="020D0604000000000000" pitchFamily="50" charset="-127"/>
                <a:cs typeface="Times New Roman" panose="02020603050405020304" pitchFamily="18" charset="0"/>
              </a:rPr>
              <a:t> 가입금액 </a:t>
            </a:r>
            <a:r>
              <a:rPr lang="en-US" altLang="ko-KR" sz="1000" dirty="0">
                <a:effectLst/>
                <a:latin typeface="나눔고딕" panose="020D0604000000000000" pitchFamily="50" charset="-127"/>
                <a:ea typeface="나눔고딕" panose="020D0604000000000000" pitchFamily="50" charset="-127"/>
                <a:cs typeface="Times New Roman" panose="02020603050405020304" pitchFamily="18" charset="0"/>
              </a:rPr>
              <a:t>1</a:t>
            </a:r>
            <a:r>
              <a:rPr lang="ko-KR" altLang="ko-KR" sz="1000" dirty="0">
                <a:effectLst/>
                <a:latin typeface="나눔고딕" panose="020D0604000000000000" pitchFamily="50" charset="-127"/>
                <a:ea typeface="나눔고딕" panose="020D0604000000000000" pitchFamily="50" charset="-127"/>
                <a:cs typeface="Times New Roman" panose="02020603050405020304" pitchFamily="18" charset="0"/>
              </a:rPr>
              <a:t>억원 기준</a:t>
            </a:r>
            <a:r>
              <a:rPr lang="en-US" altLang="ko-KR" sz="1000" dirty="0">
                <a:effectLst/>
                <a:latin typeface="나눔고딕" panose="020D0604000000000000" pitchFamily="50" charset="-127"/>
                <a:ea typeface="나눔고딕" panose="020D0604000000000000" pitchFamily="50" charset="-127"/>
                <a:cs typeface="Times New Roman" panose="02020603050405020304" pitchFamily="18" charset="0"/>
              </a:rPr>
              <a:t>, </a:t>
            </a:r>
            <a:r>
              <a:rPr lang="ko-KR" altLang="ko-KR" sz="1000" dirty="0">
                <a:effectLst/>
                <a:latin typeface="나눔고딕" panose="020D0604000000000000" pitchFamily="50" charset="-127"/>
                <a:ea typeface="나눔고딕" panose="020D0604000000000000" pitchFamily="50" charset="-127"/>
                <a:cs typeface="Times New Roman" panose="02020603050405020304" pitchFamily="18" charset="0"/>
              </a:rPr>
              <a:t>단위 </a:t>
            </a:r>
            <a:r>
              <a:rPr lang="en-US" altLang="ko-KR" sz="1000" dirty="0">
                <a:effectLst/>
                <a:latin typeface="나눔고딕" panose="020D0604000000000000" pitchFamily="50" charset="-127"/>
                <a:ea typeface="나눔고딕" panose="020D0604000000000000" pitchFamily="50" charset="-127"/>
                <a:cs typeface="Times New Roman" panose="02020603050405020304" pitchFamily="18" charset="0"/>
              </a:rPr>
              <a:t>:</a:t>
            </a:r>
            <a:r>
              <a:rPr lang="ko-KR" altLang="ko-KR" sz="1000" dirty="0">
                <a:effectLst/>
                <a:latin typeface="나눔고딕" panose="020D0604000000000000" pitchFamily="50" charset="-127"/>
                <a:ea typeface="나눔고딕" panose="020D0604000000000000" pitchFamily="50" charset="-127"/>
                <a:cs typeface="Times New Roman" panose="02020603050405020304" pitchFamily="18" charset="0"/>
              </a:rPr>
              <a:t>만원</a:t>
            </a:r>
            <a:r>
              <a:rPr lang="en-US" altLang="ko-KR" sz="1000" dirty="0">
                <a:effectLst/>
                <a:latin typeface="나눔고딕" panose="020D0604000000000000" pitchFamily="50" charset="-127"/>
                <a:ea typeface="나눔고딕" panose="020D0604000000000000" pitchFamily="50" charset="-127"/>
                <a:cs typeface="Times New Roman" panose="02020603050405020304" pitchFamily="18" charset="0"/>
              </a:rPr>
              <a:t>)</a:t>
            </a:r>
            <a:endParaRPr lang="ko-KR" altLang="en-US" sz="10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18" name="그림 17">
            <a:extLst>
              <a:ext uri="{FF2B5EF4-FFF2-40B4-BE49-F238E27FC236}">
                <a16:creationId xmlns:a16="http://schemas.microsoft.com/office/drawing/2014/main" id="{D6369C03-629E-3000-5D14-DFBF519F6C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54" b="92336" l="9851" r="89851">
                        <a14:foregroundMark x1="20000" y1="18248" x2="20000" y2="19343"/>
                        <a14:foregroundMark x1="65970" y1="56569" x2="68955" y2="56934"/>
                        <a14:foregroundMark x1="29851" y1="92336" x2="30149" y2="8941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28070" y="1767631"/>
            <a:ext cx="659333" cy="53927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33C9464-F8FE-B189-70EE-3E4FA1626A95}"/>
              </a:ext>
            </a:extLst>
          </p:cNvPr>
          <p:cNvSpPr txBox="1"/>
          <p:nvPr/>
        </p:nvSpPr>
        <p:spPr>
          <a:xfrm>
            <a:off x="373491" y="196734"/>
            <a:ext cx="9374150" cy="43088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sz="2200" b="1" dirty="0">
                <a:solidFill>
                  <a:srgbClr val="00387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『</a:t>
            </a:r>
            <a:r>
              <a:rPr lang="ko-KR" altLang="en-US" sz="2200" b="1" dirty="0" err="1">
                <a:solidFill>
                  <a:srgbClr val="00387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교보뉴더든든한종신보험</a:t>
            </a:r>
            <a:r>
              <a:rPr lang="en-US" altLang="ko-KR" sz="2200" b="1" dirty="0">
                <a:solidFill>
                  <a:srgbClr val="00387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』</a:t>
            </a:r>
            <a:r>
              <a:rPr lang="ko-KR" altLang="en-US" sz="2200" b="1" dirty="0">
                <a:solidFill>
                  <a:srgbClr val="00387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의 강점 마케팅 포인트</a:t>
            </a:r>
          </a:p>
        </p:txBody>
      </p:sp>
    </p:spTree>
    <p:extLst>
      <p:ext uri="{BB962C8B-B14F-4D97-AF65-F5344CB8AC3E}">
        <p14:creationId xmlns:p14="http://schemas.microsoft.com/office/powerpoint/2010/main" val="3943119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이등변 삼각형 55">
            <a:extLst>
              <a:ext uri="{FF2B5EF4-FFF2-40B4-BE49-F238E27FC236}">
                <a16:creationId xmlns:a16="http://schemas.microsoft.com/office/drawing/2014/main" id="{8449EB36-E4E9-31C0-BD0A-320F8A183CD9}"/>
              </a:ext>
            </a:extLst>
          </p:cNvPr>
          <p:cNvSpPr/>
          <p:nvPr/>
        </p:nvSpPr>
        <p:spPr>
          <a:xfrm rot="10800000" flipV="1">
            <a:off x="1746579" y="4716764"/>
            <a:ext cx="6734019" cy="648069"/>
          </a:xfrm>
          <a:prstGeom prst="triangle">
            <a:avLst/>
          </a:prstGeom>
          <a:gradFill>
            <a:gsLst>
              <a:gs pos="10000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48EF10D-9CE5-1497-DC15-F5932C05EEFC}"/>
              </a:ext>
            </a:extLst>
          </p:cNvPr>
          <p:cNvSpPr txBox="1"/>
          <p:nvPr/>
        </p:nvSpPr>
        <p:spPr>
          <a:xfrm>
            <a:off x="790977" y="1126639"/>
            <a:ext cx="6912769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>
                <a:schemeClr val="tx1"/>
              </a:buClr>
            </a:pPr>
            <a:r>
              <a:rPr lang="en-US" altLang="ko-KR" sz="1700" b="1" dirty="0">
                <a:solidFill>
                  <a:srgbClr val="FF0000"/>
                </a:solidFill>
                <a:latin typeface="나눔고딕" pitchFamily="2" charset="-127"/>
                <a:ea typeface="나눔고딕" pitchFamily="2" charset="-127"/>
              </a:rPr>
              <a:t>Financial Platform</a:t>
            </a:r>
            <a:r>
              <a:rPr lang="ko-KR" altLang="en-US" sz="1700" b="1" dirty="0">
                <a:latin typeface="나눔고딕" pitchFamily="2" charset="-127"/>
                <a:ea typeface="나눔고딕" pitchFamily="2" charset="-127"/>
              </a:rPr>
              <a:t>으로 활용하는 무배당 </a:t>
            </a:r>
            <a:r>
              <a:rPr lang="ko-KR" altLang="en-US" sz="1700" b="1" dirty="0" err="1">
                <a:latin typeface="나눔고딕" pitchFamily="2" charset="-127"/>
                <a:ea typeface="나눔고딕" pitchFamily="2" charset="-127"/>
              </a:rPr>
              <a:t>교보뉴더든든한종신보험</a:t>
            </a:r>
            <a:endParaRPr lang="ko-KR" altLang="en-US" sz="1700" b="1" dirty="0">
              <a:latin typeface="나눔고딕" pitchFamily="2" charset="-127"/>
              <a:ea typeface="나눔고딕" pitchFamily="2" charset="-127"/>
            </a:endParaRPr>
          </a:p>
        </p:txBody>
      </p:sp>
      <p:sp>
        <p:nvSpPr>
          <p:cNvPr id="3" name="타원 2">
            <a:extLst>
              <a:ext uri="{FF2B5EF4-FFF2-40B4-BE49-F238E27FC236}">
                <a16:creationId xmlns:a16="http://schemas.microsoft.com/office/drawing/2014/main" id="{AE6B2647-051D-5D75-E642-D352842CB09B}"/>
              </a:ext>
            </a:extLst>
          </p:cNvPr>
          <p:cNvSpPr/>
          <p:nvPr/>
        </p:nvSpPr>
        <p:spPr>
          <a:xfrm>
            <a:off x="567027" y="1183549"/>
            <a:ext cx="208714" cy="208714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190500" dist="1143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사각형: 둥근 모서리 3">
            <a:extLst>
              <a:ext uri="{FF2B5EF4-FFF2-40B4-BE49-F238E27FC236}">
                <a16:creationId xmlns:a16="http://schemas.microsoft.com/office/drawing/2014/main" id="{3104B0AB-47E4-769E-415B-0ED7E99A9C86}"/>
              </a:ext>
            </a:extLst>
          </p:cNvPr>
          <p:cNvSpPr/>
          <p:nvPr/>
        </p:nvSpPr>
        <p:spPr>
          <a:xfrm>
            <a:off x="2935982" y="1787250"/>
            <a:ext cx="4224700" cy="353943"/>
          </a:xfrm>
          <a:prstGeom prst="roundRect">
            <a:avLst>
              <a:gd name="adj" fmla="val 50000"/>
            </a:avLst>
          </a:prstGeom>
          <a:solidFill>
            <a:schemeClr val="accent1">
              <a:lumMod val="50000"/>
            </a:schemeClr>
          </a:solidFill>
          <a:ln w="38100">
            <a:solidFill>
              <a:srgbClr val="4DB8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무배당 </a:t>
            </a:r>
            <a:r>
              <a:rPr lang="en-US" altLang="ko-KR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『</a:t>
            </a:r>
            <a:r>
              <a:rPr lang="ko-KR" altLang="en-US" sz="14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교보뉴더든든한종신보험</a:t>
            </a:r>
            <a:r>
              <a:rPr lang="en-US" altLang="ko-KR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』</a:t>
            </a:r>
            <a:r>
              <a:rPr lang="ko-KR" altLang="en-US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의 마케팅 활용법</a:t>
            </a:r>
          </a:p>
        </p:txBody>
      </p: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D87D39AC-AD93-4B2D-73A4-B49ABC90368E}"/>
              </a:ext>
            </a:extLst>
          </p:cNvPr>
          <p:cNvCxnSpPr/>
          <p:nvPr/>
        </p:nvCxnSpPr>
        <p:spPr>
          <a:xfrm>
            <a:off x="1729040" y="2420888"/>
            <a:ext cx="6769099" cy="0"/>
          </a:xfrm>
          <a:prstGeom prst="line">
            <a:avLst/>
          </a:prstGeom>
          <a:ln>
            <a:solidFill>
              <a:srgbClr val="4DB8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연결선 13">
            <a:extLst>
              <a:ext uri="{FF2B5EF4-FFF2-40B4-BE49-F238E27FC236}">
                <a16:creationId xmlns:a16="http://schemas.microsoft.com/office/drawing/2014/main" id="{19DFF330-4B09-5F8C-7DFC-8230EE5E74D3}"/>
              </a:ext>
            </a:extLst>
          </p:cNvPr>
          <p:cNvCxnSpPr>
            <a:cxnSpLocks/>
            <a:stCxn id="4" idx="2"/>
          </p:cNvCxnSpPr>
          <p:nvPr/>
        </p:nvCxnSpPr>
        <p:spPr>
          <a:xfrm>
            <a:off x="5048332" y="2141193"/>
            <a:ext cx="12209" cy="279695"/>
          </a:xfrm>
          <a:prstGeom prst="line">
            <a:avLst/>
          </a:prstGeom>
          <a:ln>
            <a:solidFill>
              <a:srgbClr val="4DB8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연결선 14">
            <a:extLst>
              <a:ext uri="{FF2B5EF4-FFF2-40B4-BE49-F238E27FC236}">
                <a16:creationId xmlns:a16="http://schemas.microsoft.com/office/drawing/2014/main" id="{6FAD0596-B8BA-2B79-1842-127F54444DBD}"/>
              </a:ext>
            </a:extLst>
          </p:cNvPr>
          <p:cNvCxnSpPr/>
          <p:nvPr/>
        </p:nvCxnSpPr>
        <p:spPr>
          <a:xfrm>
            <a:off x="1729040" y="2420888"/>
            <a:ext cx="0" cy="279695"/>
          </a:xfrm>
          <a:prstGeom prst="line">
            <a:avLst/>
          </a:prstGeom>
          <a:ln>
            <a:solidFill>
              <a:srgbClr val="4DB8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직사각형 4">
            <a:extLst>
              <a:ext uri="{FF2B5EF4-FFF2-40B4-BE49-F238E27FC236}">
                <a16:creationId xmlns:a16="http://schemas.microsoft.com/office/drawing/2014/main" id="{30F54CBF-4D64-E07E-353A-764A48D83DCD}"/>
              </a:ext>
            </a:extLst>
          </p:cNvPr>
          <p:cNvSpPr/>
          <p:nvPr/>
        </p:nvSpPr>
        <p:spPr>
          <a:xfrm>
            <a:off x="810129" y="2601156"/>
            <a:ext cx="1837822" cy="792088"/>
          </a:xfrm>
          <a:prstGeom prst="rect">
            <a:avLst/>
          </a:prstGeom>
          <a:solidFill>
            <a:schemeClr val="bg1"/>
          </a:solidFill>
          <a:ln w="12700">
            <a:solidFill>
              <a:srgbClr val="4DB8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E553146C-61ED-CD91-07C1-26C35E413E40}"/>
              </a:ext>
            </a:extLst>
          </p:cNvPr>
          <p:cNvCxnSpPr>
            <a:cxnSpLocks/>
          </p:cNvCxnSpPr>
          <p:nvPr/>
        </p:nvCxnSpPr>
        <p:spPr>
          <a:xfrm>
            <a:off x="3985406" y="2420888"/>
            <a:ext cx="0" cy="279695"/>
          </a:xfrm>
          <a:prstGeom prst="line">
            <a:avLst/>
          </a:prstGeom>
          <a:ln>
            <a:solidFill>
              <a:srgbClr val="4DB8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직사각형 7">
            <a:extLst>
              <a:ext uri="{FF2B5EF4-FFF2-40B4-BE49-F238E27FC236}">
                <a16:creationId xmlns:a16="http://schemas.microsoft.com/office/drawing/2014/main" id="{79C8D353-99D6-F9C2-D02E-10B74E5D10EC}"/>
              </a:ext>
            </a:extLst>
          </p:cNvPr>
          <p:cNvSpPr/>
          <p:nvPr/>
        </p:nvSpPr>
        <p:spPr>
          <a:xfrm>
            <a:off x="3066495" y="2601156"/>
            <a:ext cx="1837822" cy="792088"/>
          </a:xfrm>
          <a:prstGeom prst="rect">
            <a:avLst/>
          </a:prstGeom>
          <a:solidFill>
            <a:schemeClr val="bg1"/>
          </a:solidFill>
          <a:ln w="12700">
            <a:solidFill>
              <a:srgbClr val="4DB8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9" name="직선 연결선 18">
            <a:extLst>
              <a:ext uri="{FF2B5EF4-FFF2-40B4-BE49-F238E27FC236}">
                <a16:creationId xmlns:a16="http://schemas.microsoft.com/office/drawing/2014/main" id="{CA08E3E3-AA77-23CC-6898-6BE4F4624FD6}"/>
              </a:ext>
            </a:extLst>
          </p:cNvPr>
          <p:cNvCxnSpPr>
            <a:cxnSpLocks/>
          </p:cNvCxnSpPr>
          <p:nvPr/>
        </p:nvCxnSpPr>
        <p:spPr>
          <a:xfrm>
            <a:off x="6241772" y="2420888"/>
            <a:ext cx="0" cy="279695"/>
          </a:xfrm>
          <a:prstGeom prst="line">
            <a:avLst/>
          </a:prstGeom>
          <a:ln>
            <a:solidFill>
              <a:srgbClr val="4DB8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직사각형 8">
            <a:extLst>
              <a:ext uri="{FF2B5EF4-FFF2-40B4-BE49-F238E27FC236}">
                <a16:creationId xmlns:a16="http://schemas.microsoft.com/office/drawing/2014/main" id="{90CE92A2-AFA4-763F-7D8A-06B74B579A79}"/>
              </a:ext>
            </a:extLst>
          </p:cNvPr>
          <p:cNvSpPr/>
          <p:nvPr/>
        </p:nvSpPr>
        <p:spPr>
          <a:xfrm>
            <a:off x="5322861" y="2601156"/>
            <a:ext cx="1837822" cy="792088"/>
          </a:xfrm>
          <a:prstGeom prst="rect">
            <a:avLst/>
          </a:prstGeom>
          <a:solidFill>
            <a:schemeClr val="bg1"/>
          </a:solidFill>
          <a:ln w="12700">
            <a:solidFill>
              <a:srgbClr val="4DB8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0" name="직선 연결선 19">
            <a:extLst>
              <a:ext uri="{FF2B5EF4-FFF2-40B4-BE49-F238E27FC236}">
                <a16:creationId xmlns:a16="http://schemas.microsoft.com/office/drawing/2014/main" id="{1AADD998-A4CE-F67E-EBB3-DE0269A60AC0}"/>
              </a:ext>
            </a:extLst>
          </p:cNvPr>
          <p:cNvCxnSpPr>
            <a:cxnSpLocks/>
          </p:cNvCxnSpPr>
          <p:nvPr/>
        </p:nvCxnSpPr>
        <p:spPr>
          <a:xfrm>
            <a:off x="8498139" y="2420888"/>
            <a:ext cx="0" cy="279695"/>
          </a:xfrm>
          <a:prstGeom prst="line">
            <a:avLst/>
          </a:prstGeom>
          <a:ln>
            <a:solidFill>
              <a:srgbClr val="4DB8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직사각형 9">
            <a:extLst>
              <a:ext uri="{FF2B5EF4-FFF2-40B4-BE49-F238E27FC236}">
                <a16:creationId xmlns:a16="http://schemas.microsoft.com/office/drawing/2014/main" id="{2F8FC17E-E8B4-8FDB-F557-1CEAE09D613D}"/>
              </a:ext>
            </a:extLst>
          </p:cNvPr>
          <p:cNvSpPr/>
          <p:nvPr/>
        </p:nvSpPr>
        <p:spPr>
          <a:xfrm>
            <a:off x="7579228" y="2601156"/>
            <a:ext cx="1837822" cy="792088"/>
          </a:xfrm>
          <a:prstGeom prst="rect">
            <a:avLst/>
          </a:prstGeom>
          <a:solidFill>
            <a:schemeClr val="bg1"/>
          </a:solidFill>
          <a:ln w="12700">
            <a:solidFill>
              <a:srgbClr val="4DB8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6546BDAC-B322-C41B-D89A-92153C5C9458}"/>
              </a:ext>
            </a:extLst>
          </p:cNvPr>
          <p:cNvSpPr/>
          <p:nvPr/>
        </p:nvSpPr>
        <p:spPr>
          <a:xfrm>
            <a:off x="810129" y="2587447"/>
            <a:ext cx="1837822" cy="359545"/>
          </a:xfrm>
          <a:prstGeom prst="rect">
            <a:avLst/>
          </a:prstGeom>
          <a:solidFill>
            <a:srgbClr val="4DB848"/>
          </a:solidFill>
          <a:ln w="12700">
            <a:solidFill>
              <a:srgbClr val="4DB8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3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활용 ① </a:t>
            </a: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B4EDB782-86E4-7E9A-B70A-01D6D6D9548F}"/>
              </a:ext>
            </a:extLst>
          </p:cNvPr>
          <p:cNvSpPr/>
          <p:nvPr/>
        </p:nvSpPr>
        <p:spPr>
          <a:xfrm>
            <a:off x="3066495" y="2587447"/>
            <a:ext cx="1837822" cy="359545"/>
          </a:xfrm>
          <a:prstGeom prst="rect">
            <a:avLst/>
          </a:prstGeom>
          <a:solidFill>
            <a:srgbClr val="4DB848"/>
          </a:solidFill>
          <a:ln w="12700">
            <a:solidFill>
              <a:srgbClr val="4DB8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3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활용 </a:t>
            </a:r>
            <a:r>
              <a:rPr lang="en-US" altLang="ko-KR" sz="13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②</a:t>
            </a:r>
            <a:r>
              <a:rPr lang="ko-KR" altLang="en-US" sz="13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3F5763C9-E90E-5069-C0EC-FCCAC34FEEFD}"/>
              </a:ext>
            </a:extLst>
          </p:cNvPr>
          <p:cNvSpPr/>
          <p:nvPr/>
        </p:nvSpPr>
        <p:spPr>
          <a:xfrm>
            <a:off x="5322860" y="2587447"/>
            <a:ext cx="1837822" cy="359545"/>
          </a:xfrm>
          <a:prstGeom prst="rect">
            <a:avLst/>
          </a:prstGeom>
          <a:solidFill>
            <a:srgbClr val="4DB848"/>
          </a:solidFill>
          <a:ln w="12700">
            <a:solidFill>
              <a:srgbClr val="4DB8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3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활용 </a:t>
            </a:r>
            <a:r>
              <a:rPr lang="en-US" altLang="ko-KR" sz="13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③</a:t>
            </a:r>
            <a:r>
              <a:rPr lang="ko-KR" altLang="en-US" sz="13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0D059C72-75E6-4390-9676-88477134863F}"/>
              </a:ext>
            </a:extLst>
          </p:cNvPr>
          <p:cNvSpPr/>
          <p:nvPr/>
        </p:nvSpPr>
        <p:spPr>
          <a:xfrm>
            <a:off x="7579228" y="2587447"/>
            <a:ext cx="1837822" cy="359545"/>
          </a:xfrm>
          <a:prstGeom prst="rect">
            <a:avLst/>
          </a:prstGeom>
          <a:solidFill>
            <a:srgbClr val="4DB848"/>
          </a:solidFill>
          <a:ln w="12700">
            <a:solidFill>
              <a:srgbClr val="4DB8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3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활용 ④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EB03566-E266-6500-2C46-12BC3D54FA11}"/>
              </a:ext>
            </a:extLst>
          </p:cNvPr>
          <p:cNvSpPr txBox="1"/>
          <p:nvPr/>
        </p:nvSpPr>
        <p:spPr>
          <a:xfrm>
            <a:off x="1063774" y="3024747"/>
            <a:ext cx="146997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5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비과세 절세화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ABCDDC5-16B0-640C-D78D-0DCD70F3881E}"/>
              </a:ext>
            </a:extLst>
          </p:cNvPr>
          <p:cNvSpPr txBox="1"/>
          <p:nvPr/>
        </p:nvSpPr>
        <p:spPr>
          <a:xfrm>
            <a:off x="3186187" y="3024747"/>
            <a:ext cx="161831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5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상속세 재원마련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C16C565-06DB-9FC6-90B1-2EFCDB23665E}"/>
              </a:ext>
            </a:extLst>
          </p:cNvPr>
          <p:cNvSpPr txBox="1"/>
          <p:nvPr/>
        </p:nvSpPr>
        <p:spPr>
          <a:xfrm>
            <a:off x="5506782" y="3024747"/>
            <a:ext cx="160598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5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부채대물림</a:t>
            </a:r>
            <a:r>
              <a:rPr lang="ko-KR" altLang="en-US" sz="15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방지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2F85765-44EE-A65F-D70C-39729F91BC7C}"/>
              </a:ext>
            </a:extLst>
          </p:cNvPr>
          <p:cNvSpPr txBox="1"/>
          <p:nvPr/>
        </p:nvSpPr>
        <p:spPr>
          <a:xfrm>
            <a:off x="7741490" y="3024747"/>
            <a:ext cx="160598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500">
                <a:latin typeface="나눔고딕" panose="020D0604000000000000" pitchFamily="50" charset="-127"/>
                <a:ea typeface="나눔고딕" panose="020D0604000000000000" pitchFamily="50" charset="-127"/>
              </a:rPr>
              <a:t>다용도 목적자금</a:t>
            </a:r>
            <a:endParaRPr lang="ko-KR" altLang="en-US" sz="15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5" name="이등변 삼각형 34">
            <a:extLst>
              <a:ext uri="{FF2B5EF4-FFF2-40B4-BE49-F238E27FC236}">
                <a16:creationId xmlns:a16="http://schemas.microsoft.com/office/drawing/2014/main" id="{80C20C25-3338-BC6D-9384-21AC4113B7A2}"/>
              </a:ext>
            </a:extLst>
          </p:cNvPr>
          <p:cNvSpPr/>
          <p:nvPr/>
        </p:nvSpPr>
        <p:spPr>
          <a:xfrm rot="10800000">
            <a:off x="1585197" y="3429125"/>
            <a:ext cx="7056784" cy="648067"/>
          </a:xfrm>
          <a:prstGeom prst="triangle">
            <a:avLst/>
          </a:prstGeom>
          <a:gradFill>
            <a:gsLst>
              <a:gs pos="10000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타원 35">
            <a:extLst>
              <a:ext uri="{FF2B5EF4-FFF2-40B4-BE49-F238E27FC236}">
                <a16:creationId xmlns:a16="http://schemas.microsoft.com/office/drawing/2014/main" id="{D1F5E662-44C1-F4B0-6B9B-E62FC1EAE0FB}"/>
              </a:ext>
            </a:extLst>
          </p:cNvPr>
          <p:cNvSpPr/>
          <p:nvPr/>
        </p:nvSpPr>
        <p:spPr>
          <a:xfrm>
            <a:off x="1326887" y="5111860"/>
            <a:ext cx="1295996" cy="1295996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762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7" name="타원 36">
            <a:extLst>
              <a:ext uri="{FF2B5EF4-FFF2-40B4-BE49-F238E27FC236}">
                <a16:creationId xmlns:a16="http://schemas.microsoft.com/office/drawing/2014/main" id="{D966CE02-C8A2-279E-0A4D-BB018F018755}"/>
              </a:ext>
            </a:extLst>
          </p:cNvPr>
          <p:cNvSpPr/>
          <p:nvPr/>
        </p:nvSpPr>
        <p:spPr>
          <a:xfrm>
            <a:off x="3379527" y="5111860"/>
            <a:ext cx="1295996" cy="1295996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762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타원 37">
            <a:extLst>
              <a:ext uri="{FF2B5EF4-FFF2-40B4-BE49-F238E27FC236}">
                <a16:creationId xmlns:a16="http://schemas.microsoft.com/office/drawing/2014/main" id="{056996C0-3EB6-0DEA-E0A4-A18411B80E7A}"/>
              </a:ext>
            </a:extLst>
          </p:cNvPr>
          <p:cNvSpPr/>
          <p:nvPr/>
        </p:nvSpPr>
        <p:spPr>
          <a:xfrm>
            <a:off x="5432167" y="5111860"/>
            <a:ext cx="1295996" cy="1295996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762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타원 38">
            <a:extLst>
              <a:ext uri="{FF2B5EF4-FFF2-40B4-BE49-F238E27FC236}">
                <a16:creationId xmlns:a16="http://schemas.microsoft.com/office/drawing/2014/main" id="{C5F132E5-4AE9-FECD-1818-DAA1E64202DB}"/>
              </a:ext>
            </a:extLst>
          </p:cNvPr>
          <p:cNvSpPr/>
          <p:nvPr/>
        </p:nvSpPr>
        <p:spPr>
          <a:xfrm>
            <a:off x="7484806" y="5111860"/>
            <a:ext cx="1295996" cy="1295996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762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076FD5E-F7BE-F189-A106-B9AE79690E62}"/>
              </a:ext>
            </a:extLst>
          </p:cNvPr>
          <p:cNvSpPr txBox="1"/>
          <p:nvPr/>
        </p:nvSpPr>
        <p:spPr>
          <a:xfrm>
            <a:off x="1140707" y="5491561"/>
            <a:ext cx="166835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20~30</a:t>
            </a:r>
            <a:r>
              <a:rPr lang="ko-KR" altLang="en-US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대 </a:t>
            </a:r>
            <a:endParaRPr lang="en-US" altLang="ko-KR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/>
            <a:r>
              <a:rPr lang="ko-KR" altLang="en-US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고객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7847731-E32B-777E-3AD3-4B7DD5678641}"/>
              </a:ext>
            </a:extLst>
          </p:cNvPr>
          <p:cNvSpPr txBox="1"/>
          <p:nvPr/>
        </p:nvSpPr>
        <p:spPr>
          <a:xfrm>
            <a:off x="3175521" y="5491561"/>
            <a:ext cx="166835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Affluent</a:t>
            </a:r>
          </a:p>
          <a:p>
            <a:pPr algn="ctr"/>
            <a:r>
              <a:rPr lang="ko-KR" altLang="en-US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고객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0CBA9F7-837A-0080-963F-6C65D3906661}"/>
              </a:ext>
            </a:extLst>
          </p:cNvPr>
          <p:cNvSpPr txBox="1"/>
          <p:nvPr/>
        </p:nvSpPr>
        <p:spPr>
          <a:xfrm>
            <a:off x="5247493" y="5476844"/>
            <a:ext cx="166835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주택자가</a:t>
            </a:r>
            <a:endParaRPr lang="en-US" altLang="ko-KR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/>
            <a:r>
              <a:rPr lang="ko-KR" altLang="en-US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보유고객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F46FC52-C9D5-1E13-61FC-5A066958FA77}"/>
              </a:ext>
            </a:extLst>
          </p:cNvPr>
          <p:cNvSpPr txBox="1"/>
          <p:nvPr/>
        </p:nvSpPr>
        <p:spPr>
          <a:xfrm>
            <a:off x="7298626" y="5476844"/>
            <a:ext cx="166835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어린 자녀를 </a:t>
            </a:r>
            <a:endParaRPr lang="en-US" altLang="ko-KR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/>
            <a:r>
              <a:rPr lang="ko-KR" altLang="en-US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둔 고객</a:t>
            </a:r>
          </a:p>
        </p:txBody>
      </p:sp>
      <p:sp>
        <p:nvSpPr>
          <p:cNvPr id="34" name="육각형 33">
            <a:extLst>
              <a:ext uri="{FF2B5EF4-FFF2-40B4-BE49-F238E27FC236}">
                <a16:creationId xmlns:a16="http://schemas.microsoft.com/office/drawing/2014/main" id="{70DC5352-3743-C8A3-96AD-ABC7FBFB6945}"/>
              </a:ext>
            </a:extLst>
          </p:cNvPr>
          <p:cNvSpPr/>
          <p:nvPr/>
        </p:nvSpPr>
        <p:spPr>
          <a:xfrm>
            <a:off x="2647951" y="3992623"/>
            <a:ext cx="4931277" cy="849272"/>
          </a:xfrm>
          <a:prstGeom prst="hexagon">
            <a:avLst>
              <a:gd name="adj" fmla="val 34202"/>
              <a:gd name="vf" fmla="val 115470"/>
            </a:avLst>
          </a:prstGeom>
          <a:solidFill>
            <a:schemeClr val="bg1"/>
          </a:solidFill>
          <a:ln w="63500"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700" b="1" dirty="0"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Financial Platform</a:t>
            </a:r>
          </a:p>
          <a:p>
            <a:pPr algn="ctr"/>
            <a:r>
              <a:rPr lang="en-US" altLang="ko-KR" sz="1300" spc="-10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『</a:t>
            </a:r>
            <a:r>
              <a:rPr lang="ko-KR" altLang="en-US" sz="1300" spc="-100" dirty="0" err="1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교보뉴더든든한종신보험</a:t>
            </a:r>
            <a:r>
              <a:rPr lang="en-US" altLang="ko-KR" sz="1300" spc="-10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』 </a:t>
            </a:r>
            <a:r>
              <a:rPr lang="ko-KR" altLang="en-US" sz="1300" spc="-10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으로 다양한 용도 활용 가능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3F7C07F9-373B-E50E-6CC6-2E2B889C0920}"/>
              </a:ext>
            </a:extLst>
          </p:cNvPr>
          <p:cNvSpPr txBox="1"/>
          <p:nvPr/>
        </p:nvSpPr>
        <p:spPr>
          <a:xfrm>
            <a:off x="373491" y="196734"/>
            <a:ext cx="9374150" cy="43088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sz="2200" b="1" dirty="0">
                <a:solidFill>
                  <a:srgbClr val="00387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『</a:t>
            </a:r>
            <a:r>
              <a:rPr lang="ko-KR" altLang="en-US" sz="2200" b="1" dirty="0" err="1">
                <a:solidFill>
                  <a:srgbClr val="00387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교보뉴더든든한종신보험</a:t>
            </a:r>
            <a:r>
              <a:rPr lang="en-US" altLang="ko-KR" sz="2200" b="1" dirty="0">
                <a:solidFill>
                  <a:srgbClr val="00387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』</a:t>
            </a:r>
            <a:r>
              <a:rPr lang="ko-KR" altLang="en-US" sz="2200" b="1" dirty="0">
                <a:solidFill>
                  <a:srgbClr val="00387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의 강점 마케팅 포인트</a:t>
            </a:r>
          </a:p>
        </p:txBody>
      </p:sp>
    </p:spTree>
    <p:extLst>
      <p:ext uri="{BB962C8B-B14F-4D97-AF65-F5344CB8AC3E}">
        <p14:creationId xmlns:p14="http://schemas.microsoft.com/office/powerpoint/2010/main" val="274637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EABD7530-E8EB-E109-E396-8D328442C1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254"/>
          <a:stretch/>
        </p:blipFill>
        <p:spPr>
          <a:xfrm>
            <a:off x="791060" y="4653136"/>
            <a:ext cx="4953233" cy="1728192"/>
          </a:xfrm>
          <a:prstGeom prst="rect">
            <a:avLst/>
          </a:prstGeom>
          <a:ln>
            <a:solidFill>
              <a:srgbClr val="4DB848"/>
            </a:solidFill>
          </a:ln>
        </p:spPr>
      </p:pic>
      <p:sp>
        <p:nvSpPr>
          <p:cNvPr id="20" name="자유형: 도형 19">
            <a:extLst>
              <a:ext uri="{FF2B5EF4-FFF2-40B4-BE49-F238E27FC236}">
                <a16:creationId xmlns:a16="http://schemas.microsoft.com/office/drawing/2014/main" id="{B734C960-03B8-93C5-B751-BC0B01F36FE7}"/>
              </a:ext>
            </a:extLst>
          </p:cNvPr>
          <p:cNvSpPr/>
          <p:nvPr/>
        </p:nvSpPr>
        <p:spPr>
          <a:xfrm>
            <a:off x="4277676" y="4437112"/>
            <a:ext cx="1576508" cy="1430751"/>
          </a:xfrm>
          <a:custGeom>
            <a:avLst/>
            <a:gdLst>
              <a:gd name="connsiteX0" fmla="*/ 788254 w 1576508"/>
              <a:gd name="connsiteY0" fmla="*/ 0 h 1430751"/>
              <a:gd name="connsiteX1" fmla="*/ 1576508 w 1576508"/>
              <a:gd name="connsiteY1" fmla="*/ 606222 h 1430751"/>
              <a:gd name="connsiteX2" fmla="*/ 788254 w 1576508"/>
              <a:gd name="connsiteY2" fmla="*/ 1212444 h 1430751"/>
              <a:gd name="connsiteX3" fmla="*/ 629393 w 1576508"/>
              <a:gd name="connsiteY3" fmla="*/ 1200128 h 1430751"/>
              <a:gd name="connsiteX4" fmla="*/ 555108 w 1576508"/>
              <a:gd name="connsiteY4" fmla="*/ 1182394 h 1430751"/>
              <a:gd name="connsiteX5" fmla="*/ 341074 w 1576508"/>
              <a:gd name="connsiteY5" fmla="*/ 1430751 h 1430751"/>
              <a:gd name="connsiteX6" fmla="*/ 449960 w 1576508"/>
              <a:gd name="connsiteY6" fmla="*/ 1151668 h 1430751"/>
              <a:gd name="connsiteX7" fmla="*/ 347534 w 1576508"/>
              <a:gd name="connsiteY7" fmla="*/ 1108911 h 1430751"/>
              <a:gd name="connsiteX8" fmla="*/ 0 w 1576508"/>
              <a:gd name="connsiteY8" fmla="*/ 606222 h 1430751"/>
              <a:gd name="connsiteX9" fmla="*/ 788254 w 1576508"/>
              <a:gd name="connsiteY9" fmla="*/ 0 h 1430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6508" h="1430751">
                <a:moveTo>
                  <a:pt x="788254" y="0"/>
                </a:moveTo>
                <a:cubicBezTo>
                  <a:pt x="1223595" y="0"/>
                  <a:pt x="1576508" y="271415"/>
                  <a:pt x="1576508" y="606222"/>
                </a:cubicBezTo>
                <a:cubicBezTo>
                  <a:pt x="1576508" y="941029"/>
                  <a:pt x="1223595" y="1212444"/>
                  <a:pt x="788254" y="1212444"/>
                </a:cubicBezTo>
                <a:cubicBezTo>
                  <a:pt x="733837" y="1212444"/>
                  <a:pt x="680707" y="1208203"/>
                  <a:pt x="629393" y="1200128"/>
                </a:cubicBezTo>
                <a:lnTo>
                  <a:pt x="555108" y="1182394"/>
                </a:lnTo>
                <a:lnTo>
                  <a:pt x="341074" y="1430751"/>
                </a:lnTo>
                <a:lnTo>
                  <a:pt x="449960" y="1151668"/>
                </a:lnTo>
                <a:lnTo>
                  <a:pt x="347534" y="1108911"/>
                </a:lnTo>
                <a:cubicBezTo>
                  <a:pt x="137857" y="999968"/>
                  <a:pt x="0" y="815477"/>
                  <a:pt x="0" y="606222"/>
                </a:cubicBezTo>
                <a:cubicBezTo>
                  <a:pt x="0" y="271415"/>
                  <a:pt x="352913" y="0"/>
                  <a:pt x="788254" y="0"/>
                </a:cubicBezTo>
                <a:close/>
              </a:path>
            </a:pathLst>
          </a:custGeom>
          <a:solidFill>
            <a:schemeClr val="accent1">
              <a:lumMod val="50000"/>
              <a:alpha val="78000"/>
            </a:schemeClr>
          </a:solidFill>
          <a:ln>
            <a:solidFill>
              <a:srgbClr val="4EB9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A7843A-C4CE-CA7D-E6B5-839FD62B54C8}"/>
              </a:ext>
            </a:extLst>
          </p:cNvPr>
          <p:cNvSpPr txBox="1"/>
          <p:nvPr/>
        </p:nvSpPr>
        <p:spPr>
          <a:xfrm>
            <a:off x="790977" y="1126639"/>
            <a:ext cx="6912769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>
                <a:schemeClr val="tx1"/>
              </a:buClr>
            </a:pPr>
            <a:r>
              <a:rPr lang="ko-KR" altLang="en-US" sz="1700" b="1" dirty="0">
                <a:latin typeface="나눔고딕" pitchFamily="2" charset="-127"/>
                <a:ea typeface="나눔고딕" pitchFamily="2" charset="-127"/>
              </a:rPr>
              <a:t>국민건강보험개편과 </a:t>
            </a:r>
            <a:r>
              <a:rPr lang="ko-KR" altLang="en-US" sz="1700" b="1" dirty="0" err="1">
                <a:latin typeface="나눔고딕" pitchFamily="2" charset="-127"/>
                <a:ea typeface="나눔고딕" pitchFamily="2" charset="-127"/>
              </a:rPr>
              <a:t>교보뉴더든든한종신보험의</a:t>
            </a:r>
            <a:r>
              <a:rPr lang="ko-KR" altLang="en-US" sz="1700" b="1" dirty="0">
                <a:latin typeface="나눔고딕" pitchFamily="2" charset="-127"/>
                <a:ea typeface="나눔고딕" pitchFamily="2" charset="-127"/>
              </a:rPr>
              <a:t> 비과세 활용 </a:t>
            </a:r>
          </a:p>
        </p:txBody>
      </p:sp>
      <p:sp>
        <p:nvSpPr>
          <p:cNvPr id="4" name="타원 3">
            <a:extLst>
              <a:ext uri="{FF2B5EF4-FFF2-40B4-BE49-F238E27FC236}">
                <a16:creationId xmlns:a16="http://schemas.microsoft.com/office/drawing/2014/main" id="{62470D63-5DB8-0801-5A7B-C1EFA5A0384F}"/>
              </a:ext>
            </a:extLst>
          </p:cNvPr>
          <p:cNvSpPr/>
          <p:nvPr/>
        </p:nvSpPr>
        <p:spPr>
          <a:xfrm>
            <a:off x="567027" y="1183549"/>
            <a:ext cx="208714" cy="208714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190500" dist="1143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5" name="표 5">
            <a:extLst>
              <a:ext uri="{FF2B5EF4-FFF2-40B4-BE49-F238E27FC236}">
                <a16:creationId xmlns:a16="http://schemas.microsoft.com/office/drawing/2014/main" id="{C920DD87-DA88-2976-9EC6-959716F853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619437"/>
              </p:ext>
            </p:extLst>
          </p:nvPr>
        </p:nvGraphicFramePr>
        <p:xfrm>
          <a:off x="790976" y="1773238"/>
          <a:ext cx="8626076" cy="265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4966">
                  <a:extLst>
                    <a:ext uri="{9D8B030D-6E8A-4147-A177-3AD203B41FA5}">
                      <a16:colId xmlns:a16="http://schemas.microsoft.com/office/drawing/2014/main" val="2119616032"/>
                    </a:ext>
                  </a:extLst>
                </a:gridCol>
                <a:gridCol w="2528072">
                  <a:extLst>
                    <a:ext uri="{9D8B030D-6E8A-4147-A177-3AD203B41FA5}">
                      <a16:colId xmlns:a16="http://schemas.microsoft.com/office/drawing/2014/main" val="2680378793"/>
                    </a:ext>
                  </a:extLst>
                </a:gridCol>
                <a:gridCol w="928312">
                  <a:extLst>
                    <a:ext uri="{9D8B030D-6E8A-4147-A177-3AD203B41FA5}">
                      <a16:colId xmlns:a16="http://schemas.microsoft.com/office/drawing/2014/main" val="1664101344"/>
                    </a:ext>
                  </a:extLst>
                </a:gridCol>
                <a:gridCol w="3384726">
                  <a:extLst>
                    <a:ext uri="{9D8B030D-6E8A-4147-A177-3AD203B41FA5}">
                      <a16:colId xmlns:a16="http://schemas.microsoft.com/office/drawing/2014/main" val="3397057139"/>
                    </a:ext>
                  </a:extLst>
                </a:gridCol>
              </a:tblGrid>
              <a:tr h="23732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대상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내용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부과체계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2056606"/>
                  </a:ext>
                </a:extLst>
              </a:tr>
              <a:tr h="177997">
                <a:tc rowSpan="4"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지역가입자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재산보험료 공제 확대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재산과표 </a:t>
                      </a:r>
                      <a:r>
                        <a:rPr lang="en-US" altLang="ko-KR" sz="12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5,000</a:t>
                      </a:r>
                      <a:r>
                        <a:rPr lang="ko-KR" altLang="en-US" sz="12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만원 일괄공제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9470371"/>
                  </a:ext>
                </a:extLst>
              </a:tr>
              <a:tr h="220616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소득점수 폐지</a:t>
                      </a:r>
                      <a:r>
                        <a:rPr lang="en-US" altLang="ko-KR" sz="12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1200" dirty="0" err="1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정률제</a:t>
                      </a:r>
                      <a:r>
                        <a:rPr lang="ko-KR" altLang="en-US" sz="12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도입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err="1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정률제</a:t>
                      </a:r>
                      <a:r>
                        <a:rPr lang="en-US" altLang="ko-KR" sz="12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</a:t>
                      </a:r>
                      <a:r>
                        <a:rPr lang="ko-KR" altLang="en-US" sz="12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직장가입자와 동일한 보험료율 적용</a:t>
                      </a:r>
                      <a:r>
                        <a:rPr lang="en-US" altLang="ko-KR" sz="12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)</a:t>
                      </a:r>
                      <a:endParaRPr lang="ko-KR" altLang="en-US" sz="12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5640024"/>
                  </a:ext>
                </a:extLst>
              </a:tr>
              <a:tr h="177997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자동차보험료 부과대상 축소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</a:t>
                      </a:r>
                      <a:r>
                        <a:rPr lang="ko-KR" altLang="en-US" sz="12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천만원 이상 자동차만 부과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3484498"/>
                  </a:ext>
                </a:extLst>
              </a:tr>
              <a:tr h="296661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최저보험료 기준 변경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err="1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연소득</a:t>
                      </a:r>
                      <a:r>
                        <a:rPr lang="ko-KR" altLang="en-US" sz="12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</a:t>
                      </a:r>
                      <a:r>
                        <a:rPr lang="en-US" altLang="ko-KR" sz="12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336</a:t>
                      </a:r>
                      <a:r>
                        <a:rPr lang="ko-KR" altLang="en-US" sz="12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만원 이하 ⇨ 월 </a:t>
                      </a:r>
                      <a:r>
                        <a:rPr lang="en-US" altLang="ko-KR" sz="12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19,500</a:t>
                      </a:r>
                      <a:r>
                        <a:rPr lang="ko-KR" altLang="en-US" sz="12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원</a:t>
                      </a:r>
                      <a:endParaRPr lang="en-US" altLang="ko-KR" sz="12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algn="ctr" latinLnBrk="1"/>
                      <a:r>
                        <a:rPr lang="en-US" altLang="ko-KR" sz="12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</a:t>
                      </a:r>
                      <a:r>
                        <a:rPr lang="ko-KR" altLang="en-US" sz="12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직장가입자와 동일</a:t>
                      </a:r>
                      <a:r>
                        <a:rPr lang="en-US" altLang="ko-KR" sz="12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)</a:t>
                      </a:r>
                      <a:endParaRPr lang="ko-KR" altLang="en-US" sz="12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5473980"/>
                  </a:ext>
                </a:extLst>
              </a:tr>
              <a:tr h="22061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직장가입자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보수</a:t>
                      </a:r>
                      <a:r>
                        <a:rPr lang="en-US" altLang="ko-KR" sz="12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</a:t>
                      </a:r>
                      <a:r>
                        <a:rPr lang="ko-KR" altLang="en-US" sz="12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월급</a:t>
                      </a:r>
                      <a:r>
                        <a:rPr lang="en-US" altLang="ko-KR" sz="12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)</a:t>
                      </a:r>
                      <a:r>
                        <a:rPr lang="ko-KR" altLang="en-US" sz="12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외 소득보험료 적용 강화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연간 </a:t>
                      </a:r>
                      <a:r>
                        <a:rPr lang="en-US" altLang="ko-KR" sz="12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2,000</a:t>
                      </a:r>
                      <a:r>
                        <a:rPr lang="ko-KR" altLang="en-US" sz="12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만원 초과하는 경우 보험료 추가부담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4936479"/>
                  </a:ext>
                </a:extLst>
              </a:tr>
              <a:tr h="177997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피부양자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자격기준 강화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소득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 err="1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연소득</a:t>
                      </a:r>
                      <a:r>
                        <a:rPr lang="ko-KR" altLang="en-US" sz="12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</a:t>
                      </a:r>
                      <a:r>
                        <a:rPr lang="en-US" altLang="ko-KR" sz="12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2,000</a:t>
                      </a:r>
                      <a:r>
                        <a:rPr lang="ko-KR" altLang="en-US" sz="12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만원 초과 ⇨ 지역가입자 전환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2039807"/>
                  </a:ext>
                </a:extLst>
              </a:tr>
              <a:tr h="29666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재산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과표 </a:t>
                      </a:r>
                      <a:r>
                        <a:rPr lang="en-US" altLang="ko-KR" sz="12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5.4</a:t>
                      </a:r>
                      <a:r>
                        <a:rPr lang="ko-KR" altLang="en-US" sz="12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억 초과하면서 </a:t>
                      </a:r>
                      <a:r>
                        <a:rPr lang="ko-KR" altLang="en-US" sz="1200" dirty="0" err="1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연소득</a:t>
                      </a:r>
                      <a:r>
                        <a:rPr lang="ko-KR" altLang="en-US" sz="12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</a:t>
                      </a:r>
                      <a:r>
                        <a:rPr lang="en-US" altLang="ko-KR" sz="12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r>
                        <a:rPr lang="ko-KR" altLang="en-US" sz="12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천만원 초과</a:t>
                      </a:r>
                      <a:r>
                        <a:rPr lang="en-US" altLang="ko-KR" sz="12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/>
                      </a:r>
                      <a:br>
                        <a:rPr lang="en-US" altLang="ko-KR" sz="12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</a:br>
                      <a:r>
                        <a:rPr lang="ko-KR" altLang="en-US" sz="12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⇨ 지역가입자 전환</a:t>
                      </a:r>
                      <a:r>
                        <a:rPr lang="en-US" altLang="ko-KR" sz="12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(2002</a:t>
                      </a:r>
                      <a:r>
                        <a:rPr lang="ko-KR" altLang="en-US" sz="12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년 </a:t>
                      </a:r>
                      <a:r>
                        <a:rPr lang="en-US" altLang="ko-KR" sz="12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9</a:t>
                      </a:r>
                      <a:r>
                        <a:rPr lang="ko-KR" altLang="en-US" sz="12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월 이전과 동일</a:t>
                      </a:r>
                      <a:r>
                        <a:rPr lang="en-US" altLang="ko-KR" sz="12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)</a:t>
                      </a:r>
                      <a:endParaRPr lang="ko-KR" altLang="en-US" sz="12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0799168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44686B69-D180-413B-5447-3C96920FD2AA}"/>
              </a:ext>
            </a:extLst>
          </p:cNvPr>
          <p:cNvSpPr txBox="1"/>
          <p:nvPr/>
        </p:nvSpPr>
        <p:spPr>
          <a:xfrm>
            <a:off x="5816302" y="4980631"/>
            <a:ext cx="36007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o-KR" altLang="en-US" sz="1000" b="0" i="0" dirty="0">
                <a:solidFill>
                  <a:srgbClr val="3B3B3C"/>
                </a:solidFill>
                <a:effectLst/>
                <a:latin typeface="NanumGothic" panose="020D0604000000000000" pitchFamily="50" charset="-127"/>
                <a:ea typeface="NanumGothic" panose="020D0604000000000000" pitchFamily="50" charset="-127"/>
              </a:rPr>
              <a:t>이자와 배당소득을 합쳐 연간 </a:t>
            </a:r>
            <a:r>
              <a:rPr lang="en-US" altLang="ko-KR" sz="1000" b="0" i="0" dirty="0">
                <a:solidFill>
                  <a:srgbClr val="3B3B3C"/>
                </a:solidFill>
                <a:effectLst/>
                <a:latin typeface="NanumGothic" panose="020D0604000000000000" pitchFamily="50" charset="-127"/>
                <a:ea typeface="NanumGothic" panose="020D0604000000000000" pitchFamily="50" charset="-127"/>
              </a:rPr>
              <a:t>336</a:t>
            </a:r>
            <a:r>
              <a:rPr lang="ko-KR" altLang="en-US" sz="1000" b="0" i="0" dirty="0">
                <a:solidFill>
                  <a:srgbClr val="3B3B3C"/>
                </a:solidFill>
                <a:effectLst/>
                <a:latin typeface="NanumGothic" panose="020D0604000000000000" pitchFamily="50" charset="-127"/>
                <a:ea typeface="NanumGothic" panose="020D0604000000000000" pitchFamily="50" charset="-127"/>
              </a:rPr>
              <a:t>만원을 초과하는 금융소득에도 건강보험료를 부과하는 방안이 추진된다</a:t>
            </a:r>
            <a:r>
              <a:rPr lang="en-US" altLang="ko-KR" sz="1000" b="0" i="0" dirty="0">
                <a:solidFill>
                  <a:srgbClr val="3B3B3C"/>
                </a:solidFill>
                <a:effectLst/>
                <a:latin typeface="NanumGothic" panose="020D0604000000000000" pitchFamily="50" charset="-127"/>
                <a:ea typeface="NanumGothic" panose="020D0604000000000000" pitchFamily="50" charset="-127"/>
              </a:rPr>
              <a:t>. </a:t>
            </a:r>
            <a:r>
              <a:rPr lang="ko-KR" altLang="en-US" sz="1000" b="0" i="0" dirty="0">
                <a:solidFill>
                  <a:srgbClr val="3B3B3C"/>
                </a:solidFill>
                <a:effectLst/>
                <a:latin typeface="NanumGothic" panose="020D0604000000000000" pitchFamily="50" charset="-127"/>
                <a:ea typeface="NanumGothic" panose="020D0604000000000000" pitchFamily="50" charset="-127"/>
              </a:rPr>
              <a:t>지금은 연간 </a:t>
            </a:r>
            <a:r>
              <a:rPr lang="en-US" altLang="ko-KR" sz="1000" b="0" i="0" dirty="0">
                <a:solidFill>
                  <a:srgbClr val="3B3B3C"/>
                </a:solidFill>
                <a:effectLst/>
                <a:latin typeface="NanumGothic" panose="020D0604000000000000" pitchFamily="50" charset="-127"/>
                <a:ea typeface="NanumGothic" panose="020D0604000000000000" pitchFamily="50" charset="-127"/>
              </a:rPr>
              <a:t>1</a:t>
            </a:r>
            <a:r>
              <a:rPr lang="ko-KR" altLang="en-US" sz="1000" b="0" i="0" dirty="0">
                <a:solidFill>
                  <a:srgbClr val="3B3B3C"/>
                </a:solidFill>
                <a:effectLst/>
                <a:latin typeface="NanumGothic" panose="020D0604000000000000" pitchFamily="50" charset="-127"/>
                <a:ea typeface="NanumGothic" panose="020D0604000000000000" pitchFamily="50" charset="-127"/>
              </a:rPr>
              <a:t>천만원이 넘는 금융소득에만 </a:t>
            </a:r>
            <a:r>
              <a:rPr lang="ko-KR" altLang="en-US" sz="1000" b="0" i="0" dirty="0" err="1">
                <a:solidFill>
                  <a:srgbClr val="3B3B3C"/>
                </a:solidFill>
                <a:effectLst/>
                <a:latin typeface="NanumGothic" panose="020D0604000000000000" pitchFamily="50" charset="-127"/>
                <a:ea typeface="NanumGothic" panose="020D0604000000000000" pitchFamily="50" charset="-127"/>
              </a:rPr>
              <a:t>건보료를</a:t>
            </a:r>
            <a:r>
              <a:rPr lang="ko-KR" altLang="en-US" sz="1000" b="0" i="0" dirty="0">
                <a:solidFill>
                  <a:srgbClr val="3B3B3C"/>
                </a:solidFill>
                <a:effectLst/>
                <a:latin typeface="NanumGothic" panose="020D0604000000000000" pitchFamily="50" charset="-127"/>
                <a:ea typeface="NanumGothic" panose="020D0604000000000000" pitchFamily="50" charset="-127"/>
              </a:rPr>
              <a:t> 매긴다</a:t>
            </a:r>
            <a:r>
              <a:rPr lang="en-US" altLang="ko-KR" sz="1000" b="0" i="0" dirty="0">
                <a:solidFill>
                  <a:srgbClr val="3B3B3C"/>
                </a:solidFill>
                <a:effectLst/>
                <a:latin typeface="NanumGothic" panose="020D0604000000000000" pitchFamily="50" charset="-127"/>
                <a:ea typeface="NanumGothic" panose="020D0604000000000000" pitchFamily="50" charset="-127"/>
              </a:rPr>
              <a:t>.</a:t>
            </a:r>
          </a:p>
          <a:p>
            <a:pPr algn="just"/>
            <a:r>
              <a:rPr lang="en-US" altLang="ko-KR" sz="1000" b="0" i="0" dirty="0">
                <a:solidFill>
                  <a:srgbClr val="3B3B3C"/>
                </a:solidFill>
                <a:effectLst/>
                <a:latin typeface="NanumGothic" panose="020D0604000000000000" pitchFamily="50" charset="-127"/>
                <a:ea typeface="NanumGothic" panose="020D0604000000000000" pitchFamily="50" charset="-127"/>
              </a:rPr>
              <a:t>25</a:t>
            </a:r>
            <a:r>
              <a:rPr lang="ko-KR" altLang="en-US" sz="1000" b="0" i="0" dirty="0">
                <a:solidFill>
                  <a:srgbClr val="3B3B3C"/>
                </a:solidFill>
                <a:effectLst/>
                <a:latin typeface="NanumGothic" panose="020D0604000000000000" pitchFamily="50" charset="-127"/>
                <a:ea typeface="NanumGothic" panose="020D0604000000000000" pitchFamily="50" charset="-127"/>
              </a:rPr>
              <a:t>일 국회와 보건복지부</a:t>
            </a:r>
            <a:r>
              <a:rPr lang="en-US" altLang="ko-KR" sz="1000" b="0" i="0" dirty="0">
                <a:solidFill>
                  <a:srgbClr val="3B3B3C"/>
                </a:solidFill>
                <a:effectLst/>
                <a:latin typeface="NanumGothic" panose="020D0604000000000000" pitchFamily="50" charset="-127"/>
                <a:ea typeface="NanumGothic" panose="020D0604000000000000" pitchFamily="50" charset="-127"/>
              </a:rPr>
              <a:t>, </a:t>
            </a:r>
            <a:r>
              <a:rPr lang="ko-KR" altLang="en-US" sz="1000" b="0" i="0" dirty="0">
                <a:solidFill>
                  <a:srgbClr val="3B3B3C"/>
                </a:solidFill>
                <a:effectLst/>
                <a:latin typeface="NanumGothic" panose="020D0604000000000000" pitchFamily="50" charset="-127"/>
                <a:ea typeface="NanumGothic" panose="020D0604000000000000" pitchFamily="50" charset="-127"/>
              </a:rPr>
              <a:t>건강보험공단 등에 따르면 건강보험 당국은 재정 안정을 도모하고자 소득 중심으로 보험료 수입 기반을 확대하는 차원에서 </a:t>
            </a:r>
            <a:r>
              <a:rPr lang="en-US" altLang="ko-KR" sz="1000" b="0" i="0" dirty="0">
                <a:solidFill>
                  <a:srgbClr val="3B3B3C"/>
                </a:solidFill>
                <a:effectLst/>
                <a:latin typeface="NanumGothic" panose="020D0604000000000000" pitchFamily="50" charset="-127"/>
                <a:ea typeface="NanumGothic" panose="020D0604000000000000" pitchFamily="50" charset="-127"/>
              </a:rPr>
              <a:t>2</a:t>
            </a:r>
            <a:r>
              <a:rPr lang="ko-KR" altLang="en-US" sz="1000" b="0" i="0" dirty="0">
                <a:solidFill>
                  <a:srgbClr val="3B3B3C"/>
                </a:solidFill>
                <a:effectLst/>
                <a:latin typeface="NanumGothic" panose="020D0604000000000000" pitchFamily="50" charset="-127"/>
                <a:ea typeface="NanumGothic" panose="020D0604000000000000" pitchFamily="50" charset="-127"/>
              </a:rPr>
              <a:t>천만원 이하의 분리과세 금융소득</a:t>
            </a:r>
            <a:r>
              <a:rPr lang="en-US" altLang="ko-KR" sz="1000" b="0" i="0" dirty="0">
                <a:solidFill>
                  <a:srgbClr val="3B3B3C"/>
                </a:solidFill>
                <a:effectLst/>
                <a:latin typeface="NanumGothic" panose="020D0604000000000000" pitchFamily="50" charset="-127"/>
                <a:ea typeface="NanumGothic" panose="020D0604000000000000" pitchFamily="50" charset="-127"/>
              </a:rPr>
              <a:t>(</a:t>
            </a:r>
            <a:r>
              <a:rPr lang="ko-KR" altLang="en-US" sz="1000" b="0" i="0" dirty="0">
                <a:solidFill>
                  <a:srgbClr val="3B3B3C"/>
                </a:solidFill>
                <a:effectLst/>
                <a:latin typeface="NanumGothic" panose="020D0604000000000000" pitchFamily="50" charset="-127"/>
                <a:ea typeface="NanumGothic" panose="020D0604000000000000" pitchFamily="50" charset="-127"/>
              </a:rPr>
              <a:t>이자</a:t>
            </a:r>
            <a:r>
              <a:rPr lang="en-US" altLang="ko-KR" sz="1000" b="0" i="0" dirty="0">
                <a:solidFill>
                  <a:srgbClr val="3B3B3C"/>
                </a:solidFill>
                <a:effectLst/>
                <a:latin typeface="NanumGothic" panose="020D0604000000000000" pitchFamily="50" charset="-127"/>
                <a:ea typeface="NanumGothic" panose="020D0604000000000000" pitchFamily="50" charset="-127"/>
              </a:rPr>
              <a:t>·</a:t>
            </a:r>
            <a:r>
              <a:rPr lang="ko-KR" altLang="en-US" sz="1000" b="0" i="0" dirty="0">
                <a:solidFill>
                  <a:srgbClr val="3B3B3C"/>
                </a:solidFill>
                <a:effectLst/>
                <a:latin typeface="NanumGothic" panose="020D0604000000000000" pitchFamily="50" charset="-127"/>
                <a:ea typeface="NanumGothic" panose="020D0604000000000000" pitchFamily="50" charset="-127"/>
              </a:rPr>
              <a:t>배당소득 합계</a:t>
            </a:r>
            <a:r>
              <a:rPr lang="en-US" altLang="ko-KR" sz="1000" b="0" i="0" dirty="0">
                <a:solidFill>
                  <a:srgbClr val="3B3B3C"/>
                </a:solidFill>
                <a:effectLst/>
                <a:latin typeface="NanumGothic" panose="020D0604000000000000" pitchFamily="50" charset="-127"/>
                <a:ea typeface="NanumGothic" panose="020D0604000000000000" pitchFamily="50" charset="-127"/>
              </a:rPr>
              <a:t>)</a:t>
            </a:r>
            <a:r>
              <a:rPr lang="ko-KR" altLang="en-US" sz="1000" b="0" i="0" dirty="0">
                <a:solidFill>
                  <a:srgbClr val="3B3B3C"/>
                </a:solidFill>
                <a:effectLst/>
                <a:latin typeface="NanumGothic" panose="020D0604000000000000" pitchFamily="50" charset="-127"/>
                <a:ea typeface="NanumGothic" panose="020D0604000000000000" pitchFamily="50" charset="-127"/>
              </a:rPr>
              <a:t>에 대한 보험료 부과 기준을 강화하기로 했다</a:t>
            </a:r>
            <a:r>
              <a:rPr lang="en-US" altLang="ko-KR" sz="1000" b="0" i="0" dirty="0">
                <a:solidFill>
                  <a:srgbClr val="3B3B3C"/>
                </a:solidFill>
                <a:effectLst/>
                <a:latin typeface="NanumGothic" panose="020D0604000000000000" pitchFamily="50" charset="-127"/>
                <a:ea typeface="NanumGothic" panose="020D0604000000000000" pitchFamily="50" charset="-127"/>
              </a:rPr>
              <a:t>. (</a:t>
            </a:r>
            <a:r>
              <a:rPr lang="ko-KR" altLang="en-US" sz="1000" b="0" i="0" dirty="0">
                <a:solidFill>
                  <a:srgbClr val="3B3B3C"/>
                </a:solidFill>
                <a:effectLst/>
                <a:latin typeface="NanumGothic" panose="020D0604000000000000" pitchFamily="50" charset="-127"/>
                <a:ea typeface="NanumGothic" panose="020D0604000000000000" pitchFamily="50" charset="-127"/>
              </a:rPr>
              <a:t>이하 생략</a:t>
            </a:r>
            <a:r>
              <a:rPr lang="en-US" altLang="ko-KR" sz="1000" b="0" i="0" dirty="0">
                <a:solidFill>
                  <a:srgbClr val="3B3B3C"/>
                </a:solidFill>
                <a:effectLst/>
                <a:latin typeface="NanumGothic" panose="020D0604000000000000" pitchFamily="50" charset="-127"/>
                <a:ea typeface="NanumGothic" panose="020D0604000000000000" pitchFamily="50" charset="-127"/>
              </a:rPr>
              <a:t>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F273C00-3D9B-1AF1-3994-776919E3B3F3}"/>
              </a:ext>
            </a:extLst>
          </p:cNvPr>
          <p:cNvSpPr txBox="1"/>
          <p:nvPr/>
        </p:nvSpPr>
        <p:spPr>
          <a:xfrm>
            <a:off x="5816302" y="4681955"/>
            <a:ext cx="352874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300" dirty="0">
                <a:solidFill>
                  <a:srgbClr val="4DB84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금융소득에 대한 건강보험료 부과 강화 전망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4C02FB-597C-BEDA-82F5-271880CC9331}"/>
              </a:ext>
            </a:extLst>
          </p:cNvPr>
          <p:cNvSpPr txBox="1"/>
          <p:nvPr/>
        </p:nvSpPr>
        <p:spPr>
          <a:xfrm>
            <a:off x="7112446" y="6206967"/>
            <a:ext cx="22325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출처 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세무사신문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2022.10.27)</a:t>
            </a:r>
            <a:endParaRPr lang="ko-KR" altLang="en-US" sz="10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D1A2568-CAC4-20CB-FEB8-E028A2F9C629}"/>
              </a:ext>
            </a:extLst>
          </p:cNvPr>
          <p:cNvSpPr txBox="1"/>
          <p:nvPr/>
        </p:nvSpPr>
        <p:spPr>
          <a:xfrm>
            <a:off x="4315560" y="4720169"/>
            <a:ext cx="1500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향후 </a:t>
            </a:r>
            <a:r>
              <a:rPr lang="en-US" altLang="ko-KR" sz="1200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r>
              <a:rPr lang="ko-KR" altLang="en-US" sz="1200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천만원 이하의 금융소득에 대해 </a:t>
            </a:r>
            <a:r>
              <a:rPr lang="ko-KR" altLang="en-US" sz="1200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건보료</a:t>
            </a:r>
            <a:r>
              <a:rPr lang="ko-KR" altLang="en-US" sz="1200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 부과 가능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24149B5-36C2-FA2A-BE57-7C58D301653B}"/>
              </a:ext>
            </a:extLst>
          </p:cNvPr>
          <p:cNvSpPr txBox="1"/>
          <p:nvPr/>
        </p:nvSpPr>
        <p:spPr>
          <a:xfrm>
            <a:off x="373491" y="196734"/>
            <a:ext cx="9374150" cy="43088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sz="2200" b="1" dirty="0">
                <a:solidFill>
                  <a:srgbClr val="00387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『</a:t>
            </a:r>
            <a:r>
              <a:rPr lang="ko-KR" altLang="en-US" sz="2200" b="1" dirty="0" err="1">
                <a:solidFill>
                  <a:srgbClr val="00387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교보뉴더든든한종신보험</a:t>
            </a:r>
            <a:r>
              <a:rPr lang="en-US" altLang="ko-KR" sz="2200" b="1" dirty="0">
                <a:solidFill>
                  <a:srgbClr val="00387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』</a:t>
            </a:r>
            <a:r>
              <a:rPr lang="ko-KR" altLang="en-US" sz="2200" b="1" dirty="0">
                <a:solidFill>
                  <a:srgbClr val="00387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의 비과세 마케팅 포인트</a:t>
            </a:r>
          </a:p>
        </p:txBody>
      </p:sp>
    </p:spTree>
    <p:extLst>
      <p:ext uri="{BB962C8B-B14F-4D97-AF65-F5344CB8AC3E}">
        <p14:creationId xmlns:p14="http://schemas.microsoft.com/office/powerpoint/2010/main" val="145024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4AC3077-8079-BBE3-194D-F44010AC082D}"/>
              </a:ext>
            </a:extLst>
          </p:cNvPr>
          <p:cNvSpPr txBox="1"/>
          <p:nvPr/>
        </p:nvSpPr>
        <p:spPr>
          <a:xfrm>
            <a:off x="671384" y="1783988"/>
            <a:ext cx="8745666" cy="4681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>
                <a:solidFill>
                  <a:schemeClr val="accent1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국민건강보험법시행령 제</a:t>
            </a:r>
            <a:r>
              <a:rPr lang="en-US" altLang="ko-KR" sz="1600" b="1" dirty="0">
                <a:solidFill>
                  <a:schemeClr val="accent1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41</a:t>
            </a:r>
            <a:r>
              <a:rPr lang="ko-KR" altLang="en-US" sz="1600" b="1" dirty="0">
                <a:solidFill>
                  <a:schemeClr val="accent1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조 </a:t>
            </a:r>
            <a:r>
              <a:rPr lang="en-US" altLang="ko-KR" sz="1600" b="1" dirty="0">
                <a:solidFill>
                  <a:schemeClr val="accent1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600" b="1" dirty="0" err="1">
                <a:solidFill>
                  <a:schemeClr val="accent1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소득월액</a:t>
            </a:r>
            <a:r>
              <a:rPr lang="en-US" altLang="ko-KR" sz="1600" b="1" dirty="0">
                <a:solidFill>
                  <a:schemeClr val="accent1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</a:p>
          <a:p>
            <a:pPr>
              <a:lnSpc>
                <a:spcPts val="1700"/>
              </a:lnSpc>
            </a:pPr>
            <a:endParaRPr lang="en-US" altLang="ko-KR" sz="12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198438" indent="-198438">
              <a:lnSpc>
                <a:spcPts val="1700"/>
              </a:lnSpc>
            </a:pPr>
            <a:r>
              <a:rPr lang="ko-KR" altLang="en-US" sz="1200" i="0" dirty="0"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① </a:t>
            </a:r>
            <a:r>
              <a:rPr lang="ko-KR" altLang="en-US" sz="1200" i="0" u="none" strike="noStrike" dirty="0"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법 제</a:t>
            </a:r>
            <a:r>
              <a:rPr lang="en-US" altLang="ko-KR" sz="1200" i="0" u="none" strike="noStrike" dirty="0"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71</a:t>
            </a:r>
            <a:r>
              <a:rPr lang="ko-KR" altLang="en-US" sz="1200" i="0" u="none" strike="noStrike" dirty="0"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조제</a:t>
            </a:r>
            <a:r>
              <a:rPr lang="en-US" altLang="ko-KR" sz="1200" i="0" u="none" strike="noStrike" dirty="0"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r>
              <a:rPr lang="ko-KR" altLang="en-US" sz="1200" i="0" u="none" strike="noStrike" dirty="0"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항</a:t>
            </a:r>
            <a:r>
              <a:rPr lang="ko-KR" altLang="en-US" sz="1200" i="0" dirty="0"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에 따른 </a:t>
            </a:r>
            <a:r>
              <a:rPr lang="ko-KR" altLang="en-US" sz="1200" i="0" dirty="0" err="1"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소득월액</a:t>
            </a:r>
            <a:r>
              <a:rPr lang="en-US" altLang="ko-KR" sz="1200" i="0" dirty="0"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200" i="0" dirty="0"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이하 “</a:t>
            </a:r>
            <a:r>
              <a:rPr lang="ko-KR" altLang="en-US" sz="1200" i="0" dirty="0" err="1"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소득월액”이라</a:t>
            </a:r>
            <a:r>
              <a:rPr lang="ko-KR" altLang="en-US" sz="1200" i="0" dirty="0"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 한다</a:t>
            </a:r>
            <a:r>
              <a:rPr lang="en-US" altLang="ko-KR" sz="1200" i="0" dirty="0"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) </a:t>
            </a:r>
            <a:r>
              <a:rPr lang="ko-KR" altLang="en-US" sz="1200" i="0" dirty="0"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산정에 포함되는 소득은 다음 각 호와 같다</a:t>
            </a:r>
            <a:r>
              <a:rPr lang="en-US" altLang="ko-KR" sz="1200" i="0" dirty="0"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br>
              <a:rPr lang="en-US" altLang="ko-KR" sz="1200" i="0" dirty="0"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ko-KR" altLang="en-US" sz="1500" i="0" dirty="0">
                <a:solidFill>
                  <a:srgbClr val="FF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이 경우 </a:t>
            </a:r>
            <a:r>
              <a:rPr lang="ko-KR" altLang="en-US" sz="1500" i="0" u="none" strike="noStrike" dirty="0">
                <a:solidFill>
                  <a:srgbClr val="FF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「</a:t>
            </a:r>
            <a:r>
              <a:rPr lang="ko-KR" altLang="en-US" sz="1500" i="0" u="none" strike="noStrike" dirty="0" err="1">
                <a:solidFill>
                  <a:srgbClr val="FF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소득세법</a:t>
            </a:r>
            <a:r>
              <a:rPr lang="ko-KR" altLang="en-US" sz="1500" i="0" u="none" strike="noStrike" dirty="0" err="1">
                <a:solidFill>
                  <a:srgbClr val="FF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」</a:t>
            </a:r>
            <a:r>
              <a:rPr lang="ko-KR" altLang="en-US" sz="1500" i="0" dirty="0" err="1">
                <a:solidFill>
                  <a:srgbClr val="FF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에</a:t>
            </a:r>
            <a:r>
              <a:rPr lang="ko-KR" altLang="en-US" sz="1500" i="0" dirty="0">
                <a:solidFill>
                  <a:srgbClr val="FF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 따른 비과세소득은 제외한다</a:t>
            </a:r>
            <a:r>
              <a:rPr lang="en-US" altLang="ko-KR" sz="1500" i="0" dirty="0">
                <a:solidFill>
                  <a:srgbClr val="FF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. [</a:t>
            </a:r>
            <a:r>
              <a:rPr lang="ko-KR" altLang="en-US" sz="1500" i="0" dirty="0">
                <a:solidFill>
                  <a:srgbClr val="FF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개정 </a:t>
            </a:r>
            <a:r>
              <a:rPr lang="en-US" altLang="ko-KR" sz="1500" i="0" dirty="0">
                <a:solidFill>
                  <a:srgbClr val="FF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2020.10.7, 2022.6.30]</a:t>
            </a:r>
            <a:r>
              <a:rPr lang="ko-KR" altLang="en-US" sz="150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/>
            </a:r>
            <a:br>
              <a:rPr lang="ko-KR" altLang="en-US" sz="150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en-US" altLang="ko-KR" sz="1200" i="0" dirty="0">
                <a:solidFill>
                  <a:srgbClr val="4DB848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1. </a:t>
            </a:r>
            <a:r>
              <a:rPr lang="ko-KR" altLang="en-US" sz="1200" i="0" dirty="0">
                <a:solidFill>
                  <a:srgbClr val="4DB848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이자소득</a:t>
            </a:r>
            <a:r>
              <a:rPr lang="en-US" altLang="ko-KR" sz="1200" i="0" dirty="0">
                <a:solidFill>
                  <a:srgbClr val="4DB848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: </a:t>
            </a:r>
            <a:r>
              <a:rPr lang="ko-KR" altLang="en-US" sz="1200" i="0" u="none" strike="noStrike" dirty="0">
                <a:solidFill>
                  <a:srgbClr val="4DB848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「소득세법」 제</a:t>
            </a:r>
            <a:r>
              <a:rPr lang="en-US" altLang="ko-KR" sz="1200" i="0" u="none" strike="noStrike" dirty="0">
                <a:solidFill>
                  <a:srgbClr val="4DB848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16</a:t>
            </a:r>
            <a:r>
              <a:rPr lang="ko-KR" altLang="en-US" sz="1200" i="0" u="none" strike="noStrike" dirty="0">
                <a:solidFill>
                  <a:srgbClr val="4DB848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조</a:t>
            </a:r>
            <a:r>
              <a:rPr lang="ko-KR" altLang="en-US" sz="1200" i="0" dirty="0">
                <a:solidFill>
                  <a:srgbClr val="4DB848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에 따른 소득         </a:t>
            </a:r>
            <a:r>
              <a:rPr lang="en-US" altLang="ko-KR" sz="1200" i="0" dirty="0">
                <a:solidFill>
                  <a:srgbClr val="4DB848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2. </a:t>
            </a:r>
            <a:r>
              <a:rPr lang="ko-KR" altLang="en-US" sz="1200" i="0" dirty="0">
                <a:solidFill>
                  <a:srgbClr val="4DB848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배당소득</a:t>
            </a:r>
            <a:r>
              <a:rPr lang="en-US" altLang="ko-KR" sz="1200" i="0" dirty="0">
                <a:solidFill>
                  <a:srgbClr val="4DB848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: </a:t>
            </a:r>
            <a:r>
              <a:rPr lang="ko-KR" altLang="en-US" sz="1200" i="0" u="none" strike="noStrike" dirty="0">
                <a:solidFill>
                  <a:srgbClr val="4DB848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「소득세법」 제</a:t>
            </a:r>
            <a:r>
              <a:rPr lang="en-US" altLang="ko-KR" sz="1200" i="0" u="none" strike="noStrike" dirty="0">
                <a:solidFill>
                  <a:srgbClr val="4DB848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17</a:t>
            </a:r>
            <a:r>
              <a:rPr lang="ko-KR" altLang="en-US" sz="1200" i="0" u="none" strike="noStrike" dirty="0">
                <a:solidFill>
                  <a:srgbClr val="4DB848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조</a:t>
            </a:r>
            <a:r>
              <a:rPr lang="ko-KR" altLang="en-US" sz="1200" i="0" dirty="0">
                <a:solidFill>
                  <a:srgbClr val="4DB848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에 따른 소득</a:t>
            </a:r>
            <a:r>
              <a:rPr lang="ko-KR" altLang="en-US" sz="1200" dirty="0">
                <a:solidFill>
                  <a:srgbClr val="4DB84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/>
            </a:r>
            <a:br>
              <a:rPr lang="ko-KR" altLang="en-US" sz="1200" dirty="0">
                <a:solidFill>
                  <a:srgbClr val="4DB84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en-US" altLang="ko-KR" sz="1200" i="0" dirty="0">
                <a:solidFill>
                  <a:srgbClr val="4DB848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3. </a:t>
            </a:r>
            <a:r>
              <a:rPr lang="ko-KR" altLang="en-US" sz="1200" i="0" dirty="0">
                <a:solidFill>
                  <a:srgbClr val="4DB848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사업소득</a:t>
            </a:r>
            <a:r>
              <a:rPr lang="en-US" altLang="ko-KR" sz="1200" i="0" dirty="0">
                <a:solidFill>
                  <a:srgbClr val="4DB848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: </a:t>
            </a:r>
            <a:r>
              <a:rPr lang="ko-KR" altLang="en-US" sz="1200" i="0" u="none" strike="noStrike" dirty="0">
                <a:solidFill>
                  <a:srgbClr val="4DB848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「소득세법」 제</a:t>
            </a:r>
            <a:r>
              <a:rPr lang="en-US" altLang="ko-KR" sz="1200" i="0" u="none" strike="noStrike" dirty="0">
                <a:solidFill>
                  <a:srgbClr val="4DB848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19</a:t>
            </a:r>
            <a:r>
              <a:rPr lang="ko-KR" altLang="en-US" sz="1200" i="0" u="none" strike="noStrike" dirty="0">
                <a:solidFill>
                  <a:srgbClr val="4DB848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조</a:t>
            </a:r>
            <a:r>
              <a:rPr lang="ko-KR" altLang="en-US" sz="1200" i="0" dirty="0">
                <a:solidFill>
                  <a:srgbClr val="4DB848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에 따른 소득         </a:t>
            </a:r>
            <a:r>
              <a:rPr lang="en-US" altLang="ko-KR" sz="1200" i="0" dirty="0">
                <a:solidFill>
                  <a:srgbClr val="4DB848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4. </a:t>
            </a:r>
            <a:r>
              <a:rPr lang="ko-KR" altLang="en-US" sz="1200" i="0" dirty="0">
                <a:solidFill>
                  <a:srgbClr val="4DB848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근로소득</a:t>
            </a:r>
            <a:r>
              <a:rPr lang="en-US" altLang="ko-KR" sz="1200" i="0" dirty="0">
                <a:solidFill>
                  <a:srgbClr val="4DB848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: </a:t>
            </a:r>
            <a:r>
              <a:rPr lang="ko-KR" altLang="en-US" sz="1200" i="0" u="none" strike="noStrike" dirty="0">
                <a:solidFill>
                  <a:srgbClr val="4DB848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「소득세법」 제</a:t>
            </a:r>
            <a:r>
              <a:rPr lang="en-US" altLang="ko-KR" sz="1200" i="0" u="none" strike="noStrike" dirty="0">
                <a:solidFill>
                  <a:srgbClr val="4DB848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20</a:t>
            </a:r>
            <a:r>
              <a:rPr lang="ko-KR" altLang="en-US" sz="1200" i="0" u="none" strike="noStrike" dirty="0">
                <a:solidFill>
                  <a:srgbClr val="4DB848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조</a:t>
            </a:r>
            <a:r>
              <a:rPr lang="ko-KR" altLang="en-US" sz="1200" i="0" dirty="0">
                <a:solidFill>
                  <a:srgbClr val="4DB848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에 따른 소득</a:t>
            </a:r>
            <a:r>
              <a:rPr lang="en-US" altLang="ko-KR" sz="1200" i="0" dirty="0">
                <a:solidFill>
                  <a:srgbClr val="4DB848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r>
              <a:rPr lang="ko-KR" altLang="en-US" sz="1200" dirty="0">
                <a:solidFill>
                  <a:srgbClr val="4DB84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/>
            </a:r>
            <a:br>
              <a:rPr lang="ko-KR" altLang="en-US" sz="1200" dirty="0">
                <a:solidFill>
                  <a:srgbClr val="4DB84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en-US" altLang="ko-KR" sz="1200" i="0" dirty="0">
                <a:solidFill>
                  <a:srgbClr val="4DB848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5. </a:t>
            </a:r>
            <a:r>
              <a:rPr lang="ko-KR" altLang="en-US" sz="1200" i="0" dirty="0">
                <a:solidFill>
                  <a:srgbClr val="4DB848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연금소득</a:t>
            </a:r>
            <a:r>
              <a:rPr lang="en-US" altLang="ko-KR" sz="1200" i="0" dirty="0">
                <a:solidFill>
                  <a:srgbClr val="4DB848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: </a:t>
            </a:r>
            <a:r>
              <a:rPr lang="ko-KR" altLang="en-US" sz="1200" i="0" u="none" strike="noStrike" dirty="0">
                <a:solidFill>
                  <a:srgbClr val="4DB848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「소득세법」 제</a:t>
            </a:r>
            <a:r>
              <a:rPr lang="en-US" altLang="ko-KR" sz="1200" i="0" u="none" strike="noStrike" dirty="0">
                <a:solidFill>
                  <a:srgbClr val="4DB848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20</a:t>
            </a:r>
            <a:r>
              <a:rPr lang="ko-KR" altLang="en-US" sz="1200" i="0" u="none" strike="noStrike" dirty="0">
                <a:solidFill>
                  <a:srgbClr val="4DB848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조의</a:t>
            </a:r>
            <a:r>
              <a:rPr lang="en-US" altLang="ko-KR" sz="1200" i="0" u="none" strike="noStrike" dirty="0">
                <a:solidFill>
                  <a:srgbClr val="4DB848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3</a:t>
            </a:r>
            <a:r>
              <a:rPr lang="ko-KR" altLang="en-US" sz="1200" i="0" dirty="0">
                <a:solidFill>
                  <a:srgbClr val="4DB848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에 따른 소득</a:t>
            </a:r>
            <a:r>
              <a:rPr lang="en-US" altLang="ko-KR" sz="1200" i="0" dirty="0">
                <a:solidFill>
                  <a:srgbClr val="4DB848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r>
              <a:rPr lang="ko-KR" altLang="en-US" sz="1200" i="0" dirty="0">
                <a:solidFill>
                  <a:srgbClr val="4DB848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다만</a:t>
            </a:r>
            <a:r>
              <a:rPr lang="en-US" altLang="ko-KR" sz="1200" i="0" dirty="0">
                <a:solidFill>
                  <a:srgbClr val="4DB848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200" i="0" dirty="0">
                <a:solidFill>
                  <a:srgbClr val="4DB848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같은 조 제</a:t>
            </a:r>
            <a:r>
              <a:rPr lang="en-US" altLang="ko-KR" sz="1200" i="0" dirty="0">
                <a:solidFill>
                  <a:srgbClr val="4DB848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r>
              <a:rPr lang="ko-KR" altLang="en-US" sz="1200" i="0" dirty="0" err="1">
                <a:solidFill>
                  <a:srgbClr val="4DB848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항제</a:t>
            </a:r>
            <a:r>
              <a:rPr lang="en-US" altLang="ko-KR" sz="1200" i="0" dirty="0">
                <a:solidFill>
                  <a:srgbClr val="4DB848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r>
              <a:rPr lang="ko-KR" altLang="en-US" sz="1200" i="0" dirty="0">
                <a:solidFill>
                  <a:srgbClr val="4DB848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호의 공적연금소득의 경우에는 </a:t>
            </a:r>
            <a:r>
              <a:rPr lang="en-US" altLang="ko-KR" sz="1200" i="0" dirty="0">
                <a:solidFill>
                  <a:srgbClr val="4DB848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/>
            </a:r>
            <a:br>
              <a:rPr lang="en-US" altLang="ko-KR" sz="1200" i="0" dirty="0">
                <a:solidFill>
                  <a:srgbClr val="4DB848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en-US" altLang="ko-KR" sz="1200" i="0" dirty="0">
                <a:solidFill>
                  <a:srgbClr val="4DB848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    </a:t>
            </a:r>
            <a:r>
              <a:rPr lang="ko-KR" altLang="en-US" sz="1200" i="0" dirty="0">
                <a:solidFill>
                  <a:srgbClr val="4DB848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같은 조 제</a:t>
            </a:r>
            <a:r>
              <a:rPr lang="en-US" altLang="ko-KR" sz="1200" i="0" dirty="0">
                <a:solidFill>
                  <a:srgbClr val="4DB848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2</a:t>
            </a:r>
            <a:r>
              <a:rPr lang="ko-KR" altLang="en-US" sz="1200" i="0" dirty="0">
                <a:solidFill>
                  <a:srgbClr val="4DB848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항을 적용하지 않고 해당 과세기간에 발생한 연금소득 전부를 연금소득으로 한다</a:t>
            </a:r>
            <a:r>
              <a:rPr lang="en-US" altLang="ko-KR" sz="1200" i="0" dirty="0">
                <a:solidFill>
                  <a:srgbClr val="4DB848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r>
              <a:rPr lang="ko-KR" altLang="en-US" sz="1200" dirty="0">
                <a:solidFill>
                  <a:srgbClr val="4DB84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/>
            </a:r>
            <a:br>
              <a:rPr lang="ko-KR" altLang="en-US" sz="1200" dirty="0">
                <a:solidFill>
                  <a:srgbClr val="4DB84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en-US" altLang="ko-KR" sz="1200" i="0" dirty="0">
                <a:solidFill>
                  <a:srgbClr val="4DB848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6. </a:t>
            </a:r>
            <a:r>
              <a:rPr lang="ko-KR" altLang="en-US" sz="1200" i="0" dirty="0">
                <a:solidFill>
                  <a:srgbClr val="4DB848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기타소득</a:t>
            </a:r>
            <a:r>
              <a:rPr lang="en-US" altLang="ko-KR" sz="1200" i="0" dirty="0">
                <a:solidFill>
                  <a:srgbClr val="4DB848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: </a:t>
            </a:r>
            <a:r>
              <a:rPr lang="ko-KR" altLang="en-US" sz="1200" i="0" u="none" strike="noStrike" dirty="0">
                <a:solidFill>
                  <a:srgbClr val="4DB848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「소득세법」 제</a:t>
            </a:r>
            <a:r>
              <a:rPr lang="en-US" altLang="ko-KR" sz="1200" i="0" u="none" strike="noStrike" dirty="0">
                <a:solidFill>
                  <a:srgbClr val="4DB848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21</a:t>
            </a:r>
            <a:r>
              <a:rPr lang="ko-KR" altLang="en-US" sz="1200" i="0" u="none" strike="noStrike" dirty="0">
                <a:solidFill>
                  <a:srgbClr val="4DB848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조</a:t>
            </a:r>
            <a:r>
              <a:rPr lang="ko-KR" altLang="en-US" sz="1200" i="0" dirty="0">
                <a:solidFill>
                  <a:srgbClr val="4DB848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에 따른 소득</a:t>
            </a:r>
            <a:endParaRPr lang="en-US" altLang="ko-KR" sz="1200" i="0" dirty="0">
              <a:solidFill>
                <a:srgbClr val="4DB848"/>
              </a:solidFill>
              <a:effectLst/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198438" indent="-198438">
              <a:lnSpc>
                <a:spcPts val="1700"/>
              </a:lnSpc>
            </a:pPr>
            <a:r>
              <a:rPr lang="ko-KR" altLang="en-US" sz="1200" i="0" dirty="0"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② 제</a:t>
            </a:r>
            <a:r>
              <a:rPr lang="en-US" altLang="ko-KR" sz="1200" i="0" dirty="0"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r>
              <a:rPr lang="ko-KR" altLang="en-US" sz="1200" i="0" dirty="0"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항 각 호의 소득의 구체적인 산정방법은 보건복지부령으로 정한다</a:t>
            </a:r>
            <a:r>
              <a:rPr lang="en-US" altLang="ko-KR" sz="1400" i="0" dirty="0"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r>
              <a:rPr lang="en-US" altLang="ko-KR" sz="1200" i="0" dirty="0"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</a:p>
          <a:p>
            <a:pPr marL="198438" indent="-198438">
              <a:lnSpc>
                <a:spcPts val="1700"/>
              </a:lnSpc>
            </a:pP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③ 제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항 각 호의 소득 자료의 반영시기는 다음 각 호의 구분에 따른다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다만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천재지변 등 부득이한 사유가 발생한 경우에는 공단의 정관으로 정하는 바에 따라 반영시기를 조정할 수 있다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[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신설 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2022.8.31] [[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시행일 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2022.9.1]]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/>
            </a:r>
            <a:b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1. 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매년 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월부터 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10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월까지의 </a:t>
            </a:r>
            <a:r>
              <a:rPr lang="ko-KR" altLang="en-US" sz="12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소득월액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산정 시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2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소득월액보험료가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부과되는 연도의 전전년도 자료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다만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제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r>
              <a:rPr lang="ko-KR" altLang="en-US" sz="12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항제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5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호의 연금소득 자료는 </a:t>
            </a:r>
            <a:r>
              <a:rPr lang="ko-KR" altLang="en-US" sz="12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소득월액보험료가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부과되는 연도의 전년도 자료로 한다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/>
            </a:r>
            <a:b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2. 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매년 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11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월 및 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12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월의 </a:t>
            </a:r>
            <a:r>
              <a:rPr lang="ko-KR" altLang="en-US" sz="12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소득월액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산정 시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2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소득월액보험료가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부과되는 연도의 전년도 자료</a:t>
            </a:r>
            <a:endParaRPr lang="en-US" altLang="ko-KR" sz="12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198438" indent="-198438">
              <a:lnSpc>
                <a:spcPts val="1700"/>
              </a:lnSpc>
            </a:pP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④ 법 제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71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조제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항 계산식 외의 부분 및 같은 항의 계산식에서 “대통령령으로 정하는 </a:t>
            </a:r>
            <a:r>
              <a:rPr lang="ko-KR" altLang="en-US" sz="12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금액”이란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각각 연간 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2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천만원을 말한다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[</a:t>
            </a:r>
            <a:b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개정 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2018.3.6, 2020.10.7, 2022.8.31] [[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시행일 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2022.9.1]]</a:t>
            </a:r>
          </a:p>
          <a:p>
            <a:pPr marL="198438" indent="-198438">
              <a:lnSpc>
                <a:spcPts val="1700"/>
              </a:lnSpc>
            </a:pP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⑤ </a:t>
            </a:r>
            <a:r>
              <a:rPr lang="ko-KR" altLang="en-US" sz="12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소득월액은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 법 제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71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조제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항의 계산식을 적용하여 산출한 금액을 보건복지부령으로 정하는 방법에 따라 평가하여 산정한다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[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개정 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2018.3.6, 2020.10.7, 2022.8.31] [[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시행일 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2022.9.1]]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/>
            </a:r>
            <a:b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⑥ 제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항부터 제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5</a:t>
            </a:r>
            <a:r>
              <a:rPr lang="ko-KR" altLang="en-US" sz="12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항까지에서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규정한 사항 외에 소득 자료의 구체적인 종류 등 </a:t>
            </a:r>
            <a:r>
              <a:rPr lang="ko-KR" altLang="en-US" sz="12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소득월액의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산정에 필요한 세부 사항은 공단의 정관으로 정한다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[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신설 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2022.8.31] [[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시행일 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2022.9.1]]</a:t>
            </a:r>
            <a:endParaRPr lang="ko-KR" altLang="en-US" sz="12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6" name="오른쪽 중괄호 5">
            <a:extLst>
              <a:ext uri="{FF2B5EF4-FFF2-40B4-BE49-F238E27FC236}">
                <a16:creationId xmlns:a16="http://schemas.microsoft.com/office/drawing/2014/main" id="{C3FB7593-E4D9-5504-3452-4DCB3F0D862F}"/>
              </a:ext>
            </a:extLst>
          </p:cNvPr>
          <p:cNvSpPr/>
          <p:nvPr/>
        </p:nvSpPr>
        <p:spPr>
          <a:xfrm>
            <a:off x="7616502" y="2780060"/>
            <a:ext cx="216024" cy="936972"/>
          </a:xfrm>
          <a:prstGeom prst="rightBrace">
            <a:avLst>
              <a:gd name="adj1" fmla="val 8333"/>
              <a:gd name="adj2" fmla="val 23384"/>
            </a:avLst>
          </a:prstGeom>
          <a:ln w="12700">
            <a:solidFill>
              <a:srgbClr val="4DB8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D7498D27-A9A1-AA38-CCC1-B0389EEB0211}"/>
              </a:ext>
            </a:extLst>
          </p:cNvPr>
          <p:cNvSpPr/>
          <p:nvPr/>
        </p:nvSpPr>
        <p:spPr>
          <a:xfrm>
            <a:off x="7328470" y="1783988"/>
            <a:ext cx="2088580" cy="477510"/>
          </a:xfrm>
          <a:prstGeom prst="roundRect">
            <a:avLst>
              <a:gd name="adj" fmla="val 12504"/>
            </a:avLst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합산소득 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2000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만원 초과시 피부양자 자격 상실</a:t>
            </a:r>
          </a:p>
        </p:txBody>
      </p:sp>
      <p:cxnSp>
        <p:nvCxnSpPr>
          <p:cNvPr id="9" name="연결선: 꺾임 8">
            <a:extLst>
              <a:ext uri="{FF2B5EF4-FFF2-40B4-BE49-F238E27FC236}">
                <a16:creationId xmlns:a16="http://schemas.microsoft.com/office/drawing/2014/main" id="{3FF41612-B15A-A2AF-F6EE-8BD0EFFC2F91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7697711" y="2564205"/>
            <a:ext cx="566373" cy="287743"/>
          </a:xfrm>
          <a:prstGeom prst="bentConnector3">
            <a:avLst>
              <a:gd name="adj1" fmla="val -1370"/>
            </a:avLst>
          </a:prstGeom>
          <a:ln w="12700">
            <a:solidFill>
              <a:srgbClr val="4DB84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27772D52-9FFF-F638-766A-D299B45FC7A2}"/>
              </a:ext>
            </a:extLst>
          </p:cNvPr>
          <p:cNvSpPr/>
          <p:nvPr/>
        </p:nvSpPr>
        <p:spPr>
          <a:xfrm>
            <a:off x="790977" y="2708920"/>
            <a:ext cx="6393477" cy="216024"/>
          </a:xfrm>
          <a:prstGeom prst="rect">
            <a:avLst/>
          </a:prstGeom>
          <a:solidFill>
            <a:srgbClr val="FF0000">
              <a:alpha val="9000"/>
            </a:srgb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9" name="연결선: 꺾임 18">
            <a:extLst>
              <a:ext uri="{FF2B5EF4-FFF2-40B4-BE49-F238E27FC236}">
                <a16:creationId xmlns:a16="http://schemas.microsoft.com/office/drawing/2014/main" id="{29F15A1A-6F84-45D0-A638-7FFC17C0D608}"/>
              </a:ext>
            </a:extLst>
          </p:cNvPr>
          <p:cNvCxnSpPr>
            <a:cxnSpLocks/>
          </p:cNvCxnSpPr>
          <p:nvPr/>
        </p:nvCxnSpPr>
        <p:spPr>
          <a:xfrm>
            <a:off x="7184454" y="2816932"/>
            <a:ext cx="1656532" cy="324036"/>
          </a:xfrm>
          <a:prstGeom prst="bentConnector3">
            <a:avLst>
              <a:gd name="adj1" fmla="val 992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사각형: 둥근 모서리 24">
            <a:extLst>
              <a:ext uri="{FF2B5EF4-FFF2-40B4-BE49-F238E27FC236}">
                <a16:creationId xmlns:a16="http://schemas.microsoft.com/office/drawing/2014/main" id="{4B000D68-BBF5-7207-0029-D4230FC848FB}"/>
              </a:ext>
            </a:extLst>
          </p:cNvPr>
          <p:cNvSpPr/>
          <p:nvPr/>
        </p:nvSpPr>
        <p:spPr>
          <a:xfrm>
            <a:off x="7848900" y="3294442"/>
            <a:ext cx="1568150" cy="640715"/>
          </a:xfrm>
          <a:prstGeom prst="roundRect">
            <a:avLst>
              <a:gd name="adj" fmla="val 12504"/>
            </a:avLst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금융소득 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천만원 </a:t>
            </a:r>
            <a:endParaRPr lang="en-US" altLang="ko-KR" sz="12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/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초과 시 국민건강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/>
            </a:r>
            <a:b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보험료 부과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FDCFDDF-5382-052F-1CD7-99F87FB672E4}"/>
              </a:ext>
            </a:extLst>
          </p:cNvPr>
          <p:cNvSpPr txBox="1"/>
          <p:nvPr/>
        </p:nvSpPr>
        <p:spPr>
          <a:xfrm>
            <a:off x="373491" y="196734"/>
            <a:ext cx="9374150" cy="43088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sz="2200" b="1" dirty="0">
                <a:solidFill>
                  <a:srgbClr val="00387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『</a:t>
            </a:r>
            <a:r>
              <a:rPr lang="ko-KR" altLang="en-US" sz="2200" b="1" dirty="0" err="1">
                <a:solidFill>
                  <a:srgbClr val="00387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교보뉴더든든한종신보험</a:t>
            </a:r>
            <a:r>
              <a:rPr lang="en-US" altLang="ko-KR" sz="2200" b="1" dirty="0">
                <a:solidFill>
                  <a:srgbClr val="00387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』</a:t>
            </a:r>
            <a:r>
              <a:rPr lang="ko-KR" altLang="en-US" sz="2200" b="1" dirty="0">
                <a:solidFill>
                  <a:srgbClr val="00387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의 비과세 마케팅 포인트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19C790A-0FDD-2585-3612-5078E55DA149}"/>
              </a:ext>
            </a:extLst>
          </p:cNvPr>
          <p:cNvSpPr txBox="1"/>
          <p:nvPr/>
        </p:nvSpPr>
        <p:spPr>
          <a:xfrm>
            <a:off x="790977" y="1126639"/>
            <a:ext cx="6912769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>
                <a:schemeClr val="tx1"/>
              </a:buClr>
            </a:pPr>
            <a:r>
              <a:rPr lang="ko-KR" altLang="en-US" sz="1700" b="1" dirty="0">
                <a:latin typeface="나눔고딕" pitchFamily="2" charset="-127"/>
                <a:ea typeface="나눔고딕" pitchFamily="2" charset="-127"/>
              </a:rPr>
              <a:t>국민건강보험개편과 </a:t>
            </a:r>
            <a:r>
              <a:rPr lang="ko-KR" altLang="en-US" sz="1700" b="1" dirty="0" err="1">
                <a:latin typeface="나눔고딕" pitchFamily="2" charset="-127"/>
                <a:ea typeface="나눔고딕" pitchFamily="2" charset="-127"/>
              </a:rPr>
              <a:t>교보뉴더든든한종신보험의</a:t>
            </a:r>
            <a:r>
              <a:rPr lang="ko-KR" altLang="en-US" sz="1700" b="1" dirty="0">
                <a:latin typeface="나눔고딕" pitchFamily="2" charset="-127"/>
                <a:ea typeface="나눔고딕" pitchFamily="2" charset="-127"/>
              </a:rPr>
              <a:t> 비과세 활용 </a:t>
            </a:r>
          </a:p>
        </p:txBody>
      </p:sp>
      <p:sp>
        <p:nvSpPr>
          <p:cNvPr id="31" name="타원 30">
            <a:extLst>
              <a:ext uri="{FF2B5EF4-FFF2-40B4-BE49-F238E27FC236}">
                <a16:creationId xmlns:a16="http://schemas.microsoft.com/office/drawing/2014/main" id="{4F059093-1417-466F-CA76-C84D66D846E3}"/>
              </a:ext>
            </a:extLst>
          </p:cNvPr>
          <p:cNvSpPr/>
          <p:nvPr/>
        </p:nvSpPr>
        <p:spPr>
          <a:xfrm>
            <a:off x="567027" y="1183549"/>
            <a:ext cx="208714" cy="208714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190500" dist="1143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8016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3AD80D8-5C6B-66EA-39E1-4AB13F812551}"/>
              </a:ext>
            </a:extLst>
          </p:cNvPr>
          <p:cNvSpPr txBox="1"/>
          <p:nvPr/>
        </p:nvSpPr>
        <p:spPr>
          <a:xfrm>
            <a:off x="790977" y="1126639"/>
            <a:ext cx="6912769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>
                <a:schemeClr val="tx1"/>
              </a:buClr>
            </a:pPr>
            <a:r>
              <a:rPr lang="ko-KR" altLang="en-US" sz="1700" b="1" dirty="0">
                <a:latin typeface="나눔고딕" pitchFamily="2" charset="-127"/>
                <a:ea typeface="나눔고딕" pitchFamily="2" charset="-127"/>
              </a:rPr>
              <a:t>국민건강보험료 부담을 더는 절세 전략 </a:t>
            </a:r>
          </a:p>
        </p:txBody>
      </p:sp>
      <p:sp>
        <p:nvSpPr>
          <p:cNvPr id="3" name="타원 2">
            <a:extLst>
              <a:ext uri="{FF2B5EF4-FFF2-40B4-BE49-F238E27FC236}">
                <a16:creationId xmlns:a16="http://schemas.microsoft.com/office/drawing/2014/main" id="{A04753EC-6D73-A5B3-E4CA-9C4C2002B5F8}"/>
              </a:ext>
            </a:extLst>
          </p:cNvPr>
          <p:cNvSpPr/>
          <p:nvPr/>
        </p:nvSpPr>
        <p:spPr>
          <a:xfrm>
            <a:off x="567027" y="1183549"/>
            <a:ext cx="208714" cy="208714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190500" dist="1143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7430EB40-29B9-26B0-FC84-6AD3F775061E}"/>
              </a:ext>
            </a:extLst>
          </p:cNvPr>
          <p:cNvGrpSpPr/>
          <p:nvPr/>
        </p:nvGrpSpPr>
        <p:grpSpPr>
          <a:xfrm>
            <a:off x="775741" y="1844824"/>
            <a:ext cx="8641309" cy="791790"/>
            <a:chOff x="950840" y="1989138"/>
            <a:chExt cx="8323335" cy="791790"/>
          </a:xfrm>
        </p:grpSpPr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E5568D9B-6759-74F3-0660-40E7510FCCD2}"/>
                </a:ext>
              </a:extLst>
            </p:cNvPr>
            <p:cNvSpPr/>
            <p:nvPr/>
          </p:nvSpPr>
          <p:spPr>
            <a:xfrm>
              <a:off x="2792413" y="1989138"/>
              <a:ext cx="6481762" cy="791790"/>
            </a:xfrm>
            <a:prstGeom prst="rect">
              <a:avLst/>
            </a:prstGeom>
            <a:noFill/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1</a:t>
              </a:r>
              <a:endPara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7C500ADD-6BB8-EA2D-8001-07D188A0C6AC}"/>
                </a:ext>
              </a:extLst>
            </p:cNvPr>
            <p:cNvSpPr/>
            <p:nvPr/>
          </p:nvSpPr>
          <p:spPr>
            <a:xfrm>
              <a:off x="950840" y="1989138"/>
              <a:ext cx="2057944" cy="791790"/>
            </a:xfrm>
            <a:prstGeom prst="rect">
              <a:avLst/>
            </a:prstGeom>
            <a:solidFill>
              <a:srgbClr val="4EB949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46ECAB9E-A1B7-D303-FBAD-0B485B622C3A}"/>
              </a:ext>
            </a:extLst>
          </p:cNvPr>
          <p:cNvSpPr txBox="1"/>
          <p:nvPr/>
        </p:nvSpPr>
        <p:spPr>
          <a:xfrm>
            <a:off x="817558" y="1903827"/>
            <a:ext cx="2016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  <a:cs typeface="KoPubWorld돋움체 Bold" panose="00000800000000000000" pitchFamily="2" charset="-127"/>
              </a:rPr>
              <a:t>비과세 금융상품 </a:t>
            </a:r>
            <a:endParaRPr lang="en-US" altLang="ko-KR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  <a:cs typeface="KoPubWorld돋움체 Bold" panose="00000800000000000000" pitchFamily="2" charset="-127"/>
            </a:endParaRPr>
          </a:p>
          <a:p>
            <a:pPr algn="ctr"/>
            <a:r>
              <a:rPr lang="ko-KR" altLang="en-US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  <a:cs typeface="KoPubWorld돋움체 Bold" panose="00000800000000000000" pitchFamily="2" charset="-127"/>
              </a:rPr>
              <a:t>가입하기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E64C67-D9FE-5B90-A516-E10B9E6FBCA6}"/>
              </a:ext>
            </a:extLst>
          </p:cNvPr>
          <p:cNvSpPr txBox="1"/>
          <p:nvPr/>
        </p:nvSpPr>
        <p:spPr>
          <a:xfrm>
            <a:off x="3027483" y="1949993"/>
            <a:ext cx="61205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>
                <a:solidFill>
                  <a:schemeClr val="bg1"/>
                </a:solidFill>
                <a:highlight>
                  <a:srgbClr val="4DB848"/>
                </a:highlight>
                <a:latin typeface="나눔고딕" panose="020D0604000000000000" pitchFamily="50" charset="-127"/>
                <a:ea typeface="나눔고딕" panose="020D0604000000000000" pitchFamily="50" charset="-127"/>
                <a:cs typeface="KoPubWorld돋움체 Light" panose="00000300000000000000" pitchFamily="2" charset="-127"/>
              </a:rPr>
              <a:t>비과세 소득</a:t>
            </a:r>
            <a:r>
              <a:rPr lang="ko-KR" altLang="en-US" sz="1400" dirty="0">
                <a:solidFill>
                  <a:schemeClr val="bg1"/>
                </a:solidFill>
                <a:highlight>
                  <a:srgbClr val="4DB848"/>
                </a:highlight>
                <a:latin typeface="나눔고딕" panose="020D0604000000000000" pitchFamily="50" charset="-127"/>
                <a:ea typeface="나눔고딕" panose="020D0604000000000000" pitchFamily="50" charset="-127"/>
                <a:cs typeface="KoPubWorld돋움체 Light" panose="00000300000000000000" pitchFamily="2" charset="-127"/>
              </a:rPr>
              <a:t>은 </a:t>
            </a:r>
            <a:r>
              <a:rPr lang="ko-KR" altLang="en-US" sz="1400" dirty="0" err="1">
                <a:latin typeface="나눔고딕" panose="020D0604000000000000" pitchFamily="50" charset="-127"/>
                <a:ea typeface="나눔고딕" panose="020D0604000000000000" pitchFamily="50" charset="-127"/>
                <a:cs typeface="KoPubWorld돋움체 Light" panose="00000300000000000000" pitchFamily="2" charset="-127"/>
              </a:rPr>
              <a:t>건보료</a:t>
            </a:r>
            <a:r>
              <a:rPr lang="ko-KR" altLang="en-US" sz="1400" dirty="0">
                <a:latin typeface="나눔고딕" panose="020D0604000000000000" pitchFamily="50" charset="-127"/>
                <a:ea typeface="나눔고딕" panose="020D0604000000000000" pitchFamily="50" charset="-127"/>
                <a:cs typeface="KoPubWorld돋움체 Light" panose="00000300000000000000" pitchFamily="2" charset="-127"/>
              </a:rPr>
              <a:t> 부과대상에서 제외</a:t>
            </a:r>
            <a:r>
              <a:rPr lang="en-US" altLang="ko-KR" sz="1400" dirty="0">
                <a:latin typeface="나눔고딕" panose="020D0604000000000000" pitchFamily="50" charset="-127"/>
                <a:ea typeface="나눔고딕" panose="020D0604000000000000" pitchFamily="50" charset="-127"/>
                <a:cs typeface="KoPubWorld돋움체 Light" panose="00000300000000000000" pitchFamily="2" charset="-127"/>
              </a:rPr>
              <a:t>. </a:t>
            </a:r>
            <a:r>
              <a:rPr lang="ko-KR" altLang="en-US" sz="1400" dirty="0">
                <a:latin typeface="나눔고딕" panose="020D0604000000000000" pitchFamily="50" charset="-127"/>
                <a:ea typeface="나눔고딕" panose="020D0604000000000000" pitchFamily="50" charset="-127"/>
                <a:cs typeface="KoPubWorld돋움체 Light" panose="00000300000000000000" pitchFamily="2" charset="-127"/>
              </a:rPr>
              <a:t>특히 금융소득 </a:t>
            </a:r>
            <a:r>
              <a:rPr lang="en-US" altLang="ko-KR" sz="1400" dirty="0">
                <a:latin typeface="나눔고딕" panose="020D0604000000000000" pitchFamily="50" charset="-127"/>
                <a:ea typeface="나눔고딕" panose="020D0604000000000000" pitchFamily="50" charset="-127"/>
                <a:cs typeface="KoPubWorld돋움체 Light" panose="00000300000000000000" pitchFamily="2" charset="-127"/>
              </a:rPr>
              <a:t>1</a:t>
            </a:r>
            <a:r>
              <a:rPr lang="ko-KR" altLang="en-US" sz="1400" dirty="0">
                <a:latin typeface="나눔고딕" panose="020D0604000000000000" pitchFamily="50" charset="-127"/>
                <a:ea typeface="나눔고딕" panose="020D0604000000000000" pitchFamily="50" charset="-127"/>
                <a:cs typeface="KoPubWorld돋움체 Light" panose="00000300000000000000" pitchFamily="2" charset="-127"/>
              </a:rPr>
              <a:t>천만원을 초과하는 경우 </a:t>
            </a:r>
            <a:r>
              <a:rPr lang="ko-KR" altLang="en-US" sz="1400" dirty="0" err="1">
                <a:latin typeface="나눔고딕" panose="020D0604000000000000" pitchFamily="50" charset="-127"/>
                <a:ea typeface="나눔고딕" panose="020D0604000000000000" pitchFamily="50" charset="-127"/>
                <a:cs typeface="KoPubWorld돋움체 Light" panose="00000300000000000000" pitchFamily="2" charset="-127"/>
              </a:rPr>
              <a:t>건보료가</a:t>
            </a:r>
            <a:r>
              <a:rPr lang="ko-KR" altLang="en-US" sz="1400" dirty="0">
                <a:latin typeface="나눔고딕" panose="020D0604000000000000" pitchFamily="50" charset="-127"/>
                <a:ea typeface="나눔고딕" panose="020D0604000000000000" pitchFamily="50" charset="-127"/>
                <a:cs typeface="KoPubWorld돋움체 Light" panose="00000300000000000000" pitchFamily="2" charset="-127"/>
              </a:rPr>
              <a:t> 부과가 되기 때문에 최대한 금융소득에 대해서 비과세 적용 필요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BCAD3B0-04DC-FC4E-0994-90AF032B6477}"/>
              </a:ext>
            </a:extLst>
          </p:cNvPr>
          <p:cNvSpPr txBox="1"/>
          <p:nvPr/>
        </p:nvSpPr>
        <p:spPr>
          <a:xfrm>
            <a:off x="2995661" y="4038680"/>
            <a:ext cx="63490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>
                <a:latin typeface="나눔고딕" panose="020D0604000000000000" pitchFamily="50" charset="-127"/>
                <a:ea typeface="나눔고딕" panose="020D0604000000000000" pitchFamily="50" charset="-127"/>
                <a:cs typeface="KoPubWorld돋움체 Light" panose="00000300000000000000" pitchFamily="2" charset="-127"/>
              </a:rPr>
              <a:t>세액공제가 가능한 연금저축상품과 같은 </a:t>
            </a:r>
            <a:r>
              <a:rPr lang="ko-KR" altLang="en-US" sz="1600" b="1" dirty="0" err="1">
                <a:solidFill>
                  <a:schemeClr val="bg1"/>
                </a:solidFill>
                <a:highlight>
                  <a:srgbClr val="4DB848"/>
                </a:highlight>
                <a:latin typeface="나눔고딕" panose="020D0604000000000000" pitchFamily="50" charset="-127"/>
                <a:ea typeface="나눔고딕" panose="020D0604000000000000" pitchFamily="50" charset="-127"/>
                <a:cs typeface="KoPubWorld돋움체 Light" panose="00000300000000000000" pitchFamily="2" charset="-127"/>
              </a:rPr>
              <a:t>과세이연상품</a:t>
            </a:r>
            <a:r>
              <a:rPr lang="ko-KR" altLang="en-US" sz="1400" dirty="0" err="1">
                <a:latin typeface="나눔고딕" panose="020D0604000000000000" pitchFamily="50" charset="-127"/>
                <a:ea typeface="나눔고딕" panose="020D0604000000000000" pitchFamily="50" charset="-127"/>
                <a:cs typeface="KoPubWorld돋움체 Light" panose="00000300000000000000" pitchFamily="2" charset="-127"/>
              </a:rPr>
              <a:t>의</a:t>
            </a:r>
            <a:r>
              <a:rPr lang="ko-KR" altLang="en-US" sz="1400" dirty="0">
                <a:latin typeface="나눔고딕" panose="020D0604000000000000" pitchFamily="50" charset="-127"/>
                <a:ea typeface="나눔고딕" panose="020D0604000000000000" pitchFamily="50" charset="-127"/>
                <a:cs typeface="KoPubWorld돋움체 Light" panose="00000300000000000000" pitchFamily="2" charset="-127"/>
              </a:rPr>
              <a:t> 가입을 고려해야 함</a:t>
            </a:r>
            <a:endParaRPr lang="en-US" altLang="ko-KR" sz="1400" dirty="0">
              <a:latin typeface="나눔고딕" panose="020D0604000000000000" pitchFamily="50" charset="-127"/>
              <a:ea typeface="나눔고딕" panose="020D0604000000000000" pitchFamily="50" charset="-127"/>
              <a:cs typeface="KoPubWorld돋움체 Light" panose="00000300000000000000" pitchFamily="2" charset="-127"/>
            </a:endParaRPr>
          </a:p>
          <a:p>
            <a:r>
              <a:rPr lang="ko-KR" altLang="en-US" sz="1400" dirty="0">
                <a:latin typeface="나눔고딕" panose="020D0604000000000000" pitchFamily="50" charset="-127"/>
                <a:ea typeface="나눔고딕" panose="020D0604000000000000" pitchFamily="50" charset="-127"/>
                <a:cs typeface="KoPubWorld돋움체 Light" panose="00000300000000000000" pitchFamily="2" charset="-127"/>
              </a:rPr>
              <a:t>연금저축 </a:t>
            </a:r>
            <a:r>
              <a:rPr lang="en-US" altLang="ko-KR" sz="1400" dirty="0">
                <a:latin typeface="나눔고딕" panose="020D0604000000000000" pitchFamily="50" charset="-127"/>
                <a:ea typeface="나눔고딕" panose="020D0604000000000000" pitchFamily="50" charset="-127"/>
                <a:cs typeface="KoPubWorld돋움체 Light" panose="00000300000000000000" pitchFamily="2" charset="-127"/>
              </a:rPr>
              <a:t>1</a:t>
            </a:r>
            <a:r>
              <a:rPr lang="ko-KR" altLang="en-US" sz="1400" dirty="0">
                <a:latin typeface="나눔고딕" panose="020D0604000000000000" pitchFamily="50" charset="-127"/>
                <a:ea typeface="나눔고딕" panose="020D0604000000000000" pitchFamily="50" charset="-127"/>
                <a:cs typeface="KoPubWorld돋움체 Light" panose="00000300000000000000" pitchFamily="2" charset="-127"/>
              </a:rPr>
              <a:t>년 </a:t>
            </a:r>
            <a:r>
              <a:rPr lang="en-US" altLang="ko-KR" sz="1400" dirty="0">
                <a:latin typeface="나눔고딕" panose="020D0604000000000000" pitchFamily="50" charset="-127"/>
                <a:ea typeface="나눔고딕" panose="020D0604000000000000" pitchFamily="50" charset="-127"/>
                <a:cs typeface="KoPubWorld돋움체 Light" panose="00000300000000000000" pitchFamily="2" charset="-127"/>
              </a:rPr>
              <a:t>1,800</a:t>
            </a:r>
            <a:r>
              <a:rPr lang="ko-KR" altLang="en-US" sz="1400" dirty="0">
                <a:latin typeface="나눔고딕" panose="020D0604000000000000" pitchFamily="50" charset="-127"/>
                <a:ea typeface="나눔고딕" panose="020D0604000000000000" pitchFamily="50" charset="-127"/>
                <a:cs typeface="KoPubWorld돋움체 Light" panose="00000300000000000000" pitchFamily="2" charset="-127"/>
              </a:rPr>
              <a:t>만원 납입이 가능하고 연금소득세율은 </a:t>
            </a:r>
            <a:r>
              <a:rPr lang="en-US" altLang="ko-KR" sz="1400" dirty="0">
                <a:latin typeface="나눔고딕" panose="020D0604000000000000" pitchFamily="50" charset="-127"/>
                <a:ea typeface="나눔고딕" panose="020D0604000000000000" pitchFamily="50" charset="-127"/>
                <a:cs typeface="KoPubWorld돋움체 Light" panose="00000300000000000000" pitchFamily="2" charset="-127"/>
              </a:rPr>
              <a:t>3.3~5.5%</a:t>
            </a:r>
            <a:r>
              <a:rPr lang="ko-KR" altLang="en-US" sz="1400" dirty="0">
                <a:latin typeface="나눔고딕" panose="020D0604000000000000" pitchFamily="50" charset="-127"/>
                <a:ea typeface="나눔고딕" panose="020D0604000000000000" pitchFamily="50" charset="-127"/>
                <a:cs typeface="KoPubWorld돋움체 Light" panose="00000300000000000000" pitchFamily="2" charset="-127"/>
              </a:rPr>
              <a:t>이며 </a:t>
            </a:r>
            <a:r>
              <a:rPr lang="ko-KR" altLang="en-US" sz="1400" dirty="0" err="1">
                <a:latin typeface="나눔고딕" panose="020D0604000000000000" pitchFamily="50" charset="-127"/>
                <a:ea typeface="나눔고딕" panose="020D0604000000000000" pitchFamily="50" charset="-127"/>
                <a:cs typeface="KoPubWorld돋움체 Light" panose="00000300000000000000" pitchFamily="2" charset="-127"/>
              </a:rPr>
              <a:t>건보료</a:t>
            </a:r>
            <a:r>
              <a:rPr lang="ko-KR" altLang="en-US" sz="1400" dirty="0">
                <a:latin typeface="나눔고딕" panose="020D0604000000000000" pitchFamily="50" charset="-127"/>
                <a:ea typeface="나눔고딕" panose="020D0604000000000000" pitchFamily="50" charset="-127"/>
                <a:cs typeface="KoPubWorld돋움체 Light" panose="00000300000000000000" pitchFamily="2" charset="-127"/>
              </a:rPr>
              <a:t> 부과에서 제외 </a:t>
            </a:r>
            <a:r>
              <a:rPr lang="en-US" altLang="ko-KR" sz="1400" dirty="0">
                <a:latin typeface="나눔고딕" panose="020D0604000000000000" pitchFamily="50" charset="-127"/>
                <a:ea typeface="나눔고딕" panose="020D0604000000000000" pitchFamily="50" charset="-127"/>
                <a:cs typeface="KoPubWorld돋움체 Light" panose="00000300000000000000" pitchFamily="2" charset="-127"/>
              </a:rPr>
              <a:t>(1</a:t>
            </a:r>
            <a:r>
              <a:rPr lang="ko-KR" altLang="en-US" sz="1400" dirty="0">
                <a:latin typeface="나눔고딕" panose="020D0604000000000000" pitchFamily="50" charset="-127"/>
                <a:ea typeface="나눔고딕" panose="020D0604000000000000" pitchFamily="50" charset="-127"/>
                <a:cs typeface="KoPubWorld돋움체 Light" panose="00000300000000000000" pitchFamily="2" charset="-127"/>
              </a:rPr>
              <a:t>년 </a:t>
            </a:r>
            <a:r>
              <a:rPr lang="en-US" altLang="ko-KR" sz="1400" dirty="0">
                <a:latin typeface="나눔고딕" panose="020D0604000000000000" pitchFamily="50" charset="-127"/>
                <a:ea typeface="나눔고딕" panose="020D0604000000000000" pitchFamily="50" charset="-127"/>
                <a:cs typeface="KoPubWorld돋움체 Light" panose="00000300000000000000" pitchFamily="2" charset="-127"/>
              </a:rPr>
              <a:t>1200</a:t>
            </a:r>
            <a:r>
              <a:rPr lang="ko-KR" altLang="en-US" sz="1400" dirty="0">
                <a:latin typeface="나눔고딕" panose="020D0604000000000000" pitchFamily="50" charset="-127"/>
                <a:ea typeface="나눔고딕" panose="020D0604000000000000" pitchFamily="50" charset="-127"/>
                <a:cs typeface="KoPubWorld돋움체 Light" panose="00000300000000000000" pitchFamily="2" charset="-127"/>
              </a:rPr>
              <a:t>만원 초과 수령하면 종합과세 적용</a:t>
            </a:r>
            <a:r>
              <a:rPr lang="en-US" altLang="ko-KR" sz="1400" dirty="0">
                <a:latin typeface="나눔고딕" panose="020D0604000000000000" pitchFamily="50" charset="-127"/>
                <a:ea typeface="나눔고딕" panose="020D0604000000000000" pitchFamily="50" charset="-127"/>
                <a:cs typeface="KoPubWorld돋움체 Light" panose="00000300000000000000" pitchFamily="2" charset="-127"/>
              </a:rPr>
              <a:t>)</a:t>
            </a:r>
            <a:endParaRPr lang="ko-KR" altLang="en-US" sz="1400" dirty="0">
              <a:latin typeface="나눔고딕" panose="020D0604000000000000" pitchFamily="50" charset="-127"/>
              <a:ea typeface="나눔고딕" panose="020D0604000000000000" pitchFamily="50" charset="-127"/>
              <a:cs typeface="KoPubWorld돋움체 Light" panose="00000300000000000000" pitchFamily="2" charset="-127"/>
            </a:endParaRPr>
          </a:p>
        </p:txBody>
      </p: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7C510CD7-11B1-6260-81A0-800A0206342F}"/>
              </a:ext>
            </a:extLst>
          </p:cNvPr>
          <p:cNvGrpSpPr/>
          <p:nvPr/>
        </p:nvGrpSpPr>
        <p:grpSpPr>
          <a:xfrm>
            <a:off x="775741" y="4005064"/>
            <a:ext cx="8641309" cy="791790"/>
            <a:chOff x="950840" y="1989138"/>
            <a:chExt cx="8323335" cy="791790"/>
          </a:xfrm>
        </p:grpSpPr>
        <p:sp>
          <p:nvSpPr>
            <p:cNvPr id="14" name="직사각형 13">
              <a:extLst>
                <a:ext uri="{FF2B5EF4-FFF2-40B4-BE49-F238E27FC236}">
                  <a16:creationId xmlns:a16="http://schemas.microsoft.com/office/drawing/2014/main" id="{14FD31D6-0804-167E-14C9-E2F26B70C89D}"/>
                </a:ext>
              </a:extLst>
            </p:cNvPr>
            <p:cNvSpPr/>
            <p:nvPr/>
          </p:nvSpPr>
          <p:spPr>
            <a:xfrm>
              <a:off x="2792413" y="1989138"/>
              <a:ext cx="6481762" cy="791790"/>
            </a:xfrm>
            <a:prstGeom prst="rect">
              <a:avLst/>
            </a:prstGeom>
            <a:noFill/>
            <a:ln w="127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1</a:t>
              </a:r>
              <a:endPara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15" name="직사각형 14">
              <a:extLst>
                <a:ext uri="{FF2B5EF4-FFF2-40B4-BE49-F238E27FC236}">
                  <a16:creationId xmlns:a16="http://schemas.microsoft.com/office/drawing/2014/main" id="{40DCB1E1-88B4-931F-1471-B1FDC843F1E7}"/>
                </a:ext>
              </a:extLst>
            </p:cNvPr>
            <p:cNvSpPr/>
            <p:nvPr/>
          </p:nvSpPr>
          <p:spPr>
            <a:xfrm>
              <a:off x="950840" y="1989138"/>
              <a:ext cx="2057944" cy="79179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rgbClr val="3EB0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55EA3430-1C71-00CA-7CCD-D8AFB3E50769}"/>
              </a:ext>
            </a:extLst>
          </p:cNvPr>
          <p:cNvSpPr txBox="1"/>
          <p:nvPr/>
        </p:nvSpPr>
        <p:spPr>
          <a:xfrm>
            <a:off x="817558" y="4089413"/>
            <a:ext cx="2016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  <a:cs typeface="KoPubWorld돋움체 Bold" panose="00000800000000000000" pitchFamily="2" charset="-127"/>
              </a:rPr>
              <a:t>연금소득으로</a:t>
            </a:r>
            <a:endParaRPr lang="en-US" altLang="ko-KR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  <a:cs typeface="KoPubWorld돋움체 Bold" panose="00000800000000000000" pitchFamily="2" charset="-127"/>
            </a:endParaRPr>
          </a:p>
          <a:p>
            <a:pPr algn="ctr"/>
            <a:r>
              <a:rPr lang="ko-KR" altLang="en-US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  <a:cs typeface="KoPubWorld돋움체 Bold" panose="00000800000000000000" pitchFamily="2" charset="-127"/>
              </a:rPr>
              <a:t>갈아타기</a:t>
            </a:r>
            <a:endParaRPr lang="en-US" altLang="ko-KR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  <a:cs typeface="KoPubWorld돋움체 Bold" panose="00000800000000000000" pitchFamily="2" charset="-127"/>
            </a:endParaRPr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2F2D2FC9-071B-50E3-0DEB-59BC11BBCBE6}"/>
              </a:ext>
            </a:extLst>
          </p:cNvPr>
          <p:cNvGrpSpPr/>
          <p:nvPr/>
        </p:nvGrpSpPr>
        <p:grpSpPr>
          <a:xfrm>
            <a:off x="775741" y="2924944"/>
            <a:ext cx="8641309" cy="791790"/>
            <a:chOff x="950840" y="1989138"/>
            <a:chExt cx="8323335" cy="791790"/>
          </a:xfrm>
        </p:grpSpPr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C0D1AA42-5DE1-A72B-B960-50C9DC02FB42}"/>
                </a:ext>
              </a:extLst>
            </p:cNvPr>
            <p:cNvSpPr/>
            <p:nvPr/>
          </p:nvSpPr>
          <p:spPr>
            <a:xfrm>
              <a:off x="2792413" y="1989138"/>
              <a:ext cx="6481762" cy="791790"/>
            </a:xfrm>
            <a:prstGeom prst="rect">
              <a:avLst/>
            </a:prstGeom>
            <a:noFill/>
            <a:ln w="127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1</a:t>
              </a:r>
              <a:endPara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60CA545C-947B-594D-9092-7710F2ECCC5C}"/>
                </a:ext>
              </a:extLst>
            </p:cNvPr>
            <p:cNvSpPr/>
            <p:nvPr/>
          </p:nvSpPr>
          <p:spPr>
            <a:xfrm>
              <a:off x="950840" y="1989138"/>
              <a:ext cx="2057944" cy="79179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rgbClr val="3EB0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458D3704-0236-24AC-51FF-7AC3C9357D29}"/>
              </a:ext>
            </a:extLst>
          </p:cNvPr>
          <p:cNvSpPr txBox="1"/>
          <p:nvPr/>
        </p:nvSpPr>
        <p:spPr>
          <a:xfrm>
            <a:off x="2978506" y="3053357"/>
            <a:ext cx="59757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>
                <a:solidFill>
                  <a:schemeClr val="bg1"/>
                </a:solidFill>
                <a:highlight>
                  <a:srgbClr val="4DB848"/>
                </a:highlight>
                <a:latin typeface="나눔고딕" panose="020D0604000000000000" pitchFamily="50" charset="-127"/>
                <a:ea typeface="나눔고딕" panose="020D0604000000000000" pitchFamily="50" charset="-127"/>
                <a:cs typeface="KoPubWorld돋움체 Light" panose="00000300000000000000" pitchFamily="2" charset="-127"/>
              </a:rPr>
              <a:t>자녀증여재산공제</a:t>
            </a:r>
            <a:r>
              <a:rPr lang="ko-KR" altLang="en-US" sz="1600" b="1" dirty="0">
                <a:latin typeface="나눔고딕" panose="020D0604000000000000" pitchFamily="50" charset="-127"/>
                <a:ea typeface="나눔고딕" panose="020D0604000000000000" pitchFamily="50" charset="-127"/>
                <a:cs typeface="KoPubWorld돋움체 Light" panose="00000300000000000000" pitchFamily="2" charset="-127"/>
              </a:rPr>
              <a:t> </a:t>
            </a:r>
            <a:r>
              <a:rPr lang="en-US" altLang="ko-KR" sz="1400" dirty="0">
                <a:latin typeface="나눔고딕" panose="020D0604000000000000" pitchFamily="50" charset="-127"/>
                <a:ea typeface="나눔고딕" panose="020D0604000000000000" pitchFamily="50" charset="-127"/>
                <a:cs typeface="KoPubWorld돋움체 Light" panose="00000300000000000000" pitchFamily="2" charset="-127"/>
              </a:rPr>
              <a:t>(</a:t>
            </a:r>
            <a:r>
              <a:rPr lang="ko-KR" altLang="en-US" sz="1400" dirty="0">
                <a:latin typeface="나눔고딕" panose="020D0604000000000000" pitchFamily="50" charset="-127"/>
                <a:ea typeface="나눔고딕" panose="020D0604000000000000" pitchFamily="50" charset="-127"/>
                <a:cs typeface="KoPubWorld돋움체 Light" panose="00000300000000000000" pitchFamily="2" charset="-127"/>
              </a:rPr>
              <a:t>성년 </a:t>
            </a:r>
            <a:r>
              <a:rPr lang="en-US" altLang="ko-KR" sz="1400" dirty="0">
                <a:latin typeface="나눔고딕" panose="020D0604000000000000" pitchFamily="50" charset="-127"/>
                <a:ea typeface="나눔고딕" panose="020D0604000000000000" pitchFamily="50" charset="-127"/>
                <a:cs typeface="KoPubWorld돋움체 Light" panose="00000300000000000000" pitchFamily="2" charset="-127"/>
              </a:rPr>
              <a:t>5</a:t>
            </a:r>
            <a:r>
              <a:rPr lang="ko-KR" altLang="en-US" sz="1400" dirty="0">
                <a:latin typeface="나눔고딕" panose="020D0604000000000000" pitchFamily="50" charset="-127"/>
                <a:ea typeface="나눔고딕" panose="020D0604000000000000" pitchFamily="50" charset="-127"/>
                <a:cs typeface="KoPubWorld돋움체 Light" panose="00000300000000000000" pitchFamily="2" charset="-127"/>
              </a:rPr>
              <a:t>천만원</a:t>
            </a:r>
            <a:r>
              <a:rPr lang="en-US" altLang="ko-KR" sz="1400" dirty="0">
                <a:latin typeface="나눔고딕" panose="020D0604000000000000" pitchFamily="50" charset="-127"/>
                <a:ea typeface="나눔고딕" panose="020D0604000000000000" pitchFamily="50" charset="-127"/>
                <a:cs typeface="KoPubWorld돋움체 Light" panose="00000300000000000000" pitchFamily="2" charset="-127"/>
              </a:rPr>
              <a:t>, </a:t>
            </a:r>
            <a:r>
              <a:rPr lang="ko-KR" altLang="en-US" sz="1400" dirty="0">
                <a:latin typeface="나눔고딕" panose="020D0604000000000000" pitchFamily="50" charset="-127"/>
                <a:ea typeface="나눔고딕" panose="020D0604000000000000" pitchFamily="50" charset="-127"/>
                <a:cs typeface="KoPubWorld돋움체 Light" panose="00000300000000000000" pitchFamily="2" charset="-127"/>
              </a:rPr>
              <a:t>미성년자 </a:t>
            </a:r>
            <a:r>
              <a:rPr lang="en-US" altLang="ko-KR" sz="1400" dirty="0">
                <a:latin typeface="나눔고딕" panose="020D0604000000000000" pitchFamily="50" charset="-127"/>
                <a:ea typeface="나눔고딕" panose="020D0604000000000000" pitchFamily="50" charset="-127"/>
                <a:cs typeface="KoPubWorld돋움체 Light" panose="00000300000000000000" pitchFamily="2" charset="-127"/>
              </a:rPr>
              <a:t>2</a:t>
            </a:r>
            <a:r>
              <a:rPr lang="ko-KR" altLang="en-US" sz="1400" dirty="0">
                <a:latin typeface="나눔고딕" panose="020D0604000000000000" pitchFamily="50" charset="-127"/>
                <a:ea typeface="나눔고딕" panose="020D0604000000000000" pitchFamily="50" charset="-127"/>
                <a:cs typeface="KoPubWorld돋움체 Light" panose="00000300000000000000" pitchFamily="2" charset="-127"/>
              </a:rPr>
              <a:t>천만원</a:t>
            </a:r>
            <a:r>
              <a:rPr lang="en-US" altLang="ko-KR" sz="1400" dirty="0">
                <a:latin typeface="나눔고딕" panose="020D0604000000000000" pitchFamily="50" charset="-127"/>
                <a:ea typeface="나눔고딕" panose="020D0604000000000000" pitchFamily="50" charset="-127"/>
                <a:cs typeface="KoPubWorld돋움체 Light" panose="00000300000000000000" pitchFamily="2" charset="-127"/>
              </a:rPr>
              <a:t>)</a:t>
            </a:r>
            <a:r>
              <a:rPr lang="ko-KR" altLang="en-US" sz="1400" dirty="0">
                <a:latin typeface="나눔고딕" panose="020D0604000000000000" pitchFamily="50" charset="-127"/>
                <a:ea typeface="나눔고딕" panose="020D0604000000000000" pitchFamily="50" charset="-127"/>
                <a:cs typeface="KoPubWorld돋움체 Light" panose="00000300000000000000" pitchFamily="2" charset="-127"/>
              </a:rPr>
              <a:t>와 </a:t>
            </a:r>
            <a:r>
              <a:rPr lang="ko-KR" altLang="en-US" sz="1600" b="1" dirty="0">
                <a:solidFill>
                  <a:schemeClr val="bg1"/>
                </a:solidFill>
                <a:highlight>
                  <a:srgbClr val="4DB848"/>
                </a:highlight>
                <a:latin typeface="나눔고딕" panose="020D0604000000000000" pitchFamily="50" charset="-127"/>
                <a:ea typeface="나눔고딕" panose="020D0604000000000000" pitchFamily="50" charset="-127"/>
                <a:cs typeface="KoPubWorld돋움체 Light" panose="00000300000000000000" pitchFamily="2" charset="-127"/>
              </a:rPr>
              <a:t>배우자증여재산공제</a:t>
            </a:r>
            <a:r>
              <a:rPr lang="en-US" altLang="ko-KR" sz="1400" dirty="0">
                <a:latin typeface="나눔고딕" panose="020D0604000000000000" pitchFamily="50" charset="-127"/>
                <a:ea typeface="나눔고딕" panose="020D0604000000000000" pitchFamily="50" charset="-127"/>
                <a:cs typeface="KoPubWorld돋움체 Light" panose="00000300000000000000" pitchFamily="2" charset="-127"/>
              </a:rPr>
              <a:t>(6</a:t>
            </a:r>
            <a:r>
              <a:rPr lang="ko-KR" altLang="en-US" sz="1400" dirty="0">
                <a:latin typeface="나눔고딕" panose="020D0604000000000000" pitchFamily="50" charset="-127"/>
                <a:ea typeface="나눔고딕" panose="020D0604000000000000" pitchFamily="50" charset="-127"/>
                <a:cs typeface="KoPubWorld돋움체 Light" panose="00000300000000000000" pitchFamily="2" charset="-127"/>
              </a:rPr>
              <a:t>억원</a:t>
            </a:r>
            <a:r>
              <a:rPr lang="en-US" altLang="ko-KR" sz="1400" dirty="0">
                <a:latin typeface="나눔고딕" panose="020D0604000000000000" pitchFamily="50" charset="-127"/>
                <a:ea typeface="나눔고딕" panose="020D0604000000000000" pitchFamily="50" charset="-127"/>
                <a:cs typeface="KoPubWorld돋움체 Light" panose="00000300000000000000" pitchFamily="2" charset="-127"/>
              </a:rPr>
              <a:t>)</a:t>
            </a:r>
            <a:r>
              <a:rPr lang="ko-KR" altLang="en-US" sz="1400" dirty="0">
                <a:latin typeface="나눔고딕" panose="020D0604000000000000" pitchFamily="50" charset="-127"/>
                <a:ea typeface="나눔고딕" panose="020D0604000000000000" pitchFamily="50" charset="-127"/>
                <a:cs typeface="KoPubWorld돋움체 Light" panose="00000300000000000000" pitchFamily="2" charset="-127"/>
              </a:rPr>
              <a:t>을 활용하여 증여로  재산 분산 고려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8CEE722-E73A-FAA9-AD78-B0B2B7A70581}"/>
              </a:ext>
            </a:extLst>
          </p:cNvPr>
          <p:cNvSpPr txBox="1"/>
          <p:nvPr/>
        </p:nvSpPr>
        <p:spPr>
          <a:xfrm>
            <a:off x="817558" y="3009071"/>
            <a:ext cx="2016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  <a:cs typeface="KoPubWorld돋움체 Bold" panose="00000800000000000000" pitchFamily="2" charset="-127"/>
              </a:rPr>
              <a:t>재산 과세표준</a:t>
            </a:r>
            <a:endParaRPr lang="en-US" altLang="ko-KR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  <a:cs typeface="KoPubWorld돋움체 Bold" panose="00000800000000000000" pitchFamily="2" charset="-127"/>
            </a:endParaRPr>
          </a:p>
          <a:p>
            <a:pPr algn="ctr"/>
            <a:r>
              <a:rPr lang="ko-KR" altLang="en-US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  <a:cs typeface="KoPubWorld돋움체 Bold" panose="00000800000000000000" pitchFamily="2" charset="-127"/>
              </a:rPr>
              <a:t>분산하기</a:t>
            </a:r>
          </a:p>
        </p:txBody>
      </p: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B6D770AB-8300-004E-B2E9-34E9B52C608E}"/>
              </a:ext>
            </a:extLst>
          </p:cNvPr>
          <p:cNvGrpSpPr/>
          <p:nvPr/>
        </p:nvGrpSpPr>
        <p:grpSpPr>
          <a:xfrm>
            <a:off x="775741" y="5085184"/>
            <a:ext cx="8641309" cy="791790"/>
            <a:chOff x="950840" y="1989138"/>
            <a:chExt cx="8323335" cy="791790"/>
          </a:xfrm>
        </p:grpSpPr>
        <p:sp>
          <p:nvSpPr>
            <p:cNvPr id="17" name="직사각형 16">
              <a:extLst>
                <a:ext uri="{FF2B5EF4-FFF2-40B4-BE49-F238E27FC236}">
                  <a16:creationId xmlns:a16="http://schemas.microsoft.com/office/drawing/2014/main" id="{622D6130-0388-DCFE-C95A-0BC318FACCFA}"/>
                </a:ext>
              </a:extLst>
            </p:cNvPr>
            <p:cNvSpPr/>
            <p:nvPr/>
          </p:nvSpPr>
          <p:spPr>
            <a:xfrm>
              <a:off x="2792413" y="1989138"/>
              <a:ext cx="6481762" cy="791790"/>
            </a:xfrm>
            <a:prstGeom prst="rect">
              <a:avLst/>
            </a:prstGeom>
            <a:noFill/>
            <a:ln w="127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1</a:t>
              </a:r>
              <a:endPara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18" name="직사각형 17">
              <a:extLst>
                <a:ext uri="{FF2B5EF4-FFF2-40B4-BE49-F238E27FC236}">
                  <a16:creationId xmlns:a16="http://schemas.microsoft.com/office/drawing/2014/main" id="{B98B6FE1-1BA8-EF44-6BA1-2E7DAB369263}"/>
                </a:ext>
              </a:extLst>
            </p:cNvPr>
            <p:cNvSpPr/>
            <p:nvPr/>
          </p:nvSpPr>
          <p:spPr>
            <a:xfrm>
              <a:off x="950840" y="1989138"/>
              <a:ext cx="2057944" cy="79179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rgbClr val="3EB0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6D09610F-4C5F-F003-64BB-1D4BBA9212C3}"/>
              </a:ext>
            </a:extLst>
          </p:cNvPr>
          <p:cNvSpPr txBox="1"/>
          <p:nvPr/>
        </p:nvSpPr>
        <p:spPr>
          <a:xfrm>
            <a:off x="3062658" y="5322976"/>
            <a:ext cx="62040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>
                <a:solidFill>
                  <a:schemeClr val="bg1"/>
                </a:solidFill>
                <a:highlight>
                  <a:srgbClr val="4DB848"/>
                </a:highlight>
                <a:latin typeface="나눔고딕" panose="020D0604000000000000" pitchFamily="50" charset="-127"/>
                <a:ea typeface="나눔고딕" panose="020D0604000000000000" pitchFamily="50" charset="-127"/>
                <a:cs typeface="KoPubWorld돋움체 Light" panose="00000300000000000000" pitchFamily="2" charset="-127"/>
              </a:rPr>
              <a:t>소득발생시점을 분산</a:t>
            </a:r>
            <a:r>
              <a:rPr lang="ko-KR" altLang="en-US" sz="1400" dirty="0">
                <a:latin typeface="나눔고딕" panose="020D0604000000000000" pitchFamily="50" charset="-127"/>
                <a:ea typeface="나눔고딕" panose="020D0604000000000000" pitchFamily="50" charset="-127"/>
                <a:cs typeface="KoPubWorld돋움체 Light" panose="00000300000000000000" pitchFamily="2" charset="-127"/>
              </a:rPr>
              <a:t>해 연간금융소득이 기준을 넘지 않도록 함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120EEAD-BD94-B79F-B3F4-B7B026A6D026}"/>
              </a:ext>
            </a:extLst>
          </p:cNvPr>
          <p:cNvSpPr txBox="1"/>
          <p:nvPr/>
        </p:nvSpPr>
        <p:spPr>
          <a:xfrm>
            <a:off x="819156" y="5169088"/>
            <a:ext cx="2093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  <a:cs typeface="KoPubWorld돋움체 Bold" panose="00000800000000000000" pitchFamily="2" charset="-127"/>
              </a:rPr>
              <a:t>소득발생시점</a:t>
            </a:r>
            <a:endParaRPr lang="en-US" altLang="ko-KR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  <a:cs typeface="KoPubWorld돋움체 Bold" panose="00000800000000000000" pitchFamily="2" charset="-127"/>
            </a:endParaRPr>
          </a:p>
          <a:p>
            <a:pPr algn="ctr"/>
            <a:r>
              <a:rPr lang="ko-KR" altLang="en-US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  <a:cs typeface="KoPubWorld돋움체 Bold" panose="00000800000000000000" pitchFamily="2" charset="-127"/>
              </a:rPr>
              <a:t>분산하기</a:t>
            </a:r>
            <a:endParaRPr lang="en-US" altLang="ko-KR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  <a:cs typeface="KoPubWorld돋움체 Bold" panose="00000800000000000000" pitchFamily="2" charset="-127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2428C7D-2ED2-1230-2D81-8DF48B4558FF}"/>
              </a:ext>
            </a:extLst>
          </p:cNvPr>
          <p:cNvSpPr txBox="1"/>
          <p:nvPr/>
        </p:nvSpPr>
        <p:spPr>
          <a:xfrm>
            <a:off x="1579551" y="6019531"/>
            <a:ext cx="77772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국민건강보험료 부담을 더는 절세전략 중 </a:t>
            </a:r>
            <a:r>
              <a:rPr lang="ko-KR" altLang="en-US" sz="16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가장 현실적인 방법은 비과세 금융상품 가입</a:t>
            </a:r>
            <a:r>
              <a:rPr lang="ko-KR" altLang="en-US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을 최대한 활용하는 것입니다</a:t>
            </a:r>
            <a:r>
              <a:rPr lang="en-US" altLang="ko-KR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!</a:t>
            </a:r>
            <a:endParaRPr lang="ko-KR" altLang="en-US" sz="14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30" name="그림 29">
            <a:extLst>
              <a:ext uri="{FF2B5EF4-FFF2-40B4-BE49-F238E27FC236}">
                <a16:creationId xmlns:a16="http://schemas.microsoft.com/office/drawing/2014/main" id="{5B97E8C6-4C7F-B672-3426-997BC088636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26" b="91771" l="5000" r="92813">
                        <a14:foregroundMark x1="55313" y1="10224" x2="60313" y2="61845"/>
                        <a14:foregroundMark x1="47500" y1="31671" x2="50313" y2="59352"/>
                        <a14:foregroundMark x1="39063" y1="29676" x2="39375" y2="35910"/>
                        <a14:foregroundMark x1="39063" y1="41147" x2="37813" y2="42643"/>
                        <a14:foregroundMark x1="75000" y1="28429" x2="77188" y2="42643"/>
                        <a14:foregroundMark x1="77188" y1="42643" x2="77188" y2="42643"/>
                        <a14:foregroundMark x1="5000" y1="24190" x2="8438" y2="30175"/>
                        <a14:foregroundMark x1="72500" y1="34165" x2="67500" y2="55362"/>
                        <a14:foregroundMark x1="67500" y1="55362" x2="66250" y2="55611"/>
                        <a14:foregroundMark x1="42813" y1="14214" x2="50625" y2="31421"/>
                        <a14:foregroundMark x1="72813" y1="16209" x2="47188" y2="37157"/>
                        <a14:foregroundMark x1="72188" y1="18703" x2="68125" y2="22693"/>
                        <a14:foregroundMark x1="41563" y1="67581" x2="51250" y2="91771"/>
                        <a14:foregroundMark x1="57500" y1="60599" x2="54375" y2="83042"/>
                        <a14:foregroundMark x1="66250" y1="26185" x2="65000" y2="53367"/>
                        <a14:foregroundMark x1="61250" y1="63342" x2="74375" y2="84539"/>
                        <a14:foregroundMark x1="74375" y1="84539" x2="76875" y2="86035"/>
                        <a14:foregroundMark x1="55313" y1="69576" x2="64688" y2="85037"/>
                        <a14:foregroundMark x1="64688" y1="85037" x2="65000" y2="85287"/>
                        <a14:foregroundMark x1="41250" y1="90025" x2="61250" y2="91771"/>
                        <a14:foregroundMark x1="61250" y1="91771" x2="80938" y2="89027"/>
                        <a14:foregroundMark x1="80938" y1="89027" x2="80938" y2="88778"/>
                        <a14:foregroundMark x1="92813" y1="65835" x2="91563" y2="75810"/>
                        <a14:foregroundMark x1="18125" y1="57357" x2="30938" y2="87282"/>
                        <a14:foregroundMark x1="50938" y1="61845" x2="52500" y2="780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1766" y="5983540"/>
            <a:ext cx="446253" cy="559211"/>
          </a:xfrm>
          <a:prstGeom prst="rect">
            <a:avLst/>
          </a:prstGeom>
        </p:spPr>
      </p:pic>
      <p:pic>
        <p:nvPicPr>
          <p:cNvPr id="31" name="그림 30">
            <a:extLst>
              <a:ext uri="{FF2B5EF4-FFF2-40B4-BE49-F238E27FC236}">
                <a16:creationId xmlns:a16="http://schemas.microsoft.com/office/drawing/2014/main" id="{B6609DE6-C6C3-778C-8C21-220103B296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88" b="89888" l="7810" r="90046">
                        <a14:foregroundMark x1="52758" y1="86390" x2="77869" y2="77898"/>
                        <a14:foregroundMark x1="44410" y1="89213" x2="46866" y2="88383"/>
                        <a14:foregroundMark x1="90046" y1="40000" x2="89587" y2="44944"/>
                        <a14:backgroundMark x1="62021" y1="22697" x2="47014" y2="61573"/>
                        <a14:backgroundMark x1="45176" y1="62247" x2="50689" y2="63371"/>
                        <a14:backgroundMark x1="61868" y1="22022" x2="64931" y2="23596"/>
                        <a14:backgroundMark x1="45482" y1="84494" x2="53752" y2="84045"/>
                        <a14:backgroundMark x1="81164" y1="78427" x2="84533" y2="75955"/>
                        <a14:backgroundMark x1="83920" y1="75506" x2="77795" y2="77753"/>
                        <a14:backgroundMark x1="19296" y1="18876" x2="7198" y2="42472"/>
                        <a14:backgroundMark x1="17152" y1="15730" x2="6126" y2="3191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7558" y="1589668"/>
            <a:ext cx="1816195" cy="1237683"/>
          </a:xfrm>
          <a:prstGeom prst="rect">
            <a:avLst/>
          </a:prstGeom>
        </p:spPr>
      </p:pic>
      <p:pic>
        <p:nvPicPr>
          <p:cNvPr id="32" name="그림 31">
            <a:extLst>
              <a:ext uri="{FF2B5EF4-FFF2-40B4-BE49-F238E27FC236}">
                <a16:creationId xmlns:a16="http://schemas.microsoft.com/office/drawing/2014/main" id="{2E77EC5F-450F-2A8E-1609-29B142F9575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854" b="92336" l="9851" r="89851">
                        <a14:foregroundMark x1="20000" y1="18248" x2="20000" y2="19343"/>
                        <a14:foregroundMark x1="65970" y1="56569" x2="68955" y2="56934"/>
                        <a14:foregroundMark x1="29851" y1="92336" x2="30149" y2="8941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98618" y="2168409"/>
            <a:ext cx="839998" cy="687043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DC3510D3-2978-C1D8-C0E1-09B6BB595941}"/>
              </a:ext>
            </a:extLst>
          </p:cNvPr>
          <p:cNvSpPr txBox="1"/>
          <p:nvPr/>
        </p:nvSpPr>
        <p:spPr>
          <a:xfrm>
            <a:off x="373491" y="196734"/>
            <a:ext cx="9374150" cy="43088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sz="2200" b="1" dirty="0">
                <a:solidFill>
                  <a:srgbClr val="00387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『</a:t>
            </a:r>
            <a:r>
              <a:rPr lang="ko-KR" altLang="en-US" sz="2200" b="1" dirty="0" err="1">
                <a:solidFill>
                  <a:srgbClr val="00387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교보뉴더든든한종신보험</a:t>
            </a:r>
            <a:r>
              <a:rPr lang="en-US" altLang="ko-KR" sz="2200" b="1" dirty="0">
                <a:solidFill>
                  <a:srgbClr val="00387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』</a:t>
            </a:r>
            <a:r>
              <a:rPr lang="ko-KR" altLang="en-US" sz="2200" b="1" dirty="0">
                <a:solidFill>
                  <a:srgbClr val="00387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의 비과세 마케팅 포인트</a:t>
            </a:r>
          </a:p>
        </p:txBody>
      </p:sp>
    </p:spTree>
    <p:extLst>
      <p:ext uri="{BB962C8B-B14F-4D97-AF65-F5344CB8AC3E}">
        <p14:creationId xmlns:p14="http://schemas.microsoft.com/office/powerpoint/2010/main" val="40845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E7936A76-DA20-F07B-2631-A2A92054D5C0}"/>
              </a:ext>
            </a:extLst>
          </p:cNvPr>
          <p:cNvSpPr/>
          <p:nvPr/>
        </p:nvSpPr>
        <p:spPr>
          <a:xfrm>
            <a:off x="802284" y="1781893"/>
            <a:ext cx="1955991" cy="35974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KoPubWorld돋움체 Light" panose="00000300000000000000" pitchFamily="2" charset="-127"/>
              </a:rPr>
              <a:t>ISA</a:t>
            </a:r>
            <a:r>
              <a:rPr lang="ko-KR" altLang="en-US" sz="16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KoPubWorld돋움체 Light" panose="00000300000000000000" pitchFamily="2" charset="-127"/>
              </a:rPr>
              <a:t>계좌</a:t>
            </a: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C6A30812-B445-EF02-5F74-A25CC2382189}"/>
              </a:ext>
            </a:extLst>
          </p:cNvPr>
          <p:cNvSpPr/>
          <p:nvPr/>
        </p:nvSpPr>
        <p:spPr>
          <a:xfrm>
            <a:off x="796976" y="2390132"/>
            <a:ext cx="1955991" cy="35974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KoPubWorld돋움체 Light" panose="00000300000000000000" pitchFamily="2" charset="-127"/>
              </a:rPr>
              <a:t>비과세종합저축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1D2EDFAE-CAA1-FB22-8E52-421E170837C9}"/>
              </a:ext>
            </a:extLst>
          </p:cNvPr>
          <p:cNvSpPr/>
          <p:nvPr/>
        </p:nvSpPr>
        <p:spPr>
          <a:xfrm>
            <a:off x="791668" y="2998371"/>
            <a:ext cx="1955991" cy="35974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 err="1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KoPubWorld돋움체 Light" panose="00000300000000000000" pitchFamily="2" charset="-127"/>
              </a:rPr>
              <a:t>농〮수〮신협</a:t>
            </a:r>
            <a:r>
              <a:rPr lang="ko-KR" altLang="en-US" sz="16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KoPubWorld돋움체 Light" panose="00000300000000000000" pitchFamily="2" charset="-127"/>
              </a:rPr>
              <a:t> 예탁금</a:t>
            </a: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71DDA89B-D91E-33F5-D38C-3EBFDF7AF21F}"/>
              </a:ext>
            </a:extLst>
          </p:cNvPr>
          <p:cNvSpPr/>
          <p:nvPr/>
        </p:nvSpPr>
        <p:spPr>
          <a:xfrm>
            <a:off x="738584" y="4823088"/>
            <a:ext cx="1993149" cy="35974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 err="1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KoPubWorld돋움체 Light" panose="00000300000000000000" pitchFamily="2" charset="-127"/>
              </a:rPr>
              <a:t>브라질국채</a:t>
            </a:r>
            <a:endParaRPr lang="ko-KR" altLang="en-US" sz="160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KoPubWorld돋움체 Light" panose="00000300000000000000" pitchFamily="2" charset="-127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5EB339A8-6B95-671E-D224-C7A1EA33CCDA}"/>
              </a:ext>
            </a:extLst>
          </p:cNvPr>
          <p:cNvSpPr/>
          <p:nvPr/>
        </p:nvSpPr>
        <p:spPr>
          <a:xfrm>
            <a:off x="786360" y="6039567"/>
            <a:ext cx="1955991" cy="359742"/>
          </a:xfrm>
          <a:prstGeom prst="rect">
            <a:avLst/>
          </a:prstGeom>
          <a:solidFill>
            <a:srgbClr val="4DB848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KoPubWorld돋움체 Light" panose="00000300000000000000" pitchFamily="2" charset="-127"/>
              </a:rPr>
              <a:t>종신보험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11AA1C-FCB8-6BDF-0637-208E02E85E02}"/>
              </a:ext>
            </a:extLst>
          </p:cNvPr>
          <p:cNvSpPr txBox="1"/>
          <p:nvPr/>
        </p:nvSpPr>
        <p:spPr>
          <a:xfrm>
            <a:off x="2950173" y="1700808"/>
            <a:ext cx="655342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8588" indent="-128588">
              <a:buFont typeface="Wingdings" panose="05000000000000000000" pitchFamily="2" charset="2"/>
              <a:buChar char="§"/>
            </a:pPr>
            <a:r>
              <a:rPr lang="ko-KR" altLang="en-US" sz="1300" dirty="0" err="1">
                <a:latin typeface="나눔고딕" panose="020D0604000000000000" pitchFamily="50" charset="-127"/>
                <a:ea typeface="나눔고딕" panose="020D0604000000000000" pitchFamily="50" charset="-127"/>
                <a:cs typeface="KoPubWorld돋움체 Light" panose="00000300000000000000" pitchFamily="2" charset="-127"/>
              </a:rPr>
              <a:t>이자〮배당수익이</a:t>
            </a:r>
            <a:r>
              <a:rPr lang="ko-KR" altLang="en-US" sz="1300" dirty="0">
                <a:latin typeface="나눔고딕" panose="020D0604000000000000" pitchFamily="50" charset="-127"/>
                <a:ea typeface="나눔고딕" panose="020D0604000000000000" pitchFamily="50" charset="-127"/>
                <a:cs typeface="KoPubWorld돋움체 Light" panose="00000300000000000000" pitchFamily="2" charset="-127"/>
              </a:rPr>
              <a:t> </a:t>
            </a:r>
            <a:r>
              <a:rPr lang="en-US" altLang="ko-KR" sz="1300" dirty="0">
                <a:latin typeface="나눔고딕" panose="020D0604000000000000" pitchFamily="50" charset="-127"/>
                <a:ea typeface="나눔고딕" panose="020D0604000000000000" pitchFamily="50" charset="-127"/>
                <a:cs typeface="KoPubWorld돋움체 Light" panose="00000300000000000000" pitchFamily="2" charset="-127"/>
              </a:rPr>
              <a:t>200</a:t>
            </a:r>
            <a:r>
              <a:rPr lang="ko-KR" altLang="en-US" sz="1300" dirty="0">
                <a:latin typeface="나눔고딕" panose="020D0604000000000000" pitchFamily="50" charset="-127"/>
                <a:ea typeface="나눔고딕" panose="020D0604000000000000" pitchFamily="50" charset="-127"/>
                <a:cs typeface="KoPubWorld돋움체 Light" panose="00000300000000000000" pitchFamily="2" charset="-127"/>
              </a:rPr>
              <a:t>만원까지 비과세 적용</a:t>
            </a:r>
            <a:endParaRPr lang="en-US" altLang="ko-KR" sz="1300" dirty="0">
              <a:latin typeface="나눔고딕" panose="020D0604000000000000" pitchFamily="50" charset="-127"/>
              <a:ea typeface="나눔고딕" panose="020D0604000000000000" pitchFamily="50" charset="-127"/>
              <a:cs typeface="KoPubWorld돋움체 Light" panose="00000300000000000000" pitchFamily="2" charset="-127"/>
            </a:endParaRPr>
          </a:p>
          <a:p>
            <a:pPr marL="128588" indent="-128588">
              <a:buFont typeface="Wingdings" panose="05000000000000000000" pitchFamily="2" charset="2"/>
              <a:buChar char="§"/>
            </a:pPr>
            <a:r>
              <a:rPr lang="en-US" altLang="ko-KR" sz="1300" dirty="0">
                <a:latin typeface="나눔고딕" panose="020D0604000000000000" pitchFamily="50" charset="-127"/>
                <a:ea typeface="나눔고딕" panose="020D0604000000000000" pitchFamily="50" charset="-127"/>
                <a:cs typeface="KoPubWorld돋움체 Light" panose="00000300000000000000" pitchFamily="2" charset="-127"/>
              </a:rPr>
              <a:t>200</a:t>
            </a:r>
            <a:r>
              <a:rPr lang="ko-KR" altLang="en-US" sz="1300" dirty="0">
                <a:latin typeface="나눔고딕" panose="020D0604000000000000" pitchFamily="50" charset="-127"/>
                <a:ea typeface="나눔고딕" panose="020D0604000000000000" pitchFamily="50" charset="-127"/>
                <a:cs typeface="KoPubWorld돋움체 Light" panose="00000300000000000000" pitchFamily="2" charset="-127"/>
              </a:rPr>
              <a:t>만원 초과액 </a:t>
            </a:r>
            <a:r>
              <a:rPr lang="en-US" altLang="ko-KR" sz="1300" dirty="0">
                <a:latin typeface="나눔고딕" panose="020D0604000000000000" pitchFamily="50" charset="-127"/>
                <a:ea typeface="나눔고딕" panose="020D0604000000000000" pitchFamily="50" charset="-127"/>
                <a:cs typeface="KoPubWorld돋움체 Light" panose="00000300000000000000" pitchFamily="2" charset="-127"/>
              </a:rPr>
              <a:t>9% </a:t>
            </a:r>
            <a:r>
              <a:rPr lang="ko-KR" altLang="en-US" sz="1300" dirty="0">
                <a:latin typeface="나눔고딕" panose="020D0604000000000000" pitchFamily="50" charset="-127"/>
                <a:ea typeface="나눔고딕" panose="020D0604000000000000" pitchFamily="50" charset="-127"/>
                <a:cs typeface="KoPubWorld돋움체 Light" panose="00000300000000000000" pitchFamily="2" charset="-127"/>
              </a:rPr>
              <a:t>분리과세 적용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62EF19-CF59-1AC7-501E-197E4E81BA1D}"/>
              </a:ext>
            </a:extLst>
          </p:cNvPr>
          <p:cNvSpPr txBox="1"/>
          <p:nvPr/>
        </p:nvSpPr>
        <p:spPr>
          <a:xfrm>
            <a:off x="2947509" y="2327112"/>
            <a:ext cx="6196395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8588" indent="-128588">
              <a:buFont typeface="Wingdings" panose="05000000000000000000" pitchFamily="2" charset="2"/>
              <a:buChar char="§"/>
            </a:pPr>
            <a:r>
              <a:rPr lang="ko-KR" altLang="en-US" sz="1300" dirty="0">
                <a:latin typeface="나눔고딕" panose="020D0604000000000000" pitchFamily="50" charset="-127"/>
                <a:ea typeface="나눔고딕" panose="020D0604000000000000" pitchFamily="50" charset="-127"/>
                <a:cs typeface="KoPubWorld돋움체 Light" panose="00000300000000000000" pitchFamily="2" charset="-127"/>
              </a:rPr>
              <a:t>원금 </a:t>
            </a:r>
            <a:r>
              <a:rPr lang="en-US" altLang="ko-KR" sz="1300" dirty="0">
                <a:latin typeface="나눔고딕" panose="020D0604000000000000" pitchFamily="50" charset="-127"/>
                <a:ea typeface="나눔고딕" panose="020D0604000000000000" pitchFamily="50" charset="-127"/>
                <a:cs typeface="KoPubWorld돋움체 Light" panose="00000300000000000000" pitchFamily="2" charset="-127"/>
              </a:rPr>
              <a:t>5,000</a:t>
            </a:r>
            <a:r>
              <a:rPr lang="ko-KR" altLang="en-US" sz="1300" dirty="0">
                <a:latin typeface="나눔고딕" panose="020D0604000000000000" pitchFamily="50" charset="-127"/>
                <a:ea typeface="나눔고딕" panose="020D0604000000000000" pitchFamily="50" charset="-127"/>
                <a:cs typeface="KoPubWorld돋움체 Light" panose="00000300000000000000" pitchFamily="2" charset="-127"/>
              </a:rPr>
              <a:t>만원 안에 발생하는 이자</a:t>
            </a:r>
            <a:r>
              <a:rPr lang="ko-KR" altLang="en-US" sz="1300" dirty="0">
                <a:latin typeface="나눔고딕OTF" panose="020B0600000101010101" charset="-127"/>
                <a:ea typeface="나눔고딕OTF" panose="020B0600000101010101" charset="-127"/>
                <a:cs typeface="KoPubWorld돋움체 Light" panose="00000300000000000000" pitchFamily="2" charset="-127"/>
              </a:rPr>
              <a:t>∙</a:t>
            </a:r>
            <a:r>
              <a:rPr lang="ko-KR" altLang="en-US" sz="1300" dirty="0">
                <a:latin typeface="나눔고딕" panose="020D0604000000000000" pitchFamily="50" charset="-127"/>
                <a:ea typeface="나눔고딕" panose="020D0604000000000000" pitchFamily="50" charset="-127"/>
                <a:cs typeface="KoPubWorld돋움체 Light" panose="00000300000000000000" pitchFamily="2" charset="-127"/>
              </a:rPr>
              <a:t>배당소득에 대해 비과세</a:t>
            </a:r>
            <a:r>
              <a:rPr lang="en-US" altLang="ko-KR" sz="1300" dirty="0">
                <a:latin typeface="나눔고딕" panose="020D0604000000000000" pitchFamily="50" charset="-127"/>
                <a:ea typeface="나눔고딕" panose="020D0604000000000000" pitchFamily="50" charset="-127"/>
                <a:cs typeface="KoPubWorld돋움체 Light" panose="00000300000000000000" pitchFamily="2" charset="-127"/>
              </a:rPr>
              <a:t>(</a:t>
            </a:r>
            <a:r>
              <a:rPr lang="ko-KR" altLang="en-US" sz="1300" dirty="0">
                <a:latin typeface="나눔고딕" panose="020D0604000000000000" pitchFamily="50" charset="-127"/>
                <a:ea typeface="나눔고딕" panose="020D0604000000000000" pitchFamily="50" charset="-127"/>
                <a:cs typeface="KoPubWorld돋움체 Light" panose="00000300000000000000" pitchFamily="2" charset="-127"/>
              </a:rPr>
              <a:t>전금융기관 통합한도</a:t>
            </a:r>
            <a:r>
              <a:rPr lang="en-US" altLang="ko-KR" sz="1300" dirty="0">
                <a:latin typeface="나눔고딕" panose="020D0604000000000000" pitchFamily="50" charset="-127"/>
                <a:ea typeface="나눔고딕" panose="020D0604000000000000" pitchFamily="50" charset="-127"/>
                <a:cs typeface="KoPubWorld돋움체 Light" panose="00000300000000000000" pitchFamily="2" charset="-127"/>
              </a:rPr>
              <a:t>)</a:t>
            </a:r>
          </a:p>
          <a:p>
            <a:pPr marL="128588" indent="-128588">
              <a:buFont typeface="Wingdings" panose="05000000000000000000" pitchFamily="2" charset="2"/>
              <a:buChar char="§"/>
            </a:pPr>
            <a:r>
              <a:rPr lang="ko-KR" altLang="en-US" sz="1300" dirty="0">
                <a:latin typeface="나눔고딕" panose="020D0604000000000000" pitchFamily="50" charset="-127"/>
                <a:ea typeface="나눔고딕" panose="020D0604000000000000" pitchFamily="50" charset="-127"/>
                <a:cs typeface="KoPubWorld돋움체 Light" panose="00000300000000000000" pitchFamily="2" charset="-127"/>
              </a:rPr>
              <a:t>대한민국에 거주하고 있는 만 </a:t>
            </a:r>
            <a:r>
              <a:rPr lang="en-US" altLang="ko-KR" sz="1300" dirty="0">
                <a:latin typeface="나눔고딕" panose="020D0604000000000000" pitchFamily="50" charset="-127"/>
                <a:ea typeface="나눔고딕" panose="020D0604000000000000" pitchFamily="50" charset="-127"/>
                <a:cs typeface="KoPubWorld돋움체 Light" panose="00000300000000000000" pitchFamily="2" charset="-127"/>
              </a:rPr>
              <a:t>65</a:t>
            </a:r>
            <a:r>
              <a:rPr lang="ko-KR" altLang="en-US" sz="1300" dirty="0">
                <a:latin typeface="나눔고딕" panose="020D0604000000000000" pitchFamily="50" charset="-127"/>
                <a:ea typeface="나눔고딕" panose="020D0604000000000000" pitchFamily="50" charset="-127"/>
                <a:cs typeface="KoPubWorld돋움체 Light" panose="00000300000000000000" pitchFamily="2" charset="-127"/>
              </a:rPr>
              <a:t>세 이상 노인</a:t>
            </a:r>
            <a:r>
              <a:rPr lang="en-US" altLang="ko-KR" sz="1300" dirty="0">
                <a:latin typeface="나눔고딕" panose="020D0604000000000000" pitchFamily="50" charset="-127"/>
                <a:ea typeface="나눔고딕" panose="020D0604000000000000" pitchFamily="50" charset="-127"/>
                <a:cs typeface="KoPubWorld돋움체 Light" panose="00000300000000000000" pitchFamily="2" charset="-127"/>
              </a:rPr>
              <a:t>, </a:t>
            </a:r>
            <a:r>
              <a:rPr lang="ko-KR" altLang="en-US" sz="1300" dirty="0">
                <a:latin typeface="나눔고딕" panose="020D0604000000000000" pitchFamily="50" charset="-127"/>
                <a:ea typeface="나눔고딕" panose="020D0604000000000000" pitchFamily="50" charset="-127"/>
                <a:cs typeface="KoPubWorld돋움체 Light" panose="00000300000000000000" pitchFamily="2" charset="-127"/>
              </a:rPr>
              <a:t>장애인</a:t>
            </a:r>
            <a:r>
              <a:rPr lang="en-US" altLang="ko-KR" sz="1300" dirty="0">
                <a:latin typeface="나눔고딕" panose="020D0604000000000000" pitchFamily="50" charset="-127"/>
                <a:ea typeface="나눔고딕" panose="020D0604000000000000" pitchFamily="50" charset="-127"/>
                <a:cs typeface="KoPubWorld돋움체 Light" panose="00000300000000000000" pitchFamily="2" charset="-127"/>
              </a:rPr>
              <a:t>, </a:t>
            </a:r>
            <a:r>
              <a:rPr lang="ko-KR" altLang="en-US" sz="1300" dirty="0">
                <a:latin typeface="나눔고딕" panose="020D0604000000000000" pitchFamily="50" charset="-127"/>
                <a:ea typeface="나눔고딕" panose="020D0604000000000000" pitchFamily="50" charset="-127"/>
                <a:cs typeface="KoPubWorld돋움체 Light" panose="00000300000000000000" pitchFamily="2" charset="-127"/>
              </a:rPr>
              <a:t>독립유공자</a:t>
            </a:r>
            <a:r>
              <a:rPr lang="en-US" altLang="ko-KR" sz="1300" dirty="0">
                <a:latin typeface="나눔고딕" panose="020D0604000000000000" pitchFamily="50" charset="-127"/>
                <a:ea typeface="나눔고딕" panose="020D0604000000000000" pitchFamily="50" charset="-127"/>
                <a:cs typeface="KoPubWorld돋움체 Light" panose="00000300000000000000" pitchFamily="2" charset="-127"/>
              </a:rPr>
              <a:t>, </a:t>
            </a:r>
            <a:r>
              <a:rPr lang="ko-KR" altLang="en-US" sz="1300" dirty="0">
                <a:latin typeface="나눔고딕" panose="020D0604000000000000" pitchFamily="50" charset="-127"/>
                <a:ea typeface="나눔고딕" panose="020D0604000000000000" pitchFamily="50" charset="-127"/>
                <a:cs typeface="KoPubWorld돋움체 Light" panose="00000300000000000000" pitchFamily="2" charset="-127"/>
              </a:rPr>
              <a:t>기초생활수급자에 한해 비과세 적용 </a:t>
            </a:r>
            <a:r>
              <a:rPr lang="en-US" altLang="ko-KR" sz="1300" dirty="0">
                <a:latin typeface="나눔고딕" panose="020D0604000000000000" pitchFamily="50" charset="-127"/>
                <a:ea typeface="나눔고딕" panose="020D0604000000000000" pitchFamily="50" charset="-127"/>
                <a:cs typeface="KoPubWorld돋움체 Light" panose="00000300000000000000" pitchFamily="2" charset="-127"/>
              </a:rPr>
              <a:t>(</a:t>
            </a:r>
            <a:r>
              <a:rPr lang="ko-KR" altLang="en-US" sz="1300" dirty="0">
                <a:latin typeface="나눔고딕" panose="020D0604000000000000" pitchFamily="50" charset="-127"/>
                <a:ea typeface="나눔고딕" panose="020D0604000000000000" pitchFamily="50" charset="-127"/>
                <a:cs typeface="KoPubWorld돋움체 Light" panose="00000300000000000000" pitchFamily="2" charset="-127"/>
              </a:rPr>
              <a:t>가입기한 </a:t>
            </a:r>
            <a:r>
              <a:rPr lang="en-US" altLang="ko-KR" sz="1300" dirty="0">
                <a:latin typeface="나눔고딕" panose="020D0604000000000000" pitchFamily="50" charset="-127"/>
                <a:ea typeface="나눔고딕" panose="020D0604000000000000" pitchFamily="50" charset="-127"/>
                <a:cs typeface="KoPubWorld돋움체 Light" panose="00000300000000000000" pitchFamily="2" charset="-127"/>
              </a:rPr>
              <a:t>2022.12.31, CITI</a:t>
            </a:r>
            <a:r>
              <a:rPr lang="ko-KR" altLang="en-US" sz="1300" dirty="0">
                <a:latin typeface="나눔고딕" panose="020D0604000000000000" pitchFamily="50" charset="-127"/>
                <a:ea typeface="나눔고딕" panose="020D0604000000000000" pitchFamily="50" charset="-127"/>
                <a:cs typeface="KoPubWorld돋움체 Light" panose="00000300000000000000" pitchFamily="2" charset="-127"/>
              </a:rPr>
              <a:t>은행 홈페이지 참조</a:t>
            </a:r>
            <a:r>
              <a:rPr lang="en-US" altLang="ko-KR" sz="1300" dirty="0">
                <a:latin typeface="나눔고딕" panose="020D0604000000000000" pitchFamily="50" charset="-127"/>
                <a:ea typeface="나눔고딕" panose="020D0604000000000000" pitchFamily="50" charset="-127"/>
                <a:cs typeface="KoPubWorld돋움체 Light" panose="00000300000000000000" pitchFamily="2" charset="-127"/>
              </a:rPr>
              <a:t>)</a:t>
            </a:r>
            <a:endParaRPr lang="ko-KR" altLang="en-US" sz="1300" dirty="0">
              <a:latin typeface="나눔고딕" panose="020D0604000000000000" pitchFamily="50" charset="-127"/>
              <a:ea typeface="나눔고딕" panose="020D0604000000000000" pitchFamily="50" charset="-127"/>
              <a:cs typeface="KoPubWorld돋움체 Light" panose="00000300000000000000" pitchFamily="2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C3B554B-5F50-BBC2-18C1-45FF24C96EC2}"/>
              </a:ext>
            </a:extLst>
          </p:cNvPr>
          <p:cNvSpPr txBox="1"/>
          <p:nvPr/>
        </p:nvSpPr>
        <p:spPr>
          <a:xfrm>
            <a:off x="2935982" y="3033364"/>
            <a:ext cx="655342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8588" indent="-128588">
              <a:buFont typeface="Wingdings" panose="05000000000000000000" pitchFamily="2" charset="2"/>
              <a:buChar char="§"/>
            </a:pPr>
            <a:r>
              <a:rPr lang="en-US" altLang="ko-KR" sz="1300" dirty="0">
                <a:latin typeface="나눔고딕" panose="020D0604000000000000" pitchFamily="50" charset="-127"/>
                <a:ea typeface="나눔고딕" panose="020D0604000000000000" pitchFamily="50" charset="-127"/>
                <a:cs typeface="KoPubWorld돋움체 Light" panose="00000300000000000000" pitchFamily="2" charset="-127"/>
              </a:rPr>
              <a:t>1</a:t>
            </a:r>
            <a:r>
              <a:rPr lang="ko-KR" altLang="en-US" sz="1300" dirty="0">
                <a:latin typeface="나눔고딕" panose="020D0604000000000000" pitchFamily="50" charset="-127"/>
                <a:ea typeface="나눔고딕" panose="020D0604000000000000" pitchFamily="50" charset="-127"/>
                <a:cs typeface="KoPubWorld돋움체 Light" panose="00000300000000000000" pitchFamily="2" charset="-127"/>
              </a:rPr>
              <a:t>인당 </a:t>
            </a:r>
            <a:r>
              <a:rPr lang="en-US" altLang="ko-KR" sz="1300" dirty="0">
                <a:latin typeface="나눔고딕" panose="020D0604000000000000" pitchFamily="50" charset="-127"/>
                <a:ea typeface="나눔고딕" panose="020D0604000000000000" pitchFamily="50" charset="-127"/>
                <a:cs typeface="KoPubWorld돋움체 Light" panose="00000300000000000000" pitchFamily="2" charset="-127"/>
              </a:rPr>
              <a:t>2</a:t>
            </a:r>
            <a:r>
              <a:rPr lang="ko-KR" altLang="en-US" sz="1300" dirty="0">
                <a:latin typeface="나눔고딕" panose="020D0604000000000000" pitchFamily="50" charset="-127"/>
                <a:ea typeface="나눔고딕" panose="020D0604000000000000" pitchFamily="50" charset="-127"/>
                <a:cs typeface="KoPubWorld돋움체 Light" panose="00000300000000000000" pitchFamily="2" charset="-127"/>
              </a:rPr>
              <a:t>천만원 이하의 예탁금에 대한 이자소득 비과세</a:t>
            </a:r>
            <a:r>
              <a:rPr lang="en-US" altLang="ko-KR" sz="1300" dirty="0">
                <a:latin typeface="나눔고딕" panose="020D0604000000000000" pitchFamily="50" charset="-127"/>
                <a:ea typeface="나눔고딕" panose="020D0604000000000000" pitchFamily="50" charset="-127"/>
                <a:cs typeface="KoPubWorld돋움체 Light" panose="00000300000000000000" pitchFamily="2" charset="-127"/>
              </a:rPr>
              <a:t/>
            </a:r>
            <a:br>
              <a:rPr lang="en-US" altLang="ko-KR" sz="1300" dirty="0">
                <a:latin typeface="나눔고딕" panose="020D0604000000000000" pitchFamily="50" charset="-127"/>
                <a:ea typeface="나눔고딕" panose="020D0604000000000000" pitchFamily="50" charset="-127"/>
                <a:cs typeface="KoPubWorld돋움체 Light" panose="00000300000000000000" pitchFamily="2" charset="-127"/>
              </a:rPr>
            </a:br>
            <a:r>
              <a:rPr lang="en-US" altLang="ko-KR" sz="1300" dirty="0">
                <a:latin typeface="나눔고딕" panose="020D0604000000000000" pitchFamily="50" charset="-127"/>
                <a:ea typeface="나눔고딕" panose="020D0604000000000000" pitchFamily="50" charset="-127"/>
                <a:cs typeface="KoPubWorld돋움체 Light" panose="00000300000000000000" pitchFamily="2" charset="-127"/>
              </a:rPr>
              <a:t>(</a:t>
            </a:r>
            <a:r>
              <a:rPr lang="ko-KR" altLang="en-US" sz="1300" dirty="0">
                <a:latin typeface="나눔고딕" panose="020D0604000000000000" pitchFamily="50" charset="-127"/>
                <a:ea typeface="나눔고딕" panose="020D0604000000000000" pitchFamily="50" charset="-127"/>
                <a:cs typeface="KoPubWorld돋움체 Light" panose="00000300000000000000" pitchFamily="2" charset="-127"/>
              </a:rPr>
              <a:t>단</a:t>
            </a:r>
            <a:r>
              <a:rPr lang="en-US" altLang="ko-KR" sz="1300" dirty="0">
                <a:latin typeface="나눔고딕" panose="020D0604000000000000" pitchFamily="50" charset="-127"/>
                <a:ea typeface="나눔고딕" panose="020D0604000000000000" pitchFamily="50" charset="-127"/>
                <a:cs typeface="KoPubWorld돋움체 Light" panose="00000300000000000000" pitchFamily="2" charset="-127"/>
              </a:rPr>
              <a:t>, </a:t>
            </a:r>
            <a:r>
              <a:rPr lang="ko-KR" altLang="en-US" sz="1300" dirty="0">
                <a:latin typeface="나눔고딕" panose="020D0604000000000000" pitchFamily="50" charset="-127"/>
                <a:ea typeface="나눔고딕" panose="020D0604000000000000" pitchFamily="50" charset="-127"/>
                <a:cs typeface="KoPubWorld돋움체 Light" panose="00000300000000000000" pitchFamily="2" charset="-127"/>
              </a:rPr>
              <a:t>예탁일로부터 </a:t>
            </a:r>
            <a:r>
              <a:rPr lang="en-US" altLang="ko-KR" sz="1300" dirty="0">
                <a:latin typeface="나눔고딕" panose="020D0604000000000000" pitchFamily="50" charset="-127"/>
                <a:ea typeface="나눔고딕" panose="020D0604000000000000" pitchFamily="50" charset="-127"/>
                <a:cs typeface="KoPubWorld돋움체 Light" panose="00000300000000000000" pitchFamily="2" charset="-127"/>
              </a:rPr>
              <a:t>1</a:t>
            </a:r>
            <a:r>
              <a:rPr lang="ko-KR" altLang="en-US" sz="1300" dirty="0">
                <a:latin typeface="나눔고딕" panose="020D0604000000000000" pitchFamily="50" charset="-127"/>
                <a:ea typeface="나눔고딕" panose="020D0604000000000000" pitchFamily="50" charset="-127"/>
                <a:cs typeface="KoPubWorld돋움체 Light" panose="00000300000000000000" pitchFamily="2" charset="-127"/>
              </a:rPr>
              <a:t>년 이내 인출 시 배당소득세 과세</a:t>
            </a:r>
            <a:r>
              <a:rPr lang="en-US" altLang="ko-KR" sz="1300" dirty="0">
                <a:latin typeface="나눔고딕" panose="020D0604000000000000" pitchFamily="50" charset="-127"/>
                <a:ea typeface="나눔고딕" panose="020D0604000000000000" pitchFamily="50" charset="-127"/>
                <a:cs typeface="KoPubWorld돋움체 Light" panose="00000300000000000000" pitchFamily="2" charset="-127"/>
              </a:rPr>
              <a:t>)</a:t>
            </a:r>
            <a:endParaRPr lang="ko-KR" altLang="en-US" sz="1300" dirty="0">
              <a:latin typeface="나눔고딕" panose="020D0604000000000000" pitchFamily="50" charset="-127"/>
              <a:ea typeface="나눔고딕" panose="020D0604000000000000" pitchFamily="50" charset="-127"/>
              <a:cs typeface="KoPubWorld돋움체 Light" panose="00000300000000000000" pitchFamily="2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7B60821-4FE9-C301-018F-8A326BBC23E6}"/>
              </a:ext>
            </a:extLst>
          </p:cNvPr>
          <p:cNvSpPr txBox="1"/>
          <p:nvPr/>
        </p:nvSpPr>
        <p:spPr>
          <a:xfrm>
            <a:off x="2935982" y="4869160"/>
            <a:ext cx="655342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8588" indent="-128588">
              <a:buFont typeface="Wingdings" panose="05000000000000000000" pitchFamily="2" charset="2"/>
              <a:buChar char="§"/>
            </a:pPr>
            <a:r>
              <a:rPr lang="ko-KR" altLang="en-US" sz="1300" b="0" i="0" dirty="0">
                <a:solidFill>
                  <a:srgbClr val="333333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한국</a:t>
            </a:r>
            <a:r>
              <a:rPr lang="en-US" altLang="ko-KR" sz="1300" b="0" i="0" dirty="0">
                <a:solidFill>
                  <a:srgbClr val="333333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-</a:t>
            </a:r>
            <a:r>
              <a:rPr lang="ko-KR" altLang="en-US" sz="1300" b="0" i="0" dirty="0">
                <a:solidFill>
                  <a:srgbClr val="333333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브라질 조세협약에 따라 이자 소득은 물론 매매 차익이나 환차익이 생겨도 과세 </a:t>
            </a:r>
            <a:r>
              <a:rPr lang="en-US" altLang="ko-KR" sz="1300" b="0" i="0" dirty="0">
                <a:solidFill>
                  <a:srgbClr val="333333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X</a:t>
            </a:r>
            <a:endParaRPr lang="ko-KR" altLang="en-US" sz="1300" dirty="0">
              <a:latin typeface="나눔고딕" panose="020D0604000000000000" pitchFamily="50" charset="-127"/>
              <a:ea typeface="나눔고딕" panose="020D0604000000000000" pitchFamily="50" charset="-127"/>
              <a:cs typeface="KoPubWorld돋움체 Light" panose="00000300000000000000" pitchFamily="2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DD1ACA1-C552-84E7-984D-D683B86B6327}"/>
              </a:ext>
            </a:extLst>
          </p:cNvPr>
          <p:cNvSpPr txBox="1"/>
          <p:nvPr/>
        </p:nvSpPr>
        <p:spPr>
          <a:xfrm>
            <a:off x="2935982" y="6093296"/>
            <a:ext cx="655342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8588" indent="-128588">
              <a:buFont typeface="Wingdings" panose="05000000000000000000" pitchFamily="2" charset="2"/>
              <a:buChar char="§"/>
            </a:pPr>
            <a:r>
              <a:rPr lang="ko-KR" altLang="en-US" sz="1300" dirty="0">
                <a:latin typeface="나눔고딕" panose="020D0604000000000000" pitchFamily="50" charset="-127"/>
                <a:ea typeface="나눔고딕" panose="020D0604000000000000" pitchFamily="50" charset="-127"/>
                <a:cs typeface="KoPubWorld돋움체 Light" panose="00000300000000000000" pitchFamily="2" charset="-127"/>
              </a:rPr>
              <a:t>계약기간 </a:t>
            </a:r>
            <a:r>
              <a:rPr lang="en-US" altLang="ko-KR" sz="1300" dirty="0">
                <a:latin typeface="나눔고딕" panose="020D0604000000000000" pitchFamily="50" charset="-127"/>
                <a:ea typeface="나눔고딕" panose="020D0604000000000000" pitchFamily="50" charset="-127"/>
                <a:cs typeface="KoPubWorld돋움체 Light" panose="00000300000000000000" pitchFamily="2" charset="-127"/>
              </a:rPr>
              <a:t>10</a:t>
            </a:r>
            <a:r>
              <a:rPr lang="ko-KR" altLang="en-US" sz="1300" dirty="0">
                <a:latin typeface="나눔고딕" panose="020D0604000000000000" pitchFamily="50" charset="-127"/>
                <a:ea typeface="나눔고딕" panose="020D0604000000000000" pitchFamily="50" charset="-127"/>
                <a:cs typeface="KoPubWorld돋움체 Light" panose="00000300000000000000" pitchFamily="2" charset="-127"/>
              </a:rPr>
              <a:t>년 이상</a:t>
            </a:r>
            <a:r>
              <a:rPr lang="en-US" altLang="ko-KR" sz="1300" dirty="0">
                <a:latin typeface="나눔고딕" panose="020D0604000000000000" pitchFamily="50" charset="-127"/>
                <a:ea typeface="나눔고딕" panose="020D0604000000000000" pitchFamily="50" charset="-127"/>
                <a:cs typeface="KoPubWorld돋움체 Light" panose="00000300000000000000" pitchFamily="2" charset="-127"/>
              </a:rPr>
              <a:t>, 5</a:t>
            </a:r>
            <a:r>
              <a:rPr lang="ko-KR" altLang="en-US" sz="1300" dirty="0" err="1">
                <a:latin typeface="나눔고딕" panose="020D0604000000000000" pitchFamily="50" charset="-127"/>
                <a:ea typeface="나눔고딕" panose="020D0604000000000000" pitchFamily="50" charset="-127"/>
                <a:cs typeface="KoPubWorld돋움체 Light" panose="00000300000000000000" pitchFamily="2" charset="-127"/>
              </a:rPr>
              <a:t>년납</a:t>
            </a:r>
            <a:r>
              <a:rPr lang="ko-KR" altLang="en-US" sz="1300" dirty="0">
                <a:latin typeface="나눔고딕" panose="020D0604000000000000" pitchFamily="50" charset="-127"/>
                <a:ea typeface="나눔고딕" panose="020D0604000000000000" pitchFamily="50" charset="-127"/>
                <a:cs typeface="KoPubWorld돋움체 Light" panose="00000300000000000000" pitchFamily="2" charset="-127"/>
              </a:rPr>
              <a:t> 이상 등 </a:t>
            </a:r>
            <a:r>
              <a:rPr lang="ko-KR" altLang="en-US" sz="1300" dirty="0" err="1">
                <a:latin typeface="나눔고딕" panose="020D0604000000000000" pitchFamily="50" charset="-127"/>
                <a:ea typeface="나눔고딕" panose="020D0604000000000000" pitchFamily="50" charset="-127"/>
                <a:cs typeface="KoPubWorld돋움체 Light" panose="00000300000000000000" pitchFamily="2" charset="-127"/>
              </a:rPr>
              <a:t>과세요건</a:t>
            </a:r>
            <a:r>
              <a:rPr lang="ko-KR" altLang="en-US" sz="1300" dirty="0">
                <a:latin typeface="나눔고딕" panose="020D0604000000000000" pitchFamily="50" charset="-127"/>
                <a:ea typeface="나눔고딕" panose="020D0604000000000000" pitchFamily="50" charset="-127"/>
                <a:cs typeface="KoPubWorld돋움체 Light" panose="00000300000000000000" pitchFamily="2" charset="-127"/>
              </a:rPr>
              <a:t> 충족 시 비과세 혜택 적용 </a:t>
            </a:r>
            <a:r>
              <a:rPr lang="en-US" altLang="ko-KR" sz="1300" dirty="0">
                <a:latin typeface="나눔고딕" panose="020D0604000000000000" pitchFamily="50" charset="-127"/>
                <a:ea typeface="나눔고딕" panose="020D0604000000000000" pitchFamily="50" charset="-127"/>
                <a:cs typeface="KoPubWorld돋움체 Light" panose="00000300000000000000" pitchFamily="2" charset="-127"/>
              </a:rPr>
              <a:t> </a:t>
            </a:r>
            <a:endParaRPr lang="ko-KR" altLang="en-US" sz="1300" dirty="0">
              <a:latin typeface="나눔고딕" panose="020D0604000000000000" pitchFamily="50" charset="-127"/>
              <a:ea typeface="나눔고딕" panose="020D0604000000000000" pitchFamily="50" charset="-127"/>
              <a:cs typeface="KoPubWorld돋움체 Light" panose="00000300000000000000" pitchFamily="2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6A4B45F-C10B-AB10-FB80-93C25FABA581}"/>
              </a:ext>
            </a:extLst>
          </p:cNvPr>
          <p:cNvSpPr txBox="1"/>
          <p:nvPr/>
        </p:nvSpPr>
        <p:spPr>
          <a:xfrm>
            <a:off x="790977" y="1126639"/>
            <a:ext cx="6912769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>
                <a:schemeClr val="tx1"/>
              </a:buClr>
            </a:pPr>
            <a:r>
              <a:rPr lang="ko-KR" altLang="en-US" sz="1700" b="1" dirty="0">
                <a:latin typeface="나눔고딕" pitchFamily="2" charset="-127"/>
                <a:ea typeface="나눔고딕" pitchFamily="2" charset="-127"/>
              </a:rPr>
              <a:t>국민건강보험료 부담을 더는 절세금융상품 </a:t>
            </a:r>
          </a:p>
        </p:txBody>
      </p:sp>
      <p:sp>
        <p:nvSpPr>
          <p:cNvPr id="15" name="타원 14">
            <a:extLst>
              <a:ext uri="{FF2B5EF4-FFF2-40B4-BE49-F238E27FC236}">
                <a16:creationId xmlns:a16="http://schemas.microsoft.com/office/drawing/2014/main" id="{4979384A-4A5C-9346-E40C-3CD503DB53B6}"/>
              </a:ext>
            </a:extLst>
          </p:cNvPr>
          <p:cNvSpPr/>
          <p:nvPr/>
        </p:nvSpPr>
        <p:spPr>
          <a:xfrm>
            <a:off x="567027" y="1183549"/>
            <a:ext cx="208714" cy="208714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190500" dist="1143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976B399A-4295-1187-6F76-F12C6D867984}"/>
              </a:ext>
            </a:extLst>
          </p:cNvPr>
          <p:cNvSpPr/>
          <p:nvPr/>
        </p:nvSpPr>
        <p:spPr>
          <a:xfrm>
            <a:off x="781052" y="3606610"/>
            <a:ext cx="1955991" cy="35974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KoPubWorld돋움체 Light" panose="00000300000000000000" pitchFamily="2" charset="-127"/>
              </a:rPr>
              <a:t>조합 출자금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F486AB5-C19A-56B6-4BF7-64C4F33EEBF3}"/>
              </a:ext>
            </a:extLst>
          </p:cNvPr>
          <p:cNvSpPr txBox="1"/>
          <p:nvPr/>
        </p:nvSpPr>
        <p:spPr>
          <a:xfrm>
            <a:off x="2935982" y="3691781"/>
            <a:ext cx="655342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8588" indent="-128588">
              <a:buFont typeface="Wingdings" panose="05000000000000000000" pitchFamily="2" charset="2"/>
              <a:buChar char="§"/>
            </a:pPr>
            <a:r>
              <a:rPr lang="en-US" altLang="ko-KR" sz="1300" dirty="0">
                <a:latin typeface="나눔고딕" panose="020D0604000000000000" pitchFamily="50" charset="-127"/>
                <a:ea typeface="나눔고딕" panose="020D0604000000000000" pitchFamily="50" charset="-127"/>
                <a:cs typeface="KoPubWorld돋움체 Light" panose="00000300000000000000" pitchFamily="2" charset="-127"/>
              </a:rPr>
              <a:t>1</a:t>
            </a:r>
            <a:r>
              <a:rPr lang="ko-KR" altLang="en-US" sz="1300" dirty="0">
                <a:latin typeface="나눔고딕" panose="020D0604000000000000" pitchFamily="50" charset="-127"/>
                <a:ea typeface="나눔고딕" panose="020D0604000000000000" pitchFamily="50" charset="-127"/>
                <a:cs typeface="KoPubWorld돋움체 Light" panose="00000300000000000000" pitchFamily="2" charset="-127"/>
              </a:rPr>
              <a:t>인당 </a:t>
            </a:r>
            <a:r>
              <a:rPr lang="en-US" altLang="ko-KR" sz="1300" dirty="0">
                <a:latin typeface="나눔고딕" panose="020D0604000000000000" pitchFamily="50" charset="-127"/>
                <a:ea typeface="나눔고딕" panose="020D0604000000000000" pitchFamily="50" charset="-127"/>
                <a:cs typeface="KoPubWorld돋움체 Light" panose="00000300000000000000" pitchFamily="2" charset="-127"/>
              </a:rPr>
              <a:t>1,000</a:t>
            </a:r>
            <a:r>
              <a:rPr lang="ko-KR" altLang="en-US" sz="1300" dirty="0">
                <a:latin typeface="나눔고딕" panose="020D0604000000000000" pitchFamily="50" charset="-127"/>
                <a:ea typeface="나눔고딕" panose="020D0604000000000000" pitchFamily="50" charset="-127"/>
                <a:cs typeface="KoPubWorld돋움체 Light" panose="00000300000000000000" pitchFamily="2" charset="-127"/>
              </a:rPr>
              <a:t>만원 이하의 출자금에 대한 배당소득 비과세  </a:t>
            </a: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152A7333-CA11-4434-BE35-625B91964C5D}"/>
              </a:ext>
            </a:extLst>
          </p:cNvPr>
          <p:cNvSpPr/>
          <p:nvPr/>
        </p:nvSpPr>
        <p:spPr>
          <a:xfrm>
            <a:off x="775742" y="4214849"/>
            <a:ext cx="1955991" cy="35974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 err="1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KoPubWorld돋움체 Light" panose="00000300000000000000" pitchFamily="2" charset="-127"/>
              </a:rPr>
              <a:t>농어가목돈마련저축</a:t>
            </a:r>
            <a:r>
              <a:rPr lang="ko-KR" altLang="en-US" sz="16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KoPubWorld돋움체 Light" panose="00000300000000000000" pitchFamily="2" charset="-127"/>
              </a:rPr>
              <a:t>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91DA784-5E71-3138-D8D1-352FFC514507}"/>
              </a:ext>
            </a:extLst>
          </p:cNvPr>
          <p:cNvSpPr txBox="1"/>
          <p:nvPr/>
        </p:nvSpPr>
        <p:spPr>
          <a:xfrm>
            <a:off x="2935982" y="4276707"/>
            <a:ext cx="655342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8588" indent="-128588">
              <a:buFont typeface="Wingdings" panose="05000000000000000000" pitchFamily="2" charset="2"/>
              <a:buChar char="§"/>
            </a:pPr>
            <a:r>
              <a:rPr lang="ko-KR" altLang="en-US" sz="1300" dirty="0">
                <a:latin typeface="나눔고딕" panose="020D0604000000000000" pitchFamily="50" charset="-127"/>
                <a:ea typeface="나눔고딕" panose="020D0604000000000000" pitchFamily="50" charset="-127"/>
                <a:cs typeface="KoPubWorld돋움체 Light" panose="00000300000000000000" pitchFamily="2" charset="-127"/>
              </a:rPr>
              <a:t>가입대상 제한 </a:t>
            </a:r>
            <a:r>
              <a:rPr lang="en-US" altLang="ko-KR" sz="1300" dirty="0">
                <a:latin typeface="나눔고딕" panose="020D0604000000000000" pitchFamily="50" charset="-127"/>
                <a:ea typeface="나눔고딕" panose="020D0604000000000000" pitchFamily="50" charset="-127"/>
                <a:cs typeface="KoPubWorld돋움체 Light" panose="00000300000000000000" pitchFamily="2" charset="-127"/>
              </a:rPr>
              <a:t>(ex</a:t>
            </a:r>
            <a:r>
              <a:rPr lang="ko-KR" altLang="en-US" sz="1300" dirty="0">
                <a:latin typeface="나눔고딕" panose="020D0604000000000000" pitchFamily="50" charset="-127"/>
                <a:ea typeface="나눔고딕" panose="020D0604000000000000" pitchFamily="50" charset="-127"/>
                <a:cs typeface="KoPubWorld돋움체 Light" panose="00000300000000000000" pitchFamily="2" charset="-127"/>
              </a:rPr>
              <a:t> </a:t>
            </a:r>
            <a:r>
              <a:rPr lang="en-US" altLang="ko-KR" sz="1300" dirty="0">
                <a:latin typeface="나눔고딕" panose="020D0604000000000000" pitchFamily="50" charset="-127"/>
                <a:ea typeface="나눔고딕" panose="020D0604000000000000" pitchFamily="50" charset="-127"/>
                <a:cs typeface="KoPubWorld돋움체 Light" panose="00000300000000000000" pitchFamily="2" charset="-127"/>
              </a:rPr>
              <a:t>:</a:t>
            </a:r>
            <a:r>
              <a:rPr lang="ko-KR" altLang="en-US" sz="1300" dirty="0">
                <a:latin typeface="나눔고딕" panose="020D0604000000000000" pitchFamily="50" charset="-127"/>
                <a:ea typeface="나눔고딕" panose="020D0604000000000000" pitchFamily="50" charset="-127"/>
                <a:cs typeface="KoPubWorld돋움체 Light" panose="00000300000000000000" pitchFamily="2" charset="-127"/>
              </a:rPr>
              <a:t> </a:t>
            </a:r>
            <a:r>
              <a:rPr lang="en-US" altLang="ko-KR" sz="1300" dirty="0">
                <a:latin typeface="나눔고딕" panose="020D0604000000000000" pitchFamily="50" charset="-127"/>
                <a:ea typeface="나눔고딕" panose="020D0604000000000000" pitchFamily="50" charset="-127"/>
                <a:cs typeface="KoPubWorld돋움체 Light" panose="00000300000000000000" pitchFamily="2" charset="-127"/>
              </a:rPr>
              <a:t>20</a:t>
            </a:r>
            <a:r>
              <a:rPr lang="ko-KR" altLang="en-US" sz="1300" dirty="0">
                <a:latin typeface="나눔고딕" panose="020D0604000000000000" pitchFamily="50" charset="-127"/>
                <a:ea typeface="나눔고딕" panose="020D0604000000000000" pitchFamily="50" charset="-127"/>
                <a:cs typeface="KoPubWorld돋움체 Light" panose="00000300000000000000" pitchFamily="2" charset="-127"/>
              </a:rPr>
              <a:t>톤 이하 동력선을 소유하고 있는 어민 등</a:t>
            </a:r>
            <a:r>
              <a:rPr lang="en-US" altLang="ko-KR" sz="1300" dirty="0">
                <a:latin typeface="나눔고딕" panose="020D0604000000000000" pitchFamily="50" charset="-127"/>
                <a:ea typeface="나눔고딕" panose="020D0604000000000000" pitchFamily="50" charset="-127"/>
                <a:cs typeface="KoPubWorld돋움체 Light" panose="00000300000000000000" pitchFamily="2" charset="-127"/>
              </a:rPr>
              <a:t>)</a:t>
            </a:r>
            <a:endParaRPr lang="ko-KR" altLang="en-US" sz="1300" dirty="0">
              <a:latin typeface="나눔고딕" panose="020D0604000000000000" pitchFamily="50" charset="-127"/>
              <a:ea typeface="나눔고딕" panose="020D0604000000000000" pitchFamily="50" charset="-127"/>
              <a:cs typeface="KoPubWorld돋움체 Light" panose="00000300000000000000" pitchFamily="2" charset="-127"/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72F74CDC-C2EB-EED7-B102-02678E7022E7}"/>
              </a:ext>
            </a:extLst>
          </p:cNvPr>
          <p:cNvSpPr/>
          <p:nvPr/>
        </p:nvSpPr>
        <p:spPr>
          <a:xfrm>
            <a:off x="770434" y="5431327"/>
            <a:ext cx="1993149" cy="35974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 err="1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KoPubWorld돋움체 Light" panose="00000300000000000000" pitchFamily="2" charset="-127"/>
              </a:rPr>
              <a:t>장병내일준비적금</a:t>
            </a:r>
            <a:endParaRPr lang="ko-KR" altLang="en-US" sz="160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KoPubWorld돋움체 Light" panose="00000300000000000000" pitchFamily="2" charset="-127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DA5569F-633B-7EDA-AA52-F903EE70F295}"/>
              </a:ext>
            </a:extLst>
          </p:cNvPr>
          <p:cNvSpPr txBox="1"/>
          <p:nvPr/>
        </p:nvSpPr>
        <p:spPr>
          <a:xfrm>
            <a:off x="2935982" y="5477040"/>
            <a:ext cx="655342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8588" indent="-128588">
              <a:buFont typeface="Wingdings" panose="05000000000000000000" pitchFamily="2" charset="2"/>
              <a:buChar char="§"/>
            </a:pPr>
            <a:r>
              <a:rPr lang="ko-KR" altLang="en-US" sz="1300" dirty="0">
                <a:latin typeface="나눔고딕" panose="020D0604000000000000" pitchFamily="50" charset="-127"/>
                <a:ea typeface="나눔고딕" panose="020D0604000000000000" pitchFamily="50" charset="-127"/>
                <a:cs typeface="KoPubWorld돋움체 Light" panose="00000300000000000000" pitchFamily="2" charset="-127"/>
              </a:rPr>
              <a:t>월 </a:t>
            </a:r>
            <a:r>
              <a:rPr lang="en-US" altLang="ko-KR" sz="1300" dirty="0">
                <a:latin typeface="나눔고딕" panose="020D0604000000000000" pitchFamily="50" charset="-127"/>
                <a:ea typeface="나눔고딕" panose="020D0604000000000000" pitchFamily="50" charset="-127"/>
                <a:cs typeface="KoPubWorld돋움체 Light" panose="00000300000000000000" pitchFamily="2" charset="-127"/>
              </a:rPr>
              <a:t>40</a:t>
            </a:r>
            <a:r>
              <a:rPr lang="ko-KR" altLang="en-US" sz="1300" dirty="0">
                <a:latin typeface="나눔고딕" panose="020D0604000000000000" pitchFamily="50" charset="-127"/>
                <a:ea typeface="나눔고딕" panose="020D0604000000000000" pitchFamily="50" charset="-127"/>
                <a:cs typeface="KoPubWorld돋움체 Light" panose="00000300000000000000" pitchFamily="2" charset="-127"/>
              </a:rPr>
              <a:t>만원 이내 납입액 이자소득세 비과세</a:t>
            </a:r>
            <a:r>
              <a:rPr lang="en-US" altLang="ko-KR" sz="1300" dirty="0">
                <a:latin typeface="나눔고딕" panose="020D0604000000000000" pitchFamily="50" charset="-127"/>
                <a:ea typeface="나눔고딕" panose="020D0604000000000000" pitchFamily="50" charset="-127"/>
                <a:cs typeface="KoPubWorld돋움체 Light" panose="00000300000000000000" pitchFamily="2" charset="-127"/>
              </a:rPr>
              <a:t>(</a:t>
            </a:r>
            <a:r>
              <a:rPr lang="ko-KR" altLang="en-US" sz="1300" dirty="0">
                <a:latin typeface="나눔고딕" panose="020D0604000000000000" pitchFamily="50" charset="-127"/>
                <a:ea typeface="나눔고딕" panose="020D0604000000000000" pitchFamily="50" charset="-127"/>
                <a:cs typeface="KoPubWorld돋움체 Light" panose="00000300000000000000" pitchFamily="2" charset="-127"/>
              </a:rPr>
              <a:t>참고 </a:t>
            </a:r>
            <a:r>
              <a:rPr lang="en-US" altLang="ko-KR" sz="1300" dirty="0">
                <a:latin typeface="나눔고딕" panose="020D0604000000000000" pitchFamily="50" charset="-127"/>
                <a:ea typeface="나눔고딕" panose="020D0604000000000000" pitchFamily="50" charset="-127"/>
                <a:cs typeface="KoPubWorld돋움체 Light" panose="00000300000000000000" pitchFamily="2" charset="-127"/>
              </a:rPr>
              <a:t>: </a:t>
            </a:r>
            <a:r>
              <a:rPr lang="ko-KR" altLang="en-US" sz="1300" dirty="0">
                <a:latin typeface="나눔고딕" panose="020D0604000000000000" pitchFamily="50" charset="-127"/>
                <a:ea typeface="나눔고딕" panose="020D0604000000000000" pitchFamily="50" charset="-127"/>
                <a:cs typeface="KoPubWorld돋움체 Light" panose="00000300000000000000" pitchFamily="2" charset="-127"/>
              </a:rPr>
              <a:t>국세청 </a:t>
            </a:r>
            <a:r>
              <a:rPr lang="en-US" altLang="ko-KR" sz="1300" dirty="0">
                <a:latin typeface="나눔고딕" panose="020D0604000000000000" pitchFamily="50" charset="-127"/>
                <a:ea typeface="나눔고딕" panose="020D0604000000000000" pitchFamily="50" charset="-127"/>
                <a:cs typeface="KoPubWorld돋움체 Light" panose="00000300000000000000" pitchFamily="2" charset="-127"/>
              </a:rPr>
              <a:t>『</a:t>
            </a:r>
            <a:r>
              <a:rPr lang="ko-KR" altLang="en-US" sz="1300" dirty="0">
                <a:latin typeface="나눔고딕" panose="020D0604000000000000" pitchFamily="50" charset="-127"/>
                <a:ea typeface="나눔고딕" panose="020D0604000000000000" pitchFamily="50" charset="-127"/>
                <a:cs typeface="KoPubWorld돋움체 Light" panose="00000300000000000000" pitchFamily="2" charset="-127"/>
              </a:rPr>
              <a:t>국세매거진</a:t>
            </a:r>
            <a:r>
              <a:rPr lang="en-US" altLang="ko-KR" sz="1300" dirty="0">
                <a:latin typeface="나눔고딕" panose="020D0604000000000000" pitchFamily="50" charset="-127"/>
                <a:ea typeface="나눔고딕" panose="020D0604000000000000" pitchFamily="50" charset="-127"/>
                <a:cs typeface="KoPubWorld돋움체 Light" panose="00000300000000000000" pitchFamily="2" charset="-127"/>
              </a:rPr>
              <a:t>』)</a:t>
            </a:r>
            <a:r>
              <a:rPr lang="ko-KR" altLang="en-US" sz="1300" dirty="0">
                <a:latin typeface="나눔고딕" panose="020D0604000000000000" pitchFamily="50" charset="-127"/>
                <a:ea typeface="나눔고딕" panose="020D0604000000000000" pitchFamily="50" charset="-127"/>
                <a:cs typeface="KoPubWorld돋움체 Light" panose="00000300000000000000" pitchFamily="2" charset="-127"/>
              </a:rPr>
              <a:t> </a:t>
            </a:r>
          </a:p>
        </p:txBody>
      </p:sp>
      <p:pic>
        <p:nvPicPr>
          <p:cNvPr id="23" name="그림 22">
            <a:extLst>
              <a:ext uri="{FF2B5EF4-FFF2-40B4-BE49-F238E27FC236}">
                <a16:creationId xmlns:a16="http://schemas.microsoft.com/office/drawing/2014/main" id="{47E8F766-92F7-BBD3-7900-60186DEEE1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88" b="89888" l="7810" r="90046">
                        <a14:foregroundMark x1="52758" y1="86390" x2="77869" y2="77898"/>
                        <a14:foregroundMark x1="44410" y1="89213" x2="46866" y2="88383"/>
                        <a14:foregroundMark x1="90046" y1="40000" x2="89587" y2="44944"/>
                        <a14:backgroundMark x1="62021" y1="22697" x2="47014" y2="61573"/>
                        <a14:backgroundMark x1="45176" y1="62247" x2="50689" y2="63371"/>
                        <a14:backgroundMark x1="61868" y1="22022" x2="64931" y2="23596"/>
                        <a14:backgroundMark x1="45482" y1="84494" x2="53752" y2="84045"/>
                        <a14:backgroundMark x1="81164" y1="78427" x2="84533" y2="75955"/>
                        <a14:backgroundMark x1="83920" y1="75506" x2="77795" y2="77753"/>
                        <a14:backgroundMark x1="19296" y1="18876" x2="7198" y2="42472"/>
                        <a14:backgroundMark x1="17152" y1="15730" x2="6126" y2="3191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4646" y="5633478"/>
            <a:ext cx="1816195" cy="1237683"/>
          </a:xfrm>
          <a:prstGeom prst="rect">
            <a:avLst/>
          </a:prstGeom>
        </p:spPr>
      </p:pic>
      <p:grpSp>
        <p:nvGrpSpPr>
          <p:cNvPr id="28" name="그룹 27">
            <a:extLst>
              <a:ext uri="{FF2B5EF4-FFF2-40B4-BE49-F238E27FC236}">
                <a16:creationId xmlns:a16="http://schemas.microsoft.com/office/drawing/2014/main" id="{46DF9CAF-1FA1-D304-129C-28CB3683C7D1}"/>
              </a:ext>
            </a:extLst>
          </p:cNvPr>
          <p:cNvGrpSpPr/>
          <p:nvPr/>
        </p:nvGrpSpPr>
        <p:grpSpPr>
          <a:xfrm>
            <a:off x="936491" y="5633313"/>
            <a:ext cx="2114016" cy="1237683"/>
            <a:chOff x="936491" y="5633313"/>
            <a:chExt cx="2114016" cy="1237683"/>
          </a:xfrm>
        </p:grpSpPr>
        <p:pic>
          <p:nvPicPr>
            <p:cNvPr id="25" name="그림 24">
              <a:extLst>
                <a:ext uri="{FF2B5EF4-FFF2-40B4-BE49-F238E27FC236}">
                  <a16:creationId xmlns:a16="http://schemas.microsoft.com/office/drawing/2014/main" id="{EFCA70DF-7A99-7079-B6B0-5EB5C99390B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854" b="92336" l="9851" r="89851">
                          <a14:foregroundMark x1="20000" y1="18248" x2="20000" y2="19343"/>
                          <a14:foregroundMark x1="65970" y1="56569" x2="68955" y2="56934"/>
                          <a14:foregroundMark x1="29851" y1="92336" x2="30149" y2="89416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391174" y="5742860"/>
              <a:ext cx="659333" cy="539275"/>
            </a:xfrm>
            <a:prstGeom prst="rect">
              <a:avLst/>
            </a:prstGeom>
          </p:spPr>
        </p:pic>
        <p:pic>
          <p:nvPicPr>
            <p:cNvPr id="27" name="그림 26">
              <a:extLst>
                <a:ext uri="{FF2B5EF4-FFF2-40B4-BE49-F238E27FC236}">
                  <a16:creationId xmlns:a16="http://schemas.microsoft.com/office/drawing/2014/main" id="{49A917F8-6827-204F-26AD-40C0E4619E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888" b="89888" l="7810" r="90046">
                          <a14:foregroundMark x1="52758" y1="86390" x2="77869" y2="77898"/>
                          <a14:foregroundMark x1="44410" y1="89213" x2="46866" y2="88383"/>
                          <a14:foregroundMark x1="90046" y1="40000" x2="89587" y2="44944"/>
                          <a14:backgroundMark x1="62021" y1="22697" x2="47014" y2="61573"/>
                          <a14:backgroundMark x1="45176" y1="62247" x2="50689" y2="63371"/>
                          <a14:backgroundMark x1="61868" y1="22022" x2="64931" y2="23596"/>
                          <a14:backgroundMark x1="45482" y1="84494" x2="53752" y2="84045"/>
                          <a14:backgroundMark x1="81164" y1="78427" x2="84533" y2="75955"/>
                          <a14:backgroundMark x1="83920" y1="75506" x2="77795" y2="77753"/>
                          <a14:backgroundMark x1="19296" y1="18876" x2="7198" y2="42472"/>
                          <a14:backgroundMark x1="17152" y1="15730" x2="6126" y2="3191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36491" y="5633313"/>
              <a:ext cx="1816195" cy="1237683"/>
            </a:xfrm>
            <a:prstGeom prst="rect">
              <a:avLst/>
            </a:prstGeom>
          </p:spPr>
        </p:pic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6601A94C-CC01-D232-5653-FC12D93CE86F}"/>
              </a:ext>
            </a:extLst>
          </p:cNvPr>
          <p:cNvSpPr txBox="1"/>
          <p:nvPr/>
        </p:nvSpPr>
        <p:spPr>
          <a:xfrm>
            <a:off x="373491" y="196734"/>
            <a:ext cx="9374150" cy="43088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sz="2200" b="1" dirty="0">
                <a:solidFill>
                  <a:srgbClr val="00387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『</a:t>
            </a:r>
            <a:r>
              <a:rPr lang="ko-KR" altLang="en-US" sz="2200" b="1" dirty="0" err="1">
                <a:solidFill>
                  <a:srgbClr val="00387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교보뉴더든든한종신보험</a:t>
            </a:r>
            <a:r>
              <a:rPr lang="en-US" altLang="ko-KR" sz="2200" b="1" dirty="0">
                <a:solidFill>
                  <a:srgbClr val="00387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』</a:t>
            </a:r>
            <a:r>
              <a:rPr lang="ko-KR" altLang="en-US" sz="2200" b="1" dirty="0">
                <a:solidFill>
                  <a:srgbClr val="00387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의 비과세 마케팅 포인트</a:t>
            </a:r>
          </a:p>
        </p:txBody>
      </p:sp>
    </p:spTree>
    <p:extLst>
      <p:ext uri="{BB962C8B-B14F-4D97-AF65-F5344CB8AC3E}">
        <p14:creationId xmlns:p14="http://schemas.microsoft.com/office/powerpoint/2010/main" val="2161724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2748</TotalTime>
  <Words>2961</Words>
  <Application>Microsoft Office PowerPoint</Application>
  <PresentationFormat>사용자 지정</PresentationFormat>
  <Paragraphs>764</Paragraphs>
  <Slides>33</Slides>
  <Notes>4</Notes>
  <HiddenSlides>0</HiddenSlides>
  <MMClips>0</MMClips>
  <ScaleCrop>false</ScaleCrop>
  <HeadingPairs>
    <vt:vector size="6" baseType="variant">
      <vt:variant>
        <vt:lpstr>사용한 글꼴</vt:lpstr>
      </vt:variant>
      <vt:variant>
        <vt:i4>13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33</vt:i4>
      </vt:variant>
    </vt:vector>
  </HeadingPairs>
  <TitlesOfParts>
    <vt:vector size="48" baseType="lpstr">
      <vt:lpstr>KoPubWorld돋움체 Bold</vt:lpstr>
      <vt:lpstr>KoPubWorld돋움체 Light</vt:lpstr>
      <vt:lpstr>NanumGothic</vt:lpstr>
      <vt:lpstr>나눔고딕</vt:lpstr>
      <vt:lpstr>나눔고딕 ExtraBold</vt:lpstr>
      <vt:lpstr>나눔고딕OTF</vt:lpstr>
      <vt:lpstr>맑은 고딕</vt:lpstr>
      <vt:lpstr>휴먼둥근헤드라인</vt:lpstr>
      <vt:lpstr>Arial</vt:lpstr>
      <vt:lpstr>Eras Bold ITC</vt:lpstr>
      <vt:lpstr>Eras Demi ITC</vt:lpstr>
      <vt:lpstr>Times New Roman</vt:lpstr>
      <vt:lpstr>Wingdings</vt:lpstr>
      <vt:lpstr>디자인 사용자 지정</vt:lpstr>
      <vt:lpstr>1_디자인 사용자 지정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eda_003</dc:creator>
  <cp:lastModifiedBy>KB099</cp:lastModifiedBy>
  <cp:revision>128</cp:revision>
  <dcterms:created xsi:type="dcterms:W3CDTF">2014-05-15T05:17:47Z</dcterms:created>
  <dcterms:modified xsi:type="dcterms:W3CDTF">2022-12-29T02:10:29Z</dcterms:modified>
</cp:coreProperties>
</file>