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6" r:id="rId2"/>
    <p:sldId id="257" r:id="rId3"/>
    <p:sldId id="333" r:id="rId4"/>
    <p:sldId id="270" r:id="rId5"/>
    <p:sldId id="271" r:id="rId6"/>
    <p:sldId id="262" r:id="rId7"/>
    <p:sldId id="268" r:id="rId8"/>
    <p:sldId id="259" r:id="rId9"/>
    <p:sldId id="260" r:id="rId10"/>
    <p:sldId id="263" r:id="rId11"/>
    <p:sldId id="269" r:id="rId12"/>
    <p:sldId id="261" r:id="rId13"/>
    <p:sldId id="264" r:id="rId14"/>
    <p:sldId id="265" r:id="rId15"/>
    <p:sldId id="297" r:id="rId16"/>
    <p:sldId id="298" r:id="rId17"/>
    <p:sldId id="267" r:id="rId18"/>
    <p:sldId id="272" r:id="rId19"/>
    <p:sldId id="273" r:id="rId20"/>
    <p:sldId id="274" r:id="rId21"/>
    <p:sldId id="299" r:id="rId22"/>
    <p:sldId id="275" r:id="rId23"/>
    <p:sldId id="276" r:id="rId24"/>
    <p:sldId id="314" r:id="rId25"/>
    <p:sldId id="316" r:id="rId26"/>
    <p:sldId id="328" r:id="rId27"/>
    <p:sldId id="277" r:id="rId28"/>
    <p:sldId id="300" r:id="rId29"/>
    <p:sldId id="301" r:id="rId30"/>
    <p:sldId id="331" r:id="rId31"/>
    <p:sldId id="303" r:id="rId32"/>
    <p:sldId id="304" r:id="rId33"/>
    <p:sldId id="305" r:id="rId34"/>
    <p:sldId id="281" r:id="rId35"/>
    <p:sldId id="308" r:id="rId36"/>
    <p:sldId id="309" r:id="rId37"/>
    <p:sldId id="326" r:id="rId38"/>
    <p:sldId id="315" r:id="rId39"/>
    <p:sldId id="282" r:id="rId40"/>
    <p:sldId id="306" r:id="rId41"/>
    <p:sldId id="296" r:id="rId42"/>
    <p:sldId id="283" r:id="rId43"/>
    <p:sldId id="307" r:id="rId44"/>
    <p:sldId id="310" r:id="rId45"/>
    <p:sldId id="317" r:id="rId46"/>
    <p:sldId id="312" r:id="rId47"/>
    <p:sldId id="313" r:id="rId48"/>
    <p:sldId id="318" r:id="rId49"/>
    <p:sldId id="293" r:id="rId50"/>
    <p:sldId id="292" r:id="rId51"/>
    <p:sldId id="319" r:id="rId52"/>
    <p:sldId id="288" r:id="rId53"/>
    <p:sldId id="320" r:id="rId54"/>
    <p:sldId id="324" r:id="rId55"/>
    <p:sldId id="325" r:id="rId56"/>
    <p:sldId id="289" r:id="rId57"/>
    <p:sldId id="334" r:id="rId58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0844A"/>
    <a:srgbClr val="F8450B"/>
    <a:srgbClr val="FF33CC"/>
    <a:srgbClr val="70AC48"/>
    <a:srgbClr val="FF3300"/>
    <a:srgbClr val="00CC00"/>
    <a:srgbClr val="00893E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1912" autoAdjust="0"/>
  </p:normalViewPr>
  <p:slideViewPr>
    <p:cSldViewPr snapToGrid="0">
      <p:cViewPr>
        <p:scale>
          <a:sx n="75" d="100"/>
          <a:sy n="75" d="100"/>
        </p:scale>
        <p:origin x="246" y="5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51088;&#47308;&#51204;&#49569;&#54028;&#51068;&#49688;&#49888;&#54632;\&#45208;&#44036;&#54200;%20&#54032;&#47588;&#54788;&#5488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Sheet1!$A$13</c:f>
              <c:strCache>
                <c:ptCount val="1"/>
                <c:pt idx="0">
                  <c:v>건수</c:v>
                </c:pt>
              </c:strCache>
            </c:strRef>
          </c:tx>
          <c:spPr>
            <a:gradFill>
              <a:gsLst>
                <a:gs pos="0">
                  <a:srgbClr val="007E3F"/>
                </a:gs>
                <a:gs pos="54000">
                  <a:srgbClr val="00622F">
                    <a:alpha val="95686"/>
                  </a:srgbClr>
                </a:gs>
                <a:gs pos="100000">
                  <a:srgbClr val="009A4E"/>
                </a:gs>
              </a:gsLst>
              <a:lin ang="10800000" scaled="0"/>
            </a:gradFill>
            <a:ln>
              <a:noFill/>
            </a:ln>
            <a:effectLst/>
            <a:sp3d/>
          </c:spPr>
          <c:invertIfNegative val="0"/>
          <c:dPt>
            <c:idx val="5"/>
            <c:invertIfNegative val="0"/>
            <c:bubble3D val="0"/>
            <c:spPr>
              <a:gradFill>
                <a:gsLst>
                  <a:gs pos="0">
                    <a:srgbClr val="007E3F"/>
                  </a:gs>
                  <a:gs pos="54000">
                    <a:srgbClr val="00622F">
                      <a:alpha val="95686"/>
                    </a:srgbClr>
                  </a:gs>
                  <a:gs pos="100000">
                    <a:srgbClr val="009A4E"/>
                  </a:gs>
                </a:gsLst>
                <a:lin ang="108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978-4AAC-BFC4-CED7E08EB251}"/>
              </c:ext>
            </c:extLst>
          </c:dPt>
          <c:cat>
            <c:strRef>
              <c:f>Sheet1!$B$12:$G$12</c:f>
              <c:strCache>
                <c:ptCount val="6"/>
                <c:pt idx="0">
                  <c:v>7월</c:v>
                </c:pt>
                <c:pt idx="1">
                  <c:v>8월</c:v>
                </c:pt>
                <c:pt idx="2">
                  <c:v>9월</c:v>
                </c:pt>
                <c:pt idx="3">
                  <c:v>10월</c:v>
                </c:pt>
                <c:pt idx="4">
                  <c:v>11월</c:v>
                </c:pt>
                <c:pt idx="5">
                  <c:v>12월</c:v>
                </c:pt>
              </c:strCache>
            </c:strRef>
          </c:cat>
          <c:val>
            <c:numRef>
              <c:f>Sheet1!$B$13:$G$13</c:f>
              <c:numCache>
                <c:formatCode>_(* #,##0_);_(* \(#,##0\);_(* "-"_);_(@_)</c:formatCode>
                <c:ptCount val="6"/>
                <c:pt idx="0">
                  <c:v>44034</c:v>
                </c:pt>
                <c:pt idx="1">
                  <c:v>82537</c:v>
                </c:pt>
                <c:pt idx="2">
                  <c:v>123156</c:v>
                </c:pt>
                <c:pt idx="3">
                  <c:v>152804</c:v>
                </c:pt>
                <c:pt idx="4">
                  <c:v>184735</c:v>
                </c:pt>
                <c:pt idx="5">
                  <c:v>209954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978-4AAC-BFC4-CED7E08EB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13891128"/>
        <c:axId val="613886816"/>
        <c:axId val="0"/>
      </c:bar3DChart>
      <c:catAx>
        <c:axId val="613891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13886816"/>
        <c:crosses val="autoZero"/>
        <c:auto val="1"/>
        <c:lblAlgn val="ctr"/>
        <c:lblOffset val="100"/>
        <c:noMultiLvlLbl val="0"/>
      </c:catAx>
      <c:valAx>
        <c:axId val="61388681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crossAx val="613891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44C6F-90AA-499F-9E3E-9564033A5B6F}" type="datetimeFigureOut">
              <a:rPr lang="ko-KR" altLang="en-US" smtClean="0"/>
              <a:t>2023-10-31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1871F-909C-4F58-93FA-C970D66AD9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671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17F2-C0CD-4ACD-8033-7470EDB032FA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5339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1871F-909C-4F58-93FA-C970D66AD9F1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8213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17F2-C0CD-4ACD-8033-7470EDB032FA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0442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납입면제란 무엇인가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보통 자녀는 </a:t>
            </a:r>
            <a:r>
              <a:rPr lang="ko-KR" altLang="en-US" dirty="0" err="1"/>
              <a:t>뇌허진단</a:t>
            </a:r>
            <a:r>
              <a:rPr lang="ko-KR" altLang="en-US" dirty="0"/>
              <a:t> </a:t>
            </a:r>
            <a:r>
              <a:rPr lang="ko-KR" altLang="en-US" dirty="0" err="1"/>
              <a:t>납면</a:t>
            </a:r>
            <a:r>
              <a:rPr lang="ko-KR" altLang="en-US" dirty="0"/>
              <a:t> 종합은 </a:t>
            </a:r>
            <a:r>
              <a:rPr lang="ko-KR" altLang="en-US" dirty="0" err="1"/>
              <a:t>뇌졸심근</a:t>
            </a:r>
            <a:r>
              <a:rPr lang="ko-KR" altLang="en-US" dirty="0"/>
              <a:t> </a:t>
            </a:r>
            <a:r>
              <a:rPr lang="ko-KR" altLang="en-US" dirty="0" err="1"/>
              <a:t>납면인데</a:t>
            </a:r>
            <a:endParaRPr lang="en-US" altLang="ko-KR" dirty="0"/>
          </a:p>
          <a:p>
            <a:r>
              <a:rPr lang="ko-KR" altLang="en-US" dirty="0"/>
              <a:t>요즘은 부정맥</a:t>
            </a:r>
            <a:r>
              <a:rPr lang="en-US" altLang="ko-KR" dirty="0"/>
              <a:t>, </a:t>
            </a:r>
            <a:r>
              <a:rPr lang="ko-KR" altLang="en-US" dirty="0" err="1"/>
              <a:t>뇌허수술까지</a:t>
            </a:r>
            <a:r>
              <a:rPr lang="ko-KR" altLang="en-US" dirty="0"/>
              <a:t> </a:t>
            </a:r>
            <a:r>
              <a:rPr lang="ko-KR" altLang="en-US" dirty="0" err="1"/>
              <a:t>납면이</a:t>
            </a:r>
            <a:r>
              <a:rPr lang="ko-KR" altLang="en-US" dirty="0"/>
              <a:t> 된다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하지만 여기서 아쉬운 부분이 있죠</a:t>
            </a:r>
            <a:endParaRPr lang="en-US" altLang="ko-KR" dirty="0"/>
          </a:p>
          <a:p>
            <a:r>
              <a:rPr lang="ko-KR" altLang="en-US" dirty="0"/>
              <a:t>성인들도 </a:t>
            </a:r>
            <a:r>
              <a:rPr lang="ko-KR" altLang="en-US" dirty="0" err="1"/>
              <a:t>뇌허</a:t>
            </a:r>
            <a:r>
              <a:rPr lang="ko-KR" altLang="en-US" dirty="0"/>
              <a:t> 진단에 </a:t>
            </a:r>
            <a:r>
              <a:rPr lang="ko-KR" altLang="en-US" dirty="0" err="1"/>
              <a:t>납면</a:t>
            </a:r>
            <a:r>
              <a:rPr lang="en-US" altLang="ko-KR" dirty="0"/>
              <a:t>!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1871F-909C-4F58-93FA-C970D66AD9F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2746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더 확대 시켰습니다</a:t>
            </a:r>
            <a:r>
              <a:rPr lang="en-US" altLang="ko-KR" dirty="0"/>
              <a:t>!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1871F-909C-4F58-93FA-C970D66AD9F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5176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나이 마흔도 가능할까요</a:t>
            </a:r>
            <a:r>
              <a:rPr lang="en-US" altLang="ko-KR" dirty="0"/>
              <a:t>?!</a:t>
            </a:r>
            <a:r>
              <a:rPr lang="ko-KR" altLang="en-US" dirty="0"/>
              <a:t> 네</a:t>
            </a:r>
            <a:r>
              <a:rPr lang="en-US" altLang="ko-KR" dirty="0"/>
              <a:t>!</a:t>
            </a:r>
          </a:p>
          <a:p>
            <a:endParaRPr lang="en-US" altLang="ko-KR" dirty="0"/>
          </a:p>
          <a:p>
            <a:r>
              <a:rPr lang="ko-KR" altLang="en-US" dirty="0" err="1"/>
              <a:t>윤계상</a:t>
            </a:r>
            <a:r>
              <a:rPr lang="en-US" altLang="ko-KR" dirty="0"/>
              <a:t>, </a:t>
            </a:r>
            <a:r>
              <a:rPr lang="ko-KR" altLang="en-US" dirty="0"/>
              <a:t>조세호 </a:t>
            </a:r>
            <a:r>
              <a:rPr lang="ko-KR" altLang="en-US" dirty="0" err="1"/>
              <a:t>뇌꽈리</a:t>
            </a:r>
            <a:r>
              <a:rPr lang="ko-KR" altLang="en-US" dirty="0"/>
              <a:t> 사례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1871F-909C-4F58-93FA-C970D66AD9F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6696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현재 </a:t>
            </a:r>
            <a:r>
              <a:rPr lang="ko-KR" altLang="en-US" dirty="0" err="1"/>
              <a:t>상위사</a:t>
            </a:r>
            <a:r>
              <a:rPr lang="ko-KR" altLang="en-US" dirty="0"/>
              <a:t> 기준 종합보험에</a:t>
            </a:r>
            <a:endParaRPr lang="en-US" altLang="ko-KR" dirty="0"/>
          </a:p>
          <a:p>
            <a:r>
              <a:rPr lang="ko-KR" altLang="en-US" dirty="0" err="1"/>
              <a:t>뇌허진단</a:t>
            </a:r>
            <a:r>
              <a:rPr lang="ko-KR" altLang="en-US" dirty="0"/>
              <a:t> </a:t>
            </a:r>
            <a:r>
              <a:rPr lang="ko-KR" altLang="en-US" dirty="0" err="1"/>
              <a:t>납면은</a:t>
            </a:r>
            <a:r>
              <a:rPr lang="ko-KR" altLang="en-US" dirty="0"/>
              <a:t> </a:t>
            </a:r>
            <a:r>
              <a:rPr lang="ko-KR" altLang="en-US" dirty="0" err="1"/>
              <a:t>디비만</a:t>
            </a:r>
            <a:r>
              <a:rPr lang="ko-KR" altLang="en-US" dirty="0"/>
              <a:t> 가능하다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1871F-909C-4F58-93FA-C970D66AD9F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3137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진단자</a:t>
            </a:r>
            <a:r>
              <a:rPr lang="ko-KR" altLang="en-US" dirty="0"/>
              <a:t> 수를 비교해보면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err="1"/>
              <a:t>납면</a:t>
            </a:r>
            <a:r>
              <a:rPr lang="ko-KR" altLang="en-US" dirty="0"/>
              <a:t> 확률이 </a:t>
            </a:r>
            <a:r>
              <a:rPr lang="ko-KR" altLang="en-US" dirty="0" err="1"/>
              <a:t>이렇게나</a:t>
            </a:r>
            <a:r>
              <a:rPr lang="ko-KR" altLang="en-US" dirty="0"/>
              <a:t> </a:t>
            </a:r>
            <a:r>
              <a:rPr lang="ko-KR" altLang="en-US" dirty="0" err="1"/>
              <a:t>차이난다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1871F-909C-4F58-93FA-C970D66AD9F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9081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그런데 보험료는</a:t>
            </a:r>
            <a:r>
              <a:rPr lang="en-US" altLang="ko-KR" dirty="0"/>
              <a:t>? </a:t>
            </a:r>
            <a:r>
              <a:rPr lang="ko-KR" altLang="en-US" dirty="0"/>
              <a:t>오히려 더 떨어졌다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1871F-909C-4F58-93FA-C970D66AD9F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2176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1871F-909C-4F58-93FA-C970D66AD9F1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3816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뇌꽈리</a:t>
            </a:r>
            <a:r>
              <a:rPr lang="ko-KR" altLang="en-US" dirty="0"/>
              <a:t> 진단 받은 연예인들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err="1"/>
              <a:t>이렇게나</a:t>
            </a:r>
            <a:r>
              <a:rPr lang="ko-KR" altLang="en-US" dirty="0"/>
              <a:t> 흔한 질병입니다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1871F-909C-4F58-93FA-C970D66AD9F1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8315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3B82-9DD8-4C7D-A311-1FC23C8FE08E}" type="datetimeFigureOut">
              <a:rPr lang="ko-KR" altLang="en-US" smtClean="0"/>
              <a:t>2023-10-31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4014C-C8E7-46AF-96B1-D90B6443A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02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3B82-9DD8-4C7D-A311-1FC23C8FE08E}" type="datetimeFigureOut">
              <a:rPr lang="ko-KR" altLang="en-US" smtClean="0"/>
              <a:t>2023-10-31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4014C-C8E7-46AF-96B1-D90B6443A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45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3B82-9DD8-4C7D-A311-1FC23C8FE08E}" type="datetimeFigureOut">
              <a:rPr lang="ko-KR" altLang="en-US" smtClean="0"/>
              <a:t>2023-10-31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4014C-C8E7-46AF-96B1-D90B6443A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433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3B82-9DD8-4C7D-A311-1FC23C8FE08E}" type="datetimeFigureOut">
              <a:rPr lang="ko-KR" altLang="en-US" smtClean="0"/>
              <a:t>2023-10-31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4014C-C8E7-46AF-96B1-D90B6443A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3719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3B82-9DD8-4C7D-A311-1FC23C8FE08E}" type="datetimeFigureOut">
              <a:rPr lang="ko-KR" altLang="en-US" smtClean="0"/>
              <a:t>2023-10-31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4014C-C8E7-46AF-96B1-D90B6443A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9143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3B82-9DD8-4C7D-A311-1FC23C8FE08E}" type="datetimeFigureOut">
              <a:rPr lang="ko-KR" altLang="en-US" smtClean="0"/>
              <a:t>2023-10-31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4014C-C8E7-46AF-96B1-D90B6443A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584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3B82-9DD8-4C7D-A311-1FC23C8FE08E}" type="datetimeFigureOut">
              <a:rPr lang="ko-KR" altLang="en-US" smtClean="0"/>
              <a:t>2023-10-31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4014C-C8E7-46AF-96B1-D90B6443A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1378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3B82-9DD8-4C7D-A311-1FC23C8FE08E}" type="datetimeFigureOut">
              <a:rPr lang="ko-KR" altLang="en-US" smtClean="0"/>
              <a:t>2023-10-31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4014C-C8E7-46AF-96B1-D90B6443A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0187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3B82-9DD8-4C7D-A311-1FC23C8FE08E}" type="datetimeFigureOut">
              <a:rPr lang="ko-KR" altLang="en-US" smtClean="0"/>
              <a:t>2023-10-31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4014C-C8E7-46AF-96B1-D90B6443A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4066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3B82-9DD8-4C7D-A311-1FC23C8FE08E}" type="datetimeFigureOut">
              <a:rPr lang="ko-KR" altLang="en-US" smtClean="0"/>
              <a:t>2023-10-31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4014C-C8E7-46AF-96B1-D90B6443A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253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3B82-9DD8-4C7D-A311-1FC23C8FE08E}" type="datetimeFigureOut">
              <a:rPr lang="ko-KR" altLang="en-US" smtClean="0"/>
              <a:t>2023-10-31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4014C-C8E7-46AF-96B1-D90B6443A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4607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43B82-9DD8-4C7D-A311-1FC23C8FE08E}" type="datetimeFigureOut">
              <a:rPr lang="ko-KR" altLang="en-US" smtClean="0"/>
              <a:t>2023-10-31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4014C-C8E7-46AF-96B1-D90B6443A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148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emf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7.png"/><Relationship Id="rId7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emf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emf"/><Relationship Id="rId7" Type="http://schemas.microsoft.com/office/2007/relationships/hdphoto" Target="../media/hdphoto3.wdp"/><Relationship Id="rId12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3.jpeg"/><Relationship Id="rId7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.emf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.png"/><Relationship Id="rId7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7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8.emf"/><Relationship Id="rId9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8.emf"/><Relationship Id="rId7" Type="http://schemas.openxmlformats.org/officeDocument/2006/relationships/image" Target="../media/image1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2.png"/><Relationship Id="rId7" Type="http://schemas.openxmlformats.org/officeDocument/2006/relationships/image" Target="../media/image12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9.png"/><Relationship Id="rId4" Type="http://schemas.openxmlformats.org/officeDocument/2006/relationships/image" Target="../media/image8.emf"/><Relationship Id="rId9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8.emf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8.emf"/><Relationship Id="rId7" Type="http://schemas.openxmlformats.org/officeDocument/2006/relationships/image" Target="../media/image1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0.jpeg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8.emf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openxmlformats.org/officeDocument/2006/relationships/image" Target="../media/image8.emf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18398A4A-EBD5-4882-8021-6DC9CA186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1" y="0"/>
            <a:ext cx="9906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846CA7-56AB-4813-B089-2822C7739477}"/>
              </a:ext>
            </a:extLst>
          </p:cNvPr>
          <p:cNvSpPr txBox="1"/>
          <p:nvPr/>
        </p:nvSpPr>
        <p:spPr>
          <a:xfrm>
            <a:off x="17552968" y="6104382"/>
            <a:ext cx="27198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46672" fontAlgn="base">
              <a:spcAft>
                <a:spcPct val="0"/>
              </a:spcAft>
              <a:defRPr/>
            </a:pPr>
            <a:r>
              <a:rPr kumimoji="1"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GA</a:t>
            </a:r>
            <a:r>
              <a:rPr kumimoji="1"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영업지원파트 제작</a:t>
            </a:r>
            <a:r>
              <a:rPr kumimoji="1"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(2023. 11)</a:t>
            </a:r>
            <a:endParaRPr kumimoji="1" lang="en-US" altLang="ko-KR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069E6CC6-0F5F-4E02-81A3-BA9969038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4212" y="6439887"/>
            <a:ext cx="9333751" cy="32921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AAEEE589-47A8-4CB9-8296-71FEB1F1E4D8}"/>
              </a:ext>
            </a:extLst>
          </p:cNvPr>
          <p:cNvSpPr/>
          <p:nvPr/>
        </p:nvSpPr>
        <p:spPr>
          <a:xfrm>
            <a:off x="19614032" y="64469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1CE755A1-E470-4A93-8A26-C30E61401E55}"/>
              </a:ext>
            </a:extLst>
          </p:cNvPr>
          <p:cNvSpPr/>
          <p:nvPr/>
        </p:nvSpPr>
        <p:spPr>
          <a:xfrm>
            <a:off x="18694400" y="0"/>
            <a:ext cx="1778000" cy="619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FF3C6787-730C-438D-A248-55B7A4B3A6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802" y="93652"/>
            <a:ext cx="1499195" cy="41018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C7EF67C0-17CE-4BE7-8CF0-0968230D8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749" y="32924"/>
            <a:ext cx="6833302" cy="679215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C307CEF4-29A7-4462-BBD0-9EBE5C43B5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175" y="1835810"/>
            <a:ext cx="4452451" cy="323457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1ED35AE0-D296-4F6D-AA4E-C3365A6130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036" y="597148"/>
            <a:ext cx="3122728" cy="1205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DD270D-EDA0-4ED4-A2CD-EE9B3643A2E0}"/>
              </a:ext>
            </a:extLst>
          </p:cNvPr>
          <p:cNvSpPr txBox="1"/>
          <p:nvPr/>
        </p:nvSpPr>
        <p:spPr>
          <a:xfrm>
            <a:off x="11657650" y="5340490"/>
            <a:ext cx="772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46672" fontAlgn="base">
              <a:spcAft>
                <a:spcPct val="0"/>
              </a:spcAft>
              <a:defRPr/>
            </a:pPr>
            <a:r>
              <a:rPr kumimoji="1" lang="en-US" altLang="ko-K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</a:t>
            </a:r>
            <a:r>
              <a:rPr kumimoji="1"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♥</a:t>
            </a:r>
            <a:r>
              <a:rPr kumimoji="1"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비교해 보면 알아요</a:t>
            </a:r>
            <a:r>
              <a:rPr kumimoji="1" lang="en-US" altLang="ko-K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!</a:t>
            </a:r>
            <a:r>
              <a:rPr kumimoji="1"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</a:t>
            </a:r>
            <a:r>
              <a:rPr kumimoji="1"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♥</a:t>
            </a:r>
            <a:endParaRPr kumimoji="1" lang="en-US" altLang="ko-KR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AFF5CDAF-0F60-473A-90B4-B855F768E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79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2E1A935C-022A-4585-B15D-B3E7320B87DD}"/>
              </a:ext>
            </a:extLst>
          </p:cNvPr>
          <p:cNvSpPr/>
          <p:nvPr/>
        </p:nvSpPr>
        <p:spPr>
          <a:xfrm>
            <a:off x="14456885" y="5408026"/>
            <a:ext cx="2037945" cy="230205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37" name="순서도: 추출 36">
            <a:extLst>
              <a:ext uri="{FF2B5EF4-FFF2-40B4-BE49-F238E27FC236}">
                <a16:creationId xmlns:a16="http://schemas.microsoft.com/office/drawing/2014/main" xmlns="" id="{F89A78FD-3325-4EE9-9BDB-2A29BC1526F8}"/>
              </a:ext>
            </a:extLst>
          </p:cNvPr>
          <p:cNvSpPr/>
          <p:nvPr/>
        </p:nvSpPr>
        <p:spPr>
          <a:xfrm rot="9814224">
            <a:off x="18025219" y="3495531"/>
            <a:ext cx="220935" cy="813943"/>
          </a:xfrm>
          <a:prstGeom prst="flowChartExtra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구름 35">
            <a:extLst>
              <a:ext uri="{FF2B5EF4-FFF2-40B4-BE49-F238E27FC236}">
                <a16:creationId xmlns:a16="http://schemas.microsoft.com/office/drawing/2014/main" xmlns="" id="{957484FA-A6A5-4CF9-82A3-EF1B813B1382}"/>
              </a:ext>
            </a:extLst>
          </p:cNvPr>
          <p:cNvSpPr/>
          <p:nvPr/>
        </p:nvSpPr>
        <p:spPr>
          <a:xfrm>
            <a:off x="17492826" y="1995713"/>
            <a:ext cx="2744797" cy="1978089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순서도: 추출 31">
            <a:extLst>
              <a:ext uri="{FF2B5EF4-FFF2-40B4-BE49-F238E27FC236}">
                <a16:creationId xmlns:a16="http://schemas.microsoft.com/office/drawing/2014/main" xmlns="" id="{AE45C7FF-4412-4AD6-9498-EF1568F91FDC}"/>
              </a:ext>
            </a:extLst>
          </p:cNvPr>
          <p:cNvSpPr/>
          <p:nvPr/>
        </p:nvSpPr>
        <p:spPr>
          <a:xfrm rot="14562103">
            <a:off x="13248329" y="3155640"/>
            <a:ext cx="220935" cy="813943"/>
          </a:xfrm>
          <a:prstGeom prst="flowChartExtra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8982" y="6439901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578802" y="6447002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2857" y="456326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843" y="23450"/>
            <a:ext cx="1499195" cy="410186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E3BD34B8-5324-43A8-9C3C-1EBEDEA20660}"/>
              </a:ext>
            </a:extLst>
          </p:cNvPr>
          <p:cNvSpPr/>
          <p:nvPr/>
        </p:nvSpPr>
        <p:spPr>
          <a:xfrm>
            <a:off x="13650809" y="5284849"/>
            <a:ext cx="3650096" cy="997988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F3790D6-2F45-4BBB-84DB-F9FA77F9AF02}"/>
              </a:ext>
            </a:extLst>
          </p:cNvPr>
          <p:cNvSpPr txBox="1"/>
          <p:nvPr/>
        </p:nvSpPr>
        <p:spPr>
          <a:xfrm>
            <a:off x="12353625" y="771361"/>
            <a:ext cx="6244464" cy="390453"/>
          </a:xfrm>
          <a:prstGeom prst="roundRect">
            <a:avLst/>
          </a:prstGeom>
          <a:solidFill>
            <a:srgbClr val="009A5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en-US" altLang="ko-KR" sz="20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36</a:t>
            </a:r>
            <a:r>
              <a:rPr lang="ko-KR" altLang="en-US" sz="2000" kern="0" spc="-5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세이상</a:t>
            </a:r>
            <a:r>
              <a:rPr lang="ko-KR" altLang="en-US" sz="20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 </a:t>
            </a:r>
            <a:r>
              <a:rPr lang="ko-KR" altLang="en-US" sz="2000" kern="0" spc="-5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고객님들</a:t>
            </a:r>
            <a:r>
              <a:rPr lang="en-US" altLang="ko-KR" sz="20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~</a:t>
            </a:r>
            <a:r>
              <a:rPr lang="ko-KR" altLang="en-US" sz="20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  항상 아이들 납입면제  보장 부러우셨죠</a:t>
            </a:r>
            <a:r>
              <a:rPr lang="en-US" altLang="ko-KR" sz="20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?</a:t>
            </a:r>
            <a:endParaRPr lang="en-US" altLang="ko-KR" sz="1050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  <a:sym typeface="Wingdings" panose="05000000000000000000" pitchFamily="2" charset="2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6601CC85-E8EB-4569-B6B9-4DB5CF4A9B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2562" y="1670329"/>
            <a:ext cx="2377974" cy="246468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F83C4A4-AD9D-4D0E-B1B7-CF6B644E3D29}"/>
              </a:ext>
            </a:extLst>
          </p:cNvPr>
          <p:cNvSpPr txBox="1"/>
          <p:nvPr/>
        </p:nvSpPr>
        <p:spPr>
          <a:xfrm>
            <a:off x="13380248" y="4972663"/>
            <a:ext cx="4191219" cy="1179649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algn="ctr"/>
            <a:r>
              <a:rPr lang="en-US" altLang="ko-KR" sz="1600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맑은고딕"/>
              </a:rPr>
              <a:t>15</a:t>
            </a:r>
            <a:r>
              <a:rPr lang="ko-KR" altLang="en-US" sz="1600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맑은고딕"/>
              </a:rPr>
              <a:t>세</a:t>
            </a:r>
            <a:r>
              <a:rPr lang="en-US" altLang="ko-KR" sz="1600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맑은고딕"/>
              </a:rPr>
              <a:t>~40</a:t>
            </a:r>
            <a:r>
              <a:rPr lang="ko-KR" altLang="en-US" sz="1600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맑은고딕"/>
              </a:rPr>
              <a:t>세 </a:t>
            </a:r>
            <a:r>
              <a:rPr lang="en-US" altLang="ko-KR" sz="1600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맑은고딕"/>
              </a:rPr>
              <a:t> </a:t>
            </a:r>
            <a:r>
              <a:rPr lang="ko-KR" altLang="en-US" sz="1600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맑은고딕"/>
              </a:rPr>
              <a:t>납입면제</a:t>
            </a:r>
            <a:endParaRPr lang="en-US" altLang="ko-KR" sz="1600" dirty="0"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맑은고딕"/>
            </a:endParaRPr>
          </a:p>
          <a:p>
            <a:pPr algn="ctr"/>
            <a:endParaRPr lang="en-US" altLang="ko-KR" sz="1100" dirty="0"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en-US" altLang="ko-KR" sz="1600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- </a:t>
            </a:r>
            <a:r>
              <a:rPr lang="ko-KR" altLang="en-US" sz="1600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약관일부 발췌 </a:t>
            </a:r>
            <a:r>
              <a:rPr lang="en-US" altLang="ko-KR" sz="1600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-</a:t>
            </a:r>
          </a:p>
          <a:p>
            <a:pPr algn="ctr"/>
            <a:endParaRPr lang="en-US" altLang="ko-KR" sz="1000" dirty="0"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en-US" altLang="ko-KR" sz="1400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5. “</a:t>
            </a:r>
            <a:r>
              <a:rPr lang="ko-KR" altLang="en-US" sz="1400" dirty="0" err="1">
                <a:highlight>
                  <a:srgbClr val="FFFFCC"/>
                </a:highligh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뇌혈관질환</a:t>
            </a:r>
            <a:r>
              <a:rPr lang="ko-KR" altLang="en-US" sz="1400" dirty="0" err="1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”의</a:t>
            </a:r>
            <a:r>
              <a:rPr lang="ko-KR" altLang="en-US" sz="1400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정의 및 진단확정</a:t>
            </a:r>
            <a:endParaRPr lang="en-US" altLang="ko-KR" sz="1400" dirty="0"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en-US" altLang="ko-KR" sz="1400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  6. “</a:t>
            </a:r>
            <a:r>
              <a:rPr lang="ko-KR" altLang="en-US" sz="1400" dirty="0" err="1">
                <a:highlight>
                  <a:srgbClr val="FFFFCC"/>
                </a:highligh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허혈심장질환</a:t>
            </a:r>
            <a:r>
              <a:rPr lang="ko-KR" altLang="en-US" sz="1400" dirty="0" err="1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”의</a:t>
            </a:r>
            <a:r>
              <a:rPr lang="ko-KR" altLang="en-US" sz="1400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정의 및 진단확정</a:t>
            </a:r>
            <a:endParaRPr lang="en-US" altLang="ko-KR" sz="1400" dirty="0"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FF5590AF-8A2F-4C17-B694-0E445AADF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870" y="3562611"/>
            <a:ext cx="2290665" cy="3240182"/>
          </a:xfrm>
          <a:prstGeom prst="rect">
            <a:avLst/>
          </a:prstGeom>
        </p:spPr>
      </p:pic>
      <p:sp>
        <p:nvSpPr>
          <p:cNvPr id="31" name="구름 30">
            <a:extLst>
              <a:ext uri="{FF2B5EF4-FFF2-40B4-BE49-F238E27FC236}">
                <a16:creationId xmlns:a16="http://schemas.microsoft.com/office/drawing/2014/main" xmlns="" id="{90D79040-83C2-4F81-8B4F-490B2F518922}"/>
              </a:ext>
            </a:extLst>
          </p:cNvPr>
          <p:cNvSpPr/>
          <p:nvPr/>
        </p:nvSpPr>
        <p:spPr>
          <a:xfrm rot="375128">
            <a:off x="13427818" y="1548339"/>
            <a:ext cx="3581657" cy="2585217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D59A20B5-6400-4710-954B-C53238A2EC2F}"/>
              </a:ext>
            </a:extLst>
          </p:cNvPr>
          <p:cNvSpPr/>
          <p:nvPr/>
        </p:nvSpPr>
        <p:spPr>
          <a:xfrm>
            <a:off x="13878426" y="2039606"/>
            <a:ext cx="27560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내 </a:t>
            </a:r>
            <a:r>
              <a:rPr lang="ko-KR" altLang="en-US" sz="24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올해 마흔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인데</a:t>
            </a:r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, 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뇌에 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꽈리가 </a:t>
            </a:r>
            <a:r>
              <a:rPr lang="ko-KR" altLang="en-US" sz="2400" dirty="0" err="1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생겼어</a:t>
            </a:r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</a:t>
            </a:r>
            <a:r>
              <a:rPr lang="en-US" altLang="ko-KR" sz="16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(</a:t>
            </a:r>
            <a:r>
              <a:rPr lang="ko-KR" altLang="en-US" sz="16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뇌동맥류 </a:t>
            </a:r>
            <a:r>
              <a:rPr lang="en-US" altLang="ko-KR" sz="16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I67.1)</a:t>
            </a:r>
          </a:p>
          <a:p>
            <a:pPr algn="ctr"/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내 같은 아재도</a:t>
            </a:r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</a:t>
            </a:r>
            <a:r>
              <a:rPr lang="ko-KR" altLang="en-US" sz="24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보험료</a:t>
            </a:r>
            <a:endParaRPr lang="en-US" altLang="ko-KR" sz="2400" dirty="0">
              <a:solidFill>
                <a:srgbClr val="10844A"/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ko-KR" altLang="en-US" sz="24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안 내도 되는 거 </a:t>
            </a:r>
            <a:r>
              <a:rPr lang="ko-KR" altLang="en-US" sz="2400" dirty="0" err="1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확실하뉘</a:t>
            </a:r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?</a:t>
            </a:r>
            <a:endParaRPr lang="ko-KR" altLang="en-US" sz="24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xmlns="" id="{A815EEC2-6CC5-4A52-864E-A5DA79B0612C}"/>
              </a:ext>
            </a:extLst>
          </p:cNvPr>
          <p:cNvSpPr/>
          <p:nvPr/>
        </p:nvSpPr>
        <p:spPr>
          <a:xfrm>
            <a:off x="11049148" y="4135222"/>
            <a:ext cx="2443468" cy="738664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1983</a:t>
            </a:r>
            <a:r>
              <a:rPr lang="ko-K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년 </a:t>
            </a:r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11</a:t>
            </a:r>
            <a:r>
              <a:rPr lang="ko-KR" alt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월생</a:t>
            </a:r>
            <a:r>
              <a:rPr lang="ko-K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</a:t>
            </a:r>
            <a:r>
              <a:rPr lang="ko-KR" alt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장췬씨</a:t>
            </a:r>
            <a:endParaRPr lang="en-US" altLang="ko-K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(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보험나이 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40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세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)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xmlns="" id="{3DA91FDF-1FE6-4E43-9899-5C91169B4CC8}"/>
              </a:ext>
            </a:extLst>
          </p:cNvPr>
          <p:cNvSpPr/>
          <p:nvPr/>
        </p:nvSpPr>
        <p:spPr>
          <a:xfrm>
            <a:off x="17600145" y="2343408"/>
            <a:ext cx="25908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err="1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넵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!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마흔이시더라도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ko-KR" altLang="en-US" sz="2000" dirty="0" err="1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뇌꽈리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진단만 받으면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DB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손보는 </a:t>
            </a:r>
            <a:r>
              <a:rPr lang="ko-KR" altLang="en-US" sz="20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확실히</a:t>
            </a:r>
            <a:endParaRPr lang="en-US" altLang="ko-KR" sz="2000" dirty="0">
              <a:solidFill>
                <a:srgbClr val="10844A"/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납입면제 </a:t>
            </a:r>
            <a:r>
              <a:rPr lang="ko-KR" altLang="en-US" sz="20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됩니다</a:t>
            </a:r>
            <a:r>
              <a:rPr lang="en-US" altLang="ko-KR" sz="20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!</a:t>
            </a:r>
            <a:endParaRPr lang="ko-KR" altLang="en-US" sz="2000" dirty="0">
              <a:solidFill>
                <a:srgbClr val="10844A"/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4D7C539-8DA7-4AD8-8E95-97824E043922}"/>
              </a:ext>
            </a:extLst>
          </p:cNvPr>
          <p:cNvSpPr txBox="1"/>
          <p:nvPr/>
        </p:nvSpPr>
        <p:spPr>
          <a:xfrm>
            <a:off x="10522857" y="12544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납입면제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9B538D5A-E167-4537-B3D2-474C5B1331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746"/>
            <a:ext cx="9906000" cy="677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72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8B1B0590-F1EC-46C4-8E9C-775618266B91}"/>
              </a:ext>
            </a:extLst>
          </p:cNvPr>
          <p:cNvSpPr/>
          <p:nvPr/>
        </p:nvSpPr>
        <p:spPr>
          <a:xfrm>
            <a:off x="15067217" y="1611112"/>
            <a:ext cx="2586297" cy="683751"/>
          </a:xfrm>
          <a:prstGeom prst="rect">
            <a:avLst/>
          </a:prstGeom>
          <a:solidFill>
            <a:srgbClr val="FFFF00">
              <a:alpha val="35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3E35D207-DEA6-4C75-A8B6-B8296CF0B2FB}"/>
              </a:ext>
            </a:extLst>
          </p:cNvPr>
          <p:cNvSpPr/>
          <p:nvPr/>
        </p:nvSpPr>
        <p:spPr>
          <a:xfrm>
            <a:off x="15718977" y="4118682"/>
            <a:ext cx="4267197" cy="984784"/>
          </a:xfrm>
          <a:prstGeom prst="rect">
            <a:avLst/>
          </a:prstGeom>
          <a:solidFill>
            <a:srgbClr val="FFFF00">
              <a:alpha val="35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A5DF3C8F-F085-4CC3-A8FB-E8C10B50C454}"/>
              </a:ext>
            </a:extLst>
          </p:cNvPr>
          <p:cNvSpPr/>
          <p:nvPr/>
        </p:nvSpPr>
        <p:spPr>
          <a:xfrm>
            <a:off x="10820399" y="5042412"/>
            <a:ext cx="4267197" cy="1262217"/>
          </a:xfrm>
          <a:prstGeom prst="rect">
            <a:avLst/>
          </a:prstGeom>
          <a:solidFill>
            <a:srgbClr val="FFFF00">
              <a:alpha val="35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411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506231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286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272" y="112336"/>
            <a:ext cx="1499195" cy="410186"/>
          </a:xfrm>
          <a:prstGeom prst="rect">
            <a:avLst/>
          </a:prstGeom>
        </p:spPr>
      </p:pic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xmlns="" id="{BC3F427A-6BA1-4ED7-A322-2B2992B12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49079"/>
              </p:ext>
            </p:extLst>
          </p:nvPr>
        </p:nvGraphicFramePr>
        <p:xfrm>
          <a:off x="10820399" y="2596434"/>
          <a:ext cx="4267197" cy="3708197"/>
        </p:xfrm>
        <a:graphic>
          <a:graphicData uri="http://schemas.openxmlformats.org/drawingml/2006/table">
            <a:tbl>
              <a:tblPr/>
              <a:tblGrid>
                <a:gridCol w="3241945">
                  <a:extLst>
                    <a:ext uri="{9D8B030D-6E8A-4147-A177-3AD203B41FA5}">
                      <a16:colId xmlns:a16="http://schemas.microsoft.com/office/drawing/2014/main" xmlns="" val="4146781234"/>
                    </a:ext>
                  </a:extLst>
                </a:gridCol>
                <a:gridCol w="524245">
                  <a:extLst>
                    <a:ext uri="{9D8B030D-6E8A-4147-A177-3AD203B41FA5}">
                      <a16:colId xmlns:a16="http://schemas.microsoft.com/office/drawing/2014/main" xmlns="" val="1383098576"/>
                    </a:ext>
                  </a:extLst>
                </a:gridCol>
                <a:gridCol w="501007">
                  <a:extLst>
                    <a:ext uri="{9D8B030D-6E8A-4147-A177-3AD203B41FA5}">
                      <a16:colId xmlns:a16="http://schemas.microsoft.com/office/drawing/2014/main" xmlns="" val="533251252"/>
                    </a:ext>
                  </a:extLst>
                </a:gridCol>
              </a:tblGrid>
              <a:tr h="60769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뇌혈관질환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DB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93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262626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A</a:t>
                      </a:r>
                      <a:r>
                        <a:rPr lang="ko-KR" altLang="en-US" sz="1600" b="0" i="0" u="none" strike="noStrike" dirty="0">
                          <a:solidFill>
                            <a:srgbClr val="262626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사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69910848"/>
                  </a:ext>
                </a:extLst>
              </a:tr>
              <a:tr h="3100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I60 </a:t>
                      </a:r>
                      <a:r>
                        <a:rPr lang="ko-KR" altLang="en-US" sz="1200" b="0" i="0" u="none" strike="noStrike" dirty="0" err="1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거미막하출혈</a:t>
                      </a:r>
                      <a:endParaRPr lang="ko-KR" altLang="en-US" sz="1200" b="0" i="0" u="none" strike="noStrike" dirty="0">
                        <a:solidFill>
                          <a:srgbClr val="262626"/>
                        </a:solidFill>
                        <a:effectLst/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6095407"/>
                  </a:ext>
                </a:extLst>
              </a:tr>
              <a:tr h="3100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I61  </a:t>
                      </a:r>
                      <a:r>
                        <a:rPr lang="ko-KR" altLang="en-US" sz="1200" b="0" i="0" u="none" strike="noStrike" dirty="0" err="1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뇌내출혈</a:t>
                      </a:r>
                      <a:endParaRPr lang="ko-KR" altLang="en-US" sz="1200" b="0" i="0" u="none" strike="noStrike" dirty="0">
                        <a:solidFill>
                          <a:srgbClr val="262626"/>
                        </a:solidFill>
                        <a:effectLst/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7829743"/>
                  </a:ext>
                </a:extLst>
              </a:tr>
              <a:tr h="3100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I66 </a:t>
                      </a:r>
                      <a:r>
                        <a:rPr lang="ko-KR" alt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기타 비외상성 두개내 출혈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7463611"/>
                  </a:ext>
                </a:extLst>
              </a:tr>
              <a:tr h="3100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I63 </a:t>
                      </a:r>
                      <a:r>
                        <a:rPr lang="ko-KR" alt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뇌경색증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67888628"/>
                  </a:ext>
                </a:extLst>
              </a:tr>
              <a:tr h="3100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I65 </a:t>
                      </a:r>
                      <a:r>
                        <a:rPr lang="ko-KR" altLang="en-US" sz="1200" b="0" i="0" u="none" strike="noStrike" spc="-150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뇌경색증을 유발하지 않은 뇌전동맥의 폐쇄 및 협착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10967886"/>
                  </a:ext>
                </a:extLst>
              </a:tr>
              <a:tr h="3100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I66 </a:t>
                      </a:r>
                      <a:r>
                        <a:rPr lang="ko-KR" altLang="en-US" sz="1200" b="0" i="0" u="none" strike="noStrike" spc="-150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뇌경색증을 유발하지 않은 대뇌동맥의 폐쇄 및 협착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572998"/>
                  </a:ext>
                </a:extLst>
              </a:tr>
              <a:tr h="3100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I69 </a:t>
                      </a:r>
                      <a:r>
                        <a:rPr lang="ko-KR" alt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뇌혈관질환의 후유증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X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3480833"/>
                  </a:ext>
                </a:extLst>
              </a:tr>
              <a:tr h="3100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I68 </a:t>
                      </a:r>
                      <a:r>
                        <a:rPr lang="ko-KR" alt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달리 분류된 질환에서의 뇌혈관 장애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X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0317810"/>
                  </a:ext>
                </a:extLst>
              </a:tr>
              <a:tr h="3100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I67 </a:t>
                      </a:r>
                      <a:r>
                        <a:rPr lang="ko-KR" alt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기타 뇌혈관 질환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X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8408499"/>
                  </a:ext>
                </a:extLst>
              </a:tr>
              <a:tr h="3100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I64 </a:t>
                      </a:r>
                      <a:r>
                        <a:rPr lang="ko-KR" alt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출혈 또는 경색증으로 명시되지 않은 뇌졸중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X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9353249"/>
                  </a:ext>
                </a:extLst>
              </a:tr>
            </a:tbl>
          </a:graphicData>
        </a:graphic>
      </p:graphicFrame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xmlns="" id="{816C7104-50AC-4249-A053-99E82519DF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344590"/>
              </p:ext>
            </p:extLst>
          </p:nvPr>
        </p:nvGraphicFramePr>
        <p:xfrm>
          <a:off x="15718977" y="2585443"/>
          <a:ext cx="4256144" cy="2500035"/>
        </p:xfrm>
        <a:graphic>
          <a:graphicData uri="http://schemas.openxmlformats.org/drawingml/2006/table">
            <a:tbl>
              <a:tblPr/>
              <a:tblGrid>
                <a:gridCol w="3219845">
                  <a:extLst>
                    <a:ext uri="{9D8B030D-6E8A-4147-A177-3AD203B41FA5}">
                      <a16:colId xmlns:a16="http://schemas.microsoft.com/office/drawing/2014/main" xmlns="" val="659362298"/>
                    </a:ext>
                  </a:extLst>
                </a:gridCol>
                <a:gridCol w="522992">
                  <a:extLst>
                    <a:ext uri="{9D8B030D-6E8A-4147-A177-3AD203B41FA5}">
                      <a16:colId xmlns:a16="http://schemas.microsoft.com/office/drawing/2014/main" xmlns="" val="4256244483"/>
                    </a:ext>
                  </a:extLst>
                </a:gridCol>
                <a:gridCol w="513307">
                  <a:extLst>
                    <a:ext uri="{9D8B030D-6E8A-4147-A177-3AD203B41FA5}">
                      <a16:colId xmlns:a16="http://schemas.microsoft.com/office/drawing/2014/main" xmlns="" val="1378839107"/>
                    </a:ext>
                  </a:extLst>
                </a:gridCol>
              </a:tblGrid>
              <a:tr h="61558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허혈성 심장질환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DB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93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262626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A</a:t>
                      </a:r>
                      <a:r>
                        <a:rPr lang="ko-KR" altLang="en-US" sz="1600" b="0" i="0" u="none" strike="noStrike" dirty="0">
                          <a:solidFill>
                            <a:srgbClr val="262626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사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1001939"/>
                  </a:ext>
                </a:extLst>
              </a:tr>
              <a:tr h="3140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I21 </a:t>
                      </a:r>
                      <a:r>
                        <a:rPr lang="ko-KR" alt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급성심근경색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4451652"/>
                  </a:ext>
                </a:extLst>
              </a:tr>
              <a:tr h="3140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I22 </a:t>
                      </a:r>
                      <a:r>
                        <a:rPr lang="ko-KR" altLang="en-US" sz="1200" b="0" i="0" u="none" strike="noStrike" dirty="0" err="1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이차성심근경색증</a:t>
                      </a:r>
                      <a:endParaRPr lang="ko-KR" altLang="en-US" sz="1200" b="0" i="0" u="none" strike="noStrike" dirty="0">
                        <a:solidFill>
                          <a:srgbClr val="262626"/>
                        </a:solidFill>
                        <a:effectLst/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6588434"/>
                  </a:ext>
                </a:extLst>
              </a:tr>
              <a:tr h="3140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I23 </a:t>
                      </a:r>
                      <a:r>
                        <a:rPr lang="ko-KR" alt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급성심근경색에 의한 특정 현존 합병증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7122484"/>
                  </a:ext>
                </a:extLst>
              </a:tr>
              <a:tr h="3140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I20 </a:t>
                      </a:r>
                      <a:r>
                        <a:rPr lang="ko-KR" alt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협심증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X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6902942"/>
                  </a:ext>
                </a:extLst>
              </a:tr>
              <a:tr h="3140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I24 </a:t>
                      </a:r>
                      <a:r>
                        <a:rPr lang="ko-KR" altLang="en-US" sz="1200" b="0" i="0" u="none" strike="noStrike" dirty="0" err="1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기타급성허혈성심장질환</a:t>
                      </a:r>
                      <a:endParaRPr lang="ko-KR" altLang="en-US" sz="1200" b="0" i="0" u="none" strike="noStrike" dirty="0">
                        <a:solidFill>
                          <a:srgbClr val="262626"/>
                        </a:solidFill>
                        <a:effectLst/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X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1098479"/>
                  </a:ext>
                </a:extLst>
              </a:tr>
              <a:tr h="3140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I25 </a:t>
                      </a:r>
                      <a:r>
                        <a:rPr lang="ko-KR" altLang="en-US" sz="1200" b="0" i="0" u="none" strike="noStrike" dirty="0" err="1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만성허혈성심장질환</a:t>
                      </a:r>
                      <a:endParaRPr lang="ko-KR" altLang="en-US" sz="1200" b="0" i="0" u="none" strike="noStrike" dirty="0">
                        <a:solidFill>
                          <a:srgbClr val="262626"/>
                        </a:solidFill>
                        <a:effectLst/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62626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X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6879956"/>
                  </a:ext>
                </a:extLst>
              </a:tr>
            </a:tbl>
          </a:graphicData>
        </a:graphic>
      </p:graphicFrame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ACBCB9E7-958C-424A-ADC3-D0FA9E117568}"/>
              </a:ext>
            </a:extLst>
          </p:cNvPr>
          <p:cNvSpPr/>
          <p:nvPr/>
        </p:nvSpPr>
        <p:spPr>
          <a:xfrm>
            <a:off x="15718977" y="5640954"/>
            <a:ext cx="4256143" cy="529871"/>
          </a:xfrm>
          <a:prstGeom prst="rect">
            <a:avLst/>
          </a:prstGeom>
          <a:solidFill>
            <a:srgbClr val="EBFFEB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rgbClr val="008000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8A3AEC-0C8A-4458-965D-BF6C6E773E4C}"/>
              </a:ext>
            </a:extLst>
          </p:cNvPr>
          <p:cNvSpPr txBox="1"/>
          <p:nvPr/>
        </p:nvSpPr>
        <p:spPr>
          <a:xfrm>
            <a:off x="15718978" y="5443854"/>
            <a:ext cx="4256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 err="1">
                <a:solidFill>
                  <a:srgbClr val="00800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뇌심보장범위도</a:t>
            </a:r>
            <a:r>
              <a:rPr lang="ko-KR" altLang="en-US" sz="2400" dirty="0">
                <a:solidFill>
                  <a:srgbClr val="00800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endParaRPr lang="en-US" altLang="ko-KR" sz="2400" dirty="0">
              <a:solidFill>
                <a:srgbClr val="008000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400" dirty="0">
                <a:solidFill>
                  <a:srgbClr val="00800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납입면제범위도 역시 </a:t>
            </a:r>
            <a:r>
              <a:rPr lang="en-US" altLang="ko-KR" sz="2400" dirty="0">
                <a:solidFill>
                  <a:srgbClr val="00800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DB</a:t>
            </a:r>
            <a:r>
              <a:rPr lang="ko-KR" altLang="en-US" sz="2400" dirty="0" err="1">
                <a:solidFill>
                  <a:srgbClr val="00800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손보</a:t>
            </a:r>
            <a:endParaRPr lang="ko-KR" altLang="en-US" sz="2400" dirty="0">
              <a:solidFill>
                <a:srgbClr val="008000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5B66D6F9-F60F-4E7F-9E58-A4856AB94E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64" y="5231652"/>
            <a:ext cx="383414" cy="54516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2FF77EB0-FAB1-4F4B-8877-19EE6AB212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357" y="5231652"/>
            <a:ext cx="383414" cy="545168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94AE05E9-45DA-4A98-9D79-D8602CF1A867}"/>
              </a:ext>
            </a:extLst>
          </p:cNvPr>
          <p:cNvSpPr/>
          <p:nvPr/>
        </p:nvSpPr>
        <p:spPr>
          <a:xfrm>
            <a:off x="11567184" y="927181"/>
            <a:ext cx="7672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자녀보험이 아닌 </a:t>
            </a:r>
            <a:r>
              <a:rPr lang="ko-KR" altLang="en-US" sz="4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성인종합보험</a:t>
            </a:r>
            <a:r>
              <a:rPr lang="ko-KR" altLang="en-US" sz="4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도</a:t>
            </a:r>
            <a:endParaRPr lang="en-US" altLang="ko-KR" sz="7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179A32DF-E0C2-45F6-A9A2-7EDBA730F54C}"/>
              </a:ext>
            </a:extLst>
          </p:cNvPr>
          <p:cNvSpPr/>
          <p:nvPr/>
        </p:nvSpPr>
        <p:spPr>
          <a:xfrm>
            <a:off x="11359703" y="1614310"/>
            <a:ext cx="80871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DB</a:t>
            </a:r>
            <a:r>
              <a:rPr lang="ko-KR" altLang="en-US" sz="3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손보는 역시</a:t>
            </a:r>
            <a:r>
              <a:rPr lang="en-US" altLang="ko-KR" sz="3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!    </a:t>
            </a:r>
            <a:r>
              <a:rPr lang="ko-KR" altLang="en-US" sz="4400" dirty="0" err="1">
                <a:solidFill>
                  <a:srgbClr val="14A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뇌허</a:t>
            </a:r>
            <a:r>
              <a:rPr lang="ko-KR" altLang="en-US" sz="4400" dirty="0">
                <a:solidFill>
                  <a:srgbClr val="14A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진단</a:t>
            </a: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ko-KR" altLang="en-US" sz="36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납면</a:t>
            </a:r>
            <a:r>
              <a:rPr lang="en-US" altLang="ko-KR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!</a:t>
            </a:r>
            <a:endParaRPr lang="en-US" altLang="ko-KR" sz="6600" dirty="0">
              <a:solidFill>
                <a:srgbClr val="14A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22" name="모서리가 둥근 직사각형 68">
            <a:extLst>
              <a:ext uri="{FF2B5EF4-FFF2-40B4-BE49-F238E27FC236}">
                <a16:creationId xmlns:a16="http://schemas.microsoft.com/office/drawing/2014/main" xmlns="" id="{BE63F29C-4B93-45D1-95C6-7926D62EBF5D}"/>
              </a:ext>
            </a:extLst>
          </p:cNvPr>
          <p:cNvSpPr/>
          <p:nvPr/>
        </p:nvSpPr>
        <p:spPr>
          <a:xfrm>
            <a:off x="13641354" y="3270736"/>
            <a:ext cx="354563" cy="782624"/>
          </a:xfrm>
          <a:prstGeom prst="roundRect">
            <a:avLst/>
          </a:prstGeom>
          <a:solidFill>
            <a:schemeClr val="bg2">
              <a:lumMod val="1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뇌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출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혈</a:t>
            </a:r>
            <a:endParaRPr lang="en-US" altLang="ko-KR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3" name="모서리가 둥근 직사각형 68">
            <a:extLst>
              <a:ext uri="{FF2B5EF4-FFF2-40B4-BE49-F238E27FC236}">
                <a16:creationId xmlns:a16="http://schemas.microsoft.com/office/drawing/2014/main" xmlns="" id="{3B19225D-C076-4F3F-ADDF-042711173D66}"/>
              </a:ext>
            </a:extLst>
          </p:cNvPr>
          <p:cNvSpPr/>
          <p:nvPr/>
        </p:nvSpPr>
        <p:spPr>
          <a:xfrm>
            <a:off x="13641353" y="4225297"/>
            <a:ext cx="354563" cy="782624"/>
          </a:xfrm>
          <a:prstGeom prst="roundRect">
            <a:avLst/>
          </a:prstGeom>
          <a:solidFill>
            <a:schemeClr val="bg2">
              <a:lumMod val="1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뇌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ko-KR" alt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졸중</a:t>
            </a:r>
            <a:endParaRPr lang="en-US" altLang="ko-KR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5" name="모서리가 둥근 직사각형 68">
            <a:extLst>
              <a:ext uri="{FF2B5EF4-FFF2-40B4-BE49-F238E27FC236}">
                <a16:creationId xmlns:a16="http://schemas.microsoft.com/office/drawing/2014/main" xmlns="" id="{8038B956-1791-4054-8922-C153E062CABF}"/>
              </a:ext>
            </a:extLst>
          </p:cNvPr>
          <p:cNvSpPr/>
          <p:nvPr/>
        </p:nvSpPr>
        <p:spPr>
          <a:xfrm>
            <a:off x="18482072" y="3239476"/>
            <a:ext cx="354563" cy="842870"/>
          </a:xfrm>
          <a:prstGeom prst="roundRect">
            <a:avLst/>
          </a:prstGeom>
          <a:solidFill>
            <a:schemeClr val="bg2">
              <a:lumMod val="1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심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근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경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색</a:t>
            </a:r>
            <a:endParaRPr lang="en-US" altLang="ko-KR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6" name="모서리가 둥근 직사각형 68">
            <a:extLst>
              <a:ext uri="{FF2B5EF4-FFF2-40B4-BE49-F238E27FC236}">
                <a16:creationId xmlns:a16="http://schemas.microsoft.com/office/drawing/2014/main" xmlns="" id="{13CB4337-8A4A-439C-8A08-17D54D25DBDA}"/>
              </a:ext>
            </a:extLst>
          </p:cNvPr>
          <p:cNvSpPr/>
          <p:nvPr/>
        </p:nvSpPr>
        <p:spPr>
          <a:xfrm>
            <a:off x="18482071" y="4226290"/>
            <a:ext cx="354563" cy="791955"/>
          </a:xfrm>
          <a:prstGeom prst="roundRect">
            <a:avLst/>
          </a:prstGeom>
          <a:solidFill>
            <a:srgbClr val="008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허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혈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성</a:t>
            </a:r>
            <a:endParaRPr lang="en-US" altLang="ko-KR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4" name="모서리가 둥근 직사각형 68">
            <a:extLst>
              <a:ext uri="{FF2B5EF4-FFF2-40B4-BE49-F238E27FC236}">
                <a16:creationId xmlns:a16="http://schemas.microsoft.com/office/drawing/2014/main" xmlns="" id="{6908C7A9-CCA7-4F2F-B20C-BF538260077C}"/>
              </a:ext>
            </a:extLst>
          </p:cNvPr>
          <p:cNvSpPr/>
          <p:nvPr/>
        </p:nvSpPr>
        <p:spPr>
          <a:xfrm>
            <a:off x="13641352" y="5170527"/>
            <a:ext cx="354563" cy="1057297"/>
          </a:xfrm>
          <a:prstGeom prst="roundRect">
            <a:avLst/>
          </a:prstGeom>
          <a:solidFill>
            <a:srgbClr val="008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뇌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혈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관</a:t>
            </a:r>
            <a:endParaRPr lang="en-US" altLang="ko-KR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9" name="모서리가 둥근 직사각형 32">
            <a:extLst>
              <a:ext uri="{FF2B5EF4-FFF2-40B4-BE49-F238E27FC236}">
                <a16:creationId xmlns:a16="http://schemas.microsoft.com/office/drawing/2014/main" xmlns="" id="{8374ADE4-69B3-4D70-9BA8-026110733EEB}"/>
              </a:ext>
            </a:extLst>
          </p:cNvPr>
          <p:cNvSpPr/>
          <p:nvPr/>
        </p:nvSpPr>
        <p:spPr>
          <a:xfrm rot="20523090">
            <a:off x="10554231" y="4932840"/>
            <a:ext cx="532336" cy="28759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추가</a:t>
            </a:r>
            <a:endParaRPr lang="en-US" altLang="ko-K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30" name="모서리가 둥근 직사각형 34">
            <a:extLst>
              <a:ext uri="{FF2B5EF4-FFF2-40B4-BE49-F238E27FC236}">
                <a16:creationId xmlns:a16="http://schemas.microsoft.com/office/drawing/2014/main" xmlns="" id="{0493F361-2CA4-414B-8558-341B43A382EF}"/>
              </a:ext>
            </a:extLst>
          </p:cNvPr>
          <p:cNvSpPr/>
          <p:nvPr/>
        </p:nvSpPr>
        <p:spPr>
          <a:xfrm rot="20523090">
            <a:off x="15505719" y="4017385"/>
            <a:ext cx="532336" cy="28759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추가</a:t>
            </a:r>
            <a:endParaRPr lang="en-US" altLang="ko-KR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32" name="모서리가 둥근 직사각형 14">
            <a:extLst>
              <a:ext uri="{FF2B5EF4-FFF2-40B4-BE49-F238E27FC236}">
                <a16:creationId xmlns:a16="http://schemas.microsoft.com/office/drawing/2014/main" xmlns="" id="{2FB4DA07-47AB-4C9A-A513-670A89A4190F}"/>
              </a:ext>
            </a:extLst>
          </p:cNvPr>
          <p:cNvSpPr/>
          <p:nvPr/>
        </p:nvSpPr>
        <p:spPr>
          <a:xfrm>
            <a:off x="14005246" y="2497733"/>
            <a:ext cx="631382" cy="3913697"/>
          </a:xfrm>
          <a:prstGeom prst="roundRect">
            <a:avLst/>
          </a:prstGeom>
          <a:noFill/>
          <a:ln w="12700">
            <a:solidFill>
              <a:srgbClr val="00CC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모서리가 둥근 직사각형 14">
            <a:extLst>
              <a:ext uri="{FF2B5EF4-FFF2-40B4-BE49-F238E27FC236}">
                <a16:creationId xmlns:a16="http://schemas.microsoft.com/office/drawing/2014/main" xmlns="" id="{02B1C7C1-74D8-41AF-86E3-D4FA9CFE311E}"/>
              </a:ext>
            </a:extLst>
          </p:cNvPr>
          <p:cNvSpPr/>
          <p:nvPr/>
        </p:nvSpPr>
        <p:spPr>
          <a:xfrm>
            <a:off x="18882163" y="2497734"/>
            <a:ext cx="631382" cy="2672794"/>
          </a:xfrm>
          <a:prstGeom prst="roundRect">
            <a:avLst/>
          </a:prstGeom>
          <a:noFill/>
          <a:ln w="12700">
            <a:solidFill>
              <a:srgbClr val="00CC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F2819BA-39EA-47BB-974A-6A515AE7A091}"/>
              </a:ext>
            </a:extLst>
          </p:cNvPr>
          <p:cNvSpPr txBox="1"/>
          <p:nvPr/>
        </p:nvSpPr>
        <p:spPr>
          <a:xfrm>
            <a:off x="10450286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납입면제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B6C087F-C095-474B-8FDA-AD55E155D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2923"/>
            <a:ext cx="9906000" cy="67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73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63">
            <a:extLst>
              <a:ext uri="{FF2B5EF4-FFF2-40B4-BE49-F238E27FC236}">
                <a16:creationId xmlns:a16="http://schemas.microsoft.com/office/drawing/2014/main" xmlns="" id="{EB9024A8-EA69-481E-8117-A712BBBE4139}"/>
              </a:ext>
            </a:extLst>
          </p:cNvPr>
          <p:cNvSpPr/>
          <p:nvPr/>
        </p:nvSpPr>
        <p:spPr>
          <a:xfrm>
            <a:off x="15969540" y="3162014"/>
            <a:ext cx="3057032" cy="3085735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63">
            <a:extLst>
              <a:ext uri="{FF2B5EF4-FFF2-40B4-BE49-F238E27FC236}">
                <a16:creationId xmlns:a16="http://schemas.microsoft.com/office/drawing/2014/main" xmlns="" id="{270885DB-3972-49A7-86E2-D4E08CE6F02C}"/>
              </a:ext>
            </a:extLst>
          </p:cNvPr>
          <p:cNvSpPr/>
          <p:nvPr/>
        </p:nvSpPr>
        <p:spPr>
          <a:xfrm>
            <a:off x="11529551" y="3162014"/>
            <a:ext cx="3057032" cy="3085735"/>
          </a:xfrm>
          <a:prstGeom prst="roundRect">
            <a:avLst/>
          </a:prstGeom>
          <a:noFill/>
          <a:ln>
            <a:solidFill>
              <a:srgbClr val="0089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782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375602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657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643" y="112336"/>
            <a:ext cx="1499195" cy="410186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1ADF1AE0-F530-44E3-A18F-C69D46343B06}"/>
              </a:ext>
            </a:extLst>
          </p:cNvPr>
          <p:cNvSpPr/>
          <p:nvPr/>
        </p:nvSpPr>
        <p:spPr>
          <a:xfrm>
            <a:off x="11436555" y="927181"/>
            <a:ext cx="76722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왜</a:t>
            </a:r>
            <a:r>
              <a:rPr lang="en-US" altLang="ko-KR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?! </a:t>
            </a: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얼마나 </a:t>
            </a:r>
            <a:r>
              <a:rPr lang="ko-KR" altLang="en-US" sz="32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다르길래요</a:t>
            </a:r>
            <a:r>
              <a:rPr lang="en-US" altLang="ko-KR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?!</a:t>
            </a:r>
            <a:endParaRPr lang="en-US" altLang="ko-KR" sz="7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BE774CF6-E182-496E-BF51-FD93AE999CDD}"/>
              </a:ext>
            </a:extLst>
          </p:cNvPr>
          <p:cNvSpPr/>
          <p:nvPr/>
        </p:nvSpPr>
        <p:spPr>
          <a:xfrm>
            <a:off x="11229074" y="1576986"/>
            <a:ext cx="80871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4400" dirty="0">
                <a:solidFill>
                  <a:srgbClr val="14A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통계</a:t>
            </a: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가 말해줍니다</a:t>
            </a:r>
            <a:r>
              <a:rPr lang="en-US" altLang="ko-KR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.  </a:t>
            </a: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보험은 </a:t>
            </a:r>
            <a:r>
              <a:rPr lang="ko-KR" altLang="en-US" sz="4400" dirty="0">
                <a:solidFill>
                  <a:srgbClr val="14A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확률</a:t>
            </a:r>
            <a:r>
              <a:rPr lang="en-US" altLang="ko-KR" sz="4400" dirty="0">
                <a:solidFill>
                  <a:srgbClr val="14A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!</a:t>
            </a:r>
            <a:endParaRPr lang="en-US" altLang="ko-KR" sz="6600" dirty="0">
              <a:solidFill>
                <a:srgbClr val="14A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7A084D9-A28B-4023-9C24-E7FB4B7B69E6}"/>
              </a:ext>
            </a:extLst>
          </p:cNvPr>
          <p:cNvSpPr txBox="1"/>
          <p:nvPr/>
        </p:nvSpPr>
        <p:spPr>
          <a:xfrm>
            <a:off x="11632499" y="2850594"/>
            <a:ext cx="2801959" cy="599559"/>
          </a:xfrm>
          <a:prstGeom prst="roundRect">
            <a:avLst/>
          </a:prstGeom>
          <a:solidFill>
            <a:srgbClr val="10844A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en-US" altLang="ko-KR" sz="32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DB</a:t>
            </a:r>
            <a:r>
              <a:rPr lang="ko-KR" altLang="en-US" sz="32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손보 </a:t>
            </a:r>
            <a:r>
              <a:rPr lang="ko-KR" altLang="en-US" sz="28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납입면제</a:t>
            </a:r>
            <a:endParaRPr lang="en-US" altLang="ko-KR" sz="2800" b="1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  <a:sym typeface="Wingdings" panose="05000000000000000000" pitchFamily="2" charset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F26EA4-53FE-401D-8BF0-12E0E5D04B70}"/>
              </a:ext>
            </a:extLst>
          </p:cNvPr>
          <p:cNvSpPr txBox="1"/>
          <p:nvPr/>
        </p:nvSpPr>
        <p:spPr>
          <a:xfrm>
            <a:off x="16142296" y="2850594"/>
            <a:ext cx="2801959" cy="599559"/>
          </a:xfrm>
          <a:prstGeom prst="roundRect">
            <a:avLst/>
          </a:prstGeom>
          <a:solidFill>
            <a:srgbClr val="FFFF00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en-US" altLang="ko-KR" sz="32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A</a:t>
            </a:r>
            <a:r>
              <a:rPr lang="ko-KR" altLang="en-US" sz="32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사 </a:t>
            </a:r>
            <a:r>
              <a:rPr lang="ko-KR" altLang="en-US" sz="28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납입면제</a:t>
            </a:r>
            <a:endParaRPr lang="en-US" altLang="ko-KR" sz="2800" b="1" kern="0" spc="-50" dirty="0">
              <a:ln>
                <a:solidFill>
                  <a:prstClr val="white">
                    <a:alpha val="0"/>
                  </a:prstClr>
                </a:solidFill>
              </a:ln>
              <a:latin typeface="배달의민족 주아" panose="02020603020101020101" pitchFamily="18" charset="-127"/>
              <a:ea typeface="배달의민족 주아" panose="02020603020101020101" pitchFamily="18" charset="-127"/>
              <a:sym typeface="Wingdings" panose="05000000000000000000" pitchFamily="2" charset="2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163AE0CF-F1BE-4430-A2EA-8A3F859E821D}"/>
              </a:ext>
            </a:extLst>
          </p:cNvPr>
          <p:cNvSpPr/>
          <p:nvPr/>
        </p:nvSpPr>
        <p:spPr>
          <a:xfrm>
            <a:off x="11542286" y="3523188"/>
            <a:ext cx="305703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허혈심장질환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en-US" altLang="ko-KR" sz="36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105</a:t>
            </a:r>
            <a:r>
              <a:rPr lang="ko-KR" altLang="en-US" sz="36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만</a:t>
            </a:r>
            <a:r>
              <a:rPr lang="ko-KR" altLang="en-US" sz="28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5,655</a:t>
            </a:r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명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뇌혈관질환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en-US" altLang="ko-KR" sz="36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124</a:t>
            </a:r>
            <a:r>
              <a:rPr lang="ko-KR" altLang="en-US" sz="36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만</a:t>
            </a:r>
            <a:r>
              <a:rPr lang="ko-KR" altLang="en-US" sz="28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3,625</a:t>
            </a:r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명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20A0872E-9BC4-411A-B5F6-8B648A68914E}"/>
              </a:ext>
            </a:extLst>
          </p:cNvPr>
          <p:cNvSpPr/>
          <p:nvPr/>
        </p:nvSpPr>
        <p:spPr>
          <a:xfrm>
            <a:off x="15982275" y="3523188"/>
            <a:ext cx="305703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급성심근경색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en-US" altLang="ko-KR" sz="3600" dirty="0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13</a:t>
            </a:r>
            <a:r>
              <a:rPr lang="ko-KR" altLang="en-US" sz="3600" dirty="0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만</a:t>
            </a:r>
            <a:r>
              <a:rPr lang="ko-KR" altLang="en-US" sz="28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2,313</a:t>
            </a:r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명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뇌졸중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en-US" altLang="ko-KR" sz="3600" dirty="0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82</a:t>
            </a:r>
            <a:r>
              <a:rPr lang="ko-KR" altLang="en-US" sz="3600" dirty="0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만</a:t>
            </a:r>
            <a:r>
              <a:rPr lang="ko-KR" altLang="en-US" sz="28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82</a:t>
            </a:r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명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9" name="모서리가 둥근 직사각형 34">
            <a:extLst>
              <a:ext uri="{FF2B5EF4-FFF2-40B4-BE49-F238E27FC236}">
                <a16:creationId xmlns:a16="http://schemas.microsoft.com/office/drawing/2014/main" xmlns="" id="{6FA6861C-B023-4C8A-978A-D30448B8C0D0}"/>
              </a:ext>
            </a:extLst>
          </p:cNvPr>
          <p:cNvSpPr/>
          <p:nvPr/>
        </p:nvSpPr>
        <p:spPr>
          <a:xfrm>
            <a:off x="14823102" y="3550992"/>
            <a:ext cx="923617" cy="38493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8.2</a:t>
            </a:r>
            <a:r>
              <a:rPr lang="ko-K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배</a:t>
            </a:r>
            <a:endParaRPr lang="en-US" altLang="ko-K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21" name="화살표: 위쪽/아래쪽 20">
            <a:extLst>
              <a:ext uri="{FF2B5EF4-FFF2-40B4-BE49-F238E27FC236}">
                <a16:creationId xmlns:a16="http://schemas.microsoft.com/office/drawing/2014/main" xmlns="" id="{DAB62B36-008F-42AE-968B-E29A327B8766}"/>
              </a:ext>
            </a:extLst>
          </p:cNvPr>
          <p:cNvSpPr/>
          <p:nvPr/>
        </p:nvSpPr>
        <p:spPr>
          <a:xfrm rot="5400000">
            <a:off x="15080186" y="3586798"/>
            <a:ext cx="384942" cy="1268944"/>
          </a:xfrm>
          <a:prstGeom prst="upDownArrow">
            <a:avLst/>
          </a:prstGeom>
          <a:solidFill>
            <a:srgbClr val="F845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화살표: 위쪽/아래쪽 21">
            <a:extLst>
              <a:ext uri="{FF2B5EF4-FFF2-40B4-BE49-F238E27FC236}">
                <a16:creationId xmlns:a16="http://schemas.microsoft.com/office/drawing/2014/main" xmlns="" id="{BC84FD7D-4A5D-4422-82A8-8BC8379D2377}"/>
              </a:ext>
            </a:extLst>
          </p:cNvPr>
          <p:cNvSpPr/>
          <p:nvPr/>
        </p:nvSpPr>
        <p:spPr>
          <a:xfrm rot="5400000">
            <a:off x="15080187" y="5013701"/>
            <a:ext cx="384941" cy="1268944"/>
          </a:xfrm>
          <a:prstGeom prst="upDownArrow">
            <a:avLst/>
          </a:prstGeom>
          <a:solidFill>
            <a:srgbClr val="F845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모서리가 둥근 직사각형 34">
            <a:extLst>
              <a:ext uri="{FF2B5EF4-FFF2-40B4-BE49-F238E27FC236}">
                <a16:creationId xmlns:a16="http://schemas.microsoft.com/office/drawing/2014/main" xmlns="" id="{378FB21B-EBB0-4E55-9775-3CD3979EEBA6}"/>
              </a:ext>
            </a:extLst>
          </p:cNvPr>
          <p:cNvSpPr/>
          <p:nvPr/>
        </p:nvSpPr>
        <p:spPr>
          <a:xfrm>
            <a:off x="14822138" y="5002896"/>
            <a:ext cx="923617" cy="38493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1.5</a:t>
            </a:r>
            <a:r>
              <a:rPr lang="ko-K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배</a:t>
            </a:r>
            <a:endParaRPr lang="en-US" altLang="ko-K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EFF7EB7-0B7F-426A-B049-FCC13B8F4E7F}"/>
              </a:ext>
            </a:extLst>
          </p:cNvPr>
          <p:cNvSpPr txBox="1"/>
          <p:nvPr/>
        </p:nvSpPr>
        <p:spPr>
          <a:xfrm>
            <a:off x="17510791" y="2531147"/>
            <a:ext cx="15600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*</a:t>
            </a:r>
            <a:r>
              <a:rPr lang="ko-KR" altLang="en-US" sz="1100" dirty="0">
                <a:solidFill>
                  <a:schemeClr val="bg1">
                    <a:lumMod val="50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자료 </a:t>
            </a: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: </a:t>
            </a:r>
            <a:r>
              <a:rPr lang="ko-KR" altLang="en-US" sz="1100" dirty="0">
                <a:solidFill>
                  <a:schemeClr val="bg1">
                    <a:lumMod val="50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건강보험심사평가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BCA4D9A-0353-4939-97EE-0C78A562DD44}"/>
              </a:ext>
            </a:extLst>
          </p:cNvPr>
          <p:cNvSpPr txBox="1"/>
          <p:nvPr/>
        </p:nvSpPr>
        <p:spPr>
          <a:xfrm>
            <a:off x="10319657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납입면제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3D35B3B1-4FBA-4E3C-99DC-CF4B2EF8F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43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B0FA1721-07E4-481D-8D39-3AC1482AC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7686" y="4564216"/>
            <a:ext cx="602674" cy="53044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570C502C-59A8-45B5-9ED4-42DA7B798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7468" y="3749549"/>
            <a:ext cx="602674" cy="53044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640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738460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2515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501" y="10906"/>
            <a:ext cx="1499195" cy="410186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45C7A621-1459-4160-AF66-6FBBB63267DA}"/>
              </a:ext>
            </a:extLst>
          </p:cNvPr>
          <p:cNvSpPr/>
          <p:nvPr/>
        </p:nvSpPr>
        <p:spPr>
          <a:xfrm>
            <a:off x="11591932" y="1294581"/>
            <a:ext cx="80871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4400" dirty="0">
                <a:solidFill>
                  <a:srgbClr val="14A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보험료</a:t>
            </a: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는 오히려 더 </a:t>
            </a:r>
            <a:r>
              <a:rPr lang="ko-KR" altLang="en-US" sz="4400" dirty="0">
                <a:solidFill>
                  <a:srgbClr val="14A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인하</a:t>
            </a: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되었어요</a:t>
            </a:r>
            <a:r>
              <a:rPr lang="en-US" altLang="ko-KR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!</a:t>
            </a:r>
            <a:endParaRPr lang="en-US" altLang="ko-KR" sz="3600" dirty="0">
              <a:solidFill>
                <a:srgbClr val="14A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E2A95415-0CF1-48D3-9B49-CEBA4D5973E1}"/>
              </a:ext>
            </a:extLst>
          </p:cNvPr>
          <p:cNvSpPr/>
          <p:nvPr/>
        </p:nvSpPr>
        <p:spPr>
          <a:xfrm>
            <a:off x="11799413" y="787651"/>
            <a:ext cx="7672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납입면제는 더 좋아졌는데</a:t>
            </a:r>
            <a:r>
              <a:rPr lang="en-US" altLang="ko-KR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,</a:t>
            </a:r>
            <a:endParaRPr lang="en-US" altLang="ko-KR" sz="66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xmlns="" id="{E9465427-D1E1-415E-BFCC-D0BDEE0281C0}"/>
              </a:ext>
            </a:extLst>
          </p:cNvPr>
          <p:cNvGrpSpPr/>
          <p:nvPr/>
        </p:nvGrpSpPr>
        <p:grpSpPr>
          <a:xfrm rot="438727">
            <a:off x="13395548" y="2791268"/>
            <a:ext cx="6576852" cy="1015663"/>
            <a:chOff x="4003093" y="2173609"/>
            <a:chExt cx="6576852" cy="1015663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xmlns="" id="{92808416-AC3F-4A39-997A-0290BBFE6FF6}"/>
                </a:ext>
              </a:extLst>
            </p:cNvPr>
            <p:cNvSpPr/>
            <p:nvPr/>
          </p:nvSpPr>
          <p:spPr>
            <a:xfrm>
              <a:off x="6477000" y="2858697"/>
              <a:ext cx="4055518" cy="25890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DB고딕 B" panose="02020503020101020101" pitchFamily="18" charset="-127"/>
                <a:ea typeface="DB고딕 B" panose="02020503020101020101" pitchFamily="18" charset="-127"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xmlns="" id="{FF21E6F8-A51B-41A0-BAF2-0E6DE7EEDA9F}"/>
                </a:ext>
              </a:extLst>
            </p:cNvPr>
            <p:cNvSpPr/>
            <p:nvPr/>
          </p:nvSpPr>
          <p:spPr>
            <a:xfrm>
              <a:off x="4003093" y="2173609"/>
              <a:ext cx="657685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ko-KR" altLang="en-US" sz="4400" dirty="0">
                  <a:solidFill>
                    <a:schemeClr val="bg2">
                      <a:lumMod val="25000"/>
                    </a:schemeClr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연간 총</a:t>
              </a:r>
              <a:r>
                <a:rPr lang="en-US" altLang="ko-KR" sz="4400" dirty="0">
                  <a:solidFill>
                    <a:schemeClr val="bg2">
                      <a:lumMod val="25000"/>
                    </a:schemeClr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en-US" altLang="ko-KR" sz="6000" dirty="0">
                  <a:solidFill>
                    <a:srgbClr val="18995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20.6%</a:t>
              </a:r>
              <a:r>
                <a:rPr lang="en-US" altLang="ko-KR" sz="5400" dirty="0">
                  <a:solidFill>
                    <a:srgbClr val="18995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 </a:t>
              </a:r>
              <a:r>
                <a:rPr lang="ko-KR" altLang="en-US" sz="4800" dirty="0">
                  <a:solidFill>
                    <a:srgbClr val="18995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인하</a:t>
              </a:r>
              <a:endParaRPr lang="en-US" altLang="ko-KR" sz="8800" dirty="0">
                <a:solidFill>
                  <a:srgbClr val="18995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15" name="모서리가 둥근 직사각형 29">
            <a:extLst>
              <a:ext uri="{FF2B5EF4-FFF2-40B4-BE49-F238E27FC236}">
                <a16:creationId xmlns:a16="http://schemas.microsoft.com/office/drawing/2014/main" xmlns="" id="{2FB8897B-5AE0-4DD9-9EAB-279D502959F6}"/>
              </a:ext>
            </a:extLst>
          </p:cNvPr>
          <p:cNvSpPr/>
          <p:nvPr/>
        </p:nvSpPr>
        <p:spPr>
          <a:xfrm rot="477524">
            <a:off x="18297869" y="2930376"/>
            <a:ext cx="1587399" cy="348033"/>
          </a:xfrm>
          <a:prstGeom prst="roundRect">
            <a:avLst/>
          </a:prstGeom>
          <a:gradFill>
            <a:gsLst>
              <a:gs pos="0">
                <a:srgbClr val="10844A"/>
              </a:gs>
              <a:gs pos="50000">
                <a:srgbClr val="20AD73"/>
              </a:gs>
              <a:gs pos="100000">
                <a:srgbClr val="24B575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올 해만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3</a:t>
            </a:r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번째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!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A91D7CEB-256F-4AB4-8BB8-DAE78999D4F0}"/>
              </a:ext>
            </a:extLst>
          </p:cNvPr>
          <p:cNvSpPr/>
          <p:nvPr/>
        </p:nvSpPr>
        <p:spPr>
          <a:xfrm>
            <a:off x="11842676" y="3939693"/>
            <a:ext cx="1706798" cy="288915"/>
          </a:xfrm>
          <a:prstGeom prst="rect">
            <a:avLst/>
          </a:prstGeom>
          <a:solidFill>
            <a:srgbClr val="FFFF00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C458F516-E50A-4D9D-B82D-2CD9B5D96E1F}"/>
              </a:ext>
            </a:extLst>
          </p:cNvPr>
          <p:cNvSpPr/>
          <p:nvPr/>
        </p:nvSpPr>
        <p:spPr>
          <a:xfrm>
            <a:off x="11110538" y="3616529"/>
            <a:ext cx="2776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약</a:t>
            </a:r>
            <a:r>
              <a:rPr lang="ko-KR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</a:t>
            </a:r>
            <a:r>
              <a:rPr lang="en-US" altLang="ko-K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6.7% 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인하</a:t>
            </a:r>
            <a:endParaRPr lang="en-US" altLang="ko-KR" sz="2400" dirty="0">
              <a:solidFill>
                <a:schemeClr val="tx1">
                  <a:lumMod val="85000"/>
                  <a:lumOff val="15000"/>
                </a:schemeClr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18" name="모서리가 둥근 직사각형 32">
            <a:extLst>
              <a:ext uri="{FF2B5EF4-FFF2-40B4-BE49-F238E27FC236}">
                <a16:creationId xmlns:a16="http://schemas.microsoft.com/office/drawing/2014/main" xmlns="" id="{7EFA72A5-13C8-4A88-AF53-3A690481157A}"/>
              </a:ext>
            </a:extLst>
          </p:cNvPr>
          <p:cNvSpPr/>
          <p:nvPr/>
        </p:nvSpPr>
        <p:spPr>
          <a:xfrm>
            <a:off x="11243211" y="3607198"/>
            <a:ext cx="2480814" cy="750846"/>
          </a:xfrm>
          <a:prstGeom prst="roundRect">
            <a:avLst/>
          </a:prstGeom>
          <a:noFill/>
          <a:ln w="12700">
            <a:solidFill>
              <a:srgbClr val="00B05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9D6DF7E4-CDFE-40BE-B150-6CDBFBB92F11}"/>
              </a:ext>
            </a:extLst>
          </p:cNvPr>
          <p:cNvSpPr/>
          <p:nvPr/>
        </p:nvSpPr>
        <p:spPr>
          <a:xfrm>
            <a:off x="15145043" y="4739987"/>
            <a:ext cx="1706798" cy="288915"/>
          </a:xfrm>
          <a:prstGeom prst="rect">
            <a:avLst/>
          </a:prstGeom>
          <a:solidFill>
            <a:srgbClr val="FFFF00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E6FFB03F-749F-4F36-980E-D09C7F1088E7}"/>
              </a:ext>
            </a:extLst>
          </p:cNvPr>
          <p:cNvSpPr/>
          <p:nvPr/>
        </p:nvSpPr>
        <p:spPr>
          <a:xfrm>
            <a:off x="14247050" y="4416823"/>
            <a:ext cx="2776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약</a:t>
            </a:r>
            <a:r>
              <a:rPr lang="ko-KR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</a:t>
            </a:r>
            <a:r>
              <a:rPr lang="en-US" altLang="ko-K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7.9% 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인하</a:t>
            </a:r>
            <a:endParaRPr lang="en-US" altLang="ko-KR" sz="2400" dirty="0">
              <a:solidFill>
                <a:schemeClr val="tx1">
                  <a:lumMod val="85000"/>
                  <a:lumOff val="15000"/>
                </a:schemeClr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21" name="모서리가 둥근 직사각형 32">
            <a:extLst>
              <a:ext uri="{FF2B5EF4-FFF2-40B4-BE49-F238E27FC236}">
                <a16:creationId xmlns:a16="http://schemas.microsoft.com/office/drawing/2014/main" xmlns="" id="{A02C7B21-193D-4B98-AB0E-5A62E7963FD4}"/>
              </a:ext>
            </a:extLst>
          </p:cNvPr>
          <p:cNvSpPr/>
          <p:nvPr/>
        </p:nvSpPr>
        <p:spPr>
          <a:xfrm>
            <a:off x="14395108" y="4407492"/>
            <a:ext cx="2480814" cy="750846"/>
          </a:xfrm>
          <a:prstGeom prst="roundRect">
            <a:avLst/>
          </a:prstGeom>
          <a:noFill/>
          <a:ln w="12700">
            <a:solidFill>
              <a:srgbClr val="00B05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33C6DFEA-A86D-4DF8-B606-8D206C156C96}"/>
              </a:ext>
            </a:extLst>
          </p:cNvPr>
          <p:cNvSpPr/>
          <p:nvPr/>
        </p:nvSpPr>
        <p:spPr>
          <a:xfrm>
            <a:off x="18129989" y="5616287"/>
            <a:ext cx="1706798" cy="288915"/>
          </a:xfrm>
          <a:prstGeom prst="rect">
            <a:avLst/>
          </a:prstGeom>
          <a:solidFill>
            <a:srgbClr val="FFFF00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1FAD34E6-90B7-48C0-9601-A4960C6124C0}"/>
              </a:ext>
            </a:extLst>
          </p:cNvPr>
          <p:cNvSpPr/>
          <p:nvPr/>
        </p:nvSpPr>
        <p:spPr>
          <a:xfrm>
            <a:off x="17554605" y="5302454"/>
            <a:ext cx="2456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약</a:t>
            </a:r>
            <a:r>
              <a:rPr lang="ko-KR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</a:t>
            </a:r>
            <a:r>
              <a:rPr lang="en-US" altLang="ko-K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6% 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인하</a:t>
            </a:r>
            <a:endParaRPr lang="en-US" altLang="ko-KR" sz="2400" dirty="0">
              <a:solidFill>
                <a:schemeClr val="tx1">
                  <a:lumMod val="85000"/>
                  <a:lumOff val="15000"/>
                </a:schemeClr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24" name="모서리가 둥근 직사각형 32">
            <a:extLst>
              <a:ext uri="{FF2B5EF4-FFF2-40B4-BE49-F238E27FC236}">
                <a16:creationId xmlns:a16="http://schemas.microsoft.com/office/drawing/2014/main" xmlns="" id="{80A23777-6D1E-4906-B002-C33CC4D74440}"/>
              </a:ext>
            </a:extLst>
          </p:cNvPr>
          <p:cNvSpPr/>
          <p:nvPr/>
        </p:nvSpPr>
        <p:spPr>
          <a:xfrm>
            <a:off x="17530524" y="5283792"/>
            <a:ext cx="2480814" cy="750846"/>
          </a:xfrm>
          <a:prstGeom prst="roundRect">
            <a:avLst/>
          </a:prstGeom>
          <a:noFill/>
          <a:ln w="12700">
            <a:solidFill>
              <a:srgbClr val="00B05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F9449BD2-7BC0-440C-9986-1CD0A25460AF}"/>
              </a:ext>
            </a:extLst>
          </p:cNvPr>
          <p:cNvSpPr/>
          <p:nvPr/>
        </p:nvSpPr>
        <p:spPr>
          <a:xfrm>
            <a:off x="11941094" y="3088644"/>
            <a:ext cx="1138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1</a:t>
            </a:r>
            <a:r>
              <a:rPr lang="ko-KR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월</a:t>
            </a:r>
            <a:endParaRPr lang="en-US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BD69F79A-61EC-4417-8C21-B5C2DF5764BE}"/>
              </a:ext>
            </a:extLst>
          </p:cNvPr>
          <p:cNvSpPr/>
          <p:nvPr/>
        </p:nvSpPr>
        <p:spPr>
          <a:xfrm>
            <a:off x="15066018" y="3870179"/>
            <a:ext cx="1138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4</a:t>
            </a:r>
            <a:r>
              <a:rPr lang="ko-KR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월</a:t>
            </a:r>
            <a:endParaRPr lang="en-US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85E35C55-EB74-4F7B-ADB3-3D4DC722E2FF}"/>
              </a:ext>
            </a:extLst>
          </p:cNvPr>
          <p:cNvSpPr/>
          <p:nvPr/>
        </p:nvSpPr>
        <p:spPr>
          <a:xfrm>
            <a:off x="18216830" y="4744796"/>
            <a:ext cx="12559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10</a:t>
            </a:r>
            <a:r>
              <a:rPr lang="ko-KR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월</a:t>
            </a:r>
            <a:endParaRPr lang="en-US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E03C958-C4E9-4B12-BDC9-003730169F9A}"/>
              </a:ext>
            </a:extLst>
          </p:cNvPr>
          <p:cNvSpPr txBox="1"/>
          <p:nvPr/>
        </p:nvSpPr>
        <p:spPr>
          <a:xfrm>
            <a:off x="10682515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보험료 인하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87CADACD-5B2B-4015-AF98-E7C9114B1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2923"/>
            <a:ext cx="9906000" cy="67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19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067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157887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1942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928" y="112336"/>
            <a:ext cx="1499195" cy="410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449632-A1F0-496B-AEF9-3093358C0905}"/>
              </a:ext>
            </a:extLst>
          </p:cNvPr>
          <p:cNvSpPr txBox="1"/>
          <p:nvPr/>
        </p:nvSpPr>
        <p:spPr>
          <a:xfrm>
            <a:off x="12908602" y="1477785"/>
            <a:ext cx="4292681" cy="690222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3600" b="1" kern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7F4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10F06503-74FA-4100-AF66-357E9B98F2C4}"/>
              </a:ext>
            </a:extLst>
          </p:cNvPr>
          <p:cNvSpPr/>
          <p:nvPr/>
        </p:nvSpPr>
        <p:spPr>
          <a:xfrm>
            <a:off x="12956960" y="1502625"/>
            <a:ext cx="4195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600" dirty="0">
                <a:ln w="3175">
                  <a:solidFill>
                    <a:schemeClr val="tx1"/>
                  </a:solidFill>
                </a:ln>
                <a:solidFill>
                  <a:srgbClr val="92D05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납입지원 특약 신설</a:t>
            </a:r>
            <a:endParaRPr lang="en-US" altLang="ko-KR" sz="1600" dirty="0">
              <a:ln w="3175">
                <a:solidFill>
                  <a:schemeClr val="tx1"/>
                </a:solidFill>
              </a:ln>
              <a:solidFill>
                <a:srgbClr val="92D05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11" name="AutoShape 70">
            <a:extLst>
              <a:ext uri="{FF2B5EF4-FFF2-40B4-BE49-F238E27FC236}">
                <a16:creationId xmlns:a16="http://schemas.microsoft.com/office/drawing/2014/main" xmlns="" id="{CDE0A5C4-6D0D-47C0-AC20-14A16D5AA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0753" y="2649975"/>
            <a:ext cx="4667447" cy="2967951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bg1">
                <a:lumMod val="6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ko-K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가는각진제목체"/>
              <a:ea typeface="가는각진제목체"/>
              <a:cs typeface="가는각진제목체"/>
              <a:sym typeface="Wingdings" pitchFamily="2" charset="2"/>
            </a:endParaRP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xmlns="" id="{B22ACB5B-AF4D-44C0-871F-3F981FCBA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755748"/>
              </p:ext>
            </p:extLst>
          </p:nvPr>
        </p:nvGraphicFramePr>
        <p:xfrm>
          <a:off x="10371537" y="2982381"/>
          <a:ext cx="4479577" cy="210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8030">
                  <a:extLst>
                    <a:ext uri="{9D8B030D-6E8A-4147-A177-3AD203B41FA5}">
                      <a16:colId xmlns:a16="http://schemas.microsoft.com/office/drawing/2014/main" xmlns="" val="2100456148"/>
                    </a:ext>
                  </a:extLst>
                </a:gridCol>
                <a:gridCol w="483079">
                  <a:extLst>
                    <a:ext uri="{9D8B030D-6E8A-4147-A177-3AD203B41FA5}">
                      <a16:colId xmlns:a16="http://schemas.microsoft.com/office/drawing/2014/main" xmlns="" val="3528549694"/>
                    </a:ext>
                  </a:extLst>
                </a:gridCol>
                <a:gridCol w="474453">
                  <a:extLst>
                    <a:ext uri="{9D8B030D-6E8A-4147-A177-3AD203B41FA5}">
                      <a16:colId xmlns:a16="http://schemas.microsoft.com/office/drawing/2014/main" xmlns="" val="480395081"/>
                    </a:ext>
                  </a:extLst>
                </a:gridCol>
                <a:gridCol w="422694">
                  <a:extLst>
                    <a:ext uri="{9D8B030D-6E8A-4147-A177-3AD203B41FA5}">
                      <a16:colId xmlns:a16="http://schemas.microsoft.com/office/drawing/2014/main" xmlns="" val="3275134932"/>
                    </a:ext>
                  </a:extLst>
                </a:gridCol>
                <a:gridCol w="431321">
                  <a:extLst>
                    <a:ext uri="{9D8B030D-6E8A-4147-A177-3AD203B41FA5}">
                      <a16:colId xmlns:a16="http://schemas.microsoft.com/office/drawing/2014/main" xmlns="" val="2022603176"/>
                    </a:ext>
                  </a:extLst>
                </a:gridCol>
              </a:tblGrid>
              <a:tr h="4207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err="1"/>
                        <a:t>담보명</a:t>
                      </a:r>
                      <a:endParaRPr lang="ko-KR" altLang="en-US" sz="9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/>
                        <a:t>기존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지원</a:t>
                      </a:r>
                      <a:endParaRPr lang="en-US" altLang="ko-KR" sz="9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비율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1, 7</a:t>
                      </a:r>
                      <a:r>
                        <a:rPr lang="ko-KR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9, 10</a:t>
                      </a:r>
                      <a:r>
                        <a:rPr lang="ko-KR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999925"/>
                  </a:ext>
                </a:extLst>
              </a:tr>
              <a:tr h="3656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보험료납입지원보장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유사암진단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/>
                        <a:t>기존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1849085"/>
                  </a:ext>
                </a:extLst>
              </a:tr>
              <a:tr h="30583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보험료납입지원보장</a:t>
                      </a:r>
                      <a:r>
                        <a:rPr lang="en-US" altLang="ko-K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뇌혈관질환</a:t>
                      </a:r>
                      <a:r>
                        <a:rPr lang="en-US" altLang="ko-K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뇌졸중제외</a:t>
                      </a:r>
                      <a:r>
                        <a:rPr lang="en-US" altLang="ko-K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solidFill>
                            <a:srgbClr val="FF0000"/>
                          </a:solidFill>
                        </a:rPr>
                        <a:t>신설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639078"/>
                  </a:ext>
                </a:extLst>
              </a:tr>
              <a:tr h="24175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보험료납입지원보장</a:t>
                      </a:r>
                      <a:r>
                        <a:rPr lang="en-US" altLang="ko-K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통합형 뇌관련진단비</a:t>
                      </a:r>
                      <a:r>
                        <a:rPr lang="en-US" altLang="ko-K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Ⅱ)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solidFill>
                            <a:srgbClr val="FF0000"/>
                          </a:solidFill>
                        </a:rPr>
                        <a:t>신설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0994224"/>
                  </a:ext>
                </a:extLst>
              </a:tr>
              <a:tr h="24175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보험료납입지원보장</a:t>
                      </a:r>
                      <a:r>
                        <a:rPr lang="en-US" altLang="ko-K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통합형 심장관련진단비</a:t>
                      </a:r>
                      <a:r>
                        <a:rPr lang="en-US" altLang="ko-K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Ⅱ)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solidFill>
                            <a:srgbClr val="FF0000"/>
                          </a:solidFill>
                        </a:rPr>
                        <a:t>신설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2037691"/>
                  </a:ext>
                </a:extLst>
              </a:tr>
              <a:tr h="24175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보험료납입지원보장</a:t>
                      </a:r>
                      <a:r>
                        <a:rPr lang="en-US" altLang="ko-K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특정</a:t>
                      </a:r>
                      <a:r>
                        <a:rPr lang="en-US" altLang="ko-K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대심장질환</a:t>
                      </a:r>
                      <a:r>
                        <a:rPr lang="en-US" altLang="ko-K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solidFill>
                            <a:srgbClr val="FF0000"/>
                          </a:solidFill>
                        </a:rPr>
                        <a:t>신설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6022060"/>
                  </a:ext>
                </a:extLst>
              </a:tr>
              <a:tr h="29023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보험료납입지원보장</a:t>
                      </a:r>
                      <a:endParaRPr lang="en-US" altLang="ko-KR" sz="9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/>
                      <a:r>
                        <a:rPr lang="en-US" altLang="ko-K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허혈심장질환</a:t>
                      </a:r>
                      <a:r>
                        <a:rPr lang="en-US" altLang="ko-K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급성심근경색증제외</a:t>
                      </a:r>
                      <a:r>
                        <a:rPr lang="en-US" altLang="ko-K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solidFill>
                            <a:srgbClr val="FF0000"/>
                          </a:solidFill>
                        </a:rPr>
                        <a:t>신설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4972495"/>
                  </a:ext>
                </a:extLst>
              </a:tr>
            </a:tbl>
          </a:graphicData>
        </a:graphic>
      </p:graphicFrame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711DAB44-E3B6-41A0-8764-BFFEBE9265F8}"/>
              </a:ext>
            </a:extLst>
          </p:cNvPr>
          <p:cNvSpPr/>
          <p:nvPr/>
        </p:nvSpPr>
        <p:spPr>
          <a:xfrm>
            <a:off x="10371537" y="2677547"/>
            <a:ext cx="4293321" cy="300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034" rtl="0" eaLnBrk="0" fontAlgn="base" latinLnBrk="0" hangingPunct="0">
              <a:lnSpc>
                <a:spcPct val="140000"/>
              </a:lnSpc>
              <a:spcBef>
                <a:spcPts val="0"/>
              </a:spcBef>
              <a:spcAft>
                <a:spcPct val="0"/>
              </a:spcAft>
              <a:buClr>
                <a:srgbClr val="003300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ko-KR" altLang="en-US" sz="1100" b="1" i="0" u="none" strike="noStrike" kern="0" cap="none" spc="-50" normalizeH="0" baseline="0" noProof="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anose="020B0503020000020004" pitchFamily="50" charset="-127"/>
                <a:cs typeface="Arial" charset="0"/>
                <a:sym typeface="Wingdings" panose="05000000000000000000" pitchFamily="2" charset="2"/>
              </a:rPr>
              <a:t> 신규담보</a:t>
            </a:r>
            <a:endParaRPr kumimoji="0" lang="en-US" altLang="ko-KR" sz="1100" b="1" i="0" u="none" strike="noStrike" kern="0" cap="none" spc="-50" normalizeH="0" baseline="0" noProof="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맑은 고딕" pitchFamily="50" charset="-127"/>
              <a:ea typeface="맑은 고딕" panose="020B0503020000020004" pitchFamily="50" charset="-127"/>
              <a:cs typeface="Arial" charset="0"/>
              <a:sym typeface="Wingdings" panose="05000000000000000000" pitchFamily="2" charset="2"/>
            </a:endParaRPr>
          </a:p>
        </p:txBody>
      </p:sp>
      <p:sp>
        <p:nvSpPr>
          <p:cNvPr id="21" name="AutoShape 70">
            <a:extLst>
              <a:ext uri="{FF2B5EF4-FFF2-40B4-BE49-F238E27FC236}">
                <a16:creationId xmlns:a16="http://schemas.microsoft.com/office/drawing/2014/main" xmlns="" id="{9608CB6E-BC3C-4F15-9D1E-CC66C6FCD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8028" y="2649975"/>
            <a:ext cx="4667447" cy="2967951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bg1">
                <a:lumMod val="6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ko-K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가는각진제목체"/>
              <a:ea typeface="가는각진제목체"/>
              <a:cs typeface="가는각진제목체"/>
              <a:sym typeface="Wingdings" pitchFamily="2" charset="2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903A3F19-F09B-430F-9A4F-130D842587B6}"/>
              </a:ext>
            </a:extLst>
          </p:cNvPr>
          <p:cNvSpPr/>
          <p:nvPr/>
        </p:nvSpPr>
        <p:spPr>
          <a:xfrm>
            <a:off x="15254985" y="2763521"/>
            <a:ext cx="4293321" cy="300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034" rtl="0" eaLnBrk="0" fontAlgn="base" latinLnBrk="0" hangingPunct="0">
              <a:lnSpc>
                <a:spcPct val="140000"/>
              </a:lnSpc>
              <a:spcBef>
                <a:spcPts val="0"/>
              </a:spcBef>
              <a:spcAft>
                <a:spcPct val="0"/>
              </a:spcAft>
              <a:buClr>
                <a:srgbClr val="003300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ko-KR" altLang="en-US" sz="1100" b="1" i="0" u="none" strike="noStrike" kern="0" cap="none" spc="-50" normalizeH="0" baseline="0" noProof="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anose="020B0503020000020004" pitchFamily="50" charset="-127"/>
                <a:cs typeface="Arial" charset="0"/>
                <a:sym typeface="Wingdings" panose="05000000000000000000" pitchFamily="2" charset="2"/>
              </a:rPr>
              <a:t> 보장내용</a:t>
            </a:r>
            <a:endParaRPr kumimoji="0" lang="en-US" altLang="ko-KR" sz="1100" b="1" i="0" u="none" strike="noStrike" kern="0" cap="none" spc="-50" normalizeH="0" baseline="0" noProof="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맑은 고딕" pitchFamily="50" charset="-127"/>
              <a:ea typeface="맑은 고딕" panose="020B0503020000020004" pitchFamily="50" charset="-127"/>
              <a:cs typeface="Arial" charset="0"/>
              <a:sym typeface="Wingdings" panose="05000000000000000000" pitchFamily="2" charset="2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96949AEF-00E6-4D92-8282-F0BEF2E142F5}"/>
              </a:ext>
            </a:extLst>
          </p:cNvPr>
          <p:cNvSpPr/>
          <p:nvPr/>
        </p:nvSpPr>
        <p:spPr>
          <a:xfrm>
            <a:off x="15267476" y="2999921"/>
            <a:ext cx="4504946" cy="572593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marL="171450" indent="-171450">
              <a:lnSpc>
                <a:spcPct val="150000"/>
              </a:lnSpc>
              <a:buClr>
                <a:prstClr val="black">
                  <a:lumMod val="65000"/>
                  <a:lumOff val="35000"/>
                </a:prstClr>
              </a:buClr>
              <a:buFontTx/>
              <a:buChar char="-"/>
            </a:pPr>
            <a:r>
              <a:rPr lang="ko-KR" altLang="en-US" sz="1100" b="1" dirty="0">
                <a:solidFill>
                  <a:prstClr val="black"/>
                </a:solidFill>
              </a:rPr>
              <a:t>최초 </a:t>
            </a:r>
            <a:r>
              <a:rPr lang="en-US" altLang="ko-KR" sz="1100" b="1" dirty="0">
                <a:solidFill>
                  <a:prstClr val="black"/>
                </a:solidFill>
              </a:rPr>
              <a:t>1</a:t>
            </a:r>
            <a:r>
              <a:rPr lang="ko-KR" altLang="en-US" sz="1100" b="1" dirty="0">
                <a:solidFill>
                  <a:prstClr val="black"/>
                </a:solidFill>
              </a:rPr>
              <a:t>회에 한하여 보장대상 위험으로 </a:t>
            </a:r>
            <a:r>
              <a:rPr lang="ko-KR" altLang="en-US" sz="1100" b="1" dirty="0" err="1">
                <a:solidFill>
                  <a:prstClr val="black"/>
                </a:solidFill>
              </a:rPr>
              <a:t>진단확정된</a:t>
            </a:r>
            <a:r>
              <a:rPr lang="ko-KR" altLang="en-US" sz="1100" b="1" dirty="0">
                <a:solidFill>
                  <a:prstClr val="black"/>
                </a:solidFill>
              </a:rPr>
              <a:t> 경우에</a:t>
            </a:r>
            <a:r>
              <a:rPr lang="en-US" altLang="ko-KR" sz="1100" b="1" dirty="0">
                <a:solidFill>
                  <a:prstClr val="black"/>
                </a:solidFill>
              </a:rPr>
              <a:t>, </a:t>
            </a:r>
          </a:p>
          <a:p>
            <a:pPr>
              <a:lnSpc>
                <a:spcPct val="150000"/>
              </a:lnSpc>
              <a:buClr>
                <a:prstClr val="black">
                  <a:lumMod val="65000"/>
                  <a:lumOff val="35000"/>
                </a:prstClr>
              </a:buClr>
            </a:pPr>
            <a:r>
              <a:rPr lang="en-US" altLang="ko-KR" sz="1100" b="1" dirty="0">
                <a:solidFill>
                  <a:prstClr val="black"/>
                </a:solidFill>
              </a:rPr>
              <a:t>    </a:t>
            </a:r>
            <a:r>
              <a:rPr lang="ko-KR" altLang="en-US" sz="1100" b="1" dirty="0">
                <a:solidFill>
                  <a:prstClr val="black"/>
                </a:solidFill>
              </a:rPr>
              <a:t>보험료 납입지원기간 동안 매년 보험료 납입지원금을 지급</a:t>
            </a:r>
            <a:endParaRPr lang="en-US" altLang="ko-KR" sz="1100" b="1" dirty="0">
              <a:solidFill>
                <a:prstClr val="black"/>
              </a:solidFill>
            </a:endParaRPr>
          </a:p>
        </p:txBody>
      </p:sp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xmlns="" id="{D61C302C-F6B2-4125-952D-F5586D9D4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776979"/>
              </p:ext>
            </p:extLst>
          </p:nvPr>
        </p:nvGraphicFramePr>
        <p:xfrm>
          <a:off x="15318424" y="3596136"/>
          <a:ext cx="4403050" cy="867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514">
                  <a:extLst>
                    <a:ext uri="{9D8B030D-6E8A-4147-A177-3AD203B41FA5}">
                      <a16:colId xmlns:a16="http://schemas.microsoft.com/office/drawing/2014/main" xmlns="" val="51196711"/>
                    </a:ext>
                  </a:extLst>
                </a:gridCol>
                <a:gridCol w="1851290">
                  <a:extLst>
                    <a:ext uri="{9D8B030D-6E8A-4147-A177-3AD203B41FA5}">
                      <a16:colId xmlns:a16="http://schemas.microsoft.com/office/drawing/2014/main" xmlns="" val="923967772"/>
                    </a:ext>
                  </a:extLst>
                </a:gridCol>
                <a:gridCol w="1712246">
                  <a:extLst>
                    <a:ext uri="{9D8B030D-6E8A-4147-A177-3AD203B41FA5}">
                      <a16:colId xmlns:a16="http://schemas.microsoft.com/office/drawing/2014/main" xmlns="" val="1093646232"/>
                    </a:ext>
                  </a:extLst>
                </a:gridCol>
              </a:tblGrid>
              <a:tr h="277404">
                <a:tc>
                  <a:txBody>
                    <a:bodyPr/>
                    <a:lstStyle/>
                    <a:p>
                      <a:pPr algn="ctr" latinLnBrk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100" spc="-5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구분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100" spc="-5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지급금액</a:t>
                      </a:r>
                      <a:r>
                        <a:rPr lang="en-US" altLang="ko-KR" sz="1100" spc="-5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(1</a:t>
                      </a:r>
                      <a:r>
                        <a:rPr lang="ko-KR" altLang="en-US" sz="1100" spc="-5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회 지급액</a:t>
                      </a:r>
                      <a:r>
                        <a:rPr lang="en-US" altLang="ko-KR" sz="1100" spc="-5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ko-KR" altLang="en-US" sz="1100" spc="-5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ko-KR" altLang="en-US" sz="1100" spc="-5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지급방법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1016533"/>
                  </a:ext>
                </a:extLst>
              </a:tr>
              <a:tr h="58966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prstClr val="black"/>
                          </a:solidFill>
                        </a:rPr>
                        <a:t>보험료</a:t>
                      </a:r>
                      <a:endParaRPr lang="en-US" altLang="ko-KR" sz="1100" b="1" dirty="0">
                        <a:solidFill>
                          <a:prstClr val="black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prstClr val="black"/>
                          </a:solidFill>
                        </a:rPr>
                        <a:t>납입지원금</a:t>
                      </a:r>
                      <a:endParaRPr lang="en-US" altLang="ko-KR" sz="1100" b="1" dirty="0">
                        <a:solidFill>
                          <a:prstClr val="black"/>
                        </a:solidFill>
                      </a:endParaRPr>
                    </a:p>
                  </a:txBody>
                  <a:tcPr marL="36000" marR="36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i="0" u="none" kern="1200" spc="-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특별약관 보험가입금액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kern="1200" spc="-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× </a:t>
                      </a:r>
                      <a:r>
                        <a:rPr lang="ko-KR" altLang="en-US" sz="1100" b="0" i="0" kern="1200" spc="-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당해연도 납입지원 </a:t>
                      </a:r>
                      <a:r>
                        <a:rPr lang="ko-KR" altLang="en-US" sz="1100" b="0" i="0" kern="1200" spc="-5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개월수</a:t>
                      </a:r>
                      <a:endParaRPr lang="ko-KR" altLang="en-US" sz="1100" b="0" i="0" kern="1200" spc="-5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i="0" kern="1200" spc="-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납입지원기간동안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i="0" kern="1200" spc="-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매년 지급금액 확정지급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40354463"/>
                  </a:ext>
                </a:extLst>
              </a:tr>
            </a:tbl>
          </a:graphicData>
        </a:graphic>
      </p:graphicFrame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F8BCBB30-8914-4D18-83E5-1FCEDD07B8C3}"/>
              </a:ext>
            </a:extLst>
          </p:cNvPr>
          <p:cNvSpPr/>
          <p:nvPr/>
        </p:nvSpPr>
        <p:spPr>
          <a:xfrm>
            <a:off x="15238812" y="4496759"/>
            <a:ext cx="4431714" cy="27328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lnSpc>
                <a:spcPct val="150000"/>
              </a:lnSpc>
              <a:buClr>
                <a:prstClr val="black">
                  <a:lumMod val="65000"/>
                  <a:lumOff val="35000"/>
                </a:prstClr>
              </a:buClr>
            </a:pPr>
            <a:r>
              <a:rPr lang="en-US" altLang="ko-KR" sz="900" dirty="0">
                <a:solidFill>
                  <a:prstClr val="black"/>
                </a:solidFill>
              </a:rPr>
              <a:t>※ </a:t>
            </a:r>
            <a:r>
              <a:rPr lang="ko-KR" altLang="en-US" sz="900" dirty="0">
                <a:solidFill>
                  <a:prstClr val="black"/>
                </a:solidFill>
              </a:rPr>
              <a:t>납입지원기간 </a:t>
            </a:r>
            <a:r>
              <a:rPr lang="en-US" altLang="ko-KR" sz="900" dirty="0">
                <a:solidFill>
                  <a:prstClr val="black"/>
                </a:solidFill>
              </a:rPr>
              <a:t>: </a:t>
            </a:r>
            <a:r>
              <a:rPr lang="ko-KR" altLang="en-US" sz="900" dirty="0">
                <a:solidFill>
                  <a:prstClr val="black"/>
                </a:solidFill>
              </a:rPr>
              <a:t>지급사유 발생일부터 보험기간 종료일까지</a:t>
            </a:r>
            <a:endParaRPr lang="en-US" altLang="ko-KR" sz="900" dirty="0">
              <a:solidFill>
                <a:prstClr val="black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74D19C78-8AB8-4977-8318-82A86C7B3DD0}"/>
              </a:ext>
            </a:extLst>
          </p:cNvPr>
          <p:cNvSpPr/>
          <p:nvPr/>
        </p:nvSpPr>
        <p:spPr>
          <a:xfrm>
            <a:off x="11218840" y="926405"/>
            <a:ext cx="7672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추가로 이것까지</a:t>
            </a:r>
            <a:r>
              <a:rPr lang="en-US" altLang="ko-KR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!</a:t>
            </a:r>
            <a:endParaRPr lang="en-US" altLang="ko-KR" sz="66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D0BA98D-E70B-459D-8E42-4474C142D912}"/>
              </a:ext>
            </a:extLst>
          </p:cNvPr>
          <p:cNvSpPr txBox="1"/>
          <p:nvPr/>
        </p:nvSpPr>
        <p:spPr>
          <a:xfrm>
            <a:off x="10101942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납입지원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1E2CA329-D483-453E-BFF0-4209B8AB6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923"/>
            <a:ext cx="9906000" cy="67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13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639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230459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514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7500" y="112336"/>
            <a:ext cx="1499195" cy="410186"/>
          </a:xfrm>
          <a:prstGeom prst="rect">
            <a:avLst/>
          </a:prstGeom>
        </p:spPr>
      </p:pic>
      <p:sp>
        <p:nvSpPr>
          <p:cNvPr id="15" name="타원 14">
            <a:extLst>
              <a:ext uri="{FF2B5EF4-FFF2-40B4-BE49-F238E27FC236}">
                <a16:creationId xmlns:a16="http://schemas.microsoft.com/office/drawing/2014/main" xmlns="" id="{24EF322C-2C64-492B-B8E4-ACC119662B13}"/>
              </a:ext>
            </a:extLst>
          </p:cNvPr>
          <p:cNvSpPr/>
          <p:nvPr/>
        </p:nvSpPr>
        <p:spPr>
          <a:xfrm>
            <a:off x="15997063" y="4134301"/>
            <a:ext cx="510113" cy="46538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kern="0">
                <a:solidFill>
                  <a:schemeClr val="bg1"/>
                </a:solidFill>
                <a:latin typeface="DB드림 B" panose="02020503020101020101" pitchFamily="18" charset="-127"/>
                <a:ea typeface="DB드림 B" panose="02020503020101020101" pitchFamily="18" charset="-127"/>
              </a:rPr>
              <a:t>3</a:t>
            </a:r>
            <a:endParaRPr lang="ko-KR" altLang="en-US" sz="2000">
              <a:solidFill>
                <a:schemeClr val="bg1"/>
              </a:solidFill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xmlns="" id="{2369FE48-0382-43DE-B523-9F952C42F243}"/>
              </a:ext>
            </a:extLst>
          </p:cNvPr>
          <p:cNvSpPr/>
          <p:nvPr/>
        </p:nvSpPr>
        <p:spPr>
          <a:xfrm>
            <a:off x="18279701" y="4134301"/>
            <a:ext cx="510113" cy="46538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kern="0">
                <a:solidFill>
                  <a:schemeClr val="bg1"/>
                </a:solidFill>
                <a:latin typeface="DB드림 B" panose="02020503020101020101" pitchFamily="18" charset="-127"/>
                <a:ea typeface="DB드림 B" panose="02020503020101020101" pitchFamily="18" charset="-127"/>
              </a:rPr>
              <a:t>4</a:t>
            </a:r>
            <a:endParaRPr lang="ko-KR" altLang="en-US" sz="2000">
              <a:solidFill>
                <a:schemeClr val="bg1"/>
              </a:solidFill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xmlns="" id="{71D9E0D4-9632-4960-BB1C-7229D6E12B23}"/>
              </a:ext>
            </a:extLst>
          </p:cNvPr>
          <p:cNvSpPr/>
          <p:nvPr/>
        </p:nvSpPr>
        <p:spPr>
          <a:xfrm>
            <a:off x="13714424" y="4134301"/>
            <a:ext cx="510113" cy="46538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kern="0">
                <a:solidFill>
                  <a:schemeClr val="bg1"/>
                </a:solidFill>
                <a:latin typeface="DB드림 B" panose="02020503020101020101" pitchFamily="18" charset="-127"/>
                <a:ea typeface="DB드림 B" panose="02020503020101020101" pitchFamily="18" charset="-127"/>
              </a:rPr>
              <a:t>2</a:t>
            </a:r>
            <a:endParaRPr lang="ko-KR" altLang="en-US" sz="2000">
              <a:solidFill>
                <a:schemeClr val="bg1"/>
              </a:solidFill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xmlns="" id="{C6AF8954-6AD4-43EA-AE3F-75990BC2C9B1}"/>
              </a:ext>
            </a:extLst>
          </p:cNvPr>
          <p:cNvSpPr/>
          <p:nvPr/>
        </p:nvSpPr>
        <p:spPr>
          <a:xfrm>
            <a:off x="11431785" y="4160908"/>
            <a:ext cx="510113" cy="46538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kern="0">
                <a:solidFill>
                  <a:schemeClr val="bg1"/>
                </a:solidFill>
                <a:latin typeface="DB드림 B" panose="02020503020101020101" pitchFamily="18" charset="-127"/>
                <a:ea typeface="DB드림 B" panose="02020503020101020101" pitchFamily="18" charset="-127"/>
              </a:rPr>
              <a:t>1</a:t>
            </a:r>
            <a:endParaRPr lang="ko-KR" altLang="en-US" sz="2000">
              <a:solidFill>
                <a:schemeClr val="bg1"/>
              </a:solidFill>
            </a:endParaRPr>
          </a:p>
        </p:txBody>
      </p:sp>
      <p:sp>
        <p:nvSpPr>
          <p:cNvPr id="23" name="모서리가 둥근 직사각형 18">
            <a:extLst>
              <a:ext uri="{FF2B5EF4-FFF2-40B4-BE49-F238E27FC236}">
                <a16:creationId xmlns:a16="http://schemas.microsoft.com/office/drawing/2014/main" xmlns="" id="{F37C5551-7CCC-492E-AC4C-C07A032C1B85}"/>
              </a:ext>
            </a:extLst>
          </p:cNvPr>
          <p:cNvSpPr/>
          <p:nvPr/>
        </p:nvSpPr>
        <p:spPr>
          <a:xfrm>
            <a:off x="13458193" y="5127557"/>
            <a:ext cx="1022572" cy="514350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DB</a:t>
            </a:r>
            <a:endParaRPr lang="ko-KR" altLang="en-US" sz="240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24" name="모서리가 둥근 직사각형 30">
            <a:extLst>
              <a:ext uri="{FF2B5EF4-FFF2-40B4-BE49-F238E27FC236}">
                <a16:creationId xmlns:a16="http://schemas.microsoft.com/office/drawing/2014/main" xmlns="" id="{BE466EC4-96B6-496A-B9BC-83ED5B1F6EB0}"/>
              </a:ext>
            </a:extLst>
          </p:cNvPr>
          <p:cNvSpPr/>
          <p:nvPr/>
        </p:nvSpPr>
        <p:spPr>
          <a:xfrm>
            <a:off x="18084265" y="5127557"/>
            <a:ext cx="1022572" cy="51435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C</a:t>
            </a:r>
            <a:r>
              <a:rPr lang="ko-KR" altLang="en-US" sz="2400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사</a:t>
            </a:r>
          </a:p>
        </p:txBody>
      </p:sp>
      <p:sp>
        <p:nvSpPr>
          <p:cNvPr id="25" name="모서리가 둥근 직사각형 31">
            <a:extLst>
              <a:ext uri="{FF2B5EF4-FFF2-40B4-BE49-F238E27FC236}">
                <a16:creationId xmlns:a16="http://schemas.microsoft.com/office/drawing/2014/main" xmlns="" id="{BAF84445-9F34-4C5D-8785-068C3D1D8160}"/>
              </a:ext>
            </a:extLst>
          </p:cNvPr>
          <p:cNvSpPr/>
          <p:nvPr/>
        </p:nvSpPr>
        <p:spPr>
          <a:xfrm>
            <a:off x="15771229" y="5127557"/>
            <a:ext cx="1022572" cy="51435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>
                <a:solidFill>
                  <a:schemeClr val="tx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B</a:t>
            </a:r>
            <a:r>
              <a:rPr lang="ko-KR" altLang="en-US" sz="2400">
                <a:solidFill>
                  <a:schemeClr val="tx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사</a:t>
            </a:r>
          </a:p>
        </p:txBody>
      </p:sp>
      <p:sp>
        <p:nvSpPr>
          <p:cNvPr id="26" name="모서리가 둥근 직사각형 32">
            <a:extLst>
              <a:ext uri="{FF2B5EF4-FFF2-40B4-BE49-F238E27FC236}">
                <a16:creationId xmlns:a16="http://schemas.microsoft.com/office/drawing/2014/main" xmlns="" id="{7CD92908-87BE-493B-83D7-815073981053}"/>
              </a:ext>
            </a:extLst>
          </p:cNvPr>
          <p:cNvSpPr/>
          <p:nvPr/>
        </p:nvSpPr>
        <p:spPr>
          <a:xfrm>
            <a:off x="11206301" y="5127557"/>
            <a:ext cx="1022572" cy="51435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>
                <a:solidFill>
                  <a:srgbClr val="FFC0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A</a:t>
            </a:r>
            <a:r>
              <a:rPr lang="ko-KR" altLang="en-US" sz="2400">
                <a:solidFill>
                  <a:srgbClr val="FFC0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사</a:t>
            </a:r>
          </a:p>
        </p:txBody>
      </p:sp>
      <p:sp>
        <p:nvSpPr>
          <p:cNvPr id="29" name="포인트가 5개인 별 34">
            <a:extLst>
              <a:ext uri="{FF2B5EF4-FFF2-40B4-BE49-F238E27FC236}">
                <a16:creationId xmlns:a16="http://schemas.microsoft.com/office/drawing/2014/main" xmlns="" id="{93CA33D8-FFCE-41CE-8426-B603B5732E5E}"/>
              </a:ext>
            </a:extLst>
          </p:cNvPr>
          <p:cNvSpPr/>
          <p:nvPr/>
        </p:nvSpPr>
        <p:spPr>
          <a:xfrm>
            <a:off x="13460143" y="3781107"/>
            <a:ext cx="1020622" cy="965241"/>
          </a:xfrm>
          <a:prstGeom prst="star5">
            <a:avLst/>
          </a:prstGeom>
          <a:solidFill>
            <a:srgbClr val="FFFF00">
              <a:alpha val="5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1FF430C5-8667-4681-A10C-A631628AE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50331">
            <a:off x="10813747" y="1168985"/>
            <a:ext cx="3347791" cy="664348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9DC1CF0D-5B1C-4403-A7DD-007425DEB908}"/>
              </a:ext>
            </a:extLst>
          </p:cNvPr>
          <p:cNvSpPr/>
          <p:nvPr/>
        </p:nvSpPr>
        <p:spPr>
          <a:xfrm>
            <a:off x="10866800" y="1490506"/>
            <a:ext cx="8521429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다음 중</a:t>
            </a:r>
            <a:r>
              <a:rPr lang="ko-KR" altLang="en-US" sz="3600"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</a:t>
            </a:r>
            <a:r>
              <a:rPr lang="ko-KR" altLang="en-US" sz="4800" dirty="0"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수술비</a:t>
            </a: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를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3200" dirty="0">
                <a:solidFill>
                  <a:srgbClr val="FF66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10</a:t>
            </a:r>
            <a:r>
              <a:rPr lang="ko-KR" altLang="en-US" sz="3200" dirty="0">
                <a:solidFill>
                  <a:srgbClr val="FF66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년 뒤 </a:t>
            </a:r>
            <a:r>
              <a:rPr lang="en-US" altLang="ko-KR" sz="3200" dirty="0">
                <a:solidFill>
                  <a:srgbClr val="FF66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2</a:t>
            </a:r>
            <a:r>
              <a:rPr lang="ko-KR" altLang="en-US" sz="3200" dirty="0">
                <a:solidFill>
                  <a:srgbClr val="FF66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배</a:t>
            </a: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로 주는 곳은 어디일까요</a:t>
            </a:r>
            <a:r>
              <a:rPr lang="en-US" altLang="ko-KR" sz="32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?</a:t>
            </a:r>
            <a:endParaRPr lang="ko-KR" alt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9230BBD-2B28-4F8D-87EB-9DF1B4C00829}"/>
              </a:ext>
            </a:extLst>
          </p:cNvPr>
          <p:cNvSpPr txBox="1"/>
          <p:nvPr/>
        </p:nvSpPr>
        <p:spPr>
          <a:xfrm>
            <a:off x="10174514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392DB55-2D55-4956-8424-80266DA93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27E2BED4-EA0D-455A-AB3A-03169C6EE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7818" y="3660170"/>
            <a:ext cx="1268078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5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직사각형 34">
            <a:extLst>
              <a:ext uri="{FF2B5EF4-FFF2-40B4-BE49-F238E27FC236}">
                <a16:creationId xmlns:a16="http://schemas.microsoft.com/office/drawing/2014/main" xmlns="" id="{54594764-9391-4808-AD51-05E2C073A6B5}"/>
              </a:ext>
            </a:extLst>
          </p:cNvPr>
          <p:cNvSpPr/>
          <p:nvPr/>
        </p:nvSpPr>
        <p:spPr>
          <a:xfrm>
            <a:off x="11400353" y="5819918"/>
            <a:ext cx="682790" cy="221641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1E53AA43-42C9-4131-97E1-F394C4ADB18D}"/>
              </a:ext>
            </a:extLst>
          </p:cNvPr>
          <p:cNvSpPr/>
          <p:nvPr/>
        </p:nvSpPr>
        <p:spPr>
          <a:xfrm>
            <a:off x="16350707" y="5842776"/>
            <a:ext cx="2994764" cy="198783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208718B4-81D3-4695-94CA-A43A57EC98FD}"/>
              </a:ext>
            </a:extLst>
          </p:cNvPr>
          <p:cNvSpPr/>
          <p:nvPr/>
        </p:nvSpPr>
        <p:spPr>
          <a:xfrm>
            <a:off x="12631517" y="5400818"/>
            <a:ext cx="1128026" cy="221641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868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462688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743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729" y="112336"/>
            <a:ext cx="1499195" cy="41018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B504D19-7E18-4CB6-B89E-A7A84A714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688" y="607909"/>
            <a:ext cx="1263186" cy="17867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1BA4DC1-1CE6-4568-BEF0-ECE013044CAD}"/>
              </a:ext>
            </a:extLst>
          </p:cNvPr>
          <p:cNvSpPr txBox="1"/>
          <p:nvPr/>
        </p:nvSpPr>
        <p:spPr>
          <a:xfrm>
            <a:off x="13227960" y="1079622"/>
            <a:ext cx="1722332" cy="761931"/>
          </a:xfrm>
          <a:prstGeom prst="roundRect">
            <a:avLst/>
          </a:prstGeom>
          <a:solidFill>
            <a:srgbClr val="10844A">
              <a:alpha val="80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2400" b="1" kern="0" spc="-5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  <a:sym typeface="Wingdings" panose="05000000000000000000" pitchFamily="2" charset="2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E00008BE-E7BE-4BF2-BE8B-4E3CE416E8E0}"/>
              </a:ext>
            </a:extLst>
          </p:cNvPr>
          <p:cNvSpPr/>
          <p:nvPr/>
        </p:nvSpPr>
        <p:spPr>
          <a:xfrm>
            <a:off x="12860999" y="1134942"/>
            <a:ext cx="7000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수술비 </a:t>
            </a: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를</a:t>
            </a: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접근하는 요즘 방식</a:t>
            </a:r>
            <a:endParaRPr lang="en-US" altLang="ko-KR" sz="3600" dirty="0"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0D9BC7C-77C6-400E-8019-122554C2CBF0}"/>
              </a:ext>
            </a:extLst>
          </p:cNvPr>
          <p:cNvSpPr txBox="1"/>
          <p:nvPr/>
        </p:nvSpPr>
        <p:spPr>
          <a:xfrm>
            <a:off x="11390828" y="2455345"/>
            <a:ext cx="2994764" cy="860382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10844A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생활</a:t>
            </a:r>
            <a:r>
              <a:rPr lang="ko-KR" altLang="en-US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 </a:t>
            </a:r>
            <a:r>
              <a:rPr lang="ko-KR" altLang="en-US" sz="36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질환</a:t>
            </a:r>
            <a:endParaRPr lang="en-US" altLang="ko-KR" sz="28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F55B335-456C-4369-8F5E-CDCD1E52B7F2}"/>
              </a:ext>
            </a:extLst>
          </p:cNvPr>
          <p:cNvSpPr txBox="1"/>
          <p:nvPr/>
        </p:nvSpPr>
        <p:spPr>
          <a:xfrm>
            <a:off x="16350707" y="2455345"/>
            <a:ext cx="2994764" cy="860382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10844A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중대</a:t>
            </a:r>
            <a:r>
              <a:rPr lang="ko-KR" altLang="en-US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 </a:t>
            </a:r>
            <a:r>
              <a:rPr lang="ko-KR" altLang="en-US" sz="36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질환</a:t>
            </a:r>
            <a:endParaRPr lang="en-US" altLang="ko-KR" sz="28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4" name="모서리가 둥근 직사각형 59">
            <a:extLst>
              <a:ext uri="{FF2B5EF4-FFF2-40B4-BE49-F238E27FC236}">
                <a16:creationId xmlns:a16="http://schemas.microsoft.com/office/drawing/2014/main" xmlns="" id="{C240868C-EDEB-47B8-A610-9BC538BAE9D8}"/>
              </a:ext>
            </a:extLst>
          </p:cNvPr>
          <p:cNvSpPr/>
          <p:nvPr/>
        </p:nvSpPr>
        <p:spPr>
          <a:xfrm>
            <a:off x="10945779" y="3640299"/>
            <a:ext cx="3830439" cy="2482475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생활질환은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남녀노소 빈번히 발생하는 데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추후 물가 상승까지 감안해서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가입 </a:t>
            </a:r>
            <a:r>
              <a:rPr lang="en-US" altLang="ko-KR" sz="2800" dirty="0">
                <a:solidFill>
                  <a:srgbClr val="FF33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10</a:t>
            </a:r>
            <a:r>
              <a:rPr lang="ko-KR" altLang="en-US" sz="2800" dirty="0">
                <a:solidFill>
                  <a:srgbClr val="FF33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년 후</a:t>
            </a:r>
            <a:endParaRPr lang="en-US" altLang="ko-KR" sz="2800" dirty="0">
              <a:solidFill>
                <a:srgbClr val="FF33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en-US" altLang="ko-KR" sz="2800" dirty="0">
                <a:solidFill>
                  <a:srgbClr val="FF33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</a:t>
            </a:r>
            <a:r>
              <a:rPr lang="ko-KR" altLang="en-US" sz="2800" dirty="0">
                <a:solidFill>
                  <a:srgbClr val="FF33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배</a:t>
            </a:r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로 보상해주는 지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CA0634A0-7E2B-41BA-801B-77FE6AF39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91" b="90054" l="8964" r="92285">
                        <a14:foregroundMark x1="50992" y1="6862" x2="68406" y2="23285"/>
                        <a14:foregroundMark x1="85599" y1="8790" x2="88611" y2="11719"/>
                        <a14:foregroundMark x1="70242" y1="8173" x2="47318" y2="25829"/>
                        <a14:foregroundMark x1="81925" y1="57672" x2="81925" y2="70470"/>
                        <a14:foregroundMark x1="81925" y1="70470" x2="76929" y2="85813"/>
                        <a14:foregroundMark x1="76929" y1="85813" x2="52241" y2="90285"/>
                        <a14:foregroundMark x1="52241" y1="90285" x2="50037" y2="84657"/>
                        <a14:foregroundMark x1="56209" y1="7556" x2="68773" y2="7864"/>
                        <a14:foregroundMark x1="86481" y1="7864" x2="90154" y2="11025"/>
                        <a14:foregroundMark x1="69949" y1="13647" x2="58780" y2="21434"/>
                        <a14:foregroundMark x1="58780" y1="21434" x2="49743" y2="16500"/>
                        <a14:foregroundMark x1="48861" y1="12028" x2="59368" y2="6245"/>
                        <a14:foregroundMark x1="59368" y1="6245" x2="66569" y2="6245"/>
                        <a14:foregroundMark x1="9037" y1="61141" x2="9037" y2="61141"/>
                        <a14:foregroundMark x1="92285" y1="8481" x2="85893" y2="11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84975" y="4318944"/>
            <a:ext cx="949537" cy="904886"/>
          </a:xfrm>
          <a:prstGeom prst="rect">
            <a:avLst/>
          </a:prstGeom>
        </p:spPr>
      </p:pic>
      <p:sp>
        <p:nvSpPr>
          <p:cNvPr id="27" name="모서리가 둥근 직사각형 59">
            <a:extLst>
              <a:ext uri="{FF2B5EF4-FFF2-40B4-BE49-F238E27FC236}">
                <a16:creationId xmlns:a16="http://schemas.microsoft.com/office/drawing/2014/main" xmlns="" id="{010ECBF5-F091-4DA4-A78E-29343C26EB2E}"/>
              </a:ext>
            </a:extLst>
          </p:cNvPr>
          <p:cNvSpPr/>
          <p:nvPr/>
        </p:nvSpPr>
        <p:spPr>
          <a:xfrm>
            <a:off x="15605372" y="3640299"/>
            <a:ext cx="4485433" cy="2482475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암뇌심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질환은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한 번 수술하면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재발이 높고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재수술 시 더 높은 비용이 드는데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수술 할 때마다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2800" dirty="0">
                <a:solidFill>
                  <a:srgbClr val="FF33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매회 </a:t>
            </a:r>
            <a:r>
              <a:rPr lang="en-US" altLang="ko-KR" sz="2800" dirty="0">
                <a:solidFill>
                  <a:srgbClr val="FF33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30%</a:t>
            </a:r>
            <a:r>
              <a:rPr lang="ko-KR" altLang="en-US" sz="2800" dirty="0">
                <a:solidFill>
                  <a:srgbClr val="FF33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체증</a:t>
            </a:r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되는 지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2860AE2-75D6-4D39-B415-354BB900EC7C}"/>
              </a:ext>
            </a:extLst>
          </p:cNvPr>
          <p:cNvSpPr txBox="1"/>
          <p:nvPr/>
        </p:nvSpPr>
        <p:spPr>
          <a:xfrm>
            <a:off x="10406743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수술비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D60C33EC-F1FD-413F-A96A-1C49ED03D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2923"/>
            <a:ext cx="9906000" cy="675215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884C84AD-2389-4B93-AE4C-33844DCB43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383" y="3486411"/>
            <a:ext cx="9425233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3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25987DE8-2466-4202-9CEA-625D55E6564D}"/>
              </a:ext>
            </a:extLst>
          </p:cNvPr>
          <p:cNvSpPr/>
          <p:nvPr/>
        </p:nvSpPr>
        <p:spPr>
          <a:xfrm>
            <a:off x="13862972" y="3299498"/>
            <a:ext cx="2452121" cy="261175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233FEF51-E66B-4D39-81AD-6ED6A33733EF}"/>
              </a:ext>
            </a:extLst>
          </p:cNvPr>
          <p:cNvSpPr/>
          <p:nvPr/>
        </p:nvSpPr>
        <p:spPr>
          <a:xfrm>
            <a:off x="16584402" y="5067370"/>
            <a:ext cx="1620550" cy="261175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xmlns="" id="{A881A48E-5100-4E8A-8E10-1EE95332FCA1}"/>
              </a:ext>
            </a:extLst>
          </p:cNvPr>
          <p:cNvSpPr/>
          <p:nvPr/>
        </p:nvSpPr>
        <p:spPr>
          <a:xfrm>
            <a:off x="12175279" y="5067370"/>
            <a:ext cx="1620550" cy="261175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9668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259488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543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529" y="112336"/>
            <a:ext cx="1499195" cy="4101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A5BBA33-9E16-4F7D-A4D3-9B604D25EC80}"/>
              </a:ext>
            </a:extLst>
          </p:cNvPr>
          <p:cNvSpPr txBox="1"/>
          <p:nvPr/>
        </p:nvSpPr>
        <p:spPr>
          <a:xfrm>
            <a:off x="11727968" y="1016159"/>
            <a:ext cx="6857151" cy="813343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3200" b="1" kern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7F4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D222353C-A643-4E4E-9F4E-841C00F19564}"/>
              </a:ext>
            </a:extLst>
          </p:cNvPr>
          <p:cNvSpPr/>
          <p:nvPr/>
        </p:nvSpPr>
        <p:spPr>
          <a:xfrm>
            <a:off x="11768250" y="1047783"/>
            <a:ext cx="67765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4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10</a:t>
            </a:r>
            <a:r>
              <a:rPr lang="ko-KR" altLang="en-US" sz="44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년 후 </a:t>
            </a:r>
            <a:r>
              <a:rPr lang="en-US" altLang="ko-KR" sz="44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2</a:t>
            </a:r>
            <a:r>
              <a:rPr lang="ko-KR" altLang="en-US" sz="44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배 주는 수술비</a:t>
            </a:r>
            <a:endParaRPr lang="en-US" altLang="ko-KR" sz="2800" dirty="0">
              <a:ln w="317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rgbClr val="10844A"/>
                  </a:gs>
                  <a:gs pos="50000">
                    <a:srgbClr val="20AD73"/>
                  </a:gs>
                  <a:gs pos="100000">
                    <a:srgbClr val="24B575"/>
                  </a:gs>
                </a:gsLst>
                <a:lin ang="16200000" scaled="0"/>
              </a:gra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26" name="모서리가 둥근 직사각형 63">
            <a:extLst>
              <a:ext uri="{FF2B5EF4-FFF2-40B4-BE49-F238E27FC236}">
                <a16:creationId xmlns:a16="http://schemas.microsoft.com/office/drawing/2014/main" xmlns="" id="{648C82CC-5E94-4833-A372-5F4606769475}"/>
              </a:ext>
            </a:extLst>
          </p:cNvPr>
          <p:cNvSpPr/>
          <p:nvPr/>
        </p:nvSpPr>
        <p:spPr>
          <a:xfrm>
            <a:off x="15853426" y="4241258"/>
            <a:ext cx="3057032" cy="1291050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모서리가 둥근 직사각형 63">
            <a:extLst>
              <a:ext uri="{FF2B5EF4-FFF2-40B4-BE49-F238E27FC236}">
                <a16:creationId xmlns:a16="http://schemas.microsoft.com/office/drawing/2014/main" xmlns="" id="{A5DA490E-3214-43D3-AF85-67B5D64840A8}"/>
              </a:ext>
            </a:extLst>
          </p:cNvPr>
          <p:cNvSpPr/>
          <p:nvPr/>
        </p:nvSpPr>
        <p:spPr>
          <a:xfrm>
            <a:off x="11413437" y="4241258"/>
            <a:ext cx="3057032" cy="1291050"/>
          </a:xfrm>
          <a:prstGeom prst="roundRect">
            <a:avLst/>
          </a:prstGeom>
          <a:noFill/>
          <a:ln>
            <a:solidFill>
              <a:srgbClr val="0089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4FF2932-BBB9-49EC-904C-6B78BF083391}"/>
              </a:ext>
            </a:extLst>
          </p:cNvPr>
          <p:cNvSpPr txBox="1"/>
          <p:nvPr/>
        </p:nvSpPr>
        <p:spPr>
          <a:xfrm>
            <a:off x="11516385" y="3995154"/>
            <a:ext cx="2801959" cy="599559"/>
          </a:xfrm>
          <a:prstGeom prst="roundRect">
            <a:avLst/>
          </a:prstGeom>
          <a:solidFill>
            <a:srgbClr val="10844A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en-US" altLang="ko-KR" sz="32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DB</a:t>
            </a:r>
            <a:r>
              <a:rPr lang="ko-KR" altLang="en-US" sz="32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손보 </a:t>
            </a:r>
            <a:r>
              <a:rPr lang="ko-KR" altLang="en-US" sz="28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수술비</a:t>
            </a:r>
            <a:endParaRPr lang="en-US" altLang="ko-KR" sz="2800" b="1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  <a:sym typeface="Wingdings" panose="05000000000000000000" pitchFamily="2" charset="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69F2375-D56C-49ED-8C53-9A425C736968}"/>
              </a:ext>
            </a:extLst>
          </p:cNvPr>
          <p:cNvSpPr txBox="1"/>
          <p:nvPr/>
        </p:nvSpPr>
        <p:spPr>
          <a:xfrm>
            <a:off x="16026182" y="3995154"/>
            <a:ext cx="2801959" cy="599559"/>
          </a:xfrm>
          <a:prstGeom prst="roundRect">
            <a:avLst/>
          </a:prstGeom>
          <a:solidFill>
            <a:srgbClr val="FF0000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en-US" altLang="ko-KR" sz="32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A</a:t>
            </a:r>
            <a:r>
              <a:rPr lang="ko-KR" altLang="en-US" sz="32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사 </a:t>
            </a:r>
            <a:r>
              <a:rPr lang="ko-KR" altLang="en-US" sz="28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수술비</a:t>
            </a:r>
            <a:endParaRPr lang="en-US" altLang="ko-KR" sz="2800" b="1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  <a:sym typeface="Wingdings" panose="05000000000000000000" pitchFamily="2" charset="2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4B9DE208-A702-427F-9D05-93D31527589C}"/>
              </a:ext>
            </a:extLst>
          </p:cNvPr>
          <p:cNvSpPr/>
          <p:nvPr/>
        </p:nvSpPr>
        <p:spPr>
          <a:xfrm>
            <a:off x="11426172" y="4639755"/>
            <a:ext cx="30570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8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200</a:t>
            </a:r>
            <a:r>
              <a:rPr lang="ko-KR" altLang="en-US" sz="48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만</a:t>
            </a:r>
            <a:endParaRPr lang="en-US" altLang="ko-KR" sz="4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endParaRPr lang="en-US" altLang="ko-KR" sz="4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20F7D087-2753-4D82-91BA-D724B7DA3565}"/>
              </a:ext>
            </a:extLst>
          </p:cNvPr>
          <p:cNvSpPr/>
          <p:nvPr/>
        </p:nvSpPr>
        <p:spPr>
          <a:xfrm>
            <a:off x="15866161" y="4639755"/>
            <a:ext cx="30570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800" dirty="0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50</a:t>
            </a:r>
            <a:r>
              <a:rPr lang="ko-KR" altLang="en-US" sz="4800" dirty="0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만</a:t>
            </a:r>
            <a:endParaRPr lang="en-US" altLang="ko-KR" sz="4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endParaRPr lang="en-US" altLang="ko-KR" sz="4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36" name="모서리가 둥근 직사각형 12">
            <a:extLst>
              <a:ext uri="{FF2B5EF4-FFF2-40B4-BE49-F238E27FC236}">
                <a16:creationId xmlns:a16="http://schemas.microsoft.com/office/drawing/2014/main" xmlns="" id="{B421021C-7A84-42F0-8BC0-FE549A9EE9CA}"/>
              </a:ext>
            </a:extLst>
          </p:cNvPr>
          <p:cNvSpPr/>
          <p:nvPr/>
        </p:nvSpPr>
        <p:spPr>
          <a:xfrm>
            <a:off x="11727968" y="2503664"/>
            <a:ext cx="6857151" cy="1147731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가입 </a:t>
            </a:r>
            <a:r>
              <a:rPr lang="en-US" altLang="ko-KR" sz="32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10</a:t>
            </a:r>
            <a:r>
              <a:rPr lang="ko-KR" altLang="en-US" sz="32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년 후 </a:t>
            </a: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건강검진 받다가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내시경으로 </a:t>
            </a:r>
            <a:r>
              <a:rPr lang="ko-KR" altLang="en-US" sz="4000" dirty="0" err="1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대장용종</a:t>
            </a:r>
            <a:r>
              <a:rPr lang="ko-KR" altLang="en-US" sz="40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제거</a:t>
            </a: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를 했다면</a:t>
            </a:r>
            <a:r>
              <a:rPr lang="en-US" altLang="ko-KR" sz="32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?!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E335BB5-1883-4F95-806C-1D66244D3EDF}"/>
              </a:ext>
            </a:extLst>
          </p:cNvPr>
          <p:cNvSpPr txBox="1"/>
          <p:nvPr/>
        </p:nvSpPr>
        <p:spPr>
          <a:xfrm>
            <a:off x="10306491" y="787332"/>
            <a:ext cx="1209894" cy="400111"/>
          </a:xfrm>
          <a:prstGeom prst="roundRect">
            <a:avLst/>
          </a:prstGeom>
          <a:solidFill>
            <a:srgbClr val="10844A">
              <a:alpha val="80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2400" b="1" kern="0" spc="-5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  <a:sym typeface="Wingdings" panose="05000000000000000000" pitchFamily="2" charset="2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FF1902D3-E4F5-42B0-BCAA-DC726F7057E6}"/>
              </a:ext>
            </a:extLst>
          </p:cNvPr>
          <p:cNvSpPr/>
          <p:nvPr/>
        </p:nvSpPr>
        <p:spPr>
          <a:xfrm>
            <a:off x="10306491" y="787333"/>
            <a:ext cx="12098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생활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질환</a:t>
            </a:r>
            <a:endParaRPr lang="en-US" altLang="ko-KR" dirty="0"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xmlns="" id="{73E19628-9B6D-4FE3-B2B3-F7E533056C01}"/>
              </a:ext>
            </a:extLst>
          </p:cNvPr>
          <p:cNvSpPr/>
          <p:nvPr/>
        </p:nvSpPr>
        <p:spPr>
          <a:xfrm>
            <a:off x="11388848" y="5549356"/>
            <a:ext cx="3057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질병수술비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(all-risk), 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종수술비 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종</a:t>
            </a:r>
            <a:endParaRPr lang="en-US" altLang="ko-KR" sz="16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(10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년 후 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배 체증형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77DEB5B-DF26-4965-9366-2CAFD0B40833}"/>
              </a:ext>
            </a:extLst>
          </p:cNvPr>
          <p:cNvSpPr txBox="1"/>
          <p:nvPr/>
        </p:nvSpPr>
        <p:spPr>
          <a:xfrm>
            <a:off x="10203543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수술비 </a:t>
            </a:r>
            <a:r>
              <a:rPr lang="ko-KR" altLang="en-US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8450B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생활질환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F8450B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A582E9A0-881C-4CDC-9615-BDCF372B0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718" y="3796187"/>
            <a:ext cx="7614564" cy="223742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F1AF8F39-D6EC-4D08-A7B5-38804644E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A83F8BBC-E845-4B17-94DA-7BDFC1DC1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9157" y="1325116"/>
            <a:ext cx="325236" cy="58542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4B4B0F4A-A561-450A-B88F-F604E380A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816" y="1319278"/>
            <a:ext cx="293887" cy="59710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0871F15A-E0D5-45DE-8E54-CDE47283F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9968" y="1348964"/>
            <a:ext cx="313548" cy="583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FE78056-B8B8-4843-86ED-4A3FF8098203}"/>
              </a:ext>
            </a:extLst>
          </p:cNvPr>
          <p:cNvSpPr txBox="1"/>
          <p:nvPr/>
        </p:nvSpPr>
        <p:spPr>
          <a:xfrm>
            <a:off x="17007921" y="1819865"/>
            <a:ext cx="2898436" cy="784134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10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7F4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D14A108-7C6A-40D8-80C3-666B6C455DFE}"/>
              </a:ext>
            </a:extLst>
          </p:cNvPr>
          <p:cNvSpPr txBox="1"/>
          <p:nvPr/>
        </p:nvSpPr>
        <p:spPr>
          <a:xfrm>
            <a:off x="10602814" y="1808123"/>
            <a:ext cx="2898436" cy="784134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10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7F4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E6B2C7E-1528-4F1C-9295-8463E053AAB2}"/>
              </a:ext>
            </a:extLst>
          </p:cNvPr>
          <p:cNvSpPr txBox="1"/>
          <p:nvPr/>
        </p:nvSpPr>
        <p:spPr>
          <a:xfrm>
            <a:off x="13805368" y="1813629"/>
            <a:ext cx="2898436" cy="784134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10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7F4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268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361088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5143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8129" y="10906"/>
            <a:ext cx="1499195" cy="410186"/>
          </a:xfrm>
          <a:prstGeom prst="rect">
            <a:avLst/>
          </a:prstGeom>
        </p:spPr>
      </p:pic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xmlns="" id="{3952451C-C347-408D-9638-62C4948F3A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071871"/>
              </p:ext>
            </p:extLst>
          </p:nvPr>
        </p:nvGraphicFramePr>
        <p:xfrm>
          <a:off x="14003477" y="2844524"/>
          <a:ext cx="2517644" cy="3201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7644">
                  <a:extLst>
                    <a:ext uri="{9D8B030D-6E8A-4147-A177-3AD203B41FA5}">
                      <a16:colId xmlns:a16="http://schemas.microsoft.com/office/drawing/2014/main" xmlns="" val="2100456148"/>
                    </a:ext>
                  </a:extLst>
                </a:gridCol>
              </a:tblGrid>
              <a:tr h="3153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(10</a:t>
                      </a:r>
                      <a:r>
                        <a:rPr lang="ko-KR" altLang="en-US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년 후 </a:t>
                      </a:r>
                      <a:r>
                        <a:rPr lang="en-US" altLang="ko-KR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2</a:t>
                      </a:r>
                      <a:r>
                        <a:rPr lang="ko-KR" altLang="en-US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배 체증</a:t>
                      </a:r>
                      <a:r>
                        <a:rPr lang="en-US" altLang="ko-KR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)</a:t>
                      </a:r>
                      <a:r>
                        <a:rPr lang="ko-KR" alt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대상 담보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84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999925"/>
                  </a:ext>
                </a:extLst>
              </a:tr>
              <a:tr h="4675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119</a:t>
                      </a:r>
                      <a:r>
                        <a:rPr lang="ko-KR" altLang="en-US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대질병수술비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81849085"/>
                  </a:ext>
                </a:extLst>
              </a:tr>
              <a:tr h="4675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질병수술비</a:t>
                      </a:r>
                      <a:r>
                        <a:rPr lang="en-US" altLang="ko-KR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(</a:t>
                      </a:r>
                      <a:r>
                        <a:rPr lang="ko-KR" altLang="en-US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동일질병당</a:t>
                      </a:r>
                      <a:r>
                        <a:rPr lang="en-US" altLang="ko-KR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1</a:t>
                      </a:r>
                      <a:r>
                        <a:rPr lang="ko-KR" altLang="en-US" sz="11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회지급</a:t>
                      </a:r>
                      <a:r>
                        <a:rPr lang="en-US" altLang="ko-KR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)</a:t>
                      </a:r>
                      <a:endParaRPr lang="ko-KR" altLang="en-US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33755188"/>
                  </a:ext>
                </a:extLst>
              </a:tr>
              <a:tr h="4675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질병수술비</a:t>
                      </a:r>
                      <a:r>
                        <a:rPr lang="en-US" altLang="ko-KR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(</a:t>
                      </a:r>
                      <a:r>
                        <a:rPr lang="ko-KR" altLang="en-US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매회지급</a:t>
                      </a:r>
                      <a:r>
                        <a:rPr lang="en-US" altLang="ko-KR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)</a:t>
                      </a:r>
                      <a:endParaRPr lang="ko-KR" altLang="en-US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40591435"/>
                  </a:ext>
                </a:extLst>
              </a:tr>
              <a:tr h="4675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질병</a:t>
                      </a:r>
                      <a:r>
                        <a:rPr lang="en-US" altLang="ko-KR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1~5</a:t>
                      </a:r>
                      <a:r>
                        <a:rPr lang="ko-KR" altLang="en-US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종수술비</a:t>
                      </a:r>
                      <a:endParaRPr lang="ko-KR" altLang="en-US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0332171"/>
                  </a:ext>
                </a:extLst>
              </a:tr>
              <a:tr h="4675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상해</a:t>
                      </a:r>
                      <a:r>
                        <a:rPr lang="en-US" altLang="ko-KR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1~5</a:t>
                      </a:r>
                      <a:r>
                        <a:rPr lang="ko-KR" altLang="en-US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종수술비</a:t>
                      </a:r>
                      <a:endParaRPr lang="ko-KR" altLang="en-US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3456822"/>
                  </a:ext>
                </a:extLst>
              </a:tr>
              <a:tr h="4675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상해수술비</a:t>
                      </a:r>
                      <a:endParaRPr lang="en-US" altLang="ko-KR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64972495"/>
                  </a:ext>
                </a:extLst>
              </a:tr>
            </a:tbl>
          </a:graphicData>
        </a:graphic>
      </p:graphicFrame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BBD04D48-2793-493D-8635-923B1F4E785E}"/>
              </a:ext>
            </a:extLst>
          </p:cNvPr>
          <p:cNvSpPr/>
          <p:nvPr/>
        </p:nvSpPr>
        <p:spPr>
          <a:xfrm>
            <a:off x="13648212" y="1871215"/>
            <a:ext cx="3219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보험료가 너무 저렴해서</a:t>
            </a:r>
            <a:endParaRPr lang="en-US" altLang="ko-KR" sz="16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2000" dirty="0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보장을 </a:t>
            </a:r>
            <a:r>
              <a:rPr lang="en-US" altLang="ko-KR" sz="2000" dirty="0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</a:t>
            </a:r>
            <a:r>
              <a:rPr lang="ko-KR" altLang="en-US" sz="2000" dirty="0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배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로 드려요</a:t>
            </a:r>
            <a:endParaRPr lang="en-US" altLang="ko-KR" sz="54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E595AD3E-F289-4462-B541-4AC9C3A595D0}"/>
              </a:ext>
            </a:extLst>
          </p:cNvPr>
          <p:cNvSpPr/>
          <p:nvPr/>
        </p:nvSpPr>
        <p:spPr>
          <a:xfrm>
            <a:off x="10495229" y="1871215"/>
            <a:ext cx="3219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보험료가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타사 대비</a:t>
            </a:r>
            <a:endParaRPr lang="en-US" altLang="ko-KR" sz="16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반값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수준으로 </a:t>
            </a:r>
            <a:r>
              <a:rPr lang="ko-KR" altLang="en-US" sz="2000" dirty="0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저렴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해요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F3BA6CD2-F94E-4CAD-A79C-2270D6A1C122}"/>
              </a:ext>
            </a:extLst>
          </p:cNvPr>
          <p:cNvSpPr/>
          <p:nvPr/>
        </p:nvSpPr>
        <p:spPr>
          <a:xfrm>
            <a:off x="16801195" y="1871215"/>
            <a:ext cx="3219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보장 범위가</a:t>
            </a:r>
            <a:endParaRPr lang="en-US" altLang="ko-KR" sz="2000" dirty="0">
              <a:solidFill>
                <a:srgbClr val="F8450B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타사 보다 훨씬 </a:t>
            </a:r>
            <a:r>
              <a:rPr lang="ko-KR" altLang="en-US" sz="2000" dirty="0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넓어요</a:t>
            </a:r>
            <a:endParaRPr lang="en-US" altLang="ko-KR" sz="5400" dirty="0">
              <a:solidFill>
                <a:srgbClr val="F8450B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C447CE-1327-4A9F-A2D5-2C8F6B3B931A}"/>
              </a:ext>
            </a:extLst>
          </p:cNvPr>
          <p:cNvSpPr txBox="1"/>
          <p:nvPr/>
        </p:nvSpPr>
        <p:spPr>
          <a:xfrm>
            <a:off x="10863535" y="2829287"/>
            <a:ext cx="2376993" cy="400110"/>
          </a:xfrm>
          <a:prstGeom prst="rect">
            <a:avLst/>
          </a:prstGeom>
          <a:solidFill>
            <a:srgbClr val="10844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종수술비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보험료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FA02A1E-1304-47EF-B002-B359EEFD2703}"/>
              </a:ext>
            </a:extLst>
          </p:cNvPr>
          <p:cNvSpPr txBox="1"/>
          <p:nvPr/>
        </p:nvSpPr>
        <p:spPr>
          <a:xfrm>
            <a:off x="10602814" y="3855715"/>
            <a:ext cx="1770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16,</a:t>
            </a:r>
            <a:r>
              <a:rPr lang="en-US" altLang="ko-KR" sz="24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573</a:t>
            </a:r>
            <a:r>
              <a:rPr lang="ko-KR" altLang="en-US" sz="24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원</a:t>
            </a:r>
            <a:endParaRPr lang="ko-KR" altLang="en-US" sz="2800" dirty="0">
              <a:solidFill>
                <a:srgbClr val="10844A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C880647-2C1E-4144-BF62-9B1AF58D4BB5}"/>
              </a:ext>
            </a:extLst>
          </p:cNvPr>
          <p:cNvSpPr txBox="1"/>
          <p:nvPr/>
        </p:nvSpPr>
        <p:spPr>
          <a:xfrm>
            <a:off x="12000677" y="5199953"/>
            <a:ext cx="149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FF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32,</a:t>
            </a:r>
            <a:r>
              <a:rPr lang="en-US" altLang="ko-KR" sz="2400" dirty="0">
                <a:solidFill>
                  <a:srgbClr val="FF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082</a:t>
            </a:r>
            <a:r>
              <a:rPr lang="ko-KR" altLang="en-US" sz="2400" dirty="0">
                <a:solidFill>
                  <a:srgbClr val="FF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원</a:t>
            </a:r>
            <a:endParaRPr lang="ko-KR" altLang="en-US" sz="2800" dirty="0">
              <a:solidFill>
                <a:srgbClr val="FF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73B0440-D7BC-479E-B222-888FEFD6796F}"/>
              </a:ext>
            </a:extLst>
          </p:cNvPr>
          <p:cNvSpPr txBox="1"/>
          <p:nvPr/>
        </p:nvSpPr>
        <p:spPr>
          <a:xfrm>
            <a:off x="10884396" y="5784551"/>
            <a:ext cx="2449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종합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40</a:t>
            </a:r>
            <a:r>
              <a:rPr lang="ko-KR" altLang="en-US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세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남자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1</a:t>
            </a:r>
            <a:r>
              <a:rPr lang="ko-KR" altLang="en-US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급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20</a:t>
            </a:r>
            <a:r>
              <a:rPr lang="ko-KR" altLang="en-US" sz="900" dirty="0" err="1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년납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100</a:t>
            </a:r>
            <a:r>
              <a:rPr lang="ko-KR" altLang="en-US" sz="900" dirty="0" err="1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세만기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900" dirty="0" err="1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무해지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납면적용</a:t>
            </a:r>
            <a:endParaRPr lang="en-US" altLang="ko-KR" sz="900" dirty="0">
              <a:solidFill>
                <a:schemeClr val="bg2">
                  <a:lumMod val="25000"/>
                </a:schemeClr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1-5</a:t>
            </a:r>
            <a:r>
              <a:rPr lang="ko-KR" altLang="en-US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종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(10</a:t>
            </a:r>
            <a:r>
              <a:rPr lang="ko-KR" altLang="en-US" sz="900" dirty="0" err="1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년후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2</a:t>
            </a:r>
            <a:r>
              <a:rPr lang="ko-KR" altLang="en-US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배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)(20/30/1</a:t>
            </a:r>
            <a:r>
              <a:rPr lang="ko-KR" altLang="en-US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백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/5</a:t>
            </a:r>
            <a:r>
              <a:rPr lang="ko-KR" altLang="en-US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백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/1</a:t>
            </a:r>
            <a:r>
              <a:rPr lang="ko-KR" altLang="en-US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천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1-7</a:t>
            </a:r>
            <a:r>
              <a:rPr lang="ko-KR" altLang="en-US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종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(20/30/40/1</a:t>
            </a:r>
            <a:r>
              <a:rPr lang="ko-KR" altLang="en-US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백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/5</a:t>
            </a:r>
            <a:r>
              <a:rPr lang="ko-KR" altLang="en-US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백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/1</a:t>
            </a:r>
            <a:r>
              <a:rPr lang="ko-KR" altLang="en-US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천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/1</a:t>
            </a:r>
            <a:r>
              <a:rPr lang="ko-KR" altLang="en-US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천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 </a:t>
            </a:r>
            <a:r>
              <a:rPr lang="ko-KR" altLang="en-US" sz="90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기준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5CFDC20-725A-4AFE-9BF9-56EA96F69A1E}"/>
              </a:ext>
            </a:extLst>
          </p:cNvPr>
          <p:cNvSpPr txBox="1"/>
          <p:nvPr/>
        </p:nvSpPr>
        <p:spPr>
          <a:xfrm>
            <a:off x="17198379" y="2844524"/>
            <a:ext cx="2517644" cy="400110"/>
          </a:xfrm>
          <a:prstGeom prst="rect">
            <a:avLst/>
          </a:prstGeom>
          <a:solidFill>
            <a:srgbClr val="1084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질병수술비 보장범위</a:t>
            </a:r>
          </a:p>
        </p:txBody>
      </p:sp>
      <p:sp>
        <p:nvSpPr>
          <p:cNvPr id="31" name="모서리가 둥근 직사각형 12">
            <a:extLst>
              <a:ext uri="{FF2B5EF4-FFF2-40B4-BE49-F238E27FC236}">
                <a16:creationId xmlns:a16="http://schemas.microsoft.com/office/drawing/2014/main" xmlns="" id="{79E12B97-740E-4458-A790-AC432CF56A13}"/>
              </a:ext>
            </a:extLst>
          </p:cNvPr>
          <p:cNvSpPr/>
          <p:nvPr/>
        </p:nvSpPr>
        <p:spPr>
          <a:xfrm>
            <a:off x="11829568" y="676531"/>
            <a:ext cx="6857151" cy="644440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요즘 </a:t>
            </a:r>
            <a:r>
              <a:rPr lang="en-US" altLang="ko-KR" sz="40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DB</a:t>
            </a:r>
            <a:r>
              <a:rPr lang="ko-KR" altLang="en-US" sz="40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수술비</a:t>
            </a: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는 이 정도 </a:t>
            </a:r>
            <a:r>
              <a:rPr lang="ko-KR" altLang="en-US" sz="3200" dirty="0" err="1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되요</a:t>
            </a:r>
            <a:r>
              <a:rPr lang="en-US" altLang="ko-KR" sz="32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51E18B9-57E1-4B63-BD86-44DBA8F29EA0}"/>
              </a:ext>
            </a:extLst>
          </p:cNvPr>
          <p:cNvSpPr txBox="1"/>
          <p:nvPr/>
        </p:nvSpPr>
        <p:spPr>
          <a:xfrm>
            <a:off x="11713553" y="4389965"/>
            <a:ext cx="783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V</a:t>
            </a:r>
            <a:r>
              <a:rPr lang="en-US" altLang="ko-KR" sz="2800" dirty="0">
                <a:solidFill>
                  <a:srgbClr val="FF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</a:t>
            </a:r>
            <a:endParaRPr lang="ko-KR" altLang="en-US" sz="2800" dirty="0">
              <a:solidFill>
                <a:srgbClr val="FF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1AA056C-E9E0-4DBB-8A76-CACF34B34EA4}"/>
              </a:ext>
            </a:extLst>
          </p:cNvPr>
          <p:cNvSpPr txBox="1"/>
          <p:nvPr/>
        </p:nvSpPr>
        <p:spPr>
          <a:xfrm>
            <a:off x="11016664" y="3568003"/>
            <a:ext cx="942426" cy="329214"/>
          </a:xfrm>
          <a:prstGeom prst="roundRect">
            <a:avLst/>
          </a:prstGeom>
          <a:solidFill>
            <a:srgbClr val="10844A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en-US" altLang="ko-KR" sz="14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DB</a:t>
            </a:r>
            <a:r>
              <a:rPr lang="ko-KR" altLang="en-US" sz="14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손보</a:t>
            </a:r>
            <a:endParaRPr lang="en-US" altLang="ko-KR" sz="1400" b="1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  <a:sym typeface="Wingdings" panose="05000000000000000000" pitchFamily="2" charset="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735A32D-F6B0-4EA1-AB2E-B4B4DDC7E889}"/>
              </a:ext>
            </a:extLst>
          </p:cNvPr>
          <p:cNvSpPr txBox="1"/>
          <p:nvPr/>
        </p:nvSpPr>
        <p:spPr>
          <a:xfrm>
            <a:off x="12278227" y="4892253"/>
            <a:ext cx="942426" cy="329214"/>
          </a:xfrm>
          <a:prstGeom prst="roundRect">
            <a:avLst/>
          </a:prstGeom>
          <a:solidFill>
            <a:srgbClr val="FF0000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en-US" altLang="ko-KR" sz="14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A</a:t>
            </a:r>
            <a:r>
              <a:rPr lang="ko-KR" altLang="en-US" sz="14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사 </a:t>
            </a:r>
            <a:endParaRPr lang="en-US" altLang="ko-KR" sz="1400" b="1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  <a:sym typeface="Wingdings" panose="05000000000000000000" pitchFamily="2" charset="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30DEC60-ECC4-4620-8D16-B574DBD14506}"/>
              </a:ext>
            </a:extLst>
          </p:cNvPr>
          <p:cNvSpPr txBox="1"/>
          <p:nvPr/>
        </p:nvSpPr>
        <p:spPr>
          <a:xfrm>
            <a:off x="17002127" y="4062936"/>
            <a:ext cx="1770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보상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E2ACD86-218F-47C3-B87A-B5490DD95354}"/>
              </a:ext>
            </a:extLst>
          </p:cNvPr>
          <p:cNvSpPr txBox="1"/>
          <p:nvPr/>
        </p:nvSpPr>
        <p:spPr>
          <a:xfrm>
            <a:off x="18763071" y="5407174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solidFill>
                  <a:srgbClr val="FF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면책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485CD75-FF49-4433-8E33-D2A3575EE592}"/>
              </a:ext>
            </a:extLst>
          </p:cNvPr>
          <p:cNvSpPr txBox="1"/>
          <p:nvPr/>
        </p:nvSpPr>
        <p:spPr>
          <a:xfrm>
            <a:off x="18112866" y="4597186"/>
            <a:ext cx="783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V</a:t>
            </a:r>
            <a:r>
              <a:rPr lang="en-US" altLang="ko-KR" sz="2800" dirty="0">
                <a:solidFill>
                  <a:srgbClr val="FF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</a:t>
            </a:r>
            <a:endParaRPr lang="ko-KR" altLang="en-US" sz="2800" dirty="0">
              <a:solidFill>
                <a:srgbClr val="FF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F1B4B46-8C4F-41F6-A1CA-119B86D82361}"/>
              </a:ext>
            </a:extLst>
          </p:cNvPr>
          <p:cNvSpPr txBox="1"/>
          <p:nvPr/>
        </p:nvSpPr>
        <p:spPr>
          <a:xfrm>
            <a:off x="17415977" y="3775224"/>
            <a:ext cx="942426" cy="329214"/>
          </a:xfrm>
          <a:prstGeom prst="roundRect">
            <a:avLst/>
          </a:prstGeom>
          <a:solidFill>
            <a:srgbClr val="10844A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en-US" altLang="ko-KR" sz="14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DB</a:t>
            </a:r>
            <a:r>
              <a:rPr lang="ko-KR" altLang="en-US" sz="14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손보</a:t>
            </a:r>
            <a:endParaRPr lang="en-US" altLang="ko-KR" sz="1400" b="1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  <a:sym typeface="Wingdings" panose="05000000000000000000" pitchFamily="2" charset="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E8DB56B-4EE1-4BE1-9314-CB3814C88EFB}"/>
              </a:ext>
            </a:extLst>
          </p:cNvPr>
          <p:cNvSpPr txBox="1"/>
          <p:nvPr/>
        </p:nvSpPr>
        <p:spPr>
          <a:xfrm>
            <a:off x="18677540" y="5099474"/>
            <a:ext cx="942426" cy="329214"/>
          </a:xfrm>
          <a:prstGeom prst="roundRect">
            <a:avLst/>
          </a:prstGeom>
          <a:solidFill>
            <a:srgbClr val="FF0000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en-US" altLang="ko-KR" sz="14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A</a:t>
            </a:r>
            <a:r>
              <a:rPr lang="ko-KR" altLang="en-US" sz="14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사 </a:t>
            </a:r>
            <a:endParaRPr lang="en-US" altLang="ko-KR" sz="1400" b="1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  <a:sym typeface="Wingdings" panose="05000000000000000000" pitchFamily="2" charset="2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E3C925D-9E9E-4F1D-88D6-1D479A0D3A5D}"/>
              </a:ext>
            </a:extLst>
          </p:cNvPr>
          <p:cNvSpPr txBox="1"/>
          <p:nvPr/>
        </p:nvSpPr>
        <p:spPr>
          <a:xfrm>
            <a:off x="16899966" y="3253604"/>
            <a:ext cx="3209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제왕절개 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/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치핵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/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요실금 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/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체외충격파쇄석술</a:t>
            </a:r>
            <a:endParaRPr lang="ko-KR" altLang="en-US" sz="14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A6067FA-DF4C-4DBE-9968-DD2FA901C319}"/>
              </a:ext>
            </a:extLst>
          </p:cNvPr>
          <p:cNvSpPr txBox="1"/>
          <p:nvPr/>
        </p:nvSpPr>
        <p:spPr>
          <a:xfrm>
            <a:off x="10203543" y="4428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수술비 </a:t>
            </a:r>
            <a:r>
              <a:rPr lang="ko-KR" altLang="en-US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8450B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생활질환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F8450B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sp>
        <p:nvSpPr>
          <p:cNvPr id="3" name="순서도: 수행의 시작/종료 2">
            <a:extLst>
              <a:ext uri="{FF2B5EF4-FFF2-40B4-BE49-F238E27FC236}">
                <a16:creationId xmlns:a16="http://schemas.microsoft.com/office/drawing/2014/main" xmlns="" id="{D0012EA0-D0DB-4793-967E-69E13713BCB1}"/>
              </a:ext>
            </a:extLst>
          </p:cNvPr>
          <p:cNvSpPr/>
          <p:nvPr/>
        </p:nvSpPr>
        <p:spPr>
          <a:xfrm rot="20971505">
            <a:off x="11286354" y="832134"/>
            <a:ext cx="1531353" cy="426195"/>
          </a:xfrm>
          <a:prstGeom prst="flowChartTerminator">
            <a:avLst/>
          </a:prstGeom>
          <a:solidFill>
            <a:srgbClr val="108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포인트 정리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3ADB4203-D254-4F6E-8482-4F2F10D23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1829"/>
            <a:ext cx="9906000" cy="667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9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867AC7B1-EBCE-494D-BB66-305DEC9B1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34537">
            <a:off x="18880894" y="2922503"/>
            <a:ext cx="538617" cy="82947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8F00E62F-666B-470D-9D45-8829398AF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8679">
            <a:off x="13816618" y="2896388"/>
            <a:ext cx="533231" cy="83485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1BCA4D34-92D9-4A12-94E3-B1903779BFBA}"/>
              </a:ext>
            </a:extLst>
          </p:cNvPr>
          <p:cNvSpPr/>
          <p:nvPr/>
        </p:nvSpPr>
        <p:spPr>
          <a:xfrm>
            <a:off x="10305144" y="1852762"/>
            <a:ext cx="9906000" cy="5989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xmlns="" id="{BD1BBB2D-D8AB-46FD-AF5E-9F6491954153}"/>
              </a:ext>
            </a:extLst>
          </p:cNvPr>
          <p:cNvSpPr/>
          <p:nvPr/>
        </p:nvSpPr>
        <p:spPr>
          <a:xfrm>
            <a:off x="14198963" y="3482145"/>
            <a:ext cx="2049937" cy="178042"/>
          </a:xfrm>
          <a:prstGeom prst="rect">
            <a:avLst/>
          </a:prstGeom>
          <a:solidFill>
            <a:srgbClr val="FFFF00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0AD2AF4D-E741-4C4E-9F56-FC205D12C384}"/>
              </a:ext>
            </a:extLst>
          </p:cNvPr>
          <p:cNvSpPr/>
          <p:nvPr/>
        </p:nvSpPr>
        <p:spPr>
          <a:xfrm>
            <a:off x="16768693" y="3496326"/>
            <a:ext cx="2161048" cy="179131"/>
          </a:xfrm>
          <a:prstGeom prst="rect">
            <a:avLst/>
          </a:prstGeom>
          <a:solidFill>
            <a:srgbClr val="FFFF00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xmlns="" id="{39C6C848-3DC3-4191-BDE4-CE67ED357B5C}"/>
              </a:ext>
            </a:extLst>
          </p:cNvPr>
          <p:cNvSpPr/>
          <p:nvPr/>
        </p:nvSpPr>
        <p:spPr>
          <a:xfrm>
            <a:off x="14389388" y="3502647"/>
            <a:ext cx="1709678" cy="179131"/>
          </a:xfrm>
          <a:prstGeom prst="rect">
            <a:avLst/>
          </a:prstGeom>
          <a:solidFill>
            <a:srgbClr val="FFFF00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1268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361088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5143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8129" y="10906"/>
            <a:ext cx="1499195" cy="4101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D724E94-F7E9-4695-8B7D-6F543A29334F}"/>
              </a:ext>
            </a:extLst>
          </p:cNvPr>
          <p:cNvSpPr txBox="1"/>
          <p:nvPr/>
        </p:nvSpPr>
        <p:spPr>
          <a:xfrm>
            <a:off x="11674567" y="914729"/>
            <a:ext cx="7167152" cy="813343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3200" b="1" kern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7F4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9124BCA7-781D-4CA7-8C15-CD6C18E91748}"/>
              </a:ext>
            </a:extLst>
          </p:cNvPr>
          <p:cNvSpPr/>
          <p:nvPr/>
        </p:nvSpPr>
        <p:spPr>
          <a:xfrm>
            <a:off x="11674567" y="946353"/>
            <a:ext cx="71671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40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매회</a:t>
            </a:r>
            <a:r>
              <a:rPr lang="ko-KR" altLang="en-US" sz="44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</a:t>
            </a:r>
            <a:r>
              <a:rPr lang="en-US" altLang="ko-KR" sz="44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30% </a:t>
            </a:r>
            <a:r>
              <a:rPr lang="ko-KR" altLang="en-US" sz="40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체증되는 수술비</a:t>
            </a:r>
            <a:endParaRPr lang="en-US" altLang="ko-KR" sz="2800" dirty="0">
              <a:ln w="317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rgbClr val="10844A"/>
                  </a:gs>
                  <a:gs pos="50000">
                    <a:srgbClr val="20AD73"/>
                  </a:gs>
                  <a:gs pos="100000">
                    <a:srgbClr val="24B575"/>
                  </a:gs>
                </a:gsLst>
                <a:lin ang="16200000" scaled="0"/>
              </a:gra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625F579-597C-493E-8A3F-8BD1966F89BB}"/>
              </a:ext>
            </a:extLst>
          </p:cNvPr>
          <p:cNvSpPr txBox="1"/>
          <p:nvPr/>
        </p:nvSpPr>
        <p:spPr>
          <a:xfrm>
            <a:off x="10408091" y="685902"/>
            <a:ext cx="1209894" cy="400111"/>
          </a:xfrm>
          <a:prstGeom prst="roundRect">
            <a:avLst/>
          </a:prstGeom>
          <a:solidFill>
            <a:srgbClr val="10844A">
              <a:alpha val="80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2400" b="1" kern="0" spc="-5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  <a:sym typeface="Wingdings" panose="05000000000000000000" pitchFamily="2" charset="2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791BE527-4354-4942-9786-B1B4FC572CB7}"/>
              </a:ext>
            </a:extLst>
          </p:cNvPr>
          <p:cNvSpPr/>
          <p:nvPr/>
        </p:nvSpPr>
        <p:spPr>
          <a:xfrm>
            <a:off x="10408091" y="685903"/>
            <a:ext cx="12098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중대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질환</a:t>
            </a:r>
            <a:endParaRPr lang="en-US" altLang="ko-KR" dirty="0"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8E6EAB6B-122A-4FC3-BADA-DDDC82CB8446}"/>
              </a:ext>
            </a:extLst>
          </p:cNvPr>
          <p:cNvSpPr/>
          <p:nvPr/>
        </p:nvSpPr>
        <p:spPr>
          <a:xfrm>
            <a:off x="14931405" y="2191464"/>
            <a:ext cx="1910947" cy="225403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18" name="모서리가 둥근 직사각형 12">
            <a:extLst>
              <a:ext uri="{FF2B5EF4-FFF2-40B4-BE49-F238E27FC236}">
                <a16:creationId xmlns:a16="http://schemas.microsoft.com/office/drawing/2014/main" xmlns="" id="{39668E15-AE6B-452E-BF04-3F418A24842D}"/>
              </a:ext>
            </a:extLst>
          </p:cNvPr>
          <p:cNvSpPr/>
          <p:nvPr/>
        </p:nvSpPr>
        <p:spPr>
          <a:xfrm>
            <a:off x="11162973" y="1852762"/>
            <a:ext cx="8190341" cy="665604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약 </a:t>
            </a:r>
            <a:r>
              <a:rPr lang="en-US" altLang="ko-KR" sz="32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39</a:t>
            </a: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만명이 진단받는</a:t>
            </a:r>
            <a:r>
              <a:rPr lang="en-US" altLang="ko-KR" sz="32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</a:t>
            </a:r>
            <a:r>
              <a:rPr lang="ko-KR" altLang="en-US" sz="32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재발률이 높은</a:t>
            </a: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갑산성암</a:t>
            </a:r>
            <a:r>
              <a:rPr lang="en-US" altLang="ko-KR" sz="32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(C37)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40748B5F-0D50-40E6-84ED-7516B69455E6}"/>
              </a:ext>
            </a:extLst>
          </p:cNvPr>
          <p:cNvSpPr/>
          <p:nvPr/>
        </p:nvSpPr>
        <p:spPr>
          <a:xfrm>
            <a:off x="17679237" y="4690415"/>
            <a:ext cx="1620550" cy="261175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8CC450F3-2B7C-405C-97C1-F7B93AEC9B18}"/>
              </a:ext>
            </a:extLst>
          </p:cNvPr>
          <p:cNvSpPr/>
          <p:nvPr/>
        </p:nvSpPr>
        <p:spPr>
          <a:xfrm>
            <a:off x="11250148" y="4690415"/>
            <a:ext cx="1620550" cy="261175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21" name="모서리가 둥근 직사각형 63">
            <a:extLst>
              <a:ext uri="{FF2B5EF4-FFF2-40B4-BE49-F238E27FC236}">
                <a16:creationId xmlns:a16="http://schemas.microsoft.com/office/drawing/2014/main" xmlns="" id="{80484632-22C0-4CF3-A942-5686CF4D7A3B}"/>
              </a:ext>
            </a:extLst>
          </p:cNvPr>
          <p:cNvSpPr/>
          <p:nvPr/>
        </p:nvSpPr>
        <p:spPr>
          <a:xfrm>
            <a:off x="17414964" y="4193430"/>
            <a:ext cx="2025488" cy="2053838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모서리가 둥근 직사각형 63">
            <a:extLst>
              <a:ext uri="{FF2B5EF4-FFF2-40B4-BE49-F238E27FC236}">
                <a16:creationId xmlns:a16="http://schemas.microsoft.com/office/drawing/2014/main" xmlns="" id="{A72F30E2-AAF9-47D5-B3CB-5BB7F8068A76}"/>
              </a:ext>
            </a:extLst>
          </p:cNvPr>
          <p:cNvSpPr/>
          <p:nvPr/>
        </p:nvSpPr>
        <p:spPr>
          <a:xfrm>
            <a:off x="11050048" y="4193430"/>
            <a:ext cx="2025488" cy="2053838"/>
          </a:xfrm>
          <a:prstGeom prst="roundRect">
            <a:avLst/>
          </a:prstGeom>
          <a:noFill/>
          <a:ln>
            <a:solidFill>
              <a:srgbClr val="0089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8C80209-D971-4540-A4E8-AE1E9603F985}"/>
              </a:ext>
            </a:extLst>
          </p:cNvPr>
          <p:cNvSpPr txBox="1"/>
          <p:nvPr/>
        </p:nvSpPr>
        <p:spPr>
          <a:xfrm>
            <a:off x="11414255" y="3870136"/>
            <a:ext cx="1282924" cy="486561"/>
          </a:xfrm>
          <a:prstGeom prst="roundRect">
            <a:avLst/>
          </a:prstGeom>
          <a:solidFill>
            <a:srgbClr val="10844A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en-US" altLang="ko-KR" sz="28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DB</a:t>
            </a:r>
            <a:r>
              <a:rPr lang="ko-KR" altLang="en-US" sz="28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손보</a:t>
            </a:r>
            <a:endParaRPr lang="en-US" altLang="ko-KR" sz="2400" b="1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  <a:sym typeface="Wingdings" panose="05000000000000000000" pitchFamily="2" charset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7F4FCF9-6B04-407C-90E8-89D5C93DC588}"/>
              </a:ext>
            </a:extLst>
          </p:cNvPr>
          <p:cNvSpPr txBox="1"/>
          <p:nvPr/>
        </p:nvSpPr>
        <p:spPr>
          <a:xfrm>
            <a:off x="17848979" y="3870136"/>
            <a:ext cx="1282924" cy="486561"/>
          </a:xfrm>
          <a:prstGeom prst="roundRect">
            <a:avLst/>
          </a:prstGeom>
          <a:solidFill>
            <a:srgbClr val="FFFF00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en-US" altLang="ko-KR" sz="28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A</a:t>
            </a:r>
            <a:r>
              <a:rPr lang="ko-KR" altLang="en-US" sz="28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사</a:t>
            </a:r>
            <a:endParaRPr lang="en-US" altLang="ko-KR" sz="2400" b="1" kern="0" spc="-50" dirty="0">
              <a:ln>
                <a:solidFill>
                  <a:prstClr val="white">
                    <a:alpha val="0"/>
                  </a:prst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  <a:sym typeface="Wingdings" panose="05000000000000000000" pitchFamily="2" charset="2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22ABC19F-6468-4CDF-B897-78A95F444C49}"/>
              </a:ext>
            </a:extLst>
          </p:cNvPr>
          <p:cNvSpPr/>
          <p:nvPr/>
        </p:nvSpPr>
        <p:spPr>
          <a:xfrm>
            <a:off x="11077689" y="4413133"/>
            <a:ext cx="200385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0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3,900</a:t>
            </a:r>
            <a:r>
              <a:rPr lang="ko-KR" altLang="en-US" sz="40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만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en-US" altLang="ko-KR" sz="20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30%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씩</a:t>
            </a:r>
            <a:endParaRPr lang="en-US" altLang="ko-KR" sz="16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최대 </a:t>
            </a:r>
            <a:r>
              <a:rPr lang="en-US" altLang="ko-KR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6</a:t>
            </a:r>
            <a:r>
              <a:rPr lang="ko-KR" altLang="en-US" dirty="0" err="1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회차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까지 체증</a:t>
            </a:r>
            <a:endParaRPr lang="en-US" altLang="ko-KR" sz="16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(100%~</a:t>
            </a:r>
            <a:r>
              <a:rPr lang="en-US" altLang="ko-KR" sz="16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250%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E3581687-2469-4826-B009-CF43FC6CB6F1}"/>
              </a:ext>
            </a:extLst>
          </p:cNvPr>
          <p:cNvSpPr/>
          <p:nvPr/>
        </p:nvSpPr>
        <p:spPr>
          <a:xfrm>
            <a:off x="17442605" y="4413133"/>
            <a:ext cx="20038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3,000</a:t>
            </a:r>
            <a:r>
              <a:rPr lang="ko-KR" altLang="en-US" sz="4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만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endParaRPr lang="en-US" altLang="ko-KR" sz="16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체증 안됨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!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895E55C6-1DDE-4C4F-9D5F-A054A68AE22F}"/>
              </a:ext>
            </a:extLst>
          </p:cNvPr>
          <p:cNvSpPr/>
          <p:nvPr/>
        </p:nvSpPr>
        <p:spPr>
          <a:xfrm>
            <a:off x="11674567" y="3481056"/>
            <a:ext cx="1709678" cy="179131"/>
          </a:xfrm>
          <a:prstGeom prst="rect">
            <a:avLst/>
          </a:prstGeom>
          <a:solidFill>
            <a:srgbClr val="FFFF00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B0C2C389-2D55-4D49-A95A-10EA3D76AD3F}"/>
              </a:ext>
            </a:extLst>
          </p:cNvPr>
          <p:cNvSpPr/>
          <p:nvPr/>
        </p:nvSpPr>
        <p:spPr>
          <a:xfrm>
            <a:off x="11257178" y="2947590"/>
            <a:ext cx="2640251" cy="816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40</a:t>
            </a:r>
            <a:r>
              <a:rPr lang="ko-KR" altLang="en-US" sz="24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살에 </a:t>
            </a:r>
            <a:r>
              <a:rPr lang="ko-KR" altLang="en-US" sz="2400" dirty="0">
                <a:solidFill>
                  <a:srgbClr val="FF0000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한 번</a:t>
            </a:r>
            <a:r>
              <a:rPr lang="en-US" altLang="ko-KR" sz="2400" dirty="0">
                <a:solidFill>
                  <a:srgbClr val="FF0000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!</a:t>
            </a:r>
          </a:p>
          <a:p>
            <a:pPr algn="ctr"/>
            <a:r>
              <a:rPr lang="ko-KR" altLang="en-US" sz="2400" dirty="0" err="1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다빈치로봇암수술</a:t>
            </a:r>
            <a:endParaRPr lang="ko-KR" altLang="en-US" sz="2400" dirty="0">
              <a:solidFill>
                <a:schemeClr val="tx1"/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9D303186-4D82-4BA9-9484-0A202227D269}"/>
              </a:ext>
            </a:extLst>
          </p:cNvPr>
          <p:cNvSpPr/>
          <p:nvPr/>
        </p:nvSpPr>
        <p:spPr>
          <a:xfrm>
            <a:off x="13938018" y="2947590"/>
            <a:ext cx="2640251" cy="816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43</a:t>
            </a:r>
            <a:r>
              <a:rPr lang="ko-KR" altLang="en-US" sz="24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살에 </a:t>
            </a:r>
            <a:r>
              <a:rPr lang="ko-KR" altLang="en-US" sz="2400" dirty="0">
                <a:solidFill>
                  <a:srgbClr val="FF0000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두 번</a:t>
            </a:r>
            <a:r>
              <a:rPr lang="en-US" altLang="ko-KR" sz="2400" dirty="0">
                <a:solidFill>
                  <a:srgbClr val="FF0000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!</a:t>
            </a:r>
          </a:p>
          <a:p>
            <a:pPr algn="ctr"/>
            <a:r>
              <a:rPr lang="ko-KR" altLang="en-US" sz="24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재발로 인한 </a:t>
            </a:r>
            <a:r>
              <a:rPr lang="ko-KR" altLang="en-US" sz="2400" dirty="0" err="1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반절제</a:t>
            </a:r>
            <a:endParaRPr lang="ko-KR" altLang="en-US" sz="2400" dirty="0">
              <a:solidFill>
                <a:schemeClr val="tx1"/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26353478-47FC-4AE8-B7CF-C6655832FFE2}"/>
              </a:ext>
            </a:extLst>
          </p:cNvPr>
          <p:cNvSpPr/>
          <p:nvPr/>
        </p:nvSpPr>
        <p:spPr>
          <a:xfrm>
            <a:off x="16550436" y="2947590"/>
            <a:ext cx="2640251" cy="816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48</a:t>
            </a:r>
            <a:r>
              <a:rPr lang="ko-KR" altLang="en-US" sz="24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살에 </a:t>
            </a:r>
            <a:r>
              <a:rPr lang="ko-KR" altLang="en-US" sz="2400" dirty="0">
                <a:solidFill>
                  <a:srgbClr val="FF0000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세 번</a:t>
            </a:r>
            <a:r>
              <a:rPr lang="en-US" altLang="ko-KR" sz="2400" dirty="0">
                <a:solidFill>
                  <a:srgbClr val="FF0000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!</a:t>
            </a:r>
          </a:p>
          <a:p>
            <a:pPr algn="ctr"/>
            <a:r>
              <a:rPr lang="ko-KR" altLang="en-US" sz="24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림프절 전이로 </a:t>
            </a:r>
            <a:r>
              <a:rPr lang="ko-KR" altLang="en-US" sz="2400" dirty="0" err="1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전절제</a:t>
            </a:r>
            <a:endParaRPr lang="ko-KR" altLang="en-US" sz="2400" dirty="0">
              <a:solidFill>
                <a:schemeClr val="tx1"/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4F542158-B3CC-4735-9CC5-8E2F7E15811D}"/>
              </a:ext>
            </a:extLst>
          </p:cNvPr>
          <p:cNvSpPr/>
          <p:nvPr/>
        </p:nvSpPr>
        <p:spPr>
          <a:xfrm>
            <a:off x="14447868" y="4690416"/>
            <a:ext cx="1620550" cy="261175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40" name="모서리가 둥근 직사각형 63">
            <a:extLst>
              <a:ext uri="{FF2B5EF4-FFF2-40B4-BE49-F238E27FC236}">
                <a16:creationId xmlns:a16="http://schemas.microsoft.com/office/drawing/2014/main" xmlns="" id="{2455BACC-3DE2-495F-A2E6-0CB3E4F8845D}"/>
              </a:ext>
            </a:extLst>
          </p:cNvPr>
          <p:cNvSpPr/>
          <p:nvPr/>
        </p:nvSpPr>
        <p:spPr>
          <a:xfrm>
            <a:off x="14238874" y="4193431"/>
            <a:ext cx="2025488" cy="2053838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5F2CF6B-D945-461D-9B22-2703383F8AC7}"/>
              </a:ext>
            </a:extLst>
          </p:cNvPr>
          <p:cNvSpPr txBox="1"/>
          <p:nvPr/>
        </p:nvSpPr>
        <p:spPr>
          <a:xfrm>
            <a:off x="14617610" y="3870137"/>
            <a:ext cx="1282924" cy="486561"/>
          </a:xfrm>
          <a:prstGeom prst="roundRect">
            <a:avLst/>
          </a:prstGeom>
          <a:solidFill>
            <a:srgbClr val="FF0000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en-US" altLang="ko-KR" sz="28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A</a:t>
            </a:r>
            <a:r>
              <a:rPr lang="ko-KR" altLang="en-US" sz="28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사</a:t>
            </a:r>
            <a:endParaRPr lang="en-US" altLang="ko-KR" sz="2400" b="1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  <a:sym typeface="Wingdings" panose="05000000000000000000" pitchFamily="2" charset="2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90CE0AAD-0E73-482F-A6A5-01EAE5C5E184}"/>
              </a:ext>
            </a:extLst>
          </p:cNvPr>
          <p:cNvSpPr/>
          <p:nvPr/>
        </p:nvSpPr>
        <p:spPr>
          <a:xfrm>
            <a:off x="14263870" y="4413134"/>
            <a:ext cx="200385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000" dirty="0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3,750</a:t>
            </a:r>
            <a:r>
              <a:rPr lang="ko-KR" altLang="en-US" sz="4000" dirty="0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만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endParaRPr lang="en-US" altLang="ko-KR" sz="16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en-US" altLang="ko-KR" sz="2000" dirty="0">
                <a:solidFill>
                  <a:srgbClr val="FF33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25%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씩</a:t>
            </a:r>
            <a:endParaRPr lang="en-US" altLang="ko-KR" sz="16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최대 </a:t>
            </a:r>
            <a:r>
              <a:rPr lang="en-US" altLang="ko-KR" dirty="0">
                <a:solidFill>
                  <a:srgbClr val="FF33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5</a:t>
            </a:r>
            <a:r>
              <a:rPr lang="ko-KR" altLang="en-US" dirty="0" err="1">
                <a:solidFill>
                  <a:srgbClr val="FF33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회차</a:t>
            </a:r>
            <a:r>
              <a:rPr lang="ko-KR" altLang="en-US" dirty="0">
                <a:solidFill>
                  <a:srgbClr val="FF33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까지 체증</a:t>
            </a:r>
            <a:endParaRPr lang="en-US" altLang="ko-KR" sz="16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(100~</a:t>
            </a:r>
            <a:r>
              <a:rPr lang="en-US" altLang="ko-KR" sz="1600" dirty="0">
                <a:solidFill>
                  <a:srgbClr val="FF33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200%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</p:txBody>
      </p:sp>
      <p:sp>
        <p:nvSpPr>
          <p:cNvPr id="43" name="곱하기 기호 42">
            <a:extLst>
              <a:ext uri="{FF2B5EF4-FFF2-40B4-BE49-F238E27FC236}">
                <a16:creationId xmlns:a16="http://schemas.microsoft.com/office/drawing/2014/main" xmlns="" id="{C491A272-FA56-48BE-B853-054A848F7AB6}"/>
              </a:ext>
            </a:extLst>
          </p:cNvPr>
          <p:cNvSpPr/>
          <p:nvPr/>
        </p:nvSpPr>
        <p:spPr>
          <a:xfrm>
            <a:off x="18064279" y="5480898"/>
            <a:ext cx="752338" cy="771896"/>
          </a:xfrm>
          <a:prstGeom prst="mathMultiply">
            <a:avLst>
              <a:gd name="adj1" fmla="val 14551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화살표: 갈매기형 수장 43">
            <a:extLst>
              <a:ext uri="{FF2B5EF4-FFF2-40B4-BE49-F238E27FC236}">
                <a16:creationId xmlns:a16="http://schemas.microsoft.com/office/drawing/2014/main" xmlns="" id="{4125C01A-1D9D-4251-A838-0E6B06ED02C3}"/>
              </a:ext>
            </a:extLst>
          </p:cNvPr>
          <p:cNvSpPr/>
          <p:nvPr/>
        </p:nvSpPr>
        <p:spPr>
          <a:xfrm>
            <a:off x="13381464" y="4413133"/>
            <a:ext cx="553142" cy="1356853"/>
          </a:xfrm>
          <a:prstGeom prst="chevron">
            <a:avLst>
              <a:gd name="adj" fmla="val 7077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5" name="화살표: 갈매기형 수장 44">
            <a:extLst>
              <a:ext uri="{FF2B5EF4-FFF2-40B4-BE49-F238E27FC236}">
                <a16:creationId xmlns:a16="http://schemas.microsoft.com/office/drawing/2014/main" xmlns="" id="{657B0725-92D1-4643-AFDF-6ED86DE90F70}"/>
              </a:ext>
            </a:extLst>
          </p:cNvPr>
          <p:cNvSpPr/>
          <p:nvPr/>
        </p:nvSpPr>
        <p:spPr>
          <a:xfrm>
            <a:off x="16564806" y="4446600"/>
            <a:ext cx="553142" cy="1356853"/>
          </a:xfrm>
          <a:prstGeom prst="chevron">
            <a:avLst>
              <a:gd name="adj" fmla="val 7077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EE8DC107-DE9C-41E7-AFEB-D82A3BA5BD2B}"/>
              </a:ext>
            </a:extLst>
          </p:cNvPr>
          <p:cNvSpPr/>
          <p:nvPr/>
        </p:nvSpPr>
        <p:spPr>
          <a:xfrm>
            <a:off x="11049967" y="4959121"/>
            <a:ext cx="2025488" cy="300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(1,000</a:t>
            </a:r>
            <a:r>
              <a:rPr lang="ko-KR" altLang="en-US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만 </a:t>
            </a:r>
            <a:r>
              <a:rPr lang="en-US" altLang="ko-KR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+ 1,300</a:t>
            </a:r>
            <a:r>
              <a:rPr lang="ko-KR" altLang="en-US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만 </a:t>
            </a:r>
            <a:r>
              <a:rPr lang="en-US" altLang="ko-KR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+ 1,600</a:t>
            </a:r>
            <a:r>
              <a:rPr lang="ko-KR" altLang="en-US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만</a:t>
            </a:r>
            <a:r>
              <a:rPr lang="en-US" altLang="ko-KR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)</a:t>
            </a:r>
            <a:endParaRPr lang="ko-KR" altLang="en-US" sz="1200" dirty="0">
              <a:solidFill>
                <a:schemeClr val="tx1"/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xmlns="" id="{4275233F-61CB-4161-BB94-8C13BCEB428D}"/>
              </a:ext>
            </a:extLst>
          </p:cNvPr>
          <p:cNvSpPr/>
          <p:nvPr/>
        </p:nvSpPr>
        <p:spPr>
          <a:xfrm>
            <a:off x="14245247" y="4956016"/>
            <a:ext cx="2025488" cy="300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(1,000</a:t>
            </a:r>
            <a:r>
              <a:rPr lang="ko-KR" altLang="en-US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만 </a:t>
            </a:r>
            <a:r>
              <a:rPr lang="en-US" altLang="ko-KR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+ 1,250</a:t>
            </a:r>
            <a:r>
              <a:rPr lang="ko-KR" altLang="en-US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만 </a:t>
            </a:r>
            <a:r>
              <a:rPr lang="en-US" altLang="ko-KR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+ 1,500</a:t>
            </a:r>
            <a:r>
              <a:rPr lang="ko-KR" altLang="en-US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만</a:t>
            </a:r>
            <a:r>
              <a:rPr lang="en-US" altLang="ko-KR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)</a:t>
            </a:r>
            <a:endParaRPr lang="ko-KR" altLang="en-US" sz="1200" dirty="0">
              <a:solidFill>
                <a:schemeClr val="tx1"/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CE602941-4826-4BE4-9809-14F2B01E8F22}"/>
              </a:ext>
            </a:extLst>
          </p:cNvPr>
          <p:cNvSpPr/>
          <p:nvPr/>
        </p:nvSpPr>
        <p:spPr>
          <a:xfrm>
            <a:off x="17418283" y="4941134"/>
            <a:ext cx="2025488" cy="300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(1,000</a:t>
            </a:r>
            <a:r>
              <a:rPr lang="ko-KR" altLang="en-US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만 </a:t>
            </a:r>
            <a:r>
              <a:rPr lang="en-US" altLang="ko-KR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+ 1,000</a:t>
            </a:r>
            <a:r>
              <a:rPr lang="ko-KR" altLang="en-US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만 </a:t>
            </a:r>
            <a:r>
              <a:rPr lang="en-US" altLang="ko-KR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+ 1,000</a:t>
            </a:r>
            <a:r>
              <a:rPr lang="ko-KR" altLang="en-US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만</a:t>
            </a:r>
            <a:r>
              <a:rPr lang="en-US" altLang="ko-KR" sz="1200" dirty="0">
                <a:solidFill>
                  <a:schemeClr val="tx1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)</a:t>
            </a:r>
            <a:endParaRPr lang="ko-KR" altLang="en-US" sz="1200" dirty="0">
              <a:solidFill>
                <a:schemeClr val="tx1"/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CCD38E1-FFCF-4E2F-B7F2-75F5DAFEE374}"/>
              </a:ext>
            </a:extLst>
          </p:cNvPr>
          <p:cNvSpPr txBox="1"/>
          <p:nvPr/>
        </p:nvSpPr>
        <p:spPr>
          <a:xfrm>
            <a:off x="10305143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수술비 </a:t>
            </a:r>
            <a:r>
              <a:rPr lang="ko-KR" altLang="en-US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8450B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중대질환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F8450B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DA701510-D13D-4E48-B1AD-D8FA0FE90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644" y="3852183"/>
            <a:ext cx="8760711" cy="248738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CD154716-8907-4D11-BA58-BC14071B65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997"/>
            <a:ext cx="9906000" cy="67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0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625" y="6528787"/>
            <a:ext cx="9333751" cy="329213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9152445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71846"/>
            <a:ext cx="9914313" cy="889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486" y="138970"/>
            <a:ext cx="1499195" cy="410186"/>
          </a:xfrm>
          <a:prstGeom prst="rect">
            <a:avLst/>
          </a:prstGeom>
        </p:spPr>
      </p:pic>
      <p:sp>
        <p:nvSpPr>
          <p:cNvPr id="47" name="Rectangle 304"/>
          <p:cNvSpPr>
            <a:spLocks noChangeArrowheads="1"/>
          </p:cNvSpPr>
          <p:nvPr/>
        </p:nvSpPr>
        <p:spPr bwMode="auto">
          <a:xfrm>
            <a:off x="10217720" y="2728132"/>
            <a:ext cx="9663561" cy="290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lnSpc>
                <a:spcPct val="150000"/>
              </a:lnSpc>
              <a:defRPr/>
            </a:pP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본 자료는 </a:t>
            </a:r>
            <a:r>
              <a:rPr lang="ko-KR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모집인 사내 교육용 자료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이므로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,</a:t>
            </a:r>
          </a:p>
          <a:p>
            <a:pPr algn="ctr" eaLnBrk="1" latinLnBrk="1" hangingPunct="1">
              <a:lnSpc>
                <a:spcPct val="150000"/>
              </a:lnSpc>
              <a:defRPr/>
            </a:pP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고객 교부 및 </a:t>
            </a:r>
            <a:r>
              <a:rPr lang="ko-KR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온라인게시</a:t>
            </a:r>
            <a:r>
              <a:rPr lang="ko-KR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 목적으로</a:t>
            </a:r>
            <a:endParaRPr lang="en-US" altLang="ko-KR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 eaLnBrk="1" latinLnBrk="1" hangingPunct="1">
              <a:lnSpc>
                <a:spcPct val="150000"/>
              </a:lnSpc>
              <a:defRPr/>
            </a:pPr>
            <a:r>
              <a:rPr lang="ko-KR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사용할 수 없습니다</a:t>
            </a:r>
            <a:r>
              <a:rPr lang="en-US" altLang="ko-KR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.</a:t>
            </a:r>
          </a:p>
          <a:p>
            <a:pPr algn="ctr" eaLnBrk="1" latinLnBrk="1" hangingPunct="1">
              <a:lnSpc>
                <a:spcPct val="150000"/>
              </a:lnSpc>
              <a:defRPr/>
            </a:pPr>
            <a:r>
              <a:rPr lang="en-US" altLang="ko-KR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[</a:t>
            </a:r>
            <a:r>
              <a:rPr lang="ko-KR" alt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금융소비자보호법 제</a:t>
            </a:r>
            <a:r>
              <a:rPr lang="en-US" altLang="ko-KR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22</a:t>
            </a:r>
            <a:r>
              <a:rPr lang="ko-KR" alt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조 준수 목적</a:t>
            </a:r>
            <a:r>
              <a:rPr lang="en-US" altLang="ko-KR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]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13648353" y="1448625"/>
            <a:ext cx="2802294" cy="7557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Rectangle 304"/>
          <p:cNvSpPr>
            <a:spLocks noChangeArrowheads="1"/>
          </p:cNvSpPr>
          <p:nvPr/>
        </p:nvSpPr>
        <p:spPr bwMode="auto">
          <a:xfrm>
            <a:off x="10715431" y="1328532"/>
            <a:ext cx="866813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lnSpc>
                <a:spcPct val="150000"/>
              </a:lnSpc>
              <a:defRPr/>
            </a:pPr>
            <a:r>
              <a:rPr lang="ko-KR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주 의 사 항</a:t>
            </a:r>
            <a:endParaRPr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26" y="66764"/>
            <a:ext cx="9919052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07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725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317545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600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586" y="112336"/>
            <a:ext cx="1499195" cy="410186"/>
          </a:xfrm>
          <a:prstGeom prst="rect">
            <a:avLst/>
          </a:prstGeom>
        </p:spPr>
      </p:pic>
      <p:sp>
        <p:nvSpPr>
          <p:cNvPr id="13" name="모서리가 둥근 직사각형 12">
            <a:extLst>
              <a:ext uri="{FF2B5EF4-FFF2-40B4-BE49-F238E27FC236}">
                <a16:creationId xmlns:a16="http://schemas.microsoft.com/office/drawing/2014/main" xmlns="" id="{9F6DE607-03F8-4F09-98A3-36993D5C5B1A}"/>
              </a:ext>
            </a:extLst>
          </p:cNvPr>
          <p:cNvSpPr/>
          <p:nvPr/>
        </p:nvSpPr>
        <p:spPr>
          <a:xfrm>
            <a:off x="10527004" y="786259"/>
            <a:ext cx="3642198" cy="1193054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너무 비싼 </a:t>
            </a:r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중대 질환 수술</a:t>
            </a:r>
            <a:endParaRPr lang="en-US" altLang="ko-KR" sz="36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ko-KR" altLang="en-US" sz="36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재발하는 </a:t>
            </a:r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중대 질환 수술 </a:t>
            </a:r>
            <a:endParaRPr lang="en-US" altLang="ko-KR" sz="36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0830F995-581C-428B-B1C2-14C5704E99E1}"/>
              </a:ext>
            </a:extLst>
          </p:cNvPr>
          <p:cNvSpPr/>
          <p:nvPr/>
        </p:nvSpPr>
        <p:spPr>
          <a:xfrm>
            <a:off x="15990741" y="6138486"/>
            <a:ext cx="2976571" cy="338413"/>
          </a:xfrm>
          <a:prstGeom prst="rect">
            <a:avLst/>
          </a:prstGeom>
          <a:solidFill>
            <a:srgbClr val="FFFF00">
              <a:alpha val="1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27" name="모서리가 둥근 직사각형 10">
            <a:extLst>
              <a:ext uri="{FF2B5EF4-FFF2-40B4-BE49-F238E27FC236}">
                <a16:creationId xmlns:a16="http://schemas.microsoft.com/office/drawing/2014/main" xmlns="" id="{EDBE7B7F-1451-40E8-B505-303B62EA4F26}"/>
              </a:ext>
            </a:extLst>
          </p:cNvPr>
          <p:cNvSpPr/>
          <p:nvPr/>
        </p:nvSpPr>
        <p:spPr>
          <a:xfrm>
            <a:off x="15685352" y="5214597"/>
            <a:ext cx="3580295" cy="579623"/>
          </a:xfrm>
          <a:prstGeom prst="roundRect">
            <a:avLst/>
          </a:prstGeom>
          <a:gradFill>
            <a:gsLst>
              <a:gs pos="0">
                <a:srgbClr val="16B264"/>
              </a:gs>
              <a:gs pos="59000">
                <a:srgbClr val="10844A"/>
              </a:gs>
              <a:gs pos="100000">
                <a:srgbClr val="3DE79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체증형 뇌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/</a:t>
            </a:r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허 수술비</a:t>
            </a:r>
            <a:endParaRPr lang="en-US" altLang="ko-K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8" name="모서리가 둥근 직사각형 11">
            <a:extLst>
              <a:ext uri="{FF2B5EF4-FFF2-40B4-BE49-F238E27FC236}">
                <a16:creationId xmlns:a16="http://schemas.microsoft.com/office/drawing/2014/main" xmlns="" id="{2E558125-DBE8-43F8-9C71-760A13DD3015}"/>
              </a:ext>
            </a:extLst>
          </p:cNvPr>
          <p:cNvSpPr/>
          <p:nvPr/>
        </p:nvSpPr>
        <p:spPr>
          <a:xfrm>
            <a:off x="11135931" y="5241366"/>
            <a:ext cx="3580295" cy="579623"/>
          </a:xfrm>
          <a:prstGeom prst="roundRect">
            <a:avLst/>
          </a:prstGeom>
          <a:gradFill>
            <a:gsLst>
              <a:gs pos="0">
                <a:srgbClr val="16B264"/>
              </a:gs>
              <a:gs pos="59000">
                <a:srgbClr val="10844A"/>
              </a:gs>
              <a:gs pos="100000">
                <a:srgbClr val="3DE79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체증형 암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(</a:t>
            </a:r>
            <a:r>
              <a:rPr lang="ko-KR" alt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유사암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)</a:t>
            </a:r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수술비</a:t>
            </a:r>
            <a:endParaRPr lang="en-US" altLang="ko-K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xmlns="" id="{0C8AA020-5F4C-4231-8E2E-BCEAC7BF55E4}"/>
              </a:ext>
            </a:extLst>
          </p:cNvPr>
          <p:cNvCxnSpPr>
            <a:cxnSpLocks/>
          </p:cNvCxnSpPr>
          <p:nvPr/>
        </p:nvCxnSpPr>
        <p:spPr>
          <a:xfrm>
            <a:off x="15237480" y="4839489"/>
            <a:ext cx="0" cy="128682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BD2C0B2D-CDE5-43B4-BA8E-BA215827AD0E}"/>
              </a:ext>
            </a:extLst>
          </p:cNvPr>
          <p:cNvSpPr/>
          <p:nvPr/>
        </p:nvSpPr>
        <p:spPr>
          <a:xfrm>
            <a:off x="15254514" y="5860496"/>
            <a:ext cx="4441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600" dirty="0" smtClean="0">
                <a:gradFill>
                  <a:gsLst>
                    <a:gs pos="0">
                      <a:srgbClr val="16B264"/>
                    </a:gs>
                    <a:gs pos="59000">
                      <a:srgbClr val="10844A"/>
                    </a:gs>
                    <a:gs pos="100000">
                      <a:srgbClr val="3DE792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5</a:t>
            </a:r>
            <a:r>
              <a:rPr lang="ko-KR" altLang="en-US" sz="3600" dirty="0" err="1" smtClean="0">
                <a:gradFill>
                  <a:gsLst>
                    <a:gs pos="0">
                      <a:srgbClr val="16B264"/>
                    </a:gs>
                    <a:gs pos="59000">
                      <a:srgbClr val="10844A"/>
                    </a:gs>
                    <a:gs pos="100000">
                      <a:srgbClr val="3DE792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회차</a:t>
            </a:r>
            <a:r>
              <a:rPr lang="ko-KR" altLang="en-US" sz="3600" dirty="0" smtClean="0">
                <a:gradFill>
                  <a:gsLst>
                    <a:gs pos="0">
                      <a:srgbClr val="16B264"/>
                    </a:gs>
                    <a:gs pos="59000">
                      <a:srgbClr val="10844A"/>
                    </a:gs>
                    <a:gs pos="100000">
                      <a:srgbClr val="3DE792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체증</a:t>
            </a:r>
            <a:endParaRPr lang="en-US" altLang="ko-KR" sz="3600" dirty="0">
              <a:gradFill>
                <a:gsLst>
                  <a:gs pos="0">
                    <a:srgbClr val="16B264"/>
                  </a:gs>
                  <a:gs pos="59000">
                    <a:srgbClr val="10844A"/>
                  </a:gs>
                  <a:gs pos="100000">
                    <a:srgbClr val="3DE792"/>
                  </a:gs>
                </a:gsLst>
                <a:lin ang="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xmlns="" id="{C05CA2D1-1272-45E3-9956-C913AACCBCD0}"/>
              </a:ext>
            </a:extLst>
          </p:cNvPr>
          <p:cNvSpPr/>
          <p:nvPr/>
        </p:nvSpPr>
        <p:spPr>
          <a:xfrm>
            <a:off x="11515532" y="6138486"/>
            <a:ext cx="2976571" cy="338413"/>
          </a:xfrm>
          <a:prstGeom prst="rect">
            <a:avLst/>
          </a:prstGeom>
          <a:solidFill>
            <a:srgbClr val="FFFF00">
              <a:alpha val="1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xmlns="" id="{8E2E9271-9E8C-4D5C-93D2-8B02258D9B51}"/>
              </a:ext>
            </a:extLst>
          </p:cNvPr>
          <p:cNvSpPr/>
          <p:nvPr/>
        </p:nvSpPr>
        <p:spPr>
          <a:xfrm>
            <a:off x="10779305" y="5860496"/>
            <a:ext cx="4441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600" dirty="0" smtClean="0">
                <a:gradFill>
                  <a:gsLst>
                    <a:gs pos="0">
                      <a:srgbClr val="16B264"/>
                    </a:gs>
                    <a:gs pos="59000">
                      <a:srgbClr val="10844A"/>
                    </a:gs>
                    <a:gs pos="100000">
                      <a:srgbClr val="3DE792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6</a:t>
            </a:r>
            <a:r>
              <a:rPr lang="ko-KR" altLang="en-US" sz="3600" dirty="0" err="1" smtClean="0">
                <a:gradFill>
                  <a:gsLst>
                    <a:gs pos="0">
                      <a:srgbClr val="16B264"/>
                    </a:gs>
                    <a:gs pos="59000">
                      <a:srgbClr val="10844A"/>
                    </a:gs>
                    <a:gs pos="100000">
                      <a:srgbClr val="3DE792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회차</a:t>
            </a:r>
            <a:r>
              <a:rPr lang="ko-KR" altLang="en-US" sz="3600" dirty="0" smtClean="0">
                <a:gradFill>
                  <a:gsLst>
                    <a:gs pos="0">
                      <a:srgbClr val="16B264"/>
                    </a:gs>
                    <a:gs pos="59000">
                      <a:srgbClr val="10844A"/>
                    </a:gs>
                    <a:gs pos="100000">
                      <a:srgbClr val="3DE792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체증</a:t>
            </a:r>
            <a:endParaRPr lang="en-US" altLang="ko-KR" sz="3600" dirty="0">
              <a:gradFill>
                <a:gsLst>
                  <a:gs pos="0">
                    <a:srgbClr val="16B264"/>
                  </a:gs>
                  <a:gs pos="59000">
                    <a:srgbClr val="10844A"/>
                  </a:gs>
                  <a:gs pos="100000">
                    <a:srgbClr val="3DE792"/>
                  </a:gs>
                </a:gsLst>
                <a:lin ang="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227C2D1-D663-4245-8936-82D496993AAD}"/>
              </a:ext>
            </a:extLst>
          </p:cNvPr>
          <p:cNvSpPr txBox="1"/>
          <p:nvPr/>
        </p:nvSpPr>
        <p:spPr>
          <a:xfrm>
            <a:off x="10736408" y="4731879"/>
            <a:ext cx="8956384" cy="436616"/>
          </a:xfrm>
          <a:prstGeom prst="round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lnSpc>
                <a:spcPct val="150000"/>
              </a:lnSpc>
              <a:buClr>
                <a:srgbClr val="006600"/>
              </a:buClr>
            </a:pPr>
            <a:r>
              <a:rPr lang="en-US" altLang="ko-KR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1</a:t>
            </a:r>
            <a:r>
              <a:rPr lang="ko-KR" altLang="en-US" b="1" kern="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회차</a:t>
            </a:r>
            <a:r>
              <a:rPr lang="ko-KR" altLang="en-US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100%    2</a:t>
            </a:r>
            <a:r>
              <a:rPr lang="ko-KR" altLang="en-US" b="1" kern="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회차</a:t>
            </a:r>
            <a:r>
              <a:rPr lang="ko-KR" altLang="en-US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130%    3</a:t>
            </a:r>
            <a:r>
              <a:rPr lang="ko-KR" altLang="en-US" b="1" kern="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회차</a:t>
            </a:r>
            <a:r>
              <a:rPr lang="ko-KR" altLang="en-US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160%    4</a:t>
            </a:r>
            <a:r>
              <a:rPr lang="ko-KR" altLang="en-US" b="1" kern="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회차</a:t>
            </a:r>
            <a:r>
              <a:rPr lang="ko-KR" altLang="en-US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190%    5</a:t>
            </a:r>
            <a:r>
              <a:rPr lang="ko-KR" altLang="en-US" b="1" kern="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회차</a:t>
            </a:r>
            <a:r>
              <a:rPr lang="ko-KR" altLang="en-US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220%    6</a:t>
            </a:r>
            <a:r>
              <a:rPr lang="ko-KR" altLang="en-US" b="1" kern="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회차</a:t>
            </a:r>
            <a:r>
              <a:rPr lang="ko-KR" altLang="en-US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  <a:sym typeface="Wingdings" panose="05000000000000000000" pitchFamily="2" charset="2"/>
              </a:rPr>
              <a:t>250%</a:t>
            </a:r>
            <a:endParaRPr lang="en-US" altLang="ko-KR" sz="14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FF3300"/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  <a:sym typeface="Wingdings" panose="05000000000000000000" pitchFamily="2" charset="2"/>
            </a:endParaRPr>
          </a:p>
        </p:txBody>
      </p:sp>
      <p:graphicFrame>
        <p:nvGraphicFramePr>
          <p:cNvPr id="39" name="차트 38">
            <a:extLst>
              <a:ext uri="{FF2B5EF4-FFF2-40B4-BE49-F238E27FC236}">
                <a16:creationId xmlns:a16="http://schemas.microsoft.com/office/drawing/2014/main" xmlns="" id="{BF6A3A18-408D-4B59-978C-AC3DF94BC0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912437"/>
              </p:ext>
            </p:extLst>
          </p:nvPr>
        </p:nvGraphicFramePr>
        <p:xfrm>
          <a:off x="11163560" y="1511806"/>
          <a:ext cx="8102081" cy="3512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D1460931-B02C-4C55-A416-59B5B0167B28}"/>
              </a:ext>
            </a:extLst>
          </p:cNvPr>
          <p:cNvSpPr/>
          <p:nvPr/>
        </p:nvSpPr>
        <p:spPr>
          <a:xfrm>
            <a:off x="11863531" y="4376088"/>
            <a:ext cx="800100" cy="377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1</a:t>
            </a:r>
            <a:r>
              <a:rPr lang="ko-KR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회</a:t>
            </a: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xmlns="" id="{96A52F22-869C-4AA4-A0E9-B3A09AC4CA66}"/>
              </a:ext>
            </a:extLst>
          </p:cNvPr>
          <p:cNvSpPr/>
          <p:nvPr/>
        </p:nvSpPr>
        <p:spPr>
          <a:xfrm>
            <a:off x="13016366" y="4376088"/>
            <a:ext cx="800100" cy="377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2</a:t>
            </a:r>
            <a:r>
              <a:rPr lang="ko-KR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회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E2D36715-4DAD-45C0-8B63-0A93F91D29FA}"/>
              </a:ext>
            </a:extLst>
          </p:cNvPr>
          <p:cNvSpPr/>
          <p:nvPr/>
        </p:nvSpPr>
        <p:spPr>
          <a:xfrm>
            <a:off x="14169201" y="4376088"/>
            <a:ext cx="800100" cy="377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3</a:t>
            </a:r>
            <a:r>
              <a:rPr lang="ko-KR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회</a:t>
            </a: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51C6FBCF-DD41-4A19-B758-ACF6565DDF35}"/>
              </a:ext>
            </a:extLst>
          </p:cNvPr>
          <p:cNvSpPr/>
          <p:nvPr/>
        </p:nvSpPr>
        <p:spPr>
          <a:xfrm>
            <a:off x="15322036" y="4376088"/>
            <a:ext cx="800100" cy="377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4</a:t>
            </a:r>
            <a:r>
              <a:rPr lang="ko-KR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회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xmlns="" id="{D48A217B-E265-4C25-929E-D2768C580B8C}"/>
              </a:ext>
            </a:extLst>
          </p:cNvPr>
          <p:cNvSpPr/>
          <p:nvPr/>
        </p:nvSpPr>
        <p:spPr>
          <a:xfrm>
            <a:off x="16474871" y="4376088"/>
            <a:ext cx="800100" cy="377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5</a:t>
            </a:r>
            <a:r>
              <a:rPr lang="ko-KR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회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023B64EC-AFD4-4817-93EC-723392A044A1}"/>
              </a:ext>
            </a:extLst>
          </p:cNvPr>
          <p:cNvSpPr/>
          <p:nvPr/>
        </p:nvSpPr>
        <p:spPr>
          <a:xfrm>
            <a:off x="17627704" y="4376088"/>
            <a:ext cx="800100" cy="377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6</a:t>
            </a:r>
            <a:r>
              <a:rPr lang="ko-KR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회</a:t>
            </a: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536D6244-0AED-4AAD-8D43-495BE0EB3BFA}"/>
              </a:ext>
            </a:extLst>
          </p:cNvPr>
          <p:cNvSpPr/>
          <p:nvPr/>
        </p:nvSpPr>
        <p:spPr>
          <a:xfrm>
            <a:off x="11461797" y="3753531"/>
            <a:ext cx="1603568" cy="386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00622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1,000</a:t>
            </a:r>
            <a:r>
              <a:rPr lang="ko-KR" altLang="en-US" sz="2400" dirty="0">
                <a:solidFill>
                  <a:srgbClr val="00622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만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xmlns="" id="{419188C5-8BF4-491B-965B-A4D943FDD719}"/>
              </a:ext>
            </a:extLst>
          </p:cNvPr>
          <p:cNvSpPr/>
          <p:nvPr/>
        </p:nvSpPr>
        <p:spPr>
          <a:xfrm>
            <a:off x="12614632" y="3324282"/>
            <a:ext cx="1603568" cy="386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00622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1,300</a:t>
            </a:r>
            <a:r>
              <a:rPr lang="ko-KR" altLang="en-US" sz="2400" dirty="0">
                <a:solidFill>
                  <a:srgbClr val="00622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만</a:t>
            </a: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8014EB55-E3E1-45E3-ACD6-0F1286E3429A}"/>
              </a:ext>
            </a:extLst>
          </p:cNvPr>
          <p:cNvSpPr/>
          <p:nvPr/>
        </p:nvSpPr>
        <p:spPr>
          <a:xfrm>
            <a:off x="13767467" y="2856931"/>
            <a:ext cx="1603568" cy="386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00622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1,600</a:t>
            </a:r>
            <a:r>
              <a:rPr lang="ko-KR" altLang="en-US" sz="2400" dirty="0">
                <a:solidFill>
                  <a:srgbClr val="00622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만</a:t>
            </a: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1EBC2D30-D7C9-4B98-BC9A-F838CFB8BC9A}"/>
              </a:ext>
            </a:extLst>
          </p:cNvPr>
          <p:cNvSpPr/>
          <p:nvPr/>
        </p:nvSpPr>
        <p:spPr>
          <a:xfrm>
            <a:off x="14987837" y="2465780"/>
            <a:ext cx="1603568" cy="386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00622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1,900</a:t>
            </a:r>
            <a:r>
              <a:rPr lang="ko-KR" altLang="en-US" sz="2400" dirty="0">
                <a:solidFill>
                  <a:srgbClr val="00622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만</a:t>
            </a: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EBB6F355-8D3A-4447-A5C4-C47D93DF7966}"/>
              </a:ext>
            </a:extLst>
          </p:cNvPr>
          <p:cNvSpPr/>
          <p:nvPr/>
        </p:nvSpPr>
        <p:spPr>
          <a:xfrm>
            <a:off x="16212804" y="2036529"/>
            <a:ext cx="1603568" cy="386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00622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2,200</a:t>
            </a:r>
            <a:r>
              <a:rPr lang="ko-KR" altLang="en-US" sz="2400" dirty="0">
                <a:solidFill>
                  <a:srgbClr val="00622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만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A1B6222F-D8B1-4A86-A8A9-17C28F11DA0D}"/>
              </a:ext>
            </a:extLst>
          </p:cNvPr>
          <p:cNvSpPr/>
          <p:nvPr/>
        </p:nvSpPr>
        <p:spPr>
          <a:xfrm>
            <a:off x="17300669" y="1632678"/>
            <a:ext cx="1603568" cy="386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00622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2,500</a:t>
            </a:r>
            <a:r>
              <a:rPr lang="ko-KR" altLang="en-US" sz="2400" dirty="0">
                <a:solidFill>
                  <a:srgbClr val="00622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만</a:t>
            </a: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5E49329E-56DF-48E2-B1F7-BB2F6A01562C}"/>
              </a:ext>
            </a:extLst>
          </p:cNvPr>
          <p:cNvSpPr/>
          <p:nvPr/>
        </p:nvSpPr>
        <p:spPr>
          <a:xfrm rot="20339506">
            <a:off x="10217446" y="1937646"/>
            <a:ext cx="85493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이젠 </a:t>
            </a:r>
            <a:r>
              <a:rPr lang="en-US" altLang="ko-KR" sz="48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30% </a:t>
            </a:r>
            <a:r>
              <a:rPr lang="ko-KR" altLang="en-US" sz="48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체증형으로</a:t>
            </a:r>
            <a:r>
              <a:rPr lang="en-US" altLang="ko-KR" sz="48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0DBE5A2-CB76-477D-8A7B-23661BCAD6A9}"/>
              </a:ext>
            </a:extLst>
          </p:cNvPr>
          <p:cNvSpPr txBox="1"/>
          <p:nvPr/>
        </p:nvSpPr>
        <p:spPr>
          <a:xfrm>
            <a:off x="10261600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수술비 </a:t>
            </a:r>
            <a:r>
              <a:rPr lang="ko-KR" altLang="en-US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8450B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중대질환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F8450B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26" y="48475"/>
            <a:ext cx="9919052" cy="67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직사각형 34">
            <a:extLst>
              <a:ext uri="{FF2B5EF4-FFF2-40B4-BE49-F238E27FC236}">
                <a16:creationId xmlns:a16="http://schemas.microsoft.com/office/drawing/2014/main" xmlns="" id="{54594764-9391-4808-AD51-05E2C073A6B5}"/>
              </a:ext>
            </a:extLst>
          </p:cNvPr>
          <p:cNvSpPr/>
          <p:nvPr/>
        </p:nvSpPr>
        <p:spPr>
          <a:xfrm>
            <a:off x="11083286" y="5662859"/>
            <a:ext cx="1356364" cy="244162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1E53AA43-42C9-4131-97E1-F394C4ADB18D}"/>
              </a:ext>
            </a:extLst>
          </p:cNvPr>
          <p:cNvSpPr/>
          <p:nvPr/>
        </p:nvSpPr>
        <p:spPr>
          <a:xfrm>
            <a:off x="16021050" y="5662860"/>
            <a:ext cx="1642811" cy="244162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725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317545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600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586" y="10906"/>
            <a:ext cx="1499195" cy="41018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B504D19-7E18-4CB6-B89E-A7A84A714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545" y="506479"/>
            <a:ext cx="1263186" cy="17867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1BA4DC1-1CE6-4568-BEF0-ECE013044CAD}"/>
              </a:ext>
            </a:extLst>
          </p:cNvPr>
          <p:cNvSpPr txBox="1"/>
          <p:nvPr/>
        </p:nvSpPr>
        <p:spPr>
          <a:xfrm>
            <a:off x="13082817" y="978192"/>
            <a:ext cx="1722332" cy="761931"/>
          </a:xfrm>
          <a:prstGeom prst="roundRect">
            <a:avLst/>
          </a:prstGeom>
          <a:solidFill>
            <a:srgbClr val="10844A">
              <a:alpha val="80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2400" b="1" kern="0" spc="-5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  <a:sym typeface="Wingdings" panose="05000000000000000000" pitchFamily="2" charset="2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E00008BE-E7BE-4BF2-BE8B-4E3CE416E8E0}"/>
              </a:ext>
            </a:extLst>
          </p:cNvPr>
          <p:cNvSpPr/>
          <p:nvPr/>
        </p:nvSpPr>
        <p:spPr>
          <a:xfrm>
            <a:off x="12715856" y="1033512"/>
            <a:ext cx="7000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진단비</a:t>
            </a: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</a:t>
            </a: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를</a:t>
            </a: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접근하는 요즘 방식</a:t>
            </a:r>
            <a:endParaRPr lang="en-US" altLang="ko-KR" sz="3600" dirty="0"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0D9BC7C-77C6-400E-8019-122554C2CBF0}"/>
              </a:ext>
            </a:extLst>
          </p:cNvPr>
          <p:cNvSpPr txBox="1"/>
          <p:nvPr/>
        </p:nvSpPr>
        <p:spPr>
          <a:xfrm>
            <a:off x="11245685" y="2353915"/>
            <a:ext cx="2994764" cy="860382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36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높은 </a:t>
            </a:r>
            <a:r>
              <a:rPr lang="ko-KR" altLang="en-US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10844A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재발률</a:t>
            </a:r>
            <a:endParaRPr lang="en-US" altLang="ko-KR" sz="44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F55B335-456C-4369-8F5E-CDCD1E52B7F2}"/>
              </a:ext>
            </a:extLst>
          </p:cNvPr>
          <p:cNvSpPr txBox="1"/>
          <p:nvPr/>
        </p:nvSpPr>
        <p:spPr>
          <a:xfrm>
            <a:off x="16205564" y="2353915"/>
            <a:ext cx="2994764" cy="860382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36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높은</a:t>
            </a:r>
            <a:r>
              <a:rPr lang="ko-KR" altLang="en-US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10844A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 연관성</a:t>
            </a:r>
            <a:endParaRPr lang="en-US" altLang="ko-KR" sz="28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4" name="모서리가 둥근 직사각형 59">
            <a:extLst>
              <a:ext uri="{FF2B5EF4-FFF2-40B4-BE49-F238E27FC236}">
                <a16:creationId xmlns:a16="http://schemas.microsoft.com/office/drawing/2014/main" xmlns="" id="{C240868C-EDEB-47B8-A610-9BC538BAE9D8}"/>
              </a:ext>
            </a:extLst>
          </p:cNvPr>
          <p:cNvSpPr/>
          <p:nvPr/>
        </p:nvSpPr>
        <p:spPr>
          <a:xfrm>
            <a:off x="10572474" y="4947056"/>
            <a:ext cx="4004513" cy="1118560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재발할 수도 있으니까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2800" dirty="0">
                <a:solidFill>
                  <a:srgbClr val="FF33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반복 보장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 되면 </a:t>
            </a:r>
            <a:r>
              <a:rPr lang="ko-KR" altLang="en-US" sz="20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좋겠어요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!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CA0634A0-7E2B-41BA-801B-77FE6AF39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91" b="90054" l="8964" r="92285">
                        <a14:foregroundMark x1="50992" y1="6862" x2="68406" y2="23285"/>
                        <a14:foregroundMark x1="85599" y1="8790" x2="88611" y2="11719"/>
                        <a14:foregroundMark x1="70242" y1="8173" x2="47318" y2="25829"/>
                        <a14:foregroundMark x1="81925" y1="57672" x2="81925" y2="70470"/>
                        <a14:foregroundMark x1="81925" y1="70470" x2="76929" y2="85813"/>
                        <a14:foregroundMark x1="76929" y1="85813" x2="52241" y2="90285"/>
                        <a14:foregroundMark x1="52241" y1="90285" x2="50037" y2="84657"/>
                        <a14:foregroundMark x1="56209" y1="7556" x2="68773" y2="7864"/>
                        <a14:foregroundMark x1="86481" y1="7864" x2="90154" y2="11025"/>
                        <a14:foregroundMark x1="69949" y1="13647" x2="58780" y2="21434"/>
                        <a14:foregroundMark x1="58780" y1="21434" x2="49743" y2="16500"/>
                        <a14:foregroundMark x1="48861" y1="12028" x2="59368" y2="6245"/>
                        <a14:foregroundMark x1="59368" y1="6245" x2="66569" y2="6245"/>
                        <a14:foregroundMark x1="9037" y1="61141" x2="9037" y2="61141"/>
                        <a14:foregroundMark x1="92285" y1="8481" x2="85893" y2="11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76987" y="5002135"/>
            <a:ext cx="949537" cy="904886"/>
          </a:xfrm>
          <a:prstGeom prst="rect">
            <a:avLst/>
          </a:prstGeom>
        </p:spPr>
      </p:pic>
      <p:sp>
        <p:nvSpPr>
          <p:cNvPr id="22" name="모서리가 둥근 직사각형 59">
            <a:extLst>
              <a:ext uri="{FF2B5EF4-FFF2-40B4-BE49-F238E27FC236}">
                <a16:creationId xmlns:a16="http://schemas.microsoft.com/office/drawing/2014/main" xmlns="" id="{DEF64149-19BE-4D12-A554-E6C3FD2AA417}"/>
              </a:ext>
            </a:extLst>
          </p:cNvPr>
          <p:cNvSpPr/>
          <p:nvPr/>
        </p:nvSpPr>
        <p:spPr>
          <a:xfrm>
            <a:off x="15642442" y="4947056"/>
            <a:ext cx="4073934" cy="1118560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연관성이 높으니까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2800" dirty="0">
                <a:solidFill>
                  <a:srgbClr val="FF33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단계별 보장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 되면 </a:t>
            </a:r>
            <a:r>
              <a:rPr lang="ko-KR" altLang="en-US" sz="20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좋겠어요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!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A0D3F650-0D8B-4BE4-9027-D6155B7DDE12}"/>
              </a:ext>
            </a:extLst>
          </p:cNvPr>
          <p:cNvSpPr/>
          <p:nvPr/>
        </p:nvSpPr>
        <p:spPr>
          <a:xfrm>
            <a:off x="10261601" y="3500965"/>
            <a:ext cx="9906000" cy="1415772"/>
          </a:xfrm>
          <a:prstGeom prst="rect">
            <a:avLst/>
          </a:prstGeom>
          <a:gradFill>
            <a:gsLst>
              <a:gs pos="0">
                <a:srgbClr val="16B264"/>
              </a:gs>
              <a:gs pos="59000">
                <a:srgbClr val="10844A"/>
              </a:gs>
              <a:gs pos="100000">
                <a:srgbClr val="3DE792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이유는 바로 뇌혈관</a:t>
            </a:r>
            <a:r>
              <a:rPr lang="en-US" altLang="ko-K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/</a:t>
            </a:r>
            <a:r>
              <a:rPr lang="ko-KR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심장질환은</a:t>
            </a:r>
            <a:r>
              <a:rPr lang="en-US" altLang="ko-K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</a:t>
            </a:r>
            <a:r>
              <a:rPr lang="ko-KR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우리 몸 구석구석을 돌고 도는</a:t>
            </a:r>
            <a:r>
              <a:rPr lang="en-US" altLang="ko-K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ko-KR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순환계 질환</a:t>
            </a:r>
            <a:r>
              <a:rPr lang="ko-KR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이기 때문이죠</a:t>
            </a:r>
            <a:r>
              <a:rPr lang="en-US" altLang="ko-K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!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2C14084-F631-4493-93D0-4A8EC652986A}"/>
              </a:ext>
            </a:extLst>
          </p:cNvPr>
          <p:cNvSpPr txBox="1"/>
          <p:nvPr/>
        </p:nvSpPr>
        <p:spPr>
          <a:xfrm>
            <a:off x="10261600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 err="1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진단비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D2809D6E-BA8E-4084-9293-8618E339ED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2923"/>
            <a:ext cx="9914312" cy="67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94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125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215945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0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986" y="112336"/>
            <a:ext cx="1499195" cy="410186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6C0A84A0-E4A6-4654-A305-31A67EF3FF22}"/>
              </a:ext>
            </a:extLst>
          </p:cNvPr>
          <p:cNvSpPr/>
          <p:nvPr/>
        </p:nvSpPr>
        <p:spPr>
          <a:xfrm>
            <a:off x="11025375" y="3943636"/>
            <a:ext cx="3481387" cy="415498"/>
          </a:xfrm>
          <a:prstGeom prst="rect">
            <a:avLst/>
          </a:prstGeom>
          <a:noFill/>
          <a:ln>
            <a:solidFill>
              <a:srgbClr val="10844A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뇌졸중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뇌혈관</a:t>
            </a:r>
            <a:r>
              <a:rPr lang="en-US" altLang="ko-KR" sz="11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11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뇌졸중 제외</a:t>
            </a:r>
            <a:r>
              <a:rPr lang="en-US" altLang="ko-KR" sz="11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2D4BAD1B-396C-4A6C-A1C4-F3C5DF0EE553}"/>
              </a:ext>
            </a:extLst>
          </p:cNvPr>
          <p:cNvSpPr/>
          <p:nvPr/>
        </p:nvSpPr>
        <p:spPr>
          <a:xfrm>
            <a:off x="15846614" y="3943636"/>
            <a:ext cx="3486150" cy="415498"/>
          </a:xfrm>
          <a:prstGeom prst="rect">
            <a:avLst/>
          </a:prstGeom>
          <a:noFill/>
          <a:ln>
            <a:solidFill>
              <a:srgbClr val="10844A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급성심근경색증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허혈심장질환</a:t>
            </a:r>
            <a:r>
              <a:rPr lang="en-US" altLang="ko-KR" sz="11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11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급성심근 제외</a:t>
            </a:r>
            <a:r>
              <a:rPr lang="en-US" altLang="ko-KR" sz="11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</p:txBody>
      </p:sp>
      <p:sp>
        <p:nvSpPr>
          <p:cNvPr id="16" name="십자형 15">
            <a:extLst>
              <a:ext uri="{FF2B5EF4-FFF2-40B4-BE49-F238E27FC236}">
                <a16:creationId xmlns:a16="http://schemas.microsoft.com/office/drawing/2014/main" xmlns="" id="{E24A0A38-75E3-4E1F-8FE1-2488F469B995}"/>
              </a:ext>
            </a:extLst>
          </p:cNvPr>
          <p:cNvSpPr/>
          <p:nvPr/>
        </p:nvSpPr>
        <p:spPr>
          <a:xfrm>
            <a:off x="14903925" y="3815435"/>
            <a:ext cx="543699" cy="543699"/>
          </a:xfrm>
          <a:prstGeom prst="plus">
            <a:avLst>
              <a:gd name="adj" fmla="val 37084"/>
            </a:avLst>
          </a:prstGeom>
          <a:solidFill>
            <a:srgbClr val="108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44B83C8E-A353-4490-A2EC-BB676EF3E3E0}"/>
              </a:ext>
            </a:extLst>
          </p:cNvPr>
          <p:cNvSpPr/>
          <p:nvPr/>
        </p:nvSpPr>
        <p:spPr>
          <a:xfrm>
            <a:off x="11020149" y="4716767"/>
            <a:ext cx="3481387" cy="738664"/>
          </a:xfrm>
          <a:prstGeom prst="rect">
            <a:avLst/>
          </a:prstGeom>
          <a:noFill/>
          <a:ln>
            <a:solidFill>
              <a:srgbClr val="10844A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파킨슨병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뇌전증</a:t>
            </a:r>
            <a:endParaRPr lang="en-US" altLang="ko-KR" sz="140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주요상해뇌출혈</a:t>
            </a:r>
            <a:endParaRPr lang="en-US" altLang="ko-KR" sz="110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C7ADB170-205A-459A-B42B-75064574C4CD}"/>
              </a:ext>
            </a:extLst>
          </p:cNvPr>
          <p:cNvSpPr/>
          <p:nvPr/>
        </p:nvSpPr>
        <p:spPr>
          <a:xfrm>
            <a:off x="15841388" y="4716767"/>
            <a:ext cx="3486150" cy="1061829"/>
          </a:xfrm>
          <a:prstGeom prst="rect">
            <a:avLst/>
          </a:prstGeom>
          <a:noFill/>
          <a:ln>
            <a:solidFill>
              <a:srgbClr val="007F4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주요심장염증질환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심근병증</a:t>
            </a:r>
            <a:endParaRPr lang="en-US" altLang="ko-KR" sz="140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특정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대심장질환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심장판막질환</a:t>
            </a:r>
            <a:endParaRPr lang="en-US" altLang="ko-KR" sz="140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류마티스심장질환</a:t>
            </a:r>
            <a:endParaRPr lang="en-US" altLang="ko-KR" sz="110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8A02510-A42E-412E-8332-0823B3206BD4}"/>
              </a:ext>
            </a:extLst>
          </p:cNvPr>
          <p:cNvSpPr txBox="1"/>
          <p:nvPr/>
        </p:nvSpPr>
        <p:spPr>
          <a:xfrm>
            <a:off x="12375258" y="3663521"/>
            <a:ext cx="771167" cy="330444"/>
          </a:xfrm>
          <a:prstGeom prst="roundRect">
            <a:avLst/>
          </a:prstGeom>
          <a:solidFill>
            <a:srgbClr val="10844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16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통합 </a:t>
            </a:r>
            <a:r>
              <a:rPr lang="en-US" altLang="ko-KR" sz="16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Ⅰ</a:t>
            </a:r>
            <a:endParaRPr lang="en-US" altLang="ko-KR" sz="1600" b="1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6AB5D83-B4B3-4979-BCEE-C75DCEB1AD67}"/>
              </a:ext>
            </a:extLst>
          </p:cNvPr>
          <p:cNvSpPr txBox="1"/>
          <p:nvPr/>
        </p:nvSpPr>
        <p:spPr>
          <a:xfrm>
            <a:off x="12375257" y="4446868"/>
            <a:ext cx="771167" cy="330444"/>
          </a:xfrm>
          <a:prstGeom prst="roundRect">
            <a:avLst/>
          </a:prstGeom>
          <a:solidFill>
            <a:srgbClr val="10844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16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통합 </a:t>
            </a:r>
            <a:r>
              <a:rPr lang="en-US" altLang="ko-KR" sz="16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Ⅱ</a:t>
            </a:r>
            <a:endParaRPr lang="en-US" altLang="ko-KR" sz="1600" b="1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B640A9C-FEB3-4720-8C65-B480903C9F92}"/>
              </a:ext>
            </a:extLst>
          </p:cNvPr>
          <p:cNvSpPr txBox="1"/>
          <p:nvPr/>
        </p:nvSpPr>
        <p:spPr>
          <a:xfrm>
            <a:off x="17210292" y="3660753"/>
            <a:ext cx="771167" cy="330444"/>
          </a:xfrm>
          <a:prstGeom prst="roundRect">
            <a:avLst/>
          </a:prstGeom>
          <a:solidFill>
            <a:srgbClr val="10844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16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통합 </a:t>
            </a:r>
            <a:r>
              <a:rPr lang="en-US" altLang="ko-KR" sz="16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Ⅰ</a:t>
            </a:r>
            <a:endParaRPr lang="en-US" altLang="ko-KR" sz="1600" b="1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E00594A-1E33-452E-AC47-10FD7D5A9A1D}"/>
              </a:ext>
            </a:extLst>
          </p:cNvPr>
          <p:cNvSpPr txBox="1"/>
          <p:nvPr/>
        </p:nvSpPr>
        <p:spPr>
          <a:xfrm>
            <a:off x="17198879" y="4445321"/>
            <a:ext cx="771167" cy="330444"/>
          </a:xfrm>
          <a:prstGeom prst="roundRect">
            <a:avLst/>
          </a:prstGeom>
          <a:solidFill>
            <a:srgbClr val="10844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16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통합 </a:t>
            </a:r>
            <a:r>
              <a:rPr lang="en-US" altLang="ko-KR" sz="16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Ⅱ</a:t>
            </a:r>
            <a:endParaRPr lang="en-US" altLang="ko-KR" sz="1600" b="1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4277E44-B1B7-4696-801A-E1145CD7FFD1}"/>
              </a:ext>
            </a:extLst>
          </p:cNvPr>
          <p:cNvSpPr txBox="1"/>
          <p:nvPr/>
        </p:nvSpPr>
        <p:spPr>
          <a:xfrm>
            <a:off x="10160000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 err="1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진단비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6428FA4-3217-43B1-A84A-9A109503FE6E}"/>
              </a:ext>
            </a:extLst>
          </p:cNvPr>
          <p:cNvSpPr txBox="1"/>
          <p:nvPr/>
        </p:nvSpPr>
        <p:spPr>
          <a:xfrm>
            <a:off x="11020148" y="2757272"/>
            <a:ext cx="3481387" cy="644815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3200" b="1" kern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7F4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1F737D03-7226-482A-BB5D-1E22E3C0986F}"/>
              </a:ext>
            </a:extLst>
          </p:cNvPr>
          <p:cNvSpPr/>
          <p:nvPr/>
        </p:nvSpPr>
        <p:spPr>
          <a:xfrm>
            <a:off x="11020148" y="2760320"/>
            <a:ext cx="3481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통합형</a:t>
            </a:r>
            <a:r>
              <a:rPr lang="ko-KR" altLang="en-US" sz="32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</a:t>
            </a:r>
            <a:r>
              <a:rPr lang="ko-KR" altLang="en-US" sz="32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뇌</a:t>
            </a:r>
            <a:r>
              <a:rPr lang="ko-KR" altLang="en-US" sz="32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</a:t>
            </a:r>
            <a:r>
              <a:rPr lang="ko-KR" altLang="en-US" sz="2400" dirty="0" err="1">
                <a:ln w="317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진단비</a:t>
            </a:r>
            <a:endParaRPr lang="en-US" altLang="ko-KR" sz="2000" dirty="0">
              <a:ln w="317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rgbClr val="10844A"/>
                  </a:gs>
                  <a:gs pos="50000">
                    <a:srgbClr val="20AD73"/>
                  </a:gs>
                  <a:gs pos="100000">
                    <a:srgbClr val="24B575"/>
                  </a:gs>
                </a:gsLst>
                <a:lin ang="16200000" scaled="0"/>
              </a:gra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9F16BC5-415B-4449-820C-54705FE3271A}"/>
              </a:ext>
            </a:extLst>
          </p:cNvPr>
          <p:cNvSpPr txBox="1"/>
          <p:nvPr/>
        </p:nvSpPr>
        <p:spPr>
          <a:xfrm>
            <a:off x="15841388" y="2761819"/>
            <a:ext cx="3481387" cy="644815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3200" b="1" kern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7F4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BF43C23A-6473-4BF7-A27D-7B807A25D9D9}"/>
              </a:ext>
            </a:extLst>
          </p:cNvPr>
          <p:cNvSpPr/>
          <p:nvPr/>
        </p:nvSpPr>
        <p:spPr>
          <a:xfrm>
            <a:off x="15841388" y="2764867"/>
            <a:ext cx="3481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통합형</a:t>
            </a:r>
            <a:r>
              <a:rPr lang="ko-KR" altLang="en-US" sz="32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</a:t>
            </a:r>
            <a:r>
              <a:rPr lang="ko-KR" altLang="en-US" sz="32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심장</a:t>
            </a:r>
            <a:r>
              <a:rPr lang="ko-KR" altLang="en-US" sz="32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</a:t>
            </a:r>
            <a:r>
              <a:rPr lang="ko-KR" altLang="en-US" sz="2400" dirty="0" err="1">
                <a:ln w="317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진단비</a:t>
            </a:r>
            <a:endParaRPr lang="en-US" altLang="ko-KR" sz="2000" dirty="0">
              <a:ln w="317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rgbClr val="10844A"/>
                  </a:gs>
                  <a:gs pos="50000">
                    <a:srgbClr val="20AD73"/>
                  </a:gs>
                  <a:gs pos="100000">
                    <a:srgbClr val="24B575"/>
                  </a:gs>
                </a:gsLst>
                <a:lin ang="16200000" scaled="0"/>
              </a:gra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5018664-A430-4E12-B41B-6F1E626164F6}"/>
              </a:ext>
            </a:extLst>
          </p:cNvPr>
          <p:cNvSpPr txBox="1"/>
          <p:nvPr/>
        </p:nvSpPr>
        <p:spPr>
          <a:xfrm>
            <a:off x="11863886" y="1276353"/>
            <a:ext cx="6600203" cy="761931"/>
          </a:xfrm>
          <a:prstGeom prst="roundRect">
            <a:avLst/>
          </a:prstGeom>
          <a:solidFill>
            <a:srgbClr val="10844A">
              <a:alpha val="80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2400" b="1" kern="0" spc="-5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  <a:sym typeface="Wingdings" panose="05000000000000000000" pitchFamily="2" charset="2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626EC396-A05C-4D0B-BB25-5FBB67F2E41E}"/>
              </a:ext>
            </a:extLst>
          </p:cNvPr>
          <p:cNvSpPr/>
          <p:nvPr/>
        </p:nvSpPr>
        <p:spPr>
          <a:xfrm>
            <a:off x="12148659" y="1205752"/>
            <a:ext cx="6030659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뇌 </a:t>
            </a:r>
            <a:r>
              <a:rPr lang="en-US" altLang="ko-K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/ </a:t>
            </a:r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심장 </a:t>
            </a:r>
            <a:r>
              <a:rPr lang="en-US" altLang="ko-K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2</a:t>
            </a:r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대 질환은 </a:t>
            </a:r>
            <a:r>
              <a:rPr lang="ko-KR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반복보장</a:t>
            </a:r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이 핵심</a:t>
            </a:r>
            <a:r>
              <a:rPr lang="en-US" altLang="ko-K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!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8BB1C5D0-28FF-4FF5-987C-2C1558177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50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211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303031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086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072" y="10906"/>
            <a:ext cx="1499195" cy="410186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F1067681-9C36-45D7-A1A0-77B09EC68457}"/>
              </a:ext>
            </a:extLst>
          </p:cNvPr>
          <p:cNvSpPr/>
          <p:nvPr/>
        </p:nvSpPr>
        <p:spPr>
          <a:xfrm>
            <a:off x="10731527" y="907729"/>
            <a:ext cx="89371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4000" dirty="0">
                <a:solidFill>
                  <a:srgbClr val="14A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뇌</a:t>
            </a:r>
            <a:r>
              <a:rPr lang="en-US" altLang="ko-KR" sz="4000" dirty="0">
                <a:solidFill>
                  <a:srgbClr val="14A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/</a:t>
            </a:r>
            <a:r>
              <a:rPr lang="ko-KR" altLang="en-US" sz="4000" dirty="0">
                <a:solidFill>
                  <a:srgbClr val="14A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심장 진단비</a:t>
            </a: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가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  <a:p>
            <a:pPr algn="ctr"/>
            <a:r>
              <a:rPr lang="ko-KR" altLang="en-US" sz="4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단계별 보장 </a:t>
            </a: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되는 </a:t>
            </a:r>
            <a:r>
              <a:rPr lang="en-US" altLang="ko-KR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DB</a:t>
            </a: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손보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xmlns="" id="{5EC56699-5B45-4043-8A00-6B17D630FB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308623"/>
              </p:ext>
            </p:extLst>
          </p:nvPr>
        </p:nvGraphicFramePr>
        <p:xfrm>
          <a:off x="11428651" y="2940330"/>
          <a:ext cx="7542868" cy="3230931"/>
        </p:xfrm>
        <a:graphic>
          <a:graphicData uri="http://schemas.openxmlformats.org/drawingml/2006/table">
            <a:tbl>
              <a:tblPr/>
              <a:tblGrid>
                <a:gridCol w="550330">
                  <a:extLst>
                    <a:ext uri="{9D8B030D-6E8A-4147-A177-3AD203B41FA5}">
                      <a16:colId xmlns:a16="http://schemas.microsoft.com/office/drawing/2014/main" xmlns="" val="2993657085"/>
                    </a:ext>
                  </a:extLst>
                </a:gridCol>
                <a:gridCol w="3092858">
                  <a:extLst>
                    <a:ext uri="{9D8B030D-6E8A-4147-A177-3AD203B41FA5}">
                      <a16:colId xmlns:a16="http://schemas.microsoft.com/office/drawing/2014/main" xmlns="" val="1248175486"/>
                    </a:ext>
                  </a:extLst>
                </a:gridCol>
                <a:gridCol w="3899680">
                  <a:extLst>
                    <a:ext uri="{9D8B030D-6E8A-4147-A177-3AD203B41FA5}">
                      <a16:colId xmlns:a16="http://schemas.microsoft.com/office/drawing/2014/main" xmlns="" val="386593151"/>
                    </a:ext>
                  </a:extLst>
                </a:gridCol>
              </a:tblGrid>
              <a:tr h="360198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구분</a:t>
                      </a:r>
                    </a:p>
                  </a:txBody>
                  <a:tcPr marL="6627" marR="6627" marT="6627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통합형 뇌 </a:t>
                      </a:r>
                      <a:r>
                        <a:rPr lang="ko-KR" altLang="en-US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진단비</a:t>
                      </a:r>
                      <a:endParaRPr lang="ko-KR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marL="6627" marR="6627" marT="6627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8C71"/>
                        </a:gs>
                        <a:gs pos="59000">
                          <a:srgbClr val="FF3300"/>
                        </a:gs>
                        <a:gs pos="100000">
                          <a:srgbClr val="FF603B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   통합형 심장 </a:t>
                      </a:r>
                      <a:r>
                        <a:rPr lang="ko-KR" altLang="en-US" sz="1600" b="0" i="0" u="none" strike="noStrik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진단비</a:t>
                      </a:r>
                      <a:endParaRPr lang="ko-KR" altLang="en-US" sz="1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marL="6627" marR="6627" marT="6627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6B264"/>
                        </a:gs>
                        <a:gs pos="59000">
                          <a:srgbClr val="10844A"/>
                        </a:gs>
                        <a:gs pos="100000">
                          <a:srgbClr val="3DE792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13962078"/>
                  </a:ext>
                </a:extLst>
              </a:tr>
              <a:tr h="36019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rgbClr val="231F20"/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Ⅰ</a:t>
                      </a:r>
                    </a:p>
                  </a:txBody>
                  <a:tcPr marL="6627" marR="6627" marT="6627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 dirty="0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뇌졸중  </a:t>
                      </a:r>
                      <a:r>
                        <a:rPr lang="en-US" sz="1200" b="0" i="0" u="none" strike="noStrike" dirty="0">
                          <a:solidFill>
                            <a:srgbClr val="FF505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I60, I61 , I62 , I63. I65 , I66</a:t>
                      </a:r>
                      <a:endParaRPr lang="en-US" sz="1200" b="0" i="0" u="none" strike="noStrike" dirty="0">
                        <a:solidFill>
                          <a:srgbClr val="231F20"/>
                        </a:solidFill>
                        <a:effectLst/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marL="6627" marR="6627" marT="6627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 dirty="0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급성심근경색증   </a:t>
                      </a:r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I21, I22 , I23</a:t>
                      </a:r>
                      <a:endParaRPr lang="en-US" sz="1200" b="0" i="0" u="none" strike="noStrike" dirty="0">
                        <a:solidFill>
                          <a:srgbClr val="231F20"/>
                        </a:solidFill>
                        <a:effectLst/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marL="6627" marR="6627" marT="6627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3761309"/>
                  </a:ext>
                </a:extLst>
              </a:tr>
              <a:tr h="3601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 dirty="0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뇌혈관</a:t>
                      </a:r>
                      <a:r>
                        <a:rPr lang="en-US" altLang="ko-KR" sz="1200" b="0" i="0" u="none" strike="noStrike" dirty="0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(</a:t>
                      </a:r>
                      <a:r>
                        <a:rPr lang="ko-KR" altLang="en-US" sz="1200" b="0" i="0" u="none" strike="noStrike" dirty="0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뇌졸중 제외</a:t>
                      </a:r>
                      <a:r>
                        <a:rPr lang="en-US" altLang="ko-KR" sz="1200" b="0" i="0" u="none" strike="noStrike" dirty="0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)  </a:t>
                      </a:r>
                      <a:r>
                        <a:rPr lang="en-US" sz="1200" b="0" i="0" u="none" strike="noStrike" dirty="0">
                          <a:solidFill>
                            <a:srgbClr val="FF505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I64, </a:t>
                      </a:r>
                      <a:r>
                        <a:rPr lang="en-US" sz="1600" b="0" i="0" u="none" strike="noStrike" dirty="0">
                          <a:solidFill>
                            <a:srgbClr val="FF5050"/>
                          </a:solidFill>
                          <a:effectLst/>
                          <a:highlight>
                            <a:srgbClr val="FFFF00"/>
                          </a:highlight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I67</a:t>
                      </a:r>
                      <a:r>
                        <a:rPr lang="en-US" sz="1200" b="0" i="0" u="none" strike="noStrike" dirty="0">
                          <a:solidFill>
                            <a:srgbClr val="FF505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 , I68 , I69</a:t>
                      </a:r>
                      <a:endParaRPr lang="en-US" sz="1200" b="0" i="0" u="none" strike="noStrike" dirty="0">
                        <a:solidFill>
                          <a:srgbClr val="231F20"/>
                        </a:solidFill>
                        <a:effectLst/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marL="6627" marR="6627" marT="6627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 dirty="0" err="1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허혈심장질환</a:t>
                      </a:r>
                      <a:r>
                        <a:rPr lang="en-US" altLang="ko-KR" sz="1200" b="0" i="0" u="none" strike="noStrike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(</a:t>
                      </a:r>
                      <a:r>
                        <a:rPr lang="ko-KR" altLang="en-US" sz="1200" b="0" i="0" u="none" strike="noStrike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급성심근경색증 제외</a:t>
                      </a:r>
                      <a:r>
                        <a:rPr lang="en-US" altLang="ko-KR" sz="1200" b="0" i="0" u="none" strike="noStrike" dirty="0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)</a:t>
                      </a:r>
                      <a:r>
                        <a:rPr lang="ko-KR" altLang="en-US" sz="1200" b="0" i="0" u="none" strike="noStrike" dirty="0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 </a:t>
                      </a:r>
                      <a:r>
                        <a:rPr lang="ko-KR" altLang="en-US" sz="1200" b="0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  </a:t>
                      </a:r>
                      <a:r>
                        <a:rPr lang="en-US" altLang="ko-KR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I20, I24 , I25</a:t>
                      </a:r>
                      <a:endParaRPr lang="ko-KR" altLang="en-US" sz="1200" b="0" i="0" u="none" strike="noStrike" dirty="0">
                        <a:solidFill>
                          <a:srgbClr val="231F20"/>
                        </a:solidFill>
                        <a:effectLst/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marL="6627" marR="6627" marT="6627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4183552"/>
                  </a:ext>
                </a:extLst>
              </a:tr>
              <a:tr h="709545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rgbClr val="231F20"/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Ⅱ</a:t>
                      </a:r>
                    </a:p>
                  </a:txBody>
                  <a:tcPr marL="6627" marR="6627" marT="6627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파킨슨병  </a:t>
                      </a:r>
                      <a:r>
                        <a:rPr lang="en-US" sz="1200" b="0" i="0" u="none" strike="noStrike">
                          <a:solidFill>
                            <a:srgbClr val="FF505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G20, F0</a:t>
                      </a:r>
                      <a:endParaRPr lang="en-US" sz="1200" b="0" i="0" u="none" strike="noStrike">
                        <a:solidFill>
                          <a:srgbClr val="231F20"/>
                        </a:solidFill>
                        <a:effectLst/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marL="6627" marR="6627" marT="6627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 dirty="0" err="1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주요심장염증질환</a:t>
                      </a:r>
                      <a:r>
                        <a:rPr lang="ko-KR" altLang="en-US" sz="1600" b="0" i="0" u="none" strike="noStrike" dirty="0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  </a:t>
                      </a:r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I30, I31, I32, I33 </a:t>
                      </a:r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, I38,</a:t>
                      </a:r>
                      <a:r>
                        <a:rPr lang="en-US" sz="1200" b="0" i="0" u="none" strike="noStrike" baseline="0">
                          <a:solidFill>
                            <a:srgbClr val="0070C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 </a:t>
                      </a:r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I40, I41 </a:t>
                      </a:r>
                    </a:p>
                  </a:txBody>
                  <a:tcPr marL="6627" marR="6627" marT="6627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83355917"/>
                  </a:ext>
                </a:extLst>
              </a:tr>
              <a:tr h="3601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뇌전증 </a:t>
                      </a:r>
                      <a:r>
                        <a:rPr lang="en-US" sz="1200" b="0" i="0" u="none" strike="noStrike">
                          <a:solidFill>
                            <a:srgbClr val="FF505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G40. G41</a:t>
                      </a:r>
                      <a:endParaRPr lang="en-US" sz="1600" b="0" i="0" u="none" strike="noStrike">
                        <a:solidFill>
                          <a:srgbClr val="231F20"/>
                        </a:solidFill>
                        <a:effectLst/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marL="6627" marR="6627" marT="6627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심근병증 </a:t>
                      </a:r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I42, I43</a:t>
                      </a:r>
                      <a:endParaRPr lang="en-US" sz="1200" b="0" i="0" u="none" strike="noStrike">
                        <a:solidFill>
                          <a:srgbClr val="231F20"/>
                        </a:solidFill>
                        <a:effectLst/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marL="6627" marR="6627" marT="6627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51586833"/>
                  </a:ext>
                </a:extLst>
              </a:tr>
              <a:tr h="3601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 dirty="0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특정</a:t>
                      </a:r>
                      <a:r>
                        <a:rPr lang="en-US" altLang="ko-KR" sz="1600" b="0" i="0" u="none" strike="noStrike" dirty="0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3</a:t>
                      </a:r>
                      <a:r>
                        <a:rPr lang="ko-KR" altLang="en-US" sz="1600" b="0" i="0" u="none" strike="noStrike" dirty="0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대심장질환  </a:t>
                      </a:r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I46.0 ,  I47, I48, </a:t>
                      </a:r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I49</a:t>
                      </a:r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 , I50 </a:t>
                      </a:r>
                      <a:endParaRPr lang="en-US" sz="1600" b="0" i="0" u="none" strike="noStrike" dirty="0">
                        <a:solidFill>
                          <a:srgbClr val="231F20"/>
                        </a:solidFill>
                        <a:effectLst/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marL="6627" marR="6627" marT="6627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3377299"/>
                  </a:ext>
                </a:extLst>
              </a:tr>
              <a:tr h="3601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 dirty="0" err="1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주요상해뇌출혈</a:t>
                      </a:r>
                      <a:r>
                        <a:rPr lang="ko-KR" altLang="en-US" sz="1600" b="0" i="0" u="none" strike="noStrike" dirty="0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  </a:t>
                      </a:r>
                      <a:r>
                        <a:rPr lang="en-US" sz="1200" b="0" i="0" u="none" strike="noStrike" dirty="0">
                          <a:solidFill>
                            <a:srgbClr val="FF505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S06.4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, </a:t>
                      </a:r>
                      <a:r>
                        <a:rPr lang="en-US" sz="1200" b="0" i="0" u="none" strike="noStrike" dirty="0">
                          <a:solidFill>
                            <a:srgbClr val="FF505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S06.5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, </a:t>
                      </a:r>
                      <a:r>
                        <a:rPr lang="en-US" sz="1200" b="0" i="0" u="none" strike="noStrike" dirty="0">
                          <a:solidFill>
                            <a:srgbClr val="FF505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S06.6</a:t>
                      </a:r>
                      <a:endParaRPr lang="en-US" sz="1200" b="0" i="0" u="none" strike="noStrike" dirty="0">
                        <a:solidFill>
                          <a:srgbClr val="231F20"/>
                        </a:solidFill>
                        <a:effectLst/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marL="6627" marR="6627" marT="6627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 dirty="0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심장판막질환 </a:t>
                      </a:r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I34 ,  I35, I36,I37, I39</a:t>
                      </a:r>
                      <a:endParaRPr lang="en-US" sz="1200" b="0" i="0" u="none" strike="noStrike" dirty="0">
                        <a:solidFill>
                          <a:srgbClr val="231F20"/>
                        </a:solidFill>
                        <a:effectLst/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marL="6627" marR="6627" marT="6627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88014211"/>
                  </a:ext>
                </a:extLst>
              </a:tr>
              <a:tr h="3601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 dirty="0" err="1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류마티스심장</a:t>
                      </a:r>
                      <a:r>
                        <a:rPr lang="ko-KR" altLang="en-US" sz="1600" b="0" i="0" u="none" strike="noStrike" dirty="0">
                          <a:solidFill>
                            <a:srgbClr val="231F2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배달의민족 주아" panose="02020603020101020101" pitchFamily="18" charset="-127"/>
                          <a:ea typeface="배달의민족 주아" panose="02020603020101020101" pitchFamily="18" charset="-127"/>
                        </a:rPr>
                        <a:t>I05, I06 , I07, I08, I09</a:t>
                      </a:r>
                      <a:endParaRPr lang="en-US" sz="1200" b="0" i="0" u="none" strike="noStrike" dirty="0">
                        <a:solidFill>
                          <a:srgbClr val="231F20"/>
                        </a:solidFill>
                        <a:effectLst/>
                        <a:latin typeface="배달의민족 주아" panose="02020603020101020101" pitchFamily="18" charset="-127"/>
                        <a:ea typeface="배달의민족 주아" panose="02020603020101020101" pitchFamily="18" charset="-127"/>
                      </a:endParaRPr>
                    </a:p>
                  </a:txBody>
                  <a:tcPr marL="6627" marR="6627" marT="6627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4698363"/>
                  </a:ext>
                </a:extLst>
              </a:tr>
            </a:tbl>
          </a:graphicData>
        </a:graphic>
      </p:graphicFrame>
      <p:sp>
        <p:nvSpPr>
          <p:cNvPr id="13" name="아래로 구부러진 화살표 65">
            <a:extLst>
              <a:ext uri="{FF2B5EF4-FFF2-40B4-BE49-F238E27FC236}">
                <a16:creationId xmlns:a16="http://schemas.microsoft.com/office/drawing/2014/main" xmlns="" id="{51F4078F-AA33-4A81-8C33-55A95C911C4A}"/>
              </a:ext>
            </a:extLst>
          </p:cNvPr>
          <p:cNvSpPr/>
          <p:nvPr/>
        </p:nvSpPr>
        <p:spPr>
          <a:xfrm rot="5400000">
            <a:off x="18951536" y="3525850"/>
            <a:ext cx="371476" cy="240921"/>
          </a:xfrm>
          <a:prstGeom prst="curvedDownArrow">
            <a:avLst>
              <a:gd name="adj1" fmla="val 25000"/>
              <a:gd name="adj2" fmla="val 123122"/>
              <a:gd name="adj3" fmla="val 5678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아래로 구부러진 화살표 66">
            <a:extLst>
              <a:ext uri="{FF2B5EF4-FFF2-40B4-BE49-F238E27FC236}">
                <a16:creationId xmlns:a16="http://schemas.microsoft.com/office/drawing/2014/main" xmlns="" id="{399CB1F4-A92A-45F2-B381-7149F51856A7}"/>
              </a:ext>
            </a:extLst>
          </p:cNvPr>
          <p:cNvSpPr/>
          <p:nvPr/>
        </p:nvSpPr>
        <p:spPr>
          <a:xfrm rot="5400000">
            <a:off x="18951535" y="4552562"/>
            <a:ext cx="371475" cy="240921"/>
          </a:xfrm>
          <a:prstGeom prst="curvedDownArrow">
            <a:avLst>
              <a:gd name="adj1" fmla="val 25000"/>
              <a:gd name="adj2" fmla="val 123122"/>
              <a:gd name="adj3" fmla="val 5678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아래로 구부러진 화살표 67">
            <a:extLst>
              <a:ext uri="{FF2B5EF4-FFF2-40B4-BE49-F238E27FC236}">
                <a16:creationId xmlns:a16="http://schemas.microsoft.com/office/drawing/2014/main" xmlns="" id="{7D3E1731-8423-4AED-B64C-E8B8CFCE8C5B}"/>
              </a:ext>
            </a:extLst>
          </p:cNvPr>
          <p:cNvSpPr/>
          <p:nvPr/>
        </p:nvSpPr>
        <p:spPr>
          <a:xfrm rot="5400000">
            <a:off x="18951535" y="4962137"/>
            <a:ext cx="371475" cy="240921"/>
          </a:xfrm>
          <a:prstGeom prst="curvedDownArrow">
            <a:avLst>
              <a:gd name="adj1" fmla="val 25000"/>
              <a:gd name="adj2" fmla="val 123122"/>
              <a:gd name="adj3" fmla="val 5678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아래로 구부러진 화살표 68">
            <a:extLst>
              <a:ext uri="{FF2B5EF4-FFF2-40B4-BE49-F238E27FC236}">
                <a16:creationId xmlns:a16="http://schemas.microsoft.com/office/drawing/2014/main" xmlns="" id="{06C11360-E5B8-46D2-85FE-286B7637980E}"/>
              </a:ext>
            </a:extLst>
          </p:cNvPr>
          <p:cNvSpPr/>
          <p:nvPr/>
        </p:nvSpPr>
        <p:spPr>
          <a:xfrm rot="5400000">
            <a:off x="18951535" y="5371712"/>
            <a:ext cx="371475" cy="240921"/>
          </a:xfrm>
          <a:prstGeom prst="curvedDownArrow">
            <a:avLst>
              <a:gd name="adj1" fmla="val 25000"/>
              <a:gd name="adj2" fmla="val 123122"/>
              <a:gd name="adj3" fmla="val 5678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아래로 구부러진 화살표 69">
            <a:extLst>
              <a:ext uri="{FF2B5EF4-FFF2-40B4-BE49-F238E27FC236}">
                <a16:creationId xmlns:a16="http://schemas.microsoft.com/office/drawing/2014/main" xmlns="" id="{3E58AFD9-988E-450C-951D-7E23EEA97A9D}"/>
              </a:ext>
            </a:extLst>
          </p:cNvPr>
          <p:cNvSpPr/>
          <p:nvPr/>
        </p:nvSpPr>
        <p:spPr>
          <a:xfrm rot="5400000">
            <a:off x="18951534" y="5781287"/>
            <a:ext cx="371475" cy="240921"/>
          </a:xfrm>
          <a:prstGeom prst="curvedDownArrow">
            <a:avLst>
              <a:gd name="adj1" fmla="val 25000"/>
              <a:gd name="adj2" fmla="val 123122"/>
              <a:gd name="adj3" fmla="val 5678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아래로 구부러진 화살표 70">
            <a:extLst>
              <a:ext uri="{FF2B5EF4-FFF2-40B4-BE49-F238E27FC236}">
                <a16:creationId xmlns:a16="http://schemas.microsoft.com/office/drawing/2014/main" xmlns="" id="{3741976B-1C2A-4702-94A7-3253C0A949B0}"/>
              </a:ext>
            </a:extLst>
          </p:cNvPr>
          <p:cNvSpPr/>
          <p:nvPr/>
        </p:nvSpPr>
        <p:spPr>
          <a:xfrm rot="5400000">
            <a:off x="18951578" y="3957249"/>
            <a:ext cx="371475" cy="240921"/>
          </a:xfrm>
          <a:prstGeom prst="curvedDownArrow">
            <a:avLst>
              <a:gd name="adj1" fmla="val 25000"/>
              <a:gd name="adj2" fmla="val 123122"/>
              <a:gd name="adj3" fmla="val 5678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아래로 구부러진 화살표 71">
            <a:extLst>
              <a:ext uri="{FF2B5EF4-FFF2-40B4-BE49-F238E27FC236}">
                <a16:creationId xmlns:a16="http://schemas.microsoft.com/office/drawing/2014/main" xmlns="" id="{526F0F6D-DBFA-4043-93DA-DEC3A9CDA6D2}"/>
              </a:ext>
            </a:extLst>
          </p:cNvPr>
          <p:cNvSpPr/>
          <p:nvPr/>
        </p:nvSpPr>
        <p:spPr>
          <a:xfrm rot="5400000">
            <a:off x="14841519" y="3508115"/>
            <a:ext cx="371476" cy="240921"/>
          </a:xfrm>
          <a:prstGeom prst="curvedDownArrow">
            <a:avLst>
              <a:gd name="adj1" fmla="val 25000"/>
              <a:gd name="adj2" fmla="val 123122"/>
              <a:gd name="adj3" fmla="val 5678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아래로 구부러진 화살표 72">
            <a:extLst>
              <a:ext uri="{FF2B5EF4-FFF2-40B4-BE49-F238E27FC236}">
                <a16:creationId xmlns:a16="http://schemas.microsoft.com/office/drawing/2014/main" xmlns="" id="{4CB6299D-FAC7-4E29-BD80-6708F8EBAA31}"/>
              </a:ext>
            </a:extLst>
          </p:cNvPr>
          <p:cNvSpPr/>
          <p:nvPr/>
        </p:nvSpPr>
        <p:spPr>
          <a:xfrm rot="5400000">
            <a:off x="14841518" y="4657841"/>
            <a:ext cx="371476" cy="240921"/>
          </a:xfrm>
          <a:prstGeom prst="curvedDownArrow">
            <a:avLst>
              <a:gd name="adj1" fmla="val 25000"/>
              <a:gd name="adj2" fmla="val 123122"/>
              <a:gd name="adj3" fmla="val 5678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아래로 구부러진 화살표 73">
            <a:extLst>
              <a:ext uri="{FF2B5EF4-FFF2-40B4-BE49-F238E27FC236}">
                <a16:creationId xmlns:a16="http://schemas.microsoft.com/office/drawing/2014/main" xmlns="" id="{381148BD-69AF-4D33-98F8-578104C6DC75}"/>
              </a:ext>
            </a:extLst>
          </p:cNvPr>
          <p:cNvSpPr/>
          <p:nvPr/>
        </p:nvSpPr>
        <p:spPr>
          <a:xfrm rot="5400000">
            <a:off x="14841518" y="5371712"/>
            <a:ext cx="371476" cy="240921"/>
          </a:xfrm>
          <a:prstGeom prst="curvedDownArrow">
            <a:avLst>
              <a:gd name="adj1" fmla="val 25000"/>
              <a:gd name="adj2" fmla="val 123122"/>
              <a:gd name="adj3" fmla="val 5678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2" name="아래로 구부러진 화살표 74">
            <a:extLst>
              <a:ext uri="{FF2B5EF4-FFF2-40B4-BE49-F238E27FC236}">
                <a16:creationId xmlns:a16="http://schemas.microsoft.com/office/drawing/2014/main" xmlns="" id="{25C250E5-5C3F-4AA4-B280-EE05D8E11CB6}"/>
              </a:ext>
            </a:extLst>
          </p:cNvPr>
          <p:cNvSpPr/>
          <p:nvPr/>
        </p:nvSpPr>
        <p:spPr>
          <a:xfrm rot="5400000">
            <a:off x="14841518" y="3946018"/>
            <a:ext cx="371476" cy="240921"/>
          </a:xfrm>
          <a:prstGeom prst="curvedDownArrow">
            <a:avLst>
              <a:gd name="adj1" fmla="val 25000"/>
              <a:gd name="adj2" fmla="val 123122"/>
              <a:gd name="adj3" fmla="val 5678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3" name="모서리가 둥근 직사각형 75">
            <a:extLst>
              <a:ext uri="{FF2B5EF4-FFF2-40B4-BE49-F238E27FC236}">
                <a16:creationId xmlns:a16="http://schemas.microsoft.com/office/drawing/2014/main" xmlns="" id="{3669AC50-1C7D-4846-954C-4ABD1C111F7F}"/>
              </a:ext>
            </a:extLst>
          </p:cNvPr>
          <p:cNvSpPr/>
          <p:nvPr/>
        </p:nvSpPr>
        <p:spPr>
          <a:xfrm rot="20907790">
            <a:off x="11816920" y="2406210"/>
            <a:ext cx="924142" cy="666463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단계별</a:t>
            </a:r>
            <a:endParaRPr lang="en-US" altLang="ko-KR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ko-K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총 </a:t>
            </a:r>
            <a:r>
              <a:rPr lang="en-US" altLang="ko-K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5</a:t>
            </a:r>
            <a:r>
              <a:rPr lang="ko-K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번</a:t>
            </a:r>
            <a:r>
              <a:rPr lang="en-US" altLang="ko-K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!</a:t>
            </a:r>
            <a:endParaRPr lang="en-US" altLang="ko-KR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24" name="모서리가 둥근 직사각형 76">
            <a:extLst>
              <a:ext uri="{FF2B5EF4-FFF2-40B4-BE49-F238E27FC236}">
                <a16:creationId xmlns:a16="http://schemas.microsoft.com/office/drawing/2014/main" xmlns="" id="{6FC656C1-9BB5-44FD-AFA0-447D9AB7776D}"/>
              </a:ext>
            </a:extLst>
          </p:cNvPr>
          <p:cNvSpPr/>
          <p:nvPr/>
        </p:nvSpPr>
        <p:spPr>
          <a:xfrm rot="742588">
            <a:off x="18121084" y="2400597"/>
            <a:ext cx="924142" cy="666463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단계별</a:t>
            </a:r>
            <a:endParaRPr lang="en-US" altLang="ko-KR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ko-K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총 </a:t>
            </a:r>
            <a:r>
              <a:rPr lang="en-US" altLang="ko-K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7</a:t>
            </a:r>
            <a:r>
              <a:rPr lang="ko-K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번</a:t>
            </a:r>
            <a:r>
              <a:rPr lang="en-US" altLang="ko-K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!</a:t>
            </a:r>
            <a:endParaRPr lang="en-US" altLang="ko-KR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065A4F-852F-4E10-980A-F58504465C42}"/>
              </a:ext>
            </a:extLst>
          </p:cNvPr>
          <p:cNvSpPr txBox="1"/>
          <p:nvPr/>
        </p:nvSpPr>
        <p:spPr>
          <a:xfrm>
            <a:off x="10247086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 err="1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진단비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7B3E115B-0C8D-47CF-9671-FACD44994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45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8354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448174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229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215" y="10906"/>
            <a:ext cx="1499195" cy="41018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B504D19-7E18-4CB6-B89E-A7A84A714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74" y="506479"/>
            <a:ext cx="1263186" cy="17867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1BA4DC1-1CE6-4568-BEF0-ECE013044CAD}"/>
              </a:ext>
            </a:extLst>
          </p:cNvPr>
          <p:cNvSpPr txBox="1"/>
          <p:nvPr/>
        </p:nvSpPr>
        <p:spPr>
          <a:xfrm>
            <a:off x="13453962" y="978192"/>
            <a:ext cx="2158999" cy="761931"/>
          </a:xfrm>
          <a:prstGeom prst="roundRect">
            <a:avLst/>
          </a:prstGeom>
          <a:solidFill>
            <a:srgbClr val="10844A">
              <a:alpha val="80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2400" b="1" kern="0" spc="-5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  <a:sym typeface="Wingdings" panose="05000000000000000000" pitchFamily="2" charset="2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E00008BE-E7BE-4BF2-BE8B-4E3CE416E8E0}"/>
              </a:ext>
            </a:extLst>
          </p:cNvPr>
          <p:cNvSpPr/>
          <p:nvPr/>
        </p:nvSpPr>
        <p:spPr>
          <a:xfrm>
            <a:off x="11844969" y="1033512"/>
            <a:ext cx="7000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종합보험 </a:t>
            </a: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총 정리</a:t>
            </a:r>
            <a:endParaRPr lang="en-US" altLang="ko-KR" sz="3600" dirty="0"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0D9BC7C-77C6-400E-8019-122554C2CBF0}"/>
              </a:ext>
            </a:extLst>
          </p:cNvPr>
          <p:cNvSpPr txBox="1"/>
          <p:nvPr/>
        </p:nvSpPr>
        <p:spPr>
          <a:xfrm>
            <a:off x="10835137" y="2353915"/>
            <a:ext cx="4022695" cy="860382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내야하는 돈</a:t>
            </a:r>
            <a:endParaRPr lang="en-US" altLang="ko-KR" sz="28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F55B335-456C-4369-8F5E-CDCD1E52B7F2}"/>
              </a:ext>
            </a:extLst>
          </p:cNvPr>
          <p:cNvSpPr txBox="1"/>
          <p:nvPr/>
        </p:nvSpPr>
        <p:spPr>
          <a:xfrm>
            <a:off x="15795016" y="2353915"/>
            <a:ext cx="4022695" cy="860382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받을 수 있는 돈</a:t>
            </a:r>
            <a:endParaRPr lang="en-US" altLang="ko-KR" sz="28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4" name="모서리가 둥근 직사각형 59">
            <a:extLst>
              <a:ext uri="{FF2B5EF4-FFF2-40B4-BE49-F238E27FC236}">
                <a16:creationId xmlns:a16="http://schemas.microsoft.com/office/drawing/2014/main" xmlns="" id="{C240868C-EDEB-47B8-A610-9BC538BAE9D8}"/>
              </a:ext>
            </a:extLst>
          </p:cNvPr>
          <p:cNvSpPr/>
          <p:nvPr/>
        </p:nvSpPr>
        <p:spPr>
          <a:xfrm>
            <a:off x="11040022" y="3945609"/>
            <a:ext cx="3612923" cy="2262004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보험료가 타사보다 싸면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좋을 것이고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아예 안 낼 수 있다면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더 좋을 것이다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!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CA0634A0-7E2B-41BA-801B-77FE6AF39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91" b="90054" l="8964" r="92285">
                        <a14:foregroundMark x1="50992" y1="6862" x2="68406" y2="23285"/>
                        <a14:foregroundMark x1="85599" y1="8790" x2="88611" y2="11719"/>
                        <a14:foregroundMark x1="70242" y1="8173" x2="47318" y2="25829"/>
                        <a14:foregroundMark x1="81925" y1="57672" x2="81925" y2="70470"/>
                        <a14:foregroundMark x1="81925" y1="70470" x2="76929" y2="85813"/>
                        <a14:foregroundMark x1="76929" y1="85813" x2="52241" y2="90285"/>
                        <a14:foregroundMark x1="52241" y1="90285" x2="50037" y2="84657"/>
                        <a14:foregroundMark x1="56209" y1="7556" x2="68773" y2="7864"/>
                        <a14:foregroundMark x1="86481" y1="7864" x2="90154" y2="11025"/>
                        <a14:foregroundMark x1="69949" y1="13647" x2="58780" y2="21434"/>
                        <a14:foregroundMark x1="58780" y1="21434" x2="49743" y2="16500"/>
                        <a14:foregroundMark x1="48861" y1="12028" x2="59368" y2="6245"/>
                        <a14:foregroundMark x1="59368" y1="6245" x2="66569" y2="6245"/>
                        <a14:foregroundMark x1="9037" y1="61141" x2="9037" y2="61141"/>
                        <a14:foregroundMark x1="92285" y1="8481" x2="85893" y2="11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0461" y="4427064"/>
            <a:ext cx="949537" cy="904886"/>
          </a:xfrm>
          <a:prstGeom prst="rect">
            <a:avLst/>
          </a:prstGeom>
        </p:spPr>
      </p:pic>
      <p:sp>
        <p:nvSpPr>
          <p:cNvPr id="27" name="모서리가 둥근 직사각형 59">
            <a:extLst>
              <a:ext uri="{FF2B5EF4-FFF2-40B4-BE49-F238E27FC236}">
                <a16:creationId xmlns:a16="http://schemas.microsoft.com/office/drawing/2014/main" xmlns="" id="{010ECBF5-F091-4DA4-A78E-29343C26EB2E}"/>
              </a:ext>
            </a:extLst>
          </p:cNvPr>
          <p:cNvSpPr/>
          <p:nvPr/>
        </p:nvSpPr>
        <p:spPr>
          <a:xfrm>
            <a:off x="15872088" y="3945609"/>
            <a:ext cx="3848318" cy="2262004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보험금 받을 확률이 높으면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좋을 것이고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매회 계속 받을 수 있다면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더 좋을 것이다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!</a:t>
            </a:r>
          </a:p>
        </p:txBody>
      </p:sp>
      <p:sp>
        <p:nvSpPr>
          <p:cNvPr id="30" name="모서리가 둥근 직사각형 59">
            <a:extLst>
              <a:ext uri="{FF2B5EF4-FFF2-40B4-BE49-F238E27FC236}">
                <a16:creationId xmlns:a16="http://schemas.microsoft.com/office/drawing/2014/main" xmlns="" id="{D9C8E8DF-1609-4EE5-9B48-CF95A1FDB551}"/>
              </a:ext>
            </a:extLst>
          </p:cNvPr>
          <p:cNvSpPr/>
          <p:nvPr/>
        </p:nvSpPr>
        <p:spPr>
          <a:xfrm>
            <a:off x="10939546" y="3548341"/>
            <a:ext cx="3822241" cy="462730"/>
          </a:xfrm>
          <a:prstGeom prst="roundRect">
            <a:avLst/>
          </a:prstGeom>
          <a:solidFill>
            <a:srgbClr val="10844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연간 총 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20.6% </a:t>
            </a:r>
            <a:r>
              <a:rPr lang="ko-K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보험료 인하</a:t>
            </a:r>
            <a:endParaRPr lang="en-US" altLang="ko-K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31" name="모서리가 둥근 직사각형 59">
            <a:extLst>
              <a:ext uri="{FF2B5EF4-FFF2-40B4-BE49-F238E27FC236}">
                <a16:creationId xmlns:a16="http://schemas.microsoft.com/office/drawing/2014/main" xmlns="" id="{AF62DFB8-E8A1-4B51-81DF-FE3F6355789D}"/>
              </a:ext>
            </a:extLst>
          </p:cNvPr>
          <p:cNvSpPr/>
          <p:nvPr/>
        </p:nvSpPr>
        <p:spPr>
          <a:xfrm>
            <a:off x="10939546" y="4831406"/>
            <a:ext cx="3822241" cy="462730"/>
          </a:xfrm>
          <a:prstGeom prst="roundRect">
            <a:avLst/>
          </a:prstGeom>
          <a:solidFill>
            <a:srgbClr val="10844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뇌허</a:t>
            </a:r>
            <a:r>
              <a:rPr lang="ko-K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진단 시 납입면제</a:t>
            </a:r>
            <a:endParaRPr lang="en-US" altLang="ko-K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32" name="모서리가 둥근 직사각형 59">
            <a:extLst>
              <a:ext uri="{FF2B5EF4-FFF2-40B4-BE49-F238E27FC236}">
                <a16:creationId xmlns:a16="http://schemas.microsoft.com/office/drawing/2014/main" xmlns="" id="{34398D6A-6AE7-4991-B760-7E18725F4B7C}"/>
              </a:ext>
            </a:extLst>
          </p:cNvPr>
          <p:cNvSpPr/>
          <p:nvPr/>
        </p:nvSpPr>
        <p:spPr>
          <a:xfrm>
            <a:off x="16628119" y="3548341"/>
            <a:ext cx="2217370" cy="462730"/>
          </a:xfrm>
          <a:prstGeom prst="roundRect">
            <a:avLst/>
          </a:prstGeom>
          <a:solidFill>
            <a:srgbClr val="10844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통합형 </a:t>
            </a:r>
            <a:r>
              <a:rPr lang="ko-KR" alt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진단비</a:t>
            </a:r>
            <a:endParaRPr lang="en-US" altLang="ko-K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33" name="모서리가 둥근 직사각형 59">
            <a:extLst>
              <a:ext uri="{FF2B5EF4-FFF2-40B4-BE49-F238E27FC236}">
                <a16:creationId xmlns:a16="http://schemas.microsoft.com/office/drawing/2014/main" xmlns="" id="{6FC1F19C-310F-41F7-A6A6-1F4DDE6B1470}"/>
              </a:ext>
            </a:extLst>
          </p:cNvPr>
          <p:cNvSpPr/>
          <p:nvPr/>
        </p:nvSpPr>
        <p:spPr>
          <a:xfrm>
            <a:off x="16628119" y="4837243"/>
            <a:ext cx="2217370" cy="462730"/>
          </a:xfrm>
          <a:prstGeom prst="roundRect">
            <a:avLst/>
          </a:prstGeom>
          <a:solidFill>
            <a:srgbClr val="10844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체증형 수술비</a:t>
            </a:r>
            <a:endParaRPr lang="en-US" altLang="ko-K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FC78E89-7E53-4597-9F29-4DAC1ED5DE06}"/>
              </a:ext>
            </a:extLst>
          </p:cNvPr>
          <p:cNvSpPr txBox="1"/>
          <p:nvPr/>
        </p:nvSpPr>
        <p:spPr>
          <a:xfrm>
            <a:off x="14917943" y="2833079"/>
            <a:ext cx="854572" cy="381218"/>
          </a:xfrm>
          <a:prstGeom prst="round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1600" b="1" ker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그리고</a:t>
            </a:r>
            <a:endParaRPr lang="en-US" altLang="ko-KR" sz="105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59A1958-848E-42BA-9BCA-508F8678C31D}"/>
              </a:ext>
            </a:extLst>
          </p:cNvPr>
          <p:cNvSpPr txBox="1"/>
          <p:nvPr/>
        </p:nvSpPr>
        <p:spPr>
          <a:xfrm>
            <a:off x="10392229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A14A0617-A774-4ECA-8BBF-5602F2528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13" b="91847" l="7495" r="91830">
                        <a14:foregroundMark x1="91897" y1="33268" x2="91897" y2="33268"/>
                        <a14:foregroundMark x1="76975" y1="8613" x2="76975" y2="8613"/>
                        <a14:foregroundMark x1="76165" y1="34122" x2="60972" y2="44247"/>
                        <a14:foregroundMark x1="32275" y1="91913" x2="32275" y2="91913"/>
                        <a14:foregroundMark x1="7495" y1="72189" x2="7495" y2="72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63960">
            <a:off x="10588536" y="2899612"/>
            <a:ext cx="906693" cy="93118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4B88ADAB-3E10-4BC2-9DD9-773D22BEAD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53" b="91699" l="6215" r="94220">
                        <a14:foregroundMark x1="7769" y1="72925" x2="9633" y2="72925"/>
                        <a14:foregroundMark x1="7272" y1="82002" x2="14295" y2="80683"/>
                        <a14:foregroundMark x1="14543" y1="91699" x2="14543" y2="91699"/>
                        <a14:foregroundMark x1="6526" y1="71296" x2="6526" y2="71296"/>
                        <a14:foregroundMark x1="86762" y1="29946" x2="58546" y2="55469"/>
                        <a14:foregroundMark x1="28776" y1="10551" x2="25420" y2="17688"/>
                        <a14:foregroundMark x1="70727" y1="24438" x2="77937" y2="19317"/>
                        <a14:foregroundMark x1="86513" y1="34523" x2="88813" y2="47711"/>
                        <a14:foregroundMark x1="88813" y1="47711" x2="88813" y2="47711"/>
                        <a14:foregroundMark x1="94282" y1="47711" x2="94282" y2="47711"/>
                        <a14:foregroundMark x1="79242" y1="51590" x2="73586" y2="55780"/>
                        <a14:foregroundMark x1="83406" y1="45462" x2="69671" y2="52599"/>
                        <a14:foregroundMark x1="69671" y1="52599" x2="69671" y2="52599"/>
                        <a14:foregroundMark x1="6215" y1="81691" x2="6215" y2="81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75652" y="3006883"/>
            <a:ext cx="1073976" cy="86038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A2283D3E-36FA-4D88-9E79-821F584FD6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81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496D55B6-DF8B-45AD-A992-A361AB375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430" y="510001"/>
            <a:ext cx="9906000" cy="631507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1554" y="6436004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651374" y="6443105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5429" y="452429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415" y="19553"/>
            <a:ext cx="1499195" cy="410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DA742D-4DE8-49F5-9173-60500DEB9C6D}"/>
              </a:ext>
            </a:extLst>
          </p:cNvPr>
          <p:cNvSpPr txBox="1"/>
          <p:nvPr/>
        </p:nvSpPr>
        <p:spPr>
          <a:xfrm>
            <a:off x="10595429" y="8647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Ⅱ.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간편보험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EAE82C06-A330-4326-8250-9418F80A2B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778" y="0"/>
            <a:ext cx="6833302" cy="6792151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85D96D35-25F5-4447-B531-D3BD778BBE35}"/>
              </a:ext>
            </a:extLst>
          </p:cNvPr>
          <p:cNvSpPr/>
          <p:nvPr/>
        </p:nvSpPr>
        <p:spPr>
          <a:xfrm>
            <a:off x="11443842" y="1001640"/>
            <a:ext cx="8209175" cy="513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6600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간편보험</a:t>
            </a:r>
            <a:endParaRPr lang="en-US" altLang="ko-KR" sz="6600" dirty="0">
              <a:ln w="12700">
                <a:solidFill>
                  <a:schemeClr val="tx1"/>
                </a:solidFill>
              </a:ln>
              <a:solidFill>
                <a:srgbClr val="FFFF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암 통원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–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암 치료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–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암 수술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6600" dirty="0">
              <a:solidFill>
                <a:srgbClr val="465029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2400" dirty="0">
              <a:solidFill>
                <a:schemeClr val="bg1">
                  <a:lumMod val="8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</a:t>
            </a:r>
            <a:r>
              <a:rPr lang="ko-KR" altLang="en-US" sz="2400" dirty="0" err="1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암통원</a:t>
            </a:r>
            <a:r>
              <a:rPr lang="ko-KR" altLang="en-US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 </a:t>
            </a: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</a:t>
            </a:r>
            <a:r>
              <a:rPr lang="ko-KR" altLang="en-US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상급병원  </a:t>
            </a: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</a:t>
            </a:r>
            <a:r>
              <a:rPr lang="ko-KR" altLang="en-US" sz="2400" dirty="0" err="1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표적항암</a:t>
            </a:r>
            <a:endParaRPr lang="en-US" altLang="ko-KR" sz="2400" dirty="0">
              <a:solidFill>
                <a:schemeClr val="bg1">
                  <a:lumMod val="8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1CFE2EFD-B230-4107-9FBB-F7A4DFA478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60" y="941782"/>
            <a:ext cx="1727955" cy="125531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1987BA40-1C8D-4E88-B372-1BC2D1E7D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17339"/>
            <a:ext cx="9914313" cy="684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7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7B373F81-7031-445E-9EEF-F4252A6A2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816" y="734847"/>
            <a:ext cx="6532368" cy="589222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125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088945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000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986" y="112336"/>
            <a:ext cx="1499195" cy="4101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8553C2-EACC-467C-8060-783892819C4E}"/>
              </a:ext>
            </a:extLst>
          </p:cNvPr>
          <p:cNvSpPr txBox="1"/>
          <p:nvPr/>
        </p:nvSpPr>
        <p:spPr>
          <a:xfrm>
            <a:off x="10033000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Ⅱ.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간편보험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보험료 우대플랜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6920871E-22DD-46D2-9CFA-46B5F526A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48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한화생명 제공">
            <a:extLst>
              <a:ext uri="{FF2B5EF4-FFF2-40B4-BE49-F238E27FC236}">
                <a16:creationId xmlns:a16="http://schemas.microsoft.com/office/drawing/2014/main" xmlns="" id="{D5E9D2EE-E059-4669-98FD-2ADAC619B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7" b="34580"/>
          <a:stretch/>
        </p:blipFill>
        <p:spPr bwMode="auto">
          <a:xfrm>
            <a:off x="10817422" y="2168059"/>
            <a:ext cx="9229787" cy="378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440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535260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315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301" y="112336"/>
            <a:ext cx="1499195" cy="410186"/>
          </a:xfrm>
          <a:prstGeom prst="rect">
            <a:avLst/>
          </a:prstGeom>
        </p:spPr>
      </p:pic>
      <p:sp>
        <p:nvSpPr>
          <p:cNvPr id="11" name="모서리가 둥근 직사각형 12">
            <a:extLst>
              <a:ext uri="{FF2B5EF4-FFF2-40B4-BE49-F238E27FC236}">
                <a16:creationId xmlns:a16="http://schemas.microsoft.com/office/drawing/2014/main" xmlns="" id="{55272FCD-91B7-432E-8F36-9043EACA1E84}"/>
              </a:ext>
            </a:extLst>
          </p:cNvPr>
          <p:cNvSpPr/>
          <p:nvPr/>
        </p:nvSpPr>
        <p:spPr>
          <a:xfrm>
            <a:off x="11002315" y="965286"/>
            <a:ext cx="8860001" cy="644440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4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암</a:t>
            </a:r>
            <a:r>
              <a:rPr lang="ko-KR" altLang="en-US" sz="44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생존율 높아졌지만</a:t>
            </a:r>
            <a:r>
              <a:rPr lang="en-US" altLang="ko-KR" sz="44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, </a:t>
            </a:r>
            <a:r>
              <a:rPr lang="ko-KR" altLang="en-US" sz="54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돈 앞에 장사 없다</a:t>
            </a:r>
            <a:r>
              <a:rPr lang="en-US" altLang="ko-KR" sz="54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?</a:t>
            </a:r>
            <a:endParaRPr lang="en-US" altLang="ko-KR" sz="4400" dirty="0">
              <a:solidFill>
                <a:srgbClr val="10844A"/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C40E52-1C44-4C9C-BE6F-FD7D409DD133}"/>
              </a:ext>
            </a:extLst>
          </p:cNvPr>
          <p:cNvSpPr txBox="1"/>
          <p:nvPr/>
        </p:nvSpPr>
        <p:spPr>
          <a:xfrm>
            <a:off x="12003740" y="6233773"/>
            <a:ext cx="46652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* </a:t>
            </a:r>
            <a:r>
              <a:rPr lang="ko-KR" altLang="en-US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출처 </a:t>
            </a:r>
            <a:r>
              <a:rPr lang="en-US" altLang="ko-KR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: </a:t>
            </a:r>
            <a:r>
              <a:rPr lang="ko-KR" altLang="en-US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한화생명 </a:t>
            </a:r>
            <a:r>
              <a:rPr lang="en-US" altLang="ko-KR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’08</a:t>
            </a:r>
            <a:r>
              <a:rPr lang="ko-KR" altLang="en-US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년</a:t>
            </a:r>
            <a:r>
              <a:rPr lang="en-US" altLang="ko-KR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~’22</a:t>
            </a:r>
            <a:r>
              <a:rPr lang="ko-KR" altLang="en-US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년</a:t>
            </a:r>
            <a:r>
              <a:rPr lang="en-US" altLang="ko-KR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암 진단보험금 수령고객 중 사망률</a:t>
            </a:r>
          </a:p>
        </p:txBody>
      </p:sp>
      <p:sp>
        <p:nvSpPr>
          <p:cNvPr id="2" name="화살표: 왼쪽/오른쪽 1">
            <a:extLst>
              <a:ext uri="{FF2B5EF4-FFF2-40B4-BE49-F238E27FC236}">
                <a16:creationId xmlns:a16="http://schemas.microsoft.com/office/drawing/2014/main" xmlns="" id="{767CDD03-6FFC-464D-816A-11B52F4D21A0}"/>
              </a:ext>
            </a:extLst>
          </p:cNvPr>
          <p:cNvSpPr/>
          <p:nvPr/>
        </p:nvSpPr>
        <p:spPr>
          <a:xfrm>
            <a:off x="11711216" y="4680520"/>
            <a:ext cx="7442199" cy="874822"/>
          </a:xfrm>
          <a:prstGeom prst="leftRightArrow">
            <a:avLst>
              <a:gd name="adj1" fmla="val 49081"/>
              <a:gd name="adj2" fmla="val 95833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E53D6955-6469-4E8E-816E-A6F77D550446}"/>
              </a:ext>
            </a:extLst>
          </p:cNvPr>
          <p:cNvSpPr/>
          <p:nvPr/>
        </p:nvSpPr>
        <p:spPr>
          <a:xfrm>
            <a:off x="11864031" y="5817799"/>
            <a:ext cx="800100" cy="377531"/>
          </a:xfrm>
          <a:prstGeom prst="rect">
            <a:avLst/>
          </a:prstGeom>
          <a:solidFill>
            <a:srgbClr val="70A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분위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DFF78690-2933-4C8E-A11A-1D13738A246C}"/>
              </a:ext>
            </a:extLst>
          </p:cNvPr>
          <p:cNvSpPr/>
          <p:nvPr/>
        </p:nvSpPr>
        <p:spPr>
          <a:xfrm>
            <a:off x="13435079" y="5817799"/>
            <a:ext cx="800100" cy="377531"/>
          </a:xfrm>
          <a:prstGeom prst="rect">
            <a:avLst/>
          </a:prstGeom>
          <a:solidFill>
            <a:srgbClr val="70A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분위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1F99CB31-3CFC-4839-88F5-E035534C7E6D}"/>
              </a:ext>
            </a:extLst>
          </p:cNvPr>
          <p:cNvSpPr/>
          <p:nvPr/>
        </p:nvSpPr>
        <p:spPr>
          <a:xfrm>
            <a:off x="15017093" y="5817799"/>
            <a:ext cx="800100" cy="377531"/>
          </a:xfrm>
          <a:prstGeom prst="rect">
            <a:avLst/>
          </a:prstGeom>
          <a:solidFill>
            <a:srgbClr val="70A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분위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8EA39F40-7587-4670-BE3F-57C7B339574D}"/>
              </a:ext>
            </a:extLst>
          </p:cNvPr>
          <p:cNvSpPr/>
          <p:nvPr/>
        </p:nvSpPr>
        <p:spPr>
          <a:xfrm>
            <a:off x="16588141" y="5817799"/>
            <a:ext cx="800100" cy="377531"/>
          </a:xfrm>
          <a:prstGeom prst="rect">
            <a:avLst/>
          </a:prstGeom>
          <a:solidFill>
            <a:srgbClr val="70A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4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분위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068279D4-1F16-463E-A572-7785E95D8CFE}"/>
              </a:ext>
            </a:extLst>
          </p:cNvPr>
          <p:cNvSpPr/>
          <p:nvPr/>
        </p:nvSpPr>
        <p:spPr>
          <a:xfrm>
            <a:off x="18129327" y="5817799"/>
            <a:ext cx="800100" cy="377531"/>
          </a:xfrm>
          <a:prstGeom prst="rect">
            <a:avLst/>
          </a:prstGeom>
          <a:solidFill>
            <a:srgbClr val="70A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5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분위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17B821FD-C893-4BA2-886A-B9874A25ACB5}"/>
              </a:ext>
            </a:extLst>
          </p:cNvPr>
          <p:cNvSpPr/>
          <p:nvPr/>
        </p:nvSpPr>
        <p:spPr>
          <a:xfrm>
            <a:off x="11929689" y="4925832"/>
            <a:ext cx="1229325" cy="377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저소득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FDD09D4-C760-40EA-8B34-00F0DEEC3676}"/>
              </a:ext>
            </a:extLst>
          </p:cNvPr>
          <p:cNvSpPr/>
          <p:nvPr/>
        </p:nvSpPr>
        <p:spPr>
          <a:xfrm>
            <a:off x="17669665" y="4924236"/>
            <a:ext cx="1229325" cy="377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고소득</a:t>
            </a:r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xmlns="" id="{021CA300-14FD-4E19-830C-F473F1DCF4DF}"/>
              </a:ext>
            </a:extLst>
          </p:cNvPr>
          <p:cNvCxnSpPr>
            <a:cxnSpLocks/>
          </p:cNvCxnSpPr>
          <p:nvPr/>
        </p:nvCxnSpPr>
        <p:spPr>
          <a:xfrm flipH="1">
            <a:off x="12830175" y="2660184"/>
            <a:ext cx="300854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xmlns="" id="{E5F3C3AB-89C1-4463-ADB6-B07201EAAEE5}"/>
              </a:ext>
            </a:extLst>
          </p:cNvPr>
          <p:cNvCxnSpPr>
            <a:cxnSpLocks/>
          </p:cNvCxnSpPr>
          <p:nvPr/>
        </p:nvCxnSpPr>
        <p:spPr>
          <a:xfrm>
            <a:off x="18493015" y="2596684"/>
            <a:ext cx="10743" cy="13429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37D028C-275C-4A52-8831-E16731A8A118}"/>
              </a:ext>
            </a:extLst>
          </p:cNvPr>
          <p:cNvSpPr txBox="1"/>
          <p:nvPr/>
        </p:nvSpPr>
        <p:spPr>
          <a:xfrm>
            <a:off x="15770270" y="2277362"/>
            <a:ext cx="2786242" cy="641018"/>
          </a:xfrm>
          <a:prstGeom prst="roundRect">
            <a:avLst/>
          </a:prstGeom>
          <a:solidFill>
            <a:srgbClr val="FF0000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28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약 </a:t>
            </a:r>
            <a:r>
              <a:rPr lang="en-US" altLang="ko-KR" sz="28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1.5</a:t>
            </a:r>
            <a:r>
              <a:rPr lang="ko-KR" altLang="en-US" sz="28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  <a:sym typeface="Wingdings" panose="05000000000000000000" pitchFamily="2" charset="2"/>
              </a:rPr>
              <a:t>배 차이</a:t>
            </a:r>
            <a:endParaRPr lang="en-US" altLang="ko-KR" sz="2400" b="1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  <a:sym typeface="Wingdings" panose="05000000000000000000" pitchFamily="2" charset="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7866EE1-B8B8-4A45-B84C-BDAF6E789C91}"/>
              </a:ext>
            </a:extLst>
          </p:cNvPr>
          <p:cNvSpPr txBox="1"/>
          <p:nvPr/>
        </p:nvSpPr>
        <p:spPr>
          <a:xfrm>
            <a:off x="13099692" y="4814099"/>
            <a:ext cx="46652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&lt;</a:t>
            </a:r>
            <a:r>
              <a:rPr lang="ko-KR" altLang="en-US" sz="36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소득 분위</a:t>
            </a:r>
            <a:r>
              <a:rPr lang="ko-KR" altLang="en-US" sz="2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에 따른 암 사망률</a:t>
            </a:r>
            <a:r>
              <a:rPr lang="en-US" altLang="ko-KR" sz="2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&gt;</a:t>
            </a:r>
            <a:endParaRPr lang="ko-KR" altLang="en-US" sz="24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xmlns="" id="{6523576C-8F56-44C7-AE57-E82C22400988}"/>
              </a:ext>
            </a:extLst>
          </p:cNvPr>
          <p:cNvSpPr/>
          <p:nvPr/>
        </p:nvSpPr>
        <p:spPr>
          <a:xfrm>
            <a:off x="15209411" y="884779"/>
            <a:ext cx="1754679" cy="7277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? ? ?</a:t>
            </a:r>
            <a:endParaRPr lang="ko-KR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8553C2-EACC-467C-8060-783892819C4E}"/>
              </a:ext>
            </a:extLst>
          </p:cNvPr>
          <p:cNvSpPr txBox="1"/>
          <p:nvPr/>
        </p:nvSpPr>
        <p:spPr>
          <a:xfrm>
            <a:off x="10479315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Ⅱ.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간편보험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암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E631B7D7-9DC6-400D-9779-8EC556812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F20D4CD8-3574-4EC7-A915-538B82BD56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6543" y="685964"/>
            <a:ext cx="1786283" cy="1012024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103243DE-301A-491A-9C05-D0BA16E24A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928" y="1881189"/>
            <a:ext cx="9230144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1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7153B4CD-D1C8-491F-ACBA-3ABB97113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49" y="1710025"/>
            <a:ext cx="6931102" cy="4794197"/>
          </a:xfrm>
          <a:prstGeom prst="rect">
            <a:avLst/>
          </a:prstGeom>
        </p:spPr>
      </p:pic>
      <p:pic>
        <p:nvPicPr>
          <p:cNvPr id="2050" name="Picture 2" descr="한화생명 제공">
            <a:extLst>
              <a:ext uri="{FF2B5EF4-FFF2-40B4-BE49-F238E27FC236}">
                <a16:creationId xmlns:a16="http://schemas.microsoft.com/office/drawing/2014/main" xmlns="" id="{89C29DFB-FCA7-4778-A6A1-4B46AF0C7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2" b="21212"/>
          <a:stretch/>
        </p:blipFill>
        <p:spPr bwMode="auto">
          <a:xfrm>
            <a:off x="11902139" y="1142984"/>
            <a:ext cx="7335413" cy="496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3840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433660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7715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01" y="10906"/>
            <a:ext cx="1499195" cy="410186"/>
          </a:xfrm>
          <a:prstGeom prst="rect">
            <a:avLst/>
          </a:prstGeom>
        </p:spPr>
      </p:pic>
      <p:sp>
        <p:nvSpPr>
          <p:cNvPr id="9" name="모서리가 둥근 직사각형 12">
            <a:extLst>
              <a:ext uri="{FF2B5EF4-FFF2-40B4-BE49-F238E27FC236}">
                <a16:creationId xmlns:a16="http://schemas.microsoft.com/office/drawing/2014/main" xmlns="" id="{0C9EACEB-DBC0-4DA8-BED1-13A66AA1F501}"/>
              </a:ext>
            </a:extLst>
          </p:cNvPr>
          <p:cNvSpPr/>
          <p:nvPr/>
        </p:nvSpPr>
        <p:spPr>
          <a:xfrm>
            <a:off x="10900715" y="613031"/>
            <a:ext cx="8860001" cy="843998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암 </a:t>
            </a:r>
            <a:r>
              <a:rPr lang="ko-KR" altLang="en-US" sz="48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진단보험금이</a:t>
            </a:r>
            <a:r>
              <a:rPr lang="ko-KR" altLang="en-US" sz="6000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암</a:t>
            </a:r>
            <a:r>
              <a:rPr lang="ko-KR" altLang="en-US" sz="48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사망률 줄인다</a:t>
            </a:r>
            <a:r>
              <a:rPr lang="en-US" altLang="ko-KR" sz="48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?</a:t>
            </a:r>
            <a:endParaRPr lang="en-US" altLang="ko-KR" sz="4800" dirty="0">
              <a:solidFill>
                <a:srgbClr val="10844A"/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497BCA-10CA-4CA6-B73A-E621D9E6D764}"/>
              </a:ext>
            </a:extLst>
          </p:cNvPr>
          <p:cNvSpPr txBox="1"/>
          <p:nvPr/>
        </p:nvSpPr>
        <p:spPr>
          <a:xfrm>
            <a:off x="11902140" y="6132343"/>
            <a:ext cx="46652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* </a:t>
            </a:r>
            <a:r>
              <a:rPr lang="ko-KR" altLang="en-US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출처 </a:t>
            </a:r>
            <a:r>
              <a:rPr lang="en-US" altLang="ko-KR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: </a:t>
            </a:r>
            <a:r>
              <a:rPr lang="ko-KR" altLang="en-US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한화생명 </a:t>
            </a:r>
            <a:r>
              <a:rPr lang="en-US" altLang="ko-KR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’08</a:t>
            </a:r>
            <a:r>
              <a:rPr lang="ko-KR" altLang="en-US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년</a:t>
            </a:r>
            <a:r>
              <a:rPr lang="en-US" altLang="ko-KR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~’22</a:t>
            </a:r>
            <a:r>
              <a:rPr lang="ko-KR" altLang="en-US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년</a:t>
            </a:r>
            <a:r>
              <a:rPr lang="en-US" altLang="ko-KR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sz="1050" dirty="0">
                <a:solidFill>
                  <a:schemeClr val="bg2">
                    <a:lumMod val="2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암 진단보험금 수령고객 중 사망률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E0DAB4A8-55C1-4422-A332-026EC914FD3B}"/>
              </a:ext>
            </a:extLst>
          </p:cNvPr>
          <p:cNvSpPr/>
          <p:nvPr/>
        </p:nvSpPr>
        <p:spPr>
          <a:xfrm>
            <a:off x="12695320" y="5596421"/>
            <a:ext cx="800100" cy="3775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미보유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5863CE3B-EDCD-4B59-BF97-6735750F60CB}"/>
              </a:ext>
            </a:extLst>
          </p:cNvPr>
          <p:cNvSpPr/>
          <p:nvPr/>
        </p:nvSpPr>
        <p:spPr>
          <a:xfrm>
            <a:off x="13743215" y="5596421"/>
            <a:ext cx="817129" cy="3775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</a:t>
            </a:r>
            <a:r>
              <a:rPr lang="ko-KR" altLang="en-US" sz="16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천만</a:t>
            </a:r>
            <a:r>
              <a:rPr lang="ko-KR" altLang="en-US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↓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325C025C-DB6F-435E-B66C-7ACD49B58F7F}"/>
              </a:ext>
            </a:extLst>
          </p:cNvPr>
          <p:cNvSpPr/>
          <p:nvPr/>
        </p:nvSpPr>
        <p:spPr>
          <a:xfrm>
            <a:off x="14837868" y="5596421"/>
            <a:ext cx="817129" cy="3775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</a:t>
            </a:r>
            <a:r>
              <a:rPr lang="ko-KR" altLang="en-US" sz="16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천만</a:t>
            </a:r>
            <a:r>
              <a:rPr lang="ko-KR" altLang="en-US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↓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6C652FEA-63BD-4DF6-AD6A-FC20DA6A6097}"/>
              </a:ext>
            </a:extLst>
          </p:cNvPr>
          <p:cNvSpPr/>
          <p:nvPr/>
        </p:nvSpPr>
        <p:spPr>
          <a:xfrm>
            <a:off x="15930351" y="5596421"/>
            <a:ext cx="817129" cy="3775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</a:t>
            </a:r>
            <a:r>
              <a:rPr lang="ko-KR" altLang="en-US" sz="16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천만</a:t>
            </a:r>
            <a:r>
              <a:rPr lang="ko-KR" altLang="en-US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↓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2A4D9645-60CF-4622-8FEA-35D8B8E37402}"/>
              </a:ext>
            </a:extLst>
          </p:cNvPr>
          <p:cNvSpPr/>
          <p:nvPr/>
        </p:nvSpPr>
        <p:spPr>
          <a:xfrm>
            <a:off x="17025004" y="5596421"/>
            <a:ext cx="817129" cy="3775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5</a:t>
            </a:r>
            <a:r>
              <a:rPr lang="ko-KR" altLang="en-US" sz="16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천만</a:t>
            </a:r>
            <a:r>
              <a:rPr lang="ko-KR" altLang="en-US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↓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4B5B3D72-A78E-4EC3-A887-22AC20779D04}"/>
              </a:ext>
            </a:extLst>
          </p:cNvPr>
          <p:cNvSpPr/>
          <p:nvPr/>
        </p:nvSpPr>
        <p:spPr>
          <a:xfrm>
            <a:off x="18119657" y="5596421"/>
            <a:ext cx="817129" cy="3775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5</a:t>
            </a:r>
            <a:r>
              <a:rPr lang="ko-KR" altLang="en-US" sz="16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천만</a:t>
            </a:r>
            <a:r>
              <a:rPr lang="ko-KR" altLang="en-US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↑</a:t>
            </a:r>
          </a:p>
        </p:txBody>
      </p:sp>
      <p:sp>
        <p:nvSpPr>
          <p:cNvPr id="21" name="화살표: 왼쪽/오른쪽 20">
            <a:extLst>
              <a:ext uri="{FF2B5EF4-FFF2-40B4-BE49-F238E27FC236}">
                <a16:creationId xmlns:a16="http://schemas.microsoft.com/office/drawing/2014/main" xmlns="" id="{69AC82B4-1196-47A3-B73B-0A3FF44511A4}"/>
              </a:ext>
            </a:extLst>
          </p:cNvPr>
          <p:cNvSpPr/>
          <p:nvPr/>
        </p:nvSpPr>
        <p:spPr>
          <a:xfrm>
            <a:off x="11609616" y="4579090"/>
            <a:ext cx="7442199" cy="874822"/>
          </a:xfrm>
          <a:prstGeom prst="leftRightArrow">
            <a:avLst>
              <a:gd name="adj1" fmla="val 49081"/>
              <a:gd name="adj2" fmla="val 95833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E315E9E2-546C-4BB4-8D98-54E5D0AE42F0}"/>
              </a:ext>
            </a:extLst>
          </p:cNvPr>
          <p:cNvSpPr/>
          <p:nvPr/>
        </p:nvSpPr>
        <p:spPr>
          <a:xfrm>
            <a:off x="11828089" y="4824402"/>
            <a:ext cx="1229325" cy="377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저소득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700B82D9-9FFD-4892-8B67-D8960CED8241}"/>
              </a:ext>
            </a:extLst>
          </p:cNvPr>
          <p:cNvSpPr/>
          <p:nvPr/>
        </p:nvSpPr>
        <p:spPr>
          <a:xfrm>
            <a:off x="17568065" y="4822806"/>
            <a:ext cx="1229325" cy="377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고소득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BEC0E21-3F47-4CBE-A878-23F77A94B9A4}"/>
              </a:ext>
            </a:extLst>
          </p:cNvPr>
          <p:cNvSpPr txBox="1"/>
          <p:nvPr/>
        </p:nvSpPr>
        <p:spPr>
          <a:xfrm>
            <a:off x="12998092" y="4712669"/>
            <a:ext cx="46652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&lt;</a:t>
            </a:r>
            <a:r>
              <a:rPr lang="ko-KR" altLang="en-US" sz="36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암 보험금</a:t>
            </a:r>
            <a:r>
              <a:rPr lang="ko-KR" altLang="en-US" sz="2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에 따른 암 사망률</a:t>
            </a:r>
            <a:r>
              <a:rPr lang="en-US" altLang="ko-KR" sz="2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&gt;</a:t>
            </a:r>
            <a:endParaRPr lang="ko-KR" altLang="en-US" sz="24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xmlns="" id="{6F467C33-03CB-44AB-8241-FD66AEC39411}"/>
              </a:ext>
            </a:extLst>
          </p:cNvPr>
          <p:cNvSpPr/>
          <p:nvPr/>
        </p:nvSpPr>
        <p:spPr>
          <a:xfrm>
            <a:off x="11740741" y="620700"/>
            <a:ext cx="2957047" cy="7277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?   ?   ?</a:t>
            </a:r>
            <a:endParaRPr lang="ko-KR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443359D-A5B3-460B-9CF4-4363117EB786}"/>
              </a:ext>
            </a:extLst>
          </p:cNvPr>
          <p:cNvSpPr txBox="1"/>
          <p:nvPr/>
        </p:nvSpPr>
        <p:spPr>
          <a:xfrm>
            <a:off x="10377715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Ⅱ.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간편보험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암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C4A2A37-A97D-4424-8533-C2B579FC82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2923"/>
            <a:ext cx="9906000" cy="675215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A3F06508-F6B0-4A62-B885-8C20245B4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4778" y="633924"/>
            <a:ext cx="298729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0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754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346574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629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615" y="10906"/>
            <a:ext cx="1499195" cy="410186"/>
          </a:xfrm>
          <a:prstGeom prst="rect">
            <a:avLst/>
          </a:prstGeom>
        </p:spPr>
      </p:pic>
      <p:sp>
        <p:nvSpPr>
          <p:cNvPr id="11" name="모서리가 둥근 직사각형 12">
            <a:extLst>
              <a:ext uri="{FF2B5EF4-FFF2-40B4-BE49-F238E27FC236}">
                <a16:creationId xmlns:a16="http://schemas.microsoft.com/office/drawing/2014/main" xmlns="" id="{55272FCD-91B7-432E-8F36-9043EACA1E84}"/>
              </a:ext>
            </a:extLst>
          </p:cNvPr>
          <p:cNvSpPr/>
          <p:nvPr/>
        </p:nvSpPr>
        <p:spPr>
          <a:xfrm>
            <a:off x="10754554" y="855357"/>
            <a:ext cx="2393575" cy="64444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암보험금 많다</a:t>
            </a:r>
            <a:endParaRPr lang="en-US" altLang="ko-K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pic>
        <p:nvPicPr>
          <p:cNvPr id="3074" name="Picture 2" descr="한화생명 제공">
            <a:extLst>
              <a:ext uri="{FF2B5EF4-FFF2-40B4-BE49-F238E27FC236}">
                <a16:creationId xmlns:a16="http://schemas.microsoft.com/office/drawing/2014/main" xmlns="" id="{A75FA7CD-790F-4967-8E43-F41F3D257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29" y="1738017"/>
            <a:ext cx="9906000" cy="445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모서리가 둥근 직사각형 12">
            <a:extLst>
              <a:ext uri="{FF2B5EF4-FFF2-40B4-BE49-F238E27FC236}">
                <a16:creationId xmlns:a16="http://schemas.microsoft.com/office/drawing/2014/main" xmlns="" id="{52B94552-27C5-4680-9CF3-4353C86D0837}"/>
              </a:ext>
            </a:extLst>
          </p:cNvPr>
          <p:cNvSpPr/>
          <p:nvPr/>
        </p:nvSpPr>
        <p:spPr>
          <a:xfrm>
            <a:off x="14046842" y="855357"/>
            <a:ext cx="2393575" cy="64444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상급병원 간다</a:t>
            </a:r>
            <a:endParaRPr lang="en-US" altLang="ko-K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10" name="모서리가 둥근 직사각형 12">
            <a:extLst>
              <a:ext uri="{FF2B5EF4-FFF2-40B4-BE49-F238E27FC236}">
                <a16:creationId xmlns:a16="http://schemas.microsoft.com/office/drawing/2014/main" xmlns="" id="{16B184B0-3645-439C-8996-03B730898B4C}"/>
              </a:ext>
            </a:extLst>
          </p:cNvPr>
          <p:cNvSpPr/>
          <p:nvPr/>
        </p:nvSpPr>
        <p:spPr>
          <a:xfrm>
            <a:off x="17339130" y="855357"/>
            <a:ext cx="2393575" cy="64444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암생존율 높다</a:t>
            </a:r>
            <a:endParaRPr lang="en-US" altLang="ko-K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2" name="화살표: 오른쪽 1">
            <a:extLst>
              <a:ext uri="{FF2B5EF4-FFF2-40B4-BE49-F238E27FC236}">
                <a16:creationId xmlns:a16="http://schemas.microsoft.com/office/drawing/2014/main" xmlns="" id="{21C994F6-91E2-48E6-8E60-17988ECCB4B4}"/>
              </a:ext>
            </a:extLst>
          </p:cNvPr>
          <p:cNvSpPr/>
          <p:nvPr/>
        </p:nvSpPr>
        <p:spPr>
          <a:xfrm>
            <a:off x="13387935" y="940293"/>
            <a:ext cx="419100" cy="474568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xmlns="" id="{29B15EF4-6380-4AB2-9671-0FE8DD1CD5C5}"/>
              </a:ext>
            </a:extLst>
          </p:cNvPr>
          <p:cNvSpPr/>
          <p:nvPr/>
        </p:nvSpPr>
        <p:spPr>
          <a:xfrm>
            <a:off x="16680223" y="940293"/>
            <a:ext cx="419100" cy="474568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59A4A43-5879-40F5-B3B3-DB370658A405}"/>
              </a:ext>
            </a:extLst>
          </p:cNvPr>
          <p:cNvSpPr txBox="1"/>
          <p:nvPr/>
        </p:nvSpPr>
        <p:spPr>
          <a:xfrm>
            <a:off x="10290629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Ⅱ.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간편보험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암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6C94D2FB-E9B9-4672-B3DF-87FC25EA9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7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림 45">
            <a:extLst>
              <a:ext uri="{FF2B5EF4-FFF2-40B4-BE49-F238E27FC236}">
                <a16:creationId xmlns="" xmlns:a16="http://schemas.microsoft.com/office/drawing/2014/main" id="{3F9A0C30-A398-4571-9DA4-976CFC7697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493" y="1014108"/>
            <a:ext cx="1346822" cy="1905101"/>
          </a:xfrm>
          <a:prstGeom prst="rect">
            <a:avLst/>
          </a:prstGeom>
        </p:spPr>
      </p:pic>
      <p:sp>
        <p:nvSpPr>
          <p:cNvPr id="86" name="직사각형 85">
            <a:extLst>
              <a:ext uri="{FF2B5EF4-FFF2-40B4-BE49-F238E27FC236}">
                <a16:creationId xmlns="" xmlns:a16="http://schemas.microsoft.com/office/drawing/2014/main" id="{4573327D-9BB3-44C6-977F-D0A6583BCA6F}"/>
              </a:ext>
            </a:extLst>
          </p:cNvPr>
          <p:cNvSpPr/>
          <p:nvPr/>
        </p:nvSpPr>
        <p:spPr>
          <a:xfrm>
            <a:off x="17655074" y="6042799"/>
            <a:ext cx="485192" cy="163108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87" name="직사각형 86">
            <a:extLst>
              <a:ext uri="{FF2B5EF4-FFF2-40B4-BE49-F238E27FC236}">
                <a16:creationId xmlns="" xmlns:a16="http://schemas.microsoft.com/office/drawing/2014/main" id="{C6810FCA-3E3E-4258-85DD-D5BFEB745CE1}"/>
              </a:ext>
            </a:extLst>
          </p:cNvPr>
          <p:cNvSpPr/>
          <p:nvPr/>
        </p:nvSpPr>
        <p:spPr>
          <a:xfrm>
            <a:off x="17627081" y="4569794"/>
            <a:ext cx="314649" cy="214281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88" name="직사각형 87">
            <a:extLst>
              <a:ext uri="{FF2B5EF4-FFF2-40B4-BE49-F238E27FC236}">
                <a16:creationId xmlns="" xmlns:a16="http://schemas.microsoft.com/office/drawing/2014/main" id="{B52681E0-CB77-4948-85E5-E388C5604503}"/>
              </a:ext>
            </a:extLst>
          </p:cNvPr>
          <p:cNvSpPr/>
          <p:nvPr/>
        </p:nvSpPr>
        <p:spPr>
          <a:xfrm>
            <a:off x="17736253" y="5280500"/>
            <a:ext cx="314649" cy="214281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="" xmlns:a16="http://schemas.microsoft.com/office/drawing/2014/main" id="{2E95489B-D102-4EA6-9BAE-E95C871965FF}"/>
              </a:ext>
            </a:extLst>
          </p:cNvPr>
          <p:cNvSpPr/>
          <p:nvPr/>
        </p:nvSpPr>
        <p:spPr>
          <a:xfrm>
            <a:off x="14107626" y="6064955"/>
            <a:ext cx="713274" cy="208426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84" name="직사각형 83">
            <a:extLst>
              <a:ext uri="{FF2B5EF4-FFF2-40B4-BE49-F238E27FC236}">
                <a16:creationId xmlns="" xmlns:a16="http://schemas.microsoft.com/office/drawing/2014/main" id="{36436218-40FC-41D0-B8DD-BADA98C61C97}"/>
              </a:ext>
            </a:extLst>
          </p:cNvPr>
          <p:cNvSpPr/>
          <p:nvPr/>
        </p:nvSpPr>
        <p:spPr>
          <a:xfrm>
            <a:off x="14877057" y="5311261"/>
            <a:ext cx="713274" cy="208426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="" xmlns:a16="http://schemas.microsoft.com/office/drawing/2014/main" id="{F3B4F3C1-D1CF-4749-8C57-1A9C3F1DD2CA}"/>
              </a:ext>
            </a:extLst>
          </p:cNvPr>
          <p:cNvSpPr/>
          <p:nvPr/>
        </p:nvSpPr>
        <p:spPr>
          <a:xfrm>
            <a:off x="14310826" y="4588350"/>
            <a:ext cx="713274" cy="208426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="" xmlns:a16="http://schemas.microsoft.com/office/drawing/2014/main" id="{4222369C-5D94-4471-865D-B568508E4D6D}"/>
              </a:ext>
            </a:extLst>
          </p:cNvPr>
          <p:cNvSpPr/>
          <p:nvPr/>
        </p:nvSpPr>
        <p:spPr>
          <a:xfrm>
            <a:off x="10933761" y="4968724"/>
            <a:ext cx="839140" cy="190494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2118" y="6431603"/>
            <a:ext cx="9333751" cy="329213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9191938" y="6438704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5993" y="474662"/>
            <a:ext cx="9914313" cy="889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979" y="41786"/>
            <a:ext cx="1499195" cy="410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A2145C8-EAD7-46DF-A04E-CCC1AA705588}"/>
              </a:ext>
            </a:extLst>
          </p:cNvPr>
          <p:cNvSpPr txBox="1"/>
          <p:nvPr/>
        </p:nvSpPr>
        <p:spPr>
          <a:xfrm>
            <a:off x="10134600" y="0"/>
            <a:ext cx="6442363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800" b="1" spc="-5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en-US" altLang="ko-KR" sz="2400" b="1" spc="-5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DB </a:t>
            </a:r>
            <a:r>
              <a:rPr lang="en-US" altLang="ko-KR" sz="2400" b="1" spc="-5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33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Point</a:t>
            </a:r>
            <a:endParaRPr lang="ko-KR" altLang="en-US" b="1" spc="-5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FF33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1557521" y="4603287"/>
            <a:ext cx="1523479" cy="207027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3894776" y="3382617"/>
            <a:ext cx="2405062" cy="2969270"/>
          </a:xfrm>
          <a:prstGeom prst="rect">
            <a:avLst/>
          </a:prstGeom>
          <a:noFill/>
          <a:ln w="38100">
            <a:gradFill>
              <a:gsLst>
                <a:gs pos="0">
                  <a:srgbClr val="00753A"/>
                </a:gs>
                <a:gs pos="100000">
                  <a:srgbClr val="009A4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13" name="직사각형 12"/>
          <p:cNvSpPr/>
          <p:nvPr/>
        </p:nvSpPr>
        <p:spPr>
          <a:xfrm>
            <a:off x="16923725" y="3382616"/>
            <a:ext cx="2405947" cy="2969270"/>
          </a:xfrm>
          <a:prstGeom prst="rect">
            <a:avLst/>
          </a:prstGeom>
          <a:noFill/>
          <a:ln w="38100">
            <a:gradFill>
              <a:gsLst>
                <a:gs pos="100000">
                  <a:srgbClr val="0070C0"/>
                </a:gs>
                <a:gs pos="47000">
                  <a:srgbClr val="1F4E79"/>
                </a:gs>
                <a:gs pos="0">
                  <a:srgbClr val="00B0F0"/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14" name="직사각형 13"/>
          <p:cNvSpPr/>
          <p:nvPr/>
        </p:nvSpPr>
        <p:spPr>
          <a:xfrm>
            <a:off x="10775338" y="3388892"/>
            <a:ext cx="2375694" cy="2969269"/>
          </a:xfrm>
          <a:prstGeom prst="rect">
            <a:avLst/>
          </a:prstGeom>
          <a:noFill/>
          <a:ln w="38100">
            <a:gradFill>
              <a:gsLst>
                <a:gs pos="0">
                  <a:srgbClr val="FF9379"/>
                </a:gs>
                <a:gs pos="100000">
                  <a:srgbClr val="FF33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15" name="Freeform 5"/>
          <p:cNvSpPr>
            <a:spLocks/>
          </p:cNvSpPr>
          <p:nvPr/>
        </p:nvSpPr>
        <p:spPr bwMode="auto">
          <a:xfrm>
            <a:off x="13876240" y="2644670"/>
            <a:ext cx="2442133" cy="1455193"/>
          </a:xfrm>
          <a:custGeom>
            <a:avLst/>
            <a:gdLst>
              <a:gd name="T0" fmla="*/ 1048 w 1048"/>
              <a:gd name="T1" fmla="*/ 1047 h 1047"/>
              <a:gd name="T2" fmla="*/ 503 w 1048"/>
              <a:gd name="T3" fmla="*/ 1047 h 1047"/>
              <a:gd name="T4" fmla="*/ 0 w 1048"/>
              <a:gd name="T5" fmla="*/ 544 h 1047"/>
              <a:gd name="T6" fmla="*/ 0 w 1048"/>
              <a:gd name="T7" fmla="*/ 0 h 1047"/>
              <a:gd name="T8" fmla="*/ 544 w 1048"/>
              <a:gd name="T9" fmla="*/ 0 h 1047"/>
              <a:gd name="T10" fmla="*/ 1048 w 1048"/>
              <a:gd name="T11" fmla="*/ 503 h 1047"/>
              <a:gd name="T12" fmla="*/ 1048 w 1048"/>
              <a:gd name="T13" fmla="*/ 1047 h 1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8" h="1047">
                <a:moveTo>
                  <a:pt x="1048" y="1047"/>
                </a:moveTo>
                <a:cubicBezTo>
                  <a:pt x="503" y="1047"/>
                  <a:pt x="503" y="1047"/>
                  <a:pt x="503" y="1047"/>
                </a:cubicBezTo>
                <a:cubicBezTo>
                  <a:pt x="225" y="1047"/>
                  <a:pt x="0" y="822"/>
                  <a:pt x="0" y="544"/>
                </a:cubicBezTo>
                <a:cubicBezTo>
                  <a:pt x="0" y="0"/>
                  <a:pt x="0" y="0"/>
                  <a:pt x="0" y="0"/>
                </a:cubicBezTo>
                <a:cubicBezTo>
                  <a:pt x="544" y="0"/>
                  <a:pt x="544" y="0"/>
                  <a:pt x="544" y="0"/>
                </a:cubicBezTo>
                <a:cubicBezTo>
                  <a:pt x="822" y="0"/>
                  <a:pt x="1048" y="225"/>
                  <a:pt x="1048" y="503"/>
                </a:cubicBezTo>
                <a:lnTo>
                  <a:pt x="1048" y="1047"/>
                </a:lnTo>
                <a:close/>
              </a:path>
            </a:pathLst>
          </a:custGeom>
          <a:gradFill>
            <a:gsLst>
              <a:gs pos="0">
                <a:srgbClr val="10844A"/>
              </a:gs>
              <a:gs pos="50000">
                <a:srgbClr val="20AD73"/>
              </a:gs>
              <a:gs pos="100000">
                <a:srgbClr val="24B575"/>
              </a:gs>
            </a:gsLst>
            <a:lin ang="16200000" scaled="0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8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16905167" y="2644669"/>
            <a:ext cx="2442133" cy="1455193"/>
          </a:xfrm>
          <a:custGeom>
            <a:avLst/>
            <a:gdLst>
              <a:gd name="T0" fmla="*/ 1048 w 1048"/>
              <a:gd name="T1" fmla="*/ 1047 h 1047"/>
              <a:gd name="T2" fmla="*/ 503 w 1048"/>
              <a:gd name="T3" fmla="*/ 1047 h 1047"/>
              <a:gd name="T4" fmla="*/ 0 w 1048"/>
              <a:gd name="T5" fmla="*/ 544 h 1047"/>
              <a:gd name="T6" fmla="*/ 0 w 1048"/>
              <a:gd name="T7" fmla="*/ 0 h 1047"/>
              <a:gd name="T8" fmla="*/ 544 w 1048"/>
              <a:gd name="T9" fmla="*/ 0 h 1047"/>
              <a:gd name="T10" fmla="*/ 1048 w 1048"/>
              <a:gd name="T11" fmla="*/ 503 h 1047"/>
              <a:gd name="T12" fmla="*/ 1048 w 1048"/>
              <a:gd name="T13" fmla="*/ 1047 h 1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8" h="1047">
                <a:moveTo>
                  <a:pt x="1048" y="1047"/>
                </a:moveTo>
                <a:cubicBezTo>
                  <a:pt x="503" y="1047"/>
                  <a:pt x="503" y="1047"/>
                  <a:pt x="503" y="1047"/>
                </a:cubicBezTo>
                <a:cubicBezTo>
                  <a:pt x="225" y="1047"/>
                  <a:pt x="0" y="822"/>
                  <a:pt x="0" y="544"/>
                </a:cubicBezTo>
                <a:cubicBezTo>
                  <a:pt x="0" y="0"/>
                  <a:pt x="0" y="0"/>
                  <a:pt x="0" y="0"/>
                </a:cubicBezTo>
                <a:cubicBezTo>
                  <a:pt x="544" y="0"/>
                  <a:pt x="544" y="0"/>
                  <a:pt x="544" y="0"/>
                </a:cubicBezTo>
                <a:cubicBezTo>
                  <a:pt x="822" y="0"/>
                  <a:pt x="1048" y="225"/>
                  <a:pt x="1048" y="503"/>
                </a:cubicBezTo>
                <a:lnTo>
                  <a:pt x="1048" y="1047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rgbClr val="00B0F0"/>
              </a:gs>
              <a:gs pos="57000">
                <a:srgbClr val="1F4E79"/>
              </a:gs>
            </a:gsLst>
            <a:lin ang="16200000" scaled="0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8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>
            <a:off x="10757081" y="2644670"/>
            <a:ext cx="2410430" cy="1455193"/>
          </a:xfrm>
          <a:custGeom>
            <a:avLst/>
            <a:gdLst>
              <a:gd name="T0" fmla="*/ 1048 w 1048"/>
              <a:gd name="T1" fmla="*/ 1047 h 1047"/>
              <a:gd name="T2" fmla="*/ 503 w 1048"/>
              <a:gd name="T3" fmla="*/ 1047 h 1047"/>
              <a:gd name="T4" fmla="*/ 0 w 1048"/>
              <a:gd name="T5" fmla="*/ 544 h 1047"/>
              <a:gd name="T6" fmla="*/ 0 w 1048"/>
              <a:gd name="T7" fmla="*/ 0 h 1047"/>
              <a:gd name="T8" fmla="*/ 544 w 1048"/>
              <a:gd name="T9" fmla="*/ 0 h 1047"/>
              <a:gd name="T10" fmla="*/ 1048 w 1048"/>
              <a:gd name="T11" fmla="*/ 503 h 1047"/>
              <a:gd name="T12" fmla="*/ 1048 w 1048"/>
              <a:gd name="T13" fmla="*/ 1047 h 1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8" h="1047">
                <a:moveTo>
                  <a:pt x="1048" y="1047"/>
                </a:moveTo>
                <a:cubicBezTo>
                  <a:pt x="503" y="1047"/>
                  <a:pt x="503" y="1047"/>
                  <a:pt x="503" y="1047"/>
                </a:cubicBezTo>
                <a:cubicBezTo>
                  <a:pt x="225" y="1047"/>
                  <a:pt x="0" y="822"/>
                  <a:pt x="0" y="544"/>
                </a:cubicBezTo>
                <a:cubicBezTo>
                  <a:pt x="0" y="0"/>
                  <a:pt x="0" y="0"/>
                  <a:pt x="0" y="0"/>
                </a:cubicBezTo>
                <a:cubicBezTo>
                  <a:pt x="544" y="0"/>
                  <a:pt x="544" y="0"/>
                  <a:pt x="544" y="0"/>
                </a:cubicBezTo>
                <a:cubicBezTo>
                  <a:pt x="822" y="0"/>
                  <a:pt x="1048" y="225"/>
                  <a:pt x="1048" y="503"/>
                </a:cubicBezTo>
                <a:lnTo>
                  <a:pt x="1048" y="1047"/>
                </a:lnTo>
                <a:close/>
              </a:path>
            </a:pathLst>
          </a:custGeom>
          <a:gradFill>
            <a:gsLst>
              <a:gs pos="0">
                <a:srgbClr val="EC661F"/>
              </a:gs>
              <a:gs pos="56000">
                <a:srgbClr val="FF3300"/>
              </a:gs>
              <a:gs pos="100000">
                <a:srgbClr val="FF603B"/>
              </a:gs>
            </a:gsLst>
            <a:lin ang="16200000" scaled="0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4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8" name="Freeform 5"/>
          <p:cNvSpPr>
            <a:spLocks/>
          </p:cNvSpPr>
          <p:nvPr/>
        </p:nvSpPr>
        <p:spPr bwMode="auto">
          <a:xfrm>
            <a:off x="13770866" y="2504494"/>
            <a:ext cx="2633469" cy="1649643"/>
          </a:xfrm>
          <a:custGeom>
            <a:avLst/>
            <a:gdLst>
              <a:gd name="T0" fmla="*/ 1048 w 1048"/>
              <a:gd name="T1" fmla="*/ 1047 h 1047"/>
              <a:gd name="T2" fmla="*/ 503 w 1048"/>
              <a:gd name="T3" fmla="*/ 1047 h 1047"/>
              <a:gd name="T4" fmla="*/ 0 w 1048"/>
              <a:gd name="T5" fmla="*/ 544 h 1047"/>
              <a:gd name="T6" fmla="*/ 0 w 1048"/>
              <a:gd name="T7" fmla="*/ 0 h 1047"/>
              <a:gd name="T8" fmla="*/ 544 w 1048"/>
              <a:gd name="T9" fmla="*/ 0 h 1047"/>
              <a:gd name="T10" fmla="*/ 1048 w 1048"/>
              <a:gd name="T11" fmla="*/ 503 h 1047"/>
              <a:gd name="T12" fmla="*/ 1048 w 1048"/>
              <a:gd name="T13" fmla="*/ 1047 h 1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8" h="1047">
                <a:moveTo>
                  <a:pt x="1048" y="1047"/>
                </a:moveTo>
                <a:cubicBezTo>
                  <a:pt x="503" y="1047"/>
                  <a:pt x="503" y="1047"/>
                  <a:pt x="503" y="1047"/>
                </a:cubicBezTo>
                <a:cubicBezTo>
                  <a:pt x="225" y="1047"/>
                  <a:pt x="0" y="822"/>
                  <a:pt x="0" y="544"/>
                </a:cubicBezTo>
                <a:cubicBezTo>
                  <a:pt x="0" y="0"/>
                  <a:pt x="0" y="0"/>
                  <a:pt x="0" y="0"/>
                </a:cubicBezTo>
                <a:cubicBezTo>
                  <a:pt x="544" y="0"/>
                  <a:pt x="544" y="0"/>
                  <a:pt x="544" y="0"/>
                </a:cubicBezTo>
                <a:cubicBezTo>
                  <a:pt x="822" y="0"/>
                  <a:pt x="1048" y="225"/>
                  <a:pt x="1048" y="503"/>
                </a:cubicBezTo>
                <a:lnTo>
                  <a:pt x="1048" y="1047"/>
                </a:lnTo>
                <a:close/>
              </a:path>
            </a:pathLst>
          </a:custGeom>
          <a:noFill/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ko-KR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차별화</a:t>
            </a: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된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endParaRPr lang="en-US" altLang="ko-KR" sz="100" b="1" spc="-15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ko-KR" altLang="en-US" sz="5400" b="1" spc="-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암 </a:t>
            </a:r>
            <a:r>
              <a:rPr lang="ko-KR" altLang="en-US" sz="4000" b="1" spc="-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보장</a:t>
            </a:r>
            <a:endParaRPr lang="en-US" sz="40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9" name="Freeform 5"/>
          <p:cNvSpPr>
            <a:spLocks/>
          </p:cNvSpPr>
          <p:nvPr/>
        </p:nvSpPr>
        <p:spPr bwMode="auto">
          <a:xfrm>
            <a:off x="16835878" y="2504490"/>
            <a:ext cx="2610157" cy="1649645"/>
          </a:xfrm>
          <a:custGeom>
            <a:avLst/>
            <a:gdLst>
              <a:gd name="T0" fmla="*/ 1048 w 1048"/>
              <a:gd name="T1" fmla="*/ 1047 h 1047"/>
              <a:gd name="T2" fmla="*/ 503 w 1048"/>
              <a:gd name="T3" fmla="*/ 1047 h 1047"/>
              <a:gd name="T4" fmla="*/ 0 w 1048"/>
              <a:gd name="T5" fmla="*/ 544 h 1047"/>
              <a:gd name="T6" fmla="*/ 0 w 1048"/>
              <a:gd name="T7" fmla="*/ 0 h 1047"/>
              <a:gd name="T8" fmla="*/ 544 w 1048"/>
              <a:gd name="T9" fmla="*/ 0 h 1047"/>
              <a:gd name="T10" fmla="*/ 1048 w 1048"/>
              <a:gd name="T11" fmla="*/ 503 h 1047"/>
              <a:gd name="T12" fmla="*/ 1048 w 1048"/>
              <a:gd name="T13" fmla="*/ 1047 h 1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8" h="1047">
                <a:moveTo>
                  <a:pt x="1048" y="1047"/>
                </a:moveTo>
                <a:cubicBezTo>
                  <a:pt x="503" y="1047"/>
                  <a:pt x="503" y="1047"/>
                  <a:pt x="503" y="1047"/>
                </a:cubicBezTo>
                <a:cubicBezTo>
                  <a:pt x="225" y="1047"/>
                  <a:pt x="0" y="822"/>
                  <a:pt x="0" y="544"/>
                </a:cubicBezTo>
                <a:cubicBezTo>
                  <a:pt x="0" y="0"/>
                  <a:pt x="0" y="0"/>
                  <a:pt x="0" y="0"/>
                </a:cubicBezTo>
                <a:cubicBezTo>
                  <a:pt x="544" y="0"/>
                  <a:pt x="544" y="0"/>
                  <a:pt x="544" y="0"/>
                </a:cubicBezTo>
                <a:cubicBezTo>
                  <a:pt x="822" y="0"/>
                  <a:pt x="1048" y="225"/>
                  <a:pt x="1048" y="503"/>
                </a:cubicBezTo>
                <a:lnTo>
                  <a:pt x="1048" y="1047"/>
                </a:lnTo>
                <a:close/>
              </a:path>
            </a:pathLst>
          </a:custGeom>
          <a:noFill/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ko-KR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업계 최대</a:t>
            </a:r>
            <a:endParaRPr lang="en-US" altLang="ko-KR" sz="2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endParaRPr lang="en-US" altLang="ko-KR" sz="100" b="1" spc="-15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ko-KR" altLang="en-US" sz="5400" b="1" spc="-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뇌심 </a:t>
            </a:r>
            <a:r>
              <a:rPr lang="ko-KR" altLang="en-US" sz="4000" b="1" spc="-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보장</a:t>
            </a:r>
            <a:endParaRPr lang="en-US" sz="40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0762647" y="4422439"/>
            <a:ext cx="2402926" cy="820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연간 총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20.6% 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인하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높은 확률의 </a:t>
            </a:r>
            <a:r>
              <a:rPr lang="ko-KR" altLang="en-US" sz="24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뇌허납면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5" name="모서리가 둥근 직사각형 54"/>
          <p:cNvSpPr/>
          <p:nvPr/>
        </p:nvSpPr>
        <p:spPr>
          <a:xfrm>
            <a:off x="11401392" y="4146930"/>
            <a:ext cx="1055847" cy="264216"/>
          </a:xfrm>
          <a:prstGeom prst="roundRect">
            <a:avLst/>
          </a:prstGeom>
          <a:gradFill>
            <a:gsLst>
              <a:gs pos="0">
                <a:srgbClr val="EC661F"/>
              </a:gs>
              <a:gs pos="56000">
                <a:srgbClr val="FF3300"/>
              </a:gs>
              <a:gs pos="100000">
                <a:srgbClr val="FF603B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 </a:t>
            </a:r>
            <a:r>
              <a:rPr lang="ko-KR" alt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험</a:t>
            </a:r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료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7" name="모서리가 둥근 직사각형 56"/>
          <p:cNvSpPr/>
          <p:nvPr/>
        </p:nvSpPr>
        <p:spPr>
          <a:xfrm>
            <a:off x="11401392" y="5287975"/>
            <a:ext cx="1055847" cy="264216"/>
          </a:xfrm>
          <a:prstGeom prst="roundRect">
            <a:avLst/>
          </a:prstGeom>
          <a:gradFill>
            <a:gsLst>
              <a:gs pos="0">
                <a:srgbClr val="EC661F"/>
              </a:gs>
              <a:gs pos="56000">
                <a:srgbClr val="FF3300"/>
              </a:gs>
              <a:gs pos="100000">
                <a:srgbClr val="FF603B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    장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17289076" y="4556878"/>
            <a:ext cx="1656869" cy="148790"/>
          </a:xfrm>
          <a:prstGeom prst="rect">
            <a:avLst/>
          </a:prstGeom>
          <a:solidFill>
            <a:srgbClr val="FFFF00">
              <a:alpha val="2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16923725" y="4427121"/>
            <a:ext cx="2402926" cy="35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DB 1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천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vs 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타사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5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백</a:t>
            </a:r>
            <a:endParaRPr lang="en-US" altLang="ko-KR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75" name="모서리가 둥근 직사각형 74"/>
          <p:cNvSpPr/>
          <p:nvPr/>
        </p:nvSpPr>
        <p:spPr>
          <a:xfrm>
            <a:off x="17369059" y="4140157"/>
            <a:ext cx="1565892" cy="245003"/>
          </a:xfrm>
          <a:prstGeom prst="round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  <a:gs pos="57000">
                <a:srgbClr val="1F4E79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부정맥 </a:t>
            </a:r>
            <a:r>
              <a:rPr lang="ko-KR" alt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진단비</a:t>
            </a:r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I49</a:t>
            </a:r>
          </a:p>
        </p:txBody>
      </p:sp>
      <p:sp>
        <p:nvSpPr>
          <p:cNvPr id="76" name="모서리가 둥근 직사각형 75"/>
          <p:cNvSpPr/>
          <p:nvPr/>
        </p:nvSpPr>
        <p:spPr>
          <a:xfrm>
            <a:off x="17369059" y="4882110"/>
            <a:ext cx="1565892" cy="245003"/>
          </a:xfrm>
          <a:prstGeom prst="round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  <a:gs pos="57000">
                <a:srgbClr val="1F4E79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뇌꽈리</a:t>
            </a:r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진단비</a:t>
            </a:r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I67.1</a:t>
            </a:r>
          </a:p>
        </p:txBody>
      </p:sp>
      <p:sp>
        <p:nvSpPr>
          <p:cNvPr id="77" name="모서리가 둥근 직사각형 76"/>
          <p:cNvSpPr/>
          <p:nvPr/>
        </p:nvSpPr>
        <p:spPr>
          <a:xfrm>
            <a:off x="17369059" y="5624702"/>
            <a:ext cx="1565892" cy="245003"/>
          </a:xfrm>
          <a:prstGeom prst="round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  <a:gs pos="57000">
                <a:srgbClr val="1F4E79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뇌</a:t>
            </a:r>
            <a:r>
              <a:rPr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/</a:t>
            </a:r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허 진단 시 </a:t>
            </a:r>
            <a:r>
              <a:rPr lang="ko-KR" alt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납면</a:t>
            </a:r>
            <a:endParaRPr lang="en-US" altLang="ko-KR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78" name="직사각형 77"/>
          <p:cNvSpPr/>
          <p:nvPr/>
        </p:nvSpPr>
        <p:spPr>
          <a:xfrm>
            <a:off x="17296744" y="5309177"/>
            <a:ext cx="1656869" cy="148790"/>
          </a:xfrm>
          <a:prstGeom prst="rect">
            <a:avLst/>
          </a:prstGeom>
          <a:solidFill>
            <a:srgbClr val="FFFF00">
              <a:alpha val="2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16923725" y="5173655"/>
            <a:ext cx="2402926" cy="35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DB 5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백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vs 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타사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x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17286387" y="6031092"/>
            <a:ext cx="1656869" cy="148790"/>
          </a:xfrm>
          <a:prstGeom prst="rect">
            <a:avLst/>
          </a:prstGeom>
          <a:solidFill>
            <a:srgbClr val="FFFF00">
              <a:alpha val="2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81" name="직사각형 80"/>
          <p:cNvSpPr/>
          <p:nvPr/>
        </p:nvSpPr>
        <p:spPr>
          <a:xfrm>
            <a:off x="16923725" y="5901335"/>
            <a:ext cx="2423576" cy="35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DB 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가능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vs 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타사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x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44" name="Freeform 5">
            <a:extLst>
              <a:ext uri="{FF2B5EF4-FFF2-40B4-BE49-F238E27FC236}">
                <a16:creationId xmlns="" xmlns:a16="http://schemas.microsoft.com/office/drawing/2014/main" id="{E3C6CC89-4E88-41AA-A1BA-7C3E52500277}"/>
              </a:ext>
            </a:extLst>
          </p:cNvPr>
          <p:cNvSpPr>
            <a:spLocks/>
          </p:cNvSpPr>
          <p:nvPr/>
        </p:nvSpPr>
        <p:spPr bwMode="auto">
          <a:xfrm>
            <a:off x="10648750" y="2504492"/>
            <a:ext cx="2633469" cy="1649643"/>
          </a:xfrm>
          <a:custGeom>
            <a:avLst/>
            <a:gdLst>
              <a:gd name="T0" fmla="*/ 1048 w 1048"/>
              <a:gd name="T1" fmla="*/ 1047 h 1047"/>
              <a:gd name="T2" fmla="*/ 503 w 1048"/>
              <a:gd name="T3" fmla="*/ 1047 h 1047"/>
              <a:gd name="T4" fmla="*/ 0 w 1048"/>
              <a:gd name="T5" fmla="*/ 544 h 1047"/>
              <a:gd name="T6" fmla="*/ 0 w 1048"/>
              <a:gd name="T7" fmla="*/ 0 h 1047"/>
              <a:gd name="T8" fmla="*/ 544 w 1048"/>
              <a:gd name="T9" fmla="*/ 0 h 1047"/>
              <a:gd name="T10" fmla="*/ 1048 w 1048"/>
              <a:gd name="T11" fmla="*/ 503 h 1047"/>
              <a:gd name="T12" fmla="*/ 1048 w 1048"/>
              <a:gd name="T13" fmla="*/ 1047 h 1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8" h="1047">
                <a:moveTo>
                  <a:pt x="1048" y="1047"/>
                </a:moveTo>
                <a:cubicBezTo>
                  <a:pt x="503" y="1047"/>
                  <a:pt x="503" y="1047"/>
                  <a:pt x="503" y="1047"/>
                </a:cubicBezTo>
                <a:cubicBezTo>
                  <a:pt x="225" y="1047"/>
                  <a:pt x="0" y="822"/>
                  <a:pt x="0" y="544"/>
                </a:cubicBezTo>
                <a:cubicBezTo>
                  <a:pt x="0" y="0"/>
                  <a:pt x="0" y="0"/>
                  <a:pt x="0" y="0"/>
                </a:cubicBezTo>
                <a:cubicBezTo>
                  <a:pt x="544" y="0"/>
                  <a:pt x="544" y="0"/>
                  <a:pt x="544" y="0"/>
                </a:cubicBezTo>
                <a:cubicBezTo>
                  <a:pt x="822" y="0"/>
                  <a:pt x="1048" y="225"/>
                  <a:pt x="1048" y="503"/>
                </a:cubicBezTo>
                <a:lnTo>
                  <a:pt x="1048" y="1047"/>
                </a:lnTo>
                <a:close/>
              </a:path>
            </a:pathLst>
          </a:custGeom>
          <a:noFill/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ko-KR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40</a:t>
            </a:r>
            <a:r>
              <a:rPr lang="ko-KR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세</a:t>
            </a: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도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endParaRPr lang="en-US" altLang="ko-KR" sz="100" b="1" spc="-15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ko-KR" altLang="en-US" sz="5400" b="1" spc="-3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뇌허</a:t>
            </a:r>
            <a:r>
              <a:rPr lang="ko-KR" altLang="en-US" sz="5400" b="1" spc="-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</a:t>
            </a:r>
            <a:r>
              <a:rPr lang="ko-KR" altLang="en-US" sz="4000" b="1" spc="-3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납면</a:t>
            </a:r>
            <a:endParaRPr lang="en-US" sz="40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="" xmlns:a16="http://schemas.microsoft.com/office/drawing/2014/main" id="{0F918906-E489-49C8-BEB6-9E5EFE451DF5}"/>
              </a:ext>
            </a:extLst>
          </p:cNvPr>
          <p:cNvSpPr/>
          <p:nvPr/>
        </p:nvSpPr>
        <p:spPr>
          <a:xfrm>
            <a:off x="10727852" y="5564252"/>
            <a:ext cx="2484272" cy="820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</a:t>
            </a:r>
            <a:r>
              <a:rPr lang="en-US" altLang="ko-KR" sz="2000" dirty="0" err="1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D</a:t>
            </a:r>
            <a:r>
              <a:rPr lang="en-US" altLang="ko-KR" sz="20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e</a:t>
            </a:r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통합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형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24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진단</a:t>
            </a:r>
            <a:r>
              <a:rPr lang="ko-KR" altLang="en-US" sz="20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en-US" altLang="ko-KR" sz="2400" dirty="0">
                <a:solidFill>
                  <a:srgbClr val="00B05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000" dirty="0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B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ig</a:t>
            </a:r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 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체증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형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수술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0" name="모서리가 둥근 직사각형 54">
            <a:extLst>
              <a:ext uri="{FF2B5EF4-FFF2-40B4-BE49-F238E27FC236}">
                <a16:creationId xmlns="" xmlns:a16="http://schemas.microsoft.com/office/drawing/2014/main" id="{22DF4F0D-26FB-4FCA-BF75-73BE8E727886}"/>
              </a:ext>
            </a:extLst>
          </p:cNvPr>
          <p:cNvSpPr/>
          <p:nvPr/>
        </p:nvSpPr>
        <p:spPr>
          <a:xfrm>
            <a:off x="10473485" y="2644669"/>
            <a:ext cx="270557" cy="979903"/>
          </a:xfrm>
          <a:prstGeom prst="roundRect">
            <a:avLst/>
          </a:prstGeom>
          <a:gradFill>
            <a:gsLst>
              <a:gs pos="0">
                <a:srgbClr val="EC661F"/>
              </a:gs>
              <a:gs pos="56000">
                <a:srgbClr val="FF3300"/>
              </a:gs>
              <a:gs pos="100000">
                <a:srgbClr val="FF603B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종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합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험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3" name="모서리가 둥근 직사각형 74">
            <a:extLst>
              <a:ext uri="{FF2B5EF4-FFF2-40B4-BE49-F238E27FC236}">
                <a16:creationId xmlns="" xmlns:a16="http://schemas.microsoft.com/office/drawing/2014/main" id="{6AC9F4FE-6BD8-4DEB-AC37-9AF3F54D4654}"/>
              </a:ext>
            </a:extLst>
          </p:cNvPr>
          <p:cNvSpPr/>
          <p:nvPr/>
        </p:nvSpPr>
        <p:spPr>
          <a:xfrm>
            <a:off x="14682591" y="4140157"/>
            <a:ext cx="810019" cy="264216"/>
          </a:xfrm>
          <a:prstGeom prst="roundRect">
            <a:avLst/>
          </a:prstGeom>
          <a:gradFill>
            <a:gsLst>
              <a:gs pos="0">
                <a:srgbClr val="10844A"/>
              </a:gs>
              <a:gs pos="50000">
                <a:srgbClr val="20AD73"/>
              </a:gs>
              <a:gs pos="100000">
                <a:srgbClr val="24B575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암 </a:t>
            </a:r>
            <a:r>
              <a:rPr lang="ko-KR" alt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통원</a:t>
            </a:r>
            <a:endParaRPr lang="en-US" altLang="ko-KR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4" name="모서리가 둥근 직사각형 74">
            <a:extLst>
              <a:ext uri="{FF2B5EF4-FFF2-40B4-BE49-F238E27FC236}">
                <a16:creationId xmlns="" xmlns:a16="http://schemas.microsoft.com/office/drawing/2014/main" id="{226D5AA8-6A1C-4371-9800-05991CE7E68C}"/>
              </a:ext>
            </a:extLst>
          </p:cNvPr>
          <p:cNvSpPr/>
          <p:nvPr/>
        </p:nvSpPr>
        <p:spPr>
          <a:xfrm>
            <a:off x="14682591" y="4880290"/>
            <a:ext cx="810019" cy="264216"/>
          </a:xfrm>
          <a:prstGeom prst="roundRect">
            <a:avLst/>
          </a:prstGeom>
          <a:gradFill>
            <a:gsLst>
              <a:gs pos="0">
                <a:srgbClr val="10844A"/>
              </a:gs>
              <a:gs pos="50000">
                <a:srgbClr val="20AD73"/>
              </a:gs>
              <a:gs pos="100000">
                <a:srgbClr val="24B575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암 </a:t>
            </a:r>
            <a:r>
              <a:rPr lang="ko-KR" alt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치료</a:t>
            </a:r>
            <a:endParaRPr lang="en-US" altLang="ko-KR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62" name="모서리가 둥근 직사각형 74">
            <a:extLst>
              <a:ext uri="{FF2B5EF4-FFF2-40B4-BE49-F238E27FC236}">
                <a16:creationId xmlns="" xmlns:a16="http://schemas.microsoft.com/office/drawing/2014/main" id="{720583BC-E2FE-4C31-9D8E-9B80C427910C}"/>
              </a:ext>
            </a:extLst>
          </p:cNvPr>
          <p:cNvSpPr/>
          <p:nvPr/>
        </p:nvSpPr>
        <p:spPr>
          <a:xfrm>
            <a:off x="14692296" y="5624702"/>
            <a:ext cx="810019" cy="264216"/>
          </a:xfrm>
          <a:prstGeom prst="roundRect">
            <a:avLst/>
          </a:prstGeom>
          <a:gradFill>
            <a:gsLst>
              <a:gs pos="0">
                <a:srgbClr val="10844A"/>
              </a:gs>
              <a:gs pos="50000">
                <a:srgbClr val="20AD73"/>
              </a:gs>
              <a:gs pos="100000">
                <a:srgbClr val="24B575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암 </a:t>
            </a:r>
            <a:r>
              <a:rPr lang="ko-KR" alt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수술</a:t>
            </a:r>
            <a:endParaRPr lang="en-US" altLang="ko-KR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="" xmlns:a16="http://schemas.microsoft.com/office/drawing/2014/main" id="{1909E0C4-3981-44CB-B73C-64C13FFF5C9B}"/>
              </a:ext>
            </a:extLst>
          </p:cNvPr>
          <p:cNvSpPr/>
          <p:nvPr/>
        </p:nvSpPr>
        <p:spPr>
          <a:xfrm>
            <a:off x="13828528" y="4466117"/>
            <a:ext cx="2518144" cy="35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DB 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70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만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vs 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타사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20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만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2213E1A5-3735-42CD-8768-E182A6291C4A}"/>
              </a:ext>
            </a:extLst>
          </p:cNvPr>
          <p:cNvSpPr/>
          <p:nvPr/>
        </p:nvSpPr>
        <p:spPr>
          <a:xfrm>
            <a:off x="13886191" y="5212651"/>
            <a:ext cx="2402926" cy="35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표적항암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24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비갱신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억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="" xmlns:a16="http://schemas.microsoft.com/office/drawing/2014/main" id="{0782B252-027F-45C8-B984-A04596F27ABB}"/>
              </a:ext>
            </a:extLst>
          </p:cNvPr>
          <p:cNvSpPr/>
          <p:nvPr/>
        </p:nvSpPr>
        <p:spPr>
          <a:xfrm>
            <a:off x="13886191" y="5940331"/>
            <a:ext cx="2402926" cy="35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유사암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포함 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체증형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="" xmlns:a16="http://schemas.microsoft.com/office/drawing/2014/main" id="{2F1E239A-8218-4933-B8CC-2BF701995A18}"/>
              </a:ext>
            </a:extLst>
          </p:cNvPr>
          <p:cNvSpPr/>
          <p:nvPr/>
        </p:nvSpPr>
        <p:spPr>
          <a:xfrm>
            <a:off x="12011563" y="653843"/>
            <a:ext cx="6600044" cy="854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 smtClean="0"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11</a:t>
            </a:r>
            <a:r>
              <a:rPr lang="ko-KR" altLang="en-US" sz="4400" b="1" dirty="0" smtClean="0"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월 </a:t>
            </a:r>
            <a:r>
              <a:rPr lang="en-US" altLang="ko-KR" sz="4400" b="1" dirty="0"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DB</a:t>
            </a:r>
            <a:r>
              <a:rPr lang="ko-KR" altLang="en-US" sz="4400" b="1" dirty="0"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포인트</a:t>
            </a:r>
            <a:endParaRPr lang="en-US" altLang="ko-KR" sz="4400" b="1" dirty="0">
              <a:gradFill>
                <a:gsLst>
                  <a:gs pos="0">
                    <a:srgbClr val="EC661F"/>
                  </a:gs>
                  <a:gs pos="56000">
                    <a:srgbClr val="FF3300"/>
                  </a:gs>
                  <a:gs pos="100000">
                    <a:srgbClr val="FF603B"/>
                  </a:gs>
                </a:gsLst>
                <a:lin ang="16200000" scaled="0"/>
              </a:gradFill>
              <a:effectLst/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="" xmlns:a16="http://schemas.microsoft.com/office/drawing/2014/main" id="{4DE1EC87-C648-4A88-91E8-77200327D236}"/>
              </a:ext>
            </a:extLst>
          </p:cNvPr>
          <p:cNvSpPr/>
          <p:nvPr/>
        </p:nvSpPr>
        <p:spPr>
          <a:xfrm>
            <a:off x="13305515" y="1695205"/>
            <a:ext cx="4924571" cy="52257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51" name="모서리가 둥근 직사각형 74">
            <a:extLst>
              <a:ext uri="{FF2B5EF4-FFF2-40B4-BE49-F238E27FC236}">
                <a16:creationId xmlns="" xmlns:a16="http://schemas.microsoft.com/office/drawing/2014/main" id="{3704BB85-6C0A-4D16-B229-32D168E40A2A}"/>
              </a:ext>
            </a:extLst>
          </p:cNvPr>
          <p:cNvSpPr/>
          <p:nvPr/>
        </p:nvSpPr>
        <p:spPr>
          <a:xfrm>
            <a:off x="12319887" y="1676941"/>
            <a:ext cx="1117556" cy="5595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. </a:t>
            </a:r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맞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. </a:t>
            </a:r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건</a:t>
            </a:r>
            <a:endParaRPr lang="en-US" altLang="ko-K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="" xmlns:a16="http://schemas.microsoft.com/office/drawing/2014/main" id="{D249E7FE-8E86-4F91-990C-4939B120B46F}"/>
              </a:ext>
            </a:extLst>
          </p:cNvPr>
          <p:cNvSpPr/>
          <p:nvPr/>
        </p:nvSpPr>
        <p:spPr>
          <a:xfrm>
            <a:off x="13401268" y="1784236"/>
            <a:ext cx="4773207" cy="35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</a:t>
            </a:r>
            <a:r>
              <a:rPr lang="en-US" altLang="ko-KR" sz="2800" dirty="0" smtClean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5 </a:t>
            </a:r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대상자도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3</a:t>
            </a:r>
            <a:r>
              <a:rPr lang="en-US" altLang="ko-KR" sz="2800" dirty="0" smtClean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5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5 </a:t>
            </a:r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보험료로 가입가능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56" name="그림 55">
            <a:extLst>
              <a:ext uri="{FF2B5EF4-FFF2-40B4-BE49-F238E27FC236}">
                <a16:creationId xmlns="" xmlns:a16="http://schemas.microsoft.com/office/drawing/2014/main" id="{6799BEAC-DA61-4B5F-BC16-92927EA19A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050902" y="1213640"/>
            <a:ext cx="621065" cy="58392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8" y="45426"/>
            <a:ext cx="9912955" cy="67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3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2239" y="6416471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24DD26C6-C50E-4660-A362-C3AAB12BEDBB}"/>
              </a:ext>
            </a:extLst>
          </p:cNvPr>
          <p:cNvSpPr/>
          <p:nvPr/>
        </p:nvSpPr>
        <p:spPr>
          <a:xfrm>
            <a:off x="19332059" y="6423572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6114" y="432896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100" y="20"/>
            <a:ext cx="1499195" cy="41018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6CBA09D0-00F3-40C2-8F9E-57624E9D5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6210" y="942430"/>
            <a:ext cx="5805809" cy="102786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EDEBE7E0-6AE0-4689-865A-090478297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5321" y="2565039"/>
            <a:ext cx="6767586" cy="33602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2FFC1B3-6553-47CE-B337-538E2810D71D}"/>
              </a:ext>
            </a:extLst>
          </p:cNvPr>
          <p:cNvSpPr txBox="1"/>
          <p:nvPr/>
        </p:nvSpPr>
        <p:spPr>
          <a:xfrm>
            <a:off x="10276114" y="-10886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Ⅱ.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간편보험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암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8DF96A10-6608-4D7D-B855-05E501DC88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866900" y="3251200"/>
            <a:ext cx="2247900" cy="1155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smtClean="0">
                <a:solidFill>
                  <a:srgbClr val="027D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r>
            <a:r>
              <a:rPr lang="ko-KR" altLang="en-US" sz="7200" b="1" dirty="0" smtClean="0">
                <a:solidFill>
                  <a:srgbClr val="027D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</a:t>
            </a:r>
            <a:endParaRPr lang="ko-KR" altLang="en-US" sz="7200" b="1" dirty="0">
              <a:solidFill>
                <a:srgbClr val="027D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242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9668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259488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543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529" y="112336"/>
            <a:ext cx="1499195" cy="41018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6FC7E72-C14F-4FAF-A443-CC75AB80C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3140" y="1213258"/>
            <a:ext cx="8626807" cy="51024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0A9FF7-E48C-4350-A10A-B6357491189F}"/>
              </a:ext>
            </a:extLst>
          </p:cNvPr>
          <p:cNvSpPr txBox="1"/>
          <p:nvPr/>
        </p:nvSpPr>
        <p:spPr>
          <a:xfrm>
            <a:off x="10203543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Ⅱ.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간편보험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암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2DD610E-7564-467D-B26A-BC6FCE369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31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782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375602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657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643" y="112336"/>
            <a:ext cx="1499195" cy="41018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C1B7D57B-E575-440E-AC35-110B4303D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0748" y="907824"/>
            <a:ext cx="7603818" cy="121169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8EB79986-4AF2-4F42-840A-FCD50703C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2883" y="2402819"/>
            <a:ext cx="7899548" cy="38662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B4C1AF5-8B47-445B-AF6E-3EFE9E0908E5}"/>
              </a:ext>
            </a:extLst>
          </p:cNvPr>
          <p:cNvSpPr txBox="1"/>
          <p:nvPr/>
        </p:nvSpPr>
        <p:spPr>
          <a:xfrm>
            <a:off x="10319657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Ⅱ.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간편보험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암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8237343A-B1B0-44B4-87D7-7FD3795CC9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8353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448173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228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214" y="112336"/>
            <a:ext cx="1499195" cy="410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BD72DE-88B7-4AD9-8012-6A8C07E44880}"/>
              </a:ext>
            </a:extLst>
          </p:cNvPr>
          <p:cNvSpPr txBox="1"/>
          <p:nvPr/>
        </p:nvSpPr>
        <p:spPr>
          <a:xfrm>
            <a:off x="10392228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Ⅱ.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간편보험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암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EB0FFCF1-F0EE-4737-AB5C-7C5F75950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1268" y="1054338"/>
            <a:ext cx="8607920" cy="241184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7B2477BA-DD88-4F12-8286-3E3BB4E94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0886" y="3799253"/>
            <a:ext cx="8648684" cy="239826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8E56BCB9-8CA5-4A3A-91C4-6347A1429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84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468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564288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343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1329" y="112336"/>
            <a:ext cx="1499195" cy="410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9A84BD-2CFD-4DBE-A0E5-CF4840ACF59D}"/>
              </a:ext>
            </a:extLst>
          </p:cNvPr>
          <p:cNvSpPr txBox="1"/>
          <p:nvPr/>
        </p:nvSpPr>
        <p:spPr>
          <a:xfrm>
            <a:off x="12159343" y="972060"/>
            <a:ext cx="2070100" cy="761931"/>
          </a:xfrm>
          <a:prstGeom prst="roundRect">
            <a:avLst/>
          </a:prstGeom>
          <a:solidFill>
            <a:srgbClr val="10844A">
              <a:alpha val="80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2400" b="1" kern="0" spc="-5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  <a:sym typeface="Wingdings" panose="05000000000000000000" pitchFamily="2" charset="2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4135CCA3-48D7-49A3-A4DE-13D836106526}"/>
              </a:ext>
            </a:extLst>
          </p:cNvPr>
          <p:cNvSpPr/>
          <p:nvPr/>
        </p:nvSpPr>
        <p:spPr>
          <a:xfrm>
            <a:off x="10992785" y="1057279"/>
            <a:ext cx="8937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암 보험</a:t>
            </a:r>
            <a:r>
              <a:rPr lang="en-US" altLang="ko-K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!</a:t>
            </a:r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 </a:t>
            </a: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이것만은 기억하세요</a:t>
            </a:r>
            <a:r>
              <a:rPr lang="en-US" altLang="ko-KR" sz="3600" dirty="0"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!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31337722-57B9-4786-84B5-47FF8753B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1164" y="3715644"/>
            <a:ext cx="558435" cy="100518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2F5D598C-7116-44B7-A193-0D28FAC7D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164" y="2183150"/>
            <a:ext cx="504608" cy="10252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F304C06-7705-402A-8383-0D33391CF1A3}"/>
              </a:ext>
            </a:extLst>
          </p:cNvPr>
          <p:cNvSpPr txBox="1"/>
          <p:nvPr/>
        </p:nvSpPr>
        <p:spPr>
          <a:xfrm>
            <a:off x="12722417" y="2348000"/>
            <a:ext cx="5477850" cy="860382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3200" b="1" kern="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암통원</a:t>
            </a:r>
            <a:r>
              <a:rPr lang="ko-KR" altLang="en-US" sz="3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 </a:t>
            </a:r>
            <a:r>
              <a:rPr lang="en-US" altLang="ko-KR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7</a:t>
            </a:r>
            <a:r>
              <a:rPr lang="en-US" altLang="ko-KR" sz="4400" b="1" kern="0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0</a:t>
            </a:r>
            <a:r>
              <a:rPr lang="ko-KR" altLang="en-US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만원</a:t>
            </a:r>
            <a:endParaRPr lang="en-US" altLang="ko-KR" sz="28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7F4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7EA3118-7CA2-4ED6-8974-37488A9548AA}"/>
              </a:ext>
            </a:extLst>
          </p:cNvPr>
          <p:cNvSpPr txBox="1"/>
          <p:nvPr/>
        </p:nvSpPr>
        <p:spPr>
          <a:xfrm>
            <a:off x="12677944" y="3860442"/>
            <a:ext cx="5566797" cy="860382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3200" b="1" kern="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표적항암</a:t>
            </a:r>
            <a:r>
              <a:rPr lang="ko-KR" altLang="en-US" sz="3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 </a:t>
            </a:r>
            <a:r>
              <a:rPr lang="ko-KR" altLang="en-US" sz="4400" b="1" kern="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비갱신</a:t>
            </a:r>
            <a:r>
              <a:rPr lang="ko-KR" altLang="en-US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 </a:t>
            </a:r>
            <a:r>
              <a:rPr lang="en-US" altLang="ko-KR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1</a:t>
            </a:r>
            <a:r>
              <a:rPr lang="ko-KR" altLang="en-US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억</a:t>
            </a:r>
            <a:endParaRPr lang="en-US" altLang="ko-KR" sz="32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7F4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54B4566C-B49A-4304-9C35-645639591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64285" y="5162095"/>
            <a:ext cx="538366" cy="10021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365535F-3E11-4E95-9D48-37D2C6DBE0C1}"/>
              </a:ext>
            </a:extLst>
          </p:cNvPr>
          <p:cNvSpPr txBox="1"/>
          <p:nvPr/>
        </p:nvSpPr>
        <p:spPr>
          <a:xfrm>
            <a:off x="12677944" y="5306894"/>
            <a:ext cx="5566797" cy="860382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3200" b="1" kern="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유사암</a:t>
            </a:r>
            <a:r>
              <a:rPr lang="ko-KR" altLang="en-US" sz="3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 포함</a:t>
            </a:r>
            <a:r>
              <a:rPr lang="ko-KR" altLang="en-US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 </a:t>
            </a:r>
            <a:r>
              <a:rPr lang="en-US" altLang="ko-KR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30% </a:t>
            </a:r>
            <a:r>
              <a:rPr lang="ko-KR" altLang="en-US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체증</a:t>
            </a:r>
            <a:endParaRPr lang="en-US" altLang="ko-KR" sz="32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7F4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0" name="모서리가 둥근 직사각형 59">
            <a:extLst>
              <a:ext uri="{FF2B5EF4-FFF2-40B4-BE49-F238E27FC236}">
                <a16:creationId xmlns:a16="http://schemas.microsoft.com/office/drawing/2014/main" xmlns="" id="{573B0C69-4556-49C7-B497-E567D0CBEB37}"/>
              </a:ext>
            </a:extLst>
          </p:cNvPr>
          <p:cNvSpPr/>
          <p:nvPr/>
        </p:nvSpPr>
        <p:spPr>
          <a:xfrm>
            <a:off x="13654881" y="1947687"/>
            <a:ext cx="3612923" cy="393470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암</a:t>
            </a:r>
            <a:r>
              <a:rPr lang="ko-KR" altLang="en-US" sz="3200" dirty="0">
                <a:solidFill>
                  <a:srgbClr val="18995F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통원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1" name="모서리가 둥근 직사각형 60">
            <a:extLst>
              <a:ext uri="{FF2B5EF4-FFF2-40B4-BE49-F238E27FC236}">
                <a16:creationId xmlns:a16="http://schemas.microsoft.com/office/drawing/2014/main" xmlns="" id="{FB62959E-FFD9-4C59-8136-4AD3B895FC8B}"/>
              </a:ext>
            </a:extLst>
          </p:cNvPr>
          <p:cNvSpPr/>
          <p:nvPr/>
        </p:nvSpPr>
        <p:spPr>
          <a:xfrm>
            <a:off x="13349467" y="3444205"/>
            <a:ext cx="4223751" cy="393470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암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dirty="0">
                <a:solidFill>
                  <a:srgbClr val="18995F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치료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2" name="모서리가 둥근 직사각형 61">
            <a:extLst>
              <a:ext uri="{FF2B5EF4-FFF2-40B4-BE49-F238E27FC236}">
                <a16:creationId xmlns:a16="http://schemas.microsoft.com/office/drawing/2014/main" xmlns="" id="{EEF58560-0ABC-48C5-8B6B-56DCA97B90B0}"/>
              </a:ext>
            </a:extLst>
          </p:cNvPr>
          <p:cNvSpPr/>
          <p:nvPr/>
        </p:nvSpPr>
        <p:spPr>
          <a:xfrm>
            <a:off x="13685660" y="4902555"/>
            <a:ext cx="3551365" cy="393470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암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dirty="0">
                <a:solidFill>
                  <a:srgbClr val="18995F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수술</a:t>
            </a:r>
            <a:endParaRPr lang="en-US" altLang="ko-KR" sz="2000" dirty="0">
              <a:solidFill>
                <a:srgbClr val="18995F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BFE7FFE-DDE4-40CA-95AF-C49EAD5012C7}"/>
              </a:ext>
            </a:extLst>
          </p:cNvPr>
          <p:cNvSpPr txBox="1"/>
          <p:nvPr/>
        </p:nvSpPr>
        <p:spPr>
          <a:xfrm>
            <a:off x="10508343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Ⅱ.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간편보험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암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8" y="48475"/>
            <a:ext cx="9912955" cy="67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68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4811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404631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686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1672" y="112336"/>
            <a:ext cx="1499195" cy="41018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54DF0AE2-6B88-4EF7-9125-EDBD7109D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7637" y="1101248"/>
            <a:ext cx="6388098" cy="113264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70C09E91-5784-4A8B-9D31-878FA8697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2127" y="2586168"/>
            <a:ext cx="9019119" cy="3532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7D68C5-2728-4C0F-909D-B61B44F748C7}"/>
              </a:ext>
            </a:extLst>
          </p:cNvPr>
          <p:cNvSpPr txBox="1"/>
          <p:nvPr/>
        </p:nvSpPr>
        <p:spPr>
          <a:xfrm>
            <a:off x="10348686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Ⅱ.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간편보험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계약전환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9DA3F17-35FF-4DBD-841C-B84BE207DC82}"/>
              </a:ext>
            </a:extLst>
          </p:cNvPr>
          <p:cNvSpPr/>
          <p:nvPr/>
        </p:nvSpPr>
        <p:spPr>
          <a:xfrm rot="511771">
            <a:off x="14067223" y="2998060"/>
            <a:ext cx="91571" cy="358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A3B65A48-7A44-4B57-A75B-EE1254CA0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44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010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099830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885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871" y="112336"/>
            <a:ext cx="1499195" cy="41018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25B0655B-B98A-47D5-A8D9-562E59BBF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0278" y="953651"/>
            <a:ext cx="7493214" cy="55751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21E20F-2B86-4315-9375-7B640B4BF0D5}"/>
              </a:ext>
            </a:extLst>
          </p:cNvPr>
          <p:cNvSpPr txBox="1"/>
          <p:nvPr/>
        </p:nvSpPr>
        <p:spPr>
          <a:xfrm>
            <a:off x="10043885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Ⅱ.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간편보험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계약전환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E1911E4-F860-4319-BDEF-18E8B9494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03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496D55B6-DF8B-45AD-A992-A361AB375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5" y="542926"/>
            <a:ext cx="9906000" cy="631507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039" y="6468929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636859" y="6476030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914" y="485354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900" y="52478"/>
            <a:ext cx="1499195" cy="41018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EAE82C06-A330-4326-8250-9418F80A2B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263" y="32925"/>
            <a:ext cx="6833302" cy="6792151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85D96D35-25F5-4447-B531-D3BD778BBE35}"/>
              </a:ext>
            </a:extLst>
          </p:cNvPr>
          <p:cNvSpPr/>
          <p:nvPr/>
        </p:nvSpPr>
        <p:spPr>
          <a:xfrm>
            <a:off x="11429327" y="1034565"/>
            <a:ext cx="8209175" cy="513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6600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뇌와 심장</a:t>
            </a:r>
            <a:endParaRPr lang="en-US" altLang="ko-KR" sz="6600" dirty="0">
              <a:ln w="12700">
                <a:solidFill>
                  <a:schemeClr val="tx1"/>
                </a:solidFill>
              </a:ln>
              <a:solidFill>
                <a:srgbClr val="FFFF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부정맥과 뇌동맥류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6600" dirty="0">
              <a:solidFill>
                <a:srgbClr val="465029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2400" dirty="0">
              <a:solidFill>
                <a:schemeClr val="bg1">
                  <a:lumMod val="8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#I49</a:t>
            </a:r>
            <a:r>
              <a:rPr lang="ko-KR" altLang="en-US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 </a:t>
            </a: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#I67.1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1CFE2EFD-B230-4107-9FBB-F7A4DFA478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445" y="974707"/>
            <a:ext cx="1727955" cy="12553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6EFA0A-4B85-4845-BA27-274086D08388}"/>
              </a:ext>
            </a:extLst>
          </p:cNvPr>
          <p:cNvSpPr txBox="1"/>
          <p:nvPr/>
        </p:nvSpPr>
        <p:spPr>
          <a:xfrm>
            <a:off x="10580914" y="41572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Ⅲ. 2</a:t>
            </a:r>
            <a:r>
              <a:rPr lang="ko-KR" altLang="en-US" sz="2400" b="1" spc="-50" dirty="0" err="1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대질환</a:t>
            </a:r>
            <a:endParaRPr lang="ko-KR" altLang="en-US" sz="20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59CEF593-EE9D-4F42-A278-842386A71D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339"/>
            <a:ext cx="9906000" cy="68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86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[서울=뉴시스]﻿﻿﻿﻿아침, 저녁으로 쌀쌀해 일교차가 커지면 심장(건강한 성인 분당 60~80회)이 빨리 또는 느리게 뛰는 부정맥 발생 위험이 커져 각별히 주의해야 한다. 부정맥은 잘 치료하지 않으면 자칫 뇌졸중, 심근경색으로 악화해 돌연사의 원인이 될 수 있다.(이미지= 어도비스톡 제공) 2023.10.25. photo@newsis.com.">
            <a:extLst>
              <a:ext uri="{FF2B5EF4-FFF2-40B4-BE49-F238E27FC236}">
                <a16:creationId xmlns:a16="http://schemas.microsoft.com/office/drawing/2014/main" xmlns="" id="{023A559C-CDB5-48D8-BD28-1BDAB26C3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886" y="3456281"/>
            <a:ext cx="4178294" cy="278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096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186916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971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3957" y="112336"/>
            <a:ext cx="1499195" cy="410186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1FF430C5-8667-4681-A10C-A631628AE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50331">
            <a:off x="10554177" y="1195061"/>
            <a:ext cx="2977615" cy="590889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9DC1CF0D-5B1C-4403-A7DD-007425DEB908}"/>
              </a:ext>
            </a:extLst>
          </p:cNvPr>
          <p:cNvSpPr/>
          <p:nvPr/>
        </p:nvSpPr>
        <p:spPr>
          <a:xfrm>
            <a:off x="10823257" y="1397197"/>
            <a:ext cx="8521429" cy="1145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가을에는 </a:t>
            </a:r>
            <a:r>
              <a:rPr lang="ko-KR" altLang="en-US" sz="5400" dirty="0">
                <a:solidFill>
                  <a:srgbClr val="FF33C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심장</a:t>
            </a: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이 위험하다</a:t>
            </a:r>
            <a:r>
              <a:rPr lang="en-US" altLang="ko-KR" sz="36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!</a:t>
            </a:r>
            <a:endParaRPr lang="ko-KR" alt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xmlns="" id="{5DD8ED7E-1C2C-4AC2-AA1D-344A8D167E02}"/>
              </a:ext>
            </a:extLst>
          </p:cNvPr>
          <p:cNvSpPr/>
          <p:nvPr/>
        </p:nvSpPr>
        <p:spPr>
          <a:xfrm>
            <a:off x="14047744" y="1739369"/>
            <a:ext cx="1429668" cy="7277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? ? ?</a:t>
            </a:r>
            <a:endParaRPr lang="ko-KR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2FF06EF-7423-4F92-95FF-F142A23615DB}"/>
              </a:ext>
            </a:extLst>
          </p:cNvPr>
          <p:cNvSpPr/>
          <p:nvPr/>
        </p:nvSpPr>
        <p:spPr>
          <a:xfrm>
            <a:off x="14830337" y="3417885"/>
            <a:ext cx="48287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칠곡할매 권안자체" panose="02020603020101020101" pitchFamily="18" charset="-127"/>
              </a:rPr>
              <a:t>실제로 일교차가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칠곡할매 권안자체" panose="02020603020101020101" pitchFamily="18" charset="-127"/>
            </a:endParaRPr>
          </a:p>
          <a:p>
            <a:pPr algn="ctr"/>
            <a:r>
              <a:rPr lang="en-US" altLang="ko-KR" sz="32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칠곡할매 권안자체" panose="02020603020101020101" pitchFamily="18" charset="-127"/>
              </a:rPr>
              <a:t>1</a:t>
            </a:r>
            <a:r>
              <a:rPr lang="ko-KR" altLang="en-US" sz="32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칠곡할매 권안자체" panose="02020603020101020101" pitchFamily="18" charset="-127"/>
              </a:rPr>
              <a:t>도 올라갈 때마다</a:t>
            </a:r>
            <a:endParaRPr lang="en-US" altLang="ko-KR" sz="3200" dirty="0">
              <a:solidFill>
                <a:srgbClr val="10844A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칠곡할매 권안자체" panose="02020603020101020101" pitchFamily="18" charset="-127"/>
            </a:endParaRPr>
          </a:p>
          <a:p>
            <a:pPr algn="ctr"/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칠곡할매 권안자체" panose="0202060302010102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칠곡할매 권안자체" panose="02020603020101020101" pitchFamily="18" charset="-127"/>
              </a:rPr>
              <a:t>부정맥</a:t>
            </a: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칠곡할매 권안자체" panose="02020603020101020101" pitchFamily="18" charset="-127"/>
              </a:rPr>
              <a:t>에 의한 응급실 방문이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칠곡할매 권안자체" panose="02020603020101020101" pitchFamily="18" charset="-127"/>
            </a:endParaRPr>
          </a:p>
          <a:p>
            <a:pPr algn="ctr"/>
            <a:r>
              <a:rPr lang="en-US" altLang="ko-KR" sz="32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칠곡할매 권안자체" panose="02020603020101020101" pitchFamily="18" charset="-127"/>
              </a:rPr>
              <a:t>1.84% </a:t>
            </a:r>
            <a:r>
              <a:rPr lang="ko-KR" altLang="en-US" sz="3200" dirty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칠곡할매 권안자체" panose="02020603020101020101" pitchFamily="18" charset="-127"/>
              </a:rPr>
              <a:t>증가</a:t>
            </a: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칠곡할매 권안자체" panose="02020603020101020101" pitchFamily="18" charset="-127"/>
              </a:rPr>
              <a:t>한다</a:t>
            </a:r>
            <a:r>
              <a:rPr lang="en-US" altLang="ko-KR" sz="32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칠곡할매 권안자체" panose="02020603020101020101" pitchFamily="18" charset="-127"/>
              </a:rPr>
              <a:t>.</a:t>
            </a:r>
            <a:endParaRPr lang="ko-KR" altLang="en-US" sz="32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칠곡할매 권안자체" panose="02020603020101020101" pitchFamily="18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xmlns="" id="{1ECDEC48-951E-4972-AA77-4E5996E44266}"/>
              </a:ext>
            </a:extLst>
          </p:cNvPr>
          <p:cNvSpPr/>
          <p:nvPr/>
        </p:nvSpPr>
        <p:spPr>
          <a:xfrm>
            <a:off x="10188148" y="2496931"/>
            <a:ext cx="9791647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칠곡할매 권안자체" panose="02020603020101020101" pitchFamily="18" charset="-127"/>
              </a:rPr>
              <a:t>일교차가 큰 가을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칠곡할매 권안자체" panose="02020603020101020101" pitchFamily="18" charset="-127"/>
              </a:rPr>
              <a:t>!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칠곡할매 권안자체" panose="02020603020101020101" pitchFamily="18" charset="-127"/>
              </a:rPr>
              <a:t>기온에 맞춰 우리 몸 반응을 조절하는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칠곡할매 권안자체" panose="02020603020101020101" pitchFamily="18" charset="-127"/>
              </a:rPr>
              <a:t>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칠곡할매 권안자체" panose="02020603020101020101" pitchFamily="18" charset="-127"/>
              </a:rPr>
              <a:t>심장에 무리가 </a:t>
            </a:r>
            <a:r>
              <a:rPr lang="ko-KR" altLang="en-US" sz="20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칠곡할매 권안자체" panose="02020603020101020101" pitchFamily="18" charset="-127"/>
              </a:rPr>
              <a:t>가게된다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칠곡할매 권안자체" panose="02020603020101020101" pitchFamily="18" charset="-127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8187C25-6E69-40ED-A033-7F921643E4D2}"/>
              </a:ext>
            </a:extLst>
          </p:cNvPr>
          <p:cNvSpPr txBox="1"/>
          <p:nvPr/>
        </p:nvSpPr>
        <p:spPr>
          <a:xfrm>
            <a:off x="10130971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Ⅲ. 2</a:t>
            </a:r>
            <a:r>
              <a:rPr lang="ko-KR" altLang="en-US" sz="2400" b="1" spc="-50" dirty="0" err="1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대질환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심장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F9774E7B-878D-4B01-BEE4-2543EFE03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xmlns="" id="{96C2DA68-3F9F-45FE-99D6-EDDEAAEFAA60}"/>
              </a:ext>
            </a:extLst>
          </p:cNvPr>
          <p:cNvSpPr/>
          <p:nvPr/>
        </p:nvSpPr>
        <p:spPr>
          <a:xfrm>
            <a:off x="3923036" y="1726669"/>
            <a:ext cx="1436363" cy="7277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? ? ?</a:t>
            </a:r>
            <a:endParaRPr lang="ko-KR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ED42B351-AEDE-4A00-99A4-EB49F4943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39" y="2547966"/>
            <a:ext cx="9797121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8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154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244974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029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2015" y="10906"/>
            <a:ext cx="1499195" cy="41018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20EB5669-EBBB-4908-9831-7D80B14AB8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8" b="55178"/>
          <a:stretch/>
        </p:blipFill>
        <p:spPr>
          <a:xfrm>
            <a:off x="10292748" y="1158733"/>
            <a:ext cx="9698562" cy="4239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208F67-5992-457B-944D-7A9018D62E56}"/>
              </a:ext>
            </a:extLst>
          </p:cNvPr>
          <p:cNvSpPr txBox="1"/>
          <p:nvPr/>
        </p:nvSpPr>
        <p:spPr>
          <a:xfrm>
            <a:off x="10189029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Ⅲ. 2</a:t>
            </a:r>
            <a:r>
              <a:rPr lang="ko-KR" altLang="en-US" sz="2400" b="1" spc="-50" dirty="0" err="1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대질환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심장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3D2F9B72-D59F-4D30-B8C5-46D727569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923"/>
            <a:ext cx="9906000" cy="67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78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496D55B6-DF8B-45AD-A992-A361AB375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73" y="510001"/>
            <a:ext cx="9906000" cy="631507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5097" y="6436004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694917" y="6443105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8972" y="452429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958" y="19553"/>
            <a:ext cx="1499195" cy="410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DA742D-4DE8-49F5-9173-60500DEB9C6D}"/>
              </a:ext>
            </a:extLst>
          </p:cNvPr>
          <p:cNvSpPr txBox="1"/>
          <p:nvPr/>
        </p:nvSpPr>
        <p:spPr>
          <a:xfrm>
            <a:off x="10638972" y="8647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EAE82C06-A330-4326-8250-9418F80A2B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321" y="0"/>
            <a:ext cx="6833302" cy="6792151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85D96D35-25F5-4447-B531-D3BD778BBE35}"/>
              </a:ext>
            </a:extLst>
          </p:cNvPr>
          <p:cNvSpPr/>
          <p:nvPr/>
        </p:nvSpPr>
        <p:spPr>
          <a:xfrm>
            <a:off x="11487385" y="1001640"/>
            <a:ext cx="8209175" cy="513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6600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종합보험</a:t>
            </a:r>
            <a:endParaRPr lang="en-US" altLang="ko-KR" sz="6600" dirty="0">
              <a:ln w="12700">
                <a:solidFill>
                  <a:schemeClr val="tx1"/>
                </a:solidFill>
              </a:ln>
              <a:solidFill>
                <a:srgbClr val="FFFF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r>
              <a:rPr lang="ko-KR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뇌허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진단 시 납입면제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6600" dirty="0">
              <a:solidFill>
                <a:srgbClr val="465029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</a:t>
            </a:r>
            <a:r>
              <a:rPr lang="ko-KR" altLang="en-US" sz="2400" dirty="0" err="1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뇌허납면</a:t>
            </a:r>
            <a:r>
              <a:rPr lang="ko-KR" altLang="en-US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 </a:t>
            </a: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</a:t>
            </a:r>
            <a:r>
              <a:rPr lang="ko-KR" altLang="en-US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보험료인하</a:t>
            </a:r>
            <a:endParaRPr lang="en-US" altLang="ko-KR" sz="2400" dirty="0">
              <a:solidFill>
                <a:schemeClr val="bg1">
                  <a:lumMod val="8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</a:t>
            </a:r>
            <a:r>
              <a:rPr lang="ko-KR" altLang="en-US" sz="2400" dirty="0" err="1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체증형수술비</a:t>
            </a:r>
            <a:r>
              <a:rPr lang="ko-KR" altLang="en-US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 </a:t>
            </a: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</a:t>
            </a:r>
            <a:r>
              <a:rPr lang="ko-KR" altLang="en-US" sz="2400" dirty="0" err="1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통합형진단비</a:t>
            </a:r>
            <a:endParaRPr lang="en-US" altLang="ko-KR" sz="2400" dirty="0">
              <a:solidFill>
                <a:schemeClr val="bg1">
                  <a:lumMod val="8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1CFE2EFD-B230-4107-9FBB-F7A4DFA478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503" y="941782"/>
            <a:ext cx="1727955" cy="125531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41B25F0-7CD1-43CC-9FD4-73E1239D1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050" y="38486"/>
            <a:ext cx="9934575" cy="68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024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7382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477202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257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243" y="112336"/>
            <a:ext cx="1499195" cy="410186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1F41513A-7ACA-4FCB-872E-AB3B0D1ED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0319" y="963867"/>
            <a:ext cx="8047877" cy="54686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912D464-3ADF-4CF2-A002-1E65CF086D5D}"/>
              </a:ext>
            </a:extLst>
          </p:cNvPr>
          <p:cNvSpPr txBox="1"/>
          <p:nvPr/>
        </p:nvSpPr>
        <p:spPr>
          <a:xfrm>
            <a:off x="10421257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Ⅲ. 2</a:t>
            </a:r>
            <a:r>
              <a:rPr lang="ko-KR" altLang="en-US" sz="2400" b="1" spc="-50" dirty="0" err="1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대질환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심장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8BAB2AC8-B154-4E02-94CA-FC8784509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00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8696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288516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571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5557" y="10906"/>
            <a:ext cx="1499195" cy="41018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81D2ADBA-4AA0-4901-AF86-F7BB9AADB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93005" y="2494262"/>
            <a:ext cx="1884103" cy="2520002"/>
          </a:xfrm>
          <a:prstGeom prst="rect">
            <a:avLst/>
          </a:prstGeom>
          <a:ln w="57150">
            <a:solidFill>
              <a:srgbClr val="10844A"/>
            </a:solidFill>
          </a:ln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57E3B636-D81D-431E-B270-95511AD0D498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0537358" y="2494265"/>
            <a:ext cx="2307955" cy="2520000"/>
          </a:xfrm>
          <a:prstGeom prst="rect">
            <a:avLst/>
          </a:prstGeom>
          <a:ln w="57150">
            <a:solidFill>
              <a:srgbClr val="10844A"/>
            </a:solidFill>
          </a:ln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A054D46C-1758-4D24-90DA-1534D19532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92201" y="2494262"/>
            <a:ext cx="1688337" cy="2520001"/>
          </a:xfrm>
          <a:prstGeom prst="rect">
            <a:avLst/>
          </a:prstGeom>
          <a:ln w="57150">
            <a:solidFill>
              <a:srgbClr val="10844A"/>
            </a:solidFill>
          </a:ln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1F2031F5-DE13-472B-B33A-1272BAEC60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27426" y="2494262"/>
            <a:ext cx="2018692" cy="2520002"/>
          </a:xfrm>
          <a:prstGeom prst="rect">
            <a:avLst/>
          </a:prstGeom>
          <a:ln w="57150">
            <a:solidFill>
              <a:srgbClr val="10844A"/>
            </a:solidFill>
          </a:ln>
        </p:spPr>
      </p:pic>
      <p:sp>
        <p:nvSpPr>
          <p:cNvPr id="23" name="모서리가 둥근 직사각형 26">
            <a:extLst>
              <a:ext uri="{FF2B5EF4-FFF2-40B4-BE49-F238E27FC236}">
                <a16:creationId xmlns:a16="http://schemas.microsoft.com/office/drawing/2014/main" xmlns="" id="{BC916915-0E6F-4804-A16B-036742673959}"/>
              </a:ext>
            </a:extLst>
          </p:cNvPr>
          <p:cNvSpPr/>
          <p:nvPr/>
        </p:nvSpPr>
        <p:spPr>
          <a:xfrm>
            <a:off x="13516163" y="4489537"/>
            <a:ext cx="1240412" cy="416703"/>
          </a:xfrm>
          <a:prstGeom prst="roundRect">
            <a:avLst/>
          </a:prstGeom>
          <a:solidFill>
            <a:schemeClr val="bg2">
              <a:lumMod val="1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조세호</a:t>
            </a:r>
            <a:endParaRPr lang="en-US" altLang="ko-KR" sz="3600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5" name="모서리가 둥근 직사각형 26">
            <a:extLst>
              <a:ext uri="{FF2B5EF4-FFF2-40B4-BE49-F238E27FC236}">
                <a16:creationId xmlns:a16="http://schemas.microsoft.com/office/drawing/2014/main" xmlns="" id="{F324CB8E-6FC9-4901-B6FC-1A65B62F9116}"/>
              </a:ext>
            </a:extLst>
          </p:cNvPr>
          <p:cNvSpPr/>
          <p:nvPr/>
        </p:nvSpPr>
        <p:spPr>
          <a:xfrm>
            <a:off x="11067342" y="4489537"/>
            <a:ext cx="1240412" cy="416703"/>
          </a:xfrm>
          <a:prstGeom prst="roundRect">
            <a:avLst/>
          </a:prstGeom>
          <a:solidFill>
            <a:schemeClr val="bg2">
              <a:lumMod val="1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윤계상</a:t>
            </a:r>
            <a:endParaRPr lang="en-US" altLang="ko-KR" sz="3600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6" name="모서리가 둥근 직사각형 26">
            <a:extLst>
              <a:ext uri="{FF2B5EF4-FFF2-40B4-BE49-F238E27FC236}">
                <a16:creationId xmlns:a16="http://schemas.microsoft.com/office/drawing/2014/main" xmlns="" id="{FF261A5B-4982-434B-A10C-1BFDC43F1FC3}"/>
              </a:ext>
            </a:extLst>
          </p:cNvPr>
          <p:cNvSpPr/>
          <p:nvPr/>
        </p:nvSpPr>
        <p:spPr>
          <a:xfrm>
            <a:off x="18214850" y="4489537"/>
            <a:ext cx="1240412" cy="416703"/>
          </a:xfrm>
          <a:prstGeom prst="roundRect">
            <a:avLst/>
          </a:prstGeom>
          <a:solidFill>
            <a:schemeClr val="bg2">
              <a:lumMod val="1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김돈규</a:t>
            </a:r>
            <a:endParaRPr lang="en-US" altLang="ko-KR" sz="3600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xmlns="" id="{6B810D6D-FDD7-4EF9-9428-947B3B8B3964}"/>
              </a:ext>
            </a:extLst>
          </p:cNvPr>
          <p:cNvSpPr/>
          <p:nvPr/>
        </p:nvSpPr>
        <p:spPr>
          <a:xfrm>
            <a:off x="15808944" y="4489537"/>
            <a:ext cx="1240412" cy="416703"/>
          </a:xfrm>
          <a:prstGeom prst="roundRect">
            <a:avLst/>
          </a:prstGeom>
          <a:solidFill>
            <a:schemeClr val="bg2">
              <a:lumMod val="1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정일우</a:t>
            </a:r>
            <a:endParaRPr lang="en-US" altLang="ko-KR" sz="3600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71DC6C83-485A-402E-9F75-9476843125AC}"/>
              </a:ext>
            </a:extLst>
          </p:cNvPr>
          <p:cNvSpPr/>
          <p:nvPr/>
        </p:nvSpPr>
        <p:spPr>
          <a:xfrm>
            <a:off x="11221640" y="985439"/>
            <a:ext cx="83962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이 분들이 공통적으로</a:t>
            </a:r>
            <a:endParaRPr lang="en-US" altLang="ko-KR" sz="36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  <a:p>
            <a:pPr algn="r"/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진단받은 질환은 무엇일까요</a:t>
            </a:r>
            <a:r>
              <a:rPr lang="en-US" altLang="ko-KR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?!</a:t>
            </a:r>
            <a:endParaRPr lang="en-US" altLang="ko-KR" sz="16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F6AFFF62-4456-4F00-97E7-B2554C2C45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50331">
            <a:off x="10655777" y="1093631"/>
            <a:ext cx="2977615" cy="5908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A27BA4C-5AF0-4F7A-9E92-BAF35828DA8F}"/>
              </a:ext>
            </a:extLst>
          </p:cNvPr>
          <p:cNvSpPr txBox="1"/>
          <p:nvPr/>
        </p:nvSpPr>
        <p:spPr>
          <a:xfrm>
            <a:off x="10232571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Ⅲ. 2</a:t>
            </a:r>
            <a:r>
              <a:rPr lang="ko-KR" altLang="en-US" sz="2400" b="1" spc="-50" dirty="0" err="1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대질환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뇌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6DB241A-CA06-403F-A0F4-6DEA929893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12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782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375602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657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643" y="10906"/>
            <a:ext cx="1499195" cy="41018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C8DA2507-E798-420E-9C3B-FFDEDFF04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3064" y="915447"/>
            <a:ext cx="8279187" cy="155594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B1BD4F72-AC1F-4B69-A16B-C7FAF89D26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0226" y="3105409"/>
            <a:ext cx="8384862" cy="27586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9F86EB8-5996-455D-8D70-4A57961C0802}"/>
              </a:ext>
            </a:extLst>
          </p:cNvPr>
          <p:cNvSpPr txBox="1"/>
          <p:nvPr/>
        </p:nvSpPr>
        <p:spPr>
          <a:xfrm>
            <a:off x="10319657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Ⅲ. 2</a:t>
            </a:r>
            <a:r>
              <a:rPr lang="ko-KR" altLang="en-US" sz="2400" b="1" spc="-50" dirty="0" err="1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대질환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뇌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114F7DDB-6988-4A74-8726-8A8AEEE8A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9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925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520745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0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786" y="10906"/>
            <a:ext cx="1499195" cy="410186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5ED76A16-9024-4FDC-869C-D108437ED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7769" y="688262"/>
            <a:ext cx="6680062" cy="288111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5A6D6A66-C6FA-46CC-A4DE-32A7B52CBB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2873" y="3783981"/>
            <a:ext cx="9809854" cy="25172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3E4EE2B-8F95-4205-9C81-D613E2BD5F00}"/>
              </a:ext>
            </a:extLst>
          </p:cNvPr>
          <p:cNvSpPr txBox="1"/>
          <p:nvPr/>
        </p:nvSpPr>
        <p:spPr>
          <a:xfrm>
            <a:off x="10464800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Ⅲ. 2</a:t>
            </a:r>
            <a:r>
              <a:rPr lang="ko-KR" altLang="en-US" sz="2400" b="1" spc="-50" dirty="0" err="1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대질환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뇌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149CEEF0-3E28-49E3-9120-7A166C9B1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32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CEF86B37-FFE0-4BB1-A856-DDB0EE026549}"/>
              </a:ext>
            </a:extLst>
          </p:cNvPr>
          <p:cNvSpPr/>
          <p:nvPr/>
        </p:nvSpPr>
        <p:spPr>
          <a:xfrm>
            <a:off x="16697927" y="5086524"/>
            <a:ext cx="2114661" cy="261175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593FCB1B-5F5F-43F5-89AE-F4EC7E54D251}"/>
              </a:ext>
            </a:extLst>
          </p:cNvPr>
          <p:cNvSpPr/>
          <p:nvPr/>
        </p:nvSpPr>
        <p:spPr>
          <a:xfrm>
            <a:off x="11761754" y="5090164"/>
            <a:ext cx="2062065" cy="261175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296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390116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171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157" y="112336"/>
            <a:ext cx="1499195" cy="410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1DA861-7A44-4EC1-88F4-F7200CF48A47}"/>
              </a:ext>
            </a:extLst>
          </p:cNvPr>
          <p:cNvSpPr txBox="1"/>
          <p:nvPr/>
        </p:nvSpPr>
        <p:spPr>
          <a:xfrm>
            <a:off x="11752424" y="1074699"/>
            <a:ext cx="2537927" cy="761931"/>
          </a:xfrm>
          <a:prstGeom prst="roundRect">
            <a:avLst/>
          </a:prstGeom>
          <a:solidFill>
            <a:srgbClr val="10844A">
              <a:alpha val="80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2400" b="1" kern="0" spc="-5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  <a:sym typeface="Wingdings" panose="05000000000000000000" pitchFamily="2" charset="2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3370842E-5E47-4937-BA24-74C9B4CC97F8}"/>
              </a:ext>
            </a:extLst>
          </p:cNvPr>
          <p:cNvSpPr/>
          <p:nvPr/>
        </p:nvSpPr>
        <p:spPr>
          <a:xfrm>
            <a:off x="10818613" y="1159918"/>
            <a:ext cx="8937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뇌</a:t>
            </a:r>
            <a:r>
              <a:rPr lang="en-US" altLang="ko-K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/</a:t>
            </a:r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심 보장</a:t>
            </a:r>
            <a:r>
              <a:rPr lang="en-US" altLang="ko-K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!</a:t>
            </a:r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 </a:t>
            </a: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이것만은 기억하세요</a:t>
            </a:r>
            <a:r>
              <a:rPr lang="en-US" altLang="ko-KR" sz="3600" dirty="0"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!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5D3F4E5B-002F-4034-8D63-DC8F32BFB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3810" y="2345214"/>
            <a:ext cx="558435" cy="100518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32487B92-58B7-44FD-B322-4F59B1357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9992" y="2308498"/>
            <a:ext cx="504608" cy="1025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9247629-3833-4A8E-9080-F7F463BE6942}"/>
              </a:ext>
            </a:extLst>
          </p:cNvPr>
          <p:cNvSpPr txBox="1"/>
          <p:nvPr/>
        </p:nvSpPr>
        <p:spPr>
          <a:xfrm>
            <a:off x="10934888" y="3330366"/>
            <a:ext cx="3714334" cy="2205760"/>
          </a:xfrm>
          <a:prstGeom prst="roundRect">
            <a:avLst/>
          </a:prstGeom>
          <a:noFill/>
          <a:ln>
            <a:solidFill>
              <a:srgbClr val="14A65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lnSpc>
                <a:spcPct val="150000"/>
              </a:lnSpc>
              <a:buClr>
                <a:srgbClr val="006600"/>
              </a:buClr>
            </a:pPr>
            <a:r>
              <a:rPr lang="en-US" altLang="ko-KR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I49 </a:t>
            </a:r>
            <a:r>
              <a:rPr lang="ko-KR" altLang="en-US" sz="3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부정맥</a:t>
            </a:r>
            <a:endParaRPr lang="en-US" altLang="ko-KR" sz="32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  <a:p>
            <a:pPr marL="171450" lvl="0" indent="-171450" algn="ctr" eaLnBrk="0" hangingPunct="0">
              <a:lnSpc>
                <a:spcPct val="150000"/>
              </a:lnSpc>
              <a:buClr>
                <a:srgbClr val="006600"/>
              </a:buClr>
            </a:pPr>
            <a:r>
              <a:rPr lang="en-US" altLang="ko-KR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1</a:t>
            </a:r>
            <a:r>
              <a:rPr lang="ko-KR" altLang="en-US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천만원</a:t>
            </a:r>
            <a:endParaRPr lang="en-US" altLang="ko-KR" sz="28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7F4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216AA1-A40F-4DC9-8AF0-AA4D2BA3BDD9}"/>
              </a:ext>
            </a:extLst>
          </p:cNvPr>
          <p:cNvSpPr txBox="1"/>
          <p:nvPr/>
        </p:nvSpPr>
        <p:spPr>
          <a:xfrm>
            <a:off x="15925120" y="3331168"/>
            <a:ext cx="3774645" cy="2205760"/>
          </a:xfrm>
          <a:prstGeom prst="roundRect">
            <a:avLst/>
          </a:prstGeom>
          <a:noFill/>
          <a:ln>
            <a:solidFill>
              <a:srgbClr val="14A65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lnSpc>
                <a:spcPct val="150000"/>
              </a:lnSpc>
              <a:buClr>
                <a:srgbClr val="006600"/>
              </a:buClr>
            </a:pPr>
            <a:r>
              <a:rPr lang="en-US" altLang="ko-KR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I67.1</a:t>
            </a:r>
            <a:r>
              <a:rPr lang="en-US" altLang="ko-KR" sz="3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 </a:t>
            </a:r>
            <a:r>
              <a:rPr lang="ko-KR" altLang="en-US" sz="3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뇌동맥류</a:t>
            </a:r>
            <a:endParaRPr lang="en-US" altLang="ko-KR" sz="32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  <a:p>
            <a:pPr marL="171450" lvl="0" indent="-171450" algn="ctr" eaLnBrk="0" hangingPunct="0">
              <a:lnSpc>
                <a:spcPct val="150000"/>
              </a:lnSpc>
              <a:buClr>
                <a:srgbClr val="006600"/>
              </a:buClr>
            </a:pPr>
            <a:r>
              <a:rPr lang="en-US" altLang="ko-KR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5</a:t>
            </a:r>
            <a:r>
              <a:rPr lang="ko-KR" altLang="en-US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백만원</a:t>
            </a:r>
            <a:endParaRPr lang="en-US" altLang="ko-KR" sz="32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7F4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17" name="모서리가 둥근 직사각형 59">
            <a:extLst>
              <a:ext uri="{FF2B5EF4-FFF2-40B4-BE49-F238E27FC236}">
                <a16:creationId xmlns:a16="http://schemas.microsoft.com/office/drawing/2014/main" xmlns="" id="{E165F268-C436-43D9-8234-801F439C2650}"/>
              </a:ext>
            </a:extLst>
          </p:cNvPr>
          <p:cNvSpPr/>
          <p:nvPr/>
        </p:nvSpPr>
        <p:spPr>
          <a:xfrm>
            <a:off x="11944030" y="2821114"/>
            <a:ext cx="1696050" cy="393470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rgbClr val="18995F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뇌 </a:t>
            </a:r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질환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1" name="모서리가 둥근 직사각형 59">
            <a:extLst>
              <a:ext uri="{FF2B5EF4-FFF2-40B4-BE49-F238E27FC236}">
                <a16:creationId xmlns:a16="http://schemas.microsoft.com/office/drawing/2014/main" xmlns="" id="{9C8A0ACD-099B-48A7-8492-D50820AC7BD0}"/>
              </a:ext>
            </a:extLst>
          </p:cNvPr>
          <p:cNvSpPr/>
          <p:nvPr/>
        </p:nvSpPr>
        <p:spPr>
          <a:xfrm>
            <a:off x="17022376" y="2821114"/>
            <a:ext cx="1696050" cy="393470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rgbClr val="18995F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심장 </a:t>
            </a:r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질환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DB34AAE-8124-4D7D-960E-004C87B9A33E}"/>
              </a:ext>
            </a:extLst>
          </p:cNvPr>
          <p:cNvSpPr txBox="1"/>
          <p:nvPr/>
        </p:nvSpPr>
        <p:spPr>
          <a:xfrm>
            <a:off x="10334171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Ⅲ. 2</a:t>
            </a:r>
            <a:r>
              <a:rPr lang="ko-KR" altLang="en-US" sz="2400" b="1" spc="-50" dirty="0" err="1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대질환</a:t>
            </a:r>
            <a:endParaRPr lang="ko-KR" altLang="en-US" sz="20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E5DB7202-7C60-4D89-A2C7-679F58D45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2923"/>
            <a:ext cx="9906000" cy="67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526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496D55B6-DF8B-45AD-A992-A361AB375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1" y="510001"/>
            <a:ext cx="9906000" cy="631507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325" y="6436004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419145" y="6443105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0" y="452429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6186" y="19553"/>
            <a:ext cx="1499195" cy="41018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EAE82C06-A330-4326-8250-9418F80A2B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549" y="0"/>
            <a:ext cx="6833302" cy="6792151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85D96D35-25F5-4447-B531-D3BD778BBE35}"/>
              </a:ext>
            </a:extLst>
          </p:cNvPr>
          <p:cNvSpPr/>
          <p:nvPr/>
        </p:nvSpPr>
        <p:spPr>
          <a:xfrm>
            <a:off x="11211613" y="1001640"/>
            <a:ext cx="820917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6600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자녀보험</a:t>
            </a:r>
            <a:endParaRPr lang="en-US" altLang="ko-KR" sz="6600" dirty="0">
              <a:ln w="12700">
                <a:solidFill>
                  <a:schemeClr val="tx1"/>
                </a:solidFill>
              </a:ln>
              <a:solidFill>
                <a:srgbClr val="FFFF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부정맥 납입면제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, 2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배 체증형 수술비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2400" dirty="0">
              <a:solidFill>
                <a:schemeClr val="bg1">
                  <a:lumMod val="8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endParaRPr lang="en-US" altLang="ko-KR" sz="2400" dirty="0">
              <a:solidFill>
                <a:schemeClr val="bg1">
                  <a:lumMod val="8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</a:t>
            </a:r>
            <a:r>
              <a:rPr lang="ko-KR" altLang="en-US" sz="2400" dirty="0" err="1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아이러브</a:t>
            </a:r>
            <a:r>
              <a:rPr lang="ko-KR" altLang="en-US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 </a:t>
            </a: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</a:t>
            </a:r>
            <a:r>
              <a:rPr lang="ko-KR" altLang="en-US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어린이 </a:t>
            </a: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#</a:t>
            </a:r>
            <a:r>
              <a:rPr lang="ko-KR" altLang="en-US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자녀</a:t>
            </a:r>
            <a:endParaRPr lang="en-US" altLang="ko-KR" sz="2400" dirty="0">
              <a:solidFill>
                <a:schemeClr val="bg1">
                  <a:lumMod val="8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1CFE2EFD-B230-4107-9FBB-F7A4DFA478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31" y="941782"/>
            <a:ext cx="1727955" cy="12553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AF369F0-CEDE-42BF-9EE0-12C558428446}"/>
              </a:ext>
            </a:extLst>
          </p:cNvPr>
          <p:cNvSpPr txBox="1"/>
          <p:nvPr/>
        </p:nvSpPr>
        <p:spPr>
          <a:xfrm>
            <a:off x="10363200" y="8647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Ⅳ.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자녀보험</a:t>
            </a:r>
            <a:endParaRPr lang="ko-KR" altLang="en-US" sz="20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7FDDB8E-F43E-49B6-AAE5-D616EBB0DE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339"/>
            <a:ext cx="9906000" cy="68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321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7382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477202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257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243" y="10906"/>
            <a:ext cx="1499195" cy="410186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8F237F4-1393-499F-B086-B76AD5797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1282" y="2368868"/>
            <a:ext cx="8485950" cy="328123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09951ACB-A610-44F6-8E48-4C62BDEE5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7875" y="1141325"/>
            <a:ext cx="8392765" cy="61897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FC048DA5-474D-469A-B2EB-C150B23DC8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7875" y="5706164"/>
            <a:ext cx="2438815" cy="2217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A98F55D-C3AC-49B2-B480-543ABA2D85B8}"/>
              </a:ext>
            </a:extLst>
          </p:cNvPr>
          <p:cNvSpPr txBox="1"/>
          <p:nvPr/>
        </p:nvSpPr>
        <p:spPr>
          <a:xfrm>
            <a:off x="10421257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Ⅳ.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자녀보험</a:t>
            </a:r>
            <a:endParaRPr lang="ko-KR" altLang="en-US" sz="20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EEBC4BC9-3582-49CF-8B0E-5FB9FAC4C6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331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040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128860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2915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901" y="112336"/>
            <a:ext cx="1499195" cy="41018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FD13CA5-D9DA-4D1F-8BAA-D176CAD44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3399" y="992392"/>
            <a:ext cx="7045033" cy="54247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7E22487-1EBF-49CF-A07B-774721D9EEA4}"/>
              </a:ext>
            </a:extLst>
          </p:cNvPr>
          <p:cNvSpPr txBox="1"/>
          <p:nvPr/>
        </p:nvSpPr>
        <p:spPr>
          <a:xfrm>
            <a:off x="10072915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Ⅳ.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자녀보험</a:t>
            </a:r>
            <a:endParaRPr lang="ko-KR" altLang="en-US" sz="20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021424AB-660F-4241-85CE-63632BC0B1B6}"/>
              </a:ext>
            </a:extLst>
          </p:cNvPr>
          <p:cNvSpPr/>
          <p:nvPr/>
        </p:nvSpPr>
        <p:spPr>
          <a:xfrm>
            <a:off x="16464385" y="6202518"/>
            <a:ext cx="195942" cy="229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8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AE75786E-0D65-400E-88F3-371CBD938B0B}"/>
              </a:ext>
            </a:extLst>
          </p:cNvPr>
          <p:cNvSpPr/>
          <p:nvPr/>
        </p:nvSpPr>
        <p:spPr>
          <a:xfrm>
            <a:off x="16366412" y="6187134"/>
            <a:ext cx="443204" cy="229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</a:t>
            </a:r>
            <a:r>
              <a:rPr lang="ko-KR" altLang="en-US" sz="1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2363AB5-0B15-427B-B8C8-043918B9F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2923"/>
            <a:ext cx="9906000" cy="67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412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496D55B6-DF8B-45AD-A992-A361AB375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315" y="510001"/>
            <a:ext cx="9906000" cy="631507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439" y="6436004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535259" y="6443105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314" y="452429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300" y="19553"/>
            <a:ext cx="1499195" cy="41018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EAE82C06-A330-4326-8250-9418F80A2B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63" y="0"/>
            <a:ext cx="6833302" cy="6792151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85D96D35-25F5-4447-B531-D3BD778BBE35}"/>
              </a:ext>
            </a:extLst>
          </p:cNvPr>
          <p:cNvSpPr/>
          <p:nvPr/>
        </p:nvSpPr>
        <p:spPr>
          <a:xfrm>
            <a:off x="11327727" y="1001640"/>
            <a:ext cx="8209175" cy="513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6600" dirty="0" err="1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요양실손</a:t>
            </a:r>
            <a:endParaRPr lang="en-US" altLang="ko-KR" sz="6600" dirty="0">
              <a:ln w="12700">
                <a:solidFill>
                  <a:schemeClr val="tx1"/>
                </a:solidFill>
              </a:ln>
              <a:solidFill>
                <a:srgbClr val="FFFF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우리는 요양원 시대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6600" dirty="0">
              <a:solidFill>
                <a:srgbClr val="465029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</a:t>
            </a:r>
            <a:r>
              <a:rPr lang="ko-KR" altLang="en-US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요양원  </a:t>
            </a: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#VIP</a:t>
            </a:r>
          </a:p>
          <a:p>
            <a:pPr algn="ctr">
              <a:lnSpc>
                <a:spcPct val="150000"/>
              </a:lnSpc>
            </a:pP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</a:t>
            </a:r>
            <a:r>
              <a:rPr lang="ko-KR" altLang="en-US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노후대비  </a:t>
            </a: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</a:t>
            </a:r>
            <a:r>
              <a:rPr lang="ko-KR" altLang="en-US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배타적사용권</a:t>
            </a:r>
            <a:endParaRPr lang="en-US" altLang="ko-KR" sz="2400" dirty="0">
              <a:solidFill>
                <a:schemeClr val="bg1">
                  <a:lumMod val="8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1CFE2EFD-B230-4107-9FBB-F7A4DFA478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845" y="941782"/>
            <a:ext cx="1727955" cy="12553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EB0B3FA-5740-4069-8684-FDDCC21523AB}"/>
              </a:ext>
            </a:extLst>
          </p:cNvPr>
          <p:cNvSpPr txBox="1"/>
          <p:nvPr/>
        </p:nvSpPr>
        <p:spPr>
          <a:xfrm>
            <a:off x="10479314" y="8647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Ⅴ</a:t>
            </a:r>
            <a:r>
              <a:rPr lang="en-US" altLang="ko-KR" sz="2400" b="1" spc="-5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. </a:t>
            </a:r>
            <a:r>
              <a:rPr lang="ko-KR" altLang="en-US" sz="2400" b="1" spc="-50" dirty="0" err="1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요양실손</a:t>
            </a:r>
            <a:endParaRPr lang="ko-KR" altLang="en-US" sz="20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CFBD188-0A94-42BE-8780-4E4886DC79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339"/>
            <a:ext cx="9906000" cy="68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50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886B0AA0-8B16-45D4-BD71-89886FB0B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685" y="4985763"/>
            <a:ext cx="9906000" cy="152039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810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404630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8685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1671" y="112336"/>
            <a:ext cx="1499195" cy="410186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DCA579C-DC34-4155-9C04-BD9DF5193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8429" y="838262"/>
            <a:ext cx="6286512" cy="153162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6338223A-3A81-4D35-A158-345775655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0328" y="2560715"/>
            <a:ext cx="4451943" cy="165038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A1D20099-6FCB-49BE-B221-7E33EE4005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9040" y="2560715"/>
            <a:ext cx="4466845" cy="22986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A6C225C-CEA7-4D30-AC8C-7EB36241C32F}"/>
              </a:ext>
            </a:extLst>
          </p:cNvPr>
          <p:cNvSpPr txBox="1"/>
          <p:nvPr/>
        </p:nvSpPr>
        <p:spPr>
          <a:xfrm>
            <a:off x="10348685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Ⅴ</a:t>
            </a:r>
            <a:r>
              <a:rPr lang="en-US" altLang="ko-KR" sz="2400" b="1" spc="-5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. </a:t>
            </a:r>
            <a:r>
              <a:rPr lang="ko-KR" altLang="en-US" sz="2400" b="1" spc="-50" dirty="0" err="1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요양실손</a:t>
            </a:r>
            <a:endParaRPr lang="ko-KR" altLang="en-US" sz="20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40E09244-7B6E-46FA-AE72-4A5DF1BB0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0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9A1DE3DB-5B97-4749-B8FC-B10A08162E5D}"/>
              </a:ext>
            </a:extLst>
          </p:cNvPr>
          <p:cNvSpPr/>
          <p:nvPr/>
        </p:nvSpPr>
        <p:spPr>
          <a:xfrm>
            <a:off x="16808359" y="5434446"/>
            <a:ext cx="1774058" cy="215320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1E53AA43-42C9-4131-97E1-F394C4ADB18D}"/>
              </a:ext>
            </a:extLst>
          </p:cNvPr>
          <p:cNvSpPr/>
          <p:nvPr/>
        </p:nvSpPr>
        <p:spPr>
          <a:xfrm>
            <a:off x="17067603" y="4157424"/>
            <a:ext cx="2524868" cy="215320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3670908D-74E4-4312-BF3F-C956E0E0A4C4}"/>
              </a:ext>
            </a:extLst>
          </p:cNvPr>
          <p:cNvSpPr/>
          <p:nvPr/>
        </p:nvSpPr>
        <p:spPr>
          <a:xfrm>
            <a:off x="12195125" y="5430708"/>
            <a:ext cx="2037945" cy="230205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208718B4-81D3-4695-94CA-A43A57EC98FD}"/>
              </a:ext>
            </a:extLst>
          </p:cNvPr>
          <p:cNvSpPr/>
          <p:nvPr/>
        </p:nvSpPr>
        <p:spPr>
          <a:xfrm>
            <a:off x="12559103" y="4161959"/>
            <a:ext cx="1877168" cy="210785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896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491716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5771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757" y="112336"/>
            <a:ext cx="1499195" cy="410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DA742D-4DE8-49F5-9173-60500DEB9C6D}"/>
              </a:ext>
            </a:extLst>
          </p:cNvPr>
          <p:cNvSpPr txBox="1"/>
          <p:nvPr/>
        </p:nvSpPr>
        <p:spPr>
          <a:xfrm>
            <a:off x="10435771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보험료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B504D19-7E18-4CB6-B89E-A7A84A714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716" y="607909"/>
            <a:ext cx="1263186" cy="17867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1BA4DC1-1CE6-4568-BEF0-ECE013044CAD}"/>
              </a:ext>
            </a:extLst>
          </p:cNvPr>
          <p:cNvSpPr txBox="1"/>
          <p:nvPr/>
        </p:nvSpPr>
        <p:spPr>
          <a:xfrm>
            <a:off x="13051970" y="1079622"/>
            <a:ext cx="2158999" cy="761931"/>
          </a:xfrm>
          <a:prstGeom prst="roundRect">
            <a:avLst/>
          </a:prstGeom>
          <a:solidFill>
            <a:srgbClr val="10844A">
              <a:alpha val="80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2400" b="1" kern="0" spc="-5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  <a:sym typeface="Wingdings" panose="05000000000000000000" pitchFamily="2" charset="2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E00008BE-E7BE-4BF2-BE8B-4E3CE416E8E0}"/>
              </a:ext>
            </a:extLst>
          </p:cNvPr>
          <p:cNvSpPr/>
          <p:nvPr/>
        </p:nvSpPr>
        <p:spPr>
          <a:xfrm>
            <a:off x="12890027" y="1134942"/>
            <a:ext cx="7000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종합보험 </a:t>
            </a: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을 접근하는 요즘 방식</a:t>
            </a:r>
            <a:endParaRPr lang="en-US" altLang="ko-KR" sz="3600" dirty="0"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0D9BC7C-77C6-400E-8019-122554C2CBF0}"/>
              </a:ext>
            </a:extLst>
          </p:cNvPr>
          <p:cNvSpPr txBox="1"/>
          <p:nvPr/>
        </p:nvSpPr>
        <p:spPr>
          <a:xfrm>
            <a:off x="10878679" y="2455345"/>
            <a:ext cx="4022695" cy="860382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내야하는 돈</a:t>
            </a:r>
            <a:endParaRPr lang="en-US" altLang="ko-KR" sz="28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F55B335-456C-4369-8F5E-CDCD1E52B7F2}"/>
              </a:ext>
            </a:extLst>
          </p:cNvPr>
          <p:cNvSpPr txBox="1"/>
          <p:nvPr/>
        </p:nvSpPr>
        <p:spPr>
          <a:xfrm>
            <a:off x="15838558" y="2455345"/>
            <a:ext cx="4022695" cy="860382"/>
          </a:xfrm>
          <a:prstGeom prst="roundRect">
            <a:avLst/>
          </a:prstGeom>
          <a:solidFill>
            <a:schemeClr val="bg1"/>
          </a:solidFill>
          <a:ln>
            <a:solidFill>
              <a:srgbClr val="14A65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44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받을 수 있는 돈</a:t>
            </a:r>
            <a:endParaRPr lang="en-US" altLang="ko-KR" sz="28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A14A0617-A774-4ECA-8BBF-5602F25286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13" b="91847" l="7495" r="91830">
                        <a14:foregroundMark x1="91897" y1="33268" x2="91897" y2="33268"/>
                        <a14:foregroundMark x1="76975" y1="8613" x2="76975" y2="8613"/>
                        <a14:foregroundMark x1="76165" y1="34122" x2="60972" y2="44247"/>
                        <a14:foregroundMark x1="32275" y1="91913" x2="32275" y2="91913"/>
                        <a14:foregroundMark x1="7495" y1="72189" x2="7495" y2="72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63960">
            <a:off x="10632078" y="3001042"/>
            <a:ext cx="906693" cy="93118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4B88ADAB-3E10-4BC2-9DD9-773D22BEA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3" b="91699" l="6215" r="94220">
                        <a14:foregroundMark x1="7769" y1="72925" x2="9633" y2="72925"/>
                        <a14:foregroundMark x1="7272" y1="82002" x2="14295" y2="80683"/>
                        <a14:foregroundMark x1="14543" y1="91699" x2="14543" y2="91699"/>
                        <a14:foregroundMark x1="6526" y1="71296" x2="6526" y2="71296"/>
                        <a14:foregroundMark x1="86762" y1="29946" x2="58546" y2="55469"/>
                        <a14:foregroundMark x1="28776" y1="10551" x2="25420" y2="17688"/>
                        <a14:foregroundMark x1="70727" y1="24438" x2="77937" y2="19317"/>
                        <a14:foregroundMark x1="86513" y1="34523" x2="88813" y2="47711"/>
                        <a14:foregroundMark x1="88813" y1="47711" x2="88813" y2="47711"/>
                        <a14:foregroundMark x1="94282" y1="47711" x2="94282" y2="47711"/>
                        <a14:foregroundMark x1="79242" y1="51590" x2="73586" y2="55780"/>
                        <a14:foregroundMark x1="83406" y1="45462" x2="69671" y2="52599"/>
                        <a14:foregroundMark x1="69671" y1="52599" x2="69671" y2="52599"/>
                        <a14:foregroundMark x1="6215" y1="81691" x2="6215" y2="81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19194" y="3108313"/>
            <a:ext cx="1073976" cy="860382"/>
          </a:xfrm>
          <a:prstGeom prst="rect">
            <a:avLst/>
          </a:prstGeom>
        </p:spPr>
      </p:pic>
      <p:sp>
        <p:nvSpPr>
          <p:cNvPr id="24" name="모서리가 둥근 직사각형 59">
            <a:extLst>
              <a:ext uri="{FF2B5EF4-FFF2-40B4-BE49-F238E27FC236}">
                <a16:creationId xmlns:a16="http://schemas.microsoft.com/office/drawing/2014/main" xmlns="" id="{C240868C-EDEB-47B8-A610-9BC538BAE9D8}"/>
              </a:ext>
            </a:extLst>
          </p:cNvPr>
          <p:cNvSpPr/>
          <p:nvPr/>
        </p:nvSpPr>
        <p:spPr>
          <a:xfrm>
            <a:off x="11083564" y="3932739"/>
            <a:ext cx="3612923" cy="2262004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보험료가 타사보다 싸면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좋을 것이고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아예 안 낼 수 있다면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더 좋을 것이다</a:t>
            </a:r>
            <a:r>
              <a:rPr lang="en-US" altLang="ko-KR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!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CA0634A0-7E2B-41BA-801B-77FE6AF397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91" b="90054" l="8964" r="92285">
                        <a14:foregroundMark x1="50992" y1="6862" x2="68406" y2="23285"/>
                        <a14:foregroundMark x1="85599" y1="8790" x2="88611" y2="11719"/>
                        <a14:foregroundMark x1="70242" y1="8173" x2="47318" y2="25829"/>
                        <a14:foregroundMark x1="81925" y1="57672" x2="81925" y2="70470"/>
                        <a14:foregroundMark x1="81925" y1="70470" x2="76929" y2="85813"/>
                        <a14:foregroundMark x1="76929" y1="85813" x2="52241" y2="90285"/>
                        <a14:foregroundMark x1="52241" y1="90285" x2="50037" y2="84657"/>
                        <a14:foregroundMark x1="56209" y1="7556" x2="68773" y2="7864"/>
                        <a14:foregroundMark x1="86481" y1="7864" x2="90154" y2="11025"/>
                        <a14:foregroundMark x1="69949" y1="13647" x2="58780" y2="21434"/>
                        <a14:foregroundMark x1="58780" y1="21434" x2="49743" y2="16500"/>
                        <a14:foregroundMark x1="48861" y1="12028" x2="59368" y2="6245"/>
                        <a14:foregroundMark x1="59368" y1="6245" x2="66569" y2="6245"/>
                        <a14:foregroundMark x1="9037" y1="61141" x2="9037" y2="61141"/>
                        <a14:foregroundMark x1="92285" y1="8481" x2="85893" y2="11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14003" y="4528494"/>
            <a:ext cx="949537" cy="904886"/>
          </a:xfrm>
          <a:prstGeom prst="rect">
            <a:avLst/>
          </a:prstGeom>
        </p:spPr>
      </p:pic>
      <p:sp>
        <p:nvSpPr>
          <p:cNvPr id="27" name="모서리가 둥근 직사각형 59">
            <a:extLst>
              <a:ext uri="{FF2B5EF4-FFF2-40B4-BE49-F238E27FC236}">
                <a16:creationId xmlns:a16="http://schemas.microsoft.com/office/drawing/2014/main" xmlns="" id="{010ECBF5-F091-4DA4-A78E-29343C26EB2E}"/>
              </a:ext>
            </a:extLst>
          </p:cNvPr>
          <p:cNvSpPr/>
          <p:nvPr/>
        </p:nvSpPr>
        <p:spPr>
          <a:xfrm>
            <a:off x="15915630" y="3932739"/>
            <a:ext cx="3848318" cy="2262004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보험금 받을 확률이 높으면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좋을 것이고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매회 계속 받을 수 있다면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더 좋을 것이다</a:t>
            </a:r>
            <a:r>
              <a:rPr lang="en-US" altLang="ko-KR" sz="28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!</a:t>
            </a:r>
          </a:p>
        </p:txBody>
      </p:sp>
      <p:sp>
        <p:nvSpPr>
          <p:cNvPr id="30" name="모서리가 둥근 직사각형 59">
            <a:extLst>
              <a:ext uri="{FF2B5EF4-FFF2-40B4-BE49-F238E27FC236}">
                <a16:creationId xmlns:a16="http://schemas.microsoft.com/office/drawing/2014/main" xmlns="" id="{D9C8E8DF-1609-4EE5-9B48-CF95A1FDB551}"/>
              </a:ext>
            </a:extLst>
          </p:cNvPr>
          <p:cNvSpPr/>
          <p:nvPr/>
        </p:nvSpPr>
        <p:spPr>
          <a:xfrm>
            <a:off x="13191671" y="3653381"/>
            <a:ext cx="1247334" cy="342858"/>
          </a:xfrm>
          <a:prstGeom prst="roundRect">
            <a:avLst/>
          </a:prstGeom>
          <a:solidFill>
            <a:schemeClr val="bg2">
              <a:lumMod val="25000"/>
              <a:alpha val="2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보험료 인하</a:t>
            </a:r>
            <a:endParaRPr lang="en-US" altLang="ko-K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31" name="모서리가 둥근 직사각형 59">
            <a:extLst>
              <a:ext uri="{FF2B5EF4-FFF2-40B4-BE49-F238E27FC236}">
                <a16:creationId xmlns:a16="http://schemas.microsoft.com/office/drawing/2014/main" xmlns="" id="{AF62DFB8-E8A1-4B51-81DF-FE3F6355789D}"/>
              </a:ext>
            </a:extLst>
          </p:cNvPr>
          <p:cNvSpPr/>
          <p:nvPr/>
        </p:nvSpPr>
        <p:spPr>
          <a:xfrm>
            <a:off x="13016957" y="4940056"/>
            <a:ext cx="1247334" cy="342858"/>
          </a:xfrm>
          <a:prstGeom prst="roundRect">
            <a:avLst/>
          </a:prstGeom>
          <a:solidFill>
            <a:schemeClr val="bg2">
              <a:lumMod val="25000"/>
              <a:alpha val="2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납입면제</a:t>
            </a:r>
            <a:endParaRPr lang="en-US" altLang="ko-K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32" name="모서리가 둥근 직사각형 59">
            <a:extLst>
              <a:ext uri="{FF2B5EF4-FFF2-40B4-BE49-F238E27FC236}">
                <a16:creationId xmlns:a16="http://schemas.microsoft.com/office/drawing/2014/main" xmlns="" id="{34398D6A-6AE7-4991-B760-7E18725F4B7C}"/>
              </a:ext>
            </a:extLst>
          </p:cNvPr>
          <p:cNvSpPr/>
          <p:nvPr/>
        </p:nvSpPr>
        <p:spPr>
          <a:xfrm>
            <a:off x="17432184" y="3649771"/>
            <a:ext cx="1247334" cy="342858"/>
          </a:xfrm>
          <a:prstGeom prst="roundRect">
            <a:avLst/>
          </a:prstGeom>
          <a:solidFill>
            <a:schemeClr val="bg2">
              <a:lumMod val="25000"/>
              <a:alpha val="2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통 합 형</a:t>
            </a:r>
            <a:endParaRPr lang="en-US" altLang="ko-K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33" name="모서리가 둥근 직사각형 59">
            <a:extLst>
              <a:ext uri="{FF2B5EF4-FFF2-40B4-BE49-F238E27FC236}">
                <a16:creationId xmlns:a16="http://schemas.microsoft.com/office/drawing/2014/main" xmlns="" id="{6FC1F19C-310F-41F7-A6A6-1F4DDE6B1470}"/>
              </a:ext>
            </a:extLst>
          </p:cNvPr>
          <p:cNvSpPr/>
          <p:nvPr/>
        </p:nvSpPr>
        <p:spPr>
          <a:xfrm>
            <a:off x="17257470" y="4936446"/>
            <a:ext cx="1247334" cy="342858"/>
          </a:xfrm>
          <a:prstGeom prst="roundRect">
            <a:avLst/>
          </a:prstGeom>
          <a:solidFill>
            <a:schemeClr val="bg2">
              <a:lumMod val="25000"/>
              <a:alpha val="2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체 증 형</a:t>
            </a:r>
            <a:endParaRPr lang="en-US" altLang="ko-K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FC78E89-7E53-4597-9F29-4DAC1ED5DE06}"/>
              </a:ext>
            </a:extLst>
          </p:cNvPr>
          <p:cNvSpPr txBox="1"/>
          <p:nvPr/>
        </p:nvSpPr>
        <p:spPr>
          <a:xfrm>
            <a:off x="14961485" y="2934509"/>
            <a:ext cx="854572" cy="381218"/>
          </a:xfrm>
          <a:prstGeom prst="round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1600" b="1" ker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그리고</a:t>
            </a:r>
            <a:endParaRPr lang="en-US" altLang="ko-KR" sz="105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73107FEE-2F94-4F3D-9E78-54D50B09F9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0F32EEB-C67F-4F9F-8C12-5E87B2E687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051" y="3630189"/>
            <a:ext cx="8961897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1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8697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288517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572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5558" y="10906"/>
            <a:ext cx="1499195" cy="41018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4A82DCC5-39E0-432E-B20A-3C378CF7F9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18808" r="8982" b="50214"/>
          <a:stretch/>
        </p:blipFill>
        <p:spPr>
          <a:xfrm>
            <a:off x="12258222" y="737804"/>
            <a:ext cx="5854700" cy="307229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E97A6D98-271E-48F6-887E-17BD3E3242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39" b="7898"/>
          <a:stretch/>
        </p:blipFill>
        <p:spPr>
          <a:xfrm>
            <a:off x="11396855" y="3971629"/>
            <a:ext cx="7577435" cy="2347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47E927-B1A8-4F6A-BFDC-52A42AA09F64}"/>
              </a:ext>
            </a:extLst>
          </p:cNvPr>
          <p:cNvSpPr txBox="1"/>
          <p:nvPr/>
        </p:nvSpPr>
        <p:spPr>
          <a:xfrm>
            <a:off x="10232572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Ⅴ</a:t>
            </a:r>
            <a:r>
              <a:rPr lang="en-US" altLang="ko-KR" sz="2400" b="1" spc="-5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. </a:t>
            </a:r>
            <a:r>
              <a:rPr lang="ko-KR" altLang="en-US" sz="2400" b="1" spc="-50" dirty="0" err="1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요양실손</a:t>
            </a:r>
            <a:endParaRPr lang="ko-KR" altLang="en-US" sz="20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978EFC69-14BD-42B1-8E66-DB3347D5E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177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496D55B6-DF8B-45AD-A992-A361AB375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1" y="510001"/>
            <a:ext cx="9906000" cy="631507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7325" y="6436004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927145" y="6443105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200" y="452429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186" y="19553"/>
            <a:ext cx="1499195" cy="41018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EAE82C06-A330-4326-8250-9418F80A2B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549" y="0"/>
            <a:ext cx="6833302" cy="6792151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85D96D35-25F5-4447-B531-D3BD778BBE35}"/>
              </a:ext>
            </a:extLst>
          </p:cNvPr>
          <p:cNvSpPr/>
          <p:nvPr/>
        </p:nvSpPr>
        <p:spPr>
          <a:xfrm>
            <a:off x="11719613" y="1001640"/>
            <a:ext cx="8209175" cy="4924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6600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운전자보험</a:t>
            </a:r>
            <a:endParaRPr lang="en-US" altLang="ko-KR" sz="6600" dirty="0">
              <a:ln w="12700">
                <a:solidFill>
                  <a:schemeClr val="tx1"/>
                </a:solidFill>
              </a:ln>
              <a:solidFill>
                <a:srgbClr val="FFFF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기본에 충실한 보험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</a:t>
            </a:r>
            <a:r>
              <a:rPr lang="ko-KR" altLang="en-US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교통사고처리지원금  </a:t>
            </a: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</a:t>
            </a:r>
            <a:r>
              <a:rPr lang="ko-KR" altLang="en-US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중상해</a:t>
            </a:r>
            <a:endParaRPr lang="en-US" altLang="ko-KR" sz="2400" dirty="0">
              <a:solidFill>
                <a:schemeClr val="bg1">
                  <a:lumMod val="8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</a:t>
            </a:r>
            <a:r>
              <a:rPr lang="ko-KR" altLang="en-US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운전자보험의원조  </a:t>
            </a: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#</a:t>
            </a:r>
            <a:r>
              <a:rPr lang="ko-KR" altLang="en-US" sz="2400" dirty="0" err="1">
                <a:solidFill>
                  <a:schemeClr val="bg1">
                    <a:lumMod val="8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선지급</a:t>
            </a:r>
            <a:endParaRPr lang="en-US" altLang="ko-KR" sz="2400" dirty="0">
              <a:solidFill>
                <a:schemeClr val="bg1">
                  <a:lumMod val="8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1CFE2EFD-B230-4107-9FBB-F7A4DFA478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731" y="941782"/>
            <a:ext cx="1727955" cy="12553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A8C68F-2E0D-4B2F-A3E4-DCE0FDE175B0}"/>
              </a:ext>
            </a:extLst>
          </p:cNvPr>
          <p:cNvSpPr txBox="1"/>
          <p:nvPr/>
        </p:nvSpPr>
        <p:spPr>
          <a:xfrm>
            <a:off x="10871200" y="8647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Ⅵ.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운전자</a:t>
            </a:r>
            <a:endParaRPr lang="ko-KR" altLang="en-US" sz="20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3501A95-D4D7-47A6-90A0-216947FE7E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19436"/>
            <a:ext cx="9922201" cy="688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008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097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186917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0972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3958" y="10906"/>
            <a:ext cx="1499195" cy="410186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E28381F1-1E86-4AF4-B20B-E268FDD11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2577" y="659330"/>
            <a:ext cx="6282790" cy="57492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8299525-1ECE-42F6-909F-266511A8A683}"/>
              </a:ext>
            </a:extLst>
          </p:cNvPr>
          <p:cNvSpPr txBox="1"/>
          <p:nvPr/>
        </p:nvSpPr>
        <p:spPr>
          <a:xfrm>
            <a:off x="10130972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Ⅵ.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운전자</a:t>
            </a:r>
            <a:endParaRPr lang="ko-KR" altLang="en-US" sz="20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574ADFCD-7C76-484D-8481-F7BEE1F09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59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925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520745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0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786" y="10906"/>
            <a:ext cx="1499195" cy="410186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CF997893-97FA-4870-87E8-81D34E4E8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6146" y="1966999"/>
            <a:ext cx="8203309" cy="433003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CE0BF4A4-E1FC-411B-B1D5-E8DF47AE1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1827" y="917518"/>
            <a:ext cx="5871946" cy="617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6D8CBA-8F11-4E3F-80D6-51790048430F}"/>
              </a:ext>
            </a:extLst>
          </p:cNvPr>
          <p:cNvSpPr txBox="1"/>
          <p:nvPr/>
        </p:nvSpPr>
        <p:spPr>
          <a:xfrm>
            <a:off x="10464800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Ⅵ.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운전자</a:t>
            </a:r>
            <a:endParaRPr lang="ko-KR" altLang="en-US" sz="20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D7532E35-D780-4296-B524-69C01E22F1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55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6410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506230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285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271" y="10906"/>
            <a:ext cx="1499195" cy="41018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42D6814B-F3F4-4C75-B1D9-5D26B598C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927" y="969850"/>
            <a:ext cx="9646717" cy="75330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D429CE11-B09D-4753-ACAF-754A215ED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1916" y="1972660"/>
            <a:ext cx="5842738" cy="91219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9960589D-C380-4C30-9CF4-E4915EEEB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4262" y="3201670"/>
            <a:ext cx="8698046" cy="31384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D2CE7F-5243-4C45-ABD6-A922EF759032}"/>
              </a:ext>
            </a:extLst>
          </p:cNvPr>
          <p:cNvSpPr txBox="1"/>
          <p:nvPr/>
        </p:nvSpPr>
        <p:spPr>
          <a:xfrm>
            <a:off x="10450285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Ⅵ.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운전자</a:t>
            </a:r>
            <a:endParaRPr lang="ko-KR" altLang="en-US" sz="20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9D5441D7-0029-40F0-A523-495F6886881C}"/>
              </a:ext>
            </a:extLst>
          </p:cNvPr>
          <p:cNvSpPr/>
          <p:nvPr/>
        </p:nvSpPr>
        <p:spPr>
          <a:xfrm>
            <a:off x="12192000" y="5524500"/>
            <a:ext cx="1498600" cy="177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1E7E2C27-E0A1-4668-92E6-6BF9C55A0308}"/>
              </a:ext>
            </a:extLst>
          </p:cNvPr>
          <p:cNvSpPr/>
          <p:nvPr/>
        </p:nvSpPr>
        <p:spPr>
          <a:xfrm>
            <a:off x="14653985" y="5524500"/>
            <a:ext cx="611415" cy="177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B2B427E1-37F6-431B-8C08-ACC9BAB152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2923"/>
            <a:ext cx="9906000" cy="67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718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037B0DBF-4EE7-4675-8F26-600FD6877A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83"/>
          <a:stretch/>
        </p:blipFill>
        <p:spPr>
          <a:xfrm>
            <a:off x="12020006" y="781734"/>
            <a:ext cx="6766560" cy="556125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411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506231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286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272" y="112336"/>
            <a:ext cx="1499195" cy="4101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8F16F8-C985-4A68-AF4A-5BCB176804A7}"/>
              </a:ext>
            </a:extLst>
          </p:cNvPr>
          <p:cNvSpPr txBox="1"/>
          <p:nvPr/>
        </p:nvSpPr>
        <p:spPr>
          <a:xfrm>
            <a:off x="10450286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Ⅶ.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실손 전환</a:t>
            </a:r>
            <a:endParaRPr lang="ko-KR" altLang="en-US" sz="20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E022D1CB-1695-4CB0-AA03-EDADAEF90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923"/>
            <a:ext cx="9906000" cy="67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68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497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593317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7372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358" y="112336"/>
            <a:ext cx="1499195" cy="41018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037B0DBF-4EE7-4675-8F26-600FD6877A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2" b="6521"/>
          <a:stretch/>
        </p:blipFill>
        <p:spPr>
          <a:xfrm>
            <a:off x="10539712" y="1356098"/>
            <a:ext cx="9901320" cy="4329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C727EC-A8A3-4E26-B0F1-ABD0A76F5F4F}"/>
              </a:ext>
            </a:extLst>
          </p:cNvPr>
          <p:cNvSpPr txBox="1"/>
          <p:nvPr/>
        </p:nvSpPr>
        <p:spPr>
          <a:xfrm>
            <a:off x="10537372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Ⅶ.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실손 전환</a:t>
            </a:r>
            <a:endParaRPr lang="ko-KR" altLang="en-US" sz="20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2A5564F2-5434-48EA-A878-85CA70C54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38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림 45">
            <a:extLst>
              <a:ext uri="{FF2B5EF4-FFF2-40B4-BE49-F238E27FC236}">
                <a16:creationId xmlns="" xmlns:a16="http://schemas.microsoft.com/office/drawing/2014/main" id="{3F9A0C30-A398-4571-9DA4-976CFC7697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493" y="1014108"/>
            <a:ext cx="1346822" cy="1905101"/>
          </a:xfrm>
          <a:prstGeom prst="rect">
            <a:avLst/>
          </a:prstGeom>
        </p:spPr>
      </p:pic>
      <p:sp>
        <p:nvSpPr>
          <p:cNvPr id="86" name="직사각형 85">
            <a:extLst>
              <a:ext uri="{FF2B5EF4-FFF2-40B4-BE49-F238E27FC236}">
                <a16:creationId xmlns="" xmlns:a16="http://schemas.microsoft.com/office/drawing/2014/main" id="{4573327D-9BB3-44C6-977F-D0A6583BCA6F}"/>
              </a:ext>
            </a:extLst>
          </p:cNvPr>
          <p:cNvSpPr/>
          <p:nvPr/>
        </p:nvSpPr>
        <p:spPr>
          <a:xfrm>
            <a:off x="17655074" y="6042799"/>
            <a:ext cx="485192" cy="163108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87" name="직사각형 86">
            <a:extLst>
              <a:ext uri="{FF2B5EF4-FFF2-40B4-BE49-F238E27FC236}">
                <a16:creationId xmlns="" xmlns:a16="http://schemas.microsoft.com/office/drawing/2014/main" id="{C6810FCA-3E3E-4258-85DD-D5BFEB745CE1}"/>
              </a:ext>
            </a:extLst>
          </p:cNvPr>
          <p:cNvSpPr/>
          <p:nvPr/>
        </p:nvSpPr>
        <p:spPr>
          <a:xfrm>
            <a:off x="17627081" y="4569794"/>
            <a:ext cx="314649" cy="214281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88" name="직사각형 87">
            <a:extLst>
              <a:ext uri="{FF2B5EF4-FFF2-40B4-BE49-F238E27FC236}">
                <a16:creationId xmlns="" xmlns:a16="http://schemas.microsoft.com/office/drawing/2014/main" id="{B52681E0-CB77-4948-85E5-E388C5604503}"/>
              </a:ext>
            </a:extLst>
          </p:cNvPr>
          <p:cNvSpPr/>
          <p:nvPr/>
        </p:nvSpPr>
        <p:spPr>
          <a:xfrm>
            <a:off x="17736253" y="5280500"/>
            <a:ext cx="314649" cy="214281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="" xmlns:a16="http://schemas.microsoft.com/office/drawing/2014/main" id="{2E95489B-D102-4EA6-9BAE-E95C871965FF}"/>
              </a:ext>
            </a:extLst>
          </p:cNvPr>
          <p:cNvSpPr/>
          <p:nvPr/>
        </p:nvSpPr>
        <p:spPr>
          <a:xfrm>
            <a:off x="14107626" y="6064955"/>
            <a:ext cx="713274" cy="208426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84" name="직사각형 83">
            <a:extLst>
              <a:ext uri="{FF2B5EF4-FFF2-40B4-BE49-F238E27FC236}">
                <a16:creationId xmlns="" xmlns:a16="http://schemas.microsoft.com/office/drawing/2014/main" id="{36436218-40FC-41D0-B8DD-BADA98C61C97}"/>
              </a:ext>
            </a:extLst>
          </p:cNvPr>
          <p:cNvSpPr/>
          <p:nvPr/>
        </p:nvSpPr>
        <p:spPr>
          <a:xfrm>
            <a:off x="14877057" y="5311261"/>
            <a:ext cx="713274" cy="208426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="" xmlns:a16="http://schemas.microsoft.com/office/drawing/2014/main" id="{F3B4F3C1-D1CF-4749-8C57-1A9C3F1DD2CA}"/>
              </a:ext>
            </a:extLst>
          </p:cNvPr>
          <p:cNvSpPr/>
          <p:nvPr/>
        </p:nvSpPr>
        <p:spPr>
          <a:xfrm>
            <a:off x="14310826" y="4588350"/>
            <a:ext cx="713274" cy="208426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="" xmlns:a16="http://schemas.microsoft.com/office/drawing/2014/main" id="{4222369C-5D94-4471-865D-B568508E4D6D}"/>
              </a:ext>
            </a:extLst>
          </p:cNvPr>
          <p:cNvSpPr/>
          <p:nvPr/>
        </p:nvSpPr>
        <p:spPr>
          <a:xfrm>
            <a:off x="10933761" y="4968724"/>
            <a:ext cx="839140" cy="190494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2118" y="6431603"/>
            <a:ext cx="9333751" cy="329213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9191938" y="6438704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5993" y="474662"/>
            <a:ext cx="9914313" cy="889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979" y="41786"/>
            <a:ext cx="1499195" cy="410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A2145C8-EAD7-46DF-A04E-CCC1AA705588}"/>
              </a:ext>
            </a:extLst>
          </p:cNvPr>
          <p:cNvSpPr txBox="1"/>
          <p:nvPr/>
        </p:nvSpPr>
        <p:spPr>
          <a:xfrm>
            <a:off x="10134600" y="0"/>
            <a:ext cx="6442363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800" b="1" spc="-5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en-US" altLang="ko-KR" sz="2400" b="1" spc="-5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7F4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DB </a:t>
            </a:r>
            <a:r>
              <a:rPr lang="en-US" altLang="ko-KR" sz="2400" b="1" spc="-5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33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Point</a:t>
            </a:r>
            <a:endParaRPr lang="ko-KR" altLang="en-US" b="1" spc="-5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FF33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1557521" y="4603287"/>
            <a:ext cx="1523479" cy="207027"/>
          </a:xfrm>
          <a:prstGeom prst="rect">
            <a:avLst/>
          </a:prstGeom>
          <a:solidFill>
            <a:srgbClr val="FFFF00">
              <a:alpha val="7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3894776" y="3382617"/>
            <a:ext cx="2405062" cy="2969270"/>
          </a:xfrm>
          <a:prstGeom prst="rect">
            <a:avLst/>
          </a:prstGeom>
          <a:noFill/>
          <a:ln w="38100">
            <a:gradFill>
              <a:gsLst>
                <a:gs pos="0">
                  <a:srgbClr val="00753A"/>
                </a:gs>
                <a:gs pos="100000">
                  <a:srgbClr val="009A4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13" name="직사각형 12"/>
          <p:cNvSpPr/>
          <p:nvPr/>
        </p:nvSpPr>
        <p:spPr>
          <a:xfrm>
            <a:off x="16923725" y="3382616"/>
            <a:ext cx="2405947" cy="2969270"/>
          </a:xfrm>
          <a:prstGeom prst="rect">
            <a:avLst/>
          </a:prstGeom>
          <a:noFill/>
          <a:ln w="38100">
            <a:gradFill>
              <a:gsLst>
                <a:gs pos="100000">
                  <a:srgbClr val="0070C0"/>
                </a:gs>
                <a:gs pos="47000">
                  <a:srgbClr val="1F4E79"/>
                </a:gs>
                <a:gs pos="0">
                  <a:srgbClr val="00B0F0"/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14" name="직사각형 13"/>
          <p:cNvSpPr/>
          <p:nvPr/>
        </p:nvSpPr>
        <p:spPr>
          <a:xfrm>
            <a:off x="10775338" y="3388892"/>
            <a:ext cx="2375694" cy="2969269"/>
          </a:xfrm>
          <a:prstGeom prst="rect">
            <a:avLst/>
          </a:prstGeom>
          <a:noFill/>
          <a:ln w="38100">
            <a:gradFill>
              <a:gsLst>
                <a:gs pos="0">
                  <a:srgbClr val="FF9379"/>
                </a:gs>
                <a:gs pos="100000">
                  <a:srgbClr val="FF33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15" name="Freeform 5"/>
          <p:cNvSpPr>
            <a:spLocks/>
          </p:cNvSpPr>
          <p:nvPr/>
        </p:nvSpPr>
        <p:spPr bwMode="auto">
          <a:xfrm>
            <a:off x="13876240" y="2644670"/>
            <a:ext cx="2442133" cy="1455193"/>
          </a:xfrm>
          <a:custGeom>
            <a:avLst/>
            <a:gdLst>
              <a:gd name="T0" fmla="*/ 1048 w 1048"/>
              <a:gd name="T1" fmla="*/ 1047 h 1047"/>
              <a:gd name="T2" fmla="*/ 503 w 1048"/>
              <a:gd name="T3" fmla="*/ 1047 h 1047"/>
              <a:gd name="T4" fmla="*/ 0 w 1048"/>
              <a:gd name="T5" fmla="*/ 544 h 1047"/>
              <a:gd name="T6" fmla="*/ 0 w 1048"/>
              <a:gd name="T7" fmla="*/ 0 h 1047"/>
              <a:gd name="T8" fmla="*/ 544 w 1048"/>
              <a:gd name="T9" fmla="*/ 0 h 1047"/>
              <a:gd name="T10" fmla="*/ 1048 w 1048"/>
              <a:gd name="T11" fmla="*/ 503 h 1047"/>
              <a:gd name="T12" fmla="*/ 1048 w 1048"/>
              <a:gd name="T13" fmla="*/ 1047 h 1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8" h="1047">
                <a:moveTo>
                  <a:pt x="1048" y="1047"/>
                </a:moveTo>
                <a:cubicBezTo>
                  <a:pt x="503" y="1047"/>
                  <a:pt x="503" y="1047"/>
                  <a:pt x="503" y="1047"/>
                </a:cubicBezTo>
                <a:cubicBezTo>
                  <a:pt x="225" y="1047"/>
                  <a:pt x="0" y="822"/>
                  <a:pt x="0" y="544"/>
                </a:cubicBezTo>
                <a:cubicBezTo>
                  <a:pt x="0" y="0"/>
                  <a:pt x="0" y="0"/>
                  <a:pt x="0" y="0"/>
                </a:cubicBezTo>
                <a:cubicBezTo>
                  <a:pt x="544" y="0"/>
                  <a:pt x="544" y="0"/>
                  <a:pt x="544" y="0"/>
                </a:cubicBezTo>
                <a:cubicBezTo>
                  <a:pt x="822" y="0"/>
                  <a:pt x="1048" y="225"/>
                  <a:pt x="1048" y="503"/>
                </a:cubicBezTo>
                <a:lnTo>
                  <a:pt x="1048" y="1047"/>
                </a:lnTo>
                <a:close/>
              </a:path>
            </a:pathLst>
          </a:custGeom>
          <a:gradFill>
            <a:gsLst>
              <a:gs pos="0">
                <a:srgbClr val="10844A"/>
              </a:gs>
              <a:gs pos="50000">
                <a:srgbClr val="20AD73"/>
              </a:gs>
              <a:gs pos="100000">
                <a:srgbClr val="24B575"/>
              </a:gs>
            </a:gsLst>
            <a:lin ang="16200000" scaled="0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8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16905167" y="2644669"/>
            <a:ext cx="2442133" cy="1455193"/>
          </a:xfrm>
          <a:custGeom>
            <a:avLst/>
            <a:gdLst>
              <a:gd name="T0" fmla="*/ 1048 w 1048"/>
              <a:gd name="T1" fmla="*/ 1047 h 1047"/>
              <a:gd name="T2" fmla="*/ 503 w 1048"/>
              <a:gd name="T3" fmla="*/ 1047 h 1047"/>
              <a:gd name="T4" fmla="*/ 0 w 1048"/>
              <a:gd name="T5" fmla="*/ 544 h 1047"/>
              <a:gd name="T6" fmla="*/ 0 w 1048"/>
              <a:gd name="T7" fmla="*/ 0 h 1047"/>
              <a:gd name="T8" fmla="*/ 544 w 1048"/>
              <a:gd name="T9" fmla="*/ 0 h 1047"/>
              <a:gd name="T10" fmla="*/ 1048 w 1048"/>
              <a:gd name="T11" fmla="*/ 503 h 1047"/>
              <a:gd name="T12" fmla="*/ 1048 w 1048"/>
              <a:gd name="T13" fmla="*/ 1047 h 1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8" h="1047">
                <a:moveTo>
                  <a:pt x="1048" y="1047"/>
                </a:moveTo>
                <a:cubicBezTo>
                  <a:pt x="503" y="1047"/>
                  <a:pt x="503" y="1047"/>
                  <a:pt x="503" y="1047"/>
                </a:cubicBezTo>
                <a:cubicBezTo>
                  <a:pt x="225" y="1047"/>
                  <a:pt x="0" y="822"/>
                  <a:pt x="0" y="544"/>
                </a:cubicBezTo>
                <a:cubicBezTo>
                  <a:pt x="0" y="0"/>
                  <a:pt x="0" y="0"/>
                  <a:pt x="0" y="0"/>
                </a:cubicBezTo>
                <a:cubicBezTo>
                  <a:pt x="544" y="0"/>
                  <a:pt x="544" y="0"/>
                  <a:pt x="544" y="0"/>
                </a:cubicBezTo>
                <a:cubicBezTo>
                  <a:pt x="822" y="0"/>
                  <a:pt x="1048" y="225"/>
                  <a:pt x="1048" y="503"/>
                </a:cubicBezTo>
                <a:lnTo>
                  <a:pt x="1048" y="1047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rgbClr val="00B0F0"/>
              </a:gs>
              <a:gs pos="57000">
                <a:srgbClr val="1F4E79"/>
              </a:gs>
            </a:gsLst>
            <a:lin ang="16200000" scaled="0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8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>
            <a:off x="10757081" y="2644670"/>
            <a:ext cx="2410430" cy="1455193"/>
          </a:xfrm>
          <a:custGeom>
            <a:avLst/>
            <a:gdLst>
              <a:gd name="T0" fmla="*/ 1048 w 1048"/>
              <a:gd name="T1" fmla="*/ 1047 h 1047"/>
              <a:gd name="T2" fmla="*/ 503 w 1048"/>
              <a:gd name="T3" fmla="*/ 1047 h 1047"/>
              <a:gd name="T4" fmla="*/ 0 w 1048"/>
              <a:gd name="T5" fmla="*/ 544 h 1047"/>
              <a:gd name="T6" fmla="*/ 0 w 1048"/>
              <a:gd name="T7" fmla="*/ 0 h 1047"/>
              <a:gd name="T8" fmla="*/ 544 w 1048"/>
              <a:gd name="T9" fmla="*/ 0 h 1047"/>
              <a:gd name="T10" fmla="*/ 1048 w 1048"/>
              <a:gd name="T11" fmla="*/ 503 h 1047"/>
              <a:gd name="T12" fmla="*/ 1048 w 1048"/>
              <a:gd name="T13" fmla="*/ 1047 h 1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8" h="1047">
                <a:moveTo>
                  <a:pt x="1048" y="1047"/>
                </a:moveTo>
                <a:cubicBezTo>
                  <a:pt x="503" y="1047"/>
                  <a:pt x="503" y="1047"/>
                  <a:pt x="503" y="1047"/>
                </a:cubicBezTo>
                <a:cubicBezTo>
                  <a:pt x="225" y="1047"/>
                  <a:pt x="0" y="822"/>
                  <a:pt x="0" y="544"/>
                </a:cubicBezTo>
                <a:cubicBezTo>
                  <a:pt x="0" y="0"/>
                  <a:pt x="0" y="0"/>
                  <a:pt x="0" y="0"/>
                </a:cubicBezTo>
                <a:cubicBezTo>
                  <a:pt x="544" y="0"/>
                  <a:pt x="544" y="0"/>
                  <a:pt x="544" y="0"/>
                </a:cubicBezTo>
                <a:cubicBezTo>
                  <a:pt x="822" y="0"/>
                  <a:pt x="1048" y="225"/>
                  <a:pt x="1048" y="503"/>
                </a:cubicBezTo>
                <a:lnTo>
                  <a:pt x="1048" y="1047"/>
                </a:lnTo>
                <a:close/>
              </a:path>
            </a:pathLst>
          </a:custGeom>
          <a:gradFill>
            <a:gsLst>
              <a:gs pos="0">
                <a:srgbClr val="EC661F"/>
              </a:gs>
              <a:gs pos="56000">
                <a:srgbClr val="FF3300"/>
              </a:gs>
              <a:gs pos="100000">
                <a:srgbClr val="FF603B"/>
              </a:gs>
            </a:gsLst>
            <a:lin ang="16200000" scaled="0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4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8" name="Freeform 5"/>
          <p:cNvSpPr>
            <a:spLocks/>
          </p:cNvSpPr>
          <p:nvPr/>
        </p:nvSpPr>
        <p:spPr bwMode="auto">
          <a:xfrm>
            <a:off x="13770866" y="2504494"/>
            <a:ext cx="2633469" cy="1649643"/>
          </a:xfrm>
          <a:custGeom>
            <a:avLst/>
            <a:gdLst>
              <a:gd name="T0" fmla="*/ 1048 w 1048"/>
              <a:gd name="T1" fmla="*/ 1047 h 1047"/>
              <a:gd name="T2" fmla="*/ 503 w 1048"/>
              <a:gd name="T3" fmla="*/ 1047 h 1047"/>
              <a:gd name="T4" fmla="*/ 0 w 1048"/>
              <a:gd name="T5" fmla="*/ 544 h 1047"/>
              <a:gd name="T6" fmla="*/ 0 w 1048"/>
              <a:gd name="T7" fmla="*/ 0 h 1047"/>
              <a:gd name="T8" fmla="*/ 544 w 1048"/>
              <a:gd name="T9" fmla="*/ 0 h 1047"/>
              <a:gd name="T10" fmla="*/ 1048 w 1048"/>
              <a:gd name="T11" fmla="*/ 503 h 1047"/>
              <a:gd name="T12" fmla="*/ 1048 w 1048"/>
              <a:gd name="T13" fmla="*/ 1047 h 1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8" h="1047">
                <a:moveTo>
                  <a:pt x="1048" y="1047"/>
                </a:moveTo>
                <a:cubicBezTo>
                  <a:pt x="503" y="1047"/>
                  <a:pt x="503" y="1047"/>
                  <a:pt x="503" y="1047"/>
                </a:cubicBezTo>
                <a:cubicBezTo>
                  <a:pt x="225" y="1047"/>
                  <a:pt x="0" y="822"/>
                  <a:pt x="0" y="544"/>
                </a:cubicBezTo>
                <a:cubicBezTo>
                  <a:pt x="0" y="0"/>
                  <a:pt x="0" y="0"/>
                  <a:pt x="0" y="0"/>
                </a:cubicBezTo>
                <a:cubicBezTo>
                  <a:pt x="544" y="0"/>
                  <a:pt x="544" y="0"/>
                  <a:pt x="544" y="0"/>
                </a:cubicBezTo>
                <a:cubicBezTo>
                  <a:pt x="822" y="0"/>
                  <a:pt x="1048" y="225"/>
                  <a:pt x="1048" y="503"/>
                </a:cubicBezTo>
                <a:lnTo>
                  <a:pt x="1048" y="1047"/>
                </a:lnTo>
                <a:close/>
              </a:path>
            </a:pathLst>
          </a:custGeom>
          <a:noFill/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ko-KR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차별화</a:t>
            </a: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된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endParaRPr lang="en-US" altLang="ko-KR" sz="100" b="1" spc="-15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ko-KR" altLang="en-US" sz="5400" b="1" spc="-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암 </a:t>
            </a:r>
            <a:r>
              <a:rPr lang="ko-KR" altLang="en-US" sz="4000" b="1" spc="-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보장</a:t>
            </a:r>
            <a:endParaRPr lang="en-US" sz="40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9" name="Freeform 5"/>
          <p:cNvSpPr>
            <a:spLocks/>
          </p:cNvSpPr>
          <p:nvPr/>
        </p:nvSpPr>
        <p:spPr bwMode="auto">
          <a:xfrm>
            <a:off x="16835878" y="2504490"/>
            <a:ext cx="2610157" cy="1649645"/>
          </a:xfrm>
          <a:custGeom>
            <a:avLst/>
            <a:gdLst>
              <a:gd name="T0" fmla="*/ 1048 w 1048"/>
              <a:gd name="T1" fmla="*/ 1047 h 1047"/>
              <a:gd name="T2" fmla="*/ 503 w 1048"/>
              <a:gd name="T3" fmla="*/ 1047 h 1047"/>
              <a:gd name="T4" fmla="*/ 0 w 1048"/>
              <a:gd name="T5" fmla="*/ 544 h 1047"/>
              <a:gd name="T6" fmla="*/ 0 w 1048"/>
              <a:gd name="T7" fmla="*/ 0 h 1047"/>
              <a:gd name="T8" fmla="*/ 544 w 1048"/>
              <a:gd name="T9" fmla="*/ 0 h 1047"/>
              <a:gd name="T10" fmla="*/ 1048 w 1048"/>
              <a:gd name="T11" fmla="*/ 503 h 1047"/>
              <a:gd name="T12" fmla="*/ 1048 w 1048"/>
              <a:gd name="T13" fmla="*/ 1047 h 1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8" h="1047">
                <a:moveTo>
                  <a:pt x="1048" y="1047"/>
                </a:moveTo>
                <a:cubicBezTo>
                  <a:pt x="503" y="1047"/>
                  <a:pt x="503" y="1047"/>
                  <a:pt x="503" y="1047"/>
                </a:cubicBezTo>
                <a:cubicBezTo>
                  <a:pt x="225" y="1047"/>
                  <a:pt x="0" y="822"/>
                  <a:pt x="0" y="544"/>
                </a:cubicBezTo>
                <a:cubicBezTo>
                  <a:pt x="0" y="0"/>
                  <a:pt x="0" y="0"/>
                  <a:pt x="0" y="0"/>
                </a:cubicBezTo>
                <a:cubicBezTo>
                  <a:pt x="544" y="0"/>
                  <a:pt x="544" y="0"/>
                  <a:pt x="544" y="0"/>
                </a:cubicBezTo>
                <a:cubicBezTo>
                  <a:pt x="822" y="0"/>
                  <a:pt x="1048" y="225"/>
                  <a:pt x="1048" y="503"/>
                </a:cubicBezTo>
                <a:lnTo>
                  <a:pt x="1048" y="1047"/>
                </a:lnTo>
                <a:close/>
              </a:path>
            </a:pathLst>
          </a:custGeom>
          <a:noFill/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ko-KR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업계 최대</a:t>
            </a:r>
            <a:endParaRPr lang="en-US" altLang="ko-KR" sz="2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endParaRPr lang="en-US" altLang="ko-KR" sz="100" b="1" spc="-15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ko-KR" altLang="en-US" sz="5400" b="1" spc="-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뇌심 </a:t>
            </a:r>
            <a:r>
              <a:rPr lang="ko-KR" altLang="en-US" sz="4000" b="1" spc="-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보장</a:t>
            </a:r>
            <a:endParaRPr lang="en-US" sz="40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0762647" y="4422439"/>
            <a:ext cx="2402926" cy="820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연간 총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20.6% 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인하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높은 확률의 </a:t>
            </a:r>
            <a:r>
              <a:rPr lang="ko-KR" altLang="en-US" sz="24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뇌허납면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5" name="모서리가 둥근 직사각형 54"/>
          <p:cNvSpPr/>
          <p:nvPr/>
        </p:nvSpPr>
        <p:spPr>
          <a:xfrm>
            <a:off x="11401392" y="4146930"/>
            <a:ext cx="1055847" cy="264216"/>
          </a:xfrm>
          <a:prstGeom prst="roundRect">
            <a:avLst/>
          </a:prstGeom>
          <a:gradFill>
            <a:gsLst>
              <a:gs pos="0">
                <a:srgbClr val="EC661F"/>
              </a:gs>
              <a:gs pos="56000">
                <a:srgbClr val="FF3300"/>
              </a:gs>
              <a:gs pos="100000">
                <a:srgbClr val="FF603B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 </a:t>
            </a:r>
            <a:r>
              <a:rPr lang="ko-KR" alt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험</a:t>
            </a:r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료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7" name="모서리가 둥근 직사각형 56"/>
          <p:cNvSpPr/>
          <p:nvPr/>
        </p:nvSpPr>
        <p:spPr>
          <a:xfrm>
            <a:off x="11401392" y="5287975"/>
            <a:ext cx="1055847" cy="264216"/>
          </a:xfrm>
          <a:prstGeom prst="roundRect">
            <a:avLst/>
          </a:prstGeom>
          <a:gradFill>
            <a:gsLst>
              <a:gs pos="0">
                <a:srgbClr val="EC661F"/>
              </a:gs>
              <a:gs pos="56000">
                <a:srgbClr val="FF3300"/>
              </a:gs>
              <a:gs pos="100000">
                <a:srgbClr val="FF603B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    장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17289076" y="4556878"/>
            <a:ext cx="1656869" cy="148790"/>
          </a:xfrm>
          <a:prstGeom prst="rect">
            <a:avLst/>
          </a:prstGeom>
          <a:solidFill>
            <a:srgbClr val="FFFF00">
              <a:alpha val="2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16923725" y="4427121"/>
            <a:ext cx="2402926" cy="35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DB 1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천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vs 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타사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5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백</a:t>
            </a:r>
            <a:endParaRPr lang="en-US" altLang="ko-KR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75" name="모서리가 둥근 직사각형 74"/>
          <p:cNvSpPr/>
          <p:nvPr/>
        </p:nvSpPr>
        <p:spPr>
          <a:xfrm>
            <a:off x="17369059" y="4140157"/>
            <a:ext cx="1565892" cy="245003"/>
          </a:xfrm>
          <a:prstGeom prst="round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  <a:gs pos="57000">
                <a:srgbClr val="1F4E79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부정맥 </a:t>
            </a:r>
            <a:r>
              <a:rPr lang="ko-KR" alt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진단비</a:t>
            </a:r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I49</a:t>
            </a:r>
          </a:p>
        </p:txBody>
      </p:sp>
      <p:sp>
        <p:nvSpPr>
          <p:cNvPr id="76" name="모서리가 둥근 직사각형 75"/>
          <p:cNvSpPr/>
          <p:nvPr/>
        </p:nvSpPr>
        <p:spPr>
          <a:xfrm>
            <a:off x="17369059" y="4882110"/>
            <a:ext cx="1565892" cy="245003"/>
          </a:xfrm>
          <a:prstGeom prst="round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  <a:gs pos="57000">
                <a:srgbClr val="1F4E79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뇌꽈리</a:t>
            </a:r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진단비</a:t>
            </a:r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I67.1</a:t>
            </a:r>
          </a:p>
        </p:txBody>
      </p:sp>
      <p:sp>
        <p:nvSpPr>
          <p:cNvPr id="77" name="모서리가 둥근 직사각형 76"/>
          <p:cNvSpPr/>
          <p:nvPr/>
        </p:nvSpPr>
        <p:spPr>
          <a:xfrm>
            <a:off x="17369059" y="5624702"/>
            <a:ext cx="1565892" cy="245003"/>
          </a:xfrm>
          <a:prstGeom prst="round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  <a:gs pos="57000">
                <a:srgbClr val="1F4E79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뇌</a:t>
            </a:r>
            <a:r>
              <a:rPr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/</a:t>
            </a:r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허 진단 시 </a:t>
            </a:r>
            <a:r>
              <a:rPr lang="ko-KR" alt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납면</a:t>
            </a:r>
            <a:endParaRPr lang="en-US" altLang="ko-KR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78" name="직사각형 77"/>
          <p:cNvSpPr/>
          <p:nvPr/>
        </p:nvSpPr>
        <p:spPr>
          <a:xfrm>
            <a:off x="17296744" y="5309177"/>
            <a:ext cx="1656869" cy="148790"/>
          </a:xfrm>
          <a:prstGeom prst="rect">
            <a:avLst/>
          </a:prstGeom>
          <a:solidFill>
            <a:srgbClr val="FFFF00">
              <a:alpha val="2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16923725" y="5173655"/>
            <a:ext cx="2402926" cy="35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DB 5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백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vs 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타사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x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17286387" y="6031092"/>
            <a:ext cx="1656869" cy="148790"/>
          </a:xfrm>
          <a:prstGeom prst="rect">
            <a:avLst/>
          </a:prstGeom>
          <a:solidFill>
            <a:srgbClr val="FFFF00">
              <a:alpha val="2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81" name="직사각형 80"/>
          <p:cNvSpPr/>
          <p:nvPr/>
        </p:nvSpPr>
        <p:spPr>
          <a:xfrm>
            <a:off x="16923725" y="5901335"/>
            <a:ext cx="2423576" cy="35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DB 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가능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vs 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타사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x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44" name="Freeform 5">
            <a:extLst>
              <a:ext uri="{FF2B5EF4-FFF2-40B4-BE49-F238E27FC236}">
                <a16:creationId xmlns="" xmlns:a16="http://schemas.microsoft.com/office/drawing/2014/main" id="{E3C6CC89-4E88-41AA-A1BA-7C3E52500277}"/>
              </a:ext>
            </a:extLst>
          </p:cNvPr>
          <p:cNvSpPr>
            <a:spLocks/>
          </p:cNvSpPr>
          <p:nvPr/>
        </p:nvSpPr>
        <p:spPr bwMode="auto">
          <a:xfrm>
            <a:off x="10648750" y="2504492"/>
            <a:ext cx="2633469" cy="1649643"/>
          </a:xfrm>
          <a:custGeom>
            <a:avLst/>
            <a:gdLst>
              <a:gd name="T0" fmla="*/ 1048 w 1048"/>
              <a:gd name="T1" fmla="*/ 1047 h 1047"/>
              <a:gd name="T2" fmla="*/ 503 w 1048"/>
              <a:gd name="T3" fmla="*/ 1047 h 1047"/>
              <a:gd name="T4" fmla="*/ 0 w 1048"/>
              <a:gd name="T5" fmla="*/ 544 h 1047"/>
              <a:gd name="T6" fmla="*/ 0 w 1048"/>
              <a:gd name="T7" fmla="*/ 0 h 1047"/>
              <a:gd name="T8" fmla="*/ 544 w 1048"/>
              <a:gd name="T9" fmla="*/ 0 h 1047"/>
              <a:gd name="T10" fmla="*/ 1048 w 1048"/>
              <a:gd name="T11" fmla="*/ 503 h 1047"/>
              <a:gd name="T12" fmla="*/ 1048 w 1048"/>
              <a:gd name="T13" fmla="*/ 1047 h 1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8" h="1047">
                <a:moveTo>
                  <a:pt x="1048" y="1047"/>
                </a:moveTo>
                <a:cubicBezTo>
                  <a:pt x="503" y="1047"/>
                  <a:pt x="503" y="1047"/>
                  <a:pt x="503" y="1047"/>
                </a:cubicBezTo>
                <a:cubicBezTo>
                  <a:pt x="225" y="1047"/>
                  <a:pt x="0" y="822"/>
                  <a:pt x="0" y="544"/>
                </a:cubicBezTo>
                <a:cubicBezTo>
                  <a:pt x="0" y="0"/>
                  <a:pt x="0" y="0"/>
                  <a:pt x="0" y="0"/>
                </a:cubicBezTo>
                <a:cubicBezTo>
                  <a:pt x="544" y="0"/>
                  <a:pt x="544" y="0"/>
                  <a:pt x="544" y="0"/>
                </a:cubicBezTo>
                <a:cubicBezTo>
                  <a:pt x="822" y="0"/>
                  <a:pt x="1048" y="225"/>
                  <a:pt x="1048" y="503"/>
                </a:cubicBezTo>
                <a:lnTo>
                  <a:pt x="1048" y="1047"/>
                </a:lnTo>
                <a:close/>
              </a:path>
            </a:pathLst>
          </a:custGeom>
          <a:noFill/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ko-KR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40</a:t>
            </a:r>
            <a:r>
              <a:rPr lang="ko-KR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세</a:t>
            </a: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도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endParaRPr lang="en-US" altLang="ko-KR" sz="100" b="1" spc="-15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ko-KR" altLang="en-US" sz="5400" b="1" spc="-3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뇌허</a:t>
            </a:r>
            <a:r>
              <a:rPr lang="ko-KR" altLang="en-US" sz="5400" b="1" spc="-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</a:t>
            </a:r>
            <a:r>
              <a:rPr lang="ko-KR" altLang="en-US" sz="4000" b="1" spc="-3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납면</a:t>
            </a:r>
            <a:endParaRPr lang="en-US" sz="40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="" xmlns:a16="http://schemas.microsoft.com/office/drawing/2014/main" id="{0F918906-E489-49C8-BEB6-9E5EFE451DF5}"/>
              </a:ext>
            </a:extLst>
          </p:cNvPr>
          <p:cNvSpPr/>
          <p:nvPr/>
        </p:nvSpPr>
        <p:spPr>
          <a:xfrm>
            <a:off x="10727852" y="5564252"/>
            <a:ext cx="2484272" cy="820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</a:t>
            </a:r>
            <a:r>
              <a:rPr lang="en-US" altLang="ko-KR" sz="2000" dirty="0" err="1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D</a:t>
            </a:r>
            <a:r>
              <a:rPr lang="en-US" altLang="ko-KR" sz="20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e</a:t>
            </a:r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통합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형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24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진단</a:t>
            </a:r>
            <a:r>
              <a:rPr lang="ko-KR" altLang="en-US" sz="20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en-US" altLang="ko-KR" sz="2400" dirty="0">
                <a:solidFill>
                  <a:srgbClr val="00B05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000" dirty="0">
                <a:solidFill>
                  <a:srgbClr val="F8450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B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ig</a:t>
            </a:r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 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체증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형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수술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0" name="모서리가 둥근 직사각형 54">
            <a:extLst>
              <a:ext uri="{FF2B5EF4-FFF2-40B4-BE49-F238E27FC236}">
                <a16:creationId xmlns="" xmlns:a16="http://schemas.microsoft.com/office/drawing/2014/main" id="{22DF4F0D-26FB-4FCA-BF75-73BE8E727886}"/>
              </a:ext>
            </a:extLst>
          </p:cNvPr>
          <p:cNvSpPr/>
          <p:nvPr/>
        </p:nvSpPr>
        <p:spPr>
          <a:xfrm>
            <a:off x="10473485" y="2644669"/>
            <a:ext cx="270557" cy="979903"/>
          </a:xfrm>
          <a:prstGeom prst="roundRect">
            <a:avLst/>
          </a:prstGeom>
          <a:gradFill>
            <a:gsLst>
              <a:gs pos="0">
                <a:srgbClr val="EC661F"/>
              </a:gs>
              <a:gs pos="56000">
                <a:srgbClr val="FF3300"/>
              </a:gs>
              <a:gs pos="100000">
                <a:srgbClr val="FF603B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종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합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험</a:t>
            </a: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3" name="모서리가 둥근 직사각형 74">
            <a:extLst>
              <a:ext uri="{FF2B5EF4-FFF2-40B4-BE49-F238E27FC236}">
                <a16:creationId xmlns="" xmlns:a16="http://schemas.microsoft.com/office/drawing/2014/main" id="{6AC9F4FE-6BD8-4DEB-AC37-9AF3F54D4654}"/>
              </a:ext>
            </a:extLst>
          </p:cNvPr>
          <p:cNvSpPr/>
          <p:nvPr/>
        </p:nvSpPr>
        <p:spPr>
          <a:xfrm>
            <a:off x="14682591" y="4140157"/>
            <a:ext cx="810019" cy="264216"/>
          </a:xfrm>
          <a:prstGeom prst="roundRect">
            <a:avLst/>
          </a:prstGeom>
          <a:gradFill>
            <a:gsLst>
              <a:gs pos="0">
                <a:srgbClr val="10844A"/>
              </a:gs>
              <a:gs pos="50000">
                <a:srgbClr val="20AD73"/>
              </a:gs>
              <a:gs pos="100000">
                <a:srgbClr val="24B575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암 </a:t>
            </a:r>
            <a:r>
              <a:rPr lang="ko-KR" alt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통원</a:t>
            </a:r>
            <a:endParaRPr lang="en-US" altLang="ko-KR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4" name="모서리가 둥근 직사각형 74">
            <a:extLst>
              <a:ext uri="{FF2B5EF4-FFF2-40B4-BE49-F238E27FC236}">
                <a16:creationId xmlns="" xmlns:a16="http://schemas.microsoft.com/office/drawing/2014/main" id="{226D5AA8-6A1C-4371-9800-05991CE7E68C}"/>
              </a:ext>
            </a:extLst>
          </p:cNvPr>
          <p:cNvSpPr/>
          <p:nvPr/>
        </p:nvSpPr>
        <p:spPr>
          <a:xfrm>
            <a:off x="14682591" y="4880290"/>
            <a:ext cx="810019" cy="264216"/>
          </a:xfrm>
          <a:prstGeom prst="roundRect">
            <a:avLst/>
          </a:prstGeom>
          <a:gradFill>
            <a:gsLst>
              <a:gs pos="0">
                <a:srgbClr val="10844A"/>
              </a:gs>
              <a:gs pos="50000">
                <a:srgbClr val="20AD73"/>
              </a:gs>
              <a:gs pos="100000">
                <a:srgbClr val="24B575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암 </a:t>
            </a:r>
            <a:r>
              <a:rPr lang="ko-KR" alt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치료</a:t>
            </a:r>
            <a:endParaRPr lang="en-US" altLang="ko-KR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62" name="모서리가 둥근 직사각형 74">
            <a:extLst>
              <a:ext uri="{FF2B5EF4-FFF2-40B4-BE49-F238E27FC236}">
                <a16:creationId xmlns="" xmlns:a16="http://schemas.microsoft.com/office/drawing/2014/main" id="{720583BC-E2FE-4C31-9D8E-9B80C427910C}"/>
              </a:ext>
            </a:extLst>
          </p:cNvPr>
          <p:cNvSpPr/>
          <p:nvPr/>
        </p:nvSpPr>
        <p:spPr>
          <a:xfrm>
            <a:off x="14692296" y="5624702"/>
            <a:ext cx="810019" cy="264216"/>
          </a:xfrm>
          <a:prstGeom prst="roundRect">
            <a:avLst/>
          </a:prstGeom>
          <a:gradFill>
            <a:gsLst>
              <a:gs pos="0">
                <a:srgbClr val="10844A"/>
              </a:gs>
              <a:gs pos="50000">
                <a:srgbClr val="20AD73"/>
              </a:gs>
              <a:gs pos="100000">
                <a:srgbClr val="24B575"/>
              </a:gs>
            </a:gsLst>
            <a:lin ang="16200000" scaled="0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암 </a:t>
            </a:r>
            <a:r>
              <a:rPr lang="ko-KR" alt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수술</a:t>
            </a:r>
            <a:endParaRPr lang="en-US" altLang="ko-KR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="" xmlns:a16="http://schemas.microsoft.com/office/drawing/2014/main" id="{1909E0C4-3981-44CB-B73C-64C13FFF5C9B}"/>
              </a:ext>
            </a:extLst>
          </p:cNvPr>
          <p:cNvSpPr/>
          <p:nvPr/>
        </p:nvSpPr>
        <p:spPr>
          <a:xfrm>
            <a:off x="13828528" y="4466117"/>
            <a:ext cx="2518144" cy="35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DB 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70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만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vs 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타사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20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만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2213E1A5-3735-42CD-8768-E182A6291C4A}"/>
              </a:ext>
            </a:extLst>
          </p:cNvPr>
          <p:cNvSpPr/>
          <p:nvPr/>
        </p:nvSpPr>
        <p:spPr>
          <a:xfrm>
            <a:off x="13886191" y="5212651"/>
            <a:ext cx="2402926" cy="35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표적항암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24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비갱신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억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="" xmlns:a16="http://schemas.microsoft.com/office/drawing/2014/main" id="{0782B252-027F-45C8-B984-A04596F27ABB}"/>
              </a:ext>
            </a:extLst>
          </p:cNvPr>
          <p:cNvSpPr/>
          <p:nvPr/>
        </p:nvSpPr>
        <p:spPr>
          <a:xfrm>
            <a:off x="13886191" y="5940331"/>
            <a:ext cx="2402926" cy="35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유사암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포함 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체증형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="" xmlns:a16="http://schemas.microsoft.com/office/drawing/2014/main" id="{2F1E239A-8218-4933-B8CC-2BF701995A18}"/>
              </a:ext>
            </a:extLst>
          </p:cNvPr>
          <p:cNvSpPr/>
          <p:nvPr/>
        </p:nvSpPr>
        <p:spPr>
          <a:xfrm>
            <a:off x="12011563" y="653843"/>
            <a:ext cx="6600044" cy="854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 smtClean="0"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11</a:t>
            </a:r>
            <a:r>
              <a:rPr lang="ko-KR" altLang="en-US" sz="4400" b="1" dirty="0" smtClean="0"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월 </a:t>
            </a:r>
            <a:r>
              <a:rPr lang="en-US" altLang="ko-KR" sz="4400" b="1" dirty="0"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DB</a:t>
            </a:r>
            <a:r>
              <a:rPr lang="ko-KR" altLang="en-US" sz="4400" b="1" dirty="0"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포인트</a:t>
            </a:r>
            <a:endParaRPr lang="en-US" altLang="ko-KR" sz="4400" b="1" dirty="0">
              <a:gradFill>
                <a:gsLst>
                  <a:gs pos="0">
                    <a:srgbClr val="EC661F"/>
                  </a:gs>
                  <a:gs pos="56000">
                    <a:srgbClr val="FF3300"/>
                  </a:gs>
                  <a:gs pos="100000">
                    <a:srgbClr val="FF603B"/>
                  </a:gs>
                </a:gsLst>
                <a:lin ang="16200000" scaled="0"/>
              </a:gradFill>
              <a:effectLst/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="" xmlns:a16="http://schemas.microsoft.com/office/drawing/2014/main" id="{4DE1EC87-C648-4A88-91E8-77200327D236}"/>
              </a:ext>
            </a:extLst>
          </p:cNvPr>
          <p:cNvSpPr/>
          <p:nvPr/>
        </p:nvSpPr>
        <p:spPr>
          <a:xfrm>
            <a:off x="13305515" y="1695205"/>
            <a:ext cx="4924571" cy="52257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51" name="모서리가 둥근 직사각형 74">
            <a:extLst>
              <a:ext uri="{FF2B5EF4-FFF2-40B4-BE49-F238E27FC236}">
                <a16:creationId xmlns="" xmlns:a16="http://schemas.microsoft.com/office/drawing/2014/main" id="{3704BB85-6C0A-4D16-B229-32D168E40A2A}"/>
              </a:ext>
            </a:extLst>
          </p:cNvPr>
          <p:cNvSpPr/>
          <p:nvPr/>
        </p:nvSpPr>
        <p:spPr>
          <a:xfrm>
            <a:off x="12319887" y="1676941"/>
            <a:ext cx="1117556" cy="5595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. </a:t>
            </a:r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맞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. </a:t>
            </a:r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건</a:t>
            </a:r>
            <a:endParaRPr lang="en-US" altLang="ko-K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="" xmlns:a16="http://schemas.microsoft.com/office/drawing/2014/main" id="{D249E7FE-8E86-4F91-990C-4939B120B46F}"/>
              </a:ext>
            </a:extLst>
          </p:cNvPr>
          <p:cNvSpPr/>
          <p:nvPr/>
        </p:nvSpPr>
        <p:spPr>
          <a:xfrm>
            <a:off x="13401268" y="1784236"/>
            <a:ext cx="4773207" cy="35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</a:t>
            </a:r>
            <a:r>
              <a:rPr lang="en-US" altLang="ko-KR" sz="2800" dirty="0" smtClean="0">
                <a:solidFill>
                  <a:srgbClr val="10844A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5 </a:t>
            </a:r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대상자도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3</a:t>
            </a:r>
            <a:r>
              <a:rPr lang="en-US" altLang="ko-KR" sz="2800" dirty="0" smtClean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5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5 </a:t>
            </a:r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보험료로 가입가능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56" name="그림 55">
            <a:extLst>
              <a:ext uri="{FF2B5EF4-FFF2-40B4-BE49-F238E27FC236}">
                <a16:creationId xmlns="" xmlns:a16="http://schemas.microsoft.com/office/drawing/2014/main" id="{6799BEAC-DA61-4B5F-BC16-92927EA19A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050902" y="1213640"/>
            <a:ext cx="621065" cy="58392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8" y="45426"/>
            <a:ext cx="9912955" cy="67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1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59887BF9-D3CF-41A0-9414-58BE3806D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50331">
            <a:off x="10944376" y="1067555"/>
            <a:ext cx="3347791" cy="66434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268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361088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143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8129" y="10906"/>
            <a:ext cx="1499195" cy="410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DA742D-4DE8-49F5-9173-60500DEB9C6D}"/>
              </a:ext>
            </a:extLst>
          </p:cNvPr>
          <p:cNvSpPr txBox="1"/>
          <p:nvPr/>
        </p:nvSpPr>
        <p:spPr>
          <a:xfrm>
            <a:off x="10305143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납입면제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68C5F1AF-D52D-401B-A58C-DA036B00CF72}"/>
              </a:ext>
            </a:extLst>
          </p:cNvPr>
          <p:cNvSpPr/>
          <p:nvPr/>
        </p:nvSpPr>
        <p:spPr>
          <a:xfrm>
            <a:off x="10997429" y="1389076"/>
            <a:ext cx="8521429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다음 중</a:t>
            </a:r>
            <a:r>
              <a:rPr lang="ko-KR" altLang="en-US" sz="3600"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</a:t>
            </a:r>
            <a:r>
              <a:rPr lang="ko-KR" altLang="en-US" sz="4800" dirty="0"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자녀</a:t>
            </a:r>
            <a:r>
              <a:rPr lang="ko-KR" altLang="en-US" sz="4000" dirty="0">
                <a:solidFill>
                  <a:srgbClr val="00B05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보험</a:t>
            </a: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에서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dirty="0" err="1">
                <a:solidFill>
                  <a:srgbClr val="FF66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뇌허진단</a:t>
            </a:r>
            <a:r>
              <a:rPr lang="ko-KR" altLang="en-US" sz="3200" dirty="0">
                <a:solidFill>
                  <a:srgbClr val="FF66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납입면제</a:t>
            </a: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가</a:t>
            </a:r>
            <a:r>
              <a:rPr lang="en-US" altLang="ko-KR" sz="3200"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</a:t>
            </a: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가능한 곳은 어디일까요</a:t>
            </a:r>
            <a:r>
              <a:rPr lang="en-US" altLang="ko-KR" sz="32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?</a:t>
            </a:r>
            <a:endParaRPr lang="ko-KR" alt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C9B8CFFB-8C99-4355-8949-77AB22A353C1}"/>
              </a:ext>
            </a:extLst>
          </p:cNvPr>
          <p:cNvSpPr/>
          <p:nvPr/>
        </p:nvSpPr>
        <p:spPr>
          <a:xfrm>
            <a:off x="15008562" y="3711927"/>
            <a:ext cx="510113" cy="46538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kern="0" dirty="0">
                <a:solidFill>
                  <a:schemeClr val="bg1"/>
                </a:solidFill>
                <a:latin typeface="DB드림 B" panose="02020503020101020101" pitchFamily="18" charset="-127"/>
                <a:ea typeface="DB드림 B" panose="02020503020101020101" pitchFamily="18" charset="-127"/>
              </a:rPr>
              <a:t>3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A20EB8BA-B8C5-485A-8789-23D56C94EBEB}"/>
              </a:ext>
            </a:extLst>
          </p:cNvPr>
          <p:cNvSpPr/>
          <p:nvPr/>
        </p:nvSpPr>
        <p:spPr>
          <a:xfrm>
            <a:off x="16694041" y="3711927"/>
            <a:ext cx="510113" cy="46538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kern="0" dirty="0">
                <a:solidFill>
                  <a:schemeClr val="bg1"/>
                </a:solidFill>
                <a:latin typeface="DB드림 B" panose="02020503020101020101" pitchFamily="18" charset="-127"/>
                <a:ea typeface="DB드림 B" panose="02020503020101020101" pitchFamily="18" charset="-127"/>
              </a:rPr>
              <a:t>4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4C27B17C-25D4-42F9-A4AB-7BBB32A9E9E9}"/>
              </a:ext>
            </a:extLst>
          </p:cNvPr>
          <p:cNvSpPr/>
          <p:nvPr/>
        </p:nvSpPr>
        <p:spPr>
          <a:xfrm>
            <a:off x="13323083" y="3711927"/>
            <a:ext cx="510113" cy="46538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kern="0">
                <a:solidFill>
                  <a:schemeClr val="bg1"/>
                </a:solidFill>
                <a:latin typeface="DB드림 B" panose="02020503020101020101" pitchFamily="18" charset="-127"/>
                <a:ea typeface="DB드림 B" panose="02020503020101020101" pitchFamily="18" charset="-127"/>
              </a:rPr>
              <a:t>2</a:t>
            </a:r>
            <a:endParaRPr lang="ko-KR" altLang="en-US" sz="2000">
              <a:solidFill>
                <a:schemeClr val="bg1"/>
              </a:solidFill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xmlns="" id="{DC83B754-D3DD-4731-AD2D-F23AD5321BDA}"/>
              </a:ext>
            </a:extLst>
          </p:cNvPr>
          <p:cNvSpPr/>
          <p:nvPr/>
        </p:nvSpPr>
        <p:spPr>
          <a:xfrm>
            <a:off x="11637604" y="3711927"/>
            <a:ext cx="510113" cy="46538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kern="0">
                <a:solidFill>
                  <a:schemeClr val="bg1"/>
                </a:solidFill>
                <a:latin typeface="DB드림 B" panose="02020503020101020101" pitchFamily="18" charset="-127"/>
                <a:ea typeface="DB드림 B" panose="02020503020101020101" pitchFamily="18" charset="-127"/>
              </a:rPr>
              <a:t>1</a:t>
            </a:r>
            <a:endParaRPr lang="ko-KR" altLang="en-US" sz="2000">
              <a:solidFill>
                <a:schemeClr val="bg1"/>
              </a:solidFill>
            </a:endParaRPr>
          </a:p>
        </p:txBody>
      </p:sp>
      <p:sp>
        <p:nvSpPr>
          <p:cNvPr id="19" name="모서리가 둥근 직사각형 18">
            <a:extLst>
              <a:ext uri="{FF2B5EF4-FFF2-40B4-BE49-F238E27FC236}">
                <a16:creationId xmlns:a16="http://schemas.microsoft.com/office/drawing/2014/main" xmlns="" id="{BEA6E394-F63F-4D48-A042-DCAC9A84604E}"/>
              </a:ext>
            </a:extLst>
          </p:cNvPr>
          <p:cNvSpPr/>
          <p:nvPr/>
        </p:nvSpPr>
        <p:spPr>
          <a:xfrm>
            <a:off x="13064115" y="4703857"/>
            <a:ext cx="1022572" cy="514350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DB</a:t>
            </a:r>
            <a:endParaRPr lang="ko-KR" altLang="en-US" sz="240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20" name="모서리가 둥근 직사각형 30">
            <a:extLst>
              <a:ext uri="{FF2B5EF4-FFF2-40B4-BE49-F238E27FC236}">
                <a16:creationId xmlns:a16="http://schemas.microsoft.com/office/drawing/2014/main" xmlns="" id="{B424ACDD-2A05-4525-9F80-2CE965F9D817}"/>
              </a:ext>
            </a:extLst>
          </p:cNvPr>
          <p:cNvSpPr/>
          <p:nvPr/>
        </p:nvSpPr>
        <p:spPr>
          <a:xfrm>
            <a:off x="16429597" y="4703857"/>
            <a:ext cx="1022572" cy="51435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C</a:t>
            </a:r>
            <a:r>
              <a:rPr lang="ko-KR" altLang="en-US" sz="2400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사</a:t>
            </a:r>
          </a:p>
        </p:txBody>
      </p:sp>
      <p:sp>
        <p:nvSpPr>
          <p:cNvPr id="21" name="모서리가 둥근 직사각형 31">
            <a:extLst>
              <a:ext uri="{FF2B5EF4-FFF2-40B4-BE49-F238E27FC236}">
                <a16:creationId xmlns:a16="http://schemas.microsoft.com/office/drawing/2014/main" xmlns="" id="{BC46A5CE-2202-421C-9342-B22896F4353D}"/>
              </a:ext>
            </a:extLst>
          </p:cNvPr>
          <p:cNvSpPr/>
          <p:nvPr/>
        </p:nvSpPr>
        <p:spPr>
          <a:xfrm>
            <a:off x="14746856" y="4703857"/>
            <a:ext cx="1022572" cy="51435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>
                <a:solidFill>
                  <a:schemeClr val="tx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B</a:t>
            </a:r>
            <a:r>
              <a:rPr lang="ko-KR" altLang="en-US" sz="2400">
                <a:solidFill>
                  <a:schemeClr val="tx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사</a:t>
            </a:r>
          </a:p>
        </p:txBody>
      </p:sp>
      <p:sp>
        <p:nvSpPr>
          <p:cNvPr id="22" name="모서리가 둥근 직사각형 32">
            <a:extLst>
              <a:ext uri="{FF2B5EF4-FFF2-40B4-BE49-F238E27FC236}">
                <a16:creationId xmlns:a16="http://schemas.microsoft.com/office/drawing/2014/main" xmlns="" id="{913B3182-E64D-41C5-A96B-F211F7AB57A0}"/>
              </a:ext>
            </a:extLst>
          </p:cNvPr>
          <p:cNvSpPr/>
          <p:nvPr/>
        </p:nvSpPr>
        <p:spPr>
          <a:xfrm>
            <a:off x="11381374" y="4703857"/>
            <a:ext cx="1022572" cy="51435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>
                <a:solidFill>
                  <a:srgbClr val="FFC0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A</a:t>
            </a:r>
            <a:r>
              <a:rPr lang="ko-KR" altLang="en-US" sz="2400">
                <a:solidFill>
                  <a:srgbClr val="FFC0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사</a:t>
            </a:r>
          </a:p>
        </p:txBody>
      </p:sp>
      <p:sp>
        <p:nvSpPr>
          <p:cNvPr id="23" name="모서리가 둥근 직사각형 33">
            <a:extLst>
              <a:ext uri="{FF2B5EF4-FFF2-40B4-BE49-F238E27FC236}">
                <a16:creationId xmlns:a16="http://schemas.microsoft.com/office/drawing/2014/main" xmlns="" id="{F43AF789-BB58-4FB7-B270-DD07D642D065}"/>
              </a:ext>
            </a:extLst>
          </p:cNvPr>
          <p:cNvSpPr/>
          <p:nvPr/>
        </p:nvSpPr>
        <p:spPr>
          <a:xfrm>
            <a:off x="18112340" y="4703857"/>
            <a:ext cx="1022572" cy="5143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E</a:t>
            </a:r>
            <a:r>
              <a:rPr lang="ko-KR" altLang="en-US" sz="2400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사</a:t>
            </a:r>
          </a:p>
        </p:txBody>
      </p:sp>
      <p:sp>
        <p:nvSpPr>
          <p:cNvPr id="25" name="포인트가 5개인 별 34">
            <a:extLst>
              <a:ext uri="{FF2B5EF4-FFF2-40B4-BE49-F238E27FC236}">
                <a16:creationId xmlns:a16="http://schemas.microsoft.com/office/drawing/2014/main" xmlns="" id="{BA92C344-5ADB-4B2D-88D9-5F052B65EFC7}"/>
              </a:ext>
            </a:extLst>
          </p:cNvPr>
          <p:cNvSpPr/>
          <p:nvPr/>
        </p:nvSpPr>
        <p:spPr>
          <a:xfrm>
            <a:off x="11373993" y="3430923"/>
            <a:ext cx="1020622" cy="965241"/>
          </a:xfrm>
          <a:prstGeom prst="star5">
            <a:avLst/>
          </a:prstGeom>
          <a:solidFill>
            <a:srgbClr val="FFFF00">
              <a:alpha val="5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xmlns="" id="{8D4BF861-9CA9-4BEC-9D51-93B26E3AA692}"/>
              </a:ext>
            </a:extLst>
          </p:cNvPr>
          <p:cNvSpPr/>
          <p:nvPr/>
        </p:nvSpPr>
        <p:spPr>
          <a:xfrm>
            <a:off x="18379521" y="3711927"/>
            <a:ext cx="510113" cy="46538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kern="0" dirty="0">
                <a:solidFill>
                  <a:schemeClr val="bg1"/>
                </a:solidFill>
                <a:latin typeface="DB드림 B" panose="02020503020101020101" pitchFamily="18" charset="-127"/>
                <a:ea typeface="DB드림 B" panose="02020503020101020101" pitchFamily="18" charset="-127"/>
              </a:rPr>
              <a:t>5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29" name="포인트가 5개인 별 34">
            <a:extLst>
              <a:ext uri="{FF2B5EF4-FFF2-40B4-BE49-F238E27FC236}">
                <a16:creationId xmlns:a16="http://schemas.microsoft.com/office/drawing/2014/main" xmlns="" id="{707E4980-A420-446E-B638-48B1C49EC85E}"/>
              </a:ext>
            </a:extLst>
          </p:cNvPr>
          <p:cNvSpPr/>
          <p:nvPr/>
        </p:nvSpPr>
        <p:spPr>
          <a:xfrm>
            <a:off x="13065284" y="3430923"/>
            <a:ext cx="1020622" cy="965241"/>
          </a:xfrm>
          <a:prstGeom prst="star5">
            <a:avLst/>
          </a:prstGeom>
          <a:solidFill>
            <a:srgbClr val="FFFF00">
              <a:alpha val="5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포인트가 5개인 별 34">
            <a:extLst>
              <a:ext uri="{FF2B5EF4-FFF2-40B4-BE49-F238E27FC236}">
                <a16:creationId xmlns:a16="http://schemas.microsoft.com/office/drawing/2014/main" xmlns="" id="{AB4E47D3-2561-4BAA-8DA0-E88332B822A9}"/>
              </a:ext>
            </a:extLst>
          </p:cNvPr>
          <p:cNvSpPr/>
          <p:nvPr/>
        </p:nvSpPr>
        <p:spPr>
          <a:xfrm>
            <a:off x="14756576" y="3430923"/>
            <a:ext cx="1020622" cy="965241"/>
          </a:xfrm>
          <a:prstGeom prst="star5">
            <a:avLst/>
          </a:prstGeom>
          <a:solidFill>
            <a:srgbClr val="FFFF00">
              <a:alpha val="5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포인트가 5개인 별 34">
            <a:extLst>
              <a:ext uri="{FF2B5EF4-FFF2-40B4-BE49-F238E27FC236}">
                <a16:creationId xmlns:a16="http://schemas.microsoft.com/office/drawing/2014/main" xmlns="" id="{C155DF9E-7797-4DC8-8A35-EBBAD5EBEA4F}"/>
              </a:ext>
            </a:extLst>
          </p:cNvPr>
          <p:cNvSpPr/>
          <p:nvPr/>
        </p:nvSpPr>
        <p:spPr>
          <a:xfrm>
            <a:off x="16447868" y="3430923"/>
            <a:ext cx="1020622" cy="965241"/>
          </a:xfrm>
          <a:prstGeom prst="star5">
            <a:avLst/>
          </a:prstGeom>
          <a:solidFill>
            <a:srgbClr val="FFFF00">
              <a:alpha val="5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포인트가 5개인 별 34">
            <a:extLst>
              <a:ext uri="{FF2B5EF4-FFF2-40B4-BE49-F238E27FC236}">
                <a16:creationId xmlns:a16="http://schemas.microsoft.com/office/drawing/2014/main" xmlns="" id="{F63DC148-16A5-4799-B038-87826C14D31D}"/>
              </a:ext>
            </a:extLst>
          </p:cNvPr>
          <p:cNvSpPr/>
          <p:nvPr/>
        </p:nvSpPr>
        <p:spPr>
          <a:xfrm>
            <a:off x="18139159" y="3430923"/>
            <a:ext cx="1020622" cy="965241"/>
          </a:xfrm>
          <a:prstGeom prst="star5">
            <a:avLst/>
          </a:prstGeom>
          <a:solidFill>
            <a:srgbClr val="FFFF00">
              <a:alpha val="5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2FB407E7-6AD7-481C-B8B9-D4E325EE3F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923"/>
            <a:ext cx="9906000" cy="675215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2699390D-447E-4B5A-9CAC-AE42F360D5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388" y="3336490"/>
            <a:ext cx="803522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2239" y="652878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332059" y="653588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6114" y="54521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100" y="112336"/>
            <a:ext cx="1499195" cy="410186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68C5F1AF-D52D-401B-A58C-DA036B00CF72}"/>
              </a:ext>
            </a:extLst>
          </p:cNvPr>
          <p:cNvSpPr/>
          <p:nvPr/>
        </p:nvSpPr>
        <p:spPr>
          <a:xfrm>
            <a:off x="10968400" y="1490506"/>
            <a:ext cx="8521429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다음 중</a:t>
            </a:r>
            <a:r>
              <a:rPr lang="ko-KR" altLang="en-US" sz="36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</a:t>
            </a:r>
            <a:r>
              <a:rPr lang="ko-KR" altLang="en-US" sz="4800" dirty="0"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종합</a:t>
            </a:r>
            <a:r>
              <a:rPr lang="ko-KR" altLang="en-US" sz="4000" dirty="0">
                <a:solidFill>
                  <a:srgbClr val="00B05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보험</a:t>
            </a: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에서</a:t>
            </a:r>
            <a:endParaRPr lang="en-US" altLang="ko-KR" sz="3200" dirty="0">
              <a:solidFill>
                <a:schemeClr val="bg2">
                  <a:lumMod val="25000"/>
                </a:schemeClr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dirty="0" err="1">
                <a:solidFill>
                  <a:srgbClr val="FF66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뇌허진단</a:t>
            </a:r>
            <a:r>
              <a:rPr lang="ko-KR" altLang="en-US" sz="3200" dirty="0">
                <a:solidFill>
                  <a:srgbClr val="FF66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납입면제</a:t>
            </a: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가</a:t>
            </a:r>
            <a:r>
              <a:rPr lang="en-US" altLang="ko-KR" sz="32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</a:t>
            </a:r>
            <a:r>
              <a:rPr lang="ko-KR" altLang="en-US" sz="32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가능한 곳은 어디일까요</a:t>
            </a:r>
            <a:r>
              <a:rPr lang="en-US" altLang="ko-KR" sz="3200" dirty="0">
                <a:solidFill>
                  <a:schemeClr val="bg2">
                    <a:lumMod val="25000"/>
                  </a:schemeClr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?</a:t>
            </a:r>
            <a:endParaRPr lang="ko-KR" alt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C9B8CFFB-8C99-4355-8949-77AB22A353C1}"/>
              </a:ext>
            </a:extLst>
          </p:cNvPr>
          <p:cNvSpPr/>
          <p:nvPr/>
        </p:nvSpPr>
        <p:spPr>
          <a:xfrm>
            <a:off x="14979533" y="3813357"/>
            <a:ext cx="510113" cy="46538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kern="0" dirty="0">
                <a:solidFill>
                  <a:schemeClr val="bg1"/>
                </a:solidFill>
                <a:latin typeface="DB드림 B" panose="02020503020101020101" pitchFamily="18" charset="-127"/>
                <a:ea typeface="DB드림 B" panose="02020503020101020101" pitchFamily="18" charset="-127"/>
              </a:rPr>
              <a:t>3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A20EB8BA-B8C5-485A-8789-23D56C94EBEB}"/>
              </a:ext>
            </a:extLst>
          </p:cNvPr>
          <p:cNvSpPr/>
          <p:nvPr/>
        </p:nvSpPr>
        <p:spPr>
          <a:xfrm>
            <a:off x="16665012" y="3813357"/>
            <a:ext cx="510113" cy="46538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kern="0" dirty="0">
                <a:solidFill>
                  <a:schemeClr val="bg1"/>
                </a:solidFill>
                <a:latin typeface="DB드림 B" panose="02020503020101020101" pitchFamily="18" charset="-127"/>
                <a:ea typeface="DB드림 B" panose="02020503020101020101" pitchFamily="18" charset="-127"/>
              </a:rPr>
              <a:t>4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4C27B17C-25D4-42F9-A4AB-7BBB32A9E9E9}"/>
              </a:ext>
            </a:extLst>
          </p:cNvPr>
          <p:cNvSpPr/>
          <p:nvPr/>
        </p:nvSpPr>
        <p:spPr>
          <a:xfrm>
            <a:off x="13294054" y="3813357"/>
            <a:ext cx="510113" cy="46538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kern="0">
                <a:solidFill>
                  <a:schemeClr val="bg1"/>
                </a:solidFill>
                <a:latin typeface="DB드림 B" panose="02020503020101020101" pitchFamily="18" charset="-127"/>
                <a:ea typeface="DB드림 B" panose="02020503020101020101" pitchFamily="18" charset="-127"/>
              </a:rPr>
              <a:t>2</a:t>
            </a:r>
            <a:endParaRPr lang="ko-KR" altLang="en-US" sz="2000">
              <a:solidFill>
                <a:schemeClr val="bg1"/>
              </a:solidFill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xmlns="" id="{DC83B754-D3DD-4731-AD2D-F23AD5321BDA}"/>
              </a:ext>
            </a:extLst>
          </p:cNvPr>
          <p:cNvSpPr/>
          <p:nvPr/>
        </p:nvSpPr>
        <p:spPr>
          <a:xfrm>
            <a:off x="11608575" y="3813357"/>
            <a:ext cx="510113" cy="46538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kern="0">
                <a:solidFill>
                  <a:schemeClr val="bg1"/>
                </a:solidFill>
                <a:latin typeface="DB드림 B" panose="02020503020101020101" pitchFamily="18" charset="-127"/>
                <a:ea typeface="DB드림 B" panose="02020503020101020101" pitchFamily="18" charset="-127"/>
              </a:rPr>
              <a:t>1</a:t>
            </a:r>
            <a:endParaRPr lang="ko-KR" altLang="en-US" sz="2000">
              <a:solidFill>
                <a:schemeClr val="bg1"/>
              </a:solidFill>
            </a:endParaRPr>
          </a:p>
        </p:txBody>
      </p:sp>
      <p:sp>
        <p:nvSpPr>
          <p:cNvPr id="19" name="모서리가 둥근 직사각형 18">
            <a:extLst>
              <a:ext uri="{FF2B5EF4-FFF2-40B4-BE49-F238E27FC236}">
                <a16:creationId xmlns:a16="http://schemas.microsoft.com/office/drawing/2014/main" xmlns="" id="{BEA6E394-F63F-4D48-A042-DCAC9A84604E}"/>
              </a:ext>
            </a:extLst>
          </p:cNvPr>
          <p:cNvSpPr/>
          <p:nvPr/>
        </p:nvSpPr>
        <p:spPr>
          <a:xfrm>
            <a:off x="13035086" y="4805287"/>
            <a:ext cx="1022572" cy="514350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DB</a:t>
            </a:r>
            <a:endParaRPr lang="ko-KR" altLang="en-US" sz="240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20" name="모서리가 둥근 직사각형 30">
            <a:extLst>
              <a:ext uri="{FF2B5EF4-FFF2-40B4-BE49-F238E27FC236}">
                <a16:creationId xmlns:a16="http://schemas.microsoft.com/office/drawing/2014/main" xmlns="" id="{B424ACDD-2A05-4525-9F80-2CE965F9D817}"/>
              </a:ext>
            </a:extLst>
          </p:cNvPr>
          <p:cNvSpPr/>
          <p:nvPr/>
        </p:nvSpPr>
        <p:spPr>
          <a:xfrm>
            <a:off x="16400568" y="4805287"/>
            <a:ext cx="1022572" cy="51435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C</a:t>
            </a:r>
            <a:r>
              <a:rPr lang="ko-KR" altLang="en-US" sz="2400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사</a:t>
            </a:r>
          </a:p>
        </p:txBody>
      </p:sp>
      <p:sp>
        <p:nvSpPr>
          <p:cNvPr id="21" name="모서리가 둥근 직사각형 31">
            <a:extLst>
              <a:ext uri="{FF2B5EF4-FFF2-40B4-BE49-F238E27FC236}">
                <a16:creationId xmlns:a16="http://schemas.microsoft.com/office/drawing/2014/main" xmlns="" id="{BC46A5CE-2202-421C-9342-B22896F4353D}"/>
              </a:ext>
            </a:extLst>
          </p:cNvPr>
          <p:cNvSpPr/>
          <p:nvPr/>
        </p:nvSpPr>
        <p:spPr>
          <a:xfrm>
            <a:off x="14717827" y="4805287"/>
            <a:ext cx="1022572" cy="51435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>
                <a:solidFill>
                  <a:schemeClr val="tx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B</a:t>
            </a:r>
            <a:r>
              <a:rPr lang="ko-KR" altLang="en-US" sz="2400">
                <a:solidFill>
                  <a:schemeClr val="tx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사</a:t>
            </a:r>
          </a:p>
        </p:txBody>
      </p:sp>
      <p:sp>
        <p:nvSpPr>
          <p:cNvPr id="22" name="모서리가 둥근 직사각형 32">
            <a:extLst>
              <a:ext uri="{FF2B5EF4-FFF2-40B4-BE49-F238E27FC236}">
                <a16:creationId xmlns:a16="http://schemas.microsoft.com/office/drawing/2014/main" xmlns="" id="{913B3182-E64D-41C5-A96B-F211F7AB57A0}"/>
              </a:ext>
            </a:extLst>
          </p:cNvPr>
          <p:cNvSpPr/>
          <p:nvPr/>
        </p:nvSpPr>
        <p:spPr>
          <a:xfrm>
            <a:off x="11352345" y="4805287"/>
            <a:ext cx="1022572" cy="51435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>
                <a:solidFill>
                  <a:srgbClr val="FFC0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A</a:t>
            </a:r>
            <a:r>
              <a:rPr lang="ko-KR" altLang="en-US" sz="2400">
                <a:solidFill>
                  <a:srgbClr val="FFC00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사</a:t>
            </a:r>
          </a:p>
        </p:txBody>
      </p:sp>
      <p:sp>
        <p:nvSpPr>
          <p:cNvPr id="23" name="모서리가 둥근 직사각형 33">
            <a:extLst>
              <a:ext uri="{FF2B5EF4-FFF2-40B4-BE49-F238E27FC236}">
                <a16:creationId xmlns:a16="http://schemas.microsoft.com/office/drawing/2014/main" xmlns="" id="{F43AF789-BB58-4FB7-B270-DD07D642D065}"/>
              </a:ext>
            </a:extLst>
          </p:cNvPr>
          <p:cNvSpPr/>
          <p:nvPr/>
        </p:nvSpPr>
        <p:spPr>
          <a:xfrm>
            <a:off x="18083311" y="4805287"/>
            <a:ext cx="1022572" cy="5143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E</a:t>
            </a:r>
            <a:r>
              <a:rPr lang="ko-KR" altLang="en-US" sz="2400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사</a:t>
            </a: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xmlns="" id="{8D4BF861-9CA9-4BEC-9D51-93B26E3AA692}"/>
              </a:ext>
            </a:extLst>
          </p:cNvPr>
          <p:cNvSpPr/>
          <p:nvPr/>
        </p:nvSpPr>
        <p:spPr>
          <a:xfrm>
            <a:off x="18350492" y="3813357"/>
            <a:ext cx="510113" cy="46538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kern="0" dirty="0">
                <a:solidFill>
                  <a:schemeClr val="bg1"/>
                </a:solidFill>
                <a:latin typeface="DB드림 B" panose="02020503020101020101" pitchFamily="18" charset="-127"/>
                <a:ea typeface="DB드림 B" panose="02020503020101020101" pitchFamily="18" charset="-127"/>
              </a:rPr>
              <a:t>5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29" name="포인트가 5개인 별 34">
            <a:extLst>
              <a:ext uri="{FF2B5EF4-FFF2-40B4-BE49-F238E27FC236}">
                <a16:creationId xmlns:a16="http://schemas.microsoft.com/office/drawing/2014/main" xmlns="" id="{707E4980-A420-446E-B638-48B1C49EC85E}"/>
              </a:ext>
            </a:extLst>
          </p:cNvPr>
          <p:cNvSpPr/>
          <p:nvPr/>
        </p:nvSpPr>
        <p:spPr>
          <a:xfrm>
            <a:off x="13036255" y="3532353"/>
            <a:ext cx="1020622" cy="965241"/>
          </a:xfrm>
          <a:prstGeom prst="star5">
            <a:avLst/>
          </a:prstGeom>
          <a:solidFill>
            <a:srgbClr val="FFFF00">
              <a:alpha val="5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814DFB59-B9F7-4FD5-8BD7-F777F8877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50331">
            <a:off x="10915347" y="1168985"/>
            <a:ext cx="3347791" cy="6643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2A6A155-D250-4CC9-832E-A1A35FC43509}"/>
              </a:ext>
            </a:extLst>
          </p:cNvPr>
          <p:cNvSpPr txBox="1"/>
          <p:nvPr/>
        </p:nvSpPr>
        <p:spPr>
          <a:xfrm>
            <a:off x="10276114" y="10143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납입면제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AE0D2C51-D159-4BB4-A705-8B32C5269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2DF1EE7E-83A2-456F-9A45-836278B17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6770" y="3338846"/>
            <a:ext cx="1274174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9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직사각형 35">
            <a:extLst>
              <a:ext uri="{FF2B5EF4-FFF2-40B4-BE49-F238E27FC236}">
                <a16:creationId xmlns:a16="http://schemas.microsoft.com/office/drawing/2014/main" xmlns="" id="{70C1A323-4AF6-4544-B8B8-3B509F9B0901}"/>
              </a:ext>
            </a:extLst>
          </p:cNvPr>
          <p:cNvSpPr/>
          <p:nvPr/>
        </p:nvSpPr>
        <p:spPr>
          <a:xfrm>
            <a:off x="11613467" y="5529179"/>
            <a:ext cx="7318375" cy="687962"/>
          </a:xfrm>
          <a:prstGeom prst="rect">
            <a:avLst/>
          </a:prstGeom>
          <a:solidFill>
            <a:srgbClr val="FFFF00">
              <a:alpha val="3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xmlns="" id="{08BCB9A6-94A9-4ACA-B73B-D72F5A0F6F1E}"/>
              </a:ext>
            </a:extLst>
          </p:cNvPr>
          <p:cNvSpPr/>
          <p:nvPr/>
        </p:nvSpPr>
        <p:spPr>
          <a:xfrm>
            <a:off x="11613467" y="4500714"/>
            <a:ext cx="7318375" cy="687962"/>
          </a:xfrm>
          <a:prstGeom prst="rect">
            <a:avLst/>
          </a:prstGeom>
          <a:solidFill>
            <a:schemeClr val="bg2">
              <a:lumMod val="25000"/>
              <a:alpha val="12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고딕 B" panose="02020503020101020101" pitchFamily="18" charset="-127"/>
              <a:ea typeface="DB고딕 B" panose="020205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782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375602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657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643" y="10906"/>
            <a:ext cx="1499195" cy="4101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A5BFE52-B727-487F-A204-44575AFB7126}"/>
              </a:ext>
            </a:extLst>
          </p:cNvPr>
          <p:cNvSpPr txBox="1"/>
          <p:nvPr/>
        </p:nvSpPr>
        <p:spPr>
          <a:xfrm>
            <a:off x="11967773" y="914729"/>
            <a:ext cx="4442289" cy="94829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33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endParaRPr lang="en-US" altLang="ko-KR" sz="3200" b="1" kern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7F4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CB68B653-3DDE-418F-8F7A-8800C08BBE24}"/>
              </a:ext>
            </a:extLst>
          </p:cNvPr>
          <p:cNvSpPr/>
          <p:nvPr/>
        </p:nvSpPr>
        <p:spPr>
          <a:xfrm>
            <a:off x="11726566" y="881040"/>
            <a:ext cx="49247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54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rgbClr val="10844A"/>
                    </a:gs>
                    <a:gs pos="50000">
                      <a:srgbClr val="20AD73"/>
                    </a:gs>
                    <a:gs pos="100000">
                      <a:srgbClr val="24B575"/>
                    </a:gs>
                  </a:gsLst>
                  <a:lin ang="16200000" scaled="0"/>
                </a:gra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납 입 면 제</a:t>
            </a:r>
            <a:endParaRPr lang="en-US" altLang="ko-KR" sz="3600" dirty="0">
              <a:ln w="317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rgbClr val="10844A"/>
                  </a:gs>
                  <a:gs pos="50000">
                    <a:srgbClr val="20AD73"/>
                  </a:gs>
                  <a:gs pos="100000">
                    <a:srgbClr val="24B575"/>
                  </a:gs>
                </a:gsLst>
                <a:lin ang="16200000" scaled="0"/>
              </a:gra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21" name="모서리가 둥근 직사각형 12">
            <a:extLst>
              <a:ext uri="{FF2B5EF4-FFF2-40B4-BE49-F238E27FC236}">
                <a16:creationId xmlns:a16="http://schemas.microsoft.com/office/drawing/2014/main" xmlns="" id="{E7FA9EA4-02A7-43DB-AB88-F00626D124B6}"/>
              </a:ext>
            </a:extLst>
          </p:cNvPr>
          <p:cNvSpPr/>
          <p:nvPr/>
        </p:nvSpPr>
        <p:spPr>
          <a:xfrm>
            <a:off x="11726566" y="1899422"/>
            <a:ext cx="4924702" cy="1348382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보험가입자가 보험료 납입기간 중에</a:t>
            </a:r>
            <a:endParaRPr lang="en-US" altLang="ko-KR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약관에 명시되어 있는 상해 또는 질병으로 인한 사유 발생 시</a:t>
            </a:r>
            <a:endParaRPr lang="en-US" altLang="ko-KR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보험사가 보험료 납입을 면제해는 주는 제도로</a:t>
            </a:r>
            <a:endParaRPr lang="en-US" altLang="ko-KR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납입지원과 달리 </a:t>
            </a:r>
            <a:r>
              <a:rPr lang="ko-KR" altLang="en-US" dirty="0">
                <a:solidFill>
                  <a:srgbClr val="10844A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특약에 대한 보험료 부가 방식이 아님</a:t>
            </a:r>
            <a:endParaRPr lang="en-US" altLang="ko-KR" dirty="0">
              <a:solidFill>
                <a:srgbClr val="10844A"/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9659A39-70BB-438D-A027-E62F9140FC44}"/>
              </a:ext>
            </a:extLst>
          </p:cNvPr>
          <p:cNvSpPr txBox="1"/>
          <p:nvPr/>
        </p:nvSpPr>
        <p:spPr>
          <a:xfrm>
            <a:off x="11613469" y="3458690"/>
            <a:ext cx="2038637" cy="687963"/>
          </a:xfrm>
          <a:prstGeom prst="roundRect">
            <a:avLst/>
          </a:prstGeom>
          <a:gradFill>
            <a:gsLst>
              <a:gs pos="0">
                <a:srgbClr val="10844A"/>
              </a:gs>
              <a:gs pos="50000">
                <a:srgbClr val="20AD73"/>
              </a:gs>
              <a:gs pos="100000">
                <a:srgbClr val="24B575"/>
              </a:gs>
            </a:gsLst>
            <a:lin ang="16200000" scaled="0"/>
          </a:gradFill>
          <a:ln>
            <a:solidFill>
              <a:srgbClr val="14A65D"/>
            </a:solidFill>
          </a:ln>
          <a:effectLst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3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자녀</a:t>
            </a:r>
            <a:r>
              <a:rPr lang="ko-KR" altLang="en-US" sz="28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보험</a:t>
            </a:r>
            <a:endParaRPr lang="en-US" altLang="ko-KR" sz="32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BC6DF109-E6BF-434A-9FC5-CACF81A4342F}"/>
              </a:ext>
            </a:extLst>
          </p:cNvPr>
          <p:cNvSpPr/>
          <p:nvPr/>
        </p:nvSpPr>
        <p:spPr>
          <a:xfrm>
            <a:off x="14166980" y="3427529"/>
            <a:ext cx="22113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통상적인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 algn="ctr"/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2</a:t>
            </a:r>
            <a:r>
              <a:rPr lang="ko-KR" altLang="en-US" sz="2400" dirty="0" err="1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대질병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</a:t>
            </a:r>
            <a:r>
              <a:rPr lang="ko-KR" altLang="en-US" sz="2400" dirty="0" err="1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납면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사유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6703723-713B-4707-835E-817550B0F3F6}"/>
              </a:ext>
            </a:extLst>
          </p:cNvPr>
          <p:cNvSpPr txBox="1"/>
          <p:nvPr/>
        </p:nvSpPr>
        <p:spPr>
          <a:xfrm>
            <a:off x="16893208" y="3458690"/>
            <a:ext cx="2038637" cy="687963"/>
          </a:xfrm>
          <a:prstGeom prst="roundRect">
            <a:avLst/>
          </a:prstGeom>
          <a:gradFill>
            <a:gsLst>
              <a:gs pos="0">
                <a:srgbClr val="10844A"/>
              </a:gs>
              <a:gs pos="50000">
                <a:srgbClr val="20AD73"/>
              </a:gs>
              <a:gs pos="100000">
                <a:srgbClr val="24B575"/>
              </a:gs>
            </a:gsLst>
            <a:lin ang="16200000" scaled="0"/>
          </a:gradFill>
          <a:ln>
            <a:solidFill>
              <a:srgbClr val="14A65D"/>
            </a:solidFill>
          </a:ln>
          <a:effectLst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3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종합</a:t>
            </a:r>
            <a:r>
              <a:rPr lang="ko-KR" altLang="en-US" sz="28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보험</a:t>
            </a:r>
            <a:endParaRPr lang="en-US" altLang="ko-KR" sz="32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03ED5753-1BA7-410E-A2BB-69BE5B8832D1}"/>
              </a:ext>
            </a:extLst>
          </p:cNvPr>
          <p:cNvSpPr/>
          <p:nvPr/>
        </p:nvSpPr>
        <p:spPr>
          <a:xfrm>
            <a:off x="14166980" y="4616471"/>
            <a:ext cx="2211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원래는</a:t>
            </a:r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..</a:t>
            </a:r>
            <a:endParaRPr lang="ko-KR" altLang="en-US" sz="2400" dirty="0">
              <a:solidFill>
                <a:schemeClr val="bg2">
                  <a:lumMod val="25000"/>
                </a:schemeClr>
              </a:solidFill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B3D92618-8122-41F7-9772-62DFF34F129E}"/>
              </a:ext>
            </a:extLst>
          </p:cNvPr>
          <p:cNvSpPr/>
          <p:nvPr/>
        </p:nvSpPr>
        <p:spPr>
          <a:xfrm>
            <a:off x="14166979" y="5622324"/>
            <a:ext cx="22113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요즘에는</a:t>
            </a:r>
            <a:r>
              <a:rPr lang="en-US" altLang="ko-KR" sz="2800" dirty="0"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?!</a:t>
            </a:r>
            <a:endParaRPr lang="ko-KR" altLang="en-US" sz="2800" dirty="0"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EE49C21-8833-4499-AF61-32D1AB2E20BD}"/>
              </a:ext>
            </a:extLst>
          </p:cNvPr>
          <p:cNvSpPr txBox="1"/>
          <p:nvPr/>
        </p:nvSpPr>
        <p:spPr>
          <a:xfrm>
            <a:off x="16893204" y="4466706"/>
            <a:ext cx="2038639" cy="74715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20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급성심근경색증</a:t>
            </a:r>
            <a:endParaRPr lang="en-US" altLang="ko-KR" sz="20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20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뇌졸중 </a:t>
            </a:r>
            <a:r>
              <a:rPr lang="ko-KR" altLang="en-US" sz="16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진단 시</a:t>
            </a:r>
            <a:endParaRPr lang="en-US" altLang="ko-KR" sz="20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BD4C310-9ED8-4DED-91F0-35BDAC1AC958}"/>
              </a:ext>
            </a:extLst>
          </p:cNvPr>
          <p:cNvSpPr txBox="1"/>
          <p:nvPr/>
        </p:nvSpPr>
        <p:spPr>
          <a:xfrm>
            <a:off x="11613468" y="4466706"/>
            <a:ext cx="2038639" cy="74715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2000" b="1" kern="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허혈심장질환</a:t>
            </a:r>
            <a:endParaRPr lang="en-US" altLang="ko-KR" sz="20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20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뇌혈관 </a:t>
            </a:r>
            <a:r>
              <a:rPr lang="ko-KR" altLang="en-US" sz="16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2">
                    <a:lumMod val="25000"/>
                  </a:schemeClr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진단 시</a:t>
            </a:r>
            <a:endParaRPr lang="en-US" altLang="ko-KR" sz="20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2">
                  <a:lumMod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53CEE1B-00A0-4978-AC8B-4561099B0480}"/>
              </a:ext>
            </a:extLst>
          </p:cNvPr>
          <p:cNvSpPr txBox="1"/>
          <p:nvPr/>
        </p:nvSpPr>
        <p:spPr>
          <a:xfrm>
            <a:off x="16893203" y="5503012"/>
            <a:ext cx="2038639" cy="74715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20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10844A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허혈성</a:t>
            </a:r>
            <a:r>
              <a:rPr lang="en-US" altLang="ko-KR" sz="20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10844A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/</a:t>
            </a:r>
            <a:r>
              <a:rPr lang="ko-KR" altLang="en-US" sz="20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10844A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뇌혈관</a:t>
            </a:r>
            <a:endParaRPr lang="en-US" altLang="ko-KR" sz="20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10844A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sym typeface="Wingdings" panose="05000000000000000000" pitchFamily="2" charset="2"/>
            </a:endParaRPr>
          </a:p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20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10844A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수술 까지</a:t>
            </a:r>
            <a:r>
              <a:rPr lang="en-US" altLang="ko-KR" sz="20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10844A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90B70B7-D5CC-4FB2-A34C-A2459344470D}"/>
              </a:ext>
            </a:extLst>
          </p:cNvPr>
          <p:cNvSpPr txBox="1"/>
          <p:nvPr/>
        </p:nvSpPr>
        <p:spPr>
          <a:xfrm>
            <a:off x="11613467" y="5503012"/>
            <a:ext cx="2038639" cy="74715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>
                <a:alpha val="7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rIns="0" rtlCol="0" anchor="ctr">
            <a:noAutofit/>
          </a:bodyPr>
          <a:lstStyle/>
          <a:p>
            <a:pPr marL="171450" lvl="0" indent="-171450" algn="ctr" eaLnBrk="0" hangingPunct="0">
              <a:buClr>
                <a:srgbClr val="006600"/>
              </a:buClr>
            </a:pPr>
            <a:r>
              <a:rPr lang="ko-KR" altLang="en-US" sz="20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10844A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부정맥 까지</a:t>
            </a:r>
            <a:r>
              <a:rPr lang="en-US" altLang="ko-KR" sz="20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10844A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sym typeface="Wingdings" panose="05000000000000000000" pitchFamily="2" charset="2"/>
              </a:rPr>
              <a:t>!</a:t>
            </a:r>
          </a:p>
        </p:txBody>
      </p:sp>
      <p:sp>
        <p:nvSpPr>
          <p:cNvPr id="37" name="모서리가 둥근 직사각형 68">
            <a:extLst>
              <a:ext uri="{FF2B5EF4-FFF2-40B4-BE49-F238E27FC236}">
                <a16:creationId xmlns:a16="http://schemas.microsoft.com/office/drawing/2014/main" xmlns="" id="{D0ABE336-6109-4203-8DAB-4B9A8E159018}"/>
              </a:ext>
            </a:extLst>
          </p:cNvPr>
          <p:cNvSpPr/>
          <p:nvPr/>
        </p:nvSpPr>
        <p:spPr>
          <a:xfrm rot="21207465">
            <a:off x="11561399" y="3231548"/>
            <a:ext cx="7422517" cy="1461488"/>
          </a:xfrm>
          <a:prstGeom prst="roundRect">
            <a:avLst/>
          </a:prstGeom>
          <a:solidFill>
            <a:schemeClr val="bg2">
              <a:lumMod val="1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하지만</a:t>
            </a:r>
            <a:r>
              <a:rPr lang="en-US" altLang="ko-K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</a:t>
            </a:r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여전히 아쉬운</a:t>
            </a:r>
            <a:endParaRPr lang="en-US" altLang="ko-K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ko-KR" alt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종합보험 납입면제 </a:t>
            </a:r>
            <a:r>
              <a:rPr lang="ko-KR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사유</a:t>
            </a:r>
            <a:r>
              <a:rPr lang="en-US" altLang="ko-K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!</a:t>
            </a:r>
            <a:endParaRPr lang="en-US" altLang="ko-KR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xmlns="" id="{4A4DA95E-A541-40C5-911C-A5CF2C40C2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790" y="661375"/>
            <a:ext cx="1922751" cy="27197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6822401-D239-4B29-9C29-31248501A589}"/>
              </a:ext>
            </a:extLst>
          </p:cNvPr>
          <p:cNvSpPr txBox="1"/>
          <p:nvPr/>
        </p:nvSpPr>
        <p:spPr>
          <a:xfrm>
            <a:off x="10319657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납입면제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BE801356-3816-47C7-A99D-841AFD0CA2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847"/>
            <a:ext cx="9906000" cy="675630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4D6A90C0-E4C2-4EBF-9CC6-83AE4770AF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6683" y="3027135"/>
            <a:ext cx="7492633" cy="248738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8B10BCDA-D543-4FFD-9C2C-9AF43F1510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0214" y="5443691"/>
            <a:ext cx="742557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0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A031857-5039-4A34-84A5-3209EDC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268" y="6427357"/>
            <a:ext cx="9333751" cy="3292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4DD26C6-C50E-4660-A362-C3AAB12BEDBB}"/>
              </a:ext>
            </a:extLst>
          </p:cNvPr>
          <p:cNvSpPr/>
          <p:nvPr/>
        </p:nvSpPr>
        <p:spPr>
          <a:xfrm>
            <a:off x="19361088" y="6434458"/>
            <a:ext cx="658821" cy="29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rgbClr val="FF0000"/>
                </a:solidFill>
              </a:rPr>
              <a:t>교육용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4201E9-7911-4441-A434-38C4CD05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143" y="443782"/>
            <a:ext cx="9914313" cy="88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C89BAA1-3C55-4EBF-94D0-1F7E63291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8129" y="10906"/>
            <a:ext cx="1499195" cy="41018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92D988C6-B0BC-423A-91B8-958868B43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0904" y="1431651"/>
            <a:ext cx="3380239" cy="485547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0D082F02-EDD1-4575-934F-8633EAFE28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3723" y="785704"/>
            <a:ext cx="6033652" cy="182275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6F2F2B13-9D3B-40E6-9E63-C1B4EC6224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687" y="2722844"/>
            <a:ext cx="3896184" cy="194227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49011BEF-5FEA-4D6C-B8C7-2AA20ECC2A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59628" y="4624293"/>
            <a:ext cx="3521843" cy="1762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B1ABB8-27DD-4BC3-9F6A-E7B6B24D846B}"/>
              </a:ext>
            </a:extLst>
          </p:cNvPr>
          <p:cNvSpPr txBox="1"/>
          <p:nvPr/>
        </p:nvSpPr>
        <p:spPr>
          <a:xfrm>
            <a:off x="10305143" y="0"/>
            <a:ext cx="46262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Ⅰ. </a:t>
            </a:r>
            <a:r>
              <a:rPr lang="ko-KR" altLang="en-US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종합보험</a:t>
            </a:r>
            <a:r>
              <a:rPr lang="en-US" altLang="ko-KR" sz="24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 </a:t>
            </a:r>
            <a:r>
              <a:rPr lang="ko-KR" altLang="en-US" sz="2000" b="1" spc="-50" dirty="0">
                <a:ln w="13500">
                  <a:solidFill>
                    <a:srgbClr val="00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A65D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charset="0"/>
              </a:rPr>
              <a:t>납입면제</a:t>
            </a:r>
            <a:endParaRPr lang="ko-KR" altLang="en-US" sz="1400" b="1" spc="-50" dirty="0">
              <a:ln w="13500">
                <a:solidFill>
                  <a:srgbClr val="00CC99">
                    <a:shade val="2500"/>
                    <a:alpha val="6500"/>
                  </a:srgbClr>
                </a:solidFill>
                <a:prstDash val="solid"/>
              </a:ln>
              <a:solidFill>
                <a:srgbClr val="14A65D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Arial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C7CC67E-E5A0-4C82-9702-052349671F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2923"/>
            <a:ext cx="9906000" cy="67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37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2134</TotalTime>
  <Words>2182</Words>
  <Application>Microsoft Office PowerPoint</Application>
  <PresentationFormat>A4 용지(210x297mm)</PresentationFormat>
  <Paragraphs>742</Paragraphs>
  <Slides>57</Slides>
  <Notes>11</Notes>
  <HiddenSlides>0</HiddenSlides>
  <MMClips>0</MMClips>
  <ScaleCrop>false</ScaleCrop>
  <HeadingPairs>
    <vt:vector size="6" baseType="variant">
      <vt:variant>
        <vt:lpstr>사용한 글꼴</vt:lpstr>
      </vt:variant>
      <vt:variant>
        <vt:i4>18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57</vt:i4>
      </vt:variant>
    </vt:vector>
  </HeadingPairs>
  <TitlesOfParts>
    <vt:vector size="76" baseType="lpstr">
      <vt:lpstr>DB고딕 B</vt:lpstr>
      <vt:lpstr>DB드림 B</vt:lpstr>
      <vt:lpstr>G마켓 산스 TTF Bold</vt:lpstr>
      <vt:lpstr>HY견명조</vt:lpstr>
      <vt:lpstr>가는각진제목체</vt:lpstr>
      <vt:lpstr>맑은 고딕</vt:lpstr>
      <vt:lpstr>맑은고딕</vt:lpstr>
      <vt:lpstr>배달의민족 도현</vt:lpstr>
      <vt:lpstr>배달의민족 연성</vt:lpstr>
      <vt:lpstr>배달의민족 주아</vt:lpstr>
      <vt:lpstr>에스코어 드림 5 Medium</vt:lpstr>
      <vt:lpstr>에스코어 드림 7 ExtraBold</vt:lpstr>
      <vt:lpstr>여기어때 잘난체 OTF</vt:lpstr>
      <vt:lpstr>칠곡할매 권안자체</vt:lpstr>
      <vt:lpstr>Arial</vt:lpstr>
      <vt:lpstr>Calibri</vt:lpstr>
      <vt:lpstr>Calibri Light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박종민</dc:creator>
  <cp:lastModifiedBy>vison901@naver.com</cp:lastModifiedBy>
  <cp:revision>96</cp:revision>
  <dcterms:created xsi:type="dcterms:W3CDTF">2023-10-24T00:05:53Z</dcterms:created>
  <dcterms:modified xsi:type="dcterms:W3CDTF">2023-10-31T02:04:33Z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asoo_Trace_ID">
    <vt:lpwstr>eyJub2RlMSI6eyJkc2QiOiIwMDAwMDAwMDAwMDAwMDAwIiwibG9nVGltZSI6IjIwMjMtMTAtMzBUMDY6Mjc6MjhaIiwicElEIjoyMDQ4LCJ0cmFjZUlkIjoiN0Y2M0RDQTdDMkU4NDVDMUIwRjJDOEEyOUI1NkVGREIiLCJ1c2VyQ29kZSI6IjExNDExMzkwIn0sIm5vZGUyIjp7ImRzZCI6IjAxMDAwMDAwMDAwMDIyMjIiLCJsb2dUaW1lIjo</vt:lpwstr>
  </property>
</Properties>
</file>