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theme/theme10.xml" ContentType="application/vnd.openxmlformats-officedocument.theme+xml"/>
  <Override PartName="/ppt/slideLayouts/slideLayout12.xml" ContentType="application/vnd.openxmlformats-officedocument.presentationml.slideLayout+xml"/>
  <Override PartName="/ppt/theme/theme11.xml" ContentType="application/vnd.openxmlformats-officedocument.theme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ppt/slideLayouts/slideLayout14.xml" ContentType="application/vnd.openxmlformats-officedocument.presentationml.slideLayout+xml"/>
  <Override PartName="/ppt/theme/theme1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7" r:id="rId2"/>
    <p:sldMasterId id="2147483659" r:id="rId3"/>
    <p:sldMasterId id="2147483661" r:id="rId4"/>
    <p:sldMasterId id="2147483663" r:id="rId5"/>
    <p:sldMasterId id="2147483665" r:id="rId6"/>
    <p:sldMasterId id="2147483667" r:id="rId7"/>
    <p:sldMasterId id="2147483669" r:id="rId8"/>
    <p:sldMasterId id="2147483671" r:id="rId9"/>
    <p:sldMasterId id="2147483673" r:id="rId10"/>
    <p:sldMasterId id="2147483675" r:id="rId11"/>
    <p:sldMasterId id="2147483677" r:id="rId12"/>
    <p:sldMasterId id="2147483679" r:id="rId13"/>
    <p:sldMasterId id="2147483683" r:id="rId14"/>
  </p:sldMasterIdLst>
  <p:notesMasterIdLst>
    <p:notesMasterId r:id="rId19"/>
  </p:notesMasterIdLst>
  <p:handoutMasterIdLst>
    <p:handoutMasterId r:id="rId20"/>
  </p:handoutMasterIdLst>
  <p:sldIdLst>
    <p:sldId id="294" r:id="rId15"/>
    <p:sldId id="313" r:id="rId16"/>
    <p:sldId id="316" r:id="rId17"/>
    <p:sldId id="317" r:id="rId1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15F68638-3F7E-4947-A4EA-5B9964025E57}">
          <p14:sldIdLst/>
        </p14:section>
        <p14:section name="Index" id="{869B7FCE-697B-4683-807E-8C9080E5D5C9}">
          <p14:sldIdLst>
            <p14:sldId id="294"/>
            <p14:sldId id="313"/>
            <p14:sldId id="316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5" orient="horz" pos="210" userDrawn="1">
          <p15:clr>
            <a:srgbClr val="A4A3A4"/>
          </p15:clr>
        </p15:guide>
        <p15:guide id="6" orient="horz" pos="4178" userDrawn="1">
          <p15:clr>
            <a:srgbClr val="A4A3A4"/>
          </p15:clr>
        </p15:guide>
        <p15:guide id="7" pos="431" userDrawn="1">
          <p15:clr>
            <a:srgbClr val="A4A3A4"/>
          </p15:clr>
        </p15:guide>
        <p15:guide id="8" pos="53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8E6E6"/>
    <a:srgbClr val="4385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602" y="102"/>
      </p:cViewPr>
      <p:guideLst>
        <p:guide orient="horz" pos="981"/>
        <p:guide pos="2880"/>
        <p:guide orient="horz" pos="210"/>
        <p:guide orient="horz" pos="4178"/>
        <p:guide pos="431"/>
        <p:guide pos="53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326852C-BD86-B50B-7C75-954843BC65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42106C2-9890-D3F2-56CB-0F87BA12A1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A6D1D9D3-0698-4FC4-A78D-569C40388AEC}" type="datetimeFigureOut">
              <a:rPr lang="ko-KR" altLang="en-US" smtClean="0"/>
              <a:t>2023-12-27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8CE2DB3-20C8-FD27-3DE1-84421AC977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07CA6ED-78C6-9300-574F-9E8772C185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FE069558-6344-43BB-87FF-B3E5C06609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1723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902D80C8-88A7-4C19-A65B-D430D4AD0025}" type="datetimeFigureOut">
              <a:rPr lang="ko-KR" altLang="en-US" smtClean="0"/>
              <a:t>2023-12-27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00A2B87A-1563-477F-A759-9157AADA38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7319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DAF6ED-D3AF-752C-62EF-8A6E48ED7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344" y="975660"/>
            <a:ext cx="8029575" cy="1133726"/>
          </a:xfrm>
          <a:prstGeom prst="rect">
            <a:avLst/>
          </a:prstGeom>
        </p:spPr>
        <p:txBody>
          <a:bodyPr anchor="b"/>
          <a:lstStyle>
            <a:lvl1pPr algn="l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B902DE-09DD-DBB0-7D81-8F21135D2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44" y="2090657"/>
            <a:ext cx="8029575" cy="512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F5472C5-30AD-2D46-A042-FF530B92CB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149" y="308113"/>
            <a:ext cx="6850733" cy="7081009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6B8F25F3-4194-854B-9110-EBFDCAE046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6" y="2554031"/>
            <a:ext cx="1173750" cy="42887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73" y="398429"/>
            <a:ext cx="1502643" cy="3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65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016E5DF5-3914-9944-B430-CED2BFA79983}"/>
              </a:ext>
            </a:extLst>
          </p:cNvPr>
          <p:cNvSpPr/>
          <p:nvPr userDrawn="1"/>
        </p:nvSpPr>
        <p:spPr>
          <a:xfrm>
            <a:off x="0" y="400050"/>
            <a:ext cx="9144000" cy="5915025"/>
          </a:xfrm>
          <a:prstGeom prst="rect">
            <a:avLst/>
          </a:prstGeom>
          <a:solidFill>
            <a:srgbClr val="E4F3F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25E3AE5-BB3C-A643-A622-37E0E393A0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3" r="23102" b="10793"/>
          <a:stretch/>
        </p:blipFill>
        <p:spPr>
          <a:xfrm>
            <a:off x="2840657" y="400050"/>
            <a:ext cx="6303343" cy="591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1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CE1A3120-60FC-6C46-B82E-D746937C2641}"/>
              </a:ext>
            </a:extLst>
          </p:cNvPr>
          <p:cNvSpPr/>
          <p:nvPr userDrawn="1"/>
        </p:nvSpPr>
        <p:spPr>
          <a:xfrm>
            <a:off x="2408663" y="0"/>
            <a:ext cx="6735338" cy="6858000"/>
          </a:xfrm>
          <a:prstGeom prst="rect">
            <a:avLst/>
          </a:prstGeom>
          <a:solidFill>
            <a:srgbClr val="E4F3F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DCC42C0-02D4-A144-970E-D71B397E2E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1" r="23102" b="4384"/>
          <a:stretch/>
        </p:blipFill>
        <p:spPr>
          <a:xfrm>
            <a:off x="2840658" y="-1"/>
            <a:ext cx="630334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6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[R] 4">
            <a:extLst>
              <a:ext uri="{FF2B5EF4-FFF2-40B4-BE49-F238E27FC236}">
                <a16:creationId xmlns:a16="http://schemas.microsoft.com/office/drawing/2014/main" id="{A0BD69F6-B81D-BE46-8FEC-D116699A853C}"/>
              </a:ext>
            </a:extLst>
          </p:cNvPr>
          <p:cNvCxnSpPr>
            <a:cxnSpLocks/>
          </p:cNvCxnSpPr>
          <p:nvPr userDrawn="1"/>
        </p:nvCxnSpPr>
        <p:spPr>
          <a:xfrm>
            <a:off x="552893" y="6138974"/>
            <a:ext cx="7969315" cy="0"/>
          </a:xfrm>
          <a:prstGeom prst="line">
            <a:avLst/>
          </a:prstGeom>
          <a:ln>
            <a:solidFill>
              <a:srgbClr val="21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부제목 2">
            <a:extLst>
              <a:ext uri="{FF2B5EF4-FFF2-40B4-BE49-F238E27FC236}">
                <a16:creationId xmlns:a16="http://schemas.microsoft.com/office/drawing/2014/main" id="{63D20A80-7E29-384B-8C79-F0D1499CE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277" y="6367567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20000"/>
              </a:lnSpc>
              <a:buNone/>
              <a:defRPr sz="10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8C66DCCB-20F7-3B47-9096-D1B3AC849B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4" y="636756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12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>
            <a:extLst>
              <a:ext uri="{FF2B5EF4-FFF2-40B4-BE49-F238E27FC236}">
                <a16:creationId xmlns:a16="http://schemas.microsoft.com/office/drawing/2014/main" id="{63D20A80-7E29-384B-8C79-F0D1499CE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277" y="6367567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20000"/>
              </a:lnSpc>
              <a:buNone/>
              <a:defRPr sz="10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4605913-26EB-2047-A0F3-155A17329026}"/>
              </a:ext>
            </a:extLst>
          </p:cNvPr>
          <p:cNvSpPr/>
          <p:nvPr userDrawn="1"/>
        </p:nvSpPr>
        <p:spPr>
          <a:xfrm>
            <a:off x="0" y="473019"/>
            <a:ext cx="9144000" cy="5665955"/>
          </a:xfrm>
          <a:prstGeom prst="rect">
            <a:avLst/>
          </a:prstGeom>
          <a:solidFill>
            <a:srgbClr val="E4F3F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020288B-867F-574D-90C1-8CB573D5E4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4" y="636756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72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84605913-26EB-2047-A0F3-155A17329026}"/>
              </a:ext>
            </a:extLst>
          </p:cNvPr>
          <p:cNvSpPr/>
          <p:nvPr userDrawn="1"/>
        </p:nvSpPr>
        <p:spPr>
          <a:xfrm>
            <a:off x="2065866" y="1"/>
            <a:ext cx="7078133" cy="6880328"/>
          </a:xfrm>
          <a:prstGeom prst="rect">
            <a:avLst/>
          </a:prstGeom>
          <a:solidFill>
            <a:srgbClr val="E4F3F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63D20A80-7E29-384B-8C79-F0D1499CE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277" y="6367567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20000"/>
              </a:lnSpc>
              <a:buNone/>
              <a:defRPr sz="10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E151F53A-783E-6149-BA18-BAA18ADE9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4" y="636756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474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4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E3C586-6DB5-44EC-AF51-89A91BE4BB75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12997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743D1E-620A-4080-91DF-2E9B8BEB3980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31173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A58D96-E2D1-476E-9A8D-50D05AFA0D49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682406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598A0F-24E2-446B-89CD-3683F36636D4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71603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9F5B10-F03D-4A14-AFA6-874C24DE43A5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93903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3EBE3D62-CFB6-7848-ADCD-F55473584C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617" y="-2200274"/>
            <a:ext cx="9230856" cy="9758362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BDAF6ED-D3AF-752C-62EF-8A6E48ED7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344" y="975660"/>
            <a:ext cx="8029575" cy="1133726"/>
          </a:xfrm>
          <a:prstGeom prst="rect">
            <a:avLst/>
          </a:prstGeom>
        </p:spPr>
        <p:txBody>
          <a:bodyPr anchor="b"/>
          <a:lstStyle>
            <a:lvl1pPr algn="l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B902DE-09DD-DBB0-7D81-8F21135D2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44" y="2090657"/>
            <a:ext cx="8029575" cy="512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C014471F-EF7D-AF4E-9D40-6F47067148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6" y="2554031"/>
            <a:ext cx="1173750" cy="428870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0C278338-6221-ED4C-ABCA-C8459F4D5E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253" y="368114"/>
            <a:ext cx="1362265" cy="29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342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41611A-4F6A-4DFE-800E-662A6560EA46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99633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6E6C54-64EC-46D4-8D8D-2AE4A93C803E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5713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2" y="273064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8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A83AA1-874C-47CC-B4BA-F16A6B76D133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5120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DA06EB-2D4B-408C-B972-8A66FF79946D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20643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0F3839-C2EB-4D05-B2DF-E41DF5D9AD90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390783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1" y="274650"/>
            <a:ext cx="6019800" cy="5851525"/>
          </a:xfrm>
          <a:prstGeom prst="rect">
            <a:avLst/>
          </a:prstGeo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8CD630-07BD-466E-B3F6-C325FC178AC0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89972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B80BADC-7BC8-494C-9DFB-8EE15363E158}"/>
              </a:ext>
            </a:extLst>
          </p:cNvPr>
          <p:cNvSpPr/>
          <p:nvPr userDrawn="1"/>
        </p:nvSpPr>
        <p:spPr>
          <a:xfrm>
            <a:off x="0" y="533400"/>
            <a:ext cx="9144000" cy="5448300"/>
          </a:xfrm>
          <a:prstGeom prst="rect">
            <a:avLst/>
          </a:prstGeom>
          <a:solidFill>
            <a:srgbClr val="E8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BDAF6ED-D3AF-752C-62EF-8A6E48ED7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344" y="975660"/>
            <a:ext cx="8029575" cy="1133726"/>
          </a:xfrm>
          <a:prstGeom prst="rect">
            <a:avLst/>
          </a:prstGeom>
        </p:spPr>
        <p:txBody>
          <a:bodyPr anchor="b"/>
          <a:lstStyle>
            <a:lvl1pPr algn="l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B902DE-09DD-DBB0-7D81-8F21135D2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44" y="2090657"/>
            <a:ext cx="8029575" cy="512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E4C51B0-8189-954F-B194-06D4218E76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34" y="6230127"/>
            <a:ext cx="1063839" cy="38871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219F88F-AC3F-F04B-BB99-ECC7934F68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187" y="630363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8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CBA7CE55-B660-5547-A57A-38017AECB40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498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1A4505B-732D-C247-A018-058F3D602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6595" y="-835673"/>
            <a:ext cx="7777020" cy="8038432"/>
          </a:xfrm>
          <a:prstGeom prst="rect">
            <a:avLst/>
          </a:prstGeom>
        </p:spPr>
      </p:pic>
      <p:sp>
        <p:nvSpPr>
          <p:cNvPr id="12" name="부제목 2">
            <a:extLst>
              <a:ext uri="{FF2B5EF4-FFF2-40B4-BE49-F238E27FC236}">
                <a16:creationId xmlns:a16="http://schemas.microsoft.com/office/drawing/2014/main" id="{DA311875-A1E5-2E48-985E-CA999C48D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597" y="2213708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1200">
                <a:solidFill>
                  <a:schemeClr val="bg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7725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[R] 4">
            <a:extLst>
              <a:ext uri="{FF2B5EF4-FFF2-40B4-BE49-F238E27FC236}">
                <a16:creationId xmlns:a16="http://schemas.microsoft.com/office/drawing/2014/main" id="{8F54042E-42BA-0F45-AA60-E28684D9EB27}"/>
              </a:ext>
            </a:extLst>
          </p:cNvPr>
          <p:cNvCxnSpPr>
            <a:cxnSpLocks/>
          </p:cNvCxnSpPr>
          <p:nvPr userDrawn="1"/>
        </p:nvCxnSpPr>
        <p:spPr>
          <a:xfrm>
            <a:off x="552893" y="1052624"/>
            <a:ext cx="7969315" cy="0"/>
          </a:xfrm>
          <a:prstGeom prst="line">
            <a:avLst/>
          </a:prstGeom>
          <a:ln>
            <a:solidFill>
              <a:srgbClr val="21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제목 1">
            <a:extLst>
              <a:ext uri="{FF2B5EF4-FFF2-40B4-BE49-F238E27FC236}">
                <a16:creationId xmlns:a16="http://schemas.microsoft.com/office/drawing/2014/main" id="{E36C688F-DCEB-7F45-AB47-4B40EA69C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9175" y="-93124"/>
            <a:ext cx="3753293" cy="1133726"/>
          </a:xfrm>
          <a:prstGeom prst="rect">
            <a:avLst/>
          </a:prstGeom>
        </p:spPr>
        <p:txBody>
          <a:bodyPr anchor="b"/>
          <a:lstStyle>
            <a:lvl1pPr algn="r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4" name="부제목 2">
            <a:extLst>
              <a:ext uri="{FF2B5EF4-FFF2-40B4-BE49-F238E27FC236}">
                <a16:creationId xmlns:a16="http://schemas.microsoft.com/office/drawing/2014/main" id="{7CEE2B50-F608-9F49-AC97-55ECDAA1C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0336" y="2456599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321405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[R] 4">
            <a:extLst>
              <a:ext uri="{FF2B5EF4-FFF2-40B4-BE49-F238E27FC236}">
                <a16:creationId xmlns:a16="http://schemas.microsoft.com/office/drawing/2014/main" id="{8F54042E-42BA-0F45-AA60-E28684D9EB27}"/>
              </a:ext>
            </a:extLst>
          </p:cNvPr>
          <p:cNvCxnSpPr>
            <a:cxnSpLocks/>
          </p:cNvCxnSpPr>
          <p:nvPr userDrawn="1"/>
        </p:nvCxnSpPr>
        <p:spPr>
          <a:xfrm>
            <a:off x="552893" y="1052624"/>
            <a:ext cx="7969315" cy="0"/>
          </a:xfrm>
          <a:prstGeom prst="line">
            <a:avLst/>
          </a:prstGeom>
          <a:ln>
            <a:solidFill>
              <a:srgbClr val="21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제목 1">
            <a:extLst>
              <a:ext uri="{FF2B5EF4-FFF2-40B4-BE49-F238E27FC236}">
                <a16:creationId xmlns:a16="http://schemas.microsoft.com/office/drawing/2014/main" id="{E36C688F-DCEB-7F45-AB47-4B40EA69C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9175" y="-93124"/>
            <a:ext cx="3753293" cy="1133726"/>
          </a:xfrm>
          <a:prstGeom prst="rect">
            <a:avLst/>
          </a:prstGeom>
        </p:spPr>
        <p:txBody>
          <a:bodyPr anchor="b"/>
          <a:lstStyle>
            <a:lvl1pPr algn="r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464844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E56647-9AC1-744B-955B-0DEB1CCC2EE9}"/>
              </a:ext>
            </a:extLst>
          </p:cNvPr>
          <p:cNvSpPr/>
          <p:nvPr userDrawn="1"/>
        </p:nvSpPr>
        <p:spPr>
          <a:xfrm>
            <a:off x="-1" y="389933"/>
            <a:ext cx="9144001" cy="656680"/>
          </a:xfrm>
          <a:prstGeom prst="rect">
            <a:avLst/>
          </a:prstGeom>
          <a:solidFill>
            <a:srgbClr val="0498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E36C688F-DCEB-7F45-AB47-4B40EA69C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893" y="-182941"/>
            <a:ext cx="8029575" cy="1133726"/>
          </a:xfrm>
          <a:prstGeom prst="rect">
            <a:avLst/>
          </a:prstGeom>
        </p:spPr>
        <p:txBody>
          <a:bodyPr anchor="b"/>
          <a:lstStyle>
            <a:lvl1pPr algn="r">
              <a:defRPr sz="2500" b="1">
                <a:solidFill>
                  <a:schemeClr val="bg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4" name="부제목 2">
            <a:extLst>
              <a:ext uri="{FF2B5EF4-FFF2-40B4-BE49-F238E27FC236}">
                <a16:creationId xmlns:a16="http://schemas.microsoft.com/office/drawing/2014/main" id="{7CEE2B50-F608-9F49-AC97-55ECDAA1C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0336" y="2456599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5AED938-20C2-2F4E-B44F-397E323D81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187" y="630363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0CC14B85-599F-FF4F-8AED-3A58BDFC19D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498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FA6276E-D980-6E44-AB02-F7D72B8CC8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1" r="23102" b="4384"/>
          <a:stretch/>
        </p:blipFill>
        <p:spPr>
          <a:xfrm>
            <a:off x="2840657" y="-1"/>
            <a:ext cx="630334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877348E5-A07D-4442-BFE1-D473E66DDE2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DC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FA6276E-D980-6E44-AB02-F7D72B8CC8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1" r="23102" b="4384"/>
          <a:stretch/>
        </p:blipFill>
        <p:spPr>
          <a:xfrm>
            <a:off x="2840657" y="-1"/>
            <a:ext cx="630334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8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4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40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1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163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54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11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75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2775" y="6632594"/>
            <a:ext cx="2133600" cy="11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imes"/>
                <a:ea typeface="맑은 고딕" pitchFamily="50" charset="-127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F9320-0B11-4311-966A-02F9C98F87FB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84796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Clr>
          <a:srgbClr val="0088CC"/>
        </a:buClr>
        <a:buSzPct val="80000"/>
        <a:buFont typeface="Zapf Dingbats"/>
        <a:buChar char="l"/>
        <a:defRPr sz="3000">
          <a:solidFill>
            <a:srgbClr val="003366"/>
          </a:solidFill>
          <a:latin typeface="+mn-lt"/>
          <a:ea typeface="+mn-ea"/>
          <a:cs typeface="+mn-cs"/>
        </a:defRPr>
      </a:lvl1pPr>
      <a:lvl2pPr marL="620713" indent="-27622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800">
          <a:solidFill>
            <a:srgbClr val="003366"/>
          </a:solidFill>
          <a:latin typeface="+mn-lt"/>
          <a:ea typeface="+mn-ea"/>
          <a:cs typeface="+mn-cs"/>
        </a:defRPr>
      </a:lvl2pPr>
      <a:lvl3pPr marL="958850" indent="-269875" algn="l" rtl="0" eaLnBrk="0" fontAlgn="base" hangingPunct="0">
        <a:spcBef>
          <a:spcPct val="20000"/>
        </a:spcBef>
        <a:spcAft>
          <a:spcPct val="0"/>
        </a:spcAft>
        <a:buClr>
          <a:srgbClr val="0088CC"/>
        </a:buClr>
        <a:buFont typeface="Times New Roman" pitchFamily="18" charset="0"/>
        <a:buChar char="•"/>
        <a:defRPr sz="2500">
          <a:solidFill>
            <a:srgbClr val="003366"/>
          </a:solidFill>
          <a:latin typeface="+mn-lt"/>
          <a:ea typeface="+mn-ea"/>
          <a:cs typeface="+mn-cs"/>
        </a:defRPr>
      </a:lvl3pPr>
      <a:lvl4pPr marL="1306513" indent="-2809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Times New Roman" pitchFamily="18" charset="0"/>
        <a:buChar char="–"/>
        <a:defRPr sz="2100">
          <a:solidFill>
            <a:srgbClr val="003366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5pPr>
      <a:lvl6pPr marL="2513013" indent="-227013" algn="l" rtl="0" fontAlgn="base">
        <a:spcBef>
          <a:spcPct val="20000"/>
        </a:spcBef>
        <a:spcAft>
          <a:spcPct val="0"/>
        </a:spcAft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6pPr>
      <a:lvl7pPr marL="2970213" indent="-227013" algn="l" rtl="0" fontAlgn="base">
        <a:spcBef>
          <a:spcPct val="20000"/>
        </a:spcBef>
        <a:spcAft>
          <a:spcPct val="0"/>
        </a:spcAft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7pPr>
      <a:lvl8pPr marL="3427413" indent="-227013" algn="l" rtl="0" fontAlgn="base">
        <a:spcBef>
          <a:spcPct val="20000"/>
        </a:spcBef>
        <a:spcAft>
          <a:spcPct val="0"/>
        </a:spcAft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8pPr>
      <a:lvl9pPr marL="3884613" indent="-227013" algn="l" rtl="0" fontAlgn="base">
        <a:spcBef>
          <a:spcPct val="20000"/>
        </a:spcBef>
        <a:spcAft>
          <a:spcPct val="0"/>
        </a:spcAft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522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58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98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522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1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79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30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00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85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  <a:endParaRPr lang="ko-KR" altLang="en-US" b="1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6219376" y="1486087"/>
            <a:ext cx="23182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40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세</a:t>
            </a: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남자 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억원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09344" y="119407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보험료</a:t>
            </a:r>
            <a:r>
              <a:rPr kumimoji="1"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1" lang="ko-KR" altLang="en-US" sz="20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환급률</a:t>
            </a:r>
            <a:r>
              <a:rPr kumimoji="1"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예시</a:t>
            </a:r>
            <a:endParaRPr kumimoji="1" lang="ko-KR" altLang="en-US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429" y="1127763"/>
            <a:ext cx="4092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■ </a:t>
            </a:r>
            <a:r>
              <a:rPr lang="ko-KR" altLang="en-US" sz="16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일반심사</a:t>
            </a:r>
            <a:endParaRPr lang="ko-KR" altLang="en-US" sz="1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14970" y="1415534"/>
            <a:ext cx="10743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● </a:t>
            </a:r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기본형</a:t>
            </a:r>
            <a:endParaRPr lang="ko-KR" altLang="en-US" sz="160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224227"/>
              </p:ext>
            </p:extLst>
          </p:nvPr>
        </p:nvGraphicFramePr>
        <p:xfrm>
          <a:off x="983673" y="1771073"/>
          <a:ext cx="7503624" cy="42722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302">
                  <a:extLst>
                    <a:ext uri="{9D8B030D-6E8A-4147-A177-3AD203B41FA5}">
                      <a16:colId xmlns:a16="http://schemas.microsoft.com/office/drawing/2014/main" val="239198983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3479229560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907442382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273972205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7685356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860262219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742875394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074443066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99503659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47864516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2464223942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32444448"/>
                    </a:ext>
                  </a:extLst>
                </a:gridCol>
              </a:tblGrid>
              <a:tr h="40229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나이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</a:t>
                      </a:r>
                      <a:endParaRPr lang="en-US" altLang="ko-KR" sz="10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보험료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원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066128"/>
                  </a:ext>
                </a:extLst>
              </a:tr>
              <a:tr h="3869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04907"/>
                  </a:ext>
                </a:extLst>
              </a:tr>
              <a:tr h="3869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904,000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897,000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-0.8%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664,000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652,000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-1.8%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494,000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479,000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-3.0%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3123776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환급률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(%)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27.3%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27.6%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21.3%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21.7%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37176430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37.2%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37.9%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34.8%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35.9%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13314003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85.9%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92.6%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41.5%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41.3%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34857429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47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90.9%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98.1%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88.4%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98.2%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44.5%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6735988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121.6%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124.9%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120.8%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124.8%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116.1%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119.4%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17576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132.3%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136.0%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131.5%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135.9%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126.5%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130.0%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2796948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143.8%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147.8%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143.0%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147.8%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137.5%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141.4%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46122419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168.8%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173.6%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168.0%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173.8%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161.7%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166.2%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033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75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  <a:endParaRPr lang="ko-KR" altLang="en-US" b="1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6219376" y="1494401"/>
            <a:ext cx="23182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40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세</a:t>
            </a: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남자 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억원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714970" y="1423848"/>
            <a:ext cx="10743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● </a:t>
            </a:r>
            <a:r>
              <a:rPr lang="ko-KR" altLang="en-US" sz="16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체증형</a:t>
            </a:r>
            <a:endParaRPr lang="ko-KR" altLang="en-US" sz="160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650578"/>
              </p:ext>
            </p:extLst>
          </p:nvPr>
        </p:nvGraphicFramePr>
        <p:xfrm>
          <a:off x="983673" y="1771073"/>
          <a:ext cx="7503624" cy="42722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302">
                  <a:extLst>
                    <a:ext uri="{9D8B030D-6E8A-4147-A177-3AD203B41FA5}">
                      <a16:colId xmlns:a16="http://schemas.microsoft.com/office/drawing/2014/main" val="239198983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3479229560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907442382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273972205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7685356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860262219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742875394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074443066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99503659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47864516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2464223942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32444448"/>
                    </a:ext>
                  </a:extLst>
                </a:gridCol>
              </a:tblGrid>
              <a:tr h="40229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나이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</a:t>
                      </a:r>
                      <a:endParaRPr lang="en-US" altLang="ko-KR" sz="10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보험료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원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066128"/>
                  </a:ext>
                </a:extLst>
              </a:tr>
              <a:tr h="3869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04907"/>
                  </a:ext>
                </a:extLst>
              </a:tr>
              <a:tr h="3869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1,699.000</a:t>
                      </a:r>
                      <a:endParaRPr lang="ko-KR" altLang="en-US" sz="75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1,716,000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1.0%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1,242,000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1,249,000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0.6%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918,000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916,000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-0.2%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3123776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환급률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(%)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29.9%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29.6%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24.6%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24.5%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18.1%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18.1%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37176430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41.0%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37.4%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37.5%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13314003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88.6%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93.9%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34857429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47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94.1%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99.7%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92.0%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99.7%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6735988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125.4%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127.0%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125.1%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126.7%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120.8%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121.4%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17576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137.0%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138.7%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136.6%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138.4%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131.9%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132.6%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2796948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149.3%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151.2%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148.9%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150.9%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143.8%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144.6%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46122419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176.0%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178.4%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175.7%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178.3%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169.8%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170.7%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033650"/>
                  </a:ext>
                </a:extLst>
              </a:tr>
            </a:tbl>
          </a:graphicData>
        </a:graphic>
      </p:graphicFrame>
      <p:sp>
        <p:nvSpPr>
          <p:cNvPr id="10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09344" y="119407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보험료</a:t>
            </a:r>
            <a:r>
              <a:rPr kumimoji="1"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1" lang="ko-KR" altLang="en-US" sz="20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환급률</a:t>
            </a:r>
            <a:r>
              <a:rPr kumimoji="1"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예시</a:t>
            </a:r>
            <a:endParaRPr kumimoji="1" lang="ko-KR" altLang="en-US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429" y="1127763"/>
            <a:ext cx="4092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■ </a:t>
            </a:r>
            <a:r>
              <a:rPr lang="ko-KR" altLang="en-US" sz="16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일반심사</a:t>
            </a:r>
            <a:endParaRPr lang="ko-KR" altLang="en-US" sz="1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901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  <a:endParaRPr lang="ko-KR" altLang="en-US" b="1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6219376" y="1486087"/>
            <a:ext cx="23182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40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세</a:t>
            </a: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남자 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억원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429" y="1127763"/>
            <a:ext cx="4092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■ </a:t>
            </a:r>
            <a:r>
              <a:rPr lang="ko-KR" altLang="en-US" sz="16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간편심사</a:t>
            </a:r>
            <a:endParaRPr lang="ko-KR" altLang="en-US" sz="1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14970" y="1415534"/>
            <a:ext cx="10743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● </a:t>
            </a:r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기본형</a:t>
            </a:r>
            <a:endParaRPr lang="ko-KR" altLang="en-US" sz="1600" dirty="0"/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09344" y="119407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보험료</a:t>
            </a:r>
            <a:r>
              <a:rPr kumimoji="1"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1" lang="ko-KR" altLang="en-US" sz="20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환급률</a:t>
            </a:r>
            <a:r>
              <a:rPr kumimoji="1"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예시</a:t>
            </a:r>
            <a:endParaRPr kumimoji="1" lang="ko-KR" altLang="en-US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264464"/>
              </p:ext>
            </p:extLst>
          </p:nvPr>
        </p:nvGraphicFramePr>
        <p:xfrm>
          <a:off x="983673" y="1771073"/>
          <a:ext cx="7503624" cy="42722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302">
                  <a:extLst>
                    <a:ext uri="{9D8B030D-6E8A-4147-A177-3AD203B41FA5}">
                      <a16:colId xmlns:a16="http://schemas.microsoft.com/office/drawing/2014/main" val="239198983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3479229560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907442382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273972205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7685356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860262219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742875394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074443066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99503659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47864516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2464223942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32444448"/>
                    </a:ext>
                  </a:extLst>
                </a:gridCol>
              </a:tblGrid>
              <a:tr h="40229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나이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</a:t>
                      </a:r>
                      <a:endParaRPr lang="en-US" altLang="ko-KR" sz="10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보험료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원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066128"/>
                  </a:ext>
                </a:extLst>
              </a:tr>
              <a:tr h="3869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04907"/>
                  </a:ext>
                </a:extLst>
              </a:tr>
              <a:tr h="3869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944,000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937,000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-0.7%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693,000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682,000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-1.6%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515,000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501,000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-2.7%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3123776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환급률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(%)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27.6%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27.8%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21.7%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22.0%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37176430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37.5%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38.1%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35.1%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36.1%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13314003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86.1%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92.8%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41.7%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41.4%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34857429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47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91.2%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98.3%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88.7%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98.3%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44.5%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6735988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121.8%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125.1%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121.1%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124.9%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116.5%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119.5%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17576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132.5%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136.1%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131.8%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135.9%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126.8%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130.0%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2796948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143.7%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147.6%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143.0%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147.5%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137.6%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141.1%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46122419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167.3%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172.1%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166.6%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172.0%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160.6%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164.6%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033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25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  <a:endParaRPr lang="ko-KR" altLang="en-US" b="1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6219376" y="1502714"/>
            <a:ext cx="23182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40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세</a:t>
            </a: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남자 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</a:t>
            </a:r>
            <a:r>
              <a:rPr kumimoji="0" lang="ko-KR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억원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714970" y="1432159"/>
            <a:ext cx="10743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● </a:t>
            </a:r>
            <a:r>
              <a:rPr lang="ko-KR" altLang="en-US" sz="16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체증형</a:t>
            </a:r>
            <a:endParaRPr lang="ko-KR" altLang="en-US" sz="160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593237"/>
              </p:ext>
            </p:extLst>
          </p:nvPr>
        </p:nvGraphicFramePr>
        <p:xfrm>
          <a:off x="983673" y="1771073"/>
          <a:ext cx="7503624" cy="42722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302">
                  <a:extLst>
                    <a:ext uri="{9D8B030D-6E8A-4147-A177-3AD203B41FA5}">
                      <a16:colId xmlns:a16="http://schemas.microsoft.com/office/drawing/2014/main" val="239198983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3479229560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907442382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273972205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7685356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860262219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742875394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1074443066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99503659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478645168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2464223942"/>
                    </a:ext>
                  </a:extLst>
                </a:gridCol>
                <a:gridCol w="625302">
                  <a:extLst>
                    <a:ext uri="{9D8B030D-6E8A-4147-A177-3AD203B41FA5}">
                      <a16:colId xmlns:a16="http://schemas.microsoft.com/office/drawing/2014/main" val="632444448"/>
                    </a:ext>
                  </a:extLst>
                </a:gridCol>
              </a:tblGrid>
              <a:tr h="40229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나이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</a:t>
                      </a:r>
                      <a:endParaRPr lang="en-US" altLang="ko-KR" sz="10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보험료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원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066128"/>
                  </a:ext>
                </a:extLst>
              </a:tr>
              <a:tr h="3869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개정후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비교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04907"/>
                  </a:ext>
                </a:extLst>
              </a:tr>
              <a:tr h="3869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1,779,000</a:t>
                      </a:r>
                      <a:endParaRPr lang="ko-KR" altLang="en-US" sz="75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1,799,000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1.1%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1,301,000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1,309,000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0.6%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961,000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961,000</a:t>
                      </a:r>
                      <a:endParaRPr lang="ko-KR" altLang="en-US" sz="7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0.0%</a:t>
                      </a:r>
                      <a:endParaRPr lang="ko-KR" altLang="en-US" sz="9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3123776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환급률</a:t>
                      </a:r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(%)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30.0%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29.7%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24.8%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24.7%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18.4%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18.4%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37176430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41.1%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37.6%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37.6%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0.0%</a:t>
                      </a: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13314003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88.8%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94.0%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-0.3%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0.0%</a:t>
                      </a: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34857429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47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94.4%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99.8%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92.2%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99.8%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0.0%</a:t>
                      </a: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6735988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125.7%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127.1%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125.3%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126.9%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121.0%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121.4%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17576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137.1%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138.7%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136.7%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138.5%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132.1%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132.5%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2796948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149.0%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150.8%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148.6%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150.6%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2.0%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143.6%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144.1%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46122419"/>
                  </a:ext>
                </a:extLst>
              </a:tr>
              <a:tr h="3869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30</a:t>
                      </a:r>
                      <a:r>
                        <a:rPr lang="ko-KR" altLang="en-US" sz="10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174.2%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176.4%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173.9%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176.4%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2.5%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168.2%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168.8%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0.6%</a:t>
                      </a:r>
                      <a:endParaRPr lang="ko-KR" altLang="en-US" sz="9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033650"/>
                  </a:ext>
                </a:extLst>
              </a:tr>
            </a:tbl>
          </a:graphicData>
        </a:graphic>
      </p:graphicFrame>
      <p:sp>
        <p:nvSpPr>
          <p:cNvPr id="10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09344" y="119407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보험료</a:t>
            </a:r>
            <a:r>
              <a:rPr kumimoji="1"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1" lang="ko-KR" altLang="en-US" sz="20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환급률</a:t>
            </a:r>
            <a:r>
              <a:rPr kumimoji="1"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예시</a:t>
            </a:r>
            <a:endParaRPr kumimoji="1" lang="ko-KR" altLang="en-US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429" y="1127763"/>
            <a:ext cx="4092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■ </a:t>
            </a:r>
            <a:r>
              <a:rPr lang="ko-KR" altLang="en-US" sz="16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간편심사</a:t>
            </a:r>
            <a:endParaRPr lang="ko-KR" altLang="en-US" sz="1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430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표지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간지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내지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내지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내지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4_Blank">
  <a:themeElements>
    <a:clrScheme name="1_Blank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6699"/>
      </a:accent1>
      <a:accent2>
        <a:srgbClr val="33CCCC"/>
      </a:accent2>
      <a:accent3>
        <a:srgbClr val="FFFFFF"/>
      </a:accent3>
      <a:accent4>
        <a:srgbClr val="000000"/>
      </a:accent4>
      <a:accent5>
        <a:srgbClr val="ADB8CA"/>
      </a:accent5>
      <a:accent6>
        <a:srgbClr val="2DB9B9"/>
      </a:accent6>
      <a:hlink>
        <a:srgbClr val="CCFF99"/>
      </a:hlink>
      <a:folHlink>
        <a:srgbClr val="C0C0C0"/>
      </a:folHlink>
    </a:clrScheme>
    <a:fontScheme name="1_Blank">
      <a:majorFont>
        <a:latin typeface="Arial Unicode MS"/>
        <a:ea typeface="Arial Unicode MS"/>
        <a:cs typeface="Arial Unicode MS"/>
      </a:majorFont>
      <a:minorFont>
        <a:latin typeface="Arial Unicode MS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굴림" pitchFamily="50" charset="-127"/>
          </a:defRPr>
        </a:defPPr>
      </a:lstStyle>
    </a:lnDef>
  </a:objectDefaults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CCFF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표지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표지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인덱스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인덱스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인덱스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간지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간지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간지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2906</TotalTime>
  <Words>1029</Words>
  <Application>Microsoft Office PowerPoint</Application>
  <PresentationFormat>화면 슬라이드 쇼(4:3)</PresentationFormat>
  <Paragraphs>480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14</vt:i4>
      </vt:variant>
      <vt:variant>
        <vt:lpstr>슬라이드 제목</vt:lpstr>
      </vt:variant>
      <vt:variant>
        <vt:i4>4</vt:i4>
      </vt:variant>
    </vt:vector>
  </HeadingPairs>
  <TitlesOfParts>
    <vt:vector size="28" baseType="lpstr">
      <vt:lpstr>Arial Unicode MS</vt:lpstr>
      <vt:lpstr>HY견고딕</vt:lpstr>
      <vt:lpstr>HY헤드라인M</vt:lpstr>
      <vt:lpstr>Pretendard</vt:lpstr>
      <vt:lpstr>Zapf Dingbats</vt:lpstr>
      <vt:lpstr>맑은 고딕</vt:lpstr>
      <vt:lpstr>Arial</vt:lpstr>
      <vt:lpstr>Times</vt:lpstr>
      <vt:lpstr>Times New Roman</vt:lpstr>
      <vt:lpstr>Wingdings</vt:lpstr>
      <vt:lpstr>표지1</vt:lpstr>
      <vt:lpstr>표지2</vt:lpstr>
      <vt:lpstr>표지3</vt:lpstr>
      <vt:lpstr>인덱스1</vt:lpstr>
      <vt:lpstr>인덱스2</vt:lpstr>
      <vt:lpstr>인덱스3</vt:lpstr>
      <vt:lpstr>간지1</vt:lpstr>
      <vt:lpstr>간지2</vt:lpstr>
      <vt:lpstr>간지3</vt:lpstr>
      <vt:lpstr>간지4</vt:lpstr>
      <vt:lpstr>내지1</vt:lpstr>
      <vt:lpstr>내지2</vt:lpstr>
      <vt:lpstr>내지3</vt:lpstr>
      <vt:lpstr>4_Blank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 TaekHyeon</dc:creator>
  <cp:lastModifiedBy>DGBfnlife</cp:lastModifiedBy>
  <cp:revision>347</cp:revision>
  <cp:lastPrinted>2023-10-30T00:58:16Z</cp:lastPrinted>
  <dcterms:created xsi:type="dcterms:W3CDTF">2022-12-22T04:57:28Z</dcterms:created>
  <dcterms:modified xsi:type="dcterms:W3CDTF">2023-12-26T23:15:08Z</dcterms:modified>
</cp:coreProperties>
</file>