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theme/theme10.xml" ContentType="application/vnd.openxmlformats-officedocument.theme+xml"/>
  <Override PartName="/ppt/slideLayouts/slideLayout13.xml" ContentType="application/vnd.openxmlformats-officedocument.presentationml.slideLayout+xml"/>
  <Override PartName="/ppt/theme/theme11.xml" ContentType="application/vnd.openxmlformats-officedocument.theme+xml"/>
  <Override PartName="/ppt/slideLayouts/slideLayout14.xml" ContentType="application/vnd.openxmlformats-officedocument.presentationml.slideLayout+xml"/>
  <Override PartName="/ppt/theme/theme12.xml" ContentType="application/vnd.openxmlformats-officedocument.theme+xml"/>
  <Override PartName="/ppt/slideLayouts/slideLayout15.xml" ContentType="application/vnd.openxmlformats-officedocument.presentationml.slideLayout+xml"/>
  <Override PartName="/ppt/theme/theme1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7" r:id="rId2"/>
    <p:sldMasterId id="2147483659" r:id="rId3"/>
    <p:sldMasterId id="2147483661" r:id="rId4"/>
    <p:sldMasterId id="2147483663" r:id="rId5"/>
    <p:sldMasterId id="2147483665" r:id="rId6"/>
    <p:sldMasterId id="2147483667" r:id="rId7"/>
    <p:sldMasterId id="2147483669" r:id="rId8"/>
    <p:sldMasterId id="2147483671" r:id="rId9"/>
    <p:sldMasterId id="2147483673" r:id="rId10"/>
    <p:sldMasterId id="2147483675" r:id="rId11"/>
    <p:sldMasterId id="2147483677" r:id="rId12"/>
    <p:sldMasterId id="2147483679" r:id="rId13"/>
    <p:sldMasterId id="2147483683" r:id="rId14"/>
  </p:sldMasterIdLst>
  <p:notesMasterIdLst>
    <p:notesMasterId r:id="rId30"/>
  </p:notesMasterIdLst>
  <p:handoutMasterIdLst>
    <p:handoutMasterId r:id="rId31"/>
  </p:handoutMasterIdLst>
  <p:sldIdLst>
    <p:sldId id="261" r:id="rId15"/>
    <p:sldId id="311" r:id="rId16"/>
    <p:sldId id="295" r:id="rId17"/>
    <p:sldId id="323" r:id="rId18"/>
    <p:sldId id="312" r:id="rId19"/>
    <p:sldId id="313" r:id="rId20"/>
    <p:sldId id="338" r:id="rId21"/>
    <p:sldId id="314" r:id="rId22"/>
    <p:sldId id="318" r:id="rId23"/>
    <p:sldId id="334" r:id="rId24"/>
    <p:sldId id="310" r:id="rId25"/>
    <p:sldId id="299" r:id="rId26"/>
    <p:sldId id="336" r:id="rId27"/>
    <p:sldId id="337" r:id="rId28"/>
    <p:sldId id="326" r:id="rId29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15F68638-3F7E-4947-A4EA-5B9964025E57}">
          <p14:sldIdLst>
            <p14:sldId id="261"/>
            <p14:sldId id="311"/>
          </p14:sldIdLst>
        </p14:section>
        <p14:section name="Index" id="{869B7FCE-697B-4683-807E-8C9080E5D5C9}">
          <p14:sldIdLst>
            <p14:sldId id="295"/>
            <p14:sldId id="323"/>
            <p14:sldId id="312"/>
            <p14:sldId id="313"/>
            <p14:sldId id="338"/>
            <p14:sldId id="314"/>
            <p14:sldId id="318"/>
            <p14:sldId id="334"/>
            <p14:sldId id="310"/>
            <p14:sldId id="299"/>
            <p14:sldId id="336"/>
            <p14:sldId id="337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58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5" orient="horz" pos="210" userDrawn="1">
          <p15:clr>
            <a:srgbClr val="A4A3A4"/>
          </p15:clr>
        </p15:guide>
        <p15:guide id="6" orient="horz" pos="4178" userDrawn="1">
          <p15:clr>
            <a:srgbClr val="A4A3A4"/>
          </p15:clr>
        </p15:guide>
        <p15:guide id="7" pos="431" userDrawn="1">
          <p15:clr>
            <a:srgbClr val="A4A3A4"/>
          </p15:clr>
        </p15:guide>
        <p15:guide id="8" pos="53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8E6E6"/>
    <a:srgbClr val="0000FF"/>
    <a:srgbClr val="4385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44" y="108"/>
      </p:cViewPr>
      <p:guideLst>
        <p:guide orient="horz" pos="958"/>
        <p:guide pos="2880"/>
        <p:guide orient="horz" pos="210"/>
        <p:guide orient="horz" pos="4178"/>
        <p:guide pos="431"/>
        <p:guide pos="53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 /><Relationship Id="rId13" Type="http://schemas.openxmlformats.org/officeDocument/2006/relationships/slideMaster" Target="slideMasters/slideMaster13.xml" /><Relationship Id="rId18" Type="http://schemas.openxmlformats.org/officeDocument/2006/relationships/slide" Target="slides/slide4.xml" /><Relationship Id="rId26" Type="http://schemas.openxmlformats.org/officeDocument/2006/relationships/slide" Target="slides/slide12.xml" /><Relationship Id="rId3" Type="http://schemas.openxmlformats.org/officeDocument/2006/relationships/slideMaster" Target="slideMasters/slideMaster3.xml" /><Relationship Id="rId21" Type="http://schemas.openxmlformats.org/officeDocument/2006/relationships/slide" Target="slides/slide7.xml" /><Relationship Id="rId34" Type="http://schemas.openxmlformats.org/officeDocument/2006/relationships/theme" Target="theme/theme1.xml" /><Relationship Id="rId7" Type="http://schemas.openxmlformats.org/officeDocument/2006/relationships/slideMaster" Target="slideMasters/slideMaster7.xml" /><Relationship Id="rId12" Type="http://schemas.openxmlformats.org/officeDocument/2006/relationships/slideMaster" Target="slideMasters/slideMaster12.xml" /><Relationship Id="rId17" Type="http://schemas.openxmlformats.org/officeDocument/2006/relationships/slide" Target="slides/slide3.xml" /><Relationship Id="rId25" Type="http://schemas.openxmlformats.org/officeDocument/2006/relationships/slide" Target="slides/slide11.xml" /><Relationship Id="rId33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2.xml" /><Relationship Id="rId20" Type="http://schemas.openxmlformats.org/officeDocument/2006/relationships/slide" Target="slides/slide6.xml" /><Relationship Id="rId29" Type="http://schemas.openxmlformats.org/officeDocument/2006/relationships/slide" Target="slides/slide15.xml" /><Relationship Id="rId1" Type="http://schemas.openxmlformats.org/officeDocument/2006/relationships/slideMaster" Target="slideMasters/slideMaster1.xml" /><Relationship Id="rId6" Type="http://schemas.openxmlformats.org/officeDocument/2006/relationships/slideMaster" Target="slideMasters/slideMaster6.xml" /><Relationship Id="rId11" Type="http://schemas.openxmlformats.org/officeDocument/2006/relationships/slideMaster" Target="slideMasters/slideMaster11.xml" /><Relationship Id="rId24" Type="http://schemas.openxmlformats.org/officeDocument/2006/relationships/slide" Target="slides/slide10.xml" /><Relationship Id="rId32" Type="http://schemas.openxmlformats.org/officeDocument/2006/relationships/presProps" Target="presProps.xml" /><Relationship Id="rId5" Type="http://schemas.openxmlformats.org/officeDocument/2006/relationships/slideMaster" Target="slideMasters/slideMaster5.xml" /><Relationship Id="rId15" Type="http://schemas.openxmlformats.org/officeDocument/2006/relationships/slide" Target="slides/slide1.xml" /><Relationship Id="rId23" Type="http://schemas.openxmlformats.org/officeDocument/2006/relationships/slide" Target="slides/slide9.xml" /><Relationship Id="rId28" Type="http://schemas.openxmlformats.org/officeDocument/2006/relationships/slide" Target="slides/slide14.xml" /><Relationship Id="rId10" Type="http://schemas.openxmlformats.org/officeDocument/2006/relationships/slideMaster" Target="slideMasters/slideMaster10.xml" /><Relationship Id="rId19" Type="http://schemas.openxmlformats.org/officeDocument/2006/relationships/slide" Target="slides/slide5.xml" /><Relationship Id="rId31" Type="http://schemas.openxmlformats.org/officeDocument/2006/relationships/handoutMaster" Target="handoutMasters/handoutMaster1.xml" /><Relationship Id="rId4" Type="http://schemas.openxmlformats.org/officeDocument/2006/relationships/slideMaster" Target="slideMasters/slideMaster4.xml" /><Relationship Id="rId9" Type="http://schemas.openxmlformats.org/officeDocument/2006/relationships/slideMaster" Target="slideMasters/slideMaster9.xml" /><Relationship Id="rId14" Type="http://schemas.openxmlformats.org/officeDocument/2006/relationships/slideMaster" Target="slideMasters/slideMaster14.xml" /><Relationship Id="rId22" Type="http://schemas.openxmlformats.org/officeDocument/2006/relationships/slide" Target="slides/slide8.xml" /><Relationship Id="rId27" Type="http://schemas.openxmlformats.org/officeDocument/2006/relationships/slide" Target="slides/slide13.xml" /><Relationship Id="rId30" Type="http://schemas.openxmlformats.org/officeDocument/2006/relationships/notesMaster" Target="notesMasters/notesMaster1.xml" /><Relationship Id="rId35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326852C-BD86-B50B-7C75-954843BC65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42106C2-9890-D3F2-56CB-0F87BA12A1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r">
              <a:defRPr sz="1200"/>
            </a:lvl1pPr>
          </a:lstStyle>
          <a:p>
            <a:fld id="{A6D1D9D3-0698-4FC4-A78D-569C40388AEC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8CE2DB3-20C8-FD27-3DE1-84421AC977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07CA6ED-78C6-9300-574F-9E8772C185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r">
              <a:defRPr sz="1200"/>
            </a:lvl1pPr>
          </a:lstStyle>
          <a:p>
            <a:fld id="{FE069558-6344-43BB-87FF-B3E5C06609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1723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r">
              <a:defRPr sz="1200"/>
            </a:lvl1pPr>
          </a:lstStyle>
          <a:p>
            <a:fld id="{902D80C8-88A7-4C19-A65B-D430D4AD0025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4" rIns="91550" bIns="4577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1550" tIns="45774" rIns="91550" bIns="45774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r">
              <a:defRPr sz="1200"/>
            </a:lvl1pPr>
          </a:lstStyle>
          <a:p>
            <a:fld id="{00A2B87A-1563-477F-A759-9157AADA38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7319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Relationship Id="rId4" Type="http://schemas.openxmlformats.org/officeDocument/2006/relationships/image" Target="../media/image3.jpeg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8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9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0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1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12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13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Relationship Id="rId4" Type="http://schemas.openxmlformats.org/officeDocument/2006/relationships/image" Target="../media/image4.png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Master" Target="../slideMasters/slideMaster3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4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6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7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DAF6ED-D3AF-752C-62EF-8A6E48ED7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344" y="975660"/>
            <a:ext cx="8029575" cy="1133726"/>
          </a:xfrm>
          <a:prstGeom prst="rect">
            <a:avLst/>
          </a:prstGeom>
        </p:spPr>
        <p:txBody>
          <a:bodyPr anchor="b"/>
          <a:lstStyle>
            <a:lvl1pPr algn="l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B902DE-09DD-DBB0-7D81-8F21135D2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44" y="2090657"/>
            <a:ext cx="8029575" cy="512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F5472C5-30AD-2D46-A042-FF530B92CB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149" y="308113"/>
            <a:ext cx="6850733" cy="7081009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6B8F25F3-4194-854B-9110-EBFDCAE046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6" y="2554031"/>
            <a:ext cx="1173750" cy="42887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73" y="398429"/>
            <a:ext cx="1502643" cy="3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6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877348E5-A07D-4442-BFE1-D473E66DDE2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DC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FA6276E-D980-6E44-AB02-F7D72B8CC8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1" r="23102" b="4384"/>
          <a:stretch/>
        </p:blipFill>
        <p:spPr>
          <a:xfrm>
            <a:off x="2840657" y="-1"/>
            <a:ext cx="630334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8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016E5DF5-3914-9944-B430-CED2BFA79983}"/>
              </a:ext>
            </a:extLst>
          </p:cNvPr>
          <p:cNvSpPr/>
          <p:nvPr userDrawn="1"/>
        </p:nvSpPr>
        <p:spPr>
          <a:xfrm>
            <a:off x="0" y="400050"/>
            <a:ext cx="9144000" cy="5915025"/>
          </a:xfrm>
          <a:prstGeom prst="rect">
            <a:avLst/>
          </a:prstGeom>
          <a:solidFill>
            <a:srgbClr val="E4F3F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25E3AE5-BB3C-A643-A622-37E0E393A0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93" r="23102" b="10793"/>
          <a:stretch/>
        </p:blipFill>
        <p:spPr>
          <a:xfrm>
            <a:off x="2840657" y="400050"/>
            <a:ext cx="6303343" cy="5915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11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CE1A3120-60FC-6C46-B82E-D746937C2641}"/>
              </a:ext>
            </a:extLst>
          </p:cNvPr>
          <p:cNvSpPr/>
          <p:nvPr userDrawn="1"/>
        </p:nvSpPr>
        <p:spPr>
          <a:xfrm>
            <a:off x="2408663" y="0"/>
            <a:ext cx="6735338" cy="6858000"/>
          </a:xfrm>
          <a:prstGeom prst="rect">
            <a:avLst/>
          </a:prstGeom>
          <a:solidFill>
            <a:srgbClr val="E4F3F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DCC42C0-02D4-A144-970E-D71B397E2E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1" r="23102" b="4384"/>
          <a:stretch/>
        </p:blipFill>
        <p:spPr>
          <a:xfrm>
            <a:off x="2840658" y="-1"/>
            <a:ext cx="630334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6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[R] 4">
            <a:extLst>
              <a:ext uri="{FF2B5EF4-FFF2-40B4-BE49-F238E27FC236}">
                <a16:creationId xmlns:a16="http://schemas.microsoft.com/office/drawing/2014/main" id="{A0BD69F6-B81D-BE46-8FEC-D116699A853C}"/>
              </a:ext>
            </a:extLst>
          </p:cNvPr>
          <p:cNvCxnSpPr>
            <a:cxnSpLocks/>
          </p:cNvCxnSpPr>
          <p:nvPr userDrawn="1"/>
        </p:nvCxnSpPr>
        <p:spPr>
          <a:xfrm>
            <a:off x="552893" y="6138974"/>
            <a:ext cx="7969315" cy="0"/>
          </a:xfrm>
          <a:prstGeom prst="line">
            <a:avLst/>
          </a:prstGeom>
          <a:ln>
            <a:solidFill>
              <a:srgbClr val="21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부제목 2">
            <a:extLst>
              <a:ext uri="{FF2B5EF4-FFF2-40B4-BE49-F238E27FC236}">
                <a16:creationId xmlns:a16="http://schemas.microsoft.com/office/drawing/2014/main" id="{63D20A80-7E29-384B-8C79-F0D1499CE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277" y="6367567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20000"/>
              </a:lnSpc>
              <a:buNone/>
              <a:defRPr sz="10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8C66DCCB-20F7-3B47-9096-D1B3AC849B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4" y="636756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12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부제목 2">
            <a:extLst>
              <a:ext uri="{FF2B5EF4-FFF2-40B4-BE49-F238E27FC236}">
                <a16:creationId xmlns:a16="http://schemas.microsoft.com/office/drawing/2014/main" id="{63D20A80-7E29-384B-8C79-F0D1499CE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277" y="6367567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20000"/>
              </a:lnSpc>
              <a:buNone/>
              <a:defRPr sz="10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4605913-26EB-2047-A0F3-155A17329026}"/>
              </a:ext>
            </a:extLst>
          </p:cNvPr>
          <p:cNvSpPr/>
          <p:nvPr userDrawn="1"/>
        </p:nvSpPr>
        <p:spPr>
          <a:xfrm>
            <a:off x="0" y="473019"/>
            <a:ext cx="9144000" cy="5665955"/>
          </a:xfrm>
          <a:prstGeom prst="rect">
            <a:avLst/>
          </a:prstGeom>
          <a:solidFill>
            <a:srgbClr val="E4F3F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020288B-867F-574D-90C1-8CB573D5E4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4" y="636756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72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84605913-26EB-2047-A0F3-155A17329026}"/>
              </a:ext>
            </a:extLst>
          </p:cNvPr>
          <p:cNvSpPr/>
          <p:nvPr userDrawn="1"/>
        </p:nvSpPr>
        <p:spPr>
          <a:xfrm>
            <a:off x="2065866" y="1"/>
            <a:ext cx="7078133" cy="6880328"/>
          </a:xfrm>
          <a:prstGeom prst="rect">
            <a:avLst/>
          </a:prstGeom>
          <a:solidFill>
            <a:srgbClr val="E4F3F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63D20A80-7E29-384B-8C79-F0D1499CE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277" y="6367567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20000"/>
              </a:lnSpc>
              <a:buNone/>
              <a:defRPr sz="10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E151F53A-783E-6149-BA18-BAA18ADE9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4" y="636756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474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4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E3C586-6DB5-44EC-AF51-89A91BE4BB75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12997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743D1E-620A-4080-91DF-2E9B8BEB3980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31173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19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A58D96-E2D1-476E-9A8D-50D05AFA0D49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682406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598A0F-24E2-446B-89CD-3683F36636D4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7160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[R] 4">
            <a:extLst>
              <a:ext uri="{FF2B5EF4-FFF2-40B4-BE49-F238E27FC236}">
                <a16:creationId xmlns:a16="http://schemas.microsoft.com/office/drawing/2014/main" id="{8F54042E-42BA-0F45-AA60-E28684D9EB27}"/>
              </a:ext>
            </a:extLst>
          </p:cNvPr>
          <p:cNvCxnSpPr>
            <a:cxnSpLocks/>
          </p:cNvCxnSpPr>
          <p:nvPr userDrawn="1"/>
        </p:nvCxnSpPr>
        <p:spPr>
          <a:xfrm>
            <a:off x="552893" y="1052624"/>
            <a:ext cx="7969315" cy="0"/>
          </a:xfrm>
          <a:prstGeom prst="line">
            <a:avLst/>
          </a:prstGeom>
          <a:ln>
            <a:solidFill>
              <a:srgbClr val="21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제목 1">
            <a:extLst>
              <a:ext uri="{FF2B5EF4-FFF2-40B4-BE49-F238E27FC236}">
                <a16:creationId xmlns:a16="http://schemas.microsoft.com/office/drawing/2014/main" id="{E36C688F-DCEB-7F45-AB47-4B40EA69C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9175" y="-93124"/>
            <a:ext cx="3753293" cy="1133726"/>
          </a:xfrm>
          <a:prstGeom prst="rect">
            <a:avLst/>
          </a:prstGeom>
        </p:spPr>
        <p:txBody>
          <a:bodyPr anchor="b"/>
          <a:lstStyle>
            <a:lvl1pPr algn="r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242343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9F5B10-F03D-4A14-AFA6-874C24DE43A5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93903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41611A-4F6A-4DFE-800E-662A6560EA46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9963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6E6C54-64EC-46D4-8D8D-2AE4A93C803E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571392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2" y="273064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8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A83AA1-874C-47CC-B4BA-F16A6B76D133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51200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DA06EB-2D4B-408C-B972-8A66FF79946D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2064389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0F3839-C2EB-4D05-B2DF-E41DF5D9AD90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3907833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1" y="274650"/>
            <a:ext cx="6019800" cy="5851525"/>
          </a:xfrm>
          <a:prstGeom prst="rect">
            <a:avLst/>
          </a:prstGeo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8CD630-07BD-466E-B3F6-C325FC178AC0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8997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3EBE3D62-CFB6-7848-ADCD-F55473584C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617" y="-2200274"/>
            <a:ext cx="9230856" cy="9758362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BDAF6ED-D3AF-752C-62EF-8A6E48ED7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344" y="975660"/>
            <a:ext cx="8029575" cy="1133726"/>
          </a:xfrm>
          <a:prstGeom prst="rect">
            <a:avLst/>
          </a:prstGeom>
        </p:spPr>
        <p:txBody>
          <a:bodyPr anchor="b"/>
          <a:lstStyle>
            <a:lvl1pPr algn="l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B902DE-09DD-DBB0-7D81-8F21135D2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44" y="2090657"/>
            <a:ext cx="8029575" cy="512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C014471F-EF7D-AF4E-9D40-6F47067148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36" y="2554031"/>
            <a:ext cx="1173750" cy="428870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0C278338-6221-ED4C-ABCA-C8459F4D5E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253" y="368114"/>
            <a:ext cx="1362265" cy="29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3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B80BADC-7BC8-494C-9DFB-8EE15363E158}"/>
              </a:ext>
            </a:extLst>
          </p:cNvPr>
          <p:cNvSpPr/>
          <p:nvPr userDrawn="1"/>
        </p:nvSpPr>
        <p:spPr>
          <a:xfrm>
            <a:off x="0" y="533400"/>
            <a:ext cx="9144000" cy="5448300"/>
          </a:xfrm>
          <a:prstGeom prst="rect">
            <a:avLst/>
          </a:prstGeom>
          <a:solidFill>
            <a:srgbClr val="E8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BDAF6ED-D3AF-752C-62EF-8A6E48ED7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344" y="975660"/>
            <a:ext cx="8029575" cy="1133726"/>
          </a:xfrm>
          <a:prstGeom prst="rect">
            <a:avLst/>
          </a:prstGeom>
        </p:spPr>
        <p:txBody>
          <a:bodyPr anchor="b"/>
          <a:lstStyle>
            <a:lvl1pPr algn="l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B902DE-09DD-DBB0-7D81-8F21135D2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44" y="2090657"/>
            <a:ext cx="8029575" cy="512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700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E4C51B0-8189-954F-B194-06D4218E76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34" y="6230127"/>
            <a:ext cx="1063839" cy="38871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219F88F-AC3F-F04B-BB99-ECC7934F68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187" y="630363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8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CBA7CE55-B660-5547-A57A-38017AECB40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498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1A4505B-732D-C247-A018-058F3D6024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6595" y="-835673"/>
            <a:ext cx="7777020" cy="8038432"/>
          </a:xfrm>
          <a:prstGeom prst="rect">
            <a:avLst/>
          </a:prstGeom>
        </p:spPr>
      </p:pic>
      <p:sp>
        <p:nvSpPr>
          <p:cNvPr id="12" name="부제목 2">
            <a:extLst>
              <a:ext uri="{FF2B5EF4-FFF2-40B4-BE49-F238E27FC236}">
                <a16:creationId xmlns:a16="http://schemas.microsoft.com/office/drawing/2014/main" id="{DA311875-A1E5-2E48-985E-CA999C48D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597" y="2213708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1200">
                <a:solidFill>
                  <a:schemeClr val="bg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7725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[R] 4">
            <a:extLst>
              <a:ext uri="{FF2B5EF4-FFF2-40B4-BE49-F238E27FC236}">
                <a16:creationId xmlns:a16="http://schemas.microsoft.com/office/drawing/2014/main" id="{8F54042E-42BA-0F45-AA60-E28684D9EB27}"/>
              </a:ext>
            </a:extLst>
          </p:cNvPr>
          <p:cNvCxnSpPr>
            <a:cxnSpLocks/>
          </p:cNvCxnSpPr>
          <p:nvPr userDrawn="1"/>
        </p:nvCxnSpPr>
        <p:spPr>
          <a:xfrm>
            <a:off x="552893" y="1052624"/>
            <a:ext cx="7969315" cy="0"/>
          </a:xfrm>
          <a:prstGeom prst="line">
            <a:avLst/>
          </a:prstGeom>
          <a:ln>
            <a:solidFill>
              <a:srgbClr val="21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제목 1">
            <a:extLst>
              <a:ext uri="{FF2B5EF4-FFF2-40B4-BE49-F238E27FC236}">
                <a16:creationId xmlns:a16="http://schemas.microsoft.com/office/drawing/2014/main" id="{E36C688F-DCEB-7F45-AB47-4B40EA69C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9175" y="-93124"/>
            <a:ext cx="3753293" cy="1133726"/>
          </a:xfrm>
          <a:prstGeom prst="rect">
            <a:avLst/>
          </a:prstGeom>
        </p:spPr>
        <p:txBody>
          <a:bodyPr anchor="b"/>
          <a:lstStyle>
            <a:lvl1pPr algn="r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4" name="부제목 2">
            <a:extLst>
              <a:ext uri="{FF2B5EF4-FFF2-40B4-BE49-F238E27FC236}">
                <a16:creationId xmlns:a16="http://schemas.microsoft.com/office/drawing/2014/main" id="{7CEE2B50-F608-9F49-AC97-55ECDAA1C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0336" y="2456599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32140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[R] 4">
            <a:extLst>
              <a:ext uri="{FF2B5EF4-FFF2-40B4-BE49-F238E27FC236}">
                <a16:creationId xmlns:a16="http://schemas.microsoft.com/office/drawing/2014/main" id="{8F54042E-42BA-0F45-AA60-E28684D9EB27}"/>
              </a:ext>
            </a:extLst>
          </p:cNvPr>
          <p:cNvCxnSpPr>
            <a:cxnSpLocks/>
          </p:cNvCxnSpPr>
          <p:nvPr userDrawn="1"/>
        </p:nvCxnSpPr>
        <p:spPr>
          <a:xfrm>
            <a:off x="552893" y="1052624"/>
            <a:ext cx="7969315" cy="0"/>
          </a:xfrm>
          <a:prstGeom prst="line">
            <a:avLst/>
          </a:prstGeom>
          <a:ln>
            <a:solidFill>
              <a:srgbClr val="2121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제목 1">
            <a:extLst>
              <a:ext uri="{FF2B5EF4-FFF2-40B4-BE49-F238E27FC236}">
                <a16:creationId xmlns:a16="http://schemas.microsoft.com/office/drawing/2014/main" id="{E36C688F-DCEB-7F45-AB47-4B40EA69C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9175" y="-93124"/>
            <a:ext cx="3753293" cy="1133726"/>
          </a:xfrm>
          <a:prstGeom prst="rect">
            <a:avLst/>
          </a:prstGeom>
        </p:spPr>
        <p:txBody>
          <a:bodyPr anchor="b"/>
          <a:lstStyle>
            <a:lvl1pPr algn="r">
              <a:defRPr sz="2500" b="1"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46484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E56647-9AC1-744B-955B-0DEB1CCC2EE9}"/>
              </a:ext>
            </a:extLst>
          </p:cNvPr>
          <p:cNvSpPr/>
          <p:nvPr userDrawn="1"/>
        </p:nvSpPr>
        <p:spPr>
          <a:xfrm>
            <a:off x="-1" y="389933"/>
            <a:ext cx="9144001" cy="656680"/>
          </a:xfrm>
          <a:prstGeom prst="rect">
            <a:avLst/>
          </a:prstGeom>
          <a:solidFill>
            <a:srgbClr val="0498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E36C688F-DCEB-7F45-AB47-4B40EA69C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893" y="-182941"/>
            <a:ext cx="8029575" cy="1133726"/>
          </a:xfrm>
          <a:prstGeom prst="rect">
            <a:avLst/>
          </a:prstGeom>
        </p:spPr>
        <p:txBody>
          <a:bodyPr anchor="b"/>
          <a:lstStyle>
            <a:lvl1pPr algn="r">
              <a:defRPr sz="2500" b="1">
                <a:solidFill>
                  <a:schemeClr val="bg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14" name="부제목 2">
            <a:extLst>
              <a:ext uri="{FF2B5EF4-FFF2-40B4-BE49-F238E27FC236}">
                <a16:creationId xmlns:a16="http://schemas.microsoft.com/office/drawing/2014/main" id="{7CEE2B50-F608-9F49-AC97-55ECDAA1C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0336" y="2456599"/>
            <a:ext cx="3807231" cy="51276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5AED938-20C2-2F4E-B44F-397E323D81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187" y="6303637"/>
            <a:ext cx="1163939" cy="24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1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0CC14B85-599F-FF4F-8AED-3A58BDFC19D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498DB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6FA6276E-D980-6E44-AB02-F7D72B8CC8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71" r="23102" b="4384"/>
          <a:stretch/>
        </p:blipFill>
        <p:spPr>
          <a:xfrm>
            <a:off x="2840657" y="-1"/>
            <a:ext cx="6303343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2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 /><Relationship Id="rId1" Type="http://schemas.openxmlformats.org/officeDocument/2006/relationships/slideLayout" Target="../slideLayouts/slideLayout12.xml" 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 /><Relationship Id="rId1" Type="http://schemas.openxmlformats.org/officeDocument/2006/relationships/slideLayout" Target="../slideLayouts/slideLayout13.xml" 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 /><Relationship Id="rId1" Type="http://schemas.openxmlformats.org/officeDocument/2006/relationships/slideLayout" Target="../slideLayouts/slideLayout14.xml" 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 /><Relationship Id="rId1" Type="http://schemas.openxmlformats.org/officeDocument/2006/relationships/slideLayout" Target="../slideLayouts/slideLayout15.xml" 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 /><Relationship Id="rId3" Type="http://schemas.openxmlformats.org/officeDocument/2006/relationships/slideLayout" Target="../slideLayouts/slideLayout18.xml" /><Relationship Id="rId7" Type="http://schemas.openxmlformats.org/officeDocument/2006/relationships/slideLayout" Target="../slideLayouts/slideLayout22.xml" /><Relationship Id="rId12" Type="http://schemas.openxmlformats.org/officeDocument/2006/relationships/theme" Target="../theme/theme14.xml" /><Relationship Id="rId2" Type="http://schemas.openxmlformats.org/officeDocument/2006/relationships/slideLayout" Target="../slideLayouts/slideLayout17.xml" /><Relationship Id="rId1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6.xml" /><Relationship Id="rId5" Type="http://schemas.openxmlformats.org/officeDocument/2006/relationships/slideLayout" Target="../slideLayouts/slideLayout20.xml" /><Relationship Id="rId10" Type="http://schemas.openxmlformats.org/officeDocument/2006/relationships/slideLayout" Target="../slideLayouts/slideLayout25.xml" /><Relationship Id="rId4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4.xml" 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 /><Relationship Id="rId1" Type="http://schemas.openxmlformats.org/officeDocument/2006/relationships/slideLayout" Target="../slideLayouts/slideLayout3.xml" 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 /><Relationship Id="rId1" Type="http://schemas.openxmlformats.org/officeDocument/2006/relationships/slideLayout" Target="../slideLayouts/slideLayout4.xml" 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 /><Relationship Id="rId1" Type="http://schemas.openxmlformats.org/officeDocument/2006/relationships/slideLayout" Target="../slideLayouts/slideLayout5.xml" 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 /><Relationship Id="rId2" Type="http://schemas.openxmlformats.org/officeDocument/2006/relationships/slideLayout" Target="../slideLayouts/slideLayout7.xml" /><Relationship Id="rId1" Type="http://schemas.openxmlformats.org/officeDocument/2006/relationships/slideLayout" Target="../slideLayouts/slideLayout6.xml" 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 /><Relationship Id="rId1" Type="http://schemas.openxmlformats.org/officeDocument/2006/relationships/slideLayout" Target="../slideLayouts/slideLayout8.xml" 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 /><Relationship Id="rId1" Type="http://schemas.openxmlformats.org/officeDocument/2006/relationships/slideLayout" Target="../slideLayouts/slideLayout9.xml" 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 /><Relationship Id="rId1" Type="http://schemas.openxmlformats.org/officeDocument/2006/relationships/slideLayout" Target="../slideLayouts/slideLayout10.xml" 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 /><Relationship Id="rId1" Type="http://schemas.openxmlformats.org/officeDocument/2006/relationships/slideLayout" Target="../slideLayouts/slideLayout1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40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95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1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163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54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11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75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2775" y="6632594"/>
            <a:ext cx="2133600" cy="11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defRPr>
                <a:solidFill>
                  <a:schemeClr val="tx1"/>
                </a:solidFill>
                <a:latin typeface="Times"/>
                <a:ea typeface="맑은 고딕" pitchFamily="50" charset="-127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D6F9320-0B11-4311-966A-02F9C98F87FB}" type="slidenum"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/>
                <a:ea typeface="맑은 고딕" pitchFamily="50" charset="-127"/>
                <a:cs typeface="Arial Unicode M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  <a:ea typeface="맑은 고딕" pitchFamily="50" charset="-127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84796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Unicode MS" pitchFamily="50" charset="-127"/>
          <a:ea typeface="Arial Unicode MS" pitchFamily="50" charset="-127"/>
          <a:cs typeface="Arial Unicode MS" pitchFamily="50" charset="-127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Clr>
          <a:srgbClr val="0088CC"/>
        </a:buClr>
        <a:buSzPct val="80000"/>
        <a:buFont typeface="Zapf Dingbats"/>
        <a:buChar char="l"/>
        <a:defRPr sz="3000">
          <a:solidFill>
            <a:srgbClr val="003366"/>
          </a:solidFill>
          <a:latin typeface="+mn-lt"/>
          <a:ea typeface="+mn-ea"/>
          <a:cs typeface="+mn-cs"/>
        </a:defRPr>
      </a:lvl1pPr>
      <a:lvl2pPr marL="620713" indent="-27622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800">
          <a:solidFill>
            <a:srgbClr val="003366"/>
          </a:solidFill>
          <a:latin typeface="+mn-lt"/>
          <a:ea typeface="+mn-ea"/>
          <a:cs typeface="+mn-cs"/>
        </a:defRPr>
      </a:lvl2pPr>
      <a:lvl3pPr marL="958850" indent="-269875" algn="l" rtl="0" eaLnBrk="0" fontAlgn="base" hangingPunct="0">
        <a:spcBef>
          <a:spcPct val="20000"/>
        </a:spcBef>
        <a:spcAft>
          <a:spcPct val="0"/>
        </a:spcAft>
        <a:buClr>
          <a:srgbClr val="0088CC"/>
        </a:buClr>
        <a:buFont typeface="Times New Roman" pitchFamily="18" charset="0"/>
        <a:buChar char="•"/>
        <a:defRPr sz="2500">
          <a:solidFill>
            <a:srgbClr val="003366"/>
          </a:solidFill>
          <a:latin typeface="+mn-lt"/>
          <a:ea typeface="+mn-ea"/>
          <a:cs typeface="+mn-cs"/>
        </a:defRPr>
      </a:lvl3pPr>
      <a:lvl4pPr marL="1306513" indent="-2809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Times New Roman" pitchFamily="18" charset="0"/>
        <a:buChar char="–"/>
        <a:defRPr sz="2100">
          <a:solidFill>
            <a:srgbClr val="003366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5pPr>
      <a:lvl6pPr marL="2513013" indent="-227013" algn="l" rtl="0" fontAlgn="base">
        <a:spcBef>
          <a:spcPct val="20000"/>
        </a:spcBef>
        <a:spcAft>
          <a:spcPct val="0"/>
        </a:spcAft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6pPr>
      <a:lvl7pPr marL="2970213" indent="-227013" algn="l" rtl="0" fontAlgn="base">
        <a:spcBef>
          <a:spcPct val="20000"/>
        </a:spcBef>
        <a:spcAft>
          <a:spcPct val="0"/>
        </a:spcAft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7pPr>
      <a:lvl8pPr marL="3427413" indent="-227013" algn="l" rtl="0" fontAlgn="base">
        <a:spcBef>
          <a:spcPct val="20000"/>
        </a:spcBef>
        <a:spcAft>
          <a:spcPct val="0"/>
        </a:spcAft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8pPr>
      <a:lvl9pPr marL="3884613" indent="-227013" algn="l" rtl="0" fontAlgn="base">
        <a:spcBef>
          <a:spcPct val="20000"/>
        </a:spcBef>
        <a:spcAft>
          <a:spcPct val="0"/>
        </a:spcAft>
        <a:defRPr sz="2100">
          <a:solidFill>
            <a:srgbClr val="003366"/>
          </a:solidFill>
          <a:latin typeface="Times"/>
          <a:ea typeface="+mn-ea"/>
          <a:cs typeface="Arial" pitchFamily="34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522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58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98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522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1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79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30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00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85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2D48DA-D701-C04A-A251-42B97C6EC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953" y="1147155"/>
            <a:ext cx="8429106" cy="1446415"/>
          </a:xfrm>
        </p:spPr>
        <p:txBody>
          <a:bodyPr/>
          <a:lstStyle/>
          <a:p>
            <a:pPr lvl="0" algn="ctr">
              <a:lnSpc>
                <a:spcPct val="150000"/>
              </a:lnSpc>
              <a:spcBef>
                <a:spcPts val="1000"/>
              </a:spcBef>
            </a:pPr>
            <a:r>
              <a:rPr kumimoji="1" lang="ko-KR" altLang="en-US" sz="2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든든한인생치매보험</a:t>
            </a:r>
            <a:r>
              <a:rPr kumimoji="1" lang="en-US" altLang="ko-KR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1" lang="ko-KR" altLang="en-US" sz="2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해약환급금</a:t>
            </a:r>
            <a:r>
              <a:rPr kumimoji="1" lang="ko-KR" altLang="en-US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1" lang="ko-KR" altLang="en-US" sz="2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일부지급형</a:t>
            </a:r>
            <a:r>
              <a:rPr kumimoji="1" lang="en-US" altLang="ko-KR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50%)</a:t>
            </a:r>
            <a:r>
              <a:rPr kumimoji="1" lang="ko-KR" altLang="en-US" sz="2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판매교안</a:t>
            </a:r>
            <a:br>
              <a:rPr kumimoji="1" lang="en-US" altLang="ko-KR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kumimoji="1" lang="ko-KR" altLang="en-US" sz="1700" b="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채널사업본부</a:t>
            </a:r>
            <a:r>
              <a:rPr kumimoji="1" lang="en-US" altLang="ko-KR" sz="1700" b="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GA</a:t>
            </a:r>
            <a:r>
              <a:rPr kumimoji="1" lang="ko-KR" altLang="en-US" sz="1700" b="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사업부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921679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119407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주계약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환급률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4325518" y="1236705"/>
            <a:ext cx="42370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0" lang="ko-KR" altLang="en-US" sz="1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가입나이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50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세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,100</a:t>
            </a:r>
            <a:r>
              <a:rPr kumimoji="0" lang="ko-KR" altLang="en-US" sz="1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세만기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</a:t>
            </a:r>
            <a:r>
              <a:rPr kumimoji="0" lang="ko-KR" altLang="en-US" sz="1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월납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보험가입금액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1,000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만원 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701535"/>
              </p:ext>
            </p:extLst>
          </p:nvPr>
        </p:nvGraphicFramePr>
        <p:xfrm>
          <a:off x="667789" y="1538315"/>
          <a:ext cx="7786254" cy="41928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7709">
                  <a:extLst>
                    <a:ext uri="{9D8B030D-6E8A-4147-A177-3AD203B41FA5}">
                      <a16:colId xmlns:a16="http://schemas.microsoft.com/office/drawing/2014/main" val="2031823470"/>
                    </a:ext>
                  </a:extLst>
                </a:gridCol>
                <a:gridCol w="1297709">
                  <a:extLst>
                    <a:ext uri="{9D8B030D-6E8A-4147-A177-3AD203B41FA5}">
                      <a16:colId xmlns:a16="http://schemas.microsoft.com/office/drawing/2014/main" val="2165279026"/>
                    </a:ext>
                  </a:extLst>
                </a:gridCol>
                <a:gridCol w="1297709">
                  <a:extLst>
                    <a:ext uri="{9D8B030D-6E8A-4147-A177-3AD203B41FA5}">
                      <a16:colId xmlns:a16="http://schemas.microsoft.com/office/drawing/2014/main" val="3030519245"/>
                    </a:ext>
                  </a:extLst>
                </a:gridCol>
                <a:gridCol w="1297709">
                  <a:extLst>
                    <a:ext uri="{9D8B030D-6E8A-4147-A177-3AD203B41FA5}">
                      <a16:colId xmlns:a16="http://schemas.microsoft.com/office/drawing/2014/main" val="4181190724"/>
                    </a:ext>
                  </a:extLst>
                </a:gridCol>
                <a:gridCol w="1297709">
                  <a:extLst>
                    <a:ext uri="{9D8B030D-6E8A-4147-A177-3AD203B41FA5}">
                      <a16:colId xmlns:a16="http://schemas.microsoft.com/office/drawing/2014/main" val="1247317804"/>
                    </a:ext>
                  </a:extLst>
                </a:gridCol>
                <a:gridCol w="1297709">
                  <a:extLst>
                    <a:ext uri="{9D8B030D-6E8A-4147-A177-3AD203B41FA5}">
                      <a16:colId xmlns:a16="http://schemas.microsoft.com/office/drawing/2014/main" val="112232435"/>
                    </a:ext>
                  </a:extLst>
                </a:gridCol>
              </a:tblGrid>
              <a:tr h="46587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나이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경과기간</a:t>
                      </a: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남자</a:t>
                      </a: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여자</a:t>
                      </a:r>
                    </a:p>
                  </a:txBody>
                  <a:tcPr anchor="ctr">
                    <a:lnR w="12700" cmpd="sng">
                      <a:noFill/>
                    </a:lnR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8386337"/>
                  </a:ext>
                </a:extLst>
              </a:tr>
              <a:tr h="46587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327436"/>
                  </a:ext>
                </a:extLst>
              </a:tr>
              <a:tr h="465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51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27.1%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8.7%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27.1%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8.8%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92004724"/>
                  </a:ext>
                </a:extLst>
              </a:tr>
              <a:tr h="465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53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47.3%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42.6%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47.2%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42.5%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80988693"/>
                  </a:ext>
                </a:extLst>
              </a:tr>
              <a:tr h="465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55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52.7%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50.8%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52.6%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50.7%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93169516"/>
                  </a:ext>
                </a:extLst>
              </a:tr>
              <a:tr h="465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57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56.1%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55.3%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56.0%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55.2%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22948581"/>
                  </a:ext>
                </a:extLst>
              </a:tr>
              <a:tr h="465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60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118.0%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58.2%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117.8%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58.0%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39919221"/>
                  </a:ext>
                </a:extLst>
              </a:tr>
              <a:tr h="465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70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143.1%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124.9%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142.2%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124.0%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54723813"/>
                  </a:ext>
                </a:extLst>
              </a:tr>
              <a:tr h="465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80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30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171.6%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149.8%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167.6%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146.2%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32494245"/>
                  </a:ext>
                </a:extLst>
              </a:tr>
            </a:tbl>
          </a:graphicData>
        </a:graphic>
      </p:graphicFrame>
      <p:sp>
        <p:nvSpPr>
          <p:cNvPr id="9" name="직사각형 8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3931314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기타제도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(2-1)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치매상품의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인수기준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운영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422" y="1387428"/>
            <a:ext cx="8363380" cy="42534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79388" lvl="0" indent="-179388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최근 </a:t>
            </a:r>
            <a:r>
              <a:rPr lang="en-US" altLang="ko-KR" sz="1200" b="1" u="sng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200" b="1" u="sng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개월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이내의 치매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알츠하이머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파킨슨병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뇌졸중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외상성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2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뇌손상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기억상실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인지능력 상실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노쇠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노령으로 인한 정신장애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언어장애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행동장애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마비증세로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의사로부터 진찰 또는 검사를 통하여 다음과 같은 의료행위를 받은 사실이 있습니까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?</a:t>
            </a:r>
          </a:p>
          <a:p>
            <a:pPr marL="179388" lv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질병확정진단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질병의심소견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치료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입원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수술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투약</a:t>
            </a:r>
          </a:p>
          <a:p>
            <a:pPr lv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ko-KR" altLang="en-US" sz="5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358775" lvl="0" indent="-179388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‘</a:t>
            </a:r>
            <a:r>
              <a:rPr lang="ko-KR" altLang="en-US" sz="10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질병의심소견’이란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의사로부터 진단서 또는 소견서 또는 진료의뢰서 등을 포함하여 서면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전자문서 포함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으로 교부한 경우를 말합니다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marL="358775" lvl="0" indent="-179388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‘</a:t>
            </a:r>
            <a:r>
              <a:rPr lang="ko-KR" altLang="en-US" sz="10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투약‘이란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의사가 환자에게 약을 처방하는 행위를 말하는 것으로 실제로 약을 구입하지 않았어도 기재해야 합니다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lv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ko-KR" sz="12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79388" lvl="0" indent="-179388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최근 </a:t>
            </a:r>
            <a:r>
              <a:rPr lang="en-US" altLang="ko-KR" sz="1200" b="1" u="sng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1200" b="1" u="sng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이내에 기억상실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인지능력 상실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노쇠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노령으로 인한 정신장애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언어장애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행동장애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2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마비증세로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의사로부터 진찰 또는 검사를 통하여 다음과 같은 의료행위를 받은 사실이 있습니까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?</a:t>
            </a:r>
          </a:p>
          <a:p>
            <a:pPr marL="407988" lvl="0" indent="-2286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AutoNum type="arabicParenR"/>
              <a:defRPr/>
            </a:pP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입원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수술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제왕절개 포함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 3)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계속하여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ko-KR" altLang="en-US" sz="12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일이상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치료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계속하여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이상 투약</a:t>
            </a:r>
            <a:endParaRPr lang="en-US" altLang="ko-KR" sz="12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07988" lvl="0" indent="-22860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AutoNum type="arabicParenR"/>
              <a:defRPr/>
            </a:pPr>
            <a:endParaRPr lang="ko-KR" altLang="en-US" sz="5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79388" lv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여기서 ‘</a:t>
            </a:r>
            <a:r>
              <a:rPr lang="ko-KR" altLang="en-US" sz="10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계속하여‘란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같은 원인으로 치료시작 후 </a:t>
            </a:r>
            <a:r>
              <a:rPr lang="ko-KR" altLang="en-US" sz="10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완료일까지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실제 치료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투약 받은 일수를 말합니다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lv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ko-KR" sz="5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79388" lvl="0" indent="-179388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최근 </a:t>
            </a:r>
            <a:r>
              <a:rPr lang="en-US" altLang="ko-KR" sz="1200" b="1" u="sng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1200" b="1" u="sng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이내에 아래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질병으로 의사로부터 진찰 또는 검사를 통하여 </a:t>
            </a:r>
            <a:r>
              <a:rPr lang="ko-KR" altLang="en-US" sz="1200" spc="-15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다음과 같은 의료행위를 받은 사실이 있습니까</a:t>
            </a:r>
            <a:r>
              <a:rPr lang="en-US" altLang="ko-KR" sz="1200" spc="-15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?</a:t>
            </a:r>
          </a:p>
          <a:p>
            <a:pPr marL="179388" lv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질병확정진단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치료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입원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수술  </a:t>
            </a:r>
            <a:r>
              <a:rPr lang="en-US" altLang="ko-KR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5) </a:t>
            </a:r>
            <a:r>
              <a:rPr lang="ko-KR" altLang="en-US" sz="12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투약</a:t>
            </a:r>
          </a:p>
          <a:p>
            <a:pPr lv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ko-KR" altLang="en-US" sz="5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076325" lvl="0" indent="-896938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“10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질병” 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① </a:t>
            </a:r>
            <a:r>
              <a:rPr lang="ko-KR" altLang="en-US" sz="10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뇌졸중증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뇌경색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뇌출혈</a:t>
            </a: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② 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치매   ③ 알츠하이머병   ④ 파킨슨병   ⑤ </a:t>
            </a:r>
            <a:r>
              <a:rPr lang="ko-KR" altLang="en-US" sz="10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외상성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뇌손상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⑥ 암   ⑦ 백혈병   ⑧ 고혈압         </a:t>
            </a:r>
            <a:endParaRPr lang="en-US" altLang="ko-KR" sz="10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076325" lvl="0" indent="-896938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⑨ 당뇨병  ⑩ 심근경색증</a:t>
            </a:r>
          </a:p>
          <a:p>
            <a:pPr marL="1076325" lvl="0" indent="-896938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ko-KR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고혈압 및 당뇨 병력이 있더라도 현재 약 복용 및 수치 </a:t>
            </a:r>
            <a:r>
              <a:rPr lang="ko-KR" altLang="en-US" sz="1000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조절중인</a:t>
            </a:r>
            <a:r>
              <a:rPr lang="ko-KR" altLang="en-US" sz="1000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경우 인수</a:t>
            </a:r>
            <a:endParaRPr lang="en-US" altLang="ko-KR" sz="10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14419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기타제도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(2-2)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257676"/>
              </p:ext>
            </p:extLst>
          </p:nvPr>
        </p:nvGraphicFramePr>
        <p:xfrm>
          <a:off x="592970" y="1272309"/>
          <a:ext cx="7985764" cy="3937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82">
                  <a:extLst>
                    <a:ext uri="{9D8B030D-6E8A-4147-A177-3AD203B41FA5}">
                      <a16:colId xmlns:a16="http://schemas.microsoft.com/office/drawing/2014/main" val="1979960744"/>
                    </a:ext>
                  </a:extLst>
                </a:gridCol>
                <a:gridCol w="3992882">
                  <a:extLst>
                    <a:ext uri="{9D8B030D-6E8A-4147-A177-3AD203B41FA5}">
                      <a16:colId xmlns:a16="http://schemas.microsoft.com/office/drawing/2014/main" val="9044335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선납보험료에 관한 사상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지정대리청구에 관한 사항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154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적용대상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계약자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피보험자 및 보험수익자가 모두 동일한 경우 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한하여 적용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지정대리인청구인의 지정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계약을 체결할 때 또는 계약체결 이후 보험기간 중 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다음 각 호의 어느 하나에 </a:t>
                      </a:r>
                      <a:r>
                        <a:rPr lang="ko-KR" altLang="en-US" sz="12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해당하는 자 중에서 보험금의 </a:t>
                      </a:r>
                      <a:endParaRPr lang="en-US" altLang="ko-KR" sz="12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 </a:t>
                      </a:r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대리청구인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인 이내에서 지정하되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2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인 </a:t>
                      </a:r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지정시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대표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대리청구인을 지정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이하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＇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지정대리청구인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＇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이라 함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으로 </a:t>
                      </a:r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지정가능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피보험자의 가족관계등록부상 또는 주민등록상의 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  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배우자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피보험자의 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촌 이내의 친족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지정대리청구인에 의한 보험금 지급절차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지정대리청구인은 구비서류를 </a:t>
                      </a:r>
                      <a:r>
                        <a:rPr lang="ko-KR" altLang="en-US" sz="12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제출하고 회사의 승낙을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얻어 적용대상의 보험수익자의 대리인으로서 보험금   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(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사망보험금 제외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을 청구하고 수령할 </a:t>
                      </a:r>
                      <a:r>
                        <a:rPr lang="ko-KR" altLang="en-US" sz="12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 있음</a:t>
                      </a:r>
                      <a:endParaRPr lang="en-US" altLang="ko-KR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algn="l" latinLnBrk="1">
                        <a:buFontTx/>
                        <a:buNone/>
                      </a:pPr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71819392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327880"/>
              </p:ext>
            </p:extLst>
          </p:nvPr>
        </p:nvGraphicFramePr>
        <p:xfrm>
          <a:off x="634537" y="2386214"/>
          <a:ext cx="3854335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0551">
                  <a:extLst>
                    <a:ext uri="{9D8B030D-6E8A-4147-A177-3AD203B41FA5}">
                      <a16:colId xmlns:a16="http://schemas.microsoft.com/office/drawing/2014/main" val="1887090079"/>
                    </a:ext>
                  </a:extLst>
                </a:gridCol>
                <a:gridCol w="2473784">
                  <a:extLst>
                    <a:ext uri="{9D8B030D-6E8A-4147-A177-3AD203B41FA5}">
                      <a16:colId xmlns:a16="http://schemas.microsoft.com/office/drawing/2014/main" val="34297869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해당유무</a:t>
                      </a:r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1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선납가능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여부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가능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77654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선납할인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여부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가능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3349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선납할인율</a:t>
                      </a:r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적용이율</a:t>
                      </a:r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038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선납가능횟수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최대 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</a:t>
                      </a:r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개월분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당월분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제외</a:t>
                      </a:r>
                      <a:r>
                        <a:rPr lang="en-US" altLang="ko-KR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까지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29792402"/>
                  </a:ext>
                </a:extLst>
              </a:tr>
            </a:tbl>
          </a:graphicData>
        </a:graphic>
      </p:graphicFrame>
      <p:sp>
        <p:nvSpPr>
          <p:cNvPr id="9" name="직사각형 8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2797428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7316925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금융소비자보호법 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설명의무준수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(2-1)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653230" y="1204905"/>
          <a:ext cx="5415060" cy="4757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5473">
                  <a:extLst>
                    <a:ext uri="{9D8B030D-6E8A-4147-A177-3AD203B41FA5}">
                      <a16:colId xmlns:a16="http://schemas.microsoft.com/office/drawing/2014/main" val="4230413817"/>
                    </a:ext>
                  </a:extLst>
                </a:gridCol>
                <a:gridCol w="4349587">
                  <a:extLst>
                    <a:ext uri="{9D8B030D-6E8A-4147-A177-3AD203B41FA5}">
                      <a16:colId xmlns:a16="http://schemas.microsoft.com/office/drawing/2014/main" val="1077366539"/>
                    </a:ext>
                  </a:extLst>
                </a:gridCol>
              </a:tblGrid>
              <a:tr h="3687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    분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            용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320467"/>
                  </a:ext>
                </a:extLst>
              </a:tr>
              <a:tr h="2149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소 비 자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일반금융소비자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1081043"/>
                  </a:ext>
                </a:extLst>
              </a:tr>
              <a:tr h="62320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대상 상품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금융상품 유형별 규정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보장성상품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全 보험상품 의미</a:t>
                      </a:r>
                      <a:endParaRPr lang="en-US" altLang="ko-KR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10976946"/>
                  </a:ext>
                </a:extLst>
              </a:tr>
              <a:tr h="3752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대상 행위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계약체결 권유 ○  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or</a:t>
                      </a:r>
                    </a:p>
                    <a:p>
                      <a:pPr latinLnBrk="1"/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소비자가 설명을 요청하는 경우 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약관대출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solidFill>
                          <a:srgbClr val="FF0000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90513380"/>
                  </a:ext>
                </a:extLst>
              </a:tr>
              <a:tr h="853891"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주요 내용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① 설명서 제공 의무</a:t>
                      </a:r>
                      <a:endParaRPr lang="en-US" altLang="ko-KR" sz="1400" dirty="0">
                        <a:solidFill>
                          <a:srgbClr val="FF0000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예외조항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기본계약 계속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반복적 거래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</a:p>
                    <a:p>
                      <a:pPr marL="0" indent="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          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기존계약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같은 내용으로 갱신</a:t>
                      </a:r>
                      <a:endParaRPr lang="en-US" altLang="ko-KR" sz="1400" b="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2585222"/>
                  </a:ext>
                </a:extLst>
              </a:tr>
              <a:tr h="37013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solidFill>
                          <a:schemeClr val="tx1"/>
                        </a:solidFill>
                        <a:latin typeface="HY신명조" panose="02030600000101010101" pitchFamily="18" charset="-127"/>
                        <a:ea typeface="HY신명조" panose="02030600000101010101" pitchFamily="18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②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상품의 중요한 사항 설명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및 확인 의무</a:t>
                      </a:r>
                      <a:endParaRPr lang="en-US" altLang="ko-KR" sz="1400" dirty="0">
                        <a:solidFill>
                          <a:srgbClr val="FF0000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확인방법 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서명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기명날인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baseline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녹취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전자적 </a:t>
                      </a:r>
                      <a:r>
                        <a:rPr lang="ko-KR" altLang="en-US" sz="1400" baseline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서명방식</a:t>
                      </a:r>
                      <a:endParaRPr lang="en-US" altLang="ko-KR" sz="1400" b="0" baseline="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25660452"/>
                  </a:ext>
                </a:extLst>
              </a:tr>
              <a:tr h="828211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1600" dirty="0">
                        <a:solidFill>
                          <a:schemeClr val="tx1"/>
                        </a:solidFill>
                        <a:latin typeface="HY신명조" panose="02030600000101010101" pitchFamily="18" charset="-127"/>
                        <a:ea typeface="HY신명조" panose="02030600000101010101" pitchFamily="18" charset="-127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③ </a:t>
                      </a:r>
                      <a:r>
                        <a:rPr lang="ko-KR" altLang="en-US" sz="1400" dirty="0" err="1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핵심설명서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제공 의무 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전 상품 확대 적용</a:t>
                      </a:r>
                      <a:endParaRPr lang="en-US" altLang="ko-KR" sz="1400" dirty="0">
                        <a:solidFill>
                          <a:srgbClr val="FF0000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latinLnBrk="1">
                        <a:lnSpc>
                          <a:spcPct val="150000"/>
                        </a:lnSpc>
                        <a:buNone/>
                      </a:pP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현행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baseline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변액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연동형 저축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연금에 적용 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-&gt; 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전 상품</a:t>
                      </a:r>
                      <a:endParaRPr lang="en-US" altLang="ko-KR" sz="1400" baseline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indent="0" latinLnBrk="1">
                        <a:lnSpc>
                          <a:spcPct val="150000"/>
                        </a:lnSpc>
                        <a:buNone/>
                      </a:pP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</a:t>
                      </a:r>
                      <a:r>
                        <a:rPr lang="ko-KR" altLang="en-US" sz="1400" baseline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핵심설명서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6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개월 유예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(‘21.09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 적용</a:t>
                      </a: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altLang="ko-KR" sz="1400" b="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81830604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6383200" y="1204849"/>
          <a:ext cx="2046463" cy="3763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8391">
                  <a:extLst>
                    <a:ext uri="{9D8B030D-6E8A-4147-A177-3AD203B41FA5}">
                      <a16:colId xmlns:a16="http://schemas.microsoft.com/office/drawing/2014/main" val="426625225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42033896"/>
                    </a:ext>
                  </a:extLst>
                </a:gridCol>
              </a:tblGrid>
              <a:tr h="41183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위반시 효과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392402"/>
                  </a:ext>
                </a:extLst>
              </a:tr>
              <a:tr h="7666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위법계약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해지권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○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5609529"/>
                  </a:ext>
                </a:extLst>
              </a:tr>
              <a:tr h="7666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손해배상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청구권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회사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대리업자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altLang="ko-KR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○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입증책임</a:t>
                      </a:r>
                      <a:r>
                        <a:rPr lang="en-US" altLang="ko-KR" sz="1400" dirty="0">
                          <a:solidFill>
                            <a:srgbClr val="FF0000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rgbClr val="FF0000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1692046"/>
                  </a:ext>
                </a:extLst>
              </a:tr>
              <a:tr h="7666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과징금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회사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○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5891827"/>
                  </a:ext>
                </a:extLst>
              </a:tr>
              <a:tr h="7666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과태료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회사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대리업자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○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57414968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1478903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7316925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금융소비자보호법 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설명의무준수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(2-2)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98519" y="1202043"/>
          <a:ext cx="7922028" cy="47604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4223">
                  <a:extLst>
                    <a:ext uri="{9D8B030D-6E8A-4147-A177-3AD203B41FA5}">
                      <a16:colId xmlns:a16="http://schemas.microsoft.com/office/drawing/2014/main" val="1250753072"/>
                    </a:ext>
                  </a:extLst>
                </a:gridCol>
                <a:gridCol w="2574014">
                  <a:extLst>
                    <a:ext uri="{9D8B030D-6E8A-4147-A177-3AD203B41FA5}">
                      <a16:colId xmlns:a16="http://schemas.microsoft.com/office/drawing/2014/main" val="1246118329"/>
                    </a:ext>
                  </a:extLst>
                </a:gridCol>
                <a:gridCol w="4743791">
                  <a:extLst>
                    <a:ext uri="{9D8B030D-6E8A-4147-A177-3AD203B41FA5}">
                      <a16:colId xmlns:a16="http://schemas.microsoft.com/office/drawing/2014/main" val="874105643"/>
                    </a:ext>
                  </a:extLst>
                </a:gridCol>
              </a:tblGrid>
              <a:tr h="28736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법 제</a:t>
                      </a:r>
                      <a:r>
                        <a:rPr lang="en-US" altLang="ko-KR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19</a:t>
                      </a:r>
                      <a:r>
                        <a:rPr lang="ko-KR" altLang="en-US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시행령 제</a:t>
                      </a:r>
                      <a:r>
                        <a:rPr lang="en-US" altLang="ko-KR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13</a:t>
                      </a:r>
                      <a:r>
                        <a:rPr lang="ko-KR" altLang="en-US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  <a:r>
                        <a:rPr lang="en-US" altLang="ko-KR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</a:t>
                      </a:r>
                      <a:r>
                        <a:rPr lang="ko-KR" altLang="en-US" sz="12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481005"/>
                  </a:ext>
                </a:extLst>
              </a:tr>
              <a:tr h="718407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공통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연계</a:t>
                      </a: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제휴서비스의 내용</a:t>
                      </a:r>
                      <a:endParaRPr lang="en-US" altLang="ko-KR" sz="1100" kern="0" spc="-7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연계</a:t>
                      </a: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제휴서비스의 </a:t>
                      </a:r>
                      <a:r>
                        <a:rPr lang="ko-KR" altLang="en-US" sz="1100" kern="0" spc="-7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이행책임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ko-KR" altLang="en-US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기타 대통령령으로 정하는 사항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/>
                </a:tc>
                <a:tc>
                  <a:txBody>
                    <a:bodyPr/>
                    <a:lstStyle/>
                    <a:p>
                      <a:pPr marL="0" marR="0" indent="-22098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①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연계</a:t>
                      </a: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제휴서비스의 </a:t>
                      </a:r>
                      <a:r>
                        <a:rPr lang="ko-KR" altLang="en-US" sz="1100" kern="0" spc="-7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제공기간</a:t>
                      </a:r>
                      <a:endParaRPr lang="ko-KR" altLang="en-US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-22098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② </a:t>
                      </a:r>
                      <a:r>
                        <a:rPr lang="ko-KR" altLang="en-US" sz="1100" kern="0" spc="-9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연계</a:t>
                      </a:r>
                      <a:r>
                        <a:rPr lang="en-US" altLang="ko-KR" sz="1100" kern="0" spc="-9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</a:t>
                      </a:r>
                      <a:r>
                        <a:rPr lang="ko-KR" altLang="en-US" sz="1100" kern="0" spc="-9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제휴서비스의 변경 시 변경내용 및 사유 사전 </a:t>
                      </a:r>
                      <a:r>
                        <a:rPr lang="ko-KR" altLang="en-US" sz="1100" kern="0" spc="-9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고지사실</a:t>
                      </a:r>
                      <a:r>
                        <a:rPr lang="ko-KR" altLang="en-US" sz="1100" kern="0" spc="-9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및 방법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31917253"/>
                  </a:ext>
                </a:extLst>
              </a:tr>
              <a:tr h="2873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청약철회의 기한 </a:t>
                      </a: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행사방법 </a:t>
                      </a: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효과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/>
                </a:tc>
                <a:tc>
                  <a:txBody>
                    <a:bodyPr/>
                    <a:lstStyle/>
                    <a:p>
                      <a:pPr marL="0" marR="0" indent="-38354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03995799"/>
                  </a:ext>
                </a:extLst>
              </a:tr>
              <a:tr h="6724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그 밖에 대통령령으로 정하는 사항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/>
                </a:tc>
                <a:tc>
                  <a:txBody>
                    <a:bodyPr/>
                    <a:lstStyle/>
                    <a:p>
                      <a:pPr marL="0" marR="0" indent="-22098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① </a:t>
                      </a:r>
                      <a:r>
                        <a:rPr lang="ko-KR" altLang="en-US" sz="1100" kern="0" spc="-11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계약의 해제 </a:t>
                      </a:r>
                      <a:r>
                        <a:rPr lang="en-US" altLang="ko-KR" sz="1100" kern="0" spc="-11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 </a:t>
                      </a:r>
                      <a:r>
                        <a:rPr lang="ko-KR" altLang="en-US" sz="1100" kern="0" spc="-11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해지 및 위법계약해지권</a:t>
                      </a:r>
                      <a:endParaRPr lang="ko-KR" altLang="en-US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-22098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② 민원처리 절차 및 분쟁조정             ③ 예금자보호 여부 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35206861"/>
                  </a:ext>
                </a:extLst>
              </a:tr>
              <a:tr h="71840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보장성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보험상품의 내용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/>
                </a:tc>
                <a:tc>
                  <a:txBody>
                    <a:bodyPr/>
                    <a:lstStyle/>
                    <a:p>
                      <a:pPr marL="0" marR="0" indent="-22098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① </a:t>
                      </a:r>
                      <a:r>
                        <a:rPr lang="ko-KR" altLang="en-US" sz="1100" kern="0" spc="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위험보장의</a:t>
                      </a: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주요내용                     ② 보험료 납입기간 </a:t>
                      </a:r>
                      <a:endParaRPr lang="en-US" altLang="ko-KR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-22098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③ </a:t>
                      </a:r>
                      <a:r>
                        <a:rPr lang="ko-KR" altLang="en-US" sz="1100" kern="0" spc="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en-US" altLang="ko-KR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100" kern="0" spc="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만기환급금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35853371"/>
                  </a:ext>
                </a:extLst>
              </a:tr>
              <a:tr h="18738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보험료</a:t>
                      </a:r>
                      <a:endParaRPr lang="en-US" altLang="ko-KR" sz="1100" kern="0" spc="-7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보험금</a:t>
                      </a: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공제금 포함</a:t>
                      </a: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지급제한 사유 및 </a:t>
                      </a:r>
                      <a:endParaRPr lang="en-US" altLang="ko-KR" sz="1100" kern="0" spc="-7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지급절차</a:t>
                      </a:r>
                      <a:endParaRPr lang="en-US" altLang="ko-KR" sz="1100" kern="0" spc="-7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 </a:t>
                      </a:r>
                      <a:r>
                        <a:rPr lang="ko-KR" altLang="en-US" sz="1100" kern="0" spc="-7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위험보장의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범위 </a:t>
                      </a:r>
                      <a:endParaRPr lang="ko-KR" altLang="en-US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4.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기타 대통령령으로 정하는 사항</a:t>
                      </a:r>
                      <a:endParaRPr lang="en-US" altLang="ko-KR" sz="1100" kern="0" spc="-7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/>
                </a:tc>
                <a:tc>
                  <a:txBody>
                    <a:bodyPr/>
                    <a:lstStyle/>
                    <a:p>
                      <a:pPr marL="0" marR="0" indent="-22098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① 위험보장기간                               ② 계약의 취소 </a:t>
                      </a:r>
                      <a:r>
                        <a:rPr lang="en-US" altLang="ko-KR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 </a:t>
                      </a:r>
                      <a:r>
                        <a:rPr lang="ko-KR" altLang="en-US" sz="1100" kern="0" spc="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무효사항</a:t>
                      </a:r>
                      <a:endParaRPr lang="ko-KR" altLang="en-US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-22098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③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고지 및 통지의무 위반시 계약해지         </a:t>
                      </a: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④ 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보험료의 감액 청구권</a:t>
                      </a:r>
                      <a:endParaRPr lang="ko-KR" altLang="en-US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-20701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⑤</a:t>
                      </a:r>
                      <a:r>
                        <a:rPr lang="ko-KR" altLang="en-US" sz="1100" kern="0" spc="-3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100" kern="0" spc="-10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소비자가 제공받는 </a:t>
                      </a:r>
                      <a:r>
                        <a:rPr lang="ko-KR" altLang="en-US" sz="1100" kern="0" spc="-10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서비스별</a:t>
                      </a:r>
                      <a:r>
                        <a:rPr lang="ko-KR" altLang="en-US" sz="1100" kern="0" spc="-10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수수료 등</a:t>
                      </a:r>
                      <a:r>
                        <a:rPr lang="ko-KR" altLang="en-US" sz="1100" kern="0" spc="-7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부대비용</a:t>
                      </a:r>
                      <a:endParaRPr lang="ko-KR" altLang="en-US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-19177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</a:t>
                      </a: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소비자가 직접판매업자에게 부담하는 </a:t>
                      </a:r>
                      <a:r>
                        <a:rPr lang="ko-KR" altLang="en-US" sz="1100" kern="0" spc="0" dirty="0" err="1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서비스별</a:t>
                      </a: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수수료 의미</a:t>
                      </a:r>
                      <a:endParaRPr lang="en-US" altLang="ko-KR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-19177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-. </a:t>
                      </a: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부가서비스 등의 수수료 의미</a:t>
                      </a:r>
                      <a:endParaRPr lang="en-US" altLang="ko-KR" sz="1100" kern="0" spc="0" dirty="0"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-19177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-. </a:t>
                      </a:r>
                      <a:r>
                        <a:rPr lang="ko-KR" altLang="en-US" sz="1100" kern="0" spc="0" dirty="0"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보험설계사의 판매수수료는 포함되지 않음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71841" marR="71841" marT="35920" marB="3592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72102115"/>
                  </a:ext>
                </a:extLst>
              </a:tr>
            </a:tbl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1004177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8" name="그림 7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77194" y="1313406"/>
            <a:ext cx="3960000" cy="4680000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420846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136033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상품특징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13" name="직선 연결선[R] 67">
            <a:extLst>
              <a:ext uri="{FF2B5EF4-FFF2-40B4-BE49-F238E27FC236}">
                <a16:creationId xmlns:a16="http://schemas.microsoft.com/office/drawing/2014/main" id="{910B2749-C221-0942-8478-943371F90FD0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4030670" y="3708385"/>
            <a:ext cx="230791" cy="0"/>
          </a:xfrm>
          <a:prstGeom prst="line">
            <a:avLst/>
          </a:prstGeom>
          <a:ln w="1587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꺾인 연결선[E] 57">
            <a:extLst>
              <a:ext uri="{FF2B5EF4-FFF2-40B4-BE49-F238E27FC236}">
                <a16:creationId xmlns:a16="http://schemas.microsoft.com/office/drawing/2014/main" id="{889E1735-E129-B142-A2E0-C1EEECA80602}"/>
              </a:ext>
            </a:extLst>
          </p:cNvPr>
          <p:cNvCxnSpPr>
            <a:cxnSpLocks/>
            <a:stCxn id="15" idx="1"/>
          </p:cNvCxnSpPr>
          <p:nvPr/>
        </p:nvCxnSpPr>
        <p:spPr>
          <a:xfrm rot="10800000" flipH="1" flipV="1">
            <a:off x="4261461" y="1970437"/>
            <a:ext cx="357820" cy="3892750"/>
          </a:xfrm>
          <a:prstGeom prst="bentConnector4">
            <a:avLst>
              <a:gd name="adj1" fmla="val -63887"/>
              <a:gd name="adj2" fmla="val 89990"/>
            </a:avLst>
          </a:prstGeom>
          <a:ln w="1587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4261461" y="1194654"/>
            <a:ext cx="4399189" cy="15515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912DA988-AEE8-7C4A-8765-6619DA352A80}"/>
              </a:ext>
            </a:extLst>
          </p:cNvPr>
          <p:cNvSpPr/>
          <p:nvPr/>
        </p:nvSpPr>
        <p:spPr>
          <a:xfrm>
            <a:off x="4261461" y="2932602"/>
            <a:ext cx="4399189" cy="15515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60EFC11-8DF4-C249-9AB4-E10D56EB4981}"/>
              </a:ext>
            </a:extLst>
          </p:cNvPr>
          <p:cNvSpPr/>
          <p:nvPr/>
        </p:nvSpPr>
        <p:spPr>
          <a:xfrm>
            <a:off x="4261461" y="4670550"/>
            <a:ext cx="4399189" cy="1192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C0102F-A010-8442-A55D-85173B141222}"/>
              </a:ext>
            </a:extLst>
          </p:cNvPr>
          <p:cNvSpPr txBox="1"/>
          <p:nvPr/>
        </p:nvSpPr>
        <p:spPr>
          <a:xfrm>
            <a:off x="4261461" y="1264036"/>
            <a:ext cx="361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92100" indent="-244475">
              <a:buFont typeface="Wingdings" pitchFamily="2" charset="2"/>
              <a:buChar char="ü"/>
            </a:pPr>
            <a:r>
              <a:rPr kumimoji="1" lang="ko-KR" altLang="en-US" b="1" dirty="0" err="1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해약환급금</a:t>
            </a:r>
            <a:r>
              <a:rPr kumimoji="1" lang="ko-KR" altLang="en-US" b="1" dirty="0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1" lang="ko-KR" altLang="en-US" b="1" dirty="0" err="1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일부지급형</a:t>
            </a:r>
            <a:r>
              <a:rPr kumimoji="1" lang="en-US" altLang="ko-KR" b="1" dirty="0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(50%</a:t>
            </a:r>
            <a:r>
              <a:rPr kumimoji="1" lang="ko-KR" altLang="en-US" b="1" dirty="0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형</a:t>
            </a:r>
            <a:r>
              <a:rPr kumimoji="1" lang="en-US" altLang="ko-KR" b="1" dirty="0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1" lang="ko-KR" altLang="en-US" b="1" dirty="0">
              <a:solidFill>
                <a:srgbClr val="FFC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12403F-9CAA-1349-943D-B9E064229461}"/>
              </a:ext>
            </a:extLst>
          </p:cNvPr>
          <p:cNvSpPr txBox="1"/>
          <p:nvPr/>
        </p:nvSpPr>
        <p:spPr>
          <a:xfrm>
            <a:off x="4261461" y="2993877"/>
            <a:ext cx="273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92100" indent="-244475">
              <a:buFont typeface="Wingdings" pitchFamily="2" charset="2"/>
              <a:buChar char="ü"/>
            </a:pPr>
            <a:r>
              <a:rPr kumimoji="1" lang="ko-KR" altLang="en-US" b="1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치매 및 치매관련 보장</a:t>
            </a:r>
            <a:endParaRPr kumimoji="1" lang="ko-KR" altLang="en-US" b="1" dirty="0">
              <a:solidFill>
                <a:srgbClr val="FFC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7D85F2-2C2A-8649-A3BA-74FAF3A38C37}"/>
              </a:ext>
            </a:extLst>
          </p:cNvPr>
          <p:cNvSpPr txBox="1"/>
          <p:nvPr/>
        </p:nvSpPr>
        <p:spPr>
          <a:xfrm>
            <a:off x="4261461" y="4733511"/>
            <a:ext cx="3586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92100" indent="-244475">
              <a:buFont typeface="Wingdings" pitchFamily="2" charset="2"/>
              <a:buChar char="ü"/>
            </a:pPr>
            <a:r>
              <a:rPr kumimoji="1" lang="ko-KR" altLang="en-US" b="1" dirty="0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보험기간 </a:t>
            </a:r>
            <a:r>
              <a:rPr kumimoji="1" lang="en-US" altLang="ko-KR" b="1" dirty="0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100</a:t>
            </a:r>
            <a:r>
              <a:rPr kumimoji="1" lang="ko-KR" altLang="en-US" b="1" dirty="0">
                <a:solidFill>
                  <a:srgbClr val="FFC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 만기 선택가능</a:t>
            </a:r>
          </a:p>
        </p:txBody>
      </p:sp>
      <p:cxnSp>
        <p:nvCxnSpPr>
          <p:cNvPr id="21" name="직선 연결선[R] 20">
            <a:extLst>
              <a:ext uri="{FF2B5EF4-FFF2-40B4-BE49-F238E27FC236}">
                <a16:creationId xmlns:a16="http://schemas.microsoft.com/office/drawing/2014/main" id="{2D0722DA-B0A0-C047-884C-AD38675493AD}"/>
              </a:ext>
            </a:extLst>
          </p:cNvPr>
          <p:cNvCxnSpPr>
            <a:cxnSpLocks/>
          </p:cNvCxnSpPr>
          <p:nvPr/>
        </p:nvCxnSpPr>
        <p:spPr>
          <a:xfrm>
            <a:off x="4326776" y="1625204"/>
            <a:ext cx="423726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2CA2AE6-7D7D-0340-A46B-B76A6E5FFA83}"/>
              </a:ext>
            </a:extLst>
          </p:cNvPr>
          <p:cNvSpPr txBox="1"/>
          <p:nvPr/>
        </p:nvSpPr>
        <p:spPr>
          <a:xfrm>
            <a:off x="4431350" y="1688952"/>
            <a:ext cx="4132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indent="-2000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일반형대비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보험료 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↓</a:t>
            </a:r>
            <a:r>
              <a:rPr kumimoji="1" lang="ko-KR" altLang="en-US" sz="1600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  <a:endParaRPr kumimoji="1" lang="en-US" altLang="ko-KR" sz="1600" b="1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333375" indent="-2000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납입완료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후 </a:t>
            </a: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환급률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↑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kumimoji="1" lang="en-US" altLang="ko-KR" sz="1600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cxnSp>
        <p:nvCxnSpPr>
          <p:cNvPr id="23" name="직선 연결선[R] 45">
            <a:extLst>
              <a:ext uri="{FF2B5EF4-FFF2-40B4-BE49-F238E27FC236}">
                <a16:creationId xmlns:a16="http://schemas.microsoft.com/office/drawing/2014/main" id="{2CF22618-E7D0-824F-93E7-1382181E0A94}"/>
              </a:ext>
            </a:extLst>
          </p:cNvPr>
          <p:cNvCxnSpPr>
            <a:cxnSpLocks/>
          </p:cNvCxnSpPr>
          <p:nvPr/>
        </p:nvCxnSpPr>
        <p:spPr>
          <a:xfrm>
            <a:off x="4326776" y="3363209"/>
            <a:ext cx="423726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[R] 46">
            <a:extLst>
              <a:ext uri="{FF2B5EF4-FFF2-40B4-BE49-F238E27FC236}">
                <a16:creationId xmlns:a16="http://schemas.microsoft.com/office/drawing/2014/main" id="{B9A42BCB-9D1C-1846-94A7-FF7DBC3D158A}"/>
              </a:ext>
            </a:extLst>
          </p:cNvPr>
          <p:cNvCxnSpPr>
            <a:cxnSpLocks/>
          </p:cNvCxnSpPr>
          <p:nvPr/>
        </p:nvCxnSpPr>
        <p:spPr>
          <a:xfrm>
            <a:off x="4326776" y="5101214"/>
            <a:ext cx="423726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59C1402-A2E8-314A-B6F2-EA527E2490AF}"/>
              </a:ext>
            </a:extLst>
          </p:cNvPr>
          <p:cNvSpPr txBox="1"/>
          <p:nvPr/>
        </p:nvSpPr>
        <p:spPr>
          <a:xfrm>
            <a:off x="4431350" y="5142820"/>
            <a:ext cx="4132690" cy="404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indent="-2000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주계약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</a:t>
            </a: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비갱신특약</a:t>
            </a:r>
            <a:r>
              <a:rPr kumimoji="1" lang="en-US" altLang="ko-KR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90, 95, 100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세 선택 가능</a:t>
            </a:r>
            <a:endParaRPr kumimoji="1" lang="en-US" altLang="ko-KR" sz="1600" b="1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8" name="타원 27">
            <a:extLst>
              <a:ext uri="{FF2B5EF4-FFF2-40B4-BE49-F238E27FC236}">
                <a16:creationId xmlns:a16="http://schemas.microsoft.com/office/drawing/2014/main" id="{1FBDAC17-7AE1-1346-AE36-42A7651BA2A0}"/>
              </a:ext>
            </a:extLst>
          </p:cNvPr>
          <p:cNvSpPr/>
          <p:nvPr/>
        </p:nvSpPr>
        <p:spPr>
          <a:xfrm>
            <a:off x="4227029" y="3653448"/>
            <a:ext cx="101746" cy="10174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id="{FAE7AE41-9E14-D146-A5DB-0DEDA7F2116B}"/>
              </a:ext>
            </a:extLst>
          </p:cNvPr>
          <p:cNvSpPr/>
          <p:nvPr/>
        </p:nvSpPr>
        <p:spPr>
          <a:xfrm>
            <a:off x="4227029" y="5427251"/>
            <a:ext cx="101746" cy="101746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2CA2AE6-7D7D-0340-A46B-B76A6E5FFA83}"/>
              </a:ext>
            </a:extLst>
          </p:cNvPr>
          <p:cNvSpPr txBox="1"/>
          <p:nvPr/>
        </p:nvSpPr>
        <p:spPr>
          <a:xfrm>
            <a:off x="4442434" y="3345951"/>
            <a:ext cx="413269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indent="-2000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진단자금</a:t>
            </a:r>
            <a:r>
              <a:rPr kumimoji="1" lang="en-US" altLang="ko-KR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 </a:t>
            </a: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생활비 </a:t>
            </a:r>
            <a:r>
              <a:rPr kumimoji="1" lang="en-US" altLang="ko-KR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sz="1600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주계약</a:t>
            </a:r>
            <a:r>
              <a:rPr kumimoji="1" lang="ko-KR" altLang="en-US" sz="1200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</a:t>
            </a:r>
            <a:endParaRPr kumimoji="1" lang="en-US" altLang="ko-KR" sz="1200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3350">
              <a:lnSpc>
                <a:spcPct val="150000"/>
              </a:lnSpc>
            </a:pPr>
            <a:r>
              <a:rPr kumimoji="1" lang="en-US" altLang="ko-KR" sz="12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</a:t>
            </a:r>
            <a:r>
              <a:rPr kumimoji="1" lang="en-US" altLang="ko-KR" sz="14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-  CDR 1 : </a:t>
            </a:r>
            <a:r>
              <a:rPr kumimoji="1" lang="ko-KR" altLang="en-US" sz="14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경도</a:t>
            </a:r>
            <a:r>
              <a:rPr kumimoji="1" lang="en-US" altLang="ko-KR" sz="14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CDR 2 : </a:t>
            </a:r>
            <a:r>
              <a:rPr kumimoji="1" lang="ko-KR" altLang="en-US" sz="14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중등도</a:t>
            </a:r>
            <a:r>
              <a:rPr kumimoji="1" lang="en-US" altLang="ko-KR" sz="14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CDR 3 </a:t>
            </a:r>
            <a:r>
              <a:rPr kumimoji="1" lang="ko-KR" altLang="en-US" sz="14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이상</a:t>
            </a:r>
            <a:r>
              <a:rPr kumimoji="1" lang="en-US" altLang="ko-KR" sz="14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:  </a:t>
            </a:r>
            <a:r>
              <a:rPr kumimoji="1" lang="ko-KR" altLang="en-US" sz="14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중증</a:t>
            </a:r>
            <a:endParaRPr kumimoji="1" lang="en-US" altLang="ko-KR" sz="1400" b="1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333375" indent="-2000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파킨슨병</a:t>
            </a:r>
            <a:r>
              <a:rPr kumimoji="1" lang="en-US" altLang="ko-KR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급여치매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뇌혈관 </a:t>
            </a:r>
            <a:r>
              <a:rPr kumimoji="1" lang="ko-KR" altLang="en-US" sz="1600" b="1" spc="-15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검사비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1" lang="en-US" altLang="ko-KR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kumimoji="1" lang="ko-KR" altLang="en-US" sz="1600" b="1" spc="-1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특약</a:t>
            </a:r>
            <a:endParaRPr kumimoji="1" lang="en-US" altLang="ko-KR" sz="1600" spc="-15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68D5427B-096D-FC45-9451-F2270FA3BFAD}"/>
              </a:ext>
            </a:extLst>
          </p:cNvPr>
          <p:cNvGrpSpPr/>
          <p:nvPr/>
        </p:nvGrpSpPr>
        <p:grpSpPr>
          <a:xfrm>
            <a:off x="406432" y="1937185"/>
            <a:ext cx="3463896" cy="3558560"/>
            <a:chOff x="962935" y="1860175"/>
            <a:chExt cx="3980815" cy="3493829"/>
          </a:xfrm>
        </p:grpSpPr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261011EF-9263-4547-B28A-6D6AFE05690C}"/>
                </a:ext>
              </a:extLst>
            </p:cNvPr>
            <p:cNvSpPr/>
            <p:nvPr/>
          </p:nvSpPr>
          <p:spPr>
            <a:xfrm>
              <a:off x="1881462" y="1860175"/>
              <a:ext cx="2073729" cy="207372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7000">
                    <a:schemeClr val="bg1">
                      <a:lumMod val="95000"/>
                    </a:schemeClr>
                  </a:gs>
                  <a:gs pos="84000">
                    <a:schemeClr val="bg1">
                      <a:lumMod val="85000"/>
                    </a:schemeClr>
                  </a:gs>
                  <a:gs pos="99000">
                    <a:schemeClr val="bg1">
                      <a:lumMod val="75000"/>
                    </a:schemeClr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 dirty="0"/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73EA71CF-3732-9540-AD2E-2A6B332E83AA}"/>
                </a:ext>
              </a:extLst>
            </p:cNvPr>
            <p:cNvSpPr/>
            <p:nvPr/>
          </p:nvSpPr>
          <p:spPr>
            <a:xfrm>
              <a:off x="2870021" y="3280275"/>
              <a:ext cx="2073729" cy="2073729"/>
            </a:xfrm>
            <a:prstGeom prst="ellipse">
              <a:avLst/>
            </a:prstGeom>
            <a:blipFill dpi="0"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b="1000"/>
              </a:stretch>
            </a:blipFill>
            <a:ln w="2857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7000">
                    <a:schemeClr val="accent2">
                      <a:lumMod val="40000"/>
                      <a:lumOff val="60000"/>
                    </a:schemeClr>
                  </a:gs>
                  <a:gs pos="84000">
                    <a:srgbClr val="FFC16C"/>
                  </a:gs>
                  <a:gs pos="99000">
                    <a:srgbClr val="FFB651"/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5" name="타원 34">
              <a:extLst>
                <a:ext uri="{FF2B5EF4-FFF2-40B4-BE49-F238E27FC236}">
                  <a16:creationId xmlns:a16="http://schemas.microsoft.com/office/drawing/2014/main" id="{C8EB858F-F7F6-A542-9A23-37FB55696E5B}"/>
                </a:ext>
              </a:extLst>
            </p:cNvPr>
            <p:cNvSpPr/>
            <p:nvPr/>
          </p:nvSpPr>
          <p:spPr>
            <a:xfrm>
              <a:off x="962935" y="3280275"/>
              <a:ext cx="2073729" cy="2073729"/>
            </a:xfrm>
            <a:prstGeom prst="ellipse">
              <a:avLst/>
            </a:prstGeom>
            <a:blipFill dpi="0"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3000">
                    <a:schemeClr val="accent4">
                      <a:lumMod val="40000"/>
                      <a:lumOff val="60000"/>
                    </a:schemeClr>
                  </a:gs>
                  <a:gs pos="83000">
                    <a:schemeClr val="accent4">
                      <a:lumMod val="40000"/>
                      <a:lumOff val="60000"/>
                    </a:schemeClr>
                  </a:gs>
                  <a:gs pos="100000">
                    <a:srgbClr val="FFC000"/>
                  </a:gs>
                </a:gsLst>
                <a:lin ang="5400000" scaled="1"/>
              </a:gradFill>
            </a:ln>
            <a:effectLst>
              <a:outerShdw blurRad="50800" dist="38100" dir="2700000" algn="tl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79D8EBAF-3D42-0247-A65F-6D325E08E4AE}"/>
                </a:ext>
              </a:extLst>
            </p:cNvPr>
            <p:cNvSpPr/>
            <p:nvPr/>
          </p:nvSpPr>
          <p:spPr>
            <a:xfrm>
              <a:off x="2011489" y="2006912"/>
              <a:ext cx="1875588" cy="15511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2860"/>
                </a:lnSpc>
              </a:pPr>
              <a:r>
                <a:rPr lang="ko-KR" altLang="en-US" sz="2000" b="1" spc="-150" dirty="0" err="1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든든한인생</a:t>
              </a:r>
              <a:endParaRPr lang="en-US" altLang="ko-KR" sz="2000" b="1" spc="-150" dirty="0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algn="ctr">
                <a:lnSpc>
                  <a:spcPts val="2860"/>
                </a:lnSpc>
              </a:pPr>
              <a:r>
                <a:rPr lang="ko-KR" altLang="en-US" sz="2000" b="1" spc="-150" dirty="0" err="1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치매보험</a:t>
              </a:r>
              <a:endParaRPr lang="en-US" altLang="ko-KR" sz="2000" b="1" spc="-150" dirty="0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algn="ctr">
                <a:lnSpc>
                  <a:spcPts val="2860"/>
                </a:lnSpc>
              </a:pPr>
              <a:r>
                <a:rPr lang="en-US" altLang="ko-KR" sz="1200" spc="-150" dirty="0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(</a:t>
              </a:r>
              <a:r>
                <a:rPr lang="ko-KR" altLang="en-US" sz="1200" spc="-150" dirty="0" err="1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해약환급금</a:t>
              </a:r>
              <a:r>
                <a:rPr lang="ko-KR" altLang="en-US" sz="1200" spc="-150" dirty="0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</a:t>
              </a:r>
              <a:r>
                <a:rPr lang="ko-KR" altLang="en-US" sz="1200" spc="-150" dirty="0" err="1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일부지급형</a:t>
              </a:r>
              <a:r>
                <a:rPr lang="en-US" altLang="ko-KR" sz="1200" spc="-150" dirty="0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(50%</a:t>
              </a:r>
              <a:r>
                <a:rPr lang="ko-KR" altLang="en-US" sz="1200" spc="-150" dirty="0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형</a:t>
              </a:r>
              <a:r>
                <a:rPr lang="en-US" altLang="ko-KR" sz="1200" spc="-150" dirty="0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),</a:t>
              </a:r>
              <a:r>
                <a:rPr lang="ko-KR" altLang="en-US" sz="1200" spc="-150" dirty="0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무배당</a:t>
              </a:r>
              <a:r>
                <a:rPr lang="en-US" altLang="ko-KR" sz="1200" spc="-150" dirty="0">
                  <a:solidFill>
                    <a:schemeClr val="accent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)</a:t>
              </a:r>
              <a:endParaRPr lang="ko-KR" altLang="en-US" sz="1200" spc="-150" dirty="0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</p:grp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209632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상품기본내용 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상품구성 및 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적용이율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921694"/>
              </p:ext>
            </p:extLst>
          </p:nvPr>
        </p:nvGraphicFramePr>
        <p:xfrm>
          <a:off x="588508" y="1256743"/>
          <a:ext cx="7923725" cy="4627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484">
                  <a:extLst>
                    <a:ext uri="{9D8B030D-6E8A-4147-A177-3AD203B41FA5}">
                      <a16:colId xmlns:a16="http://schemas.microsoft.com/office/drawing/2014/main" val="2424531224"/>
                    </a:ext>
                  </a:extLst>
                </a:gridCol>
                <a:gridCol w="6533241">
                  <a:extLst>
                    <a:ext uri="{9D8B030D-6E8A-4147-A177-3AD203B41FA5}">
                      <a16:colId xmlns:a16="http://schemas.microsoft.com/office/drawing/2014/main" val="2299466568"/>
                    </a:ext>
                  </a:extLst>
                </a:gridCol>
              </a:tblGrid>
              <a:tr h="40592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 분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600"/>
                        </a:spcAft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상품명</a:t>
                      </a:r>
                      <a:endParaRPr lang="ko-KR" altLang="en-US" sz="1400" dirty="0">
                        <a:solidFill>
                          <a:schemeClr val="bg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803652"/>
                  </a:ext>
                </a:extLst>
              </a:tr>
              <a:tr h="40592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주계약</a:t>
                      </a:r>
                      <a:endParaRPr lang="ko-KR" altLang="en-US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든든한인생치매보험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무배당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2309 [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)]</a:t>
                      </a:r>
                      <a:endParaRPr lang="ko-KR" altLang="en-US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87264277"/>
                  </a:ext>
                </a:extLst>
              </a:tr>
              <a:tr h="194845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300"/>
                        </a:spcAft>
                      </a:pPr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선택특약</a:t>
                      </a:r>
                      <a:endParaRPr lang="en-US" altLang="ko-KR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</a:t>
                      </a:r>
                      <a:endParaRPr lang="en-US" altLang="ko-KR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</a:t>
                      </a:r>
                      <a:r>
                        <a:rPr lang="ko-KR" altLang="en-US" sz="1400" b="0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종</a:t>
                      </a: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중증이상치매진단특약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[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)]      </a:t>
                      </a:r>
                    </a:p>
                    <a:p>
                      <a:pPr marL="0" indent="0" latinLnBrk="1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중등도이상치매진단특약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(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)] </a:t>
                      </a:r>
                    </a:p>
                    <a:p>
                      <a:pPr latinLnBrk="1">
                        <a:spcAft>
                          <a:spcPts val="600"/>
                        </a:spcAft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경도이상치매진단특약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[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)]    </a:t>
                      </a:r>
                    </a:p>
                    <a:p>
                      <a:pPr latinLnBrk="1">
                        <a:spcAft>
                          <a:spcPts val="600"/>
                        </a:spcAft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파킨슨병진단특약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[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)]  </a:t>
                      </a:r>
                    </a:p>
                    <a:p>
                      <a:pPr latinLnBrk="1">
                        <a:spcAft>
                          <a:spcPts val="600"/>
                        </a:spcAft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급여</a:t>
                      </a:r>
                      <a:r>
                        <a:rPr lang="ko-KR" altLang="en-US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치매 및 뇌혈관질환 </a:t>
                      </a:r>
                      <a:r>
                        <a:rPr lang="ko-KR" altLang="en-US" sz="1400" baseline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검사비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특약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[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)]</a:t>
                      </a:r>
                      <a:endParaRPr lang="ko-KR" altLang="en-US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3129902"/>
                  </a:ext>
                </a:extLst>
              </a:tr>
              <a:tr h="69007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제도성특약</a:t>
                      </a:r>
                      <a:endParaRPr lang="en-US" altLang="ko-KR" sz="140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</a:t>
                      </a:r>
                      <a:r>
                        <a:rPr lang="ko-KR" altLang="en-US" sz="1400" b="1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종</a:t>
                      </a:r>
                      <a:r>
                        <a:rPr lang="en-US" altLang="ko-KR" sz="1400" b="1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특정 신체부위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질병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보장제한부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인수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특약</a:t>
                      </a:r>
                      <a:endParaRPr lang="en-US" altLang="ko-KR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19971640"/>
                  </a:ext>
                </a:extLst>
              </a:tr>
              <a:tr h="11771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err="1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적용이율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주계약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4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계약일로부터 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년이내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연복리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3.25%, 10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년초과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연복리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2.00% </a:t>
                      </a:r>
                    </a:p>
                    <a:p>
                      <a:pPr marL="0" indent="0" latinLnBrk="1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altLang="ko-KR" sz="140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</a:t>
                      </a:r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선택특약</a:t>
                      </a:r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계약일부터 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년이내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연복리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3.25%</a:t>
                      </a:r>
                    </a:p>
                    <a:p>
                      <a:pPr marL="0" indent="0" latinLnBrk="1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               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계약일부터 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년초과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연복리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2.0% (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단 </a:t>
                      </a:r>
                      <a:r>
                        <a:rPr lang="ko-KR" altLang="en-US" sz="1400" spc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제도성특약</a:t>
                      </a:r>
                      <a:r>
                        <a:rPr lang="ko-KR" altLang="en-US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제외</a:t>
                      </a:r>
                      <a:r>
                        <a:rPr lang="en-US" altLang="ko-KR" sz="1400" spc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400" b="0" spc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89238299"/>
                  </a:ext>
                </a:extLst>
              </a:tr>
            </a:tbl>
          </a:graphicData>
        </a:graphic>
      </p:graphicFrame>
      <p:sp>
        <p:nvSpPr>
          <p:cNvPr id="9" name="직사각형 8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276691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상품기본내용 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주계약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가입연령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201526"/>
              </p:ext>
            </p:extLst>
          </p:nvPr>
        </p:nvGraphicFramePr>
        <p:xfrm>
          <a:off x="667789" y="1313873"/>
          <a:ext cx="7844445" cy="4450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0635">
                  <a:extLst>
                    <a:ext uri="{9D8B030D-6E8A-4147-A177-3AD203B41FA5}">
                      <a16:colId xmlns:a16="http://schemas.microsoft.com/office/drawing/2014/main" val="1646608561"/>
                    </a:ext>
                  </a:extLst>
                </a:gridCol>
                <a:gridCol w="1120635">
                  <a:extLst>
                    <a:ext uri="{9D8B030D-6E8A-4147-A177-3AD203B41FA5}">
                      <a16:colId xmlns:a16="http://schemas.microsoft.com/office/drawing/2014/main" val="435004222"/>
                    </a:ext>
                  </a:extLst>
                </a:gridCol>
                <a:gridCol w="1120635">
                  <a:extLst>
                    <a:ext uri="{9D8B030D-6E8A-4147-A177-3AD203B41FA5}">
                      <a16:colId xmlns:a16="http://schemas.microsoft.com/office/drawing/2014/main" val="1833568537"/>
                    </a:ext>
                  </a:extLst>
                </a:gridCol>
                <a:gridCol w="1120635">
                  <a:extLst>
                    <a:ext uri="{9D8B030D-6E8A-4147-A177-3AD203B41FA5}">
                      <a16:colId xmlns:a16="http://schemas.microsoft.com/office/drawing/2014/main" val="1754419338"/>
                    </a:ext>
                  </a:extLst>
                </a:gridCol>
                <a:gridCol w="1120635">
                  <a:extLst>
                    <a:ext uri="{9D8B030D-6E8A-4147-A177-3AD203B41FA5}">
                      <a16:colId xmlns:a16="http://schemas.microsoft.com/office/drawing/2014/main" val="3043571771"/>
                    </a:ext>
                  </a:extLst>
                </a:gridCol>
                <a:gridCol w="1120635">
                  <a:extLst>
                    <a:ext uri="{9D8B030D-6E8A-4147-A177-3AD203B41FA5}">
                      <a16:colId xmlns:a16="http://schemas.microsoft.com/office/drawing/2014/main" val="1424756124"/>
                    </a:ext>
                  </a:extLst>
                </a:gridCol>
                <a:gridCol w="1120635">
                  <a:extLst>
                    <a:ext uri="{9D8B030D-6E8A-4147-A177-3AD203B41FA5}">
                      <a16:colId xmlns:a16="http://schemas.microsoft.com/office/drawing/2014/main" val="1355776249"/>
                    </a:ext>
                  </a:extLst>
                </a:gridCol>
              </a:tblGrid>
              <a:tr h="89011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납입기간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90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 만기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95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 만기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100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 만기</a:t>
                      </a:r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1146194"/>
                  </a:ext>
                </a:extLst>
              </a:tr>
              <a:tr h="89011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남자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여자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남자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여자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남자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여자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009310"/>
                  </a:ext>
                </a:extLst>
              </a:tr>
              <a:tr h="890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35~72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30~70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35~75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30~73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35~75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30~75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35736523"/>
                  </a:ext>
                </a:extLst>
              </a:tr>
              <a:tr h="890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35~67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30~65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35~70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30~68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35~74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30~72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70786072"/>
                  </a:ext>
                </a:extLst>
              </a:tr>
              <a:tr h="890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35~62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30~60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35~66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30~64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35~70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30~68</a:t>
                      </a:r>
                      <a:r>
                        <a:rPr kumimoji="0" lang="ko-KR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세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5551235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1375" y="5796779"/>
            <a:ext cx="8492301" cy="253916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marL="1165225" indent="-1165225" fontAlgn="auto" latinLnBrk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ko-KR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10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가입나이의</a:t>
            </a:r>
            <a:r>
              <a:rPr lang="ko-KR" altLang="en-US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최소기준은</a:t>
            </a:r>
            <a:r>
              <a:rPr lang="ko-KR" altLang="en-US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남자 </a:t>
            </a:r>
            <a:r>
              <a:rPr lang="en-US" altLang="ko-KR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35</a:t>
            </a:r>
            <a:r>
              <a:rPr lang="ko-KR" altLang="en-US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세</a:t>
            </a:r>
            <a:r>
              <a:rPr lang="en-US" altLang="ko-KR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여자 </a:t>
            </a:r>
            <a:r>
              <a:rPr lang="en-US" altLang="ko-KR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lang="ko-KR" altLang="en-US" sz="10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세로 함</a:t>
            </a:r>
            <a:endParaRPr lang="en-US" altLang="ko-KR" sz="10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269121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상품기본내용 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보장내용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주계약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27391"/>
              </p:ext>
            </p:extLst>
          </p:nvPr>
        </p:nvGraphicFramePr>
        <p:xfrm>
          <a:off x="609448" y="1403920"/>
          <a:ext cx="792757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315">
                  <a:extLst>
                    <a:ext uri="{9D8B030D-6E8A-4147-A177-3AD203B41FA5}">
                      <a16:colId xmlns:a16="http://schemas.microsoft.com/office/drawing/2014/main" val="3525112867"/>
                    </a:ext>
                  </a:extLst>
                </a:gridCol>
                <a:gridCol w="1399770">
                  <a:extLst>
                    <a:ext uri="{9D8B030D-6E8A-4147-A177-3AD203B41FA5}">
                      <a16:colId xmlns:a16="http://schemas.microsoft.com/office/drawing/2014/main" val="3600958440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177896613"/>
                    </a:ext>
                  </a:extLst>
                </a:gridCol>
                <a:gridCol w="1949333">
                  <a:extLst>
                    <a:ext uri="{9D8B030D-6E8A-4147-A177-3AD203B41FA5}">
                      <a16:colId xmlns:a16="http://schemas.microsoft.com/office/drawing/2014/main" val="921209714"/>
                    </a:ext>
                  </a:extLst>
                </a:gridCol>
                <a:gridCol w="1795552">
                  <a:extLst>
                    <a:ext uri="{9D8B030D-6E8A-4147-A177-3AD203B41FA5}">
                      <a16:colId xmlns:a16="http://schemas.microsoft.com/office/drawing/2014/main" val="1662428495"/>
                    </a:ext>
                  </a:extLst>
                </a:gridCol>
              </a:tblGrid>
              <a:tr h="15609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급부명칭</a:t>
                      </a:r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지급사유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보장금액</a:t>
                      </a:r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36196729"/>
                  </a:ext>
                </a:extLst>
              </a:tr>
              <a:tr h="24056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주계약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중증치매진단자금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피보험자가 보험기간 중 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치매보장개시일 이후에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＇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중증치매상태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’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로 최종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진단확정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받은 때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최초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회에 한함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치매보장개시일부터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계약일 이후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경과시점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계약해당일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전일까지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1,000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35684797"/>
                  </a:ext>
                </a:extLst>
              </a:tr>
              <a:tr h="3752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계약일 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이후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경과시점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계약해당일부터 </a:t>
                      </a:r>
                      <a:r>
                        <a:rPr lang="en-US" altLang="ko-KR" sz="105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</a:t>
                      </a:r>
                      <a:r>
                        <a:rPr lang="ko-KR" altLang="en-US" sz="105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</a:t>
                      </a:r>
                      <a:r>
                        <a:rPr lang="ko-KR" altLang="en-US" sz="105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경과시점</a:t>
                      </a:r>
                      <a:endParaRPr lang="en-US" altLang="ko-KR" sz="105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계약해당일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전일까지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1,000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+ 2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년경과시점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계약해당일부터 매년 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계약해당일에 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‘</a:t>
                      </a:r>
                      <a:r>
                        <a:rPr lang="ko-KR" altLang="en-US" sz="105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보험가입금액에 </a:t>
                      </a:r>
                      <a:r>
                        <a:rPr lang="en-US" altLang="ko-KR" sz="105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20%</a:t>
                      </a:r>
                      <a:r>
                        <a:rPr lang="ko-KR" altLang="en-US" sz="105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를 </a:t>
                      </a:r>
                      <a:endParaRPr lang="en-US" altLang="ko-KR" sz="105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곱한 금액</a:t>
                      </a:r>
                      <a:r>
                        <a:rPr lang="en-US" altLang="ko-KR" sz="105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＇</a:t>
                      </a:r>
                      <a:r>
                        <a:rPr lang="ko-KR" altLang="en-US" sz="105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만큼 더한 금액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201703"/>
                  </a:ext>
                </a:extLst>
              </a:tr>
              <a:tr h="19244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계약일 이후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경과시점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계약해당일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이후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3.000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67480287"/>
                  </a:ext>
                </a:extLst>
              </a:tr>
              <a:tr h="44263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중중치매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생활비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피보험자가 보험기간 중 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치매보장개시일 이후에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‘중증치매상태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’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로 최종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진단확정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받은 때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(60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개월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확정지급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최초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회에 한함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매월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3064563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6302020" y="1127404"/>
            <a:ext cx="22605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보험가입금액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1,000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만 원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030" y="8148821"/>
            <a:ext cx="8492301" cy="1954381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marL="1165225" indent="-1165225" latinLnBrk="0">
              <a:spcAft>
                <a:spcPts val="600"/>
              </a:spcAft>
              <a:defRPr/>
            </a:pPr>
            <a:r>
              <a:rPr lang="ko-KR" altLang="en-US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</a:t>
            </a:r>
            <a:r>
              <a:rPr lang="en-US" altLang="ko-KR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1)  </a:t>
            </a:r>
            <a:r>
              <a:rPr lang="ko-KR" altLang="en-US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치매보장개시일  </a:t>
            </a:r>
            <a:r>
              <a:rPr lang="en-US" altLang="ko-KR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‘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치매보장개시일’이라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함은 계약일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부활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부터 그 날을 포함하여 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년이 지난날의 다음날을 말합니다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다만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보험기간 중 발생한 </a:t>
            </a:r>
            <a:endParaRPr lang="en-US" altLang="ko-KR" sz="9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165225" indent="-1165225" latinLnBrk="0">
              <a:spcAft>
                <a:spcPts val="600"/>
              </a:spcAft>
              <a:defRPr/>
            </a:pP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재해로 인한 뇌의 손상을 직접적인 원인으로 ‘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중증치매상태’가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발생한 경우에는 계약일 또는 부활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일을 말합니다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marL="1165225" indent="-1165225" latinLnBrk="0">
              <a:spcAft>
                <a:spcPts val="600"/>
              </a:spcAft>
              <a:defRPr/>
            </a:pPr>
            <a:r>
              <a:rPr lang="ko-KR" altLang="en-US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</a:t>
            </a:r>
            <a:r>
              <a:rPr lang="en-US" altLang="ko-KR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2) </a:t>
            </a:r>
            <a:r>
              <a:rPr lang="ko-KR" altLang="en-US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‘</a:t>
            </a:r>
            <a:r>
              <a:rPr lang="ko-KR" altLang="en-US" sz="900" spc="-11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중증치매상태’의</a:t>
            </a:r>
            <a:r>
              <a:rPr lang="ko-KR" altLang="en-US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최종진단확정  </a:t>
            </a:r>
            <a:r>
              <a:rPr lang="en-US" altLang="ko-KR" sz="900" spc="-11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900" dirty="0"/>
              <a:t>‘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중증치매상태’의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진단은 의료기관의 치매 전문의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신경과 또는 정신건강의학과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진단서에 의하고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 진단은 병력청취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    </a:t>
            </a:r>
          </a:p>
          <a:p>
            <a:pPr marL="1165225" indent="-1165225" latinLnBrk="0">
              <a:spcAft>
                <a:spcPts val="600"/>
              </a:spcAft>
              <a:defRPr/>
            </a:pP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인지기능 및 정신상태 평가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신체진찰과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신경계진찰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신경심리검사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일상생활능력평가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검사실검사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뇌영상검사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 해당 치매의     </a:t>
            </a:r>
            <a:endParaRPr lang="en-US" altLang="ko-KR" sz="9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165225" indent="-1165225" latinLnBrk="0">
              <a:spcAft>
                <a:spcPts val="600"/>
              </a:spcAft>
              <a:defRPr/>
            </a:pP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진단 및 원인질환 감별을 위해 의학적으로 필요한 검사 및 그 결과에 대한 종합적인 평가를 기초로 정해지며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뇌영상검사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</a:t>
            </a:r>
            <a:endParaRPr lang="en-US" altLang="ko-KR" sz="9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165225" indent="-1165225" latinLnBrk="0">
              <a:spcAft>
                <a:spcPts val="600"/>
              </a:spcAft>
              <a:defRPr/>
            </a:pP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일부 검사에서 치매의 소견이 확인되지 않았다 하더라도 다른 검사에 의한 종합적인 평가를 기초로 치매를 진단할 수 있습니다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1165225" indent="-1165225" latinLnBrk="0">
              <a:spcAft>
                <a:spcPts val="600"/>
              </a:spcAft>
              <a:defRPr/>
            </a:pP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그 진단일로부터 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90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일이 경과된 이후에 회사가 피보험자의 ‘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중증치매상태’가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계속 지속되었음을 치매 전문의의 진단 등</a:t>
            </a:r>
            <a:endParaRPr lang="en-US" altLang="ko-KR" sz="9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165225" indent="-1165225" latinLnBrk="0">
              <a:spcAft>
                <a:spcPts val="600"/>
              </a:spcAft>
              <a:defRPr/>
            </a:pP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객관적 소견을 통해 확인함으로써 ‘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중증치매상태’로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최종 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진단확정됩니다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회사는 </a:t>
            </a:r>
            <a:r>
              <a:rPr lang="ko-KR" altLang="en-US" sz="9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치매상태의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조사나 확인을 위해 필요한</a:t>
            </a:r>
            <a:endParaRPr lang="en-US" altLang="ko-KR" sz="9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165225" indent="-1165225" latinLnBrk="0">
              <a:spcAft>
                <a:spcPts val="600"/>
              </a:spcAft>
              <a:defRPr/>
            </a:pP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               </a:t>
            </a:r>
            <a:r>
              <a:rPr lang="ko-KR" altLang="en-US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경우 계약자 또는 피보험자에게 치매의 진단을 위해 실시한 검사결과 제출을 요청할 수 있습니다</a:t>
            </a:r>
            <a:r>
              <a:rPr lang="en-US" altLang="ko-KR" sz="9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endParaRPr lang="ko-KR" altLang="en-US" sz="900" spc="-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30" y="4715933"/>
            <a:ext cx="8288250" cy="1413935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74298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상품기본내용 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보장내용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선택특약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527524"/>
              </p:ext>
            </p:extLst>
          </p:nvPr>
        </p:nvGraphicFramePr>
        <p:xfrm>
          <a:off x="617915" y="1480122"/>
          <a:ext cx="7997920" cy="2775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1336">
                  <a:extLst>
                    <a:ext uri="{9D8B030D-6E8A-4147-A177-3AD203B41FA5}">
                      <a16:colId xmlns:a16="http://schemas.microsoft.com/office/drawing/2014/main" val="3525112867"/>
                    </a:ext>
                  </a:extLst>
                </a:gridCol>
                <a:gridCol w="1137765">
                  <a:extLst>
                    <a:ext uri="{9D8B030D-6E8A-4147-A177-3AD203B41FA5}">
                      <a16:colId xmlns:a16="http://schemas.microsoft.com/office/drawing/2014/main" val="2436357139"/>
                    </a:ext>
                  </a:extLst>
                </a:gridCol>
                <a:gridCol w="3620963">
                  <a:extLst>
                    <a:ext uri="{9D8B030D-6E8A-4147-A177-3AD203B41FA5}">
                      <a16:colId xmlns:a16="http://schemas.microsoft.com/office/drawing/2014/main" val="177896613"/>
                    </a:ext>
                  </a:extLst>
                </a:gridCol>
                <a:gridCol w="1537856">
                  <a:extLst>
                    <a:ext uri="{9D8B030D-6E8A-4147-A177-3AD203B41FA5}">
                      <a16:colId xmlns:a16="http://schemas.microsoft.com/office/drawing/2014/main" val="921209714"/>
                    </a:ext>
                  </a:extLst>
                </a:gridCol>
              </a:tblGrid>
              <a:tr h="4779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상품명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급부명칭</a:t>
                      </a:r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지급사유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보장금액</a:t>
                      </a:r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196729"/>
                  </a:ext>
                </a:extLst>
              </a:tr>
              <a:tr h="76601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경도이상치매진단특약</a:t>
                      </a:r>
                      <a:r>
                        <a:rPr lang="ko-KR" altLang="en-US" sz="105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050" baseline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/>
                      <a:r>
                        <a:rPr lang="ko-KR" altLang="en-US" sz="105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050" baseline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ko-KR" altLang="en-US" sz="105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050" baseline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/>
                      <a:r>
                        <a:rPr lang="ko-KR" altLang="en-US" sz="105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일부지급형형</a:t>
                      </a:r>
                      <a:r>
                        <a:rPr lang="en-US" altLang="ko-KR" sz="105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(50%)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경도이상치매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진단자금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피보험자가 보험기간 중 치매보장개시일 이후에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‘</a:t>
                      </a:r>
                      <a:r>
                        <a:rPr lang="ko-KR" altLang="en-US" sz="1050" kern="1200" spc="0" baseline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경도이상치매상태’로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최종 </a:t>
                      </a:r>
                      <a:r>
                        <a:rPr lang="ko-KR" altLang="en-US" sz="1050" kern="1200" spc="0" baseline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진단확정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받은 때</a:t>
                      </a:r>
                      <a:endParaRPr lang="en-US" altLang="ko-KR" sz="1050" kern="1200" spc="0" baseline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최초 </a:t>
                      </a:r>
                      <a:r>
                        <a:rPr lang="en-US" altLang="ko-KR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회에 한 함</a:t>
                      </a:r>
                      <a:r>
                        <a:rPr lang="en-US" altLang="ko-KR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1,000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35684797"/>
                  </a:ext>
                </a:extLst>
              </a:tr>
              <a:tr h="76601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중등도이상치매진단특약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중등도이상치매 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진단자금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피보험자가 보험기간 중 치매보장개시일 이후에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‘</a:t>
                      </a:r>
                      <a:r>
                        <a:rPr kumimoji="0" lang="ko-KR" alt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중등도이상치매상태’로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 최종 </a:t>
                      </a:r>
                      <a:r>
                        <a:rPr kumimoji="0" lang="ko-KR" alt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진단확정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 받은 때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(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최초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1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회에 한 함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)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1,000</a:t>
                      </a:r>
                      <a:r>
                        <a:rPr kumimoji="0" lang="ko-KR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만원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01742278"/>
                  </a:ext>
                </a:extLst>
              </a:tr>
              <a:tr h="76601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중증이상치매진단특약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중증치매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 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진단자금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피보험자가 보험기간 중 치매보장개시일 이후에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‘</a:t>
                      </a:r>
                      <a:r>
                        <a:rPr kumimoji="0" lang="ko-KR" alt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중증치매상태’로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 최종 </a:t>
                      </a:r>
                      <a:r>
                        <a:rPr kumimoji="0" lang="ko-KR" alt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진단확정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 받은 때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(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최초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1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회에 한 함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)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1,000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만원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9531368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6302020" y="1195140"/>
            <a:ext cx="22605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보험가입금액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1,000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만 원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0789" y="4323521"/>
            <a:ext cx="79817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경도이상치매진단특약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무배당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해약환급금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일부지급형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(50%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))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-‘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치매보장개시일’이라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함은 계약일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부활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부터 그 날을 포함하여 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년이 지난날의 다음날을 말합니다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다만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보험기간 중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발생한 재해로 인한 뇌의 손상을 직접적인 원인으로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경도이상치매상태’가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발생한 경우에는 계약일 또는 부활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일을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말합니다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-‘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경도이상치매상태’의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진단은 의료기관의 치매 전문의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신경과 또는 정신건강의학과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진단서에 의하고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 진단은 병력청취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인지  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기능 및 정신상태 평가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신체진찰과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신경계진찰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신경심리검사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일상생활능력평가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검사실검사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뇌영상검사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 해당 치매의 진단 및    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원인질환 감별을 위해 의학적으로 필요한 검사 및 그 결과에 대한 종합적인 평가를 기초로 정해지며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뇌영상검사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 일부 검사에서  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치매의 소견이 확인되지 않았다 하더라도 다른 검사에 의한 종합적인 평가를 기초로 치매를 진단할 수 있습니다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그 진단일로부터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90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일이 경과된 이후에 회사가 피보험자의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경도이상치매상태‘가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계속 지속되었음을 치매 전문의의 진단 등 객관적 소견을 통해 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확인함으로써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경도이상치매상태’로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최종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진단확정됩니다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회사는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치매상태의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조사나 확인을 위해 필요한 경우 계약자 또는 피  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보험자에게 치매의 진단을 위해 실시한 검사결과 제출을 요청할 수 있습니다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marL="171450" indent="-171450">
              <a:buFontTx/>
              <a:buChar char="-"/>
            </a:pP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283823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0789" y="1173001"/>
            <a:ext cx="79979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중등도이상치매진단특약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무배당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해약환급금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일부지급형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(50%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))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-‘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치매보장개시일’이라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함은 계약일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부활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부터 그 날을 포함하여 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년이 지난날의 다음날을 말합니다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다만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보험기간 중 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발생한 재해로 인한 뇌의 손상을 직접적인 원인으로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중등도이상치매상태’가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발생한 경우에는 계약일 또는 부활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일을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말합니다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-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중등도이상치매상태’의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진단은 의료기관의 치매 전문의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신경과 또는 정신건강의학과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진단서에 의하고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 진단은 병력청취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인지기능 및 정신상태 평가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신체진찰과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신경계진찰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신경심리검사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일상생활능력평가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검사실검사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뇌영상검사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 해당 치매의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진단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원인질환 감별을 위해 의학적으로 필요한 검사 및 그 결과에 대한 종합적인 평가를 기초로 정해지며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뇌영상검사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 일부      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검사에서 치매의 소견이 확인되지 않았다 하더라도 다른 검사에 의한 종합적인 평가를 기초로 치매를 진단할 수 있습니다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그 진단일로부터 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90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일이 경과된 이후에 회사가 피보험자의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중등도이상치매상태’가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계속 지속되었음을 치매 전문의의 진단 등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객관적 소견을 통해 확인함으로써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중등도이상치매상태’로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최종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진단확정됩니다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회사는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치매상태의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조사나 확인을 위해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필요한 경우 계약자 또는 피보험자에게 치매의 진단을 위해 실시한 검사결과 제출을 요청할 수 있습니다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중증치매진단특약 무배당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해약환급금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일부지급형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(50%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))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-‘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치매보장개시일’이라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함은 계약일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부활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부터 그 날을 포함하여 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년이 지난날의 다음날을 말합니다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다만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보험기간 중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발생한 재해로 인한 뇌의 손상을 직접적인 원인으로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중증치매상태’가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발생한 경우에는 계약일 또는 </a:t>
            </a:r>
            <a:r>
              <a:rPr lang="ko-KR" altLang="en-US" sz="1000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부활</a:t>
            </a:r>
            <a:r>
              <a:rPr lang="en-US" altLang="ko-KR" sz="1000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1000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일을 말합니다</a:t>
            </a:r>
            <a:r>
              <a:rPr lang="en-US" altLang="ko-KR" sz="1000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-‘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중증치매상태’의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진단은 의료기관의 치매 전문의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신경과 또는 정신건강의학과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진단서에 의하고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 진단은 병력청취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인지기능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정신상태 평가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신체진찰과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신경계진찰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신경심리검사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일상생활능력평가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검사실검사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뇌영상검사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 해당 치매의 진단 및 원인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질환 감별을 위해 의학적으로 필요한 검사 및 그 결과에 대한 종합적인 평가를 기초로 정해지며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뇌영상검사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등 일부 검사에서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치매의 소견이 확인되지 않았다 하더라도 다른 검사에 의한 종합적인 평가를 기초로 치매를 진단할 수 있습니다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그 진단일로부터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90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일이 경과된 이후에 회사가 피보험자의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중증치매상태’가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계속 지속되었음을 치매 전문의의 진단 등 객관적 소견을 통해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확인함으로써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중증치매상태’로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최종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진단확정됩니다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회사는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치매상태의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조사나 확인을 위해 </a:t>
            </a:r>
            <a:r>
              <a:rPr lang="ko-KR" altLang="en-US" sz="1000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필요한 경우 계약자 또는 피보험자에게 </a:t>
            </a:r>
            <a:endParaRPr lang="en-US" altLang="ko-KR" sz="1000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치매의 진단을 위해 실시한 검사결과 제출을 요청할 수 있습니다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endParaRPr lang="ko-KR" altLang="en-US" sz="10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1065647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86155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상품기본내용 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보장내용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1" lang="ko-KR" altLang="en-US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선택특약</a:t>
            </a:r>
            <a:r>
              <a:rPr kumimoji="1"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1"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659614"/>
              </p:ext>
            </p:extLst>
          </p:nvPr>
        </p:nvGraphicFramePr>
        <p:xfrm>
          <a:off x="609448" y="1480121"/>
          <a:ext cx="8003772" cy="19317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417">
                  <a:extLst>
                    <a:ext uri="{9D8B030D-6E8A-4147-A177-3AD203B41FA5}">
                      <a16:colId xmlns:a16="http://schemas.microsoft.com/office/drawing/2014/main" val="3525112867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2193814122"/>
                    </a:ext>
                  </a:extLst>
                </a:gridCol>
                <a:gridCol w="3416531">
                  <a:extLst>
                    <a:ext uri="{9D8B030D-6E8A-4147-A177-3AD203B41FA5}">
                      <a16:colId xmlns:a16="http://schemas.microsoft.com/office/drawing/2014/main" val="177896613"/>
                    </a:ext>
                  </a:extLst>
                </a:gridCol>
                <a:gridCol w="2220733">
                  <a:extLst>
                    <a:ext uri="{9D8B030D-6E8A-4147-A177-3AD203B41FA5}">
                      <a16:colId xmlns:a16="http://schemas.microsoft.com/office/drawing/2014/main" val="921209714"/>
                    </a:ext>
                  </a:extLst>
                </a:gridCol>
              </a:tblGrid>
              <a:tr h="4593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상품명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급부명칭</a:t>
                      </a:r>
                      <a:endParaRPr lang="ko-KR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지급사유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보장금액</a:t>
                      </a:r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196729"/>
                  </a:ext>
                </a:extLst>
              </a:tr>
              <a:tr h="73619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파킨슨병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진단특약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해약환급금일부지급형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(50%)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파킨슨병 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진단자금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피보험자가 보험기간 </a:t>
                      </a:r>
                      <a:r>
                        <a:rPr lang="ko-KR" altLang="en-US" sz="1050" kern="1200" spc="0" baseline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중‘파킨슨병’으로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진단 </a:t>
                      </a:r>
                      <a:endParaRPr lang="en-US" altLang="ko-KR" sz="1050" kern="1200" spc="0" baseline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확정 되었을 때</a:t>
                      </a:r>
                      <a:r>
                        <a:rPr lang="en-US" altLang="ko-KR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최초 </a:t>
                      </a:r>
                      <a:r>
                        <a:rPr lang="en-US" altLang="ko-KR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회에 한함</a:t>
                      </a:r>
                      <a:r>
                        <a:rPr lang="en-US" altLang="ko-KR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계약일부터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미만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500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계약일부터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이상 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: 1,000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만원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35684797"/>
                  </a:ext>
                </a:extLst>
              </a:tr>
              <a:tr h="73619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급여</a:t>
                      </a:r>
                      <a:r>
                        <a:rPr lang="ko-KR" altLang="en-US" sz="1050" baseline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치매 및 뇌혈관질환 </a:t>
                      </a:r>
                      <a:r>
                        <a:rPr lang="ko-KR" altLang="en-US" sz="1050" baseline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검사비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특약</a:t>
                      </a:r>
                      <a:endParaRPr lang="en-US" altLang="ko-KR" sz="10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/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</a:t>
                      </a:r>
                      <a:r>
                        <a:rPr lang="ko-KR" altLang="en-US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0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일부지급형</a:t>
                      </a:r>
                      <a:r>
                        <a:rPr lang="en-US" altLang="ko-KR" sz="10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(50%)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급여 치매 및 뇌혈관질환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CT·MRI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검사비</a:t>
                      </a:r>
                      <a:endParaRPr kumimoji="0" lang="en-US" altLang="ko-KR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피보험자가 보험기간 중 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“급여 치매 및 뇌혈관질환 </a:t>
                      </a:r>
                      <a:r>
                        <a:rPr lang="en-US" altLang="ko-KR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CT·MRI 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검사 보장개시일” 이후에</a:t>
                      </a:r>
                      <a:endParaRPr lang="en-US" altLang="ko-KR" sz="1050" kern="1200" spc="0" baseline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“급여 치매 및 뇌혈관질환 </a:t>
                      </a:r>
                      <a:r>
                        <a:rPr lang="en-US" altLang="ko-KR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CT·MRI </a:t>
                      </a:r>
                      <a:r>
                        <a:rPr lang="ko-KR" altLang="en-US" sz="1050" kern="1200" spc="0" baseline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검사”를</a:t>
                      </a:r>
                      <a:r>
                        <a:rPr lang="ko-KR" altLang="en-US" sz="1050" kern="1200" spc="0" baseline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받은 때</a:t>
                      </a:r>
                      <a:endParaRPr lang="en-US" altLang="ko-KR" sz="1050" kern="1200" spc="0" baseline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(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연간 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1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회에 한 함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)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10</a:t>
                      </a:r>
                      <a:r>
                        <a:rPr kumimoji="0" lang="ko-KR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만원</a:t>
                      </a: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0174227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6302020" y="1195140"/>
            <a:ext cx="22605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보험가입금액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1,000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만 원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2727" y="3454405"/>
            <a:ext cx="8492301" cy="1631216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파킨슨병진단특약 무배당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해약환급금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일부지급형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(50%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))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-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재해로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인한‘파킨슨병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진단자금’지급사유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발생 시 감액을 적용하지 않습니다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-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피보험자가 보험료 납입기간 중 치매보장개시일 이후에 ‘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중증치매상태’로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최종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진단확정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받은 경우에는 이 특약의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차회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이후의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보험료 납입을 면제합니다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급여 치매 및 뇌혈관질환 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검사비특약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무배당 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해약환급금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1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일부지급형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(50%</a:t>
            </a:r>
            <a:r>
              <a:rPr lang="ko-KR" altLang="en-US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형</a:t>
            </a:r>
            <a:r>
              <a:rPr lang="en-US" altLang="ko-KR" sz="1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))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-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보험료 납입기간 중 “치매보장개시일” 이후에 피보험자가 “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중증치매상태”로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최종진단확정 되었을 경우에는 이 특약의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차회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이후의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보험료 납입을 면제합니다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- “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급여 치매 및 뇌혈관질환 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CT·MRI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보장개시일”이라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함은 계약일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부활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부터 그 날을 포함하여 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년이 지난날의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다음날을 말합니다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다만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보험기간 중 발생한 재해로 인한 뇌의 손상을 직접적인 원인으로 “급여 치매 및 뇌혈관질환 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CT·MRI </a:t>
            </a:r>
            <a:r>
              <a:rPr lang="ko-KR" altLang="en-US" sz="10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검사”를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10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받은 경우에는 계약일 또는 부활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효력회복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일을 말합니다</a:t>
            </a: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2987602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884460" y="620688"/>
            <a:ext cx="1080150" cy="36785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r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b="1" dirty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교육용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222696"/>
            <a:ext cx="9145108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 문서는 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GA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교육용 자료로서 고객 </a:t>
            </a:r>
            <a:r>
              <a:rPr lang="ko-KR" altLang="en-US" sz="11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설명용으로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제시하거나 사용할 수 없으며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외부에 반출 및 배포하는 것을 엄격히 제한합니다</a:t>
            </a:r>
            <a:r>
              <a:rPr lang="en-US" altLang="ko-KR" sz="1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288CA93B-37F7-C749-86CA-09C84F1D8E30}"/>
              </a:ext>
            </a:extLst>
          </p:cNvPr>
          <p:cNvSpPr txBox="1">
            <a:spLocks/>
          </p:cNvSpPr>
          <p:nvPr/>
        </p:nvSpPr>
        <p:spPr>
          <a:xfrm>
            <a:off x="567535" y="111094"/>
            <a:ext cx="6534019" cy="929507"/>
          </a:xfrm>
          <a:prstGeom prst="rect">
            <a:avLst/>
          </a:prstGeom>
          <a:noFill/>
        </p:spPr>
        <p:txBody>
          <a:bodyPr anchor="b"/>
          <a:lstStyle>
            <a:lvl1pPr algn="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Pretendard" panose="02000503000000020004" pitchFamily="2" charset="-127"/>
                <a:ea typeface="Pretendard" panose="02000503000000020004" pitchFamily="2" charset="-127"/>
                <a:cs typeface="Pretendard" panose="02000503000000020004" pitchFamily="2" charset="-127"/>
              </a:defRPr>
            </a:lvl1pPr>
          </a:lstStyle>
          <a:p>
            <a:pPr algn="l"/>
            <a:r>
              <a:rPr kumimoji="1"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보험료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CAD009-4836-4972-956D-0487D6C3E3C9}"/>
              </a:ext>
            </a:extLst>
          </p:cNvPr>
          <p:cNvSpPr txBox="1"/>
          <p:nvPr/>
        </p:nvSpPr>
        <p:spPr>
          <a:xfrm>
            <a:off x="3599151" y="1237475"/>
            <a:ext cx="49295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기준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0" lang="ko-KR" altLang="en-US" sz="1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가입나이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50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세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100</a:t>
            </a:r>
            <a:r>
              <a:rPr kumimoji="0" lang="ko-KR" altLang="en-US" sz="1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세만기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</a:t>
            </a:r>
            <a:r>
              <a:rPr kumimoji="0" lang="ko-KR" altLang="en-US" sz="11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월납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보험가입금액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1,000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만원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단위 </a:t>
            </a:r>
            <a:r>
              <a:rPr kumimoji="0" lang="en-US" altLang="ko-KR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원</a:t>
            </a:r>
            <a:r>
              <a:rPr lang="en-US" altLang="ko-KR" sz="11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kumimoji="0" lang="ko-KR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574150"/>
              </p:ext>
            </p:extLst>
          </p:nvPr>
        </p:nvGraphicFramePr>
        <p:xfrm>
          <a:off x="667790" y="1530002"/>
          <a:ext cx="7794564" cy="4268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8872">
                  <a:extLst>
                    <a:ext uri="{9D8B030D-6E8A-4147-A177-3AD203B41FA5}">
                      <a16:colId xmlns:a16="http://schemas.microsoft.com/office/drawing/2014/main" val="1554060421"/>
                    </a:ext>
                  </a:extLst>
                </a:gridCol>
                <a:gridCol w="2643447">
                  <a:extLst>
                    <a:ext uri="{9D8B030D-6E8A-4147-A177-3AD203B41FA5}">
                      <a16:colId xmlns:a16="http://schemas.microsoft.com/office/drawing/2014/main" val="4230199382"/>
                    </a:ext>
                  </a:extLst>
                </a:gridCol>
                <a:gridCol w="1113906">
                  <a:extLst>
                    <a:ext uri="{9D8B030D-6E8A-4147-A177-3AD203B41FA5}">
                      <a16:colId xmlns:a16="http://schemas.microsoft.com/office/drawing/2014/main" val="755108041"/>
                    </a:ext>
                  </a:extLst>
                </a:gridCol>
                <a:gridCol w="1055716">
                  <a:extLst>
                    <a:ext uri="{9D8B030D-6E8A-4147-A177-3AD203B41FA5}">
                      <a16:colId xmlns:a16="http://schemas.microsoft.com/office/drawing/2014/main" val="1014973793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503967694"/>
                    </a:ext>
                  </a:extLst>
                </a:gridCol>
                <a:gridCol w="1180405">
                  <a:extLst>
                    <a:ext uri="{9D8B030D-6E8A-4147-A177-3AD203B41FA5}">
                      <a16:colId xmlns:a16="http://schemas.microsoft.com/office/drawing/2014/main" val="2026724481"/>
                    </a:ext>
                  </a:extLst>
                </a:gridCol>
              </a:tblGrid>
              <a:tr h="4741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상품명</a:t>
                      </a: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남자</a:t>
                      </a: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여자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751194"/>
                  </a:ext>
                </a:extLst>
              </a:tr>
              <a:tr h="4741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6E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solidFill>
                      <a:srgbClr val="E8E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년납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32671"/>
                  </a:ext>
                </a:extLst>
              </a:tr>
              <a:tr h="4741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주계약</a:t>
                      </a:r>
                      <a:endParaRPr lang="ko-KR" altLang="en-US" sz="12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든든한인생치매보험</a:t>
                      </a:r>
                      <a:endParaRPr lang="en-US" altLang="ko-KR" sz="11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1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해약환급금일부지급형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1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212,800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121,900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178,000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102,000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11243117"/>
                  </a:ext>
                </a:extLst>
              </a:tr>
              <a:tr h="474167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특약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경도이상치매진단특약</a:t>
                      </a:r>
                      <a:endParaRPr lang="en-US" altLang="ko-KR" sz="11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1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해약환급금일부지급형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1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50,000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28,600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47,400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27,200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69397223"/>
                  </a:ext>
                </a:extLst>
              </a:tr>
              <a:tr h="4741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중등도이상치매진단특약</a:t>
                      </a:r>
                      <a:endParaRPr lang="en-US" altLang="ko-KR" sz="11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1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해약환급금일부지급형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1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46,500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26,500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42,400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24,200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24902534"/>
                  </a:ext>
                </a:extLst>
              </a:tr>
              <a:tr h="4741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중증치매진단특약</a:t>
                      </a:r>
                      <a:endParaRPr lang="en-US" altLang="ko-KR" sz="11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무배당 </a:t>
                      </a:r>
                      <a:r>
                        <a:rPr lang="ko-KR" altLang="en-US" sz="11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해약환급금일부지급형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1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40,000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22,700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33,600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19,000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74402121"/>
                  </a:ext>
                </a:extLst>
              </a:tr>
              <a:tr h="4741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파킨슨병진단특약</a:t>
                      </a:r>
                      <a:endParaRPr lang="en-US" altLang="ko-KR" sz="11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무배당 </a:t>
                      </a:r>
                      <a:r>
                        <a:rPr lang="ko-KR" altLang="en-US" sz="11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해약환급금일부지급형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1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11,240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6,280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11,080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6,190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72531492"/>
                  </a:ext>
                </a:extLst>
              </a:tr>
              <a:tr h="47485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급여 치매 및 </a:t>
                      </a: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뇌혈관 </a:t>
                      </a:r>
                      <a:r>
                        <a:rPr lang="ko-KR" altLang="en-US" sz="11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검사비특약</a:t>
                      </a:r>
                      <a:endParaRPr lang="en-US" altLang="ko-KR" sz="11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무배당 </a:t>
                      </a:r>
                      <a:r>
                        <a:rPr lang="ko-KR" altLang="en-US" sz="11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해약환급금일부지급형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(50%</a:t>
                      </a:r>
                      <a:r>
                        <a:rPr lang="ko-KR" altLang="en-US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형</a:t>
                      </a:r>
                      <a:r>
                        <a:rPr lang="en-US" altLang="ko-KR" sz="11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1,650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913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1,633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904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52951187"/>
                  </a:ext>
                </a:extLst>
              </a:tr>
              <a:tr h="47416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보험료 합계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en-US" altLang="ko-KR" sz="14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362,190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206,893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314,113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179,494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69142745"/>
                  </a:ext>
                </a:extLst>
              </a:tr>
            </a:tbl>
          </a:graphicData>
        </a:graphic>
      </p:graphicFrame>
      <p:sp>
        <p:nvSpPr>
          <p:cNvPr id="10" name="직사각형 9">
            <a:extLst>
              <a:ext uri="{FF2B5EF4-FFF2-40B4-BE49-F238E27FC236}">
                <a16:creationId xmlns:a16="http://schemas.microsoft.com/office/drawing/2014/main" id="{2E648477-FBB1-56CB-75F1-B1742AFF2941}"/>
              </a:ext>
            </a:extLst>
          </p:cNvPr>
          <p:cNvSpPr/>
          <p:nvPr/>
        </p:nvSpPr>
        <p:spPr>
          <a:xfrm>
            <a:off x="35344" y="-27384"/>
            <a:ext cx="5472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제작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GA사업부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</a:t>
            </a:r>
            <a:endParaRPr lang="en-US" altLang="ko-KR" sz="1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l"/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심의 : </a:t>
            </a:r>
            <a:r>
              <a:rPr lang="ko-KR" altLang="en-US" sz="1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상품개발부·준법감시인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(제202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3-195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호)</a:t>
            </a:r>
          </a:p>
        </p:txBody>
      </p:sp>
    </p:spTree>
    <p:extLst>
      <p:ext uri="{BB962C8B-B14F-4D97-AF65-F5344CB8AC3E}">
        <p14:creationId xmlns:p14="http://schemas.microsoft.com/office/powerpoint/2010/main" val="2753786113"/>
      </p:ext>
    </p:extLst>
  </p:cSld>
  <p:clrMapOvr>
    <a:masterClrMapping/>
  </p:clrMapOvr>
</p:sld>
</file>

<file path=ppt/theme/theme1.xml><?xml version="1.0" encoding="utf-8"?>
<a:theme xmlns:a="http://schemas.openxmlformats.org/drawingml/2006/main" name="표지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간지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내지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내지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내지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4_Blank">
  <a:themeElements>
    <a:clrScheme name="1_Blank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6699"/>
      </a:accent1>
      <a:accent2>
        <a:srgbClr val="33CCCC"/>
      </a:accent2>
      <a:accent3>
        <a:srgbClr val="FFFFFF"/>
      </a:accent3>
      <a:accent4>
        <a:srgbClr val="000000"/>
      </a:accent4>
      <a:accent5>
        <a:srgbClr val="ADB8CA"/>
      </a:accent5>
      <a:accent6>
        <a:srgbClr val="2DB9B9"/>
      </a:accent6>
      <a:hlink>
        <a:srgbClr val="CCFF99"/>
      </a:hlink>
      <a:folHlink>
        <a:srgbClr val="C0C0C0"/>
      </a:folHlink>
    </a:clrScheme>
    <a:fontScheme name="1_Blank">
      <a:majorFont>
        <a:latin typeface="Arial Unicode MS"/>
        <a:ea typeface="Arial Unicode MS"/>
        <a:cs typeface="Arial Unicode MS"/>
      </a:majorFont>
      <a:minorFont>
        <a:latin typeface="Arial Unicode MS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굴림" pitchFamily="50" charset="-127"/>
          </a:defRPr>
        </a:defPPr>
      </a:lstStyle>
    </a:lnDef>
  </a:objectDefaults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CCFF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표지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표지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인덱스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인덱스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인덱스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간지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간지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간지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3515</TotalTime>
  <Words>3147</Words>
  <Application>Microsoft Office PowerPoint</Application>
  <PresentationFormat>화면 슬라이드 쇼(4:3)</PresentationFormat>
  <Paragraphs>486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14</vt:i4>
      </vt:variant>
      <vt:variant>
        <vt:lpstr>슬라이드 제목</vt:lpstr>
      </vt:variant>
      <vt:variant>
        <vt:i4>15</vt:i4>
      </vt:variant>
    </vt:vector>
  </HeadingPairs>
  <TitlesOfParts>
    <vt:vector size="29" baseType="lpstr">
      <vt:lpstr>표지1</vt:lpstr>
      <vt:lpstr>표지2</vt:lpstr>
      <vt:lpstr>표지3</vt:lpstr>
      <vt:lpstr>인덱스1</vt:lpstr>
      <vt:lpstr>인덱스2</vt:lpstr>
      <vt:lpstr>인덱스3</vt:lpstr>
      <vt:lpstr>간지1</vt:lpstr>
      <vt:lpstr>간지2</vt:lpstr>
      <vt:lpstr>간지3</vt:lpstr>
      <vt:lpstr>간지4</vt:lpstr>
      <vt:lpstr>내지1</vt:lpstr>
      <vt:lpstr>내지2</vt:lpstr>
      <vt:lpstr>내지3</vt:lpstr>
      <vt:lpstr>4_Blank</vt:lpstr>
      <vt:lpstr>든든한인생치매보험(해약환급금 일부지급형50%)판매교안 채널사업본부  GA사업부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 TaekHyeon</dc:creator>
  <cp:lastModifiedBy>winerkhj@hanmail.net</cp:lastModifiedBy>
  <cp:revision>419</cp:revision>
  <cp:lastPrinted>2023-08-29T00:40:16Z</cp:lastPrinted>
  <dcterms:created xsi:type="dcterms:W3CDTF">2022-12-22T04:57:28Z</dcterms:created>
  <dcterms:modified xsi:type="dcterms:W3CDTF">2023-09-27T01:09:52Z</dcterms:modified>
</cp:coreProperties>
</file>