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06" r:id="rId1"/>
  </p:sldMasterIdLst>
  <p:notesMasterIdLst>
    <p:notesMasterId r:id="rId4"/>
  </p:notesMasterIdLst>
  <p:sldIdLst>
    <p:sldId id="12465" r:id="rId2"/>
    <p:sldId id="12468" r:id="rId3"/>
  </p:sldIdLst>
  <p:sldSz cx="9906000" cy="6858000" type="A4"/>
  <p:notesSz cx="7104063" cy="10234613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  <p:embeddedFont>
      <p:font typeface="맑은 고딕" panose="020B0503020000020004" pitchFamily="50" charset="-127"/>
      <p:regular r:id="rId11"/>
      <p:bold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C1D6"/>
    <a:srgbClr val="C6D9F1"/>
    <a:srgbClr val="FFFFFF"/>
    <a:srgbClr val="FFFFCC"/>
    <a:srgbClr val="FFFF66"/>
    <a:srgbClr val="007BE0"/>
    <a:srgbClr val="CCFFCC"/>
    <a:srgbClr val="C0C0C0"/>
    <a:srgbClr val="007CE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9" autoAdjust="0"/>
    <p:restoredTop sz="87354" autoAdjust="0"/>
  </p:normalViewPr>
  <p:slideViewPr>
    <p:cSldViewPr>
      <p:cViewPr varScale="1">
        <p:scale>
          <a:sx n="79" d="100"/>
          <a:sy n="79" d="100"/>
        </p:scale>
        <p:origin x="1836" y="78"/>
      </p:cViewPr>
      <p:guideLst>
        <p:guide orient="horz" pos="2296"/>
        <p:guide pos="312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18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925" cy="513283"/>
          </a:xfrm>
          <a:prstGeom prst="rect">
            <a:avLst/>
          </a:prstGeom>
        </p:spPr>
        <p:txBody>
          <a:bodyPr vert="horz" lIns="94672" tIns="47337" rIns="94672" bIns="4733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482" y="1"/>
            <a:ext cx="3078925" cy="513283"/>
          </a:xfrm>
          <a:prstGeom prst="rect">
            <a:avLst/>
          </a:prstGeom>
        </p:spPr>
        <p:txBody>
          <a:bodyPr vert="horz" lIns="94672" tIns="47337" rIns="94672" bIns="47337" rtlCol="0"/>
          <a:lstStyle>
            <a:lvl1pPr algn="r">
              <a:defRPr sz="1200"/>
            </a:lvl1pPr>
          </a:lstStyle>
          <a:p>
            <a:fld id="{B7457850-07DF-48F5-960F-C56C9CB4980C}" type="datetimeFigureOut">
              <a:rPr lang="ko-KR" altLang="en-US" smtClean="0"/>
              <a:pPr/>
              <a:t>2023-07-26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895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72" tIns="47337" rIns="94672" bIns="4733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905" y="4925235"/>
            <a:ext cx="5682255" cy="4029439"/>
          </a:xfrm>
          <a:prstGeom prst="rect">
            <a:avLst/>
          </a:prstGeom>
        </p:spPr>
        <p:txBody>
          <a:bodyPr vert="horz" lIns="94672" tIns="47337" rIns="94672" bIns="4733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330"/>
            <a:ext cx="3078925" cy="513283"/>
          </a:xfrm>
          <a:prstGeom prst="rect">
            <a:avLst/>
          </a:prstGeom>
        </p:spPr>
        <p:txBody>
          <a:bodyPr vert="horz" lIns="94672" tIns="47337" rIns="94672" bIns="4733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482" y="9721330"/>
            <a:ext cx="3078925" cy="513283"/>
          </a:xfrm>
          <a:prstGeom prst="rect">
            <a:avLst/>
          </a:prstGeom>
        </p:spPr>
        <p:txBody>
          <a:bodyPr vert="horz" lIns="94672" tIns="47337" rIns="94672" bIns="47337" rtlCol="0" anchor="b"/>
          <a:lstStyle>
            <a:lvl1pPr algn="r">
              <a:defRPr sz="1200"/>
            </a:lvl1pPr>
          </a:lstStyle>
          <a:p>
            <a:fld id="{3910C1CD-8341-43FF-9178-A1C0D48702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813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94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22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12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15"/>
          <p:cNvCxnSpPr>
            <a:cxnSpLocks/>
          </p:cNvCxnSpPr>
          <p:nvPr userDrawn="1"/>
        </p:nvCxnSpPr>
        <p:spPr bwMode="gray">
          <a:xfrm>
            <a:off x="187256" y="648324"/>
            <a:ext cx="887669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EB888F7-6688-2D2E-FE61-A9A55134140E}"/>
              </a:ext>
            </a:extLst>
          </p:cNvPr>
          <p:cNvSpPr txBox="1"/>
          <p:nvPr userDrawn="1"/>
        </p:nvSpPr>
        <p:spPr>
          <a:xfrm>
            <a:off x="38535" y="6427094"/>
            <a:ext cx="9126935" cy="4124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395" fontAlgn="auto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※ </a:t>
            </a:r>
            <a:r>
              <a:rPr lang="ko-KR" altLang="en-US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본 자료는 판매인 교육용 자료로 내용의 일부 또는 전체의 무단전재 및 복사를 금지합니다</a:t>
            </a:r>
            <a:r>
              <a:rPr lang="en-US" altLang="ko-KR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.</a:t>
            </a:r>
          </a:p>
          <a:p>
            <a:pPr defTabSz="914395" fontAlgn="auto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맑은 고딕"/>
              </a:rPr>
              <a:t>※ </a:t>
            </a:r>
            <a:r>
              <a:rPr lang="ko-KR" altLang="en-US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맑은 고딕"/>
              </a:rPr>
              <a:t>본 자료를 고객에게 배포</a:t>
            </a:r>
            <a:r>
              <a:rPr lang="en-US" altLang="ko-KR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맑은 고딕"/>
              </a:rPr>
              <a:t>, </a:t>
            </a:r>
            <a:r>
              <a:rPr lang="ko-KR" altLang="en-US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맑은 고딕"/>
              </a:rPr>
              <a:t>개인 블로그 홍보 자료로 활용 등 교육 이외의 목적으로 사용 시 발생하는 모든 책임은 당사자에게 있습니다</a:t>
            </a:r>
            <a:r>
              <a:rPr lang="en-US" altLang="ko-KR" sz="9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맑은 고딕"/>
              </a:rPr>
              <a:t>..</a:t>
            </a:r>
            <a:endParaRPr lang="ko-KR" altLang="en-US" sz="900" spc="-100" dirty="0">
              <a:solidFill>
                <a:schemeClr val="tx1">
                  <a:lumMod val="50000"/>
                  <a:lumOff val="50000"/>
                </a:schemeClr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C2E856-782A-111C-5186-98BF935692BD}"/>
              </a:ext>
            </a:extLst>
          </p:cNvPr>
          <p:cNvSpPr txBox="1"/>
          <p:nvPr userDrawn="1"/>
        </p:nvSpPr>
        <p:spPr>
          <a:xfrm>
            <a:off x="7137244" y="6616802"/>
            <a:ext cx="2497800" cy="215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79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© LINA Life Insurance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79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99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779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78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26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0639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484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87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15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DF20-58A3-4953-A109-E7EFF90D0401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464C8-8331-463F-9CD8-268ED2F24B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61">
            <a:extLst>
              <a:ext uri="{FF2B5EF4-FFF2-40B4-BE49-F238E27FC236}">
                <a16:creationId xmlns:a16="http://schemas.microsoft.com/office/drawing/2014/main" id="{98114C05-44AA-211D-7307-F3C814BF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072" y="226740"/>
            <a:ext cx="38452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defTabSz="685813">
              <a:defRPr/>
            </a:pPr>
            <a:r>
              <a:rPr lang="ko-KR" altLang="en-US" sz="2000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라이나생명</a:t>
            </a:r>
            <a:r>
              <a:rPr lang="ko-KR" altLang="en-US" sz="2000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 </a:t>
            </a:r>
            <a:r>
              <a:rPr lang="en-US" altLang="ko-KR" sz="2000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GA 8</a:t>
            </a:r>
            <a:r>
              <a:rPr lang="ko-KR" altLang="en-US" sz="2000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월 신규 특약 안내</a:t>
            </a:r>
          </a:p>
        </p:txBody>
      </p:sp>
      <p:sp>
        <p:nvSpPr>
          <p:cNvPr id="2" name="직사각형 661">
            <a:extLst>
              <a:ext uri="{FF2B5EF4-FFF2-40B4-BE49-F238E27FC236}">
                <a16:creationId xmlns:a16="http://schemas.microsoft.com/office/drawing/2014/main" id="{AEF43DD2-25FC-2A73-4C67-DB72025D8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071" y="1004848"/>
            <a:ext cx="68722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defTabSz="685813">
              <a:defRPr/>
            </a:pP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1.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cs typeface="Arial" pitchFamily="-1" charset="0"/>
              </a:rPr>
              <a:t>LTC 1~2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cs typeface="Arial" pitchFamily="-1" charset="0"/>
              </a:rPr>
              <a:t>등급 간병생활자금 특약 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출시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(8/11~, </a:t>
            </a:r>
            <a:r>
              <a:rPr lang="ko-KR" altLang="en-US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전에없던신속치매보험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</a:t>
            </a:r>
            <a:endParaRPr lang="ko-KR" altLang="en-US" b="1" spc="-149" dirty="0">
              <a:ln w="3175">
                <a:solidFill>
                  <a:prstClr val="black">
                    <a:lumMod val="75000"/>
                    <a:lumOff val="25000"/>
                    <a:alpha val="40000"/>
                  </a:prst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cs typeface="Arial" pitchFamily="-1" charset="0"/>
            </a:endParaRPr>
          </a:p>
        </p:txBody>
      </p:sp>
      <p:graphicFrame>
        <p:nvGraphicFramePr>
          <p:cNvPr id="8" name="표 18">
            <a:extLst>
              <a:ext uri="{FF2B5EF4-FFF2-40B4-BE49-F238E27FC236}">
                <a16:creationId xmlns:a16="http://schemas.microsoft.com/office/drawing/2014/main" id="{98EE552E-0655-40CC-A334-5CC53ADCB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52718"/>
              </p:ext>
            </p:extLst>
          </p:nvPr>
        </p:nvGraphicFramePr>
        <p:xfrm>
          <a:off x="368490" y="1511816"/>
          <a:ext cx="9049005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198">
                  <a:extLst>
                    <a:ext uri="{9D8B030D-6E8A-4147-A177-3AD203B41FA5}">
                      <a16:colId xmlns:a16="http://schemas.microsoft.com/office/drawing/2014/main" val="44028647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75008141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1793343813"/>
                    </a:ext>
                  </a:extLst>
                </a:gridCol>
                <a:gridCol w="4068451">
                  <a:extLst>
                    <a:ext uri="{9D8B030D-6E8A-4147-A177-3AD203B41FA5}">
                      <a16:colId xmlns:a16="http://schemas.microsoft.com/office/drawing/2014/main" val="178589777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LTC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 </a:t>
                      </a:r>
                      <a:r>
                        <a:rPr lang="en-US" altLang="ko-KR" sz="1600" b="1" u="sng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1~2</a:t>
                      </a:r>
                      <a:r>
                        <a:rPr lang="ko-KR" altLang="en-US" sz="1600" b="1" u="sng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등급</a:t>
                      </a:r>
                      <a:r>
                        <a:rPr lang="en-US" altLang="ko-KR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 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간병생활자금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최대 보장금액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비고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919054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최대가입한도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30~60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세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100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장기요양등급 </a:t>
                      </a:r>
                      <a:r>
                        <a:rPr kumimoji="0" lang="en-US" altLang="ko-KR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1~2</a:t>
                      </a: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등급 판정</a:t>
                      </a:r>
                      <a:r>
                        <a:rPr kumimoji="0" lang="en-US" altLang="ko-KR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 </a:t>
                      </a: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시 종신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지급</a:t>
                      </a:r>
                    </a:p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최초 </a:t>
                      </a:r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36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회 지급보증</a:t>
                      </a:r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, 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최대 종신지급</a:t>
                      </a:r>
                      <a:endParaRPr lang="en-US" altLang="ko-KR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7435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61~65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세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80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70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3919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66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세</a:t>
                      </a:r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~</a:t>
                      </a:r>
                      <a:endParaRPr lang="ko-KR" altLang="en-US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625427"/>
                  </a:ext>
                </a:extLst>
              </a:tr>
            </a:tbl>
          </a:graphicData>
        </a:graphic>
      </p:graphicFrame>
      <p:sp>
        <p:nvSpPr>
          <p:cNvPr id="9" name="직사각형 661">
            <a:extLst>
              <a:ext uri="{FF2B5EF4-FFF2-40B4-BE49-F238E27FC236}">
                <a16:creationId xmlns:a16="http://schemas.microsoft.com/office/drawing/2014/main" id="{9408AB69-64FB-41AF-91AE-AB3685EF6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718" y="3194392"/>
            <a:ext cx="6095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defTabSz="685813">
              <a:defRPr/>
            </a:pP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2. 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cs typeface="Arial" pitchFamily="-1" charset="0"/>
              </a:rPr>
              <a:t>질병 수술비 특약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 신규 출시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(8/11~, </a:t>
            </a:r>
            <a:r>
              <a:rPr lang="ko-KR" altLang="en-US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골라담는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간편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건강보험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</a:t>
            </a:r>
            <a:endParaRPr lang="ko-KR" altLang="en-US" b="1" spc="-149" dirty="0">
              <a:ln w="3175">
                <a:solidFill>
                  <a:prstClr val="black">
                    <a:lumMod val="75000"/>
                    <a:lumOff val="25000"/>
                    <a:alpha val="40000"/>
                  </a:prst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cs typeface="Arial" pitchFamily="-1" charset="0"/>
            </a:endParaRPr>
          </a:p>
        </p:txBody>
      </p:sp>
      <p:graphicFrame>
        <p:nvGraphicFramePr>
          <p:cNvPr id="11" name="표 18">
            <a:extLst>
              <a:ext uri="{FF2B5EF4-FFF2-40B4-BE49-F238E27FC236}">
                <a16:creationId xmlns:a16="http://schemas.microsoft.com/office/drawing/2014/main" id="{1C90986C-9693-43E1-BD77-FA948F1335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201203"/>
              </p:ext>
            </p:extLst>
          </p:nvPr>
        </p:nvGraphicFramePr>
        <p:xfrm>
          <a:off x="368490" y="3695919"/>
          <a:ext cx="9049005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8">
                  <a:extLst>
                    <a:ext uri="{9D8B030D-6E8A-4147-A177-3AD203B41FA5}">
                      <a16:colId xmlns:a16="http://schemas.microsoft.com/office/drawing/2014/main" val="44028647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7500814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793343813"/>
                    </a:ext>
                  </a:extLst>
                </a:gridCol>
                <a:gridCol w="4968551">
                  <a:extLst>
                    <a:ext uri="{9D8B030D-6E8A-4147-A177-3AD203B41FA5}">
                      <a16:colId xmlns:a16="http://schemas.microsoft.com/office/drawing/2014/main" val="178589777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질병수술비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최대 보장금액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비고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91905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간편</a:t>
                      </a:r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(3.2.5)</a:t>
                      </a:r>
                      <a:endParaRPr lang="ko-KR" altLang="en-US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질병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의 직접적 치료를 목적으로 </a:t>
                      </a: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수술 시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 지급</a:t>
                      </a:r>
                      <a:endParaRPr lang="en-US" altLang="ko-KR" sz="1600" b="1" kern="1200" spc="-149" noProof="0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(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동일 질병당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1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회 한도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)</a:t>
                      </a:r>
                      <a:endParaRPr lang="ko-KR" altLang="en-US" sz="14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+mn-ea"/>
                        <a:cs typeface="Arial" pitchFamily="-1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7435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 err="1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표준체</a:t>
                      </a:r>
                      <a:endParaRPr lang="ko-KR" altLang="en-US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625427"/>
                  </a:ext>
                </a:extLst>
              </a:tr>
            </a:tbl>
          </a:graphicData>
        </a:graphic>
      </p:graphicFrame>
      <p:graphicFrame>
        <p:nvGraphicFramePr>
          <p:cNvPr id="7" name="표 18">
            <a:extLst>
              <a:ext uri="{FF2B5EF4-FFF2-40B4-BE49-F238E27FC236}">
                <a16:creationId xmlns:a16="http://schemas.microsoft.com/office/drawing/2014/main" id="{44C532B8-9316-4930-B786-60AE7D0F0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948521"/>
              </p:ext>
            </p:extLst>
          </p:nvPr>
        </p:nvGraphicFramePr>
        <p:xfrm>
          <a:off x="368490" y="4871432"/>
          <a:ext cx="9049005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8">
                  <a:extLst>
                    <a:ext uri="{9D8B030D-6E8A-4147-A177-3AD203B41FA5}">
                      <a16:colId xmlns:a16="http://schemas.microsoft.com/office/drawing/2014/main" val="44028647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7500814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793343813"/>
                    </a:ext>
                  </a:extLst>
                </a:gridCol>
                <a:gridCol w="4968551">
                  <a:extLst>
                    <a:ext uri="{9D8B030D-6E8A-4147-A177-3AD203B41FA5}">
                      <a16:colId xmlns:a16="http://schemas.microsoft.com/office/drawing/2014/main" val="178589777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상급종합병원 질병 수술비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최대 보장금액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비고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91905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간편</a:t>
                      </a:r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(3.2.5)</a:t>
                      </a:r>
                      <a:endParaRPr lang="ko-KR" altLang="en-US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질병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의 직접적 치료를 목적으로 </a:t>
                      </a: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상급종합병원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에서 </a:t>
                      </a:r>
                      <a:endParaRPr lang="en-US" altLang="ko-KR" sz="1600" b="1" kern="1200" spc="-149" noProof="0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i="0" u="sng" strike="noStrike" kern="1200" cap="none" spc="-149" normalizeH="0" baseline="0" noProof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수술 시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 지급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(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동일 질병당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1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회 한도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)</a:t>
                      </a:r>
                      <a:endParaRPr lang="ko-KR" altLang="en-US" sz="14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+mn-ea"/>
                        <a:cs typeface="Arial" pitchFamily="-1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7435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 err="1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표준체</a:t>
                      </a:r>
                      <a:endParaRPr lang="ko-KR" altLang="en-US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625427"/>
                  </a:ext>
                </a:extLst>
              </a:tr>
            </a:tbl>
          </a:graphicData>
        </a:graphic>
      </p:graphicFrame>
      <p:sp>
        <p:nvSpPr>
          <p:cNvPr id="3" name="폭발: 8pt 2">
            <a:extLst>
              <a:ext uri="{FF2B5EF4-FFF2-40B4-BE49-F238E27FC236}">
                <a16:creationId xmlns:a16="http://schemas.microsoft.com/office/drawing/2014/main" id="{7BD20875-D255-8DF5-C4EA-09B3E05AC3B6}"/>
              </a:ext>
            </a:extLst>
          </p:cNvPr>
          <p:cNvSpPr/>
          <p:nvPr/>
        </p:nvSpPr>
        <p:spPr>
          <a:xfrm>
            <a:off x="7113240" y="626850"/>
            <a:ext cx="1944216" cy="747330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rgbClr val="FF0000"/>
                </a:solidFill>
              </a:rPr>
              <a:t>업계최초</a:t>
            </a:r>
          </a:p>
        </p:txBody>
      </p:sp>
    </p:spTree>
    <p:extLst>
      <p:ext uri="{BB962C8B-B14F-4D97-AF65-F5344CB8AC3E}">
        <p14:creationId xmlns:p14="http://schemas.microsoft.com/office/powerpoint/2010/main" val="3196906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661">
            <a:extLst>
              <a:ext uri="{FF2B5EF4-FFF2-40B4-BE49-F238E27FC236}">
                <a16:creationId xmlns:a16="http://schemas.microsoft.com/office/drawing/2014/main" id="{A0D3E28A-74E5-4702-97B1-504CDD412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072" y="226740"/>
            <a:ext cx="38452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defTabSz="685813">
              <a:defRPr/>
            </a:pPr>
            <a:r>
              <a:rPr lang="ko-KR" altLang="en-US" sz="2000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라이나생명</a:t>
            </a:r>
            <a:r>
              <a:rPr lang="ko-KR" altLang="en-US" sz="2000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 </a:t>
            </a:r>
            <a:r>
              <a:rPr lang="en-US" altLang="ko-KR" sz="2000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GA 8</a:t>
            </a:r>
            <a:r>
              <a:rPr lang="ko-KR" altLang="en-US" sz="2000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월 신규 특약 안내</a:t>
            </a:r>
          </a:p>
        </p:txBody>
      </p:sp>
      <p:sp>
        <p:nvSpPr>
          <p:cNvPr id="5" name="직사각형 661">
            <a:extLst>
              <a:ext uri="{FF2B5EF4-FFF2-40B4-BE49-F238E27FC236}">
                <a16:creationId xmlns:a16="http://schemas.microsoft.com/office/drawing/2014/main" id="{F0E8A17F-54A0-48D9-BB82-91B2D3BCC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071" y="1004848"/>
            <a:ext cx="67673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defTabSz="685813">
              <a:defRPr/>
            </a:pP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3. </a:t>
            </a:r>
            <a:r>
              <a:rPr lang="ko-KR" altLang="en-US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신수술비보장특약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(1~5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종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 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신규 출시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(8/11~, </a:t>
            </a:r>
            <a:r>
              <a:rPr lang="ko-KR" altLang="en-US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골라담는간편건강보험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</a:t>
            </a:r>
            <a:endParaRPr lang="ko-KR" altLang="en-US" b="1" spc="-149" dirty="0">
              <a:ln w="3175">
                <a:solidFill>
                  <a:prstClr val="black">
                    <a:lumMod val="75000"/>
                    <a:lumOff val="25000"/>
                    <a:alpha val="40000"/>
                  </a:prst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cs typeface="Arial" pitchFamily="-1" charset="0"/>
            </a:endParaRPr>
          </a:p>
        </p:txBody>
      </p:sp>
      <p:graphicFrame>
        <p:nvGraphicFramePr>
          <p:cNvPr id="8" name="표 18">
            <a:extLst>
              <a:ext uri="{FF2B5EF4-FFF2-40B4-BE49-F238E27FC236}">
                <a16:creationId xmlns:a16="http://schemas.microsoft.com/office/drawing/2014/main" id="{CF866E4F-E33C-4B3C-8A87-0E946A56D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476420"/>
              </p:ext>
            </p:extLst>
          </p:nvPr>
        </p:nvGraphicFramePr>
        <p:xfrm>
          <a:off x="368490" y="1407906"/>
          <a:ext cx="904900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198">
                  <a:extLst>
                    <a:ext uri="{9D8B030D-6E8A-4147-A177-3AD203B41FA5}">
                      <a16:colId xmlns:a16="http://schemas.microsoft.com/office/drawing/2014/main" val="44028647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7500814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793343813"/>
                    </a:ext>
                  </a:extLst>
                </a:gridCol>
                <a:gridCol w="4464495">
                  <a:extLst>
                    <a:ext uri="{9D8B030D-6E8A-4147-A177-3AD203B41FA5}">
                      <a16:colId xmlns:a16="http://schemas.microsoft.com/office/drawing/2014/main" val="1785897777"/>
                    </a:ext>
                  </a:extLst>
                </a:gridCol>
              </a:tblGrid>
              <a:tr h="51219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THE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간편한 신수술보장특약</a:t>
                      </a:r>
                      <a:endParaRPr lang="en-US" altLang="ko-KR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algn="ctr" latinLnBrk="1"/>
                      <a:r>
                        <a:rPr lang="en-US" altLang="ko-KR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(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백내장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, 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대장용종 제외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)</a:t>
                      </a:r>
                      <a:endParaRPr lang="ko-KR" altLang="en-US" sz="14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보장금액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비고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919054"/>
                  </a:ext>
                </a:extLst>
              </a:tr>
              <a:tr h="313009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가입금액</a:t>
                      </a:r>
                      <a:endParaRPr lang="en-US" altLang="ko-KR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1,000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 기준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20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1~5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 수술 특약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 </a:t>
                      </a:r>
                      <a:endParaRPr lang="en-US" altLang="ko-KR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(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백내장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, 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대장용종 제외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/ 1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년 이내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50% 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감액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)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743545"/>
                  </a:ext>
                </a:extLst>
              </a:tr>
              <a:tr h="313009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2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70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391928"/>
                  </a:ext>
                </a:extLst>
              </a:tr>
              <a:tr h="313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87945"/>
                  </a:ext>
                </a:extLst>
              </a:tr>
              <a:tr h="313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4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100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920896"/>
                  </a:ext>
                </a:extLst>
              </a:tr>
              <a:tr h="313009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300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625427"/>
                  </a:ext>
                </a:extLst>
              </a:tr>
            </a:tbl>
          </a:graphicData>
        </a:graphic>
      </p:graphicFrame>
      <p:sp>
        <p:nvSpPr>
          <p:cNvPr id="9" name="직사각형 661">
            <a:extLst>
              <a:ext uri="{FF2B5EF4-FFF2-40B4-BE49-F238E27FC236}">
                <a16:creationId xmlns:a16="http://schemas.microsoft.com/office/drawing/2014/main" id="{14ADE564-6973-4B9C-B56D-DBCF154E4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071" y="3779748"/>
            <a:ext cx="6345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defTabSz="685813">
              <a:defRPr/>
            </a:pP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4. </a:t>
            </a:r>
            <a:r>
              <a:rPr lang="ko-KR" altLang="en-US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신수술비보장특약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(1~5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종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 </a:t>
            </a:r>
            <a:r>
              <a:rPr lang="ko-KR" altLang="en-US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신규 출시 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(8/11~,</a:t>
            </a:r>
            <a:r>
              <a:rPr lang="ko-KR" altLang="en-US" b="1" spc="-149" dirty="0" err="1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골라담는건강보험</a:t>
            </a:r>
            <a:r>
              <a:rPr lang="en-US" altLang="ko-KR" b="1" spc="-149" dirty="0">
                <a:ln w="3175">
                  <a:solidFill>
                    <a:prstClr val="black">
                      <a:lumMod val="75000"/>
                      <a:lumOff val="25000"/>
                      <a:alpha val="4000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cs typeface="Arial" pitchFamily="-1" charset="0"/>
              </a:rPr>
              <a:t>)</a:t>
            </a:r>
            <a:endParaRPr lang="ko-KR" altLang="en-US" b="1" spc="-149" dirty="0">
              <a:ln w="3175">
                <a:solidFill>
                  <a:prstClr val="black">
                    <a:lumMod val="75000"/>
                    <a:lumOff val="25000"/>
                    <a:alpha val="40000"/>
                  </a:prst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cs typeface="Arial" pitchFamily="-1" charset="0"/>
            </a:endParaRPr>
          </a:p>
        </p:txBody>
      </p:sp>
      <p:graphicFrame>
        <p:nvGraphicFramePr>
          <p:cNvPr id="10" name="표 18">
            <a:extLst>
              <a:ext uri="{FF2B5EF4-FFF2-40B4-BE49-F238E27FC236}">
                <a16:creationId xmlns:a16="http://schemas.microsoft.com/office/drawing/2014/main" id="{6722FBFD-3AC9-4C76-9A7F-B4D29B7C6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185766"/>
              </p:ext>
            </p:extLst>
          </p:nvPr>
        </p:nvGraphicFramePr>
        <p:xfrm>
          <a:off x="368490" y="4159471"/>
          <a:ext cx="904900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198">
                  <a:extLst>
                    <a:ext uri="{9D8B030D-6E8A-4147-A177-3AD203B41FA5}">
                      <a16:colId xmlns:a16="http://schemas.microsoft.com/office/drawing/2014/main" val="44028647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7500814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793343813"/>
                    </a:ext>
                  </a:extLst>
                </a:gridCol>
                <a:gridCol w="4464495">
                  <a:extLst>
                    <a:ext uri="{9D8B030D-6E8A-4147-A177-3AD203B41FA5}">
                      <a16:colId xmlns:a16="http://schemas.microsoft.com/office/drawing/2014/main" val="178589777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신수술보장특약</a:t>
                      </a:r>
                      <a:endParaRPr lang="en-US" altLang="ko-KR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algn="ctr" latinLnBrk="1"/>
                      <a:r>
                        <a:rPr lang="en-US" altLang="ko-KR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(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백내장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, 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대장용종 제외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)</a:t>
                      </a:r>
                      <a:endParaRPr lang="ko-KR" altLang="en-US" sz="14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schemeClr val="bg1">
                                <a:alpha val="4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보장금액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비고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919054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가입금액</a:t>
                      </a:r>
                      <a:endParaRPr lang="en-US" altLang="ko-KR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1,000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 기준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20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1~5</a:t>
                      </a:r>
                      <a:r>
                        <a:rPr lang="ko-KR" altLang="en-US" sz="1600" b="1" kern="1200" spc="-149" noProof="0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 수술 특약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 </a:t>
                      </a:r>
                      <a:endParaRPr lang="en-US" altLang="ko-KR" sz="1600" b="1" kern="1200" spc="-149" dirty="0">
                        <a:ln w="3175">
                          <a:solidFill>
                            <a:prstClr val="black">
                              <a:lumMod val="75000"/>
                              <a:lumOff val="25000"/>
                              <a:alpha val="40000"/>
                            </a:prst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(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백내장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, 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대장용종 제외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/ 1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년 이내 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50% </a:t>
                      </a:r>
                      <a:r>
                        <a:rPr lang="ko-KR" altLang="en-US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감액</a:t>
                      </a:r>
                      <a:r>
                        <a:rPr lang="en-US" altLang="ko-KR" sz="14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)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7435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2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70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3919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3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879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4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100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9208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kern="1200" spc="-149" dirty="0">
                        <a:ln w="3175">
                          <a:solidFill>
                            <a:schemeClr val="bg1">
                              <a:alpha val="40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itchFamily="-1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1600" b="1" i="0" u="sng" strike="noStrike" kern="1200" cap="none" spc="-149" normalizeH="0" baseline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500</a:t>
                      </a:r>
                      <a:r>
                        <a:rPr kumimoji="0" lang="ko-KR" altLang="en-US" sz="1600" b="1" i="0" u="sng" strike="noStrike" kern="1200" cap="none" spc="-149" normalizeH="0" baseline="0" dirty="0">
                          <a:ln w="3175">
                            <a:solidFill>
                              <a:srgbClr val="C00000">
                                <a:alpha val="40000"/>
                              </a:srgbClr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50</a:t>
                      </a:r>
                      <a:r>
                        <a:rPr lang="ko-KR" altLang="en-US" sz="1600" b="1" kern="1200" spc="-149" dirty="0">
                          <a:ln w="3175">
                            <a:solidFill>
                              <a:prstClr val="black">
                                <a:lumMod val="75000"/>
                                <a:lumOff val="25000"/>
                                <a:alpha val="40000"/>
                              </a:prstClr>
                            </a:solidFill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-1" charset="0"/>
                        </a:rPr>
                        <a:t>만원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625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755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127798</TotalTime>
  <Words>263</Words>
  <Application>Microsoft Office PowerPoint</Application>
  <PresentationFormat>A4 용지(210x297mm)</PresentationFormat>
  <Paragraphs>73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Calibri</vt:lpstr>
      <vt:lpstr>Arial</vt:lpstr>
      <vt:lpstr>맑은 고딕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Nam, Seung Hyun      KORCT</dc:creator>
  <cp:lastModifiedBy>cmahn@hanmail.net</cp:lastModifiedBy>
  <cp:revision>2605</cp:revision>
  <cp:lastPrinted>2022-07-02T08:36:58Z</cp:lastPrinted>
  <dcterms:created xsi:type="dcterms:W3CDTF">2018-05-03T00:43:08Z</dcterms:created>
  <dcterms:modified xsi:type="dcterms:W3CDTF">2023-07-26T06:08:10Z</dcterms:modified>
</cp:coreProperties>
</file>