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517" r:id="rId2"/>
    <p:sldId id="572" r:id="rId3"/>
    <p:sldId id="584" r:id="rId4"/>
    <p:sldId id="567" r:id="rId5"/>
    <p:sldId id="581" r:id="rId6"/>
    <p:sldId id="275" r:id="rId7"/>
    <p:sldId id="589" r:id="rId8"/>
    <p:sldId id="583" r:id="rId9"/>
    <p:sldId id="582" r:id="rId10"/>
    <p:sldId id="590" r:id="rId11"/>
    <p:sldId id="591" r:id="rId12"/>
    <p:sldId id="592" r:id="rId13"/>
    <p:sldId id="585" r:id="rId14"/>
    <p:sldId id="593" r:id="rId15"/>
    <p:sldId id="594" r:id="rId16"/>
    <p:sldId id="595" r:id="rId17"/>
    <p:sldId id="596" r:id="rId18"/>
    <p:sldId id="611" r:id="rId19"/>
    <p:sldId id="612" r:id="rId20"/>
    <p:sldId id="613" r:id="rId21"/>
    <p:sldId id="614" r:id="rId22"/>
    <p:sldId id="615" r:id="rId23"/>
    <p:sldId id="616" r:id="rId24"/>
    <p:sldId id="617" r:id="rId25"/>
    <p:sldId id="618" r:id="rId26"/>
    <p:sldId id="619" r:id="rId27"/>
    <p:sldId id="62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D4E25-96B3-4614-9CC8-C51F35BEE4F4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29EC3-F0EE-49C8-8BCA-0197AC945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98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2B87A-1563-477F-A759-9157AADA385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976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2B87A-1563-477F-A759-9157AADA385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92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46F-28AC-4F32-AC8D-392CAD1D0C49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EC54-2CDC-42B5-81B3-0E5E2EA95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8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46F-28AC-4F32-AC8D-392CAD1D0C49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EC54-2CDC-42B5-81B3-0E5E2EA95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55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46F-28AC-4F32-AC8D-392CAD1D0C49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EC54-2CDC-42B5-81B3-0E5E2EA95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12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89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xmlns="" id="{8F54042E-42BA-0F45-AA60-E28684D9EB27}"/>
              </a:ext>
            </a:extLst>
          </p:cNvPr>
          <p:cNvCxnSpPr>
            <a:cxnSpLocks/>
          </p:cNvCxnSpPr>
          <p:nvPr userDrawn="1"/>
        </p:nvCxnSpPr>
        <p:spPr>
          <a:xfrm>
            <a:off x="552894" y="1052624"/>
            <a:ext cx="7969315" cy="0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E36C688F-DCEB-7F45-AB47-4B40EA69C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9176" y="-93124"/>
            <a:ext cx="3753293" cy="1133726"/>
          </a:xfrm>
          <a:prstGeom prst="rect">
            <a:avLst/>
          </a:prstGeom>
        </p:spPr>
        <p:txBody>
          <a:bodyPr anchor="b"/>
          <a:lstStyle>
            <a:lvl1pPr algn="r">
              <a:defRPr sz="1875" b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29523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xmlns="" id="{8F54042E-42BA-0F45-AA60-E28684D9EB27}"/>
              </a:ext>
            </a:extLst>
          </p:cNvPr>
          <p:cNvCxnSpPr>
            <a:cxnSpLocks/>
          </p:cNvCxnSpPr>
          <p:nvPr userDrawn="1"/>
        </p:nvCxnSpPr>
        <p:spPr>
          <a:xfrm>
            <a:off x="552893" y="1052624"/>
            <a:ext cx="7969315" cy="0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">
            <a:extLst>
              <a:ext uri="{FF2B5EF4-FFF2-40B4-BE49-F238E27FC236}">
                <a16:creationId xmlns:a16="http://schemas.microsoft.com/office/drawing/2014/main" xmlns="" id="{E36C688F-DCEB-7F45-AB47-4B40EA69C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9175" y="-93124"/>
            <a:ext cx="3753293" cy="1133726"/>
          </a:xfrm>
          <a:prstGeom prst="rect">
            <a:avLst/>
          </a:prstGeom>
        </p:spPr>
        <p:txBody>
          <a:bodyPr anchor="b"/>
          <a:lstStyle>
            <a:lvl1pPr algn="r">
              <a:defRPr sz="2500" b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xmlns="" id="{7CEE2B50-F608-9F49-AC97-55ECDAA1C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0336" y="2456599"/>
            <a:ext cx="3807231" cy="512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2554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46F-28AC-4F32-AC8D-392CAD1D0C49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EC54-2CDC-42B5-81B3-0E5E2EA95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05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46F-28AC-4F32-AC8D-392CAD1D0C49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EC54-2CDC-42B5-81B3-0E5E2EA95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75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46F-28AC-4F32-AC8D-392CAD1D0C49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EC54-2CDC-42B5-81B3-0E5E2EA95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37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46F-28AC-4F32-AC8D-392CAD1D0C49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EC54-2CDC-42B5-81B3-0E5E2EA95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54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46F-28AC-4F32-AC8D-392CAD1D0C49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EC54-2CDC-42B5-81B3-0E5E2EA95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23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46F-28AC-4F32-AC8D-392CAD1D0C49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EC54-2CDC-42B5-81B3-0E5E2EA95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22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46F-28AC-4F32-AC8D-392CAD1D0C49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EC54-2CDC-42B5-81B3-0E5E2EA95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79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46F-28AC-4F32-AC8D-392CAD1D0C49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EC54-2CDC-42B5-81B3-0E5E2EA95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6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146F-28AC-4F32-AC8D-392CAD1D0C49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3EC54-2CDC-42B5-81B3-0E5E2EA95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52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oji.trufffle.studio/shop/thumbs-up-emoj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oji.trufffle.studio/shop/thumbs-up-emoj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373502" y="6209676"/>
            <a:ext cx="6397009" cy="2501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latinLnBrk="0">
              <a:defRPr/>
            </a:pPr>
            <a:r>
              <a:rPr lang="ko-KR" altLang="en-US" sz="1026" b="1" kern="0" spc="-1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26" b="1" kern="0" spc="-1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haroni" pitchFamily="2" charset="-79"/>
              </a:rPr>
              <a:t>, </a:t>
            </a:r>
            <a:r>
              <a:rPr lang="ko-KR" altLang="en-US" sz="1026" b="1" kern="0" spc="-1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haroni" pitchFamily="2" charset="-79"/>
              </a:rPr>
              <a:t>고객에게 제시 설명 용으로 사용 할 수 없습니다</a:t>
            </a:r>
            <a:r>
              <a:rPr lang="en-US" altLang="ko-KR" sz="1026" b="1" kern="0" spc="-1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haroni" pitchFamily="2" charset="-79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CF50999B-9C79-31F9-ED55-5A3DF4E37CD1}"/>
              </a:ext>
            </a:extLst>
          </p:cNvPr>
          <p:cNvSpPr/>
          <p:nvPr/>
        </p:nvSpPr>
        <p:spPr>
          <a:xfrm>
            <a:off x="2107003" y="6494969"/>
            <a:ext cx="609217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latinLnBrk="0">
              <a:defRPr/>
            </a:pPr>
            <a:r>
              <a:rPr lang="ko-KR" altLang="en-US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  <a:cs typeface="Aharoni" pitchFamily="2" charset="-79"/>
              </a:rPr>
              <a:t>, </a:t>
            </a:r>
            <a:r>
              <a:rPr lang="ko-KR" altLang="en-US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  <a:cs typeface="Aharoni" pitchFamily="2" charset="-79"/>
              </a:rPr>
              <a:t>고객에게 제시 설명용으로 사용 할 수 없습니다</a:t>
            </a:r>
            <a:r>
              <a:rPr lang="en-US" altLang="ko-KR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  <a:cs typeface="Aharoni" pitchFamily="2" charset="-79"/>
              </a:rPr>
              <a:t>.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" y="0"/>
            <a:ext cx="9140010" cy="6334774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9998187-E9A6-956C-0B0C-FB910625BEB5}"/>
              </a:ext>
            </a:extLst>
          </p:cNvPr>
          <p:cNvSpPr/>
          <p:nvPr/>
        </p:nvSpPr>
        <p:spPr>
          <a:xfrm>
            <a:off x="317813" y="1125610"/>
            <a:ext cx="7951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당당한 </a:t>
            </a:r>
            <a:r>
              <a:rPr lang="ko-KR" altLang="en-US" sz="3600" b="1" kern="0" spc="-2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/>
                <a:cs typeface="Aharoni" pitchFamily="2" charset="-79"/>
              </a:rPr>
              <a:t>인생</a:t>
            </a:r>
            <a:r>
              <a:rPr lang="en-US" altLang="ko-KR" sz="3600" b="1" kern="0" spc="-2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/>
                <a:cs typeface="Aharoni" pitchFamily="2" charset="-79"/>
              </a:rPr>
              <a:t>(</a:t>
            </a:r>
            <a:r>
              <a:rPr lang="ko-KR" altLang="en-US" sz="3600" b="1" kern="0" spc="-2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/>
                <a:cs typeface="Aharoni" pitchFamily="2" charset="-79"/>
              </a:rPr>
              <a:t>간편</a:t>
            </a:r>
            <a:r>
              <a:rPr lang="en-US" altLang="ko-KR" sz="3600" b="1" kern="0" spc="-2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/>
                <a:cs typeface="Aharoni" pitchFamily="2" charset="-79"/>
              </a:rPr>
              <a:t>)</a:t>
            </a:r>
            <a:r>
              <a:rPr lang="ko-KR" altLang="en-US" sz="3600" b="1" kern="0" spc="-2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/>
                <a:cs typeface="Aharoni" pitchFamily="2" charset="-79"/>
              </a:rPr>
              <a:t>종신보험</a:t>
            </a:r>
            <a:r>
              <a:rPr lang="ko-KR" altLang="en-US" b="1" kern="0" spc="-2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해약환급금 </a:t>
            </a:r>
            <a:r>
              <a:rPr lang="ko-KR" altLang="en-US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일부지급형 </a:t>
            </a:r>
            <a:r>
              <a:rPr lang="en-US" altLang="ko-KR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50%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FD63C64E-3E08-CE1C-AFCD-D34CB4E4AF21}"/>
              </a:ext>
            </a:extLst>
          </p:cNvPr>
          <p:cNvSpPr/>
          <p:nvPr/>
        </p:nvSpPr>
        <p:spPr>
          <a:xfrm>
            <a:off x="317813" y="1932136"/>
            <a:ext cx="6135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HighFive</a:t>
            </a:r>
            <a:r>
              <a:rPr lang="en-US" altLang="ko-KR" sz="36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 </a:t>
            </a:r>
            <a:r>
              <a:rPr lang="ko-KR" altLang="en-US" sz="3600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/>
                <a:cs typeface="Aharoni" pitchFamily="2" charset="-79"/>
              </a:rPr>
              <a:t>플러스</a:t>
            </a:r>
            <a:r>
              <a:rPr lang="ko-KR" altLang="en-US" sz="3600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변액연금</a:t>
            </a:r>
            <a:r>
              <a:rPr lang="ko-KR" altLang="en-US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무배당</a:t>
            </a:r>
            <a:r>
              <a:rPr lang="en-US" altLang="ko-KR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2401</a:t>
            </a:r>
            <a:endParaRPr lang="en-US" altLang="ko-KR" sz="3600" b="1" kern="0" spc="-2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latin typeface="맑은 고딕"/>
              <a:cs typeface="Aharoni" pitchFamily="2" charset="-79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50812" y="285397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E0A4096-8233-1C45-0434-E471C1C142FE}"/>
              </a:ext>
            </a:extLst>
          </p:cNvPr>
          <p:cNvSpPr txBox="1"/>
          <p:nvPr/>
        </p:nvSpPr>
        <p:spPr>
          <a:xfrm>
            <a:off x="7855092" y="285397"/>
            <a:ext cx="1162504" cy="265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GA </a:t>
            </a:r>
            <a:r>
              <a:rPr lang="ko-KR" altLang="en-US" sz="1200" b="1" dirty="0" err="1">
                <a:solidFill>
                  <a:srgbClr val="FF0000"/>
                </a:solidFill>
              </a:rPr>
              <a:t>교육용자료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66" y="6439408"/>
            <a:ext cx="1630937" cy="4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7400EB03-0335-4167-A6B0-5299360274FE}"/>
              </a:ext>
            </a:extLst>
          </p:cNvPr>
          <p:cNvSpPr/>
          <p:nvPr/>
        </p:nvSpPr>
        <p:spPr>
          <a:xfrm>
            <a:off x="1530931" y="6440880"/>
            <a:ext cx="609217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latinLnBrk="0">
              <a:defRPr/>
            </a:pPr>
            <a:r>
              <a:rPr lang="ko-KR" altLang="en-US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, </a:t>
            </a:r>
            <a:r>
              <a:rPr lang="ko-KR" altLang="en-US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고객에게 제시 </a:t>
            </a:r>
            <a:r>
              <a:rPr lang="ko-KR" altLang="en-US" sz="1000" b="1" kern="0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설명용으로</a:t>
            </a:r>
            <a:r>
              <a:rPr lang="ko-KR" altLang="en-US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 사용 할 수 없습니다</a:t>
            </a:r>
            <a:r>
              <a:rPr lang="en-US" altLang="ko-KR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.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C6401B2E-3D4B-4302-BEDE-09BB674C98CF}"/>
              </a:ext>
            </a:extLst>
          </p:cNvPr>
          <p:cNvSpPr/>
          <p:nvPr/>
        </p:nvSpPr>
        <p:spPr>
          <a:xfrm>
            <a:off x="1102306" y="2784673"/>
            <a:ext cx="6978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HighFive</a:t>
            </a:r>
            <a:r>
              <a:rPr lang="ko-KR" altLang="en-US" sz="3600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그랑에이지변액연금</a:t>
            </a:r>
            <a:r>
              <a:rPr lang="ko-KR" altLang="en-US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무배당</a:t>
            </a:r>
            <a:r>
              <a:rPr lang="en-US" altLang="ko-KR" b="1" kern="0" spc="-2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2401</a:t>
            </a:r>
            <a:endParaRPr lang="en-US" altLang="ko-KR" sz="3600" b="1" kern="0" spc="-2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latin typeface="맑은 고딕"/>
              <a:cs typeface="Aharoni" pitchFamily="2" charset="-79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72098" y="2518324"/>
            <a:ext cx="7199804" cy="12801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413801" y="3524164"/>
            <a:ext cx="6201487" cy="573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  <a:latin typeface="+mn-ea"/>
              </a:rPr>
              <a:t>단리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5%(20</a:t>
            </a:r>
            <a:r>
              <a:rPr lang="ko-KR" altLang="en-US" b="1" dirty="0" err="1" smtClean="0">
                <a:solidFill>
                  <a:schemeClr val="tx1"/>
                </a:solidFill>
                <a:latin typeface="+mn-ea"/>
              </a:rPr>
              <a:t>년이내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5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%,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20</a:t>
            </a:r>
            <a:r>
              <a:rPr lang="ko-KR" altLang="en-US" b="1" dirty="0" err="1">
                <a:solidFill>
                  <a:schemeClr val="tx1"/>
                </a:solidFill>
                <a:latin typeface="+mn-ea"/>
              </a:rPr>
              <a:t>년이후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4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%)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으로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 산출된 </a:t>
            </a:r>
            <a:r>
              <a:rPr lang="ko-KR" altLang="en-US" b="1" dirty="0" err="1" smtClean="0">
                <a:solidFill>
                  <a:schemeClr val="tx1"/>
                </a:solidFill>
              </a:rPr>
              <a:t>평생연금액보증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76073AD-9B8D-DB57-DE69-490CDDE7C6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215" y="498140"/>
            <a:ext cx="1630937" cy="405598"/>
          </a:xfrm>
          <a:prstGeom prst="rect">
            <a:avLst/>
          </a:prstGeom>
        </p:spPr>
      </p:pic>
      <p:pic>
        <p:nvPicPr>
          <p:cNvPr id="8" name="그림 2">
            <a:extLst>
              <a:ext uri="{FF2B5EF4-FFF2-40B4-BE49-F238E27FC236}">
                <a16:creationId xmlns:a16="http://schemas.microsoft.com/office/drawing/2014/main" xmlns="" id="{E62FFA60-040E-0F7B-B122-F60737B14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35799" r="68091" b="40781"/>
          <a:stretch>
            <a:fillRect/>
          </a:stretch>
        </p:blipFill>
        <p:spPr bwMode="auto">
          <a:xfrm>
            <a:off x="323628" y="244466"/>
            <a:ext cx="1154649" cy="11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xmlns="" id="{4951617C-BA5D-A571-202F-B003B09FFEC3}"/>
              </a:ext>
            </a:extLst>
          </p:cNvPr>
          <p:cNvSpPr txBox="1">
            <a:spLocks/>
          </p:cNvSpPr>
          <p:nvPr/>
        </p:nvSpPr>
        <p:spPr>
          <a:xfrm>
            <a:off x="1421623" y="667679"/>
            <a:ext cx="3791981" cy="45704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en-US" altLang="ko-KR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2024</a:t>
            </a:r>
            <a:r>
              <a:rPr lang="ko-KR" altLang="en-US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 </a:t>
            </a:r>
            <a:r>
              <a:rPr lang="en-US" altLang="ko-KR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  <a:cs typeface="Aharoni" pitchFamily="2" charset="-79"/>
              </a:rPr>
              <a:t>Start!</a:t>
            </a:r>
            <a:r>
              <a:rPr lang="ko-KR" altLang="en-US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  <a:cs typeface="Aharoni" pitchFamily="2" charset="-79"/>
              </a:rPr>
              <a:t> </a:t>
            </a:r>
            <a:r>
              <a:rPr lang="en-US" altLang="ko-KR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  <a:cs typeface="Aharoni" pitchFamily="2" charset="-79"/>
              </a:rPr>
              <a:t>DGB</a:t>
            </a:r>
            <a:endParaRPr lang="ko-KR" altLang="en-US" sz="2800" kern="0" spc="-2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  <a:cs typeface="Aharoni" pitchFamily="2" charset="-79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27556A2E-EAFA-6D0B-CBBA-A93AB8E8ACC7}"/>
              </a:ext>
            </a:extLst>
          </p:cNvPr>
          <p:cNvSpPr/>
          <p:nvPr/>
        </p:nvSpPr>
        <p:spPr>
          <a:xfrm>
            <a:off x="7452542" y="3416365"/>
            <a:ext cx="1503115" cy="561975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FF00"/>
                </a:solidFill>
                <a:latin typeface="+mn-ea"/>
              </a:rPr>
              <a:t>개  정</a:t>
            </a:r>
            <a:r>
              <a:rPr lang="en-US" altLang="ko-KR" sz="1400" b="1" dirty="0">
                <a:solidFill>
                  <a:srgbClr val="FFFF00"/>
                </a:solidFill>
                <a:latin typeface="+mn-ea"/>
              </a:rPr>
              <a:t>(</a:t>
            </a:r>
            <a:r>
              <a:rPr lang="en-US" altLang="ko-KR" sz="1400" b="1" dirty="0" smtClean="0">
                <a:solidFill>
                  <a:srgbClr val="FFFF00"/>
                </a:solidFill>
                <a:latin typeface="+mn-ea"/>
              </a:rPr>
              <a:t>2401)</a:t>
            </a:r>
            <a:endParaRPr lang="ko-KR" altLang="en-US" sz="1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332F6C3-0C98-3FAC-24F5-6C340C561EF2}"/>
              </a:ext>
            </a:extLst>
          </p:cNvPr>
          <p:cNvSpPr/>
          <p:nvPr/>
        </p:nvSpPr>
        <p:spPr>
          <a:xfrm>
            <a:off x="7452542" y="4092554"/>
            <a:ext cx="1503115" cy="5619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rgbClr val="FF0000"/>
                </a:solidFill>
                <a:latin typeface="+mn-ea"/>
              </a:rPr>
              <a:t>일시납</a:t>
            </a:r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 연금 </a:t>
            </a:r>
            <a:r>
              <a:rPr lang="en-US" altLang="ko-KR" sz="1400" b="1" dirty="0">
                <a:solidFill>
                  <a:srgbClr val="FF0000"/>
                </a:solidFill>
                <a:latin typeface="+mn-ea"/>
              </a:rPr>
              <a:t>UP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화살표: 줄무늬가 있는 오른쪽 10">
            <a:extLst>
              <a:ext uri="{FF2B5EF4-FFF2-40B4-BE49-F238E27FC236}">
                <a16:creationId xmlns:a16="http://schemas.microsoft.com/office/drawing/2014/main" xmlns="" id="{2BE09E42-235B-C748-9A06-CA9A80C90ECB}"/>
              </a:ext>
            </a:extLst>
          </p:cNvPr>
          <p:cNvSpPr/>
          <p:nvPr/>
        </p:nvSpPr>
        <p:spPr>
          <a:xfrm rot="16200000">
            <a:off x="7513538" y="1949830"/>
            <a:ext cx="1381125" cy="1154649"/>
          </a:xfrm>
          <a:prstGeom prst="striped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87840" y="5881983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34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C7DB07C7-D59F-4300-BC62-22C1DC29C167}"/>
              </a:ext>
            </a:extLst>
          </p:cNvPr>
          <p:cNvGrpSpPr/>
          <p:nvPr/>
        </p:nvGrpSpPr>
        <p:grpSpPr>
          <a:xfrm>
            <a:off x="65317" y="136158"/>
            <a:ext cx="8798765" cy="954509"/>
            <a:chOff x="0" y="294224"/>
            <a:chExt cx="10691813" cy="95450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xmlns="" id="{EAC0E05F-81D9-4A49-96DA-03D007506A1F}"/>
                </a:ext>
              </a:extLst>
            </p:cNvPr>
            <p:cNvGrpSpPr/>
            <p:nvPr/>
          </p:nvGrpSpPr>
          <p:grpSpPr>
            <a:xfrm>
              <a:off x="0" y="294224"/>
              <a:ext cx="10691813" cy="954509"/>
              <a:chOff x="0" y="294224"/>
              <a:chExt cx="10691813" cy="954509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xmlns="" id="{C541DA43-DBC2-4F7A-A2F4-7CF15235CB39}"/>
                  </a:ext>
                </a:extLst>
              </p:cNvPr>
              <p:cNvCxnSpPr/>
              <p:nvPr/>
            </p:nvCxnSpPr>
            <p:spPr>
              <a:xfrm flipH="1" flipV="1">
                <a:off x="1184501" y="751751"/>
                <a:ext cx="98683" cy="986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xmlns="" id="{C3BD2CDB-C847-40BB-94F5-8C01B9BC7ECD}"/>
                  </a:ext>
                </a:extLst>
              </p:cNvPr>
              <p:cNvSpPr/>
              <p:nvPr/>
            </p:nvSpPr>
            <p:spPr>
              <a:xfrm>
                <a:off x="219332" y="946686"/>
                <a:ext cx="1107818" cy="302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자유형 37">
                <a:extLst>
                  <a:ext uri="{FF2B5EF4-FFF2-40B4-BE49-F238E27FC236}">
                    <a16:creationId xmlns:a16="http://schemas.microsoft.com/office/drawing/2014/main" xmlns="" id="{C284FFB9-84C4-4734-8854-013C690562E3}"/>
                  </a:ext>
                </a:extLst>
              </p:cNvPr>
              <p:cNvSpPr/>
              <p:nvPr/>
            </p:nvSpPr>
            <p:spPr>
              <a:xfrm>
                <a:off x="0" y="677545"/>
                <a:ext cx="10691813" cy="316247"/>
              </a:xfrm>
              <a:custGeom>
                <a:avLst/>
                <a:gdLst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2453640"/>
                  <a:gd name="connsiteY0" fmla="*/ 213360 h 229164"/>
                  <a:gd name="connsiteX1" fmla="*/ 1173480 w 2453640"/>
                  <a:gd name="connsiteY1" fmla="*/ 213360 h 229164"/>
                  <a:gd name="connsiteX2" fmla="*/ 1432560 w 2453640"/>
                  <a:gd name="connsiteY2" fmla="*/ 0 h 229164"/>
                  <a:gd name="connsiteX3" fmla="*/ 2453640 w 2453640"/>
                  <a:gd name="connsiteY3" fmla="*/ 0 h 229164"/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3553778"/>
                  <a:gd name="connsiteY0" fmla="*/ 213360 h 213360"/>
                  <a:gd name="connsiteX1" fmla="*/ 1173480 w 3553778"/>
                  <a:gd name="connsiteY1" fmla="*/ 213360 h 213360"/>
                  <a:gd name="connsiteX2" fmla="*/ 1432560 w 3553778"/>
                  <a:gd name="connsiteY2" fmla="*/ 0 h 213360"/>
                  <a:gd name="connsiteX3" fmla="*/ 3553778 w 3553778"/>
                  <a:gd name="connsiteY3" fmla="*/ 0 h 213360"/>
                  <a:gd name="connsiteX0" fmla="*/ 0 w 7775258"/>
                  <a:gd name="connsiteY0" fmla="*/ 213360 h 213360"/>
                  <a:gd name="connsiteX1" fmla="*/ 1173480 w 7775258"/>
                  <a:gd name="connsiteY1" fmla="*/ 213360 h 213360"/>
                  <a:gd name="connsiteX2" fmla="*/ 1432560 w 7775258"/>
                  <a:gd name="connsiteY2" fmla="*/ 0 h 213360"/>
                  <a:gd name="connsiteX3" fmla="*/ 7775258 w 7775258"/>
                  <a:gd name="connsiteY3" fmla="*/ 7620 h 213360"/>
                  <a:gd name="connsiteX0" fmla="*/ 0 w 7775258"/>
                  <a:gd name="connsiteY0" fmla="*/ 205740 h 220980"/>
                  <a:gd name="connsiteX1" fmla="*/ 1173480 w 7775258"/>
                  <a:gd name="connsiteY1" fmla="*/ 205740 h 220980"/>
                  <a:gd name="connsiteX2" fmla="*/ 5661660 w 7775258"/>
                  <a:gd name="connsiteY2" fmla="*/ 0 h 220980"/>
                  <a:gd name="connsiteX3" fmla="*/ 7775258 w 7775258"/>
                  <a:gd name="connsiteY3" fmla="*/ 0 h 220980"/>
                  <a:gd name="connsiteX0" fmla="*/ 0 w 7775258"/>
                  <a:gd name="connsiteY0" fmla="*/ 205740 h 205740"/>
                  <a:gd name="connsiteX1" fmla="*/ 5334000 w 7775258"/>
                  <a:gd name="connsiteY1" fmla="*/ 18288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05740"/>
                  <a:gd name="connsiteX1" fmla="*/ 5318760 w 7775258"/>
                  <a:gd name="connsiteY1" fmla="*/ 19812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8522018"/>
                  <a:gd name="connsiteY0" fmla="*/ 243840 h 251460"/>
                  <a:gd name="connsiteX1" fmla="*/ 5372100 w 8522018"/>
                  <a:gd name="connsiteY1" fmla="*/ 251460 h 251460"/>
                  <a:gd name="connsiteX2" fmla="*/ 5661660 w 8522018"/>
                  <a:gd name="connsiteY2" fmla="*/ 38100 h 251460"/>
                  <a:gd name="connsiteX3" fmla="*/ 8522018 w 8522018"/>
                  <a:gd name="connsiteY3" fmla="*/ 0 h 25146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121"/>
                  <a:gd name="connsiteX1" fmla="*/ 5372100 w 8522018"/>
                  <a:gd name="connsiteY1" fmla="*/ 259080 h 259121"/>
                  <a:gd name="connsiteX2" fmla="*/ 5974080 w 8522018"/>
                  <a:gd name="connsiteY2" fmla="*/ 0 h 259121"/>
                  <a:gd name="connsiteX3" fmla="*/ 8522018 w 8522018"/>
                  <a:gd name="connsiteY3" fmla="*/ 7620 h 259121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44878"/>
                  <a:gd name="connsiteY0" fmla="*/ 251460 h 251502"/>
                  <a:gd name="connsiteX1" fmla="*/ 5349240 w 8544878"/>
                  <a:gd name="connsiteY1" fmla="*/ 251460 h 251502"/>
                  <a:gd name="connsiteX2" fmla="*/ 5974080 w 8544878"/>
                  <a:gd name="connsiteY2" fmla="*/ 0 h 251502"/>
                  <a:gd name="connsiteX3" fmla="*/ 8544878 w 854487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52498"/>
                  <a:gd name="connsiteY0" fmla="*/ 251460 h 251502"/>
                  <a:gd name="connsiteX1" fmla="*/ 5349240 w 8552498"/>
                  <a:gd name="connsiteY1" fmla="*/ 251460 h 251502"/>
                  <a:gd name="connsiteX2" fmla="*/ 5974080 w 8552498"/>
                  <a:gd name="connsiteY2" fmla="*/ 0 h 251502"/>
                  <a:gd name="connsiteX3" fmla="*/ 8552498 w 8552498"/>
                  <a:gd name="connsiteY3" fmla="*/ 7620 h 251502"/>
                  <a:gd name="connsiteX0" fmla="*/ 0 w 8600123"/>
                  <a:gd name="connsiteY0" fmla="*/ 434340 h 434382"/>
                  <a:gd name="connsiteX1" fmla="*/ 5349240 w 8600123"/>
                  <a:gd name="connsiteY1" fmla="*/ 434340 h 434382"/>
                  <a:gd name="connsiteX2" fmla="*/ 5974080 w 8600123"/>
                  <a:gd name="connsiteY2" fmla="*/ 182880 h 434382"/>
                  <a:gd name="connsiteX3" fmla="*/ 8600123 w 8600123"/>
                  <a:gd name="connsiteY3" fmla="*/ 0 h 434382"/>
                  <a:gd name="connsiteX0" fmla="*/ 0 w 8562023"/>
                  <a:gd name="connsiteY0" fmla="*/ 443865 h 443907"/>
                  <a:gd name="connsiteX1" fmla="*/ 5349240 w 8562023"/>
                  <a:gd name="connsiteY1" fmla="*/ 443865 h 443907"/>
                  <a:gd name="connsiteX2" fmla="*/ 5974080 w 8562023"/>
                  <a:gd name="connsiteY2" fmla="*/ 192405 h 443907"/>
                  <a:gd name="connsiteX3" fmla="*/ 8562023 w 8562023"/>
                  <a:gd name="connsiteY3" fmla="*/ 0 h 443907"/>
                  <a:gd name="connsiteX0" fmla="*/ 0 w 8562023"/>
                  <a:gd name="connsiteY0" fmla="*/ 451485 h 484928"/>
                  <a:gd name="connsiteX1" fmla="*/ 5349240 w 8562023"/>
                  <a:gd name="connsiteY1" fmla="*/ 451485 h 484928"/>
                  <a:gd name="connsiteX2" fmla="*/ 6012180 w 8562023"/>
                  <a:gd name="connsiteY2" fmla="*/ 0 h 484928"/>
                  <a:gd name="connsiteX3" fmla="*/ 8562023 w 8562023"/>
                  <a:gd name="connsiteY3" fmla="*/ 7620 h 484928"/>
                  <a:gd name="connsiteX0" fmla="*/ 0 w 8562023"/>
                  <a:gd name="connsiteY0" fmla="*/ 451485 h 451485"/>
                  <a:gd name="connsiteX1" fmla="*/ 5215890 w 8562023"/>
                  <a:gd name="connsiteY1" fmla="*/ 42291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4196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51485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7620 h 451486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83820 h 451486"/>
                  <a:gd name="connsiteX0" fmla="*/ 0 w 8562023"/>
                  <a:gd name="connsiteY0" fmla="*/ 375285 h 403084"/>
                  <a:gd name="connsiteX1" fmla="*/ 5253990 w 8562023"/>
                  <a:gd name="connsiteY1" fmla="*/ 375285 h 403084"/>
                  <a:gd name="connsiteX2" fmla="*/ 6250305 w 8562023"/>
                  <a:gd name="connsiteY2" fmla="*/ 0 h 403084"/>
                  <a:gd name="connsiteX3" fmla="*/ 8562023 w 8562023"/>
                  <a:gd name="connsiteY3" fmla="*/ 7620 h 403084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84810 h 413314"/>
                  <a:gd name="connsiteX1" fmla="*/ 5739765 w 8562023"/>
                  <a:gd name="connsiteY1" fmla="*/ 384810 h 413314"/>
                  <a:gd name="connsiteX2" fmla="*/ 6402705 w 8562023"/>
                  <a:gd name="connsiteY2" fmla="*/ 0 h 413314"/>
                  <a:gd name="connsiteX3" fmla="*/ 8562023 w 8562023"/>
                  <a:gd name="connsiteY3" fmla="*/ 17145 h 413314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7190 h 377190"/>
                  <a:gd name="connsiteX1" fmla="*/ 5911215 w 8562023"/>
                  <a:gd name="connsiteY1" fmla="*/ 377190 h 377190"/>
                  <a:gd name="connsiteX2" fmla="*/ 6450330 w 8562023"/>
                  <a:gd name="connsiteY2" fmla="*/ 1905 h 377190"/>
                  <a:gd name="connsiteX3" fmla="*/ 8562023 w 8562023"/>
                  <a:gd name="connsiteY3" fmla="*/ 0 h 377190"/>
                  <a:gd name="connsiteX0" fmla="*/ 0 w 8574723"/>
                  <a:gd name="connsiteY0" fmla="*/ 377190 h 377190"/>
                  <a:gd name="connsiteX1" fmla="*/ 5911215 w 8574723"/>
                  <a:gd name="connsiteY1" fmla="*/ 377190 h 377190"/>
                  <a:gd name="connsiteX2" fmla="*/ 6450330 w 8574723"/>
                  <a:gd name="connsiteY2" fmla="*/ 1905 h 377190"/>
                  <a:gd name="connsiteX3" fmla="*/ 8574723 w 8574723"/>
                  <a:gd name="connsiteY3" fmla="*/ 0 h 377190"/>
                  <a:gd name="connsiteX0" fmla="*/ 0 w 8568373"/>
                  <a:gd name="connsiteY0" fmla="*/ 375285 h 375285"/>
                  <a:gd name="connsiteX1" fmla="*/ 5911215 w 8568373"/>
                  <a:gd name="connsiteY1" fmla="*/ 375285 h 375285"/>
                  <a:gd name="connsiteX2" fmla="*/ 6450330 w 8568373"/>
                  <a:gd name="connsiteY2" fmla="*/ 0 h 375285"/>
                  <a:gd name="connsiteX3" fmla="*/ 8568373 w 8568373"/>
                  <a:gd name="connsiteY3" fmla="*/ 4445 h 375285"/>
                  <a:gd name="connsiteX0" fmla="*/ 0 w 11886715"/>
                  <a:gd name="connsiteY0" fmla="*/ 375285 h 375285"/>
                  <a:gd name="connsiteX1" fmla="*/ 9229557 w 11886715"/>
                  <a:gd name="connsiteY1" fmla="*/ 375285 h 375285"/>
                  <a:gd name="connsiteX2" fmla="*/ 9768672 w 11886715"/>
                  <a:gd name="connsiteY2" fmla="*/ 0 h 375285"/>
                  <a:gd name="connsiteX3" fmla="*/ 11886715 w 11886715"/>
                  <a:gd name="connsiteY3" fmla="*/ 4445 h 37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86715" h="375285">
                    <a:moveTo>
                      <a:pt x="0" y="375285"/>
                    </a:moveTo>
                    <a:lnTo>
                      <a:pt x="9229557" y="375285"/>
                    </a:lnTo>
                    <a:cubicBezTo>
                      <a:pt x="9599762" y="369888"/>
                      <a:pt x="9474032" y="2540"/>
                      <a:pt x="9768672" y="0"/>
                    </a:cubicBezTo>
                    <a:lnTo>
                      <a:pt x="11886715" y="4445"/>
                    </a:lnTo>
                  </a:path>
                </a:pathLst>
              </a:custGeom>
              <a:ln w="15875">
                <a:solidFill>
                  <a:srgbClr val="EAEAEA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xmlns="" id="{31FA2D59-9C9A-4848-A930-9DD0CC8C0712}"/>
                  </a:ext>
                </a:extLst>
              </p:cNvPr>
              <p:cNvSpPr/>
              <p:nvPr/>
            </p:nvSpPr>
            <p:spPr>
              <a:xfrm>
                <a:off x="8974603" y="530549"/>
                <a:ext cx="1393561" cy="294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모서리가 둥근 직사각형 40">
                <a:extLst>
                  <a:ext uri="{FF2B5EF4-FFF2-40B4-BE49-F238E27FC236}">
                    <a16:creationId xmlns:a16="http://schemas.microsoft.com/office/drawing/2014/main" xmlns="" id="{1174DE4E-8B48-4777-B662-614B354A10ED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solidFill>
                <a:srgbClr val="A88541"/>
              </a:solidFill>
              <a:ln w="9525">
                <a:solidFill>
                  <a:schemeClr val="bg1"/>
                </a:solidFill>
              </a:ln>
              <a:effectLst>
                <a:outerShdw dist="25400" algn="l" rotWithShape="0">
                  <a:schemeClr val="bg1">
                    <a:lumMod val="8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xmlns="" id="{F6C99188-185A-4B1D-A801-8ECB3FA6301B}"/>
                  </a:ext>
                </a:extLst>
              </p:cNvPr>
              <p:cNvSpPr/>
              <p:nvPr/>
            </p:nvSpPr>
            <p:spPr>
              <a:xfrm flipV="1">
                <a:off x="763484" y="495535"/>
                <a:ext cx="104985" cy="82276"/>
              </a:xfrm>
              <a:prstGeom prst="triangle">
                <a:avLst/>
              </a:prstGeom>
              <a:solidFill>
                <a:srgbClr val="A8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/>
              </a:p>
            </p:txBody>
          </p:sp>
          <p:sp>
            <p:nvSpPr>
              <p:cNvPr id="25" name="모서리가 둥근 직사각형 42">
                <a:extLst>
                  <a:ext uri="{FF2B5EF4-FFF2-40B4-BE49-F238E27FC236}">
                    <a16:creationId xmlns:a16="http://schemas.microsoft.com/office/drawing/2014/main" xmlns="" id="{983356CD-F0E7-44C4-B64D-E4A555C9B0D9}"/>
                  </a:ext>
                </a:extLst>
              </p:cNvPr>
              <p:cNvSpPr/>
              <p:nvPr/>
            </p:nvSpPr>
            <p:spPr>
              <a:xfrm>
                <a:off x="450923" y="433216"/>
                <a:ext cx="730111" cy="55513"/>
              </a:xfrm>
              <a:prstGeom prst="roundRect">
                <a:avLst>
                  <a:gd name="adj" fmla="val 50000"/>
                </a:avLst>
              </a:prstGeom>
              <a:solidFill>
                <a:srgbClr val="755D2D">
                  <a:alpha val="66667"/>
                </a:srgb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6" name="모서리가 둥근 직사각형 43">
                <a:extLst>
                  <a:ext uri="{FF2B5EF4-FFF2-40B4-BE49-F238E27FC236}">
                    <a16:creationId xmlns:a16="http://schemas.microsoft.com/office/drawing/2014/main" xmlns="" id="{EDCAF93C-2F3D-48D2-8F26-250113562E03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" bIns="72000" rtlCol="0" anchor="ctr"/>
              <a:lstStyle/>
              <a:p>
                <a:pPr algn="ctr"/>
                <a:r>
                  <a:rPr lang="ko-KR" altLang="en-US" sz="1100" i="1" kern="0" spc="-6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  <a:cs typeface="Aharoni" pitchFamily="2" charset="-79"/>
                  </a:rPr>
                  <a:t>사내 교육용</a:t>
                </a:r>
              </a:p>
            </p:txBody>
          </p:sp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13183C08-D640-41CA-A733-70DF40F6A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8962" y="535393"/>
              <a:ext cx="1242339" cy="280187"/>
            </a:xfrm>
            <a:prstGeom prst="rect">
              <a:avLst/>
            </a:prstGeom>
          </p:spPr>
        </p:pic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7400EB03-0335-4167-A6B0-5299360274FE}"/>
              </a:ext>
            </a:extLst>
          </p:cNvPr>
          <p:cNvSpPr/>
          <p:nvPr/>
        </p:nvSpPr>
        <p:spPr>
          <a:xfrm>
            <a:off x="1557286" y="6582635"/>
            <a:ext cx="609217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latinLnBrk="0">
              <a:defRPr/>
            </a:pP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, </a:t>
            </a: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고객에게 제시 설명용으로 사용 할 수 없습니다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374955-4A04-0CAC-B3B0-D68A0C7FBADD}"/>
              </a:ext>
            </a:extLst>
          </p:cNvPr>
          <p:cNvSpPr txBox="1"/>
          <p:nvPr/>
        </p:nvSpPr>
        <p:spPr>
          <a:xfrm>
            <a:off x="7448097" y="691889"/>
            <a:ext cx="1162504" cy="265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GA </a:t>
            </a:r>
            <a:r>
              <a:rPr lang="ko-KR" altLang="en-US" sz="1200" b="1" dirty="0" err="1">
                <a:solidFill>
                  <a:srgbClr val="FF0000"/>
                </a:solidFill>
              </a:rPr>
              <a:t>교육용자료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34" name="Titre 3">
            <a:extLst>
              <a:ext uri="{FF2B5EF4-FFF2-40B4-BE49-F238E27FC236}">
                <a16:creationId xmlns:a16="http://schemas.microsoft.com/office/drawing/2014/main" xmlns="" id="{1EAB84C4-FB5E-B2A6-45C5-F926C20BD910}"/>
              </a:ext>
            </a:extLst>
          </p:cNvPr>
          <p:cNvSpPr txBox="1">
            <a:spLocks/>
          </p:cNvSpPr>
          <p:nvPr/>
        </p:nvSpPr>
        <p:spPr>
          <a:xfrm>
            <a:off x="423383" y="401161"/>
            <a:ext cx="556537" cy="507484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ko-KR" sz="2000" b="0" spc="-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alibri Bold" panose="020F0702030404030204" pitchFamily="34" charset="0"/>
              </a:rPr>
              <a:t>3-1</a:t>
            </a:r>
            <a:endParaRPr lang="en-US" altLang="ko-KR" sz="4000" b="0" spc="-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Calibri Bold" panose="020F0702030404030204" pitchFamily="34" charset="0"/>
            </a:endParaRP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317CFE86-E519-FF0D-6885-4F4A972329E7}"/>
              </a:ext>
            </a:extLst>
          </p:cNvPr>
          <p:cNvSpPr txBox="1">
            <a:spLocks/>
          </p:cNvSpPr>
          <p:nvPr/>
        </p:nvSpPr>
        <p:spPr>
          <a:xfrm>
            <a:off x="1421623" y="465903"/>
            <a:ext cx="5503052" cy="346249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en-US" altLang="ko-KR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HighFive</a:t>
            </a:r>
            <a:r>
              <a:rPr lang="ko-KR" altLang="en-US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그랑에이지변액연금</a:t>
            </a:r>
            <a:r>
              <a:rPr lang="en-US" altLang="ko-KR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(</a:t>
            </a:r>
            <a:r>
              <a:rPr lang="ko-KR" altLang="en-US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무배당</a:t>
            </a:r>
            <a:r>
              <a:rPr lang="en-US" altLang="ko-KR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2401)</a:t>
            </a:r>
            <a:endParaRPr lang="ko-KR" altLang="en-US" sz="1400" kern="0" spc="-2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  <a:cs typeface="Aharoni" pitchFamily="2" charset="-79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CCA09FF9-6D79-A46F-F273-409E73E6F2D4}"/>
              </a:ext>
            </a:extLst>
          </p:cNvPr>
          <p:cNvSpPr/>
          <p:nvPr/>
        </p:nvSpPr>
        <p:spPr>
          <a:xfrm>
            <a:off x="4000541" y="1037621"/>
            <a:ext cx="2552700" cy="7810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0000"/>
                </a:solidFill>
              </a:rPr>
              <a:t>주요개정사항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4A4EBD-2737-B535-70F1-93757CC6404C}"/>
              </a:ext>
            </a:extLst>
          </p:cNvPr>
          <p:cNvSpPr txBox="1"/>
          <p:nvPr/>
        </p:nvSpPr>
        <p:spPr>
          <a:xfrm>
            <a:off x="1409176" y="1228531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u="sng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그랑에이지변액연금</a:t>
            </a:r>
            <a:endParaRPr kumimoji="0" lang="ko-KR" alt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A271DB95-F6FC-D6F2-DB0B-74CEE7413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412289"/>
              </p:ext>
            </p:extLst>
          </p:nvPr>
        </p:nvGraphicFramePr>
        <p:xfrm>
          <a:off x="693622" y="1893507"/>
          <a:ext cx="7819508" cy="4009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6852">
                  <a:extLst>
                    <a:ext uri="{9D8B030D-6E8A-4147-A177-3AD203B41FA5}">
                      <a16:colId xmlns:a16="http://schemas.microsoft.com/office/drawing/2014/main" xmlns="" val="4082709386"/>
                    </a:ext>
                  </a:extLst>
                </a:gridCol>
                <a:gridCol w="1396539">
                  <a:extLst>
                    <a:ext uri="{9D8B030D-6E8A-4147-A177-3AD203B41FA5}">
                      <a16:colId xmlns:a16="http://schemas.microsoft.com/office/drawing/2014/main" xmlns="" val="4194817928"/>
                    </a:ext>
                  </a:extLst>
                </a:gridCol>
                <a:gridCol w="1396884">
                  <a:extLst>
                    <a:ext uri="{9D8B030D-6E8A-4147-A177-3AD203B41FA5}">
                      <a16:colId xmlns:a16="http://schemas.microsoft.com/office/drawing/2014/main" xmlns="" val="3610291553"/>
                    </a:ext>
                  </a:extLst>
                </a:gridCol>
                <a:gridCol w="1429444">
                  <a:extLst>
                    <a:ext uri="{9D8B030D-6E8A-4147-A177-3AD203B41FA5}">
                      <a16:colId xmlns:a16="http://schemas.microsoft.com/office/drawing/2014/main" xmlns="" val="709657133"/>
                    </a:ext>
                  </a:extLst>
                </a:gridCol>
                <a:gridCol w="1429789">
                  <a:extLst>
                    <a:ext uri="{9D8B030D-6E8A-4147-A177-3AD203B41FA5}">
                      <a16:colId xmlns:a16="http://schemas.microsoft.com/office/drawing/2014/main" xmlns="" val="2789100125"/>
                    </a:ext>
                  </a:extLst>
                </a:gridCol>
              </a:tblGrid>
              <a:tr h="5075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개정 전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개정 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429525"/>
                  </a:ext>
                </a:extLst>
              </a:tr>
              <a:tr h="13703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평생연금기준금액</a:t>
                      </a:r>
                      <a:endParaRPr lang="en-US" altLang="ko-KR" sz="14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400" b="1" dirty="0" err="1">
                          <a:latin typeface="+mn-ea"/>
                          <a:ea typeface="+mn-ea"/>
                        </a:rPr>
                        <a:t>증액기간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 연장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거치형의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경우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보험계약일로부터 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년의 기간과 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연금개시 전 보험기간 중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작은 기간 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: 5/100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 dirty="0" err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거치형</a:t>
                      </a:r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의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경우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보험계약일로부터 </a:t>
                      </a:r>
                      <a:r>
                        <a:rPr lang="en-US" altLang="ko-KR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의 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기간과 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연금개시 전 보험기간 중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작은 기간 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: 5/100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1362781"/>
                  </a:ext>
                </a:extLst>
              </a:tr>
              <a:tr h="7612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>
                          <a:latin typeface="+mn-ea"/>
                          <a:ea typeface="+mn-ea"/>
                        </a:rPr>
                        <a:t>최소보험료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 인상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적립형의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경우 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단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, 5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, 7</a:t>
                      </a:r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년납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적립형의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경우 </a:t>
                      </a:r>
                      <a:r>
                        <a:rPr lang="en-US" altLang="ko-KR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="1" u="sng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단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, 5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, 7</a:t>
                      </a:r>
                      <a:r>
                        <a:rPr lang="ko-KR" altLang="en-US" sz="1200" b="1" dirty="0" err="1">
                          <a:latin typeface="+mn-ea"/>
                          <a:ea typeface="+mn-ea"/>
                        </a:rPr>
                        <a:t>년납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7427779"/>
                  </a:ext>
                </a:extLst>
              </a:tr>
              <a:tr h="45676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연금지급개시나이 변경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적립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기본형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45 ~ 85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적립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기본형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50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 ~ 85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690547205"/>
                  </a:ext>
                </a:extLst>
              </a:tr>
              <a:tr h="4567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적립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초기집중형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45 ~ 70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적립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초기집중형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50</a:t>
                      </a:r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~ 70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847836804"/>
                  </a:ext>
                </a:extLst>
              </a:tr>
              <a:tr h="4567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거치형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45 ~ 85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거치형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50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 ~ 85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148338903"/>
                  </a:ext>
                </a:extLst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65317" y="5997860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54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C7DB07C7-D59F-4300-BC62-22C1DC29C167}"/>
              </a:ext>
            </a:extLst>
          </p:cNvPr>
          <p:cNvGrpSpPr/>
          <p:nvPr/>
        </p:nvGrpSpPr>
        <p:grpSpPr>
          <a:xfrm>
            <a:off x="65317" y="136158"/>
            <a:ext cx="8798765" cy="954509"/>
            <a:chOff x="0" y="294224"/>
            <a:chExt cx="10691813" cy="95450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xmlns="" id="{EAC0E05F-81D9-4A49-96DA-03D007506A1F}"/>
                </a:ext>
              </a:extLst>
            </p:cNvPr>
            <p:cNvGrpSpPr/>
            <p:nvPr/>
          </p:nvGrpSpPr>
          <p:grpSpPr>
            <a:xfrm>
              <a:off x="0" y="294224"/>
              <a:ext cx="10691813" cy="954509"/>
              <a:chOff x="0" y="294224"/>
              <a:chExt cx="10691813" cy="954509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xmlns="" id="{C541DA43-DBC2-4F7A-A2F4-7CF15235CB39}"/>
                  </a:ext>
                </a:extLst>
              </p:cNvPr>
              <p:cNvCxnSpPr/>
              <p:nvPr/>
            </p:nvCxnSpPr>
            <p:spPr>
              <a:xfrm flipH="1" flipV="1">
                <a:off x="1184501" y="751751"/>
                <a:ext cx="98683" cy="986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xmlns="" id="{C3BD2CDB-C847-40BB-94F5-8C01B9BC7ECD}"/>
                  </a:ext>
                </a:extLst>
              </p:cNvPr>
              <p:cNvSpPr/>
              <p:nvPr/>
            </p:nvSpPr>
            <p:spPr>
              <a:xfrm>
                <a:off x="219332" y="946686"/>
                <a:ext cx="1107818" cy="302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자유형 37">
                <a:extLst>
                  <a:ext uri="{FF2B5EF4-FFF2-40B4-BE49-F238E27FC236}">
                    <a16:creationId xmlns:a16="http://schemas.microsoft.com/office/drawing/2014/main" xmlns="" id="{C284FFB9-84C4-4734-8854-013C690562E3}"/>
                  </a:ext>
                </a:extLst>
              </p:cNvPr>
              <p:cNvSpPr/>
              <p:nvPr/>
            </p:nvSpPr>
            <p:spPr>
              <a:xfrm>
                <a:off x="0" y="677545"/>
                <a:ext cx="10691813" cy="316247"/>
              </a:xfrm>
              <a:custGeom>
                <a:avLst/>
                <a:gdLst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2453640"/>
                  <a:gd name="connsiteY0" fmla="*/ 213360 h 229164"/>
                  <a:gd name="connsiteX1" fmla="*/ 1173480 w 2453640"/>
                  <a:gd name="connsiteY1" fmla="*/ 213360 h 229164"/>
                  <a:gd name="connsiteX2" fmla="*/ 1432560 w 2453640"/>
                  <a:gd name="connsiteY2" fmla="*/ 0 h 229164"/>
                  <a:gd name="connsiteX3" fmla="*/ 2453640 w 2453640"/>
                  <a:gd name="connsiteY3" fmla="*/ 0 h 229164"/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3553778"/>
                  <a:gd name="connsiteY0" fmla="*/ 213360 h 213360"/>
                  <a:gd name="connsiteX1" fmla="*/ 1173480 w 3553778"/>
                  <a:gd name="connsiteY1" fmla="*/ 213360 h 213360"/>
                  <a:gd name="connsiteX2" fmla="*/ 1432560 w 3553778"/>
                  <a:gd name="connsiteY2" fmla="*/ 0 h 213360"/>
                  <a:gd name="connsiteX3" fmla="*/ 3553778 w 3553778"/>
                  <a:gd name="connsiteY3" fmla="*/ 0 h 213360"/>
                  <a:gd name="connsiteX0" fmla="*/ 0 w 7775258"/>
                  <a:gd name="connsiteY0" fmla="*/ 213360 h 213360"/>
                  <a:gd name="connsiteX1" fmla="*/ 1173480 w 7775258"/>
                  <a:gd name="connsiteY1" fmla="*/ 213360 h 213360"/>
                  <a:gd name="connsiteX2" fmla="*/ 1432560 w 7775258"/>
                  <a:gd name="connsiteY2" fmla="*/ 0 h 213360"/>
                  <a:gd name="connsiteX3" fmla="*/ 7775258 w 7775258"/>
                  <a:gd name="connsiteY3" fmla="*/ 7620 h 213360"/>
                  <a:gd name="connsiteX0" fmla="*/ 0 w 7775258"/>
                  <a:gd name="connsiteY0" fmla="*/ 205740 h 220980"/>
                  <a:gd name="connsiteX1" fmla="*/ 1173480 w 7775258"/>
                  <a:gd name="connsiteY1" fmla="*/ 205740 h 220980"/>
                  <a:gd name="connsiteX2" fmla="*/ 5661660 w 7775258"/>
                  <a:gd name="connsiteY2" fmla="*/ 0 h 220980"/>
                  <a:gd name="connsiteX3" fmla="*/ 7775258 w 7775258"/>
                  <a:gd name="connsiteY3" fmla="*/ 0 h 220980"/>
                  <a:gd name="connsiteX0" fmla="*/ 0 w 7775258"/>
                  <a:gd name="connsiteY0" fmla="*/ 205740 h 205740"/>
                  <a:gd name="connsiteX1" fmla="*/ 5334000 w 7775258"/>
                  <a:gd name="connsiteY1" fmla="*/ 18288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05740"/>
                  <a:gd name="connsiteX1" fmla="*/ 5318760 w 7775258"/>
                  <a:gd name="connsiteY1" fmla="*/ 19812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8522018"/>
                  <a:gd name="connsiteY0" fmla="*/ 243840 h 251460"/>
                  <a:gd name="connsiteX1" fmla="*/ 5372100 w 8522018"/>
                  <a:gd name="connsiteY1" fmla="*/ 251460 h 251460"/>
                  <a:gd name="connsiteX2" fmla="*/ 5661660 w 8522018"/>
                  <a:gd name="connsiteY2" fmla="*/ 38100 h 251460"/>
                  <a:gd name="connsiteX3" fmla="*/ 8522018 w 8522018"/>
                  <a:gd name="connsiteY3" fmla="*/ 0 h 25146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121"/>
                  <a:gd name="connsiteX1" fmla="*/ 5372100 w 8522018"/>
                  <a:gd name="connsiteY1" fmla="*/ 259080 h 259121"/>
                  <a:gd name="connsiteX2" fmla="*/ 5974080 w 8522018"/>
                  <a:gd name="connsiteY2" fmla="*/ 0 h 259121"/>
                  <a:gd name="connsiteX3" fmla="*/ 8522018 w 8522018"/>
                  <a:gd name="connsiteY3" fmla="*/ 7620 h 259121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44878"/>
                  <a:gd name="connsiteY0" fmla="*/ 251460 h 251502"/>
                  <a:gd name="connsiteX1" fmla="*/ 5349240 w 8544878"/>
                  <a:gd name="connsiteY1" fmla="*/ 251460 h 251502"/>
                  <a:gd name="connsiteX2" fmla="*/ 5974080 w 8544878"/>
                  <a:gd name="connsiteY2" fmla="*/ 0 h 251502"/>
                  <a:gd name="connsiteX3" fmla="*/ 8544878 w 854487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52498"/>
                  <a:gd name="connsiteY0" fmla="*/ 251460 h 251502"/>
                  <a:gd name="connsiteX1" fmla="*/ 5349240 w 8552498"/>
                  <a:gd name="connsiteY1" fmla="*/ 251460 h 251502"/>
                  <a:gd name="connsiteX2" fmla="*/ 5974080 w 8552498"/>
                  <a:gd name="connsiteY2" fmla="*/ 0 h 251502"/>
                  <a:gd name="connsiteX3" fmla="*/ 8552498 w 8552498"/>
                  <a:gd name="connsiteY3" fmla="*/ 7620 h 251502"/>
                  <a:gd name="connsiteX0" fmla="*/ 0 w 8600123"/>
                  <a:gd name="connsiteY0" fmla="*/ 434340 h 434382"/>
                  <a:gd name="connsiteX1" fmla="*/ 5349240 w 8600123"/>
                  <a:gd name="connsiteY1" fmla="*/ 434340 h 434382"/>
                  <a:gd name="connsiteX2" fmla="*/ 5974080 w 8600123"/>
                  <a:gd name="connsiteY2" fmla="*/ 182880 h 434382"/>
                  <a:gd name="connsiteX3" fmla="*/ 8600123 w 8600123"/>
                  <a:gd name="connsiteY3" fmla="*/ 0 h 434382"/>
                  <a:gd name="connsiteX0" fmla="*/ 0 w 8562023"/>
                  <a:gd name="connsiteY0" fmla="*/ 443865 h 443907"/>
                  <a:gd name="connsiteX1" fmla="*/ 5349240 w 8562023"/>
                  <a:gd name="connsiteY1" fmla="*/ 443865 h 443907"/>
                  <a:gd name="connsiteX2" fmla="*/ 5974080 w 8562023"/>
                  <a:gd name="connsiteY2" fmla="*/ 192405 h 443907"/>
                  <a:gd name="connsiteX3" fmla="*/ 8562023 w 8562023"/>
                  <a:gd name="connsiteY3" fmla="*/ 0 h 443907"/>
                  <a:gd name="connsiteX0" fmla="*/ 0 w 8562023"/>
                  <a:gd name="connsiteY0" fmla="*/ 451485 h 484928"/>
                  <a:gd name="connsiteX1" fmla="*/ 5349240 w 8562023"/>
                  <a:gd name="connsiteY1" fmla="*/ 451485 h 484928"/>
                  <a:gd name="connsiteX2" fmla="*/ 6012180 w 8562023"/>
                  <a:gd name="connsiteY2" fmla="*/ 0 h 484928"/>
                  <a:gd name="connsiteX3" fmla="*/ 8562023 w 8562023"/>
                  <a:gd name="connsiteY3" fmla="*/ 7620 h 484928"/>
                  <a:gd name="connsiteX0" fmla="*/ 0 w 8562023"/>
                  <a:gd name="connsiteY0" fmla="*/ 451485 h 451485"/>
                  <a:gd name="connsiteX1" fmla="*/ 5215890 w 8562023"/>
                  <a:gd name="connsiteY1" fmla="*/ 42291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4196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51485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7620 h 451486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83820 h 451486"/>
                  <a:gd name="connsiteX0" fmla="*/ 0 w 8562023"/>
                  <a:gd name="connsiteY0" fmla="*/ 375285 h 403084"/>
                  <a:gd name="connsiteX1" fmla="*/ 5253990 w 8562023"/>
                  <a:gd name="connsiteY1" fmla="*/ 375285 h 403084"/>
                  <a:gd name="connsiteX2" fmla="*/ 6250305 w 8562023"/>
                  <a:gd name="connsiteY2" fmla="*/ 0 h 403084"/>
                  <a:gd name="connsiteX3" fmla="*/ 8562023 w 8562023"/>
                  <a:gd name="connsiteY3" fmla="*/ 7620 h 403084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84810 h 413314"/>
                  <a:gd name="connsiteX1" fmla="*/ 5739765 w 8562023"/>
                  <a:gd name="connsiteY1" fmla="*/ 384810 h 413314"/>
                  <a:gd name="connsiteX2" fmla="*/ 6402705 w 8562023"/>
                  <a:gd name="connsiteY2" fmla="*/ 0 h 413314"/>
                  <a:gd name="connsiteX3" fmla="*/ 8562023 w 8562023"/>
                  <a:gd name="connsiteY3" fmla="*/ 17145 h 413314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7190 h 377190"/>
                  <a:gd name="connsiteX1" fmla="*/ 5911215 w 8562023"/>
                  <a:gd name="connsiteY1" fmla="*/ 377190 h 377190"/>
                  <a:gd name="connsiteX2" fmla="*/ 6450330 w 8562023"/>
                  <a:gd name="connsiteY2" fmla="*/ 1905 h 377190"/>
                  <a:gd name="connsiteX3" fmla="*/ 8562023 w 8562023"/>
                  <a:gd name="connsiteY3" fmla="*/ 0 h 377190"/>
                  <a:gd name="connsiteX0" fmla="*/ 0 w 8574723"/>
                  <a:gd name="connsiteY0" fmla="*/ 377190 h 377190"/>
                  <a:gd name="connsiteX1" fmla="*/ 5911215 w 8574723"/>
                  <a:gd name="connsiteY1" fmla="*/ 377190 h 377190"/>
                  <a:gd name="connsiteX2" fmla="*/ 6450330 w 8574723"/>
                  <a:gd name="connsiteY2" fmla="*/ 1905 h 377190"/>
                  <a:gd name="connsiteX3" fmla="*/ 8574723 w 8574723"/>
                  <a:gd name="connsiteY3" fmla="*/ 0 h 377190"/>
                  <a:gd name="connsiteX0" fmla="*/ 0 w 8568373"/>
                  <a:gd name="connsiteY0" fmla="*/ 375285 h 375285"/>
                  <a:gd name="connsiteX1" fmla="*/ 5911215 w 8568373"/>
                  <a:gd name="connsiteY1" fmla="*/ 375285 h 375285"/>
                  <a:gd name="connsiteX2" fmla="*/ 6450330 w 8568373"/>
                  <a:gd name="connsiteY2" fmla="*/ 0 h 375285"/>
                  <a:gd name="connsiteX3" fmla="*/ 8568373 w 8568373"/>
                  <a:gd name="connsiteY3" fmla="*/ 4445 h 375285"/>
                  <a:gd name="connsiteX0" fmla="*/ 0 w 11886715"/>
                  <a:gd name="connsiteY0" fmla="*/ 375285 h 375285"/>
                  <a:gd name="connsiteX1" fmla="*/ 9229557 w 11886715"/>
                  <a:gd name="connsiteY1" fmla="*/ 375285 h 375285"/>
                  <a:gd name="connsiteX2" fmla="*/ 9768672 w 11886715"/>
                  <a:gd name="connsiteY2" fmla="*/ 0 h 375285"/>
                  <a:gd name="connsiteX3" fmla="*/ 11886715 w 11886715"/>
                  <a:gd name="connsiteY3" fmla="*/ 4445 h 37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86715" h="375285">
                    <a:moveTo>
                      <a:pt x="0" y="375285"/>
                    </a:moveTo>
                    <a:lnTo>
                      <a:pt x="9229557" y="375285"/>
                    </a:lnTo>
                    <a:cubicBezTo>
                      <a:pt x="9599762" y="369888"/>
                      <a:pt x="9474032" y="2540"/>
                      <a:pt x="9768672" y="0"/>
                    </a:cubicBezTo>
                    <a:lnTo>
                      <a:pt x="11886715" y="4445"/>
                    </a:lnTo>
                  </a:path>
                </a:pathLst>
              </a:custGeom>
              <a:ln w="15875">
                <a:solidFill>
                  <a:srgbClr val="EAEAEA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xmlns="" id="{31FA2D59-9C9A-4848-A930-9DD0CC8C0712}"/>
                  </a:ext>
                </a:extLst>
              </p:cNvPr>
              <p:cNvSpPr/>
              <p:nvPr/>
            </p:nvSpPr>
            <p:spPr>
              <a:xfrm>
                <a:off x="8974603" y="530549"/>
                <a:ext cx="1393561" cy="294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모서리가 둥근 직사각형 40">
                <a:extLst>
                  <a:ext uri="{FF2B5EF4-FFF2-40B4-BE49-F238E27FC236}">
                    <a16:creationId xmlns:a16="http://schemas.microsoft.com/office/drawing/2014/main" xmlns="" id="{1174DE4E-8B48-4777-B662-614B354A10ED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solidFill>
                <a:srgbClr val="A88541"/>
              </a:solidFill>
              <a:ln w="9525">
                <a:solidFill>
                  <a:schemeClr val="bg1"/>
                </a:solidFill>
              </a:ln>
              <a:effectLst>
                <a:outerShdw dist="25400" algn="l" rotWithShape="0">
                  <a:schemeClr val="bg1">
                    <a:lumMod val="8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xmlns="" id="{F6C99188-185A-4B1D-A801-8ECB3FA6301B}"/>
                  </a:ext>
                </a:extLst>
              </p:cNvPr>
              <p:cNvSpPr/>
              <p:nvPr/>
            </p:nvSpPr>
            <p:spPr>
              <a:xfrm flipV="1">
                <a:off x="763484" y="495535"/>
                <a:ext cx="104985" cy="82276"/>
              </a:xfrm>
              <a:prstGeom prst="triangle">
                <a:avLst/>
              </a:prstGeom>
              <a:solidFill>
                <a:srgbClr val="A8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/>
              </a:p>
            </p:txBody>
          </p:sp>
          <p:sp>
            <p:nvSpPr>
              <p:cNvPr id="25" name="모서리가 둥근 직사각형 42">
                <a:extLst>
                  <a:ext uri="{FF2B5EF4-FFF2-40B4-BE49-F238E27FC236}">
                    <a16:creationId xmlns:a16="http://schemas.microsoft.com/office/drawing/2014/main" xmlns="" id="{983356CD-F0E7-44C4-B64D-E4A555C9B0D9}"/>
                  </a:ext>
                </a:extLst>
              </p:cNvPr>
              <p:cNvSpPr/>
              <p:nvPr/>
            </p:nvSpPr>
            <p:spPr>
              <a:xfrm>
                <a:off x="450923" y="433216"/>
                <a:ext cx="730111" cy="55513"/>
              </a:xfrm>
              <a:prstGeom prst="roundRect">
                <a:avLst>
                  <a:gd name="adj" fmla="val 50000"/>
                </a:avLst>
              </a:prstGeom>
              <a:solidFill>
                <a:srgbClr val="755D2D">
                  <a:alpha val="66667"/>
                </a:srgb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6" name="모서리가 둥근 직사각형 43">
                <a:extLst>
                  <a:ext uri="{FF2B5EF4-FFF2-40B4-BE49-F238E27FC236}">
                    <a16:creationId xmlns:a16="http://schemas.microsoft.com/office/drawing/2014/main" xmlns="" id="{EDCAF93C-2F3D-48D2-8F26-250113562E03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" bIns="72000" rtlCol="0" anchor="ctr"/>
              <a:lstStyle/>
              <a:p>
                <a:pPr algn="ctr"/>
                <a:r>
                  <a:rPr lang="ko-KR" altLang="en-US" sz="1100" i="1" kern="0" spc="-6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  <a:cs typeface="Aharoni" pitchFamily="2" charset="-79"/>
                  </a:rPr>
                  <a:t>사내 교육용</a:t>
                </a:r>
              </a:p>
            </p:txBody>
          </p:sp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13183C08-D640-41CA-A733-70DF40F6A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8962" y="535393"/>
              <a:ext cx="1242339" cy="280187"/>
            </a:xfrm>
            <a:prstGeom prst="rect">
              <a:avLst/>
            </a:prstGeom>
          </p:spPr>
        </p:pic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7400EB03-0335-4167-A6B0-5299360274FE}"/>
              </a:ext>
            </a:extLst>
          </p:cNvPr>
          <p:cNvSpPr/>
          <p:nvPr/>
        </p:nvSpPr>
        <p:spPr>
          <a:xfrm>
            <a:off x="1530931" y="6440880"/>
            <a:ext cx="609217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latinLnBrk="0">
              <a:defRPr/>
            </a:pP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, </a:t>
            </a: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고객에게 제시 설명용으로 사용 할 수 없습니다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.</a:t>
            </a:r>
          </a:p>
        </p:txBody>
      </p:sp>
      <p:sp>
        <p:nvSpPr>
          <p:cNvPr id="34" name="Titre 3">
            <a:extLst>
              <a:ext uri="{FF2B5EF4-FFF2-40B4-BE49-F238E27FC236}">
                <a16:creationId xmlns:a16="http://schemas.microsoft.com/office/drawing/2014/main" xmlns="" id="{1EAB84C4-FB5E-B2A6-45C5-F926C20BD910}"/>
              </a:ext>
            </a:extLst>
          </p:cNvPr>
          <p:cNvSpPr txBox="1">
            <a:spLocks/>
          </p:cNvSpPr>
          <p:nvPr/>
        </p:nvSpPr>
        <p:spPr>
          <a:xfrm>
            <a:off x="423383" y="401161"/>
            <a:ext cx="556537" cy="507484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ko-KR" sz="2000" b="0" spc="-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alibri Bold" panose="020F0702030404030204" pitchFamily="34" charset="0"/>
              </a:rPr>
              <a:t>3-1</a:t>
            </a:r>
            <a:endParaRPr lang="en-US" altLang="ko-KR" sz="4000" b="0" spc="-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Calibri Bold" panose="020F0702030404030204" pitchFamily="34" charset="0"/>
            </a:endParaRP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317CFE86-E519-FF0D-6885-4F4A972329E7}"/>
              </a:ext>
            </a:extLst>
          </p:cNvPr>
          <p:cNvSpPr txBox="1">
            <a:spLocks/>
          </p:cNvSpPr>
          <p:nvPr/>
        </p:nvSpPr>
        <p:spPr>
          <a:xfrm>
            <a:off x="1421623" y="465903"/>
            <a:ext cx="5503052" cy="346249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en-US" altLang="ko-KR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HighFive</a:t>
            </a:r>
            <a:r>
              <a:rPr lang="ko-KR" altLang="en-US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그랑에이지변액연금</a:t>
            </a:r>
            <a:r>
              <a:rPr lang="en-US" altLang="ko-KR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(</a:t>
            </a:r>
            <a:r>
              <a:rPr lang="ko-KR" altLang="en-US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무배당</a:t>
            </a:r>
            <a:r>
              <a:rPr lang="en-US" altLang="ko-KR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2401)</a:t>
            </a:r>
            <a:endParaRPr lang="ko-KR" altLang="en-US" sz="1400" kern="0" spc="-2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  <a:cs typeface="Aharoni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39DE3C-C918-7768-57F0-CA5BE7362CCE}"/>
              </a:ext>
            </a:extLst>
          </p:cNvPr>
          <p:cNvSpPr txBox="1"/>
          <p:nvPr/>
        </p:nvSpPr>
        <p:spPr>
          <a:xfrm>
            <a:off x="301491" y="3015559"/>
            <a:ext cx="8233344" cy="655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>
                <a:solidFill>
                  <a:srgbClr val="FF0000"/>
                </a:solidFill>
                <a:latin typeface="맑은 고딕"/>
                <a:ea typeface="맑은 고딕" panose="020B0503020000020004" pitchFamily="50" charset="-127"/>
              </a:rPr>
              <a:t>MAX</a:t>
            </a:r>
            <a:r>
              <a:rPr lang="en-US" altLang="ko-KR" sz="2000" b="1" noProof="0" dirty="0"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000" b="1" u="sng" noProof="0" dirty="0">
                <a:solidFill>
                  <a:srgbClr val="0000CC"/>
                </a:solidFill>
                <a:latin typeface="맑은 고딕"/>
                <a:ea typeface="맑은 고딕" panose="020B0503020000020004" pitchFamily="50" charset="-127"/>
              </a:rPr>
              <a:t>평생연금기준금액</a:t>
            </a:r>
            <a:r>
              <a:rPr lang="en-US" altLang="ko-KR" sz="1400" b="1" noProof="0" dirty="0"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latin typeface="맑은 고딕"/>
                <a:ea typeface="맑은 고딕" panose="020B0503020000020004" pitchFamily="50" charset="-127"/>
              </a:rPr>
              <a:t>연금개시시점 보증된 금액</a:t>
            </a:r>
            <a:r>
              <a:rPr lang="en-US" altLang="ko-KR" sz="1400" b="1" dirty="0">
                <a:latin typeface="맑은 고딕"/>
                <a:ea typeface="맑은 고딕" panose="020B0503020000020004" pitchFamily="50" charset="-127"/>
              </a:rPr>
              <a:t>)</a:t>
            </a:r>
            <a:r>
              <a:rPr lang="en-US" altLang="ko-KR" sz="2000" b="1" dirty="0">
                <a:latin typeface="맑은 고딕"/>
                <a:ea typeface="맑은 고딕" panose="020B0503020000020004" pitchFamily="50" charset="-127"/>
              </a:rPr>
              <a:t>,</a:t>
            </a:r>
            <a:r>
              <a:rPr lang="en-US" altLang="ko-KR" sz="1400" b="1" dirty="0"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2000" b="1" u="sng" dirty="0">
                <a:solidFill>
                  <a:srgbClr val="0000CC"/>
                </a:solidFill>
                <a:latin typeface="맑은 고딕"/>
                <a:ea typeface="맑은 고딕" panose="020B0503020000020004" pitchFamily="50" charset="-127"/>
              </a:rPr>
              <a:t>계약자적립금</a:t>
            </a:r>
            <a:r>
              <a:rPr lang="en-US" altLang="ko-KR" sz="1400" b="1" dirty="0"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latin typeface="맑은 고딕"/>
                <a:ea typeface="맑은 고딕" panose="020B0503020000020004" pitchFamily="50" charset="-127"/>
              </a:rPr>
              <a:t>투자수익률</a:t>
            </a:r>
            <a:r>
              <a:rPr lang="en-US" altLang="ko-KR" sz="1400" b="1" dirty="0">
                <a:latin typeface="맑은 고딕"/>
                <a:ea typeface="맑은 고딕" panose="020B0503020000020004" pitchFamily="50" charset="-127"/>
              </a:rPr>
              <a:t>)</a:t>
            </a:r>
            <a:r>
              <a:rPr lang="en-US" altLang="ko-KR" sz="2000" b="1" dirty="0">
                <a:latin typeface="맑은 고딕"/>
                <a:ea typeface="맑은 고딕" panose="020B0503020000020004" pitchFamily="50" charset="-127"/>
              </a:rPr>
              <a:t>) </a:t>
            </a:r>
            <a:endParaRPr kumimoji="0" lang="en-US" altLang="ko-KR" sz="2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E901BFD-E00E-0C68-6C5A-D28230AB20AD}"/>
              </a:ext>
            </a:extLst>
          </p:cNvPr>
          <p:cNvSpPr/>
          <p:nvPr/>
        </p:nvSpPr>
        <p:spPr>
          <a:xfrm>
            <a:off x="936090" y="4086811"/>
            <a:ext cx="4608512" cy="1636377"/>
          </a:xfrm>
          <a:prstGeom prst="rect">
            <a:avLst/>
          </a:prstGeom>
          <a:solidFill>
            <a:srgbClr val="0000CC"/>
          </a:solidFill>
          <a:ln w="57150"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200" b="1" dirty="0">
                <a:solidFill>
                  <a:srgbClr val="FFFF00"/>
                </a:solidFill>
                <a:latin typeface="맑은 고딕"/>
                <a:ea typeface="맑은 고딕" panose="020B0503020000020004" pitchFamily="50" charset="-127"/>
              </a:rPr>
              <a:t>5%</a:t>
            </a:r>
            <a:r>
              <a:rPr kumimoji="0" lang="en-US" altLang="ko-KR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D44FF1-13D9-A284-6B4A-5E598BCB44D5}"/>
              </a:ext>
            </a:extLst>
          </p:cNvPr>
          <p:cNvSpPr txBox="1"/>
          <p:nvPr/>
        </p:nvSpPr>
        <p:spPr>
          <a:xfrm>
            <a:off x="567919" y="372436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계약일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105F2D-AEEA-D3C5-E90C-C7040C7DD6E5}"/>
              </a:ext>
            </a:extLst>
          </p:cNvPr>
          <p:cNvSpPr txBox="1"/>
          <p:nvPr/>
        </p:nvSpPr>
        <p:spPr>
          <a:xfrm>
            <a:off x="5100764" y="3724362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30</a:t>
            </a:r>
            <a:r>
              <a:rPr kumimoji="0" lang="ko-KR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xmlns="" id="{120B5945-31B2-65A4-9172-269F2935D731}"/>
              </a:ext>
            </a:extLst>
          </p:cNvPr>
          <p:cNvCxnSpPr>
            <a:cxnSpLocks/>
          </p:cNvCxnSpPr>
          <p:nvPr/>
        </p:nvCxnSpPr>
        <p:spPr>
          <a:xfrm flipV="1">
            <a:off x="5524938" y="4229549"/>
            <a:ext cx="2304256" cy="1590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E83ADB-E4BB-C50E-4F86-3790B4F30072}"/>
              </a:ext>
            </a:extLst>
          </p:cNvPr>
          <p:cNvSpPr txBox="1"/>
          <p:nvPr/>
        </p:nvSpPr>
        <p:spPr>
          <a:xfrm>
            <a:off x="7301039" y="428633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u="sng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연금개시시점</a:t>
            </a:r>
            <a:endParaRPr kumimoji="0" lang="ko-KR" alt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xmlns="" id="{1F33876D-CCA4-8555-37D8-8B7652652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20105"/>
              </p:ext>
            </p:extLst>
          </p:nvPr>
        </p:nvGraphicFramePr>
        <p:xfrm>
          <a:off x="818097" y="2350055"/>
          <a:ext cx="6020853" cy="633082"/>
        </p:xfrm>
        <a:graphic>
          <a:graphicData uri="http://schemas.openxmlformats.org/drawingml/2006/table">
            <a:tbl>
              <a:tblPr/>
              <a:tblGrid>
                <a:gridCol w="60208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800" b="1" i="0" u="none" strike="noStrike" dirty="0">
                          <a:effectLst/>
                          <a:latin typeface="맑은 고딕"/>
                        </a:rPr>
                        <a:t>~30</a:t>
                      </a:r>
                      <a:r>
                        <a:rPr lang="ko-KR" altLang="en-US" sz="1800" b="1" i="0" u="none" strike="noStrike" dirty="0">
                          <a:effectLst/>
                          <a:latin typeface="맑은 고딕"/>
                        </a:rPr>
                        <a:t>년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5%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xmlns="" id="{D79F0768-4935-D20A-1A5D-6C38CF6B1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88724"/>
              </p:ext>
            </p:extLst>
          </p:nvPr>
        </p:nvGraphicFramePr>
        <p:xfrm>
          <a:off x="837147" y="1109057"/>
          <a:ext cx="3746945" cy="729810"/>
        </p:xfrm>
        <a:graphic>
          <a:graphicData uri="http://schemas.openxmlformats.org/drawingml/2006/table">
            <a:tbl>
              <a:tblPr/>
              <a:tblGrid>
                <a:gridCol w="37469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257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800" b="1" i="0" u="none" strike="noStrike" dirty="0">
                          <a:effectLst/>
                          <a:latin typeface="맑은 고딕"/>
                        </a:rPr>
                        <a:t>~20</a:t>
                      </a:r>
                      <a:r>
                        <a:rPr lang="ko-KR" altLang="en-US" sz="1800" b="1" i="0" u="none" strike="noStrike" dirty="0">
                          <a:effectLst/>
                          <a:latin typeface="맑은 고딕"/>
                        </a:rPr>
                        <a:t>년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5%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EBC1FA3A-29E0-EA9C-015E-A48B70547FFC}"/>
              </a:ext>
            </a:extLst>
          </p:cNvPr>
          <p:cNvSpPr/>
          <p:nvPr/>
        </p:nvSpPr>
        <p:spPr>
          <a:xfrm>
            <a:off x="3801468" y="1022317"/>
            <a:ext cx="1503115" cy="561975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FF00"/>
                </a:solidFill>
                <a:latin typeface="+mn-ea"/>
              </a:rPr>
              <a:t>개  정</a:t>
            </a:r>
            <a:r>
              <a:rPr lang="en-US" altLang="ko-KR" sz="1400" b="1" dirty="0">
                <a:solidFill>
                  <a:srgbClr val="FFFF00"/>
                </a:solidFill>
                <a:latin typeface="+mn-ea"/>
              </a:rPr>
              <a:t>(</a:t>
            </a:r>
            <a:r>
              <a:rPr lang="en-US" altLang="ko-KR" sz="1400" b="1" dirty="0" smtClean="0">
                <a:solidFill>
                  <a:srgbClr val="FFFF00"/>
                </a:solidFill>
                <a:latin typeface="+mn-ea"/>
              </a:rPr>
              <a:t>2401)</a:t>
            </a:r>
            <a:endParaRPr lang="ko-KR" altLang="en-US" sz="1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30" name="화살표: 줄무늬가 있는 오른쪽 29">
            <a:extLst>
              <a:ext uri="{FF2B5EF4-FFF2-40B4-BE49-F238E27FC236}">
                <a16:creationId xmlns:a16="http://schemas.microsoft.com/office/drawing/2014/main" xmlns="" id="{44995BE8-88CA-D0F7-58AC-793F34DD7512}"/>
              </a:ext>
            </a:extLst>
          </p:cNvPr>
          <p:cNvSpPr/>
          <p:nvPr/>
        </p:nvSpPr>
        <p:spPr>
          <a:xfrm rot="5400000">
            <a:off x="4242691" y="710315"/>
            <a:ext cx="633082" cy="2527173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6D1CCC46-F112-0D61-9CB1-EE4D642315FB}"/>
              </a:ext>
            </a:extLst>
          </p:cNvPr>
          <p:cNvSpPr/>
          <p:nvPr/>
        </p:nvSpPr>
        <p:spPr>
          <a:xfrm>
            <a:off x="780019" y="2297011"/>
            <a:ext cx="6144656" cy="743841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A9BA8EAD-213C-8E89-A370-0615FD2CA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44536" y="2074079"/>
            <a:ext cx="985222" cy="985222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87840" y="5881983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90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C7DB07C7-D59F-4300-BC62-22C1DC29C167}"/>
              </a:ext>
            </a:extLst>
          </p:cNvPr>
          <p:cNvGrpSpPr/>
          <p:nvPr/>
        </p:nvGrpSpPr>
        <p:grpSpPr>
          <a:xfrm>
            <a:off x="65317" y="136158"/>
            <a:ext cx="8798765" cy="954509"/>
            <a:chOff x="0" y="294224"/>
            <a:chExt cx="10691813" cy="95450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xmlns="" id="{EAC0E05F-81D9-4A49-96DA-03D007506A1F}"/>
                </a:ext>
              </a:extLst>
            </p:cNvPr>
            <p:cNvGrpSpPr/>
            <p:nvPr/>
          </p:nvGrpSpPr>
          <p:grpSpPr>
            <a:xfrm>
              <a:off x="0" y="294224"/>
              <a:ext cx="10691813" cy="954509"/>
              <a:chOff x="0" y="294224"/>
              <a:chExt cx="10691813" cy="954509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xmlns="" id="{C541DA43-DBC2-4F7A-A2F4-7CF15235CB39}"/>
                  </a:ext>
                </a:extLst>
              </p:cNvPr>
              <p:cNvCxnSpPr/>
              <p:nvPr/>
            </p:nvCxnSpPr>
            <p:spPr>
              <a:xfrm flipH="1" flipV="1">
                <a:off x="1184501" y="751751"/>
                <a:ext cx="98683" cy="986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xmlns="" id="{C3BD2CDB-C847-40BB-94F5-8C01B9BC7ECD}"/>
                  </a:ext>
                </a:extLst>
              </p:cNvPr>
              <p:cNvSpPr/>
              <p:nvPr/>
            </p:nvSpPr>
            <p:spPr>
              <a:xfrm>
                <a:off x="219332" y="946686"/>
                <a:ext cx="1107818" cy="302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자유형 37">
                <a:extLst>
                  <a:ext uri="{FF2B5EF4-FFF2-40B4-BE49-F238E27FC236}">
                    <a16:creationId xmlns:a16="http://schemas.microsoft.com/office/drawing/2014/main" xmlns="" id="{C284FFB9-84C4-4734-8854-013C690562E3}"/>
                  </a:ext>
                </a:extLst>
              </p:cNvPr>
              <p:cNvSpPr/>
              <p:nvPr/>
            </p:nvSpPr>
            <p:spPr>
              <a:xfrm>
                <a:off x="0" y="677545"/>
                <a:ext cx="10691813" cy="316247"/>
              </a:xfrm>
              <a:custGeom>
                <a:avLst/>
                <a:gdLst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2453640"/>
                  <a:gd name="connsiteY0" fmla="*/ 213360 h 229164"/>
                  <a:gd name="connsiteX1" fmla="*/ 1173480 w 2453640"/>
                  <a:gd name="connsiteY1" fmla="*/ 213360 h 229164"/>
                  <a:gd name="connsiteX2" fmla="*/ 1432560 w 2453640"/>
                  <a:gd name="connsiteY2" fmla="*/ 0 h 229164"/>
                  <a:gd name="connsiteX3" fmla="*/ 2453640 w 2453640"/>
                  <a:gd name="connsiteY3" fmla="*/ 0 h 229164"/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3553778"/>
                  <a:gd name="connsiteY0" fmla="*/ 213360 h 213360"/>
                  <a:gd name="connsiteX1" fmla="*/ 1173480 w 3553778"/>
                  <a:gd name="connsiteY1" fmla="*/ 213360 h 213360"/>
                  <a:gd name="connsiteX2" fmla="*/ 1432560 w 3553778"/>
                  <a:gd name="connsiteY2" fmla="*/ 0 h 213360"/>
                  <a:gd name="connsiteX3" fmla="*/ 3553778 w 3553778"/>
                  <a:gd name="connsiteY3" fmla="*/ 0 h 213360"/>
                  <a:gd name="connsiteX0" fmla="*/ 0 w 7775258"/>
                  <a:gd name="connsiteY0" fmla="*/ 213360 h 213360"/>
                  <a:gd name="connsiteX1" fmla="*/ 1173480 w 7775258"/>
                  <a:gd name="connsiteY1" fmla="*/ 213360 h 213360"/>
                  <a:gd name="connsiteX2" fmla="*/ 1432560 w 7775258"/>
                  <a:gd name="connsiteY2" fmla="*/ 0 h 213360"/>
                  <a:gd name="connsiteX3" fmla="*/ 7775258 w 7775258"/>
                  <a:gd name="connsiteY3" fmla="*/ 7620 h 213360"/>
                  <a:gd name="connsiteX0" fmla="*/ 0 w 7775258"/>
                  <a:gd name="connsiteY0" fmla="*/ 205740 h 220980"/>
                  <a:gd name="connsiteX1" fmla="*/ 1173480 w 7775258"/>
                  <a:gd name="connsiteY1" fmla="*/ 205740 h 220980"/>
                  <a:gd name="connsiteX2" fmla="*/ 5661660 w 7775258"/>
                  <a:gd name="connsiteY2" fmla="*/ 0 h 220980"/>
                  <a:gd name="connsiteX3" fmla="*/ 7775258 w 7775258"/>
                  <a:gd name="connsiteY3" fmla="*/ 0 h 220980"/>
                  <a:gd name="connsiteX0" fmla="*/ 0 w 7775258"/>
                  <a:gd name="connsiteY0" fmla="*/ 205740 h 205740"/>
                  <a:gd name="connsiteX1" fmla="*/ 5334000 w 7775258"/>
                  <a:gd name="connsiteY1" fmla="*/ 18288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05740"/>
                  <a:gd name="connsiteX1" fmla="*/ 5318760 w 7775258"/>
                  <a:gd name="connsiteY1" fmla="*/ 19812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8522018"/>
                  <a:gd name="connsiteY0" fmla="*/ 243840 h 251460"/>
                  <a:gd name="connsiteX1" fmla="*/ 5372100 w 8522018"/>
                  <a:gd name="connsiteY1" fmla="*/ 251460 h 251460"/>
                  <a:gd name="connsiteX2" fmla="*/ 5661660 w 8522018"/>
                  <a:gd name="connsiteY2" fmla="*/ 38100 h 251460"/>
                  <a:gd name="connsiteX3" fmla="*/ 8522018 w 8522018"/>
                  <a:gd name="connsiteY3" fmla="*/ 0 h 25146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121"/>
                  <a:gd name="connsiteX1" fmla="*/ 5372100 w 8522018"/>
                  <a:gd name="connsiteY1" fmla="*/ 259080 h 259121"/>
                  <a:gd name="connsiteX2" fmla="*/ 5974080 w 8522018"/>
                  <a:gd name="connsiteY2" fmla="*/ 0 h 259121"/>
                  <a:gd name="connsiteX3" fmla="*/ 8522018 w 8522018"/>
                  <a:gd name="connsiteY3" fmla="*/ 7620 h 259121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44878"/>
                  <a:gd name="connsiteY0" fmla="*/ 251460 h 251502"/>
                  <a:gd name="connsiteX1" fmla="*/ 5349240 w 8544878"/>
                  <a:gd name="connsiteY1" fmla="*/ 251460 h 251502"/>
                  <a:gd name="connsiteX2" fmla="*/ 5974080 w 8544878"/>
                  <a:gd name="connsiteY2" fmla="*/ 0 h 251502"/>
                  <a:gd name="connsiteX3" fmla="*/ 8544878 w 854487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52498"/>
                  <a:gd name="connsiteY0" fmla="*/ 251460 h 251502"/>
                  <a:gd name="connsiteX1" fmla="*/ 5349240 w 8552498"/>
                  <a:gd name="connsiteY1" fmla="*/ 251460 h 251502"/>
                  <a:gd name="connsiteX2" fmla="*/ 5974080 w 8552498"/>
                  <a:gd name="connsiteY2" fmla="*/ 0 h 251502"/>
                  <a:gd name="connsiteX3" fmla="*/ 8552498 w 8552498"/>
                  <a:gd name="connsiteY3" fmla="*/ 7620 h 251502"/>
                  <a:gd name="connsiteX0" fmla="*/ 0 w 8600123"/>
                  <a:gd name="connsiteY0" fmla="*/ 434340 h 434382"/>
                  <a:gd name="connsiteX1" fmla="*/ 5349240 w 8600123"/>
                  <a:gd name="connsiteY1" fmla="*/ 434340 h 434382"/>
                  <a:gd name="connsiteX2" fmla="*/ 5974080 w 8600123"/>
                  <a:gd name="connsiteY2" fmla="*/ 182880 h 434382"/>
                  <a:gd name="connsiteX3" fmla="*/ 8600123 w 8600123"/>
                  <a:gd name="connsiteY3" fmla="*/ 0 h 434382"/>
                  <a:gd name="connsiteX0" fmla="*/ 0 w 8562023"/>
                  <a:gd name="connsiteY0" fmla="*/ 443865 h 443907"/>
                  <a:gd name="connsiteX1" fmla="*/ 5349240 w 8562023"/>
                  <a:gd name="connsiteY1" fmla="*/ 443865 h 443907"/>
                  <a:gd name="connsiteX2" fmla="*/ 5974080 w 8562023"/>
                  <a:gd name="connsiteY2" fmla="*/ 192405 h 443907"/>
                  <a:gd name="connsiteX3" fmla="*/ 8562023 w 8562023"/>
                  <a:gd name="connsiteY3" fmla="*/ 0 h 443907"/>
                  <a:gd name="connsiteX0" fmla="*/ 0 w 8562023"/>
                  <a:gd name="connsiteY0" fmla="*/ 451485 h 484928"/>
                  <a:gd name="connsiteX1" fmla="*/ 5349240 w 8562023"/>
                  <a:gd name="connsiteY1" fmla="*/ 451485 h 484928"/>
                  <a:gd name="connsiteX2" fmla="*/ 6012180 w 8562023"/>
                  <a:gd name="connsiteY2" fmla="*/ 0 h 484928"/>
                  <a:gd name="connsiteX3" fmla="*/ 8562023 w 8562023"/>
                  <a:gd name="connsiteY3" fmla="*/ 7620 h 484928"/>
                  <a:gd name="connsiteX0" fmla="*/ 0 w 8562023"/>
                  <a:gd name="connsiteY0" fmla="*/ 451485 h 451485"/>
                  <a:gd name="connsiteX1" fmla="*/ 5215890 w 8562023"/>
                  <a:gd name="connsiteY1" fmla="*/ 42291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4196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51485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7620 h 451486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83820 h 451486"/>
                  <a:gd name="connsiteX0" fmla="*/ 0 w 8562023"/>
                  <a:gd name="connsiteY0" fmla="*/ 375285 h 403084"/>
                  <a:gd name="connsiteX1" fmla="*/ 5253990 w 8562023"/>
                  <a:gd name="connsiteY1" fmla="*/ 375285 h 403084"/>
                  <a:gd name="connsiteX2" fmla="*/ 6250305 w 8562023"/>
                  <a:gd name="connsiteY2" fmla="*/ 0 h 403084"/>
                  <a:gd name="connsiteX3" fmla="*/ 8562023 w 8562023"/>
                  <a:gd name="connsiteY3" fmla="*/ 7620 h 403084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84810 h 413314"/>
                  <a:gd name="connsiteX1" fmla="*/ 5739765 w 8562023"/>
                  <a:gd name="connsiteY1" fmla="*/ 384810 h 413314"/>
                  <a:gd name="connsiteX2" fmla="*/ 6402705 w 8562023"/>
                  <a:gd name="connsiteY2" fmla="*/ 0 h 413314"/>
                  <a:gd name="connsiteX3" fmla="*/ 8562023 w 8562023"/>
                  <a:gd name="connsiteY3" fmla="*/ 17145 h 413314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7190 h 377190"/>
                  <a:gd name="connsiteX1" fmla="*/ 5911215 w 8562023"/>
                  <a:gd name="connsiteY1" fmla="*/ 377190 h 377190"/>
                  <a:gd name="connsiteX2" fmla="*/ 6450330 w 8562023"/>
                  <a:gd name="connsiteY2" fmla="*/ 1905 h 377190"/>
                  <a:gd name="connsiteX3" fmla="*/ 8562023 w 8562023"/>
                  <a:gd name="connsiteY3" fmla="*/ 0 h 377190"/>
                  <a:gd name="connsiteX0" fmla="*/ 0 w 8574723"/>
                  <a:gd name="connsiteY0" fmla="*/ 377190 h 377190"/>
                  <a:gd name="connsiteX1" fmla="*/ 5911215 w 8574723"/>
                  <a:gd name="connsiteY1" fmla="*/ 377190 h 377190"/>
                  <a:gd name="connsiteX2" fmla="*/ 6450330 w 8574723"/>
                  <a:gd name="connsiteY2" fmla="*/ 1905 h 377190"/>
                  <a:gd name="connsiteX3" fmla="*/ 8574723 w 8574723"/>
                  <a:gd name="connsiteY3" fmla="*/ 0 h 377190"/>
                  <a:gd name="connsiteX0" fmla="*/ 0 w 8568373"/>
                  <a:gd name="connsiteY0" fmla="*/ 375285 h 375285"/>
                  <a:gd name="connsiteX1" fmla="*/ 5911215 w 8568373"/>
                  <a:gd name="connsiteY1" fmla="*/ 375285 h 375285"/>
                  <a:gd name="connsiteX2" fmla="*/ 6450330 w 8568373"/>
                  <a:gd name="connsiteY2" fmla="*/ 0 h 375285"/>
                  <a:gd name="connsiteX3" fmla="*/ 8568373 w 8568373"/>
                  <a:gd name="connsiteY3" fmla="*/ 4445 h 375285"/>
                  <a:gd name="connsiteX0" fmla="*/ 0 w 11886715"/>
                  <a:gd name="connsiteY0" fmla="*/ 375285 h 375285"/>
                  <a:gd name="connsiteX1" fmla="*/ 9229557 w 11886715"/>
                  <a:gd name="connsiteY1" fmla="*/ 375285 h 375285"/>
                  <a:gd name="connsiteX2" fmla="*/ 9768672 w 11886715"/>
                  <a:gd name="connsiteY2" fmla="*/ 0 h 375285"/>
                  <a:gd name="connsiteX3" fmla="*/ 11886715 w 11886715"/>
                  <a:gd name="connsiteY3" fmla="*/ 4445 h 37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86715" h="375285">
                    <a:moveTo>
                      <a:pt x="0" y="375285"/>
                    </a:moveTo>
                    <a:lnTo>
                      <a:pt x="9229557" y="375285"/>
                    </a:lnTo>
                    <a:cubicBezTo>
                      <a:pt x="9599762" y="369888"/>
                      <a:pt x="9474032" y="2540"/>
                      <a:pt x="9768672" y="0"/>
                    </a:cubicBezTo>
                    <a:lnTo>
                      <a:pt x="11886715" y="4445"/>
                    </a:lnTo>
                  </a:path>
                </a:pathLst>
              </a:custGeom>
              <a:ln w="15875">
                <a:solidFill>
                  <a:srgbClr val="EAEAEA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xmlns="" id="{31FA2D59-9C9A-4848-A930-9DD0CC8C0712}"/>
                  </a:ext>
                </a:extLst>
              </p:cNvPr>
              <p:cNvSpPr/>
              <p:nvPr/>
            </p:nvSpPr>
            <p:spPr>
              <a:xfrm>
                <a:off x="8974603" y="530549"/>
                <a:ext cx="1393561" cy="294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모서리가 둥근 직사각형 40">
                <a:extLst>
                  <a:ext uri="{FF2B5EF4-FFF2-40B4-BE49-F238E27FC236}">
                    <a16:creationId xmlns:a16="http://schemas.microsoft.com/office/drawing/2014/main" xmlns="" id="{1174DE4E-8B48-4777-B662-614B354A10ED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solidFill>
                <a:srgbClr val="A88541"/>
              </a:solidFill>
              <a:ln w="9525">
                <a:solidFill>
                  <a:schemeClr val="bg1"/>
                </a:solidFill>
              </a:ln>
              <a:effectLst>
                <a:outerShdw dist="25400" algn="l" rotWithShape="0">
                  <a:schemeClr val="bg1">
                    <a:lumMod val="8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xmlns="" id="{F6C99188-185A-4B1D-A801-8ECB3FA6301B}"/>
                  </a:ext>
                </a:extLst>
              </p:cNvPr>
              <p:cNvSpPr/>
              <p:nvPr/>
            </p:nvSpPr>
            <p:spPr>
              <a:xfrm flipV="1">
                <a:off x="763484" y="495535"/>
                <a:ext cx="104985" cy="82276"/>
              </a:xfrm>
              <a:prstGeom prst="triangle">
                <a:avLst/>
              </a:prstGeom>
              <a:solidFill>
                <a:srgbClr val="A8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/>
              </a:p>
            </p:txBody>
          </p:sp>
          <p:sp>
            <p:nvSpPr>
              <p:cNvPr id="25" name="모서리가 둥근 직사각형 42">
                <a:extLst>
                  <a:ext uri="{FF2B5EF4-FFF2-40B4-BE49-F238E27FC236}">
                    <a16:creationId xmlns:a16="http://schemas.microsoft.com/office/drawing/2014/main" xmlns="" id="{983356CD-F0E7-44C4-B64D-E4A555C9B0D9}"/>
                  </a:ext>
                </a:extLst>
              </p:cNvPr>
              <p:cNvSpPr/>
              <p:nvPr/>
            </p:nvSpPr>
            <p:spPr>
              <a:xfrm>
                <a:off x="450923" y="433216"/>
                <a:ext cx="730111" cy="55513"/>
              </a:xfrm>
              <a:prstGeom prst="roundRect">
                <a:avLst>
                  <a:gd name="adj" fmla="val 50000"/>
                </a:avLst>
              </a:prstGeom>
              <a:solidFill>
                <a:srgbClr val="755D2D">
                  <a:alpha val="66667"/>
                </a:srgb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6" name="모서리가 둥근 직사각형 43">
                <a:extLst>
                  <a:ext uri="{FF2B5EF4-FFF2-40B4-BE49-F238E27FC236}">
                    <a16:creationId xmlns:a16="http://schemas.microsoft.com/office/drawing/2014/main" xmlns="" id="{EDCAF93C-2F3D-48D2-8F26-250113562E03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" bIns="72000" rtlCol="0" anchor="ctr"/>
              <a:lstStyle/>
              <a:p>
                <a:pPr algn="ctr"/>
                <a:r>
                  <a:rPr lang="ko-KR" altLang="en-US" sz="1100" i="1" kern="0" spc="-6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  <a:cs typeface="Aharoni" pitchFamily="2" charset="-79"/>
                  </a:rPr>
                  <a:t>사내 교육용</a:t>
                </a:r>
              </a:p>
            </p:txBody>
          </p:sp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13183C08-D640-41CA-A733-70DF40F6A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8962" y="535393"/>
              <a:ext cx="1242339" cy="280187"/>
            </a:xfrm>
            <a:prstGeom prst="rect">
              <a:avLst/>
            </a:prstGeom>
          </p:spPr>
        </p:pic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7400EB03-0335-4167-A6B0-5299360274FE}"/>
              </a:ext>
            </a:extLst>
          </p:cNvPr>
          <p:cNvSpPr/>
          <p:nvPr/>
        </p:nvSpPr>
        <p:spPr>
          <a:xfrm>
            <a:off x="1545312" y="6496881"/>
            <a:ext cx="609217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latinLnBrk="0">
              <a:defRPr/>
            </a:pP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, </a:t>
            </a: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고객에게 제시 설명용으로 사용 할 수 없습니다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374955-4A04-0CAC-B3B0-D68A0C7FBADD}"/>
              </a:ext>
            </a:extLst>
          </p:cNvPr>
          <p:cNvSpPr txBox="1"/>
          <p:nvPr/>
        </p:nvSpPr>
        <p:spPr>
          <a:xfrm>
            <a:off x="7448097" y="691889"/>
            <a:ext cx="1162504" cy="265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GA </a:t>
            </a:r>
            <a:r>
              <a:rPr lang="ko-KR" altLang="en-US" sz="1200" b="1" dirty="0" err="1">
                <a:solidFill>
                  <a:srgbClr val="FF0000"/>
                </a:solidFill>
              </a:rPr>
              <a:t>교육용자료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36" name="Titre 3">
            <a:extLst>
              <a:ext uri="{FF2B5EF4-FFF2-40B4-BE49-F238E27FC236}">
                <a16:creationId xmlns:a16="http://schemas.microsoft.com/office/drawing/2014/main" xmlns="" id="{3E59F644-DF51-AC4C-0E55-045021F17912}"/>
              </a:ext>
            </a:extLst>
          </p:cNvPr>
          <p:cNvSpPr txBox="1">
            <a:spLocks/>
          </p:cNvSpPr>
          <p:nvPr/>
        </p:nvSpPr>
        <p:spPr>
          <a:xfrm>
            <a:off x="423383" y="401161"/>
            <a:ext cx="556537" cy="507484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ko-KR" sz="2400" b="0" spc="-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alibri Bold" panose="020F0702030404030204" pitchFamily="34" charset="0"/>
              </a:rPr>
              <a:t>3-1</a:t>
            </a:r>
            <a:endParaRPr lang="en-US" altLang="ko-KR" sz="2400" b="0" spc="-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Calibri Bold" panose="020F070203040403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EB3E3B70-6E1B-8593-9FE8-D14087CAC4D7}"/>
              </a:ext>
            </a:extLst>
          </p:cNvPr>
          <p:cNvSpPr txBox="1">
            <a:spLocks/>
          </p:cNvSpPr>
          <p:nvPr/>
        </p:nvSpPr>
        <p:spPr>
          <a:xfrm>
            <a:off x="1421623" y="465903"/>
            <a:ext cx="5503052" cy="346249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ko-KR" altLang="en-US" sz="20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선택</a:t>
            </a:r>
            <a:r>
              <a:rPr lang="en-US" altLang="ko-KR" sz="20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! DGB</a:t>
            </a:r>
            <a:r>
              <a:rPr lang="ko-KR" altLang="en-US" sz="20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생명 </a:t>
            </a:r>
            <a:r>
              <a:rPr lang="ko-KR" altLang="en-US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  <a:cs typeface="Aharoni" pitchFamily="2" charset="-79"/>
              </a:rPr>
              <a:t>변액연금</a:t>
            </a:r>
            <a:endParaRPr lang="ko-KR" altLang="en-US" sz="1400" kern="0" spc="-2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  <a:cs typeface="Aharoni" pitchFamily="2" charset="-79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5D0EFDAA-C60F-A0B0-3B55-4B2FF0F0CE11}"/>
              </a:ext>
            </a:extLst>
          </p:cNvPr>
          <p:cNvSpPr/>
          <p:nvPr/>
        </p:nvSpPr>
        <p:spPr>
          <a:xfrm>
            <a:off x="1555640" y="1863039"/>
            <a:ext cx="5998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HighFive</a:t>
            </a:r>
            <a:r>
              <a:rPr lang="ko-KR" altLang="en-US" sz="3600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/>
                <a:cs typeface="Aharoni" pitchFamily="2" charset="-79"/>
              </a:rPr>
              <a:t>플러스</a:t>
            </a:r>
            <a:r>
              <a:rPr lang="ko-KR" altLang="en-US" sz="3600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변액연금</a:t>
            </a:r>
            <a:r>
              <a:rPr lang="ko-KR" altLang="en-US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무배당</a:t>
            </a:r>
            <a:r>
              <a:rPr lang="en-US" altLang="ko-KR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2401</a:t>
            </a:r>
            <a:endParaRPr lang="en-US" altLang="ko-KR" sz="3600" b="1" kern="0" spc="-2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latin typeface="맑은 고딕"/>
              <a:cs typeface="Aharoni" pitchFamily="2" charset="-79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DA6421A0-5567-ADA8-EE9D-95091DE4CEA7}"/>
              </a:ext>
            </a:extLst>
          </p:cNvPr>
          <p:cNvSpPr/>
          <p:nvPr/>
        </p:nvSpPr>
        <p:spPr>
          <a:xfrm>
            <a:off x="968231" y="1596690"/>
            <a:ext cx="7199804" cy="128016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EA8B278E-42F2-B423-9B3C-B9C6F345BD6D}"/>
              </a:ext>
            </a:extLst>
          </p:cNvPr>
          <p:cNvSpPr/>
          <p:nvPr/>
        </p:nvSpPr>
        <p:spPr>
          <a:xfrm>
            <a:off x="1418247" y="2602530"/>
            <a:ext cx="6201487" cy="573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최대 </a:t>
            </a:r>
            <a:r>
              <a:rPr lang="ko-KR" altLang="en-US" b="1" dirty="0" err="1" smtClean="0">
                <a:solidFill>
                  <a:schemeClr val="tx1"/>
                </a:solidFill>
                <a:latin typeface="+mn-ea"/>
              </a:rPr>
              <a:t>연단리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7%(30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년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7% 30</a:t>
            </a:r>
            <a:r>
              <a:rPr lang="ko-KR" altLang="en-US" b="1" dirty="0" err="1">
                <a:solidFill>
                  <a:schemeClr val="tx1"/>
                </a:solidFill>
                <a:latin typeface="+mn-ea"/>
              </a:rPr>
              <a:t>년이후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5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%)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로</a:t>
            </a:r>
            <a:endParaRPr lang="en-US" altLang="ko-KR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  <a:latin typeface="+mn-ea"/>
              </a:rPr>
              <a:t>부리된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  <a:latin typeface="+mn-ea"/>
              </a:rPr>
              <a:t>연금액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 보증</a:t>
            </a:r>
            <a:endParaRPr lang="ko-KR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화살표: 줄무늬가 있는 오른쪽 11">
            <a:extLst>
              <a:ext uri="{FF2B5EF4-FFF2-40B4-BE49-F238E27FC236}">
                <a16:creationId xmlns:a16="http://schemas.microsoft.com/office/drawing/2014/main" xmlns="" id="{484A86E2-94D0-D2B9-7DC9-8DC0775618F8}"/>
              </a:ext>
            </a:extLst>
          </p:cNvPr>
          <p:cNvSpPr/>
          <p:nvPr/>
        </p:nvSpPr>
        <p:spPr>
          <a:xfrm rot="16200000">
            <a:off x="7513538" y="1155826"/>
            <a:ext cx="1381125" cy="1154649"/>
          </a:xfrm>
          <a:prstGeom prst="striped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D811FED9-1BA9-FE9A-8B23-45A7EE73657F}"/>
              </a:ext>
            </a:extLst>
          </p:cNvPr>
          <p:cNvSpPr/>
          <p:nvPr/>
        </p:nvSpPr>
        <p:spPr>
          <a:xfrm>
            <a:off x="7452542" y="2507975"/>
            <a:ext cx="1503115" cy="5619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rgbClr val="FF0000"/>
                </a:solidFill>
                <a:latin typeface="+mn-ea"/>
              </a:rPr>
              <a:t>연금액</a:t>
            </a:r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  <a:latin typeface="+mn-ea"/>
              </a:rPr>
              <a:t>UP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E6A970-9643-4FE4-A49B-F0665FCF3221}"/>
              </a:ext>
            </a:extLst>
          </p:cNvPr>
          <p:cNvSpPr txBox="1"/>
          <p:nvPr/>
        </p:nvSpPr>
        <p:spPr>
          <a:xfrm>
            <a:off x="447151" y="1082227"/>
            <a:ext cx="4245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u="sng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나를 지켜주는 노후연금은  </a:t>
            </a:r>
            <a:r>
              <a:rPr lang="en-US" altLang="ko-KR" sz="2000" b="1" u="sng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DGB</a:t>
            </a:r>
            <a:r>
              <a:rPr lang="ko-KR" altLang="en-US" sz="2000" b="1" u="sng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로</a:t>
            </a:r>
            <a:r>
              <a:rPr lang="en-US" altLang="ko-KR" sz="2000" b="1" u="sng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!</a:t>
            </a:r>
            <a:endParaRPr kumimoji="0" lang="ko-KR" alt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51B0FEB4-03AE-505C-9EFE-A79848DDA227}"/>
              </a:ext>
            </a:extLst>
          </p:cNvPr>
          <p:cNvSpPr/>
          <p:nvPr/>
        </p:nvSpPr>
        <p:spPr>
          <a:xfrm>
            <a:off x="1102306" y="4524319"/>
            <a:ext cx="6978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HighFive</a:t>
            </a:r>
            <a:r>
              <a:rPr lang="ko-KR" altLang="en-US" sz="3600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그랑에이지변액연금</a:t>
            </a:r>
            <a:r>
              <a:rPr lang="ko-KR" altLang="en-US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무배당</a:t>
            </a:r>
            <a:r>
              <a:rPr lang="en-US" altLang="ko-KR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2401</a:t>
            </a:r>
            <a:endParaRPr lang="en-US" altLang="ko-KR" sz="3600" b="1" kern="0" spc="-2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latin typeface="맑은 고딕"/>
              <a:cs typeface="Aharoni" pitchFamily="2" charset="-79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AAB9E968-F9D2-BA4E-C890-9728A47FCD24}"/>
              </a:ext>
            </a:extLst>
          </p:cNvPr>
          <p:cNvSpPr/>
          <p:nvPr/>
        </p:nvSpPr>
        <p:spPr>
          <a:xfrm>
            <a:off x="972098" y="4257970"/>
            <a:ext cx="7199804" cy="12801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BBFAB802-1848-C5BB-0631-B98D5681B5B1}"/>
              </a:ext>
            </a:extLst>
          </p:cNvPr>
          <p:cNvSpPr/>
          <p:nvPr/>
        </p:nvSpPr>
        <p:spPr>
          <a:xfrm>
            <a:off x="1413801" y="5263810"/>
            <a:ext cx="6201487" cy="573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+mn-ea"/>
              </a:rPr>
              <a:t>거치형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  <a:latin typeface="+mn-ea"/>
              </a:rPr>
              <a:t>계약시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최대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30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년 </a:t>
            </a:r>
            <a:r>
              <a:rPr lang="ko-KR" altLang="en-US" b="1" dirty="0" err="1" smtClean="0">
                <a:solidFill>
                  <a:schemeClr val="tx1"/>
                </a:solidFill>
                <a:latin typeface="+mn-ea"/>
              </a:rPr>
              <a:t>단리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5%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로 </a:t>
            </a:r>
            <a:r>
              <a:rPr lang="ko-KR" altLang="en-US" b="1" dirty="0" err="1" smtClean="0">
                <a:solidFill>
                  <a:schemeClr val="tx1"/>
                </a:solidFill>
                <a:latin typeface="+mn-ea"/>
              </a:rPr>
              <a:t>부리된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  <a:latin typeface="+mn-ea"/>
              </a:rPr>
              <a:t>연금액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 보증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A0BEF24A-C7FF-C38D-F5D4-F74B809EC3C5}"/>
              </a:ext>
            </a:extLst>
          </p:cNvPr>
          <p:cNvSpPr/>
          <p:nvPr/>
        </p:nvSpPr>
        <p:spPr>
          <a:xfrm>
            <a:off x="7452542" y="5174975"/>
            <a:ext cx="1503115" cy="5619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rgbClr val="FF0000"/>
                </a:solidFill>
                <a:latin typeface="+mn-ea"/>
              </a:rPr>
              <a:t>거치식</a:t>
            </a:r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 연금 </a:t>
            </a:r>
            <a:r>
              <a:rPr lang="en-US" altLang="ko-KR" sz="1400" b="1" dirty="0">
                <a:solidFill>
                  <a:srgbClr val="FF0000"/>
                </a:solidFill>
                <a:latin typeface="+mn-ea"/>
              </a:rPr>
              <a:t>UP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화살표: 줄무늬가 있는 오른쪽 31">
            <a:extLst>
              <a:ext uri="{FF2B5EF4-FFF2-40B4-BE49-F238E27FC236}">
                <a16:creationId xmlns:a16="http://schemas.microsoft.com/office/drawing/2014/main" xmlns="" id="{0D01CBA9-01D3-1BB0-09BB-FF472C1C9A78}"/>
              </a:ext>
            </a:extLst>
          </p:cNvPr>
          <p:cNvSpPr/>
          <p:nvPr/>
        </p:nvSpPr>
        <p:spPr>
          <a:xfrm rot="16200000">
            <a:off x="7513538" y="3689476"/>
            <a:ext cx="1381125" cy="1154649"/>
          </a:xfrm>
          <a:prstGeom prst="striped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54B27CE-4C21-948D-C459-A75339A9D0F4}"/>
              </a:ext>
            </a:extLst>
          </p:cNvPr>
          <p:cNvSpPr txBox="1"/>
          <p:nvPr/>
        </p:nvSpPr>
        <p:spPr>
          <a:xfrm>
            <a:off x="447151" y="3730177"/>
            <a:ext cx="3385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거치식</a:t>
            </a:r>
            <a:r>
              <a:rPr kumimoji="0" lang="ko-KR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노후연금은  </a:t>
            </a:r>
            <a:r>
              <a:rPr kumimoji="0" lang="en-US" altLang="ko-K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DGB</a:t>
            </a:r>
            <a:r>
              <a:rPr kumimoji="0" lang="ko-KR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로</a:t>
            </a:r>
            <a:r>
              <a:rPr kumimoji="0" lang="en-US" altLang="ko-K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!</a:t>
            </a:r>
            <a:endParaRPr kumimoji="0" lang="ko-KR" alt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7840" y="5881983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80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2" grpId="0" animBg="1"/>
      <p:bldP spid="13" grpId="0" animBg="1"/>
      <p:bldP spid="30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C7DB07C7-D59F-4300-BC62-22C1DC29C167}"/>
              </a:ext>
            </a:extLst>
          </p:cNvPr>
          <p:cNvGrpSpPr/>
          <p:nvPr/>
        </p:nvGrpSpPr>
        <p:grpSpPr>
          <a:xfrm>
            <a:off x="65317" y="136158"/>
            <a:ext cx="8798765" cy="954509"/>
            <a:chOff x="0" y="294224"/>
            <a:chExt cx="10691813" cy="95450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xmlns="" id="{EAC0E05F-81D9-4A49-96DA-03D007506A1F}"/>
                </a:ext>
              </a:extLst>
            </p:cNvPr>
            <p:cNvGrpSpPr/>
            <p:nvPr/>
          </p:nvGrpSpPr>
          <p:grpSpPr>
            <a:xfrm>
              <a:off x="0" y="294224"/>
              <a:ext cx="10691813" cy="954509"/>
              <a:chOff x="0" y="294224"/>
              <a:chExt cx="10691813" cy="954509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xmlns="" id="{C541DA43-DBC2-4F7A-A2F4-7CF15235CB39}"/>
                  </a:ext>
                </a:extLst>
              </p:cNvPr>
              <p:cNvCxnSpPr/>
              <p:nvPr/>
            </p:nvCxnSpPr>
            <p:spPr>
              <a:xfrm flipH="1" flipV="1">
                <a:off x="1184501" y="751751"/>
                <a:ext cx="98683" cy="986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xmlns="" id="{C3BD2CDB-C847-40BB-94F5-8C01B9BC7ECD}"/>
                  </a:ext>
                </a:extLst>
              </p:cNvPr>
              <p:cNvSpPr/>
              <p:nvPr/>
            </p:nvSpPr>
            <p:spPr>
              <a:xfrm>
                <a:off x="219332" y="946686"/>
                <a:ext cx="1107818" cy="302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자유형 37">
                <a:extLst>
                  <a:ext uri="{FF2B5EF4-FFF2-40B4-BE49-F238E27FC236}">
                    <a16:creationId xmlns:a16="http://schemas.microsoft.com/office/drawing/2014/main" xmlns="" id="{C284FFB9-84C4-4734-8854-013C690562E3}"/>
                  </a:ext>
                </a:extLst>
              </p:cNvPr>
              <p:cNvSpPr/>
              <p:nvPr/>
            </p:nvSpPr>
            <p:spPr>
              <a:xfrm>
                <a:off x="0" y="677545"/>
                <a:ext cx="10691813" cy="316247"/>
              </a:xfrm>
              <a:custGeom>
                <a:avLst/>
                <a:gdLst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2453640"/>
                  <a:gd name="connsiteY0" fmla="*/ 213360 h 229164"/>
                  <a:gd name="connsiteX1" fmla="*/ 1173480 w 2453640"/>
                  <a:gd name="connsiteY1" fmla="*/ 213360 h 229164"/>
                  <a:gd name="connsiteX2" fmla="*/ 1432560 w 2453640"/>
                  <a:gd name="connsiteY2" fmla="*/ 0 h 229164"/>
                  <a:gd name="connsiteX3" fmla="*/ 2453640 w 2453640"/>
                  <a:gd name="connsiteY3" fmla="*/ 0 h 229164"/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3553778"/>
                  <a:gd name="connsiteY0" fmla="*/ 213360 h 213360"/>
                  <a:gd name="connsiteX1" fmla="*/ 1173480 w 3553778"/>
                  <a:gd name="connsiteY1" fmla="*/ 213360 h 213360"/>
                  <a:gd name="connsiteX2" fmla="*/ 1432560 w 3553778"/>
                  <a:gd name="connsiteY2" fmla="*/ 0 h 213360"/>
                  <a:gd name="connsiteX3" fmla="*/ 3553778 w 3553778"/>
                  <a:gd name="connsiteY3" fmla="*/ 0 h 213360"/>
                  <a:gd name="connsiteX0" fmla="*/ 0 w 7775258"/>
                  <a:gd name="connsiteY0" fmla="*/ 213360 h 213360"/>
                  <a:gd name="connsiteX1" fmla="*/ 1173480 w 7775258"/>
                  <a:gd name="connsiteY1" fmla="*/ 213360 h 213360"/>
                  <a:gd name="connsiteX2" fmla="*/ 1432560 w 7775258"/>
                  <a:gd name="connsiteY2" fmla="*/ 0 h 213360"/>
                  <a:gd name="connsiteX3" fmla="*/ 7775258 w 7775258"/>
                  <a:gd name="connsiteY3" fmla="*/ 7620 h 213360"/>
                  <a:gd name="connsiteX0" fmla="*/ 0 w 7775258"/>
                  <a:gd name="connsiteY0" fmla="*/ 205740 h 220980"/>
                  <a:gd name="connsiteX1" fmla="*/ 1173480 w 7775258"/>
                  <a:gd name="connsiteY1" fmla="*/ 205740 h 220980"/>
                  <a:gd name="connsiteX2" fmla="*/ 5661660 w 7775258"/>
                  <a:gd name="connsiteY2" fmla="*/ 0 h 220980"/>
                  <a:gd name="connsiteX3" fmla="*/ 7775258 w 7775258"/>
                  <a:gd name="connsiteY3" fmla="*/ 0 h 220980"/>
                  <a:gd name="connsiteX0" fmla="*/ 0 w 7775258"/>
                  <a:gd name="connsiteY0" fmla="*/ 205740 h 205740"/>
                  <a:gd name="connsiteX1" fmla="*/ 5334000 w 7775258"/>
                  <a:gd name="connsiteY1" fmla="*/ 18288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05740"/>
                  <a:gd name="connsiteX1" fmla="*/ 5318760 w 7775258"/>
                  <a:gd name="connsiteY1" fmla="*/ 19812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8522018"/>
                  <a:gd name="connsiteY0" fmla="*/ 243840 h 251460"/>
                  <a:gd name="connsiteX1" fmla="*/ 5372100 w 8522018"/>
                  <a:gd name="connsiteY1" fmla="*/ 251460 h 251460"/>
                  <a:gd name="connsiteX2" fmla="*/ 5661660 w 8522018"/>
                  <a:gd name="connsiteY2" fmla="*/ 38100 h 251460"/>
                  <a:gd name="connsiteX3" fmla="*/ 8522018 w 8522018"/>
                  <a:gd name="connsiteY3" fmla="*/ 0 h 25146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121"/>
                  <a:gd name="connsiteX1" fmla="*/ 5372100 w 8522018"/>
                  <a:gd name="connsiteY1" fmla="*/ 259080 h 259121"/>
                  <a:gd name="connsiteX2" fmla="*/ 5974080 w 8522018"/>
                  <a:gd name="connsiteY2" fmla="*/ 0 h 259121"/>
                  <a:gd name="connsiteX3" fmla="*/ 8522018 w 8522018"/>
                  <a:gd name="connsiteY3" fmla="*/ 7620 h 259121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44878"/>
                  <a:gd name="connsiteY0" fmla="*/ 251460 h 251502"/>
                  <a:gd name="connsiteX1" fmla="*/ 5349240 w 8544878"/>
                  <a:gd name="connsiteY1" fmla="*/ 251460 h 251502"/>
                  <a:gd name="connsiteX2" fmla="*/ 5974080 w 8544878"/>
                  <a:gd name="connsiteY2" fmla="*/ 0 h 251502"/>
                  <a:gd name="connsiteX3" fmla="*/ 8544878 w 854487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52498"/>
                  <a:gd name="connsiteY0" fmla="*/ 251460 h 251502"/>
                  <a:gd name="connsiteX1" fmla="*/ 5349240 w 8552498"/>
                  <a:gd name="connsiteY1" fmla="*/ 251460 h 251502"/>
                  <a:gd name="connsiteX2" fmla="*/ 5974080 w 8552498"/>
                  <a:gd name="connsiteY2" fmla="*/ 0 h 251502"/>
                  <a:gd name="connsiteX3" fmla="*/ 8552498 w 8552498"/>
                  <a:gd name="connsiteY3" fmla="*/ 7620 h 251502"/>
                  <a:gd name="connsiteX0" fmla="*/ 0 w 8600123"/>
                  <a:gd name="connsiteY0" fmla="*/ 434340 h 434382"/>
                  <a:gd name="connsiteX1" fmla="*/ 5349240 w 8600123"/>
                  <a:gd name="connsiteY1" fmla="*/ 434340 h 434382"/>
                  <a:gd name="connsiteX2" fmla="*/ 5974080 w 8600123"/>
                  <a:gd name="connsiteY2" fmla="*/ 182880 h 434382"/>
                  <a:gd name="connsiteX3" fmla="*/ 8600123 w 8600123"/>
                  <a:gd name="connsiteY3" fmla="*/ 0 h 434382"/>
                  <a:gd name="connsiteX0" fmla="*/ 0 w 8562023"/>
                  <a:gd name="connsiteY0" fmla="*/ 443865 h 443907"/>
                  <a:gd name="connsiteX1" fmla="*/ 5349240 w 8562023"/>
                  <a:gd name="connsiteY1" fmla="*/ 443865 h 443907"/>
                  <a:gd name="connsiteX2" fmla="*/ 5974080 w 8562023"/>
                  <a:gd name="connsiteY2" fmla="*/ 192405 h 443907"/>
                  <a:gd name="connsiteX3" fmla="*/ 8562023 w 8562023"/>
                  <a:gd name="connsiteY3" fmla="*/ 0 h 443907"/>
                  <a:gd name="connsiteX0" fmla="*/ 0 w 8562023"/>
                  <a:gd name="connsiteY0" fmla="*/ 451485 h 484928"/>
                  <a:gd name="connsiteX1" fmla="*/ 5349240 w 8562023"/>
                  <a:gd name="connsiteY1" fmla="*/ 451485 h 484928"/>
                  <a:gd name="connsiteX2" fmla="*/ 6012180 w 8562023"/>
                  <a:gd name="connsiteY2" fmla="*/ 0 h 484928"/>
                  <a:gd name="connsiteX3" fmla="*/ 8562023 w 8562023"/>
                  <a:gd name="connsiteY3" fmla="*/ 7620 h 484928"/>
                  <a:gd name="connsiteX0" fmla="*/ 0 w 8562023"/>
                  <a:gd name="connsiteY0" fmla="*/ 451485 h 451485"/>
                  <a:gd name="connsiteX1" fmla="*/ 5215890 w 8562023"/>
                  <a:gd name="connsiteY1" fmla="*/ 42291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4196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51485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7620 h 451486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83820 h 451486"/>
                  <a:gd name="connsiteX0" fmla="*/ 0 w 8562023"/>
                  <a:gd name="connsiteY0" fmla="*/ 375285 h 403084"/>
                  <a:gd name="connsiteX1" fmla="*/ 5253990 w 8562023"/>
                  <a:gd name="connsiteY1" fmla="*/ 375285 h 403084"/>
                  <a:gd name="connsiteX2" fmla="*/ 6250305 w 8562023"/>
                  <a:gd name="connsiteY2" fmla="*/ 0 h 403084"/>
                  <a:gd name="connsiteX3" fmla="*/ 8562023 w 8562023"/>
                  <a:gd name="connsiteY3" fmla="*/ 7620 h 403084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84810 h 413314"/>
                  <a:gd name="connsiteX1" fmla="*/ 5739765 w 8562023"/>
                  <a:gd name="connsiteY1" fmla="*/ 384810 h 413314"/>
                  <a:gd name="connsiteX2" fmla="*/ 6402705 w 8562023"/>
                  <a:gd name="connsiteY2" fmla="*/ 0 h 413314"/>
                  <a:gd name="connsiteX3" fmla="*/ 8562023 w 8562023"/>
                  <a:gd name="connsiteY3" fmla="*/ 17145 h 413314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7190 h 377190"/>
                  <a:gd name="connsiteX1" fmla="*/ 5911215 w 8562023"/>
                  <a:gd name="connsiteY1" fmla="*/ 377190 h 377190"/>
                  <a:gd name="connsiteX2" fmla="*/ 6450330 w 8562023"/>
                  <a:gd name="connsiteY2" fmla="*/ 1905 h 377190"/>
                  <a:gd name="connsiteX3" fmla="*/ 8562023 w 8562023"/>
                  <a:gd name="connsiteY3" fmla="*/ 0 h 377190"/>
                  <a:gd name="connsiteX0" fmla="*/ 0 w 8574723"/>
                  <a:gd name="connsiteY0" fmla="*/ 377190 h 377190"/>
                  <a:gd name="connsiteX1" fmla="*/ 5911215 w 8574723"/>
                  <a:gd name="connsiteY1" fmla="*/ 377190 h 377190"/>
                  <a:gd name="connsiteX2" fmla="*/ 6450330 w 8574723"/>
                  <a:gd name="connsiteY2" fmla="*/ 1905 h 377190"/>
                  <a:gd name="connsiteX3" fmla="*/ 8574723 w 8574723"/>
                  <a:gd name="connsiteY3" fmla="*/ 0 h 377190"/>
                  <a:gd name="connsiteX0" fmla="*/ 0 w 8568373"/>
                  <a:gd name="connsiteY0" fmla="*/ 375285 h 375285"/>
                  <a:gd name="connsiteX1" fmla="*/ 5911215 w 8568373"/>
                  <a:gd name="connsiteY1" fmla="*/ 375285 h 375285"/>
                  <a:gd name="connsiteX2" fmla="*/ 6450330 w 8568373"/>
                  <a:gd name="connsiteY2" fmla="*/ 0 h 375285"/>
                  <a:gd name="connsiteX3" fmla="*/ 8568373 w 8568373"/>
                  <a:gd name="connsiteY3" fmla="*/ 4445 h 375285"/>
                  <a:gd name="connsiteX0" fmla="*/ 0 w 11886715"/>
                  <a:gd name="connsiteY0" fmla="*/ 375285 h 375285"/>
                  <a:gd name="connsiteX1" fmla="*/ 9229557 w 11886715"/>
                  <a:gd name="connsiteY1" fmla="*/ 375285 h 375285"/>
                  <a:gd name="connsiteX2" fmla="*/ 9768672 w 11886715"/>
                  <a:gd name="connsiteY2" fmla="*/ 0 h 375285"/>
                  <a:gd name="connsiteX3" fmla="*/ 11886715 w 11886715"/>
                  <a:gd name="connsiteY3" fmla="*/ 4445 h 37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86715" h="375285">
                    <a:moveTo>
                      <a:pt x="0" y="375285"/>
                    </a:moveTo>
                    <a:lnTo>
                      <a:pt x="9229557" y="375285"/>
                    </a:lnTo>
                    <a:cubicBezTo>
                      <a:pt x="9599762" y="369888"/>
                      <a:pt x="9474032" y="2540"/>
                      <a:pt x="9768672" y="0"/>
                    </a:cubicBezTo>
                    <a:lnTo>
                      <a:pt x="11886715" y="4445"/>
                    </a:lnTo>
                  </a:path>
                </a:pathLst>
              </a:custGeom>
              <a:ln w="15875">
                <a:solidFill>
                  <a:srgbClr val="EAEAEA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xmlns="" id="{31FA2D59-9C9A-4848-A930-9DD0CC8C0712}"/>
                  </a:ext>
                </a:extLst>
              </p:cNvPr>
              <p:cNvSpPr/>
              <p:nvPr/>
            </p:nvSpPr>
            <p:spPr>
              <a:xfrm>
                <a:off x="8974603" y="530549"/>
                <a:ext cx="1393561" cy="294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모서리가 둥근 직사각형 40">
                <a:extLst>
                  <a:ext uri="{FF2B5EF4-FFF2-40B4-BE49-F238E27FC236}">
                    <a16:creationId xmlns:a16="http://schemas.microsoft.com/office/drawing/2014/main" xmlns="" id="{1174DE4E-8B48-4777-B662-614B354A10ED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solidFill>
                <a:srgbClr val="A88541"/>
              </a:solidFill>
              <a:ln w="9525">
                <a:solidFill>
                  <a:schemeClr val="bg1"/>
                </a:solidFill>
              </a:ln>
              <a:effectLst>
                <a:outerShdw dist="25400" algn="l" rotWithShape="0">
                  <a:schemeClr val="bg1">
                    <a:lumMod val="8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xmlns="" id="{F6C99188-185A-4B1D-A801-8ECB3FA6301B}"/>
                  </a:ext>
                </a:extLst>
              </p:cNvPr>
              <p:cNvSpPr/>
              <p:nvPr/>
            </p:nvSpPr>
            <p:spPr>
              <a:xfrm flipV="1">
                <a:off x="763484" y="495535"/>
                <a:ext cx="104985" cy="82276"/>
              </a:xfrm>
              <a:prstGeom prst="triangle">
                <a:avLst/>
              </a:prstGeom>
              <a:solidFill>
                <a:srgbClr val="A8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/>
              </a:p>
            </p:txBody>
          </p:sp>
          <p:sp>
            <p:nvSpPr>
              <p:cNvPr id="25" name="모서리가 둥근 직사각형 42">
                <a:extLst>
                  <a:ext uri="{FF2B5EF4-FFF2-40B4-BE49-F238E27FC236}">
                    <a16:creationId xmlns:a16="http://schemas.microsoft.com/office/drawing/2014/main" xmlns="" id="{983356CD-F0E7-44C4-B64D-E4A555C9B0D9}"/>
                  </a:ext>
                </a:extLst>
              </p:cNvPr>
              <p:cNvSpPr/>
              <p:nvPr/>
            </p:nvSpPr>
            <p:spPr>
              <a:xfrm>
                <a:off x="450923" y="433216"/>
                <a:ext cx="730111" cy="55513"/>
              </a:xfrm>
              <a:prstGeom prst="roundRect">
                <a:avLst>
                  <a:gd name="adj" fmla="val 50000"/>
                </a:avLst>
              </a:prstGeom>
              <a:solidFill>
                <a:srgbClr val="755D2D">
                  <a:alpha val="66667"/>
                </a:srgb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6" name="모서리가 둥근 직사각형 43">
                <a:extLst>
                  <a:ext uri="{FF2B5EF4-FFF2-40B4-BE49-F238E27FC236}">
                    <a16:creationId xmlns:a16="http://schemas.microsoft.com/office/drawing/2014/main" xmlns="" id="{EDCAF93C-2F3D-48D2-8F26-250113562E03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" bIns="72000" rtlCol="0" anchor="ctr"/>
              <a:lstStyle/>
              <a:p>
                <a:pPr algn="ctr"/>
                <a:r>
                  <a:rPr lang="ko-KR" altLang="en-US" sz="1100" i="1" kern="0" spc="-6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  <a:cs typeface="Aharoni" pitchFamily="2" charset="-79"/>
                  </a:rPr>
                  <a:t>사내 교육용</a:t>
                </a:r>
              </a:p>
            </p:txBody>
          </p:sp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13183C08-D640-41CA-A733-70DF40F6A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8962" y="535393"/>
              <a:ext cx="1242339" cy="280187"/>
            </a:xfrm>
            <a:prstGeom prst="rect">
              <a:avLst/>
            </a:prstGeom>
          </p:spPr>
        </p:pic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7400EB03-0335-4167-A6B0-5299360274FE}"/>
              </a:ext>
            </a:extLst>
          </p:cNvPr>
          <p:cNvSpPr/>
          <p:nvPr/>
        </p:nvSpPr>
        <p:spPr>
          <a:xfrm>
            <a:off x="1530931" y="6440880"/>
            <a:ext cx="609217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latinLnBrk="0">
              <a:defRPr/>
            </a:pP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, </a:t>
            </a: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고객에게 제시 설명용으로 사용 할 수 없습니다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374955-4A04-0CAC-B3B0-D68A0C7FBADD}"/>
              </a:ext>
            </a:extLst>
          </p:cNvPr>
          <p:cNvSpPr txBox="1"/>
          <p:nvPr/>
        </p:nvSpPr>
        <p:spPr>
          <a:xfrm>
            <a:off x="7448097" y="691889"/>
            <a:ext cx="1162504" cy="265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GA </a:t>
            </a:r>
            <a:r>
              <a:rPr lang="ko-KR" altLang="en-US" sz="1200" b="1" dirty="0" err="1">
                <a:solidFill>
                  <a:srgbClr val="FF0000"/>
                </a:solidFill>
              </a:rPr>
              <a:t>교육용자료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xmlns="" id="{AB1335C4-E4CD-3813-4903-759AB1EE1797}"/>
              </a:ext>
            </a:extLst>
          </p:cNvPr>
          <p:cNvSpPr txBox="1">
            <a:spLocks/>
          </p:cNvSpPr>
          <p:nvPr/>
        </p:nvSpPr>
        <p:spPr>
          <a:xfrm>
            <a:off x="1421623" y="465903"/>
            <a:ext cx="5503052" cy="346249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ko-KR" altLang="en-US" sz="20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현장활용 </a:t>
            </a:r>
            <a:r>
              <a:rPr lang="ko-KR" altLang="en-US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꿀팁</a:t>
            </a:r>
            <a:r>
              <a:rPr lang="en-US" altLang="ko-KR" sz="20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!</a:t>
            </a:r>
            <a:r>
              <a:rPr lang="ko-KR" altLang="en-US" sz="20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 </a:t>
            </a:r>
            <a:r>
              <a:rPr lang="ko-KR" altLang="en-US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  <a:cs typeface="Aharoni" pitchFamily="2" charset="-79"/>
              </a:rPr>
              <a:t>변액연금</a:t>
            </a:r>
            <a:endParaRPr lang="ko-KR" altLang="en-US" sz="1400" kern="0" spc="-2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87080E-A543-2686-D023-072224EBEA30}"/>
              </a:ext>
            </a:extLst>
          </p:cNvPr>
          <p:cNvSpPr txBox="1"/>
          <p:nvPr/>
        </p:nvSpPr>
        <p:spPr>
          <a:xfrm>
            <a:off x="523351" y="1121732"/>
            <a:ext cx="4379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연금계산기로 </a:t>
            </a:r>
            <a:r>
              <a:rPr kumimoji="0" lang="ko-KR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연금액을 쉽게 </a:t>
            </a:r>
            <a:r>
              <a:rPr kumimoji="0" lang="ko-KR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계산하세요</a:t>
            </a:r>
            <a:r>
              <a:rPr kumimoji="0" lang="en-US" altLang="ko-K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CFCEEA0F-A4F3-9184-84AD-C5A32D8DB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43" y="1826850"/>
            <a:ext cx="7450914" cy="1651524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01202051-706D-E9E7-FF8C-E76B5197D545}"/>
              </a:ext>
            </a:extLst>
          </p:cNvPr>
          <p:cNvSpPr/>
          <p:nvPr/>
        </p:nvSpPr>
        <p:spPr>
          <a:xfrm>
            <a:off x="396540" y="1653169"/>
            <a:ext cx="674155" cy="628650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3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249BF121-5959-7242-22BE-18B2E6789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623" y="3804982"/>
            <a:ext cx="6984935" cy="1905000"/>
          </a:xfrm>
          <a:prstGeom prst="rect">
            <a:avLst/>
          </a:prstGeom>
        </p:spPr>
      </p:pic>
      <p:sp>
        <p:nvSpPr>
          <p:cNvPr id="27" name="타원 26">
            <a:extLst>
              <a:ext uri="{FF2B5EF4-FFF2-40B4-BE49-F238E27FC236}">
                <a16:creationId xmlns:a16="http://schemas.microsoft.com/office/drawing/2014/main" xmlns="" id="{148F4BF1-1AFA-63AA-FD61-2BDDA9587A34}"/>
              </a:ext>
            </a:extLst>
          </p:cNvPr>
          <p:cNvSpPr/>
          <p:nvPr/>
        </p:nvSpPr>
        <p:spPr>
          <a:xfrm>
            <a:off x="425115" y="3729619"/>
            <a:ext cx="674155" cy="628650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6A7ECCC8-4CD4-0ABB-DD5D-BD1FE4A2B1CB}"/>
              </a:ext>
            </a:extLst>
          </p:cNvPr>
          <p:cNvSpPr/>
          <p:nvPr/>
        </p:nvSpPr>
        <p:spPr>
          <a:xfrm>
            <a:off x="6924675" y="4162425"/>
            <a:ext cx="1481883" cy="1547557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D7DFF1A5-8105-F8E1-2076-5B8E5302895E}"/>
              </a:ext>
            </a:extLst>
          </p:cNvPr>
          <p:cNvSpPr/>
          <p:nvPr/>
        </p:nvSpPr>
        <p:spPr>
          <a:xfrm>
            <a:off x="5260383" y="3762956"/>
            <a:ext cx="1503115" cy="5619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latin typeface="+mn-ea"/>
              </a:rPr>
              <a:t>Click!</a:t>
            </a:r>
            <a:endParaRPr lang="ko-KR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7" name="화살표: 오른쪽 36">
            <a:extLst>
              <a:ext uri="{FF2B5EF4-FFF2-40B4-BE49-F238E27FC236}">
                <a16:creationId xmlns:a16="http://schemas.microsoft.com/office/drawing/2014/main" xmlns="" id="{5019823E-4981-7203-D745-F2C8F3994D8A}"/>
              </a:ext>
            </a:extLst>
          </p:cNvPr>
          <p:cNvSpPr/>
          <p:nvPr/>
        </p:nvSpPr>
        <p:spPr>
          <a:xfrm>
            <a:off x="6291637" y="4286412"/>
            <a:ext cx="593668" cy="1299581"/>
          </a:xfrm>
          <a:prstGeom prst="rightArrow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87840" y="5881983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17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056345" y="1322766"/>
            <a:ext cx="810113" cy="27589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35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135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2456" y="6491139"/>
            <a:ext cx="6858831" cy="2192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o-KR" altLang="en-US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 문서는 </a:t>
            </a:r>
            <a:r>
              <a:rPr lang="en-US" altLang="ko-KR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교육용 자료로서 고객 </a:t>
            </a:r>
            <a:r>
              <a:rPr lang="ko-KR" altLang="en-US" sz="825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설명용으로</a:t>
            </a:r>
            <a:r>
              <a:rPr lang="ko-KR" altLang="en-US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제시하거나 사용할 수 없으며</a:t>
            </a:r>
            <a:r>
              <a:rPr lang="en-US" altLang="ko-KR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외부에 반출 및 배포하는 것을 엄격히 제한합니다</a:t>
            </a:r>
            <a:r>
              <a:rPr lang="en-US" altLang="ko-KR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825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288CA93B-37F7-C749-86CA-09C84F1D8E30}"/>
              </a:ext>
            </a:extLst>
          </p:cNvPr>
          <p:cNvSpPr txBox="1">
            <a:spLocks/>
          </p:cNvSpPr>
          <p:nvPr/>
        </p:nvSpPr>
        <p:spPr>
          <a:xfrm>
            <a:off x="514598" y="763583"/>
            <a:ext cx="5487694" cy="697130"/>
          </a:xfrm>
          <a:prstGeom prst="rect">
            <a:avLst/>
          </a:prstGeom>
          <a:noFill/>
        </p:spPr>
        <p:txBody>
          <a:bodyPr anchor="b"/>
          <a:lstStyle>
            <a:lvl1pPr algn="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algn="l"/>
            <a:r>
              <a:rPr kumimoji="1" lang="ko-KR" altLang="en-US" sz="187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금융소비자보호법 </a:t>
            </a:r>
            <a:r>
              <a:rPr kumimoji="1" lang="en-US" altLang="ko-KR" sz="187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kumimoji="1" lang="ko-KR" altLang="en-US" sz="187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설명의무준수</a:t>
            </a:r>
            <a:r>
              <a:rPr kumimoji="1" lang="en-US" altLang="ko-KR" sz="187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(2-1)</a:t>
            </a:r>
            <a:endParaRPr kumimoji="1" lang="ko-KR" altLang="en-US" sz="1875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604797"/>
              </p:ext>
            </p:extLst>
          </p:nvPr>
        </p:nvGraphicFramePr>
        <p:xfrm>
          <a:off x="617939" y="1650632"/>
          <a:ext cx="4061295" cy="459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105">
                  <a:extLst>
                    <a:ext uri="{9D8B030D-6E8A-4147-A177-3AD203B41FA5}">
                      <a16:colId xmlns:a16="http://schemas.microsoft.com/office/drawing/2014/main" xmlns="" val="4230413817"/>
                    </a:ext>
                  </a:extLst>
                </a:gridCol>
                <a:gridCol w="3262190">
                  <a:extLst>
                    <a:ext uri="{9D8B030D-6E8A-4147-A177-3AD203B41FA5}">
                      <a16:colId xmlns:a16="http://schemas.microsoft.com/office/drawing/2014/main" xmlns="" val="1077366539"/>
                    </a:ext>
                  </a:extLst>
                </a:gridCol>
              </a:tblGrid>
              <a:tr h="3211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    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내            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320467"/>
                  </a:ext>
                </a:extLst>
              </a:tr>
              <a:tr h="2742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소 비 자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일반금융소비자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41081043"/>
                  </a:ext>
                </a:extLst>
              </a:tr>
              <a:tr h="6636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대상 상품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금융상품 유형별 규정</a:t>
                      </a:r>
                      <a:endParaRPr lang="en-US" altLang="ko-KR" sz="11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1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보장성상품</a:t>
                      </a: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</a:t>
                      </a: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全 보험상품 의미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610976946"/>
                  </a:ext>
                </a:extLst>
              </a:tr>
              <a:tr h="4689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대상 행위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계약체결 권유 ○  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or</a:t>
                      </a:r>
                    </a:p>
                    <a:p>
                      <a:pPr latinLnBrk="1"/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소비자가 설명을 요청하는 경우 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약관대출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90513380"/>
                  </a:ext>
                </a:extLst>
              </a:tr>
              <a:tr h="955583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주요 내용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① 설명서 제공 의무</a:t>
                      </a:r>
                      <a:endParaRPr lang="en-US" altLang="ko-KR" sz="1100" dirty="0" smtClean="0">
                        <a:solidFill>
                          <a:srgbClr val="FF00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예외조항 </a:t>
                      </a: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기본계약 계속</a:t>
                      </a: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</a:t>
                      </a: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반복적 거래</a:t>
                      </a: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             </a:t>
                      </a:r>
                      <a:r>
                        <a:rPr lang="ko-KR" altLang="en-US" sz="11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기존계약</a:t>
                      </a: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같은 내용으로 갱신</a:t>
                      </a:r>
                      <a:endParaRPr lang="en-US" altLang="ko-KR" sz="1100" b="0" dirty="0" smtClean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12585222"/>
                  </a:ext>
                </a:extLst>
              </a:tr>
              <a:tr h="95558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②</a:t>
                      </a: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상품의 중요한 사항 설명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및 확인 의무</a:t>
                      </a:r>
                      <a:endParaRPr lang="en-US" altLang="ko-KR" sz="1100" dirty="0" smtClean="0">
                        <a:solidFill>
                          <a:srgbClr val="FF00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ko-KR" altLang="en-US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확인방법 </a:t>
                      </a: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서명</a:t>
                      </a: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기명날인</a:t>
                      </a: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100" baseline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녹취</a:t>
                      </a: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전자적 </a:t>
                      </a:r>
                      <a:r>
                        <a:rPr lang="ko-KR" altLang="en-US" sz="1100" baseline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서명방식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225660452"/>
                  </a:ext>
                </a:extLst>
              </a:tr>
              <a:tr h="95558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600" dirty="0">
                        <a:solidFill>
                          <a:schemeClr val="tx1"/>
                        </a:solidFill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③ </a:t>
                      </a:r>
                      <a:r>
                        <a:rPr lang="ko-KR" altLang="en-US" sz="1100" dirty="0" err="1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핵심설명서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제공 의무 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 상품 확대 적용</a:t>
                      </a:r>
                      <a:endParaRPr lang="en-US" altLang="ko-KR" sz="1100" dirty="0" smtClean="0">
                        <a:solidFill>
                          <a:srgbClr val="FF00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현행</a:t>
                      </a: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변액</a:t>
                      </a: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연동형 저축</a:t>
                      </a: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연금에 적용 </a:t>
                      </a: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-&gt; </a:t>
                      </a:r>
                      <a:r>
                        <a:rPr lang="ko-KR" altLang="en-US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 상품</a:t>
                      </a:r>
                      <a:endParaRPr lang="en-US" altLang="ko-KR" sz="1100" baseline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</a:t>
                      </a:r>
                      <a:r>
                        <a:rPr lang="ko-KR" altLang="en-US" sz="1100" baseline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핵심설명서</a:t>
                      </a:r>
                      <a:r>
                        <a:rPr lang="ko-KR" altLang="en-US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6</a:t>
                      </a:r>
                      <a:r>
                        <a:rPr lang="ko-KR" altLang="en-US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개월 유예</a:t>
                      </a: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(‘21.09</a:t>
                      </a:r>
                      <a:r>
                        <a:rPr lang="ko-KR" altLang="en-US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적용</a:t>
                      </a: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en-US" altLang="ko-KR" sz="1100" b="0" dirty="0" smtClean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981830604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32466"/>
              </p:ext>
            </p:extLst>
          </p:nvPr>
        </p:nvGraphicFramePr>
        <p:xfrm>
          <a:off x="5930401" y="1760887"/>
          <a:ext cx="2738111" cy="4466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008">
                  <a:extLst>
                    <a:ext uri="{9D8B030D-6E8A-4147-A177-3AD203B41FA5}">
                      <a16:colId xmlns:a16="http://schemas.microsoft.com/office/drawing/2014/main" xmlns="" val="4266252259"/>
                    </a:ext>
                  </a:extLst>
                </a:gridCol>
                <a:gridCol w="867103">
                  <a:extLst>
                    <a:ext uri="{9D8B030D-6E8A-4147-A177-3AD203B41FA5}">
                      <a16:colId xmlns:a16="http://schemas.microsoft.com/office/drawing/2014/main" xmlns="" val="1642033896"/>
                    </a:ext>
                  </a:extLst>
                </a:gridCol>
              </a:tblGrid>
              <a:tr h="48289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위반시 효과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0392402"/>
                  </a:ext>
                </a:extLst>
              </a:tr>
              <a:tr h="89889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위법계약</a:t>
                      </a:r>
                      <a:endParaRPr lang="en-US" altLang="ko-KR" sz="11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해지권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○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85609529"/>
                  </a:ext>
                </a:extLst>
              </a:tr>
              <a:tr h="128661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손해배상</a:t>
                      </a:r>
                      <a:endParaRPr lang="en-US" altLang="ko-KR" sz="11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청구권</a:t>
                      </a:r>
                      <a:endParaRPr lang="en-US" altLang="ko-KR" sz="11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회사</a:t>
                      </a: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</a:t>
                      </a: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대리업자</a:t>
                      </a: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○</a:t>
                      </a:r>
                      <a:endParaRPr lang="en-US" altLang="ko-KR" sz="11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입증책임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100" b="1" dirty="0" smtClean="0">
                        <a:solidFill>
                          <a:srgbClr val="FF00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991692046"/>
                  </a:ext>
                </a:extLst>
              </a:tr>
              <a:tr h="89889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과징금</a:t>
                      </a:r>
                      <a:endParaRPr lang="en-US" altLang="ko-KR" sz="11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회사</a:t>
                      </a: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○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95891827"/>
                  </a:ext>
                </a:extLst>
              </a:tr>
              <a:tr h="89889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과태료</a:t>
                      </a:r>
                      <a:endParaRPr lang="en-US" altLang="ko-KR" sz="11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회사</a:t>
                      </a: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</a:t>
                      </a: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대리업자</a:t>
                      </a: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○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957414968"/>
                  </a:ext>
                </a:extLst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0" y="130407"/>
            <a:ext cx="5472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09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056345" y="1322766"/>
            <a:ext cx="810113" cy="27589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35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135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7008" y="6536859"/>
            <a:ext cx="6858831" cy="2192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o-KR" altLang="en-US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 문서는 </a:t>
            </a:r>
            <a:r>
              <a:rPr lang="en-US" altLang="ko-KR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교육용 자료로서 고객 </a:t>
            </a:r>
            <a:r>
              <a:rPr lang="ko-KR" altLang="en-US" sz="825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설명용으로</a:t>
            </a:r>
            <a:r>
              <a:rPr lang="ko-KR" altLang="en-US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제시하거나 사용할 수 없으며</a:t>
            </a:r>
            <a:r>
              <a:rPr lang="en-US" altLang="ko-KR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외부에 반출 및 배포하는 것을 엄격히 제한합니다</a:t>
            </a:r>
            <a:r>
              <a:rPr lang="en-US" altLang="ko-KR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825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288CA93B-37F7-C749-86CA-09C84F1D8E30}"/>
              </a:ext>
            </a:extLst>
          </p:cNvPr>
          <p:cNvSpPr txBox="1">
            <a:spLocks/>
          </p:cNvSpPr>
          <p:nvPr/>
        </p:nvSpPr>
        <p:spPr>
          <a:xfrm>
            <a:off x="1568652" y="921868"/>
            <a:ext cx="5487694" cy="697130"/>
          </a:xfrm>
          <a:prstGeom prst="rect">
            <a:avLst/>
          </a:prstGeom>
          <a:noFill/>
        </p:spPr>
        <p:txBody>
          <a:bodyPr anchor="b"/>
          <a:lstStyle>
            <a:lvl1pPr algn="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algn="l"/>
            <a:r>
              <a:rPr kumimoji="1" lang="ko-KR" altLang="en-US" sz="187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금융소비자보호법 </a:t>
            </a:r>
            <a:r>
              <a:rPr kumimoji="1" lang="en-US" altLang="ko-KR" sz="187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kumimoji="1" lang="ko-KR" altLang="en-US" sz="187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설명의무준수</a:t>
            </a:r>
            <a:r>
              <a:rPr kumimoji="1" lang="en-US" altLang="ko-KR" sz="187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(2-2)</a:t>
            </a:r>
            <a:endParaRPr kumimoji="1" lang="ko-KR" altLang="en-US" sz="1875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856997"/>
              </p:ext>
            </p:extLst>
          </p:nvPr>
        </p:nvGraphicFramePr>
        <p:xfrm>
          <a:off x="466344" y="1758782"/>
          <a:ext cx="8193023" cy="45029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4892">
                  <a:extLst>
                    <a:ext uri="{9D8B030D-6E8A-4147-A177-3AD203B41FA5}">
                      <a16:colId xmlns:a16="http://schemas.microsoft.com/office/drawing/2014/main" xmlns="" val="1250753072"/>
                    </a:ext>
                  </a:extLst>
                </a:gridCol>
                <a:gridCol w="2662066">
                  <a:extLst>
                    <a:ext uri="{9D8B030D-6E8A-4147-A177-3AD203B41FA5}">
                      <a16:colId xmlns:a16="http://schemas.microsoft.com/office/drawing/2014/main" xmlns="" val="1246118329"/>
                    </a:ext>
                  </a:extLst>
                </a:gridCol>
                <a:gridCol w="4906065">
                  <a:extLst>
                    <a:ext uri="{9D8B030D-6E8A-4147-A177-3AD203B41FA5}">
                      <a16:colId xmlns:a16="http://schemas.microsoft.com/office/drawing/2014/main" xmlns="" val="874105643"/>
                    </a:ext>
                  </a:extLst>
                </a:gridCol>
              </a:tblGrid>
              <a:tr h="3249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법 제</a:t>
                      </a:r>
                      <a:r>
                        <a:rPr lang="en-US" altLang="ko-KR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19</a:t>
                      </a: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시행령 제</a:t>
                      </a:r>
                      <a:r>
                        <a:rPr lang="en-US" altLang="ko-KR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13</a:t>
                      </a: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조</a:t>
                      </a:r>
                      <a:r>
                        <a:rPr lang="en-US" altLang="ko-KR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제</a:t>
                      </a:r>
                      <a:r>
                        <a:rPr lang="en-US" altLang="ko-KR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14</a:t>
                      </a: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1481005"/>
                  </a:ext>
                </a:extLst>
              </a:tr>
              <a:tr h="77551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공통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7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연계</a:t>
                      </a:r>
                      <a:r>
                        <a:rPr lang="en-US" altLang="ko-KR" sz="1100" kern="0" spc="-7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·</a:t>
                      </a:r>
                      <a:r>
                        <a:rPr lang="ko-KR" altLang="en-US" sz="1100" kern="0" spc="-7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제휴서비스의 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내용</a:t>
                      </a:r>
                      <a:endParaRPr lang="en-US" altLang="ko-KR" sz="1100" kern="0" spc="-70" dirty="0" smtClean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연계</a:t>
                      </a:r>
                      <a:r>
                        <a:rPr lang="en-US" altLang="ko-KR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·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제휴서비스의 </a:t>
                      </a:r>
                      <a:r>
                        <a:rPr lang="ko-KR" altLang="en-US" sz="1100" kern="0" spc="-70" dirty="0" err="1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이행책임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endParaRPr lang="ko-KR" altLang="en-US" sz="1100" kern="0" spc="0" dirty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기타 대통령령으로 </a:t>
                      </a:r>
                      <a:r>
                        <a:rPr lang="ko-KR" altLang="en-US" sz="1100" kern="0" spc="-7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정하는 사항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/>
                </a:tc>
                <a:tc>
                  <a:txBody>
                    <a:bodyPr/>
                    <a:lstStyle/>
                    <a:p>
                      <a:pPr marL="0" marR="0" indent="-22098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① </a:t>
                      </a:r>
                      <a:r>
                        <a:rPr lang="ko-KR" altLang="en-US" sz="1100" kern="0" spc="-7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연계</a:t>
                      </a:r>
                      <a:r>
                        <a:rPr lang="en-US" altLang="ko-KR" sz="1100" kern="0" spc="-7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·</a:t>
                      </a:r>
                      <a:r>
                        <a:rPr lang="ko-KR" altLang="en-US" sz="1100" kern="0" spc="-7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제휴서비스의 </a:t>
                      </a:r>
                      <a:r>
                        <a:rPr lang="ko-KR" altLang="en-US" sz="1100" kern="0" spc="-70" dirty="0" err="1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제공기간</a:t>
                      </a:r>
                      <a:endParaRPr lang="ko-KR" altLang="en-US" sz="1100" kern="0" spc="0" dirty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-22098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② </a:t>
                      </a:r>
                      <a:r>
                        <a:rPr lang="ko-KR" altLang="en-US" sz="1100" kern="0" spc="-9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연계</a:t>
                      </a:r>
                      <a:r>
                        <a:rPr lang="en-US" altLang="ko-KR" sz="1100" kern="0" spc="-9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·</a:t>
                      </a:r>
                      <a:r>
                        <a:rPr lang="ko-KR" altLang="en-US" sz="1100" kern="0" spc="-9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제휴서비스의 </a:t>
                      </a:r>
                      <a:r>
                        <a:rPr lang="ko-KR" altLang="en-US" sz="1100" kern="0" spc="-9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변경 시 변경내용 및 사유 사전 </a:t>
                      </a:r>
                      <a:r>
                        <a:rPr lang="ko-KR" altLang="en-US" sz="1100" kern="0" spc="-90" dirty="0" err="1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고지사실</a:t>
                      </a:r>
                      <a:r>
                        <a:rPr lang="ko-KR" altLang="en-US" sz="1100" kern="0" spc="-9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100" kern="0" spc="-9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및 방법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031917253"/>
                  </a:ext>
                </a:extLst>
              </a:tr>
              <a:tr h="303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7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청약철회의 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기한 </a:t>
                      </a:r>
                      <a:r>
                        <a:rPr lang="en-US" altLang="ko-KR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· 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행사방법 </a:t>
                      </a:r>
                      <a:r>
                        <a:rPr lang="en-US" altLang="ko-KR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· 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효과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/>
                </a:tc>
                <a:tc>
                  <a:txBody>
                    <a:bodyPr/>
                    <a:lstStyle/>
                    <a:p>
                      <a:pPr marL="0" marR="0" indent="-38354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903995799"/>
                  </a:ext>
                </a:extLst>
              </a:tr>
              <a:tr h="6311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그 밖에 대통령령으로 </a:t>
                      </a:r>
                      <a:r>
                        <a:rPr lang="ko-KR" altLang="en-US" sz="1100" kern="0" spc="-7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정하는 사항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/>
                </a:tc>
                <a:tc>
                  <a:txBody>
                    <a:bodyPr/>
                    <a:lstStyle/>
                    <a:p>
                      <a:pPr marL="0" marR="0" indent="-22098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① </a:t>
                      </a:r>
                      <a:r>
                        <a:rPr lang="ko-KR" altLang="en-US" sz="1100" kern="0" spc="-11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계약의 </a:t>
                      </a:r>
                      <a:r>
                        <a:rPr lang="ko-KR" altLang="en-US" sz="1100" kern="0" spc="-11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해제 </a:t>
                      </a:r>
                      <a:r>
                        <a:rPr lang="en-US" altLang="ko-KR" sz="1100" kern="0" spc="-11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· </a:t>
                      </a:r>
                      <a:r>
                        <a:rPr lang="ko-KR" altLang="en-US" sz="1100" kern="0" spc="-11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해지 </a:t>
                      </a:r>
                      <a:r>
                        <a:rPr lang="ko-KR" altLang="en-US" sz="1100" kern="0" spc="-11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및 위법계약해지권</a:t>
                      </a:r>
                      <a:endParaRPr lang="ko-KR" altLang="en-US" sz="1100" kern="0" spc="0" dirty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-22098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② </a:t>
                      </a:r>
                      <a:r>
                        <a:rPr lang="ko-KR" altLang="en-US" sz="1100" kern="0" spc="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민원처리 절차 및 </a:t>
                      </a: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분쟁조정             ③ </a:t>
                      </a:r>
                      <a:r>
                        <a:rPr lang="ko-KR" altLang="en-US" sz="1100" kern="0" spc="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예금자보호 여부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35206861"/>
                  </a:ext>
                </a:extLst>
              </a:tr>
              <a:tr h="674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보장성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7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보험상품의 내용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/>
                </a:tc>
                <a:tc>
                  <a:txBody>
                    <a:bodyPr/>
                    <a:lstStyle/>
                    <a:p>
                      <a:pPr marL="0" marR="0" indent="-22098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① </a:t>
                      </a:r>
                      <a:r>
                        <a:rPr lang="ko-KR" altLang="en-US" sz="1100" kern="0" spc="0" dirty="0" err="1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위험보장의</a:t>
                      </a: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주요내용                     ② 보험료 납입기간 </a:t>
                      </a:r>
                      <a:endParaRPr lang="en-US" altLang="ko-KR" sz="1100" kern="0" spc="0" dirty="0" smtClean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-22098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③ </a:t>
                      </a:r>
                      <a:r>
                        <a:rPr lang="ko-KR" altLang="en-US" sz="1100" kern="0" spc="0" dirty="0" err="1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해약환급금</a:t>
                      </a:r>
                      <a:r>
                        <a:rPr lang="en-US" altLang="ko-KR" sz="1100" kern="0" spc="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100" kern="0" spc="0" dirty="0" err="1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만기환급금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635853371"/>
                  </a:ext>
                </a:extLst>
              </a:tr>
              <a:tr h="17588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1. 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보험료</a:t>
                      </a:r>
                      <a:endParaRPr lang="en-US" altLang="ko-KR" sz="1100" kern="0" spc="-70" dirty="0" smtClean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2. 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보험금</a:t>
                      </a:r>
                      <a:r>
                        <a:rPr lang="en-US" altLang="ko-KR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공제금 포함</a:t>
                      </a:r>
                      <a:r>
                        <a:rPr lang="en-US" altLang="ko-KR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지급제한 사유 및 </a:t>
                      </a:r>
                      <a:endParaRPr lang="en-US" altLang="ko-KR" sz="1100" kern="0" spc="-70" dirty="0" smtClean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지급절차</a:t>
                      </a:r>
                      <a:endParaRPr lang="en-US" altLang="ko-KR" sz="1100" kern="0" spc="-70" dirty="0" smtClean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3. </a:t>
                      </a:r>
                      <a:r>
                        <a:rPr lang="ko-KR" altLang="en-US" sz="1100" kern="0" spc="-70" dirty="0" err="1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위험보장의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범위 </a:t>
                      </a:r>
                      <a:endParaRPr lang="ko-KR" altLang="en-US" sz="1100" kern="0" spc="0" dirty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4. 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기타 대통령령으로 </a:t>
                      </a:r>
                      <a:r>
                        <a:rPr lang="ko-KR" altLang="en-US" sz="1100" kern="0" spc="-7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정하는 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사항</a:t>
                      </a:r>
                      <a:endParaRPr lang="en-US" altLang="ko-KR" sz="1100" kern="0" spc="-70" dirty="0" smtClean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/>
                </a:tc>
                <a:tc>
                  <a:txBody>
                    <a:bodyPr/>
                    <a:lstStyle/>
                    <a:p>
                      <a:pPr marL="0" marR="0" indent="-22098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① 위험보장기간                               ② </a:t>
                      </a:r>
                      <a:r>
                        <a:rPr lang="ko-KR" altLang="en-US" sz="1100" kern="0" spc="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계약의 </a:t>
                      </a: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취소 </a:t>
                      </a:r>
                      <a:r>
                        <a:rPr lang="en-US" altLang="ko-KR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· </a:t>
                      </a:r>
                      <a:r>
                        <a:rPr lang="ko-KR" altLang="en-US" sz="1100" kern="0" spc="0" dirty="0" err="1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무효사항</a:t>
                      </a:r>
                      <a:endParaRPr lang="ko-KR" altLang="en-US" sz="1100" kern="0" spc="0" dirty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-22098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③ </a:t>
                      </a:r>
                      <a:r>
                        <a:rPr lang="ko-KR" altLang="en-US" sz="1100" kern="0" spc="-7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고지 및 통지의무 위반시 </a:t>
                      </a:r>
                      <a:r>
                        <a:rPr lang="ko-KR" altLang="en-US" sz="1100" kern="0" spc="-7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계약해지         </a:t>
                      </a: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④ </a:t>
                      </a:r>
                      <a:r>
                        <a:rPr lang="ko-KR" altLang="en-US" sz="1100" kern="0" spc="-7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보험료의 감액 청구권</a:t>
                      </a:r>
                      <a:endParaRPr lang="ko-KR" altLang="en-US" sz="1100" kern="0" spc="0" dirty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-20701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⑤</a:t>
                      </a:r>
                      <a:r>
                        <a:rPr lang="ko-KR" altLang="en-US" sz="1100" kern="0" spc="-3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100" kern="0" spc="-10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소비자가 제공받는 </a:t>
                      </a:r>
                      <a:r>
                        <a:rPr lang="ko-KR" altLang="en-US" sz="1100" kern="0" spc="-100" dirty="0" err="1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서비스별</a:t>
                      </a:r>
                      <a:r>
                        <a:rPr lang="ko-KR" altLang="en-US" sz="1100" kern="0" spc="-10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수수료 등</a:t>
                      </a:r>
                      <a:r>
                        <a:rPr lang="ko-KR" altLang="en-US" sz="1100" kern="0" spc="-70" dirty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부대비용</a:t>
                      </a:r>
                      <a:endParaRPr lang="ko-KR" altLang="en-US" sz="1100" kern="0" spc="0" dirty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-19177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 </a:t>
                      </a: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소비자가 직접판매업자에게 부담하는 </a:t>
                      </a:r>
                      <a:r>
                        <a:rPr lang="ko-KR" altLang="en-US" sz="1100" kern="0" spc="0" dirty="0" err="1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서비스별</a:t>
                      </a: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수수료 의미</a:t>
                      </a:r>
                      <a:endParaRPr lang="en-US" altLang="ko-KR" sz="1100" kern="0" spc="0" dirty="0" smtClean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-19177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 -. </a:t>
                      </a: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부가서비스 등의 수수료 의미</a:t>
                      </a:r>
                      <a:endParaRPr lang="en-US" altLang="ko-KR" sz="1100" kern="0" spc="0" dirty="0" smtClean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-19177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 -. </a:t>
                      </a:r>
                      <a:r>
                        <a:rPr lang="ko-KR" altLang="en-US" sz="1100" kern="0" spc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보험설계사의 판매수수료는 포함되지 않음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3881" marR="53881" marT="26940" marB="2694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072102115"/>
                  </a:ext>
                </a:extLst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0" y="153464"/>
            <a:ext cx="5472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4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779654" y="604667"/>
            <a:ext cx="810113" cy="27589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35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135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5879" y="6517541"/>
            <a:ext cx="6858831" cy="2192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o-KR" altLang="en-US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 문서는 </a:t>
            </a:r>
            <a:r>
              <a:rPr lang="en-US" altLang="ko-KR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교육용 자료로서 고객 </a:t>
            </a:r>
            <a:r>
              <a:rPr lang="ko-KR" altLang="en-US" sz="825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설명용으로</a:t>
            </a:r>
            <a:r>
              <a:rPr lang="ko-KR" altLang="en-US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제시하거나 사용할 수 없으며</a:t>
            </a:r>
            <a:r>
              <a:rPr lang="en-US" altLang="ko-KR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외부에 반출 및 배포하는 것을 엄격히 제한합니다</a:t>
            </a:r>
            <a:r>
              <a:rPr lang="en-US" altLang="ko-KR" sz="825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825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92" y="1197864"/>
            <a:ext cx="6931152" cy="510213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157839"/>
            <a:ext cx="5472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42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884460" y="620688"/>
            <a:ext cx="1080150" cy="3678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교육용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22696"/>
            <a:ext cx="9145108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문서는 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교육용 자료로서 고객 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설명용으로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제시하거나 사용할 수 없으며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외부에 반출 및 배포하는 것을 엄격히 제한합니다</a:t>
            </a:r>
            <a:r>
              <a:rPr lang="en-US" altLang="ko-KR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100" b="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xmlns="" id="{FD2D48DA-D701-C04A-A251-42B97C6EC44C}"/>
              </a:ext>
            </a:extLst>
          </p:cNvPr>
          <p:cNvSpPr txBox="1">
            <a:spLocks/>
          </p:cNvSpPr>
          <p:nvPr/>
        </p:nvSpPr>
        <p:spPr>
          <a:xfrm>
            <a:off x="535504" y="1515202"/>
            <a:ext cx="8429106" cy="172837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kumimoji="1" lang="ko-KR" altLang="en-US" sz="28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바로알기</a:t>
            </a:r>
            <a:endParaRPr kumimoji="1" lang="en-US" altLang="ko-KR" sz="2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kumimoji="1"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금융소비자보호법 및 실손중지제도 </a:t>
            </a:r>
            <a:endParaRPr kumimoji="1" lang="en-US" altLang="ko-KR" sz="2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kumimoji="1" lang="ko-KR" altLang="en-US" sz="1700" b="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영업본부</a:t>
            </a:r>
            <a:r>
              <a:rPr kumimoji="1" lang="en-US" altLang="ko-KR" sz="1700" b="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GA</a:t>
            </a:r>
            <a:r>
              <a:rPr kumimoji="1" lang="ko-KR" altLang="en-US" sz="1700" b="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사업부</a:t>
            </a:r>
            <a:endParaRPr kumimoji="1"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제작 : </a:t>
            </a:r>
            <a:r>
              <a:rPr lang="ko-KR" altLang="en-US" sz="1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GA사업부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3.12.14</a:t>
            </a:r>
          </a:p>
          <a:p>
            <a:pPr algn="l"/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합의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소비자보호부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[SL23_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_1085]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77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xmlns="" id="{288CA93B-37F7-C749-86CA-09C84F1D8E30}"/>
              </a:ext>
            </a:extLst>
          </p:cNvPr>
          <p:cNvSpPr txBox="1">
            <a:spLocks/>
          </p:cNvSpPr>
          <p:nvPr/>
        </p:nvSpPr>
        <p:spPr>
          <a:xfrm>
            <a:off x="567535" y="86155"/>
            <a:ext cx="6534019" cy="929507"/>
          </a:xfrm>
          <a:prstGeom prst="rect">
            <a:avLst/>
          </a:prstGeom>
          <a:noFill/>
        </p:spPr>
        <p:txBody>
          <a:bodyPr anchor="b"/>
          <a:lstStyle>
            <a:lvl1pPr algn="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algn="l"/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금융소비자보호법 한눈에 살펴보기</a:t>
            </a:r>
            <a:r>
              <a:rPr kumimoji="1"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(3-1)</a:t>
            </a:r>
            <a:endParaRPr kumimoji="1"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84460" y="620688"/>
            <a:ext cx="1080150" cy="3678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교육용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22696"/>
            <a:ext cx="9145108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문서는 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교육용 자료로서 고객 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설명용으로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제시하거나 사용할 수 없으며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외부에 반출 및 배포하는 것을 엄격히 제한합니다</a:t>
            </a:r>
            <a:r>
              <a:rPr lang="en-US" altLang="ko-KR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100" b="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89710" y="1438099"/>
            <a:ext cx="7622770" cy="436418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① </a:t>
            </a:r>
            <a:r>
              <a:rPr lang="ko-KR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금융회사가 금융상품을 판매할 경우</a:t>
            </a:r>
            <a:r>
              <a:rPr lang="en-US" altLang="ko-K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판매원칙을</a:t>
            </a:r>
            <a:r>
              <a:rPr lang="ko-KR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준수</a:t>
            </a:r>
            <a:endParaRPr lang="en-US" altLang="ko-KR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1) </a:t>
            </a:r>
            <a:r>
              <a:rPr lang="ko-KR" altLang="en-U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적합성</a:t>
            </a: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적정성 원칙 및 설명의무</a:t>
            </a:r>
            <a:endParaRPr lang="en-US" altLang="ko-KR" sz="1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소비자의 정보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재산상황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거래목적 등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를 확인하여 적합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적정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 상품을 권유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수익 변동 가능성 등 상품의 중요사항을 금융소비자에게 설명해야 함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2) </a:t>
            </a:r>
            <a:r>
              <a:rPr lang="ko-KR" altLang="en-U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불공정영업행위 금지</a:t>
            </a:r>
            <a:endParaRPr lang="en-US" altLang="ko-KR" sz="1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대출시 다른 금융상품을 가입하게 하거나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부당하게 </a:t>
            </a:r>
            <a:r>
              <a:rPr lang="ko-KR" altLang="en-US" sz="14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추가담보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또는 연대보증을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요구하는 등의 불공정 행위 금지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*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대출 전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후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개월 내 다른 금융 금융상품 판매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 3) </a:t>
            </a:r>
            <a:r>
              <a:rPr lang="ko-KR" altLang="en-U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부당권유행위 금지</a:t>
            </a:r>
            <a:endParaRPr lang="en-US" altLang="ko-KR" sz="1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불확실한 사항에 대하여 단정적 판단을 제공하거나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금융상품의 내용을 사실과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다르게 알리는 등의 행위 금지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4) </a:t>
            </a:r>
            <a:r>
              <a:rPr lang="ko-KR" altLang="en-U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광고관련 준수사항</a:t>
            </a:r>
            <a:endParaRPr lang="en-US" altLang="ko-KR" sz="1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광고시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투자에 따른 위험 등 중요사항을 반드시 </a:t>
            </a:r>
            <a:r>
              <a:rPr lang="ko-KR" altLang="en-US" sz="14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포함해야하며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투자손실이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보전되는 것처럼 오인하게 하는 행위 금지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제작 : </a:t>
            </a:r>
            <a:r>
              <a:rPr lang="ko-KR" altLang="en-US" sz="1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GA사업부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3.12.14</a:t>
            </a:r>
          </a:p>
          <a:p>
            <a:pPr algn="l"/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합의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소비자보호부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[SL23_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_1085]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24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C7DB07C7-D59F-4300-BC62-22C1DC29C167}"/>
              </a:ext>
            </a:extLst>
          </p:cNvPr>
          <p:cNvGrpSpPr/>
          <p:nvPr/>
        </p:nvGrpSpPr>
        <p:grpSpPr>
          <a:xfrm>
            <a:off x="65317" y="136158"/>
            <a:ext cx="8798765" cy="954509"/>
            <a:chOff x="0" y="294224"/>
            <a:chExt cx="10691813" cy="95450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xmlns="" id="{EAC0E05F-81D9-4A49-96DA-03D007506A1F}"/>
                </a:ext>
              </a:extLst>
            </p:cNvPr>
            <p:cNvGrpSpPr/>
            <p:nvPr/>
          </p:nvGrpSpPr>
          <p:grpSpPr>
            <a:xfrm>
              <a:off x="0" y="294224"/>
              <a:ext cx="10691813" cy="954509"/>
              <a:chOff x="0" y="294224"/>
              <a:chExt cx="10691813" cy="954509"/>
            </a:xfrm>
          </p:grpSpPr>
          <p:sp>
            <p:nvSpPr>
              <p:cNvPr id="18" name="Titre 3">
                <a:extLst>
                  <a:ext uri="{FF2B5EF4-FFF2-40B4-BE49-F238E27FC236}">
                    <a16:creationId xmlns:a16="http://schemas.microsoft.com/office/drawing/2014/main" xmlns="" id="{8B154356-E76F-4DEA-90E3-95B8939C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104" y="559227"/>
                <a:ext cx="676275" cy="507484"/>
              </a:xfrm>
              <a:prstGeom prst="rect">
                <a:avLst/>
              </a:prstGeom>
            </p:spPr>
            <p:txBody>
              <a:bodyPr vert="horz" wrap="none" lIns="68580" tIns="34290" rIns="68580" bIns="34290" rtlCol="0" anchor="ctr">
                <a:noAutofit/>
              </a:bodyPr>
              <a:lstStyle>
                <a:lvl1pPr algn="l" defTabSz="914363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1500" b="1" i="0" kern="1200">
                    <a:solidFill>
                      <a:srgbClr val="221E20"/>
                    </a:solidFill>
                    <a:latin typeface="Gotham-Bold" charset="0"/>
                    <a:ea typeface="Gotham-Bold" charset="0"/>
                    <a:cs typeface="Gotham-Bold" charset="0"/>
                  </a:defRPr>
                </a:lvl1pPr>
              </a:lstStyle>
              <a:p>
                <a:pPr>
                  <a:lnSpc>
                    <a:spcPct val="90000"/>
                  </a:lnSpc>
                </a:pPr>
                <a:r>
                  <a:rPr lang="en-US" altLang="ko-KR" sz="4000" b="0" spc="-2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  <a:cs typeface="Calibri Bold" panose="020F0702030404030204" pitchFamily="34" charset="0"/>
                  </a:rPr>
                  <a:t>0</a:t>
                </a:r>
                <a:endParaRPr lang="en-US" altLang="ko-KR" sz="4000" b="0" spc="-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DC5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Calibri Bold" panose="020F0702030404030204" pitchFamily="34" charset="0"/>
                </a:endParaRPr>
              </a:p>
            </p:txBody>
          </p: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xmlns="" id="{C541DA43-DBC2-4F7A-A2F4-7CF15235CB39}"/>
                  </a:ext>
                </a:extLst>
              </p:cNvPr>
              <p:cNvCxnSpPr/>
              <p:nvPr/>
            </p:nvCxnSpPr>
            <p:spPr>
              <a:xfrm flipH="1" flipV="1">
                <a:off x="1184501" y="751751"/>
                <a:ext cx="98683" cy="986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xmlns="" id="{C3BD2CDB-C847-40BB-94F5-8C01B9BC7ECD}"/>
                  </a:ext>
                </a:extLst>
              </p:cNvPr>
              <p:cNvSpPr/>
              <p:nvPr/>
            </p:nvSpPr>
            <p:spPr>
              <a:xfrm>
                <a:off x="219332" y="946686"/>
                <a:ext cx="1107818" cy="302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자유형 37">
                <a:extLst>
                  <a:ext uri="{FF2B5EF4-FFF2-40B4-BE49-F238E27FC236}">
                    <a16:creationId xmlns:a16="http://schemas.microsoft.com/office/drawing/2014/main" xmlns="" id="{C284FFB9-84C4-4734-8854-013C690562E3}"/>
                  </a:ext>
                </a:extLst>
              </p:cNvPr>
              <p:cNvSpPr/>
              <p:nvPr/>
            </p:nvSpPr>
            <p:spPr>
              <a:xfrm>
                <a:off x="0" y="677545"/>
                <a:ext cx="10691813" cy="316247"/>
              </a:xfrm>
              <a:custGeom>
                <a:avLst/>
                <a:gdLst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2453640"/>
                  <a:gd name="connsiteY0" fmla="*/ 213360 h 229164"/>
                  <a:gd name="connsiteX1" fmla="*/ 1173480 w 2453640"/>
                  <a:gd name="connsiteY1" fmla="*/ 213360 h 229164"/>
                  <a:gd name="connsiteX2" fmla="*/ 1432560 w 2453640"/>
                  <a:gd name="connsiteY2" fmla="*/ 0 h 229164"/>
                  <a:gd name="connsiteX3" fmla="*/ 2453640 w 2453640"/>
                  <a:gd name="connsiteY3" fmla="*/ 0 h 229164"/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3553778"/>
                  <a:gd name="connsiteY0" fmla="*/ 213360 h 213360"/>
                  <a:gd name="connsiteX1" fmla="*/ 1173480 w 3553778"/>
                  <a:gd name="connsiteY1" fmla="*/ 213360 h 213360"/>
                  <a:gd name="connsiteX2" fmla="*/ 1432560 w 3553778"/>
                  <a:gd name="connsiteY2" fmla="*/ 0 h 213360"/>
                  <a:gd name="connsiteX3" fmla="*/ 3553778 w 3553778"/>
                  <a:gd name="connsiteY3" fmla="*/ 0 h 213360"/>
                  <a:gd name="connsiteX0" fmla="*/ 0 w 7775258"/>
                  <a:gd name="connsiteY0" fmla="*/ 213360 h 213360"/>
                  <a:gd name="connsiteX1" fmla="*/ 1173480 w 7775258"/>
                  <a:gd name="connsiteY1" fmla="*/ 213360 h 213360"/>
                  <a:gd name="connsiteX2" fmla="*/ 1432560 w 7775258"/>
                  <a:gd name="connsiteY2" fmla="*/ 0 h 213360"/>
                  <a:gd name="connsiteX3" fmla="*/ 7775258 w 7775258"/>
                  <a:gd name="connsiteY3" fmla="*/ 7620 h 213360"/>
                  <a:gd name="connsiteX0" fmla="*/ 0 w 7775258"/>
                  <a:gd name="connsiteY0" fmla="*/ 205740 h 220980"/>
                  <a:gd name="connsiteX1" fmla="*/ 1173480 w 7775258"/>
                  <a:gd name="connsiteY1" fmla="*/ 205740 h 220980"/>
                  <a:gd name="connsiteX2" fmla="*/ 5661660 w 7775258"/>
                  <a:gd name="connsiteY2" fmla="*/ 0 h 220980"/>
                  <a:gd name="connsiteX3" fmla="*/ 7775258 w 7775258"/>
                  <a:gd name="connsiteY3" fmla="*/ 0 h 220980"/>
                  <a:gd name="connsiteX0" fmla="*/ 0 w 7775258"/>
                  <a:gd name="connsiteY0" fmla="*/ 205740 h 205740"/>
                  <a:gd name="connsiteX1" fmla="*/ 5334000 w 7775258"/>
                  <a:gd name="connsiteY1" fmla="*/ 18288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05740"/>
                  <a:gd name="connsiteX1" fmla="*/ 5318760 w 7775258"/>
                  <a:gd name="connsiteY1" fmla="*/ 19812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8522018"/>
                  <a:gd name="connsiteY0" fmla="*/ 243840 h 251460"/>
                  <a:gd name="connsiteX1" fmla="*/ 5372100 w 8522018"/>
                  <a:gd name="connsiteY1" fmla="*/ 251460 h 251460"/>
                  <a:gd name="connsiteX2" fmla="*/ 5661660 w 8522018"/>
                  <a:gd name="connsiteY2" fmla="*/ 38100 h 251460"/>
                  <a:gd name="connsiteX3" fmla="*/ 8522018 w 8522018"/>
                  <a:gd name="connsiteY3" fmla="*/ 0 h 25146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121"/>
                  <a:gd name="connsiteX1" fmla="*/ 5372100 w 8522018"/>
                  <a:gd name="connsiteY1" fmla="*/ 259080 h 259121"/>
                  <a:gd name="connsiteX2" fmla="*/ 5974080 w 8522018"/>
                  <a:gd name="connsiteY2" fmla="*/ 0 h 259121"/>
                  <a:gd name="connsiteX3" fmla="*/ 8522018 w 8522018"/>
                  <a:gd name="connsiteY3" fmla="*/ 7620 h 259121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44878"/>
                  <a:gd name="connsiteY0" fmla="*/ 251460 h 251502"/>
                  <a:gd name="connsiteX1" fmla="*/ 5349240 w 8544878"/>
                  <a:gd name="connsiteY1" fmla="*/ 251460 h 251502"/>
                  <a:gd name="connsiteX2" fmla="*/ 5974080 w 8544878"/>
                  <a:gd name="connsiteY2" fmla="*/ 0 h 251502"/>
                  <a:gd name="connsiteX3" fmla="*/ 8544878 w 854487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52498"/>
                  <a:gd name="connsiteY0" fmla="*/ 251460 h 251502"/>
                  <a:gd name="connsiteX1" fmla="*/ 5349240 w 8552498"/>
                  <a:gd name="connsiteY1" fmla="*/ 251460 h 251502"/>
                  <a:gd name="connsiteX2" fmla="*/ 5974080 w 8552498"/>
                  <a:gd name="connsiteY2" fmla="*/ 0 h 251502"/>
                  <a:gd name="connsiteX3" fmla="*/ 8552498 w 8552498"/>
                  <a:gd name="connsiteY3" fmla="*/ 7620 h 251502"/>
                  <a:gd name="connsiteX0" fmla="*/ 0 w 8600123"/>
                  <a:gd name="connsiteY0" fmla="*/ 434340 h 434382"/>
                  <a:gd name="connsiteX1" fmla="*/ 5349240 w 8600123"/>
                  <a:gd name="connsiteY1" fmla="*/ 434340 h 434382"/>
                  <a:gd name="connsiteX2" fmla="*/ 5974080 w 8600123"/>
                  <a:gd name="connsiteY2" fmla="*/ 182880 h 434382"/>
                  <a:gd name="connsiteX3" fmla="*/ 8600123 w 8600123"/>
                  <a:gd name="connsiteY3" fmla="*/ 0 h 434382"/>
                  <a:gd name="connsiteX0" fmla="*/ 0 w 8562023"/>
                  <a:gd name="connsiteY0" fmla="*/ 443865 h 443907"/>
                  <a:gd name="connsiteX1" fmla="*/ 5349240 w 8562023"/>
                  <a:gd name="connsiteY1" fmla="*/ 443865 h 443907"/>
                  <a:gd name="connsiteX2" fmla="*/ 5974080 w 8562023"/>
                  <a:gd name="connsiteY2" fmla="*/ 192405 h 443907"/>
                  <a:gd name="connsiteX3" fmla="*/ 8562023 w 8562023"/>
                  <a:gd name="connsiteY3" fmla="*/ 0 h 443907"/>
                  <a:gd name="connsiteX0" fmla="*/ 0 w 8562023"/>
                  <a:gd name="connsiteY0" fmla="*/ 451485 h 484928"/>
                  <a:gd name="connsiteX1" fmla="*/ 5349240 w 8562023"/>
                  <a:gd name="connsiteY1" fmla="*/ 451485 h 484928"/>
                  <a:gd name="connsiteX2" fmla="*/ 6012180 w 8562023"/>
                  <a:gd name="connsiteY2" fmla="*/ 0 h 484928"/>
                  <a:gd name="connsiteX3" fmla="*/ 8562023 w 8562023"/>
                  <a:gd name="connsiteY3" fmla="*/ 7620 h 484928"/>
                  <a:gd name="connsiteX0" fmla="*/ 0 w 8562023"/>
                  <a:gd name="connsiteY0" fmla="*/ 451485 h 451485"/>
                  <a:gd name="connsiteX1" fmla="*/ 5215890 w 8562023"/>
                  <a:gd name="connsiteY1" fmla="*/ 42291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4196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51485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7620 h 451486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83820 h 451486"/>
                  <a:gd name="connsiteX0" fmla="*/ 0 w 8562023"/>
                  <a:gd name="connsiteY0" fmla="*/ 375285 h 403084"/>
                  <a:gd name="connsiteX1" fmla="*/ 5253990 w 8562023"/>
                  <a:gd name="connsiteY1" fmla="*/ 375285 h 403084"/>
                  <a:gd name="connsiteX2" fmla="*/ 6250305 w 8562023"/>
                  <a:gd name="connsiteY2" fmla="*/ 0 h 403084"/>
                  <a:gd name="connsiteX3" fmla="*/ 8562023 w 8562023"/>
                  <a:gd name="connsiteY3" fmla="*/ 7620 h 403084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84810 h 413314"/>
                  <a:gd name="connsiteX1" fmla="*/ 5739765 w 8562023"/>
                  <a:gd name="connsiteY1" fmla="*/ 384810 h 413314"/>
                  <a:gd name="connsiteX2" fmla="*/ 6402705 w 8562023"/>
                  <a:gd name="connsiteY2" fmla="*/ 0 h 413314"/>
                  <a:gd name="connsiteX3" fmla="*/ 8562023 w 8562023"/>
                  <a:gd name="connsiteY3" fmla="*/ 17145 h 413314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7190 h 377190"/>
                  <a:gd name="connsiteX1" fmla="*/ 5911215 w 8562023"/>
                  <a:gd name="connsiteY1" fmla="*/ 377190 h 377190"/>
                  <a:gd name="connsiteX2" fmla="*/ 6450330 w 8562023"/>
                  <a:gd name="connsiteY2" fmla="*/ 1905 h 377190"/>
                  <a:gd name="connsiteX3" fmla="*/ 8562023 w 8562023"/>
                  <a:gd name="connsiteY3" fmla="*/ 0 h 377190"/>
                  <a:gd name="connsiteX0" fmla="*/ 0 w 8574723"/>
                  <a:gd name="connsiteY0" fmla="*/ 377190 h 377190"/>
                  <a:gd name="connsiteX1" fmla="*/ 5911215 w 8574723"/>
                  <a:gd name="connsiteY1" fmla="*/ 377190 h 377190"/>
                  <a:gd name="connsiteX2" fmla="*/ 6450330 w 8574723"/>
                  <a:gd name="connsiteY2" fmla="*/ 1905 h 377190"/>
                  <a:gd name="connsiteX3" fmla="*/ 8574723 w 8574723"/>
                  <a:gd name="connsiteY3" fmla="*/ 0 h 377190"/>
                  <a:gd name="connsiteX0" fmla="*/ 0 w 8568373"/>
                  <a:gd name="connsiteY0" fmla="*/ 375285 h 375285"/>
                  <a:gd name="connsiteX1" fmla="*/ 5911215 w 8568373"/>
                  <a:gd name="connsiteY1" fmla="*/ 375285 h 375285"/>
                  <a:gd name="connsiteX2" fmla="*/ 6450330 w 8568373"/>
                  <a:gd name="connsiteY2" fmla="*/ 0 h 375285"/>
                  <a:gd name="connsiteX3" fmla="*/ 8568373 w 8568373"/>
                  <a:gd name="connsiteY3" fmla="*/ 4445 h 375285"/>
                  <a:gd name="connsiteX0" fmla="*/ 0 w 11886715"/>
                  <a:gd name="connsiteY0" fmla="*/ 375285 h 375285"/>
                  <a:gd name="connsiteX1" fmla="*/ 9229557 w 11886715"/>
                  <a:gd name="connsiteY1" fmla="*/ 375285 h 375285"/>
                  <a:gd name="connsiteX2" fmla="*/ 9768672 w 11886715"/>
                  <a:gd name="connsiteY2" fmla="*/ 0 h 375285"/>
                  <a:gd name="connsiteX3" fmla="*/ 11886715 w 11886715"/>
                  <a:gd name="connsiteY3" fmla="*/ 4445 h 37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86715" h="375285">
                    <a:moveTo>
                      <a:pt x="0" y="375285"/>
                    </a:moveTo>
                    <a:lnTo>
                      <a:pt x="9229557" y="375285"/>
                    </a:lnTo>
                    <a:cubicBezTo>
                      <a:pt x="9599762" y="369888"/>
                      <a:pt x="9474032" y="2540"/>
                      <a:pt x="9768672" y="0"/>
                    </a:cubicBezTo>
                    <a:lnTo>
                      <a:pt x="11886715" y="4445"/>
                    </a:lnTo>
                  </a:path>
                </a:pathLst>
              </a:custGeom>
              <a:ln w="15875">
                <a:solidFill>
                  <a:srgbClr val="EAEAEA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xmlns="" id="{31FA2D59-9C9A-4848-A930-9DD0CC8C0712}"/>
                  </a:ext>
                </a:extLst>
              </p:cNvPr>
              <p:cNvSpPr/>
              <p:nvPr/>
            </p:nvSpPr>
            <p:spPr>
              <a:xfrm>
                <a:off x="8974603" y="530549"/>
                <a:ext cx="1393561" cy="294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모서리가 둥근 직사각형 40">
                <a:extLst>
                  <a:ext uri="{FF2B5EF4-FFF2-40B4-BE49-F238E27FC236}">
                    <a16:creationId xmlns:a16="http://schemas.microsoft.com/office/drawing/2014/main" xmlns="" id="{1174DE4E-8B48-4777-B662-614B354A10ED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solidFill>
                <a:srgbClr val="A88541"/>
              </a:solidFill>
              <a:ln w="9525">
                <a:solidFill>
                  <a:schemeClr val="bg1"/>
                </a:solidFill>
              </a:ln>
              <a:effectLst>
                <a:outerShdw dist="25400" algn="l" rotWithShape="0">
                  <a:schemeClr val="bg1">
                    <a:lumMod val="8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xmlns="" id="{F6C99188-185A-4B1D-A801-8ECB3FA6301B}"/>
                  </a:ext>
                </a:extLst>
              </p:cNvPr>
              <p:cNvSpPr/>
              <p:nvPr/>
            </p:nvSpPr>
            <p:spPr>
              <a:xfrm flipV="1">
                <a:off x="763484" y="495535"/>
                <a:ext cx="104985" cy="82276"/>
              </a:xfrm>
              <a:prstGeom prst="triangle">
                <a:avLst/>
              </a:prstGeom>
              <a:solidFill>
                <a:srgbClr val="A8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/>
              </a:p>
            </p:txBody>
          </p:sp>
          <p:sp>
            <p:nvSpPr>
              <p:cNvPr id="25" name="모서리가 둥근 직사각형 42">
                <a:extLst>
                  <a:ext uri="{FF2B5EF4-FFF2-40B4-BE49-F238E27FC236}">
                    <a16:creationId xmlns:a16="http://schemas.microsoft.com/office/drawing/2014/main" xmlns="" id="{983356CD-F0E7-44C4-B64D-E4A555C9B0D9}"/>
                  </a:ext>
                </a:extLst>
              </p:cNvPr>
              <p:cNvSpPr/>
              <p:nvPr/>
            </p:nvSpPr>
            <p:spPr>
              <a:xfrm>
                <a:off x="450923" y="433216"/>
                <a:ext cx="730111" cy="55513"/>
              </a:xfrm>
              <a:prstGeom prst="roundRect">
                <a:avLst>
                  <a:gd name="adj" fmla="val 50000"/>
                </a:avLst>
              </a:prstGeom>
              <a:solidFill>
                <a:srgbClr val="755D2D">
                  <a:alpha val="66667"/>
                </a:srgb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6" name="모서리가 둥근 직사각형 43">
                <a:extLst>
                  <a:ext uri="{FF2B5EF4-FFF2-40B4-BE49-F238E27FC236}">
                    <a16:creationId xmlns:a16="http://schemas.microsoft.com/office/drawing/2014/main" xmlns="" id="{EDCAF93C-2F3D-48D2-8F26-250113562E03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" bIns="72000" rtlCol="0" anchor="ctr"/>
              <a:lstStyle/>
              <a:p>
                <a:pPr algn="ctr"/>
                <a:r>
                  <a:rPr lang="ko-KR" altLang="en-US" sz="1100" i="1" kern="0" spc="-6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  <a:cs typeface="Aharoni" pitchFamily="2" charset="-79"/>
                  </a:rPr>
                  <a:t>사내 교육용</a:t>
                </a:r>
              </a:p>
            </p:txBody>
          </p:sp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13183C08-D640-41CA-A733-70DF40F6A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8962" y="535393"/>
              <a:ext cx="1242339" cy="280187"/>
            </a:xfrm>
            <a:prstGeom prst="rect">
              <a:avLst/>
            </a:prstGeom>
          </p:spPr>
        </p:pic>
      </p:grpSp>
      <p:sp>
        <p:nvSpPr>
          <p:cNvPr id="27" name="Titre 3">
            <a:extLst>
              <a:ext uri="{FF2B5EF4-FFF2-40B4-BE49-F238E27FC236}">
                <a16:creationId xmlns:a16="http://schemas.microsoft.com/office/drawing/2014/main" xmlns="" id="{3EDB7467-39A2-4C74-9474-57500EC21599}"/>
              </a:ext>
            </a:extLst>
          </p:cNvPr>
          <p:cNvSpPr txBox="1">
            <a:spLocks/>
          </p:cNvSpPr>
          <p:nvPr/>
        </p:nvSpPr>
        <p:spPr>
          <a:xfrm>
            <a:off x="1421623" y="410504"/>
            <a:ext cx="3791981" cy="45704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en-US" altLang="ko-KR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2024</a:t>
            </a:r>
            <a:r>
              <a:rPr lang="ko-KR" altLang="en-US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 </a:t>
            </a:r>
            <a:r>
              <a:rPr lang="en-US" altLang="ko-KR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  <a:cs typeface="Aharoni" pitchFamily="2" charset="-79"/>
              </a:rPr>
              <a:t>Start!</a:t>
            </a:r>
            <a:r>
              <a:rPr lang="ko-KR" altLang="en-US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  <a:cs typeface="Aharoni" pitchFamily="2" charset="-79"/>
              </a:rPr>
              <a:t> </a:t>
            </a:r>
            <a:r>
              <a:rPr lang="en-US" altLang="ko-KR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  <a:cs typeface="Aharoni" pitchFamily="2" charset="-79"/>
              </a:rPr>
              <a:t>DGB</a:t>
            </a:r>
            <a:endParaRPr lang="ko-KR" altLang="en-US" sz="2800" kern="0" spc="-2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  <a:cs typeface="Aharoni" pitchFamily="2" charset="-79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7400EB03-0335-4167-A6B0-5299360274FE}"/>
              </a:ext>
            </a:extLst>
          </p:cNvPr>
          <p:cNvSpPr/>
          <p:nvPr/>
        </p:nvSpPr>
        <p:spPr>
          <a:xfrm>
            <a:off x="1530931" y="6440880"/>
            <a:ext cx="609217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latinLnBrk="0">
              <a:defRPr/>
            </a:pPr>
            <a:r>
              <a:rPr lang="ko-KR" altLang="en-US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  <a:cs typeface="Aharoni" pitchFamily="2" charset="-79"/>
              </a:rPr>
              <a:t>, </a:t>
            </a:r>
            <a:r>
              <a:rPr lang="ko-KR" altLang="en-US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  <a:cs typeface="Aharoni" pitchFamily="2" charset="-79"/>
              </a:rPr>
              <a:t>고객에게 제시 설명용으로 사용 할 수 없습니다</a:t>
            </a:r>
            <a:r>
              <a:rPr lang="en-US" altLang="ko-KR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  <a:cs typeface="Aharoni" pitchFamily="2" charset="-79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D6343F-50A8-E3D9-56EA-CD1260C5CB19}"/>
              </a:ext>
            </a:extLst>
          </p:cNvPr>
          <p:cNvSpPr txBox="1"/>
          <p:nvPr/>
        </p:nvSpPr>
        <p:spPr>
          <a:xfrm>
            <a:off x="7448097" y="691889"/>
            <a:ext cx="1162504" cy="265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GA </a:t>
            </a:r>
            <a:r>
              <a:rPr lang="ko-KR" altLang="en-US" sz="1200" b="1" dirty="0" err="1">
                <a:solidFill>
                  <a:srgbClr val="FF0000"/>
                </a:solidFill>
              </a:rPr>
              <a:t>교육용자료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2F68A1-1FBA-E706-426D-36FE86E69CD2}"/>
              </a:ext>
            </a:extLst>
          </p:cNvPr>
          <p:cNvSpPr txBox="1"/>
          <p:nvPr/>
        </p:nvSpPr>
        <p:spPr>
          <a:xfrm>
            <a:off x="1562100" y="1933575"/>
            <a:ext cx="6579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무</a:t>
            </a:r>
            <a:r>
              <a:rPr lang="en-US" altLang="ko-KR" sz="1400" b="1" dirty="0">
                <a:latin typeface="+mn-ea"/>
              </a:rPr>
              <a:t>)</a:t>
            </a:r>
            <a:r>
              <a:rPr lang="ko-KR" altLang="en-US" sz="2400" b="1" dirty="0" err="1" smtClean="0">
                <a:latin typeface="+mn-ea"/>
              </a:rPr>
              <a:t>당당한인생</a:t>
            </a:r>
            <a:r>
              <a:rPr lang="en-US" altLang="ko-KR" sz="2400" b="1" dirty="0" smtClean="0">
                <a:latin typeface="+mn-ea"/>
              </a:rPr>
              <a:t>(</a:t>
            </a:r>
            <a:r>
              <a:rPr lang="ko-KR" altLang="en-US" sz="2400" b="1" dirty="0" smtClean="0">
                <a:latin typeface="+mn-ea"/>
              </a:rPr>
              <a:t>간편</a:t>
            </a:r>
            <a:r>
              <a:rPr lang="en-US" altLang="ko-KR" sz="2400" b="1" dirty="0" smtClean="0">
                <a:latin typeface="+mn-ea"/>
              </a:rPr>
              <a:t>)</a:t>
            </a:r>
            <a:r>
              <a:rPr lang="ko-KR" altLang="en-US" sz="2400" b="1" dirty="0" smtClean="0">
                <a:latin typeface="+mn-ea"/>
              </a:rPr>
              <a:t>종신보험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해약환급금 일부지급형</a:t>
            </a:r>
            <a:r>
              <a:rPr lang="en-US" altLang="ko-KR" sz="1400" b="1" dirty="0">
                <a:latin typeface="+mn-ea"/>
              </a:rPr>
              <a:t>(50%))</a:t>
            </a:r>
            <a:endParaRPr lang="ko-KR" altLang="en-US" sz="2400" b="1" dirty="0"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66A3D5C4-4888-AC24-6289-B32FD20FBF10}"/>
              </a:ext>
            </a:extLst>
          </p:cNvPr>
          <p:cNvCxnSpPr>
            <a:cxnSpLocks/>
          </p:cNvCxnSpPr>
          <p:nvPr/>
        </p:nvCxnSpPr>
        <p:spPr>
          <a:xfrm>
            <a:off x="1628775" y="2450749"/>
            <a:ext cx="581977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DDE1F0-8DFA-A95B-13B6-92EEE08D231A}"/>
              </a:ext>
            </a:extLst>
          </p:cNvPr>
          <p:cNvSpPr txBox="1"/>
          <p:nvPr/>
        </p:nvSpPr>
        <p:spPr>
          <a:xfrm>
            <a:off x="5562600" y="2514600"/>
            <a:ext cx="1832553" cy="46166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ko-KR" altLang="en-US" sz="2400" b="1" dirty="0" err="1">
                <a:latin typeface="+mn-ea"/>
              </a:rPr>
              <a:t>환급율</a:t>
            </a:r>
            <a:r>
              <a:rPr lang="ko-KR" altLang="en-US" sz="2400" b="1" dirty="0">
                <a:latin typeface="+mn-ea"/>
              </a:rPr>
              <a:t> 개정</a:t>
            </a:r>
          </a:p>
        </p:txBody>
      </p:sp>
      <p:sp>
        <p:nvSpPr>
          <p:cNvPr id="12" name="화살표: 줄무늬가 있는 오른쪽 11">
            <a:extLst>
              <a:ext uri="{FF2B5EF4-FFF2-40B4-BE49-F238E27FC236}">
                <a16:creationId xmlns:a16="http://schemas.microsoft.com/office/drawing/2014/main" xmlns="" id="{5D716190-F5AB-2566-E872-C8BBDA9D8DA7}"/>
              </a:ext>
            </a:extLst>
          </p:cNvPr>
          <p:cNvSpPr/>
          <p:nvPr/>
        </p:nvSpPr>
        <p:spPr>
          <a:xfrm rot="16200000">
            <a:off x="7438089" y="2354009"/>
            <a:ext cx="750570" cy="48463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EF512F-6116-69A1-9BE6-2C99297C907F}"/>
              </a:ext>
            </a:extLst>
          </p:cNvPr>
          <p:cNvSpPr txBox="1"/>
          <p:nvPr/>
        </p:nvSpPr>
        <p:spPr>
          <a:xfrm>
            <a:off x="1562100" y="3886200"/>
            <a:ext cx="4644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무</a:t>
            </a:r>
            <a:r>
              <a:rPr lang="en-US" altLang="ko-KR" sz="1400" b="1" dirty="0">
                <a:latin typeface="+mn-ea"/>
              </a:rPr>
              <a:t>)</a:t>
            </a:r>
            <a:r>
              <a:rPr lang="en-US" altLang="ko-KR" sz="2400" b="1" dirty="0" err="1">
                <a:latin typeface="+mn-ea"/>
              </a:rPr>
              <a:t>HighFive</a:t>
            </a:r>
            <a:r>
              <a:rPr lang="ko-KR" altLang="en-US" sz="2400" b="1" dirty="0">
                <a:latin typeface="+mn-ea"/>
              </a:rPr>
              <a:t>플러스 </a:t>
            </a:r>
            <a:r>
              <a:rPr lang="ko-KR" altLang="en-US" sz="2400" b="1" dirty="0" err="1">
                <a:latin typeface="+mn-ea"/>
              </a:rPr>
              <a:t>변액연금</a:t>
            </a:r>
            <a:r>
              <a:rPr lang="en-US" altLang="ko-KR" sz="1400" b="1" dirty="0">
                <a:latin typeface="+mn-ea"/>
              </a:rPr>
              <a:t>(2401) </a:t>
            </a:r>
            <a:endParaRPr lang="ko-KR" altLang="en-US" sz="2400" b="1" dirty="0">
              <a:latin typeface="+mn-ea"/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xmlns="" id="{1C39BFF1-DAC3-4AC1-6BDC-076299302A8D}"/>
              </a:ext>
            </a:extLst>
          </p:cNvPr>
          <p:cNvCxnSpPr>
            <a:cxnSpLocks/>
          </p:cNvCxnSpPr>
          <p:nvPr/>
        </p:nvCxnSpPr>
        <p:spPr>
          <a:xfrm>
            <a:off x="1628775" y="4403374"/>
            <a:ext cx="5819775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>
            <a:extLst>
              <a:ext uri="{FF2B5EF4-FFF2-40B4-BE49-F238E27FC236}">
                <a16:creationId xmlns:a16="http://schemas.microsoft.com/office/drawing/2014/main" xmlns="" id="{C13B0BBA-C291-9ED0-4912-DC66DD05FF88}"/>
              </a:ext>
            </a:extLst>
          </p:cNvPr>
          <p:cNvSpPr/>
          <p:nvPr/>
        </p:nvSpPr>
        <p:spPr>
          <a:xfrm>
            <a:off x="832958" y="1952625"/>
            <a:ext cx="697923" cy="6762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rgbClr val="00B0F0"/>
                </a:solidFill>
                <a:latin typeface="+mn-ea"/>
              </a:rPr>
              <a:t>1</a:t>
            </a:r>
            <a:endParaRPr lang="ko-KR" altLang="en-US" sz="3600" b="1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xmlns="" id="{B38663B9-3482-28E9-4F4A-72CC2B1404F8}"/>
              </a:ext>
            </a:extLst>
          </p:cNvPr>
          <p:cNvSpPr/>
          <p:nvPr/>
        </p:nvSpPr>
        <p:spPr>
          <a:xfrm>
            <a:off x="842483" y="3857625"/>
            <a:ext cx="697923" cy="6762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latin typeface="+mn-ea"/>
              </a:rPr>
              <a:t>2</a:t>
            </a:r>
            <a:endParaRPr lang="ko-KR" altLang="en-US" sz="36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4E538C-8F3D-77F9-1143-3922B8CEB0D4}"/>
              </a:ext>
            </a:extLst>
          </p:cNvPr>
          <p:cNvSpPr txBox="1"/>
          <p:nvPr/>
        </p:nvSpPr>
        <p:spPr>
          <a:xfrm>
            <a:off x="5562600" y="4591050"/>
            <a:ext cx="1832553" cy="46166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ko-KR" altLang="en-US" sz="2400" b="1" dirty="0" err="1">
                <a:latin typeface="+mn-ea"/>
              </a:rPr>
              <a:t>연금액</a:t>
            </a:r>
            <a:r>
              <a:rPr lang="ko-KR" altLang="en-US" sz="2400" b="1" dirty="0">
                <a:latin typeface="+mn-ea"/>
              </a:rPr>
              <a:t> 개정</a:t>
            </a:r>
          </a:p>
        </p:txBody>
      </p:sp>
      <p:sp>
        <p:nvSpPr>
          <p:cNvPr id="5" name="화살표: 줄무늬가 있는 오른쪽 4">
            <a:extLst>
              <a:ext uri="{FF2B5EF4-FFF2-40B4-BE49-F238E27FC236}">
                <a16:creationId xmlns:a16="http://schemas.microsoft.com/office/drawing/2014/main" xmlns="" id="{E142567E-4D51-B5A7-6FC5-1F1B0BB802DB}"/>
              </a:ext>
            </a:extLst>
          </p:cNvPr>
          <p:cNvSpPr/>
          <p:nvPr/>
        </p:nvSpPr>
        <p:spPr>
          <a:xfrm rot="16200000">
            <a:off x="7438089" y="4430459"/>
            <a:ext cx="750570" cy="48463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0" y="5824279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98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xmlns="" id="{288CA93B-37F7-C749-86CA-09C84F1D8E30}"/>
              </a:ext>
            </a:extLst>
          </p:cNvPr>
          <p:cNvSpPr txBox="1">
            <a:spLocks/>
          </p:cNvSpPr>
          <p:nvPr/>
        </p:nvSpPr>
        <p:spPr>
          <a:xfrm>
            <a:off x="567535" y="86155"/>
            <a:ext cx="6534019" cy="929507"/>
          </a:xfrm>
          <a:prstGeom prst="rect">
            <a:avLst/>
          </a:prstGeom>
          <a:noFill/>
        </p:spPr>
        <p:txBody>
          <a:bodyPr anchor="b"/>
          <a:lstStyle>
            <a:lvl1pPr algn="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algn="l"/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금융소비자보호법 한눈에 살펴보기</a:t>
            </a:r>
            <a:r>
              <a:rPr kumimoji="1"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(3-2)</a:t>
            </a:r>
            <a:endParaRPr kumimoji="1"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84460" y="620688"/>
            <a:ext cx="1080150" cy="3678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교육용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22696"/>
            <a:ext cx="9145108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문서는 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교육용 자료로서 고객 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설명용으로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제시하거나 사용할 수 없으며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외부에 반출 및 배포하는 것을 엄격히 제한합니다</a:t>
            </a:r>
            <a:r>
              <a:rPr lang="en-US" altLang="ko-KR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100" b="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31520" y="1537855"/>
            <a:ext cx="7730836" cy="406492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②</a:t>
            </a:r>
            <a:r>
              <a:rPr lang="en-US" altLang="ko-K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금융회사가 법에서 정한 </a:t>
            </a:r>
            <a:r>
              <a:rPr lang="ko-KR" alt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판매원칙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광고관련 준수사항 제외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을 위반한 경우</a:t>
            </a:r>
            <a:endParaRPr lang="en-US" altLang="ko-KR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계약해지 요구 가능</a:t>
            </a:r>
            <a:endParaRPr lang="en-US" altLang="ko-KR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1) </a:t>
            </a:r>
            <a:r>
              <a:rPr lang="ko-KR" altLang="en-U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언제까지 행사할 수 있나요</a:t>
            </a: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다음 중 먼저 도래하는 날까지 가능합니다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(1) </a:t>
            </a:r>
            <a:r>
              <a:rPr lang="ko-KR" altLang="en-US" sz="14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소바지가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위반사항을 안 날로부터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(2)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계약체겨일로부터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2) </a:t>
            </a:r>
            <a:r>
              <a:rPr lang="ko-KR" altLang="en-U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위법계약해지권은 누구에게 어떻게 행사하나요</a:t>
            </a: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법위반사실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및 근거자료를 첨부하여 금융회사에 계약해지 요구서 제출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 3) </a:t>
            </a:r>
            <a:r>
              <a:rPr lang="ko-KR" altLang="en-U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금융회사는 계약해지요구서를 받은 날로부터 </a:t>
            </a: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일 이내 수락여부 알림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4) </a:t>
            </a:r>
            <a:r>
              <a:rPr lang="ko-KR" altLang="en-U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계약해지를 수락하면 소비자는 해지 관련 비용 없이 계약 해지 가능</a:t>
            </a:r>
            <a:endParaRPr lang="en-US" altLang="ko-KR" sz="1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계약해지 후 금융회사가 소비자에게 지급해야 할 금액에는 대출 이자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위험보험료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카드 연회비 등 서비스 제공 과정에서 발생한 비용 </a:t>
            </a:r>
            <a:r>
              <a:rPr lang="ko-KR" altLang="en-US" sz="14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불포함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제작 : </a:t>
            </a:r>
            <a:r>
              <a:rPr lang="ko-KR" altLang="en-US" sz="1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GA사업부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3.12.14</a:t>
            </a:r>
          </a:p>
          <a:p>
            <a:pPr algn="l"/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합의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소비자보호부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[SL23_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_1085]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39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xmlns="" id="{288CA93B-37F7-C749-86CA-09C84F1D8E30}"/>
              </a:ext>
            </a:extLst>
          </p:cNvPr>
          <p:cNvSpPr txBox="1">
            <a:spLocks/>
          </p:cNvSpPr>
          <p:nvPr/>
        </p:nvSpPr>
        <p:spPr>
          <a:xfrm>
            <a:off x="567535" y="86155"/>
            <a:ext cx="6534019" cy="929507"/>
          </a:xfrm>
          <a:prstGeom prst="rect">
            <a:avLst/>
          </a:prstGeom>
          <a:noFill/>
        </p:spPr>
        <p:txBody>
          <a:bodyPr anchor="b"/>
          <a:lstStyle>
            <a:lvl1pPr algn="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algn="l"/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금융소비자보호법 한눈에 살펴보기</a:t>
            </a:r>
            <a:r>
              <a:rPr kumimoji="1"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(3-3)</a:t>
            </a:r>
            <a:endParaRPr kumimoji="1"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84460" y="620688"/>
            <a:ext cx="1080150" cy="3678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교육용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22696"/>
            <a:ext cx="9145108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문서는 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교육용 자료로서 고객 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설명용으로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제시하거나 사용할 수 없으며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외부에 반출 및 배포하는 것을 엄격히 제한합니다</a:t>
            </a:r>
            <a:r>
              <a:rPr lang="en-US" altLang="ko-KR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100" b="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64771" y="1221970"/>
            <a:ext cx="7589519" cy="293439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③ </a:t>
            </a:r>
            <a:r>
              <a:rPr lang="ko-KR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금융소비자는 </a:t>
            </a:r>
            <a:r>
              <a:rPr lang="ko-KR" alt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상품가입</a:t>
            </a:r>
            <a:r>
              <a:rPr lang="ko-KR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후 일정기간 내에는 계약 철회 가능</a:t>
            </a:r>
            <a:endParaRPr lang="en-US" altLang="ko-KR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1) </a:t>
            </a:r>
            <a:r>
              <a:rPr lang="ko-KR" altLang="en-US" sz="15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철회권은</a:t>
            </a:r>
            <a:r>
              <a:rPr lang="ko-KR" altLang="en-U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언제까지 행사할 수 있나요</a:t>
            </a: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보험상품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보험증권 받은 날부터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15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일과 청약한 날부터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 중 </a:t>
            </a:r>
            <a:r>
              <a:rPr lang="ko-KR" altLang="en-US" sz="14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먼래도래한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날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투자상품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계약체결일 등부터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대출상품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계약체결일 등부터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2) </a:t>
            </a:r>
            <a:r>
              <a:rPr lang="ko-KR" altLang="en-US" sz="15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철회권은</a:t>
            </a:r>
            <a:r>
              <a:rPr lang="ko-KR" altLang="en-U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누구에게 어떻게 행사하나요</a:t>
            </a:r>
            <a:r>
              <a:rPr lang="en-US" altLang="ko-K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서면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전자우편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휴대전화</a:t>
            </a:r>
            <a:r>
              <a:rPr lang="en-US" altLang="ko-KR" sz="1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문자메시지 등을 발송하여 금융회사에 </a:t>
            </a:r>
            <a:r>
              <a:rPr lang="ko-KR" altLang="en-US" sz="14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철회의사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표시하고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    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금융회사에 지체없이 그 발송 사실을 알려야 함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8" name="그룹 105"/>
          <p:cNvGrpSpPr/>
          <p:nvPr/>
        </p:nvGrpSpPr>
        <p:grpSpPr>
          <a:xfrm>
            <a:off x="2465770" y="4090986"/>
            <a:ext cx="4068818" cy="620354"/>
            <a:chOff x="3522933" y="2998606"/>
            <a:chExt cx="3416900" cy="770347"/>
          </a:xfrm>
        </p:grpSpPr>
        <p:pic>
          <p:nvPicPr>
            <p:cNvPr id="9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직사각형 11"/>
          <p:cNvSpPr/>
          <p:nvPr/>
        </p:nvSpPr>
        <p:spPr>
          <a:xfrm>
            <a:off x="798636" y="4822462"/>
            <a:ext cx="7589519" cy="126999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DGB</a:t>
            </a:r>
            <a:r>
              <a:rPr lang="ko-KR" altLang="en-US" sz="16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생명은 계약자 뿐만 아니라 </a:t>
            </a:r>
            <a:r>
              <a:rPr lang="ko-KR" altLang="en-US" sz="1600" b="1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판매대리</a:t>
            </a:r>
            <a:r>
              <a:rPr lang="ko-KR" altLang="en-US" sz="16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GA, </a:t>
            </a:r>
            <a:r>
              <a:rPr lang="ko-KR" altLang="en-US" sz="16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보험설계사도 </a:t>
            </a:r>
            <a:endParaRPr lang="en-US" altLang="ko-KR" sz="1600" b="1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금융소비자라 생각하고 </a:t>
            </a:r>
            <a:r>
              <a:rPr lang="ko-KR" altLang="en-US" sz="16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미래의 다툼 소지를 제거함으로써 </a:t>
            </a:r>
            <a:endParaRPr lang="en-US" altLang="ko-KR" sz="1600" b="1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모두의 </a:t>
            </a:r>
            <a:r>
              <a:rPr lang="ko-KR" altLang="en-US" sz="16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권리 보호를 위해 </a:t>
            </a:r>
            <a:r>
              <a:rPr lang="ko-KR" altLang="en-US" sz="1600" b="1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최선을 다하겠습니다</a:t>
            </a:r>
            <a:r>
              <a:rPr lang="en-US" altLang="ko-KR" sz="16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en-US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0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제작 : </a:t>
            </a:r>
            <a:r>
              <a:rPr lang="ko-KR" altLang="en-US" sz="1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GA사업부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3.12.14</a:t>
            </a:r>
          </a:p>
          <a:p>
            <a:pPr algn="l"/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합의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소비자보호부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[SL23_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_1085]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5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xmlns="" id="{288CA93B-37F7-C749-86CA-09C84F1D8E30}"/>
              </a:ext>
            </a:extLst>
          </p:cNvPr>
          <p:cNvSpPr txBox="1">
            <a:spLocks/>
          </p:cNvSpPr>
          <p:nvPr/>
        </p:nvSpPr>
        <p:spPr>
          <a:xfrm>
            <a:off x="567535" y="86155"/>
            <a:ext cx="6534019" cy="929507"/>
          </a:xfrm>
          <a:prstGeom prst="rect">
            <a:avLst/>
          </a:prstGeom>
          <a:noFill/>
        </p:spPr>
        <p:txBody>
          <a:bodyPr anchor="b"/>
          <a:lstStyle>
            <a:lvl1pPr algn="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algn="l"/>
            <a:r>
              <a:rPr kumimoji="1"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 </a:t>
            </a:r>
            <a:r>
              <a:rPr kumimoji="1"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판매원칙은</a:t>
            </a:r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무엇인가요</a:t>
            </a:r>
            <a:r>
              <a:rPr kumimoji="1"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kumimoji="1"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84460" y="620688"/>
            <a:ext cx="1080150" cy="3678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교육용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22696"/>
            <a:ext cx="9145108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문서는 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교육용 자료로서 고객 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설명용으로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제시하거나 사용할 수 없으며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외부에 반출 및 배포하는 것을 엄격히 제한합니다</a:t>
            </a:r>
            <a:r>
              <a:rPr lang="en-US" altLang="ko-KR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100" b="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531822"/>
              </p:ext>
            </p:extLst>
          </p:nvPr>
        </p:nvGraphicFramePr>
        <p:xfrm>
          <a:off x="684417" y="1322185"/>
          <a:ext cx="7811190" cy="4653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2776">
                  <a:extLst>
                    <a:ext uri="{9D8B030D-6E8A-4147-A177-3AD203B41FA5}">
                      <a16:colId xmlns:a16="http://schemas.microsoft.com/office/drawing/2014/main" xmlns="" val="3487244292"/>
                    </a:ext>
                  </a:extLst>
                </a:gridCol>
                <a:gridCol w="6018414">
                  <a:extLst>
                    <a:ext uri="{9D8B030D-6E8A-4147-A177-3AD203B41FA5}">
                      <a16:colId xmlns:a16="http://schemas.microsoft.com/office/drawing/2014/main" xmlns="" val="20638676"/>
                    </a:ext>
                  </a:extLst>
                </a:gridCol>
              </a:tblGrid>
              <a:tr h="4292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 </a:t>
                      </a:r>
                      <a:r>
                        <a:rPr lang="ko-KR" altLang="en-US" sz="16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판매원칙</a:t>
                      </a:r>
                      <a:endParaRPr lang="ko-KR" altLang="en-US" sz="16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주요 내용</a:t>
                      </a:r>
                      <a:endParaRPr lang="ko-KR" altLang="en-US" sz="16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1295200"/>
                  </a:ext>
                </a:extLst>
              </a:tr>
              <a:tr h="5997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적합성 원칙</a:t>
                      </a:r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소비자의 재산상황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금융상품 취득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·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처분 경험 등에 비추어 부적절한</a:t>
                      </a:r>
                      <a:endParaRPr lang="en-US" altLang="ko-KR" sz="14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금융상품 계약체결의 권유를 금지합니다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.</a:t>
                      </a:r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22034474"/>
                  </a:ext>
                </a:extLst>
              </a:tr>
              <a:tr h="5997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적정성 원칙</a:t>
                      </a:r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소비자가 자발적으로 구매하려는 금융상품이 소비자의 </a:t>
                      </a:r>
                      <a:r>
                        <a:rPr lang="ko-KR" altLang="en-US" sz="14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재산등에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비추어 </a:t>
                      </a:r>
                      <a:r>
                        <a:rPr lang="ko-KR" altLang="en-US" sz="14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부적정한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경우 그 사실을 소비자에게 고지하고 확인할 의무가 있습니다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.</a:t>
                      </a:r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418431839"/>
                  </a:ext>
                </a:extLst>
              </a:tr>
              <a:tr h="5997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설명의무</a:t>
                      </a:r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금융상품의 계약 체결을 권유하거나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소비자가 설명을 요청하는 경우</a:t>
                      </a:r>
                      <a:endParaRPr lang="en-US" altLang="ko-KR" sz="14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상품의 중요사항을 설명해야 합니다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예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3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 </a:t>
                      </a:r>
                      <a:r>
                        <a:rPr lang="ko-KR" altLang="en-US" sz="14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기본지키기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자필서명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</a:t>
                      </a:r>
                      <a:r>
                        <a:rPr lang="ko-KR" altLang="en-US" sz="14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서류교부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약관주요사항 설명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5521123"/>
                  </a:ext>
                </a:extLst>
              </a:tr>
              <a:tr h="8467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불공정영업금지</a:t>
                      </a:r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판매업자등이 금융상품 </a:t>
                      </a:r>
                      <a:r>
                        <a:rPr lang="ko-KR" altLang="en-US" sz="14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판매시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우월적 지위를 이용하여 소비자의 권익을 침해하는 행위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대출과 관련하여 다른 금융상품 </a:t>
                      </a:r>
                      <a:r>
                        <a:rPr lang="ko-KR" altLang="en-US" sz="14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게약을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강요하는 행위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</a:p>
                    <a:p>
                      <a:pPr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업무와 관련하여 편익을 요구하는 행위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를 금지합니다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.</a:t>
                      </a:r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150425399"/>
                  </a:ext>
                </a:extLst>
              </a:tr>
              <a:tr h="8467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부당권유금지</a:t>
                      </a:r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금융상품 계약 체결 </a:t>
                      </a:r>
                      <a:r>
                        <a:rPr lang="ko-KR" altLang="en-US" sz="14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권유시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소비자가 오인할 우려가 있는 허위사실을</a:t>
                      </a:r>
                      <a:endParaRPr lang="en-US" altLang="ko-KR" sz="14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알리는 행위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불확실한 사항에 대한 단정적 판단을 제공하는 행위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</a:p>
                    <a:p>
                      <a:pPr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금융상품의 내용을 사실과 다르게 알리는 행위 등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는 금지되어 있습니다</a:t>
                      </a:r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.</a:t>
                      </a:r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45487135"/>
                  </a:ext>
                </a:extLst>
              </a:tr>
              <a:tr h="5997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광고 규제</a:t>
                      </a:r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금융상품이나 금융회사에 대한</a:t>
                      </a:r>
                      <a:r>
                        <a:rPr lang="ko-KR" altLang="en-US" sz="14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광고 시에 특정 내용을 포함해야 하며</a:t>
                      </a:r>
                      <a:r>
                        <a:rPr lang="en-US" altLang="ko-KR" sz="14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</a:p>
                    <a:p>
                      <a:pPr latinLnBrk="1"/>
                      <a:r>
                        <a:rPr lang="ko-KR" altLang="en-US" sz="14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일부 내용은 금지됩니다</a:t>
                      </a:r>
                      <a:r>
                        <a:rPr lang="en-US" altLang="ko-KR" sz="14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04423997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0" y="0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제작 : </a:t>
            </a:r>
            <a:r>
              <a:rPr lang="ko-KR" altLang="en-US" sz="1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GA사업부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3.12.14</a:t>
            </a:r>
          </a:p>
          <a:p>
            <a:pPr algn="l"/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합의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소비자보호부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[SL23_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_1085]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90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xmlns="" id="{288CA93B-37F7-C749-86CA-09C84F1D8E30}"/>
              </a:ext>
            </a:extLst>
          </p:cNvPr>
          <p:cNvSpPr txBox="1">
            <a:spLocks/>
          </p:cNvSpPr>
          <p:nvPr/>
        </p:nvSpPr>
        <p:spPr>
          <a:xfrm>
            <a:off x="567535" y="86155"/>
            <a:ext cx="6534019" cy="929507"/>
          </a:xfrm>
          <a:prstGeom prst="rect">
            <a:avLst/>
          </a:prstGeom>
          <a:noFill/>
        </p:spPr>
        <p:txBody>
          <a:bodyPr anchor="b"/>
          <a:lstStyle>
            <a:lvl1pPr algn="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algn="l"/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적합성 원칙과 적정성 원칙의 차이점은</a:t>
            </a:r>
            <a:r>
              <a:rPr kumimoji="1"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kumimoji="1"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84460" y="620688"/>
            <a:ext cx="1080150" cy="3678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교육용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22696"/>
            <a:ext cx="9145108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문서는 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교육용 자료로서 고객 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설명용으로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제시하거나 사용할 수 없으며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외부에 반출 및 배포하는 것을 엄격히 제한합니다</a:t>
            </a:r>
            <a:r>
              <a:rPr lang="en-US" altLang="ko-KR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100" b="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51476A-DAA1-AAE8-1FE0-C24DD03D6537}"/>
              </a:ext>
            </a:extLst>
          </p:cNvPr>
          <p:cNvSpPr txBox="1"/>
          <p:nvPr/>
        </p:nvSpPr>
        <p:spPr>
          <a:xfrm>
            <a:off x="716466" y="1177034"/>
            <a:ext cx="7737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800" b="1" noProof="0" dirty="0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적합성 원칙과 적정성 원칙의 가장 큰 차이점은</a:t>
            </a:r>
            <a:endParaRPr lang="en-US" altLang="ko-KR" sz="2800" b="1" noProof="0" dirty="0" smtClean="0">
              <a:solidFill>
                <a:srgbClr val="FFC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800" b="1" noProof="0" dirty="0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금융상품판매업자의 금융상품 계약체결에 관한</a:t>
            </a:r>
            <a:endParaRPr lang="en-US" altLang="ko-KR" sz="2800" b="1" noProof="0" dirty="0" smtClean="0">
              <a:solidFill>
                <a:srgbClr val="FFC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8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kumimoji="0" lang="ko-KR" alt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권유</a:t>
            </a:r>
            <a:r>
              <a:rPr kumimoji="0" lang="en-US" altLang="ko-KR" sz="28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＂</a:t>
            </a:r>
            <a:r>
              <a:rPr kumimoji="0" lang="ko-KR" alt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가 있는지 여부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15390" y="2485505"/>
            <a:ext cx="4256115" cy="3192089"/>
            <a:chOff x="864524" y="2460566"/>
            <a:chExt cx="4846322" cy="3192089"/>
          </a:xfrm>
        </p:grpSpPr>
        <p:sp>
          <p:nvSpPr>
            <p:cNvPr id="2" name="타원 1"/>
            <p:cNvSpPr/>
            <p:nvPr/>
          </p:nvSpPr>
          <p:spPr>
            <a:xfrm>
              <a:off x="864524" y="3059084"/>
              <a:ext cx="3316778" cy="259357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1039096" y="3541222"/>
              <a:ext cx="2111428" cy="1706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적정성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194081" y="422523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적합성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타원형 설명선 12"/>
            <p:cNvSpPr/>
            <p:nvPr/>
          </p:nvSpPr>
          <p:spPr>
            <a:xfrm>
              <a:off x="3000897" y="2460566"/>
              <a:ext cx="2709949" cy="912028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금융상품의 범위</a:t>
              </a:r>
              <a:endPara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5" name="그룹 105"/>
          <p:cNvGrpSpPr/>
          <p:nvPr/>
        </p:nvGrpSpPr>
        <p:grpSpPr>
          <a:xfrm rot="16200000">
            <a:off x="3106608" y="4181666"/>
            <a:ext cx="2271747" cy="620354"/>
            <a:chOff x="3522933" y="2998606"/>
            <a:chExt cx="3416900" cy="770347"/>
          </a:xfrm>
        </p:grpSpPr>
        <p:pic>
          <p:nvPicPr>
            <p:cNvPr id="16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9044"/>
              </p:ext>
            </p:extLst>
          </p:nvPr>
        </p:nvGraphicFramePr>
        <p:xfrm>
          <a:off x="4613561" y="3392047"/>
          <a:ext cx="4056614" cy="2077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2165">
                  <a:extLst>
                    <a:ext uri="{9D8B030D-6E8A-4147-A177-3AD203B41FA5}">
                      <a16:colId xmlns:a16="http://schemas.microsoft.com/office/drawing/2014/main" xmlns="" val="3556023776"/>
                    </a:ext>
                  </a:extLst>
                </a:gridCol>
                <a:gridCol w="1702887">
                  <a:extLst>
                    <a:ext uri="{9D8B030D-6E8A-4147-A177-3AD203B41FA5}">
                      <a16:colId xmlns:a16="http://schemas.microsoft.com/office/drawing/2014/main" xmlns="" val="4287138463"/>
                    </a:ext>
                  </a:extLst>
                </a:gridCol>
                <a:gridCol w="1631562">
                  <a:extLst>
                    <a:ext uri="{9D8B030D-6E8A-4147-A177-3AD203B41FA5}">
                      <a16:colId xmlns:a16="http://schemas.microsoft.com/office/drawing/2014/main" xmlns="" val="14073937"/>
                    </a:ext>
                  </a:extLst>
                </a:gridCol>
              </a:tblGrid>
              <a:tr h="420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분</a:t>
                      </a:r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적합성</a:t>
                      </a:r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적정성</a:t>
                      </a:r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5259444"/>
                  </a:ext>
                </a:extLst>
              </a:tr>
              <a:tr h="16575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적용</a:t>
                      </a:r>
                      <a:endParaRPr lang="en-US" altLang="ko-KR" sz="105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05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상품</a:t>
                      </a:r>
                      <a:endParaRPr lang="ko-KR" altLang="en-US" sz="105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0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변액보험</a:t>
                      </a:r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및 이와 </a:t>
                      </a:r>
                      <a:endParaRPr lang="en-US" altLang="ko-KR" sz="10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l" latinLnBrk="1"/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유사한 </a:t>
                      </a:r>
                      <a:r>
                        <a:rPr lang="ko-KR" altLang="en-US" sz="10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보장성상품</a:t>
                      </a:r>
                      <a:endParaRPr lang="en-US" altLang="ko-KR" sz="10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0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증권형</a:t>
                      </a:r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0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크라우드</a:t>
                      </a:r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0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펀딩</a:t>
                      </a:r>
                      <a:endParaRPr lang="en-US" altLang="ko-KR" sz="10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P2P</a:t>
                      </a:r>
                      <a:r>
                        <a:rPr lang="ko-KR" altLang="en-US" sz="10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연계투자</a:t>
                      </a:r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등을  </a:t>
                      </a:r>
                      <a:endParaRPr lang="en-US" altLang="ko-KR" sz="10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제외한 </a:t>
                      </a:r>
                      <a:r>
                        <a:rPr lang="ko-KR" altLang="en-US" sz="10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모든투자성</a:t>
                      </a:r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 </a:t>
                      </a:r>
                      <a:endParaRPr lang="en-US" altLang="ko-KR" sz="10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상품</a:t>
                      </a:r>
                      <a:endParaRPr lang="en-US" altLang="ko-KR" sz="10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l" latinLnBrk="1"/>
                      <a:r>
                        <a:rPr lang="en-US" altLang="ko-KR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모든 </a:t>
                      </a:r>
                      <a:r>
                        <a:rPr lang="ko-KR" altLang="en-US" sz="10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대출성</a:t>
                      </a:r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상품</a:t>
                      </a:r>
                      <a:endParaRPr lang="ko-KR" altLang="en-US" sz="10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00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변액보험</a:t>
                      </a:r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및 이와 </a:t>
                      </a:r>
                      <a:endParaRPr lang="en-US" altLang="ko-KR" sz="10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유사한 보장성 상품</a:t>
                      </a:r>
                      <a:endParaRPr lang="en-US" altLang="ko-KR" sz="10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l" latinLnBrk="1"/>
                      <a:r>
                        <a:rPr lang="en-US" altLang="ko-KR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파생상품</a:t>
                      </a:r>
                      <a:endParaRPr lang="en-US" altLang="ko-KR" sz="10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l" latinLnBrk="1"/>
                      <a:r>
                        <a:rPr lang="en-US" altLang="ko-KR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파생결합증권</a:t>
                      </a:r>
                      <a:endParaRPr lang="en-US" altLang="ko-KR" sz="10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0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고난도 금융투자상품</a:t>
                      </a:r>
                      <a:endParaRPr lang="en-US" altLang="ko-KR" sz="10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ko-KR" altLang="en-US" sz="10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등 일부 </a:t>
                      </a:r>
                      <a:r>
                        <a:rPr lang="ko-KR" altLang="en-US" sz="1000" baseline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투자성성</a:t>
                      </a:r>
                      <a:r>
                        <a:rPr lang="ko-KR" altLang="en-US" sz="10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상품</a:t>
                      </a:r>
                      <a:endParaRPr lang="en-US" altLang="ko-KR" sz="1000" baseline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0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0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주택</a:t>
                      </a:r>
                      <a:r>
                        <a:rPr lang="en-US" altLang="ko-KR" sz="10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증권</a:t>
                      </a:r>
                      <a:r>
                        <a:rPr lang="en-US" altLang="ko-KR" sz="10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지식재산권</a:t>
                      </a:r>
                      <a:endParaRPr lang="en-US" altLang="ko-KR" sz="1000" baseline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ko-KR" altLang="en-US" sz="10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등 담보대출 상품</a:t>
                      </a:r>
                      <a:endParaRPr lang="en-US" altLang="ko-KR" sz="1000" baseline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l" latinLnBrk="1"/>
                      <a:endParaRPr lang="en-US" altLang="ko-KR" sz="10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51328367"/>
                  </a:ext>
                </a:extLst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0" y="0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제작 : </a:t>
            </a:r>
            <a:r>
              <a:rPr lang="ko-KR" altLang="en-US" sz="1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GA사업부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3.12.14</a:t>
            </a:r>
          </a:p>
          <a:p>
            <a:pPr algn="l"/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합의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소비자보호부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[SL23_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_1085]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93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xmlns="" id="{288CA93B-37F7-C749-86CA-09C84F1D8E30}"/>
              </a:ext>
            </a:extLst>
          </p:cNvPr>
          <p:cNvSpPr txBox="1">
            <a:spLocks/>
          </p:cNvSpPr>
          <p:nvPr/>
        </p:nvSpPr>
        <p:spPr>
          <a:xfrm>
            <a:off x="567535" y="86155"/>
            <a:ext cx="6534019" cy="929507"/>
          </a:xfrm>
          <a:prstGeom prst="rect">
            <a:avLst/>
          </a:prstGeom>
          <a:noFill/>
        </p:spPr>
        <p:txBody>
          <a:bodyPr anchor="b"/>
          <a:lstStyle>
            <a:lvl1pPr algn="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algn="l"/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불공정영업행위에는 어떤 것들이 있나요</a:t>
            </a:r>
            <a:r>
              <a:rPr kumimoji="1"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kumimoji="1"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84460" y="620688"/>
            <a:ext cx="1080150" cy="3678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교육용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22696"/>
            <a:ext cx="9145108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문서는 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교육용 자료로서 고객 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설명용으로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제시하거나 사용할 수 없으며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외부에 반출 및 배포하는 것을 엄격히 제한합니다</a:t>
            </a:r>
            <a:r>
              <a:rPr lang="en-US" altLang="ko-KR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100" b="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6458" y="1413160"/>
            <a:ext cx="7730836" cy="436418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① </a:t>
            </a:r>
            <a:r>
              <a:rPr lang="ko-KR" altLang="en-US" sz="16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대출성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상품 등 계약체결과 관련하여 금융소비자의 의사에 반하여 다른</a:t>
            </a:r>
            <a:endParaRPr lang="en-US" altLang="ko-KR" sz="16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금융상품의 계약체결을 강요하는 행위</a:t>
            </a:r>
            <a:endParaRPr lang="en-US" altLang="ko-KR" sz="16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②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대출성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상품 등 계약체결과 관련하여 부당하게 담보를 요구하거나 보증을</a:t>
            </a:r>
            <a:endParaRPr lang="en-US" altLang="ko-KR" sz="16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요구하는 행위</a:t>
            </a:r>
            <a:endParaRPr lang="en-US" altLang="ko-KR" sz="16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③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금융회사 또는 그 임직원이 업무와 관련하여 편익을 요구하거나 제공받는 행위</a:t>
            </a:r>
            <a:endParaRPr lang="en-US" altLang="ko-KR" sz="16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④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대출성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상품에 있어 특정 대출 상환방식을 강요하거나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중도상환수수료</a:t>
            </a:r>
            <a:endParaRPr lang="en-US" altLang="ko-KR" sz="16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부과 </a:t>
            </a:r>
            <a:r>
              <a:rPr lang="ko-KR" altLang="en-US" sz="16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사융에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해당하지 않는 계약에 대하여 중도상환수수료를 부과하는 행위</a:t>
            </a:r>
            <a:endParaRPr lang="en-US" altLang="ko-KR" sz="16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⑤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연계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제휴 서비스를 부당하게 축소하거나 변경하는 행위</a:t>
            </a:r>
            <a:endParaRPr lang="en-US" altLang="ko-KR" sz="16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⑥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대출성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상품 계약을 체결하고 금전을 제공한 날 전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후 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개월 내에 보장성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16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투자성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예금성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상품의 계약을 체결하도록 하는 행위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제작 : </a:t>
            </a:r>
            <a:r>
              <a:rPr lang="ko-KR" altLang="en-US" sz="1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GA사업부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3.12.14</a:t>
            </a:r>
          </a:p>
          <a:p>
            <a:pPr algn="l"/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합의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소비자보호부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[SL23_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_1085]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46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xmlns="" id="{288CA93B-37F7-C749-86CA-09C84F1D8E30}"/>
              </a:ext>
            </a:extLst>
          </p:cNvPr>
          <p:cNvSpPr txBox="1">
            <a:spLocks/>
          </p:cNvSpPr>
          <p:nvPr/>
        </p:nvSpPr>
        <p:spPr>
          <a:xfrm>
            <a:off x="567535" y="86155"/>
            <a:ext cx="6534019" cy="929507"/>
          </a:xfrm>
          <a:prstGeom prst="rect">
            <a:avLst/>
          </a:prstGeom>
          <a:noFill/>
        </p:spPr>
        <p:txBody>
          <a:bodyPr anchor="b"/>
          <a:lstStyle>
            <a:lvl1pPr algn="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algn="l"/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부당권유행위에는 어떤 것들이 있나요</a:t>
            </a:r>
            <a:r>
              <a:rPr kumimoji="1"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kumimoji="1"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84460" y="620688"/>
            <a:ext cx="1080150" cy="3678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교육용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22696"/>
            <a:ext cx="9145108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문서는 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교육용 자료로서 고객 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설명용으로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제시하거나 사용할 수 없으며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외부에 반출 및 배포하는 것을 엄격히 제한합니다</a:t>
            </a:r>
            <a:r>
              <a:rPr lang="en-US" altLang="ko-KR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100" b="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5136" y="1221968"/>
            <a:ext cx="7897093" cy="479644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①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불확실한 사항에 대하여 단정적인 판단을 제공하거나 확실하다고 오인하게 할 소지가 있는    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내용을 알리는 행위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②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금융상품의 내용을 사실과 다르게 알리는 행위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③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금융상품 가치에 중대한 영향을 미치는 사항을 금융소비자에게 알리지 않는 행위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④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금융상품 내용의 비교대상 및 기준을 밝히지 아니하거나 객관적인 근거 없이 다른 금융상품과  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비교하여 해당 금융상품이 우수하거나 유리하다고 유도하는 행위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⑤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보장성상품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계약의 중요사항을 고지하는 것을 방해하거나 부실하게 고지하도록 유도하는 행위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⑥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금융소비자의 요청 없이 방문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전화 등을 이용하여 계약 체결을 권유하는 행위</a:t>
            </a:r>
            <a:endParaRPr lang="en-US" altLang="ko-KR" sz="1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⑦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금융소비자의 거부 의사표시 이후에도 계속 계약 체결 권유를 하는 행위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⑧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내부통제기준에 따른 직무수행 교육을 받지않는 자로 하여금 계약 체결 권유와 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관련된 업무를 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하게 하는 행위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⑨</a:t>
            </a:r>
            <a:r>
              <a:rPr lang="en-US" altLang="ko-KR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그 밖에 금융소비자 보호 또는 건전한 거래질서를 해칠 우려가 있는 행위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제작 : </a:t>
            </a:r>
            <a:r>
              <a:rPr lang="ko-KR" altLang="en-US" sz="1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GA사업부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3.12.14</a:t>
            </a:r>
          </a:p>
          <a:p>
            <a:pPr algn="l"/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합의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소비자보호부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[SL23_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_1085]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46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xmlns="" id="{288CA93B-37F7-C749-86CA-09C84F1D8E30}"/>
              </a:ext>
            </a:extLst>
          </p:cNvPr>
          <p:cNvSpPr txBox="1">
            <a:spLocks/>
          </p:cNvSpPr>
          <p:nvPr/>
        </p:nvSpPr>
        <p:spPr>
          <a:xfrm>
            <a:off x="567535" y="86155"/>
            <a:ext cx="6534019" cy="929507"/>
          </a:xfrm>
          <a:prstGeom prst="rect">
            <a:avLst/>
          </a:prstGeom>
          <a:noFill/>
        </p:spPr>
        <p:txBody>
          <a:bodyPr anchor="b"/>
          <a:lstStyle>
            <a:lvl1pPr algn="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algn="l"/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금융상품 유형별 </a:t>
            </a:r>
            <a:r>
              <a:rPr kumimoji="1"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광고시</a:t>
            </a:r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금지행위는</a:t>
            </a:r>
            <a:r>
              <a:rPr kumimoji="1"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1"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84460" y="620688"/>
            <a:ext cx="1080150" cy="3678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교육용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22696"/>
            <a:ext cx="9145108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문서는 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교육용 자료로서 고객 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설명용으로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제시하거나 사용할 수 없으며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외부에 반출 및 배포하는 것을 엄격히 제한합니다</a:t>
            </a:r>
            <a:r>
              <a:rPr lang="en-US" altLang="ko-KR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100" b="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5136" y="1762299"/>
            <a:ext cx="7897093" cy="348302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①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보장성 상품 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6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보장한도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등을 생략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불완전 고지하여 제한없이 보장받을 수 있는</a:t>
            </a:r>
            <a:endParaRPr lang="en-US" altLang="ko-KR" sz="16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것으로 오인하게 하는 행위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부당하게 보장내용이 큰 것으로 </a:t>
            </a:r>
            <a:endParaRPr lang="en-US" altLang="ko-KR" sz="16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오인하게 하는 행위 등</a:t>
            </a:r>
            <a:endParaRPr lang="en-US" altLang="ko-KR" sz="16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②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투자성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상품 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손실보전 또는 </a:t>
            </a:r>
            <a:r>
              <a:rPr lang="ko-KR" altLang="en-US" sz="16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이익보장이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되는 것으로 오인하게 하는 행위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수익률이 좋은 기간의 수익률만 표시 하는 행위 등</a:t>
            </a:r>
            <a:endParaRPr lang="en-US" altLang="ko-KR" sz="16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③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예금성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상품 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이자율 등을 명확히 표시하지 아니하여 오인하게 하는 행위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pPr>
              <a:defRPr/>
            </a:pP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수익률이 좋은 기간의 수익률만 표시 하는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행위 등</a:t>
            </a:r>
            <a:endParaRPr lang="en-US" altLang="ko-KR" sz="16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④</a:t>
            </a:r>
            <a:r>
              <a:rPr lang="ko-KR" altLang="en-US" sz="16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대출성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상품 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대출 이자율 등을 명확히 표시하지 아니하여 오인하게 하는 행위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대출이자가 저렴한 것으로 오인하게 하는 행위</a:t>
            </a:r>
            <a:endParaRPr lang="en-US" altLang="ko-KR" sz="16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제작 : </a:t>
            </a:r>
            <a:r>
              <a:rPr lang="ko-KR" altLang="en-US" sz="1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GA사업부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3.12.14</a:t>
            </a:r>
          </a:p>
          <a:p>
            <a:pPr algn="l"/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합의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소비자보호부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[SL23_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_1085]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85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xmlns="" id="{288CA93B-37F7-C749-86CA-09C84F1D8E30}"/>
              </a:ext>
            </a:extLst>
          </p:cNvPr>
          <p:cNvSpPr txBox="1">
            <a:spLocks/>
          </p:cNvSpPr>
          <p:nvPr/>
        </p:nvSpPr>
        <p:spPr>
          <a:xfrm>
            <a:off x="567535" y="86155"/>
            <a:ext cx="7179927" cy="929507"/>
          </a:xfrm>
          <a:prstGeom prst="rect">
            <a:avLst/>
          </a:prstGeom>
          <a:noFill/>
        </p:spPr>
        <p:txBody>
          <a:bodyPr anchor="b"/>
          <a:lstStyle>
            <a:lvl1pPr algn="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algn="l"/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판매인 책임 강화</a:t>
            </a:r>
            <a:r>
              <a:rPr kumimoji="1"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(2-1)</a:t>
            </a:r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손해배상입증책임의 전환</a:t>
            </a:r>
            <a:endParaRPr kumimoji="1"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84460" y="620688"/>
            <a:ext cx="1080150" cy="3678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교육용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22696"/>
            <a:ext cx="9145108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문서는 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GA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교육용 자료로서 고객 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설명용으로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제시하거나 사용할 수 없으며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외부에 반출 및 배포하는 것을 엄격히 제한합니다</a:t>
            </a:r>
            <a:r>
              <a:rPr lang="en-US" altLang="ko-KR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100" b="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288CA93B-37F7-C749-86CA-09C84F1D8E30}"/>
              </a:ext>
            </a:extLst>
          </p:cNvPr>
          <p:cNvSpPr txBox="1">
            <a:spLocks/>
          </p:cNvSpPr>
          <p:nvPr/>
        </p:nvSpPr>
        <p:spPr>
          <a:xfrm>
            <a:off x="728248" y="1310896"/>
            <a:ext cx="7709170" cy="929507"/>
          </a:xfrm>
          <a:prstGeom prst="rect">
            <a:avLst/>
          </a:prstGeom>
          <a:noFill/>
        </p:spPr>
        <p:txBody>
          <a:bodyPr anchor="ctr"/>
          <a:lstStyle>
            <a:lvl1pPr algn="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algn="ctr"/>
            <a:r>
              <a:rPr kumimoji="1"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판매자의 설명 의무 위반 시 손해배상소송에서의</a:t>
            </a:r>
            <a:endParaRPr kumimoji="1" lang="en-US" altLang="ko-KR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kumimoji="1" lang="ko-KR" altLang="en-US" sz="2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입증 책임이 </a:t>
            </a:r>
            <a:r>
              <a:rPr kumimoji="1" lang="ko-KR" altLang="en-US" sz="2800" dirty="0" err="1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판매자에게</a:t>
            </a:r>
            <a:r>
              <a:rPr kumimoji="1" lang="ko-KR" altLang="en-US" sz="2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전환</a:t>
            </a:r>
            <a:endParaRPr kumimoji="1" lang="en-US" altLang="ko-KR" sz="2800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kumimoji="1"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기존 </a:t>
            </a:r>
            <a:r>
              <a:rPr kumimoji="1"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kumimoji="1"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구매자에게 입증 책임</a:t>
            </a:r>
            <a:r>
              <a:rPr kumimoji="1"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kumimoji="1"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5" y="2435629"/>
            <a:ext cx="7855528" cy="356035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제작 : </a:t>
            </a:r>
            <a:r>
              <a:rPr lang="ko-KR" altLang="en-US" sz="1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GA사업부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3.12.14</a:t>
            </a:r>
          </a:p>
          <a:p>
            <a:pPr algn="l"/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합의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소비자보호부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[SL23_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채널지원부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_1085]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45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" y="198749"/>
            <a:ext cx="9144507" cy="6464760"/>
          </a:xfrm>
          <a:prstGeom prst="rect">
            <a:avLst/>
          </a:prstGeom>
        </p:spPr>
      </p:pic>
      <p:sp>
        <p:nvSpPr>
          <p:cNvPr id="4" name="Titre 3"/>
          <p:cNvSpPr txBox="1">
            <a:spLocks/>
          </p:cNvSpPr>
          <p:nvPr/>
        </p:nvSpPr>
        <p:spPr>
          <a:xfrm>
            <a:off x="380342" y="1574625"/>
            <a:ext cx="8383317" cy="1014871"/>
          </a:xfrm>
          <a:prstGeom prst="rect">
            <a:avLst/>
          </a:prstGeom>
        </p:spPr>
        <p:txBody>
          <a:bodyPr vert="horz" wrap="square" lIns="58652" tIns="29326" rIns="58652" bIns="29326" rtlCol="0" anchor="t">
            <a:sp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algn="ctr" defTabSz="781995">
              <a:lnSpc>
                <a:spcPct val="100000"/>
              </a:lnSpc>
              <a:spcAft>
                <a:spcPts val="1539"/>
              </a:spcAft>
              <a:defRPr/>
            </a:pPr>
            <a:r>
              <a:rPr lang="en-US" altLang="ko-KR" sz="3421" kern="0" spc="-154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49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itchFamily="2" charset="-79"/>
              </a:rPr>
              <a:t>“</a:t>
            </a:r>
            <a:r>
              <a:rPr lang="ko-KR" altLang="en-US" sz="3421" kern="0" spc="-154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49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itchFamily="2" charset="-79"/>
              </a:rPr>
              <a:t>당당한 인생 종신보험</a:t>
            </a:r>
            <a:r>
              <a:rPr lang="en-US" altLang="ko-KR" sz="3421" kern="0" spc="-154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49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itchFamily="2" charset="-79"/>
              </a:rPr>
              <a:t>”</a:t>
            </a:r>
          </a:p>
          <a:p>
            <a:pPr algn="ctr" defTabSz="781995">
              <a:lnSpc>
                <a:spcPct val="100000"/>
              </a:lnSpc>
              <a:defRPr/>
            </a:pPr>
            <a:r>
              <a:rPr lang="en-US" altLang="ko-KR" sz="1539" b="0" kern="0" spc="-86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49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itchFamily="2" charset="-79"/>
              </a:rPr>
              <a:t>(</a:t>
            </a:r>
            <a:r>
              <a:rPr lang="ko-KR" altLang="en-US" sz="1539" b="0" kern="0" spc="-86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49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itchFamily="2" charset="-79"/>
              </a:rPr>
              <a:t>해약환급금</a:t>
            </a:r>
            <a:r>
              <a:rPr lang="ko-KR" altLang="en-US" sz="1539" b="0" kern="0" spc="-86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49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itchFamily="2" charset="-79"/>
              </a:rPr>
              <a:t> </a:t>
            </a:r>
            <a:r>
              <a:rPr lang="ko-KR" altLang="en-US" sz="1539" b="0" kern="0" spc="-86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49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itchFamily="2" charset="-79"/>
              </a:rPr>
              <a:t>일부지급형</a:t>
            </a:r>
            <a:r>
              <a:rPr lang="en-US" altLang="ko-KR" sz="1539" b="0" kern="0" spc="-86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49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itchFamily="2" charset="-79"/>
              </a:rPr>
              <a:t>(50%</a:t>
            </a:r>
            <a:r>
              <a:rPr lang="ko-KR" altLang="en-US" sz="1539" b="0" kern="0" spc="-86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49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itchFamily="2" charset="-79"/>
              </a:rPr>
              <a:t>형</a:t>
            </a:r>
            <a:r>
              <a:rPr lang="en-US" altLang="ko-KR" sz="1539" b="0" kern="0" spc="-86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49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itchFamily="2" charset="-79"/>
              </a:rPr>
              <a:t>))</a:t>
            </a:r>
            <a:endParaRPr lang="ko-KR" altLang="en-US" sz="1539" b="0" kern="0" spc="-86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349E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haroni" pitchFamily="2" charset="-79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215" y="498140"/>
            <a:ext cx="1630937" cy="405598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373502" y="6209676"/>
            <a:ext cx="6397009" cy="2501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latinLnBrk="0">
              <a:defRPr/>
            </a:pPr>
            <a:r>
              <a:rPr lang="ko-KR" altLang="en-US" sz="1026" b="1" kern="0" spc="-1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26" b="1" kern="0" spc="-1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haroni" pitchFamily="2" charset="-79"/>
              </a:rPr>
              <a:t>, </a:t>
            </a:r>
            <a:r>
              <a:rPr lang="ko-KR" altLang="en-US" sz="1026" b="1" kern="0" spc="-1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haroni" pitchFamily="2" charset="-79"/>
              </a:rPr>
              <a:t>고객에게 제시 설명 용으로 사용 할 수 없습니다</a:t>
            </a:r>
            <a:r>
              <a:rPr lang="en-US" altLang="ko-KR" sz="1026" b="1" kern="0" spc="-12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haroni" pitchFamily="2" charset="-79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12811" y="2925626"/>
            <a:ext cx="8533420" cy="1853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7" y="3006428"/>
            <a:ext cx="8633565" cy="2922556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1732839" y="2182955"/>
            <a:ext cx="6032678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38100" dist="127000" dir="12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re 3">
            <a:extLst>
              <a:ext uri="{FF2B5EF4-FFF2-40B4-BE49-F238E27FC236}">
                <a16:creationId xmlns:a16="http://schemas.microsoft.com/office/drawing/2014/main" xmlns="" id="{BE7C02D1-4407-540D-8BEE-88231325FDD2}"/>
              </a:ext>
            </a:extLst>
          </p:cNvPr>
          <p:cNvSpPr txBox="1">
            <a:spLocks/>
          </p:cNvSpPr>
          <p:nvPr/>
        </p:nvSpPr>
        <p:spPr>
          <a:xfrm>
            <a:off x="1421623" y="667679"/>
            <a:ext cx="3791981" cy="45704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en-US" altLang="ko-KR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2024</a:t>
            </a:r>
            <a:r>
              <a:rPr lang="ko-KR" altLang="en-US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 </a:t>
            </a:r>
            <a:r>
              <a:rPr lang="en-US" altLang="ko-KR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  <a:cs typeface="Aharoni" pitchFamily="2" charset="-79"/>
              </a:rPr>
              <a:t>Start!</a:t>
            </a:r>
            <a:r>
              <a:rPr lang="ko-KR" altLang="en-US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  <a:cs typeface="Aharoni" pitchFamily="2" charset="-79"/>
              </a:rPr>
              <a:t> </a:t>
            </a:r>
            <a:r>
              <a:rPr lang="en-US" altLang="ko-KR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  <a:cs typeface="Aharoni" pitchFamily="2" charset="-79"/>
              </a:rPr>
              <a:t>DGB</a:t>
            </a:r>
            <a:endParaRPr lang="ko-KR" altLang="en-US" sz="2800" kern="0" spc="-2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  <a:cs typeface="Aharoni" pitchFamily="2" charset="-79"/>
            </a:endParaRPr>
          </a:p>
        </p:txBody>
      </p:sp>
      <p:pic>
        <p:nvPicPr>
          <p:cNvPr id="10" name="그림 2">
            <a:extLst>
              <a:ext uri="{FF2B5EF4-FFF2-40B4-BE49-F238E27FC236}">
                <a16:creationId xmlns:a16="http://schemas.microsoft.com/office/drawing/2014/main" xmlns="" id="{AB12CB9E-A81D-3787-A35D-DC36690DD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35799" r="68091" b="40781"/>
          <a:stretch>
            <a:fillRect/>
          </a:stretch>
        </p:blipFill>
        <p:spPr bwMode="auto">
          <a:xfrm>
            <a:off x="218853" y="349241"/>
            <a:ext cx="1154649" cy="11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5344" y="-27384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627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C7DB07C7-D59F-4300-BC62-22C1DC29C167}"/>
              </a:ext>
            </a:extLst>
          </p:cNvPr>
          <p:cNvGrpSpPr/>
          <p:nvPr/>
        </p:nvGrpSpPr>
        <p:grpSpPr>
          <a:xfrm>
            <a:off x="65317" y="136158"/>
            <a:ext cx="8798765" cy="954509"/>
            <a:chOff x="0" y="294224"/>
            <a:chExt cx="10691813" cy="95450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xmlns="" id="{EAC0E05F-81D9-4A49-96DA-03D007506A1F}"/>
                </a:ext>
              </a:extLst>
            </p:cNvPr>
            <p:cNvGrpSpPr/>
            <p:nvPr/>
          </p:nvGrpSpPr>
          <p:grpSpPr>
            <a:xfrm>
              <a:off x="0" y="294224"/>
              <a:ext cx="10691813" cy="954509"/>
              <a:chOff x="0" y="294224"/>
              <a:chExt cx="10691813" cy="954509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xmlns="" id="{C541DA43-DBC2-4F7A-A2F4-7CF15235CB39}"/>
                  </a:ext>
                </a:extLst>
              </p:cNvPr>
              <p:cNvCxnSpPr/>
              <p:nvPr/>
            </p:nvCxnSpPr>
            <p:spPr>
              <a:xfrm flipH="1" flipV="1">
                <a:off x="1184501" y="751751"/>
                <a:ext cx="98683" cy="986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xmlns="" id="{C3BD2CDB-C847-40BB-94F5-8C01B9BC7ECD}"/>
                  </a:ext>
                </a:extLst>
              </p:cNvPr>
              <p:cNvSpPr/>
              <p:nvPr/>
            </p:nvSpPr>
            <p:spPr>
              <a:xfrm>
                <a:off x="219332" y="946686"/>
                <a:ext cx="1107818" cy="302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자유형 37">
                <a:extLst>
                  <a:ext uri="{FF2B5EF4-FFF2-40B4-BE49-F238E27FC236}">
                    <a16:creationId xmlns:a16="http://schemas.microsoft.com/office/drawing/2014/main" xmlns="" id="{C284FFB9-84C4-4734-8854-013C690562E3}"/>
                  </a:ext>
                </a:extLst>
              </p:cNvPr>
              <p:cNvSpPr/>
              <p:nvPr/>
            </p:nvSpPr>
            <p:spPr>
              <a:xfrm>
                <a:off x="0" y="677545"/>
                <a:ext cx="10691813" cy="316247"/>
              </a:xfrm>
              <a:custGeom>
                <a:avLst/>
                <a:gdLst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2453640"/>
                  <a:gd name="connsiteY0" fmla="*/ 213360 h 229164"/>
                  <a:gd name="connsiteX1" fmla="*/ 1173480 w 2453640"/>
                  <a:gd name="connsiteY1" fmla="*/ 213360 h 229164"/>
                  <a:gd name="connsiteX2" fmla="*/ 1432560 w 2453640"/>
                  <a:gd name="connsiteY2" fmla="*/ 0 h 229164"/>
                  <a:gd name="connsiteX3" fmla="*/ 2453640 w 2453640"/>
                  <a:gd name="connsiteY3" fmla="*/ 0 h 229164"/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3553778"/>
                  <a:gd name="connsiteY0" fmla="*/ 213360 h 213360"/>
                  <a:gd name="connsiteX1" fmla="*/ 1173480 w 3553778"/>
                  <a:gd name="connsiteY1" fmla="*/ 213360 h 213360"/>
                  <a:gd name="connsiteX2" fmla="*/ 1432560 w 3553778"/>
                  <a:gd name="connsiteY2" fmla="*/ 0 h 213360"/>
                  <a:gd name="connsiteX3" fmla="*/ 3553778 w 3553778"/>
                  <a:gd name="connsiteY3" fmla="*/ 0 h 213360"/>
                  <a:gd name="connsiteX0" fmla="*/ 0 w 7775258"/>
                  <a:gd name="connsiteY0" fmla="*/ 213360 h 213360"/>
                  <a:gd name="connsiteX1" fmla="*/ 1173480 w 7775258"/>
                  <a:gd name="connsiteY1" fmla="*/ 213360 h 213360"/>
                  <a:gd name="connsiteX2" fmla="*/ 1432560 w 7775258"/>
                  <a:gd name="connsiteY2" fmla="*/ 0 h 213360"/>
                  <a:gd name="connsiteX3" fmla="*/ 7775258 w 7775258"/>
                  <a:gd name="connsiteY3" fmla="*/ 7620 h 213360"/>
                  <a:gd name="connsiteX0" fmla="*/ 0 w 7775258"/>
                  <a:gd name="connsiteY0" fmla="*/ 205740 h 220980"/>
                  <a:gd name="connsiteX1" fmla="*/ 1173480 w 7775258"/>
                  <a:gd name="connsiteY1" fmla="*/ 205740 h 220980"/>
                  <a:gd name="connsiteX2" fmla="*/ 5661660 w 7775258"/>
                  <a:gd name="connsiteY2" fmla="*/ 0 h 220980"/>
                  <a:gd name="connsiteX3" fmla="*/ 7775258 w 7775258"/>
                  <a:gd name="connsiteY3" fmla="*/ 0 h 220980"/>
                  <a:gd name="connsiteX0" fmla="*/ 0 w 7775258"/>
                  <a:gd name="connsiteY0" fmla="*/ 205740 h 205740"/>
                  <a:gd name="connsiteX1" fmla="*/ 5334000 w 7775258"/>
                  <a:gd name="connsiteY1" fmla="*/ 18288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05740"/>
                  <a:gd name="connsiteX1" fmla="*/ 5318760 w 7775258"/>
                  <a:gd name="connsiteY1" fmla="*/ 19812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8522018"/>
                  <a:gd name="connsiteY0" fmla="*/ 243840 h 251460"/>
                  <a:gd name="connsiteX1" fmla="*/ 5372100 w 8522018"/>
                  <a:gd name="connsiteY1" fmla="*/ 251460 h 251460"/>
                  <a:gd name="connsiteX2" fmla="*/ 5661660 w 8522018"/>
                  <a:gd name="connsiteY2" fmla="*/ 38100 h 251460"/>
                  <a:gd name="connsiteX3" fmla="*/ 8522018 w 8522018"/>
                  <a:gd name="connsiteY3" fmla="*/ 0 h 25146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121"/>
                  <a:gd name="connsiteX1" fmla="*/ 5372100 w 8522018"/>
                  <a:gd name="connsiteY1" fmla="*/ 259080 h 259121"/>
                  <a:gd name="connsiteX2" fmla="*/ 5974080 w 8522018"/>
                  <a:gd name="connsiteY2" fmla="*/ 0 h 259121"/>
                  <a:gd name="connsiteX3" fmla="*/ 8522018 w 8522018"/>
                  <a:gd name="connsiteY3" fmla="*/ 7620 h 259121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44878"/>
                  <a:gd name="connsiteY0" fmla="*/ 251460 h 251502"/>
                  <a:gd name="connsiteX1" fmla="*/ 5349240 w 8544878"/>
                  <a:gd name="connsiteY1" fmla="*/ 251460 h 251502"/>
                  <a:gd name="connsiteX2" fmla="*/ 5974080 w 8544878"/>
                  <a:gd name="connsiteY2" fmla="*/ 0 h 251502"/>
                  <a:gd name="connsiteX3" fmla="*/ 8544878 w 854487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52498"/>
                  <a:gd name="connsiteY0" fmla="*/ 251460 h 251502"/>
                  <a:gd name="connsiteX1" fmla="*/ 5349240 w 8552498"/>
                  <a:gd name="connsiteY1" fmla="*/ 251460 h 251502"/>
                  <a:gd name="connsiteX2" fmla="*/ 5974080 w 8552498"/>
                  <a:gd name="connsiteY2" fmla="*/ 0 h 251502"/>
                  <a:gd name="connsiteX3" fmla="*/ 8552498 w 8552498"/>
                  <a:gd name="connsiteY3" fmla="*/ 7620 h 251502"/>
                  <a:gd name="connsiteX0" fmla="*/ 0 w 8600123"/>
                  <a:gd name="connsiteY0" fmla="*/ 434340 h 434382"/>
                  <a:gd name="connsiteX1" fmla="*/ 5349240 w 8600123"/>
                  <a:gd name="connsiteY1" fmla="*/ 434340 h 434382"/>
                  <a:gd name="connsiteX2" fmla="*/ 5974080 w 8600123"/>
                  <a:gd name="connsiteY2" fmla="*/ 182880 h 434382"/>
                  <a:gd name="connsiteX3" fmla="*/ 8600123 w 8600123"/>
                  <a:gd name="connsiteY3" fmla="*/ 0 h 434382"/>
                  <a:gd name="connsiteX0" fmla="*/ 0 w 8562023"/>
                  <a:gd name="connsiteY0" fmla="*/ 443865 h 443907"/>
                  <a:gd name="connsiteX1" fmla="*/ 5349240 w 8562023"/>
                  <a:gd name="connsiteY1" fmla="*/ 443865 h 443907"/>
                  <a:gd name="connsiteX2" fmla="*/ 5974080 w 8562023"/>
                  <a:gd name="connsiteY2" fmla="*/ 192405 h 443907"/>
                  <a:gd name="connsiteX3" fmla="*/ 8562023 w 8562023"/>
                  <a:gd name="connsiteY3" fmla="*/ 0 h 443907"/>
                  <a:gd name="connsiteX0" fmla="*/ 0 w 8562023"/>
                  <a:gd name="connsiteY0" fmla="*/ 451485 h 484928"/>
                  <a:gd name="connsiteX1" fmla="*/ 5349240 w 8562023"/>
                  <a:gd name="connsiteY1" fmla="*/ 451485 h 484928"/>
                  <a:gd name="connsiteX2" fmla="*/ 6012180 w 8562023"/>
                  <a:gd name="connsiteY2" fmla="*/ 0 h 484928"/>
                  <a:gd name="connsiteX3" fmla="*/ 8562023 w 8562023"/>
                  <a:gd name="connsiteY3" fmla="*/ 7620 h 484928"/>
                  <a:gd name="connsiteX0" fmla="*/ 0 w 8562023"/>
                  <a:gd name="connsiteY0" fmla="*/ 451485 h 451485"/>
                  <a:gd name="connsiteX1" fmla="*/ 5215890 w 8562023"/>
                  <a:gd name="connsiteY1" fmla="*/ 42291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4196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51485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7620 h 451486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83820 h 451486"/>
                  <a:gd name="connsiteX0" fmla="*/ 0 w 8562023"/>
                  <a:gd name="connsiteY0" fmla="*/ 375285 h 403084"/>
                  <a:gd name="connsiteX1" fmla="*/ 5253990 w 8562023"/>
                  <a:gd name="connsiteY1" fmla="*/ 375285 h 403084"/>
                  <a:gd name="connsiteX2" fmla="*/ 6250305 w 8562023"/>
                  <a:gd name="connsiteY2" fmla="*/ 0 h 403084"/>
                  <a:gd name="connsiteX3" fmla="*/ 8562023 w 8562023"/>
                  <a:gd name="connsiteY3" fmla="*/ 7620 h 403084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84810 h 413314"/>
                  <a:gd name="connsiteX1" fmla="*/ 5739765 w 8562023"/>
                  <a:gd name="connsiteY1" fmla="*/ 384810 h 413314"/>
                  <a:gd name="connsiteX2" fmla="*/ 6402705 w 8562023"/>
                  <a:gd name="connsiteY2" fmla="*/ 0 h 413314"/>
                  <a:gd name="connsiteX3" fmla="*/ 8562023 w 8562023"/>
                  <a:gd name="connsiteY3" fmla="*/ 17145 h 413314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7190 h 377190"/>
                  <a:gd name="connsiteX1" fmla="*/ 5911215 w 8562023"/>
                  <a:gd name="connsiteY1" fmla="*/ 377190 h 377190"/>
                  <a:gd name="connsiteX2" fmla="*/ 6450330 w 8562023"/>
                  <a:gd name="connsiteY2" fmla="*/ 1905 h 377190"/>
                  <a:gd name="connsiteX3" fmla="*/ 8562023 w 8562023"/>
                  <a:gd name="connsiteY3" fmla="*/ 0 h 377190"/>
                  <a:gd name="connsiteX0" fmla="*/ 0 w 8574723"/>
                  <a:gd name="connsiteY0" fmla="*/ 377190 h 377190"/>
                  <a:gd name="connsiteX1" fmla="*/ 5911215 w 8574723"/>
                  <a:gd name="connsiteY1" fmla="*/ 377190 h 377190"/>
                  <a:gd name="connsiteX2" fmla="*/ 6450330 w 8574723"/>
                  <a:gd name="connsiteY2" fmla="*/ 1905 h 377190"/>
                  <a:gd name="connsiteX3" fmla="*/ 8574723 w 8574723"/>
                  <a:gd name="connsiteY3" fmla="*/ 0 h 377190"/>
                  <a:gd name="connsiteX0" fmla="*/ 0 w 8568373"/>
                  <a:gd name="connsiteY0" fmla="*/ 375285 h 375285"/>
                  <a:gd name="connsiteX1" fmla="*/ 5911215 w 8568373"/>
                  <a:gd name="connsiteY1" fmla="*/ 375285 h 375285"/>
                  <a:gd name="connsiteX2" fmla="*/ 6450330 w 8568373"/>
                  <a:gd name="connsiteY2" fmla="*/ 0 h 375285"/>
                  <a:gd name="connsiteX3" fmla="*/ 8568373 w 8568373"/>
                  <a:gd name="connsiteY3" fmla="*/ 4445 h 375285"/>
                  <a:gd name="connsiteX0" fmla="*/ 0 w 11886715"/>
                  <a:gd name="connsiteY0" fmla="*/ 375285 h 375285"/>
                  <a:gd name="connsiteX1" fmla="*/ 9229557 w 11886715"/>
                  <a:gd name="connsiteY1" fmla="*/ 375285 h 375285"/>
                  <a:gd name="connsiteX2" fmla="*/ 9768672 w 11886715"/>
                  <a:gd name="connsiteY2" fmla="*/ 0 h 375285"/>
                  <a:gd name="connsiteX3" fmla="*/ 11886715 w 11886715"/>
                  <a:gd name="connsiteY3" fmla="*/ 4445 h 37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86715" h="375285">
                    <a:moveTo>
                      <a:pt x="0" y="375285"/>
                    </a:moveTo>
                    <a:lnTo>
                      <a:pt x="9229557" y="375285"/>
                    </a:lnTo>
                    <a:cubicBezTo>
                      <a:pt x="9599762" y="369888"/>
                      <a:pt x="9474032" y="2540"/>
                      <a:pt x="9768672" y="0"/>
                    </a:cubicBezTo>
                    <a:lnTo>
                      <a:pt x="11886715" y="4445"/>
                    </a:lnTo>
                  </a:path>
                </a:pathLst>
              </a:custGeom>
              <a:ln w="15875">
                <a:solidFill>
                  <a:srgbClr val="EAEAEA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xmlns="" id="{31FA2D59-9C9A-4848-A930-9DD0CC8C0712}"/>
                  </a:ext>
                </a:extLst>
              </p:cNvPr>
              <p:cNvSpPr/>
              <p:nvPr/>
            </p:nvSpPr>
            <p:spPr>
              <a:xfrm>
                <a:off x="8974603" y="530549"/>
                <a:ext cx="1393561" cy="294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모서리가 둥근 직사각형 40">
                <a:extLst>
                  <a:ext uri="{FF2B5EF4-FFF2-40B4-BE49-F238E27FC236}">
                    <a16:creationId xmlns:a16="http://schemas.microsoft.com/office/drawing/2014/main" xmlns="" id="{1174DE4E-8B48-4777-B662-614B354A10ED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solidFill>
                <a:srgbClr val="A88541"/>
              </a:solidFill>
              <a:ln w="9525">
                <a:solidFill>
                  <a:schemeClr val="bg1"/>
                </a:solidFill>
              </a:ln>
              <a:effectLst>
                <a:outerShdw dist="25400" algn="l" rotWithShape="0">
                  <a:schemeClr val="bg1">
                    <a:lumMod val="8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xmlns="" id="{F6C99188-185A-4B1D-A801-8ECB3FA6301B}"/>
                  </a:ext>
                </a:extLst>
              </p:cNvPr>
              <p:cNvSpPr/>
              <p:nvPr/>
            </p:nvSpPr>
            <p:spPr>
              <a:xfrm flipV="1">
                <a:off x="763484" y="495535"/>
                <a:ext cx="104985" cy="82276"/>
              </a:xfrm>
              <a:prstGeom prst="triangle">
                <a:avLst/>
              </a:prstGeom>
              <a:solidFill>
                <a:srgbClr val="A8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/>
              </a:p>
            </p:txBody>
          </p:sp>
          <p:sp>
            <p:nvSpPr>
              <p:cNvPr id="25" name="모서리가 둥근 직사각형 42">
                <a:extLst>
                  <a:ext uri="{FF2B5EF4-FFF2-40B4-BE49-F238E27FC236}">
                    <a16:creationId xmlns:a16="http://schemas.microsoft.com/office/drawing/2014/main" xmlns="" id="{983356CD-F0E7-44C4-B64D-E4A555C9B0D9}"/>
                  </a:ext>
                </a:extLst>
              </p:cNvPr>
              <p:cNvSpPr/>
              <p:nvPr/>
            </p:nvSpPr>
            <p:spPr>
              <a:xfrm>
                <a:off x="450923" y="433216"/>
                <a:ext cx="730111" cy="55513"/>
              </a:xfrm>
              <a:prstGeom prst="roundRect">
                <a:avLst>
                  <a:gd name="adj" fmla="val 50000"/>
                </a:avLst>
              </a:prstGeom>
              <a:solidFill>
                <a:srgbClr val="755D2D">
                  <a:alpha val="66667"/>
                </a:srgb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6" name="모서리가 둥근 직사각형 43">
                <a:extLst>
                  <a:ext uri="{FF2B5EF4-FFF2-40B4-BE49-F238E27FC236}">
                    <a16:creationId xmlns:a16="http://schemas.microsoft.com/office/drawing/2014/main" xmlns="" id="{EDCAF93C-2F3D-48D2-8F26-250113562E03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" bIns="72000" rtlCol="0" anchor="ctr"/>
              <a:lstStyle/>
              <a:p>
                <a:pPr algn="ctr"/>
                <a:r>
                  <a:rPr lang="ko-KR" altLang="en-US" sz="1100" i="1" kern="0" spc="-6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  <a:cs typeface="Aharoni" pitchFamily="2" charset="-79"/>
                  </a:rPr>
                  <a:t>사내 교육용</a:t>
                </a:r>
              </a:p>
            </p:txBody>
          </p:sp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13183C08-D640-41CA-A733-70DF40F6A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8962" y="535393"/>
              <a:ext cx="1242339" cy="280187"/>
            </a:xfrm>
            <a:prstGeom prst="rect">
              <a:avLst/>
            </a:prstGeom>
          </p:spPr>
        </p:pic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7400EB03-0335-4167-A6B0-5299360274FE}"/>
              </a:ext>
            </a:extLst>
          </p:cNvPr>
          <p:cNvSpPr/>
          <p:nvPr/>
        </p:nvSpPr>
        <p:spPr>
          <a:xfrm>
            <a:off x="1530931" y="6440880"/>
            <a:ext cx="609217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latinLnBrk="0">
              <a:defRPr/>
            </a:pP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, </a:t>
            </a: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고객에게 제시 설명용으로 사용 할 수 없습니다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374955-4A04-0CAC-B3B0-D68A0C7FBADD}"/>
              </a:ext>
            </a:extLst>
          </p:cNvPr>
          <p:cNvSpPr txBox="1"/>
          <p:nvPr/>
        </p:nvSpPr>
        <p:spPr>
          <a:xfrm>
            <a:off x="7448097" y="691889"/>
            <a:ext cx="1162504" cy="265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GA </a:t>
            </a:r>
            <a:r>
              <a:rPr lang="ko-KR" altLang="en-US" sz="1200" b="1" dirty="0" err="1">
                <a:solidFill>
                  <a:srgbClr val="FF0000"/>
                </a:solidFill>
              </a:rPr>
              <a:t>교육용자료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xmlns="" id="{4B548E14-73F6-87AD-8370-1F8C22BEE3E4}"/>
              </a:ext>
            </a:extLst>
          </p:cNvPr>
          <p:cNvSpPr/>
          <p:nvPr/>
        </p:nvSpPr>
        <p:spPr>
          <a:xfrm>
            <a:off x="4675026" y="1142806"/>
            <a:ext cx="2556587" cy="811763"/>
          </a:xfrm>
          <a:custGeom>
            <a:avLst/>
            <a:gdLst>
              <a:gd name="connsiteX0" fmla="*/ 0 w 2556587"/>
              <a:gd name="connsiteY0" fmla="*/ 811763 h 811763"/>
              <a:gd name="connsiteX1" fmla="*/ 1418253 w 2556587"/>
              <a:gd name="connsiteY1" fmla="*/ 615820 h 811763"/>
              <a:gd name="connsiteX2" fmla="*/ 2435289 w 2556587"/>
              <a:gd name="connsiteY2" fmla="*/ 65314 h 811763"/>
              <a:gd name="connsiteX3" fmla="*/ 2556587 w 2556587"/>
              <a:gd name="connsiteY3" fmla="*/ 0 h 81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587" h="811763">
                <a:moveTo>
                  <a:pt x="0" y="811763"/>
                </a:moveTo>
                <a:cubicBezTo>
                  <a:pt x="506186" y="775995"/>
                  <a:pt x="1012372" y="740228"/>
                  <a:pt x="1418253" y="615820"/>
                </a:cubicBezTo>
                <a:cubicBezTo>
                  <a:pt x="1824134" y="491412"/>
                  <a:pt x="2245567" y="167951"/>
                  <a:pt x="2435289" y="65314"/>
                </a:cubicBezTo>
                <a:lnTo>
                  <a:pt x="2556587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0" name="표 3">
            <a:extLst>
              <a:ext uri="{FF2B5EF4-FFF2-40B4-BE49-F238E27FC236}">
                <a16:creationId xmlns:a16="http://schemas.microsoft.com/office/drawing/2014/main" xmlns="" id="{14A5A9BD-28D6-3F62-76B6-F38BC875E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84226"/>
              </p:ext>
            </p:extLst>
          </p:nvPr>
        </p:nvGraphicFramePr>
        <p:xfrm>
          <a:off x="358065" y="2999538"/>
          <a:ext cx="8440698" cy="68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566">
                  <a:extLst>
                    <a:ext uri="{9D8B030D-6E8A-4147-A177-3AD203B41FA5}">
                      <a16:colId xmlns:a16="http://schemas.microsoft.com/office/drawing/2014/main" xmlns="" val="2265934524"/>
                    </a:ext>
                  </a:extLst>
                </a:gridCol>
                <a:gridCol w="2813566">
                  <a:extLst>
                    <a:ext uri="{9D8B030D-6E8A-4147-A177-3AD203B41FA5}">
                      <a16:colId xmlns:a16="http://schemas.microsoft.com/office/drawing/2014/main" xmlns="" val="1775214906"/>
                    </a:ext>
                  </a:extLst>
                </a:gridCol>
                <a:gridCol w="2813566">
                  <a:extLst>
                    <a:ext uri="{9D8B030D-6E8A-4147-A177-3AD203B41FA5}">
                      <a16:colId xmlns:a16="http://schemas.microsoft.com/office/drawing/2014/main" xmlns="" val="6238486"/>
                    </a:ext>
                  </a:extLst>
                </a:gridCol>
              </a:tblGrid>
              <a:tr h="6861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2800" b="1" dirty="0" err="1">
                          <a:solidFill>
                            <a:schemeClr val="tx1"/>
                          </a:solidFill>
                        </a:rPr>
                        <a:t>년납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93.9%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127%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4504346"/>
                  </a:ext>
                </a:extLst>
              </a:tr>
            </a:tbl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8AEB469-54D1-9FEB-6224-2971CD082BAE}"/>
              </a:ext>
            </a:extLst>
          </p:cNvPr>
          <p:cNvSpPr/>
          <p:nvPr/>
        </p:nvSpPr>
        <p:spPr>
          <a:xfrm>
            <a:off x="3172409" y="2309715"/>
            <a:ext cx="27991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납입완료시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FB1D578D-1221-B9DA-AD40-07A47B5987B8}"/>
              </a:ext>
            </a:extLst>
          </p:cNvPr>
          <p:cNvSpPr/>
          <p:nvPr/>
        </p:nvSpPr>
        <p:spPr>
          <a:xfrm>
            <a:off x="6030688" y="2303489"/>
            <a:ext cx="27991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</a:t>
            </a:r>
            <a:r>
              <a:rPr lang="ko-KR" altLang="en-US" sz="2000" b="1" dirty="0" err="1">
                <a:solidFill>
                  <a:schemeClr val="bg1"/>
                </a:solidFill>
              </a:rPr>
              <a:t>년시점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표 3">
            <a:extLst>
              <a:ext uri="{FF2B5EF4-FFF2-40B4-BE49-F238E27FC236}">
                <a16:creationId xmlns:a16="http://schemas.microsoft.com/office/drawing/2014/main" xmlns="" id="{156D36C3-451D-C63D-32B0-DB52581B9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375117"/>
              </p:ext>
            </p:extLst>
          </p:nvPr>
        </p:nvGraphicFramePr>
        <p:xfrm>
          <a:off x="361174" y="3914562"/>
          <a:ext cx="8440698" cy="68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566">
                  <a:extLst>
                    <a:ext uri="{9D8B030D-6E8A-4147-A177-3AD203B41FA5}">
                      <a16:colId xmlns:a16="http://schemas.microsoft.com/office/drawing/2014/main" xmlns="" val="2265934524"/>
                    </a:ext>
                  </a:extLst>
                </a:gridCol>
                <a:gridCol w="2813566">
                  <a:extLst>
                    <a:ext uri="{9D8B030D-6E8A-4147-A177-3AD203B41FA5}">
                      <a16:colId xmlns:a16="http://schemas.microsoft.com/office/drawing/2014/main" xmlns="" val="1775214906"/>
                    </a:ext>
                  </a:extLst>
                </a:gridCol>
                <a:gridCol w="2813566">
                  <a:extLst>
                    <a:ext uri="{9D8B030D-6E8A-4147-A177-3AD203B41FA5}">
                      <a16:colId xmlns:a16="http://schemas.microsoft.com/office/drawing/2014/main" xmlns="" val="6238486"/>
                    </a:ext>
                  </a:extLst>
                </a:gridCol>
              </a:tblGrid>
              <a:tr h="6861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2800" b="1" dirty="0" err="1">
                          <a:solidFill>
                            <a:schemeClr val="tx1"/>
                          </a:solidFill>
                        </a:rPr>
                        <a:t>년납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99.7%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126.7%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4504346"/>
                  </a:ext>
                </a:extLst>
              </a:tr>
            </a:tbl>
          </a:graphicData>
        </a:graphic>
      </p:graphicFrame>
      <p:graphicFrame>
        <p:nvGraphicFramePr>
          <p:cNvPr id="38" name="표 3">
            <a:extLst>
              <a:ext uri="{FF2B5EF4-FFF2-40B4-BE49-F238E27FC236}">
                <a16:creationId xmlns:a16="http://schemas.microsoft.com/office/drawing/2014/main" xmlns="" id="{EBC816AE-BA2A-08F1-69F6-E51C030BB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24503"/>
              </p:ext>
            </p:extLst>
          </p:nvPr>
        </p:nvGraphicFramePr>
        <p:xfrm>
          <a:off x="364283" y="4815894"/>
          <a:ext cx="8440698" cy="68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566">
                  <a:extLst>
                    <a:ext uri="{9D8B030D-6E8A-4147-A177-3AD203B41FA5}">
                      <a16:colId xmlns:a16="http://schemas.microsoft.com/office/drawing/2014/main" xmlns="" val="2265934524"/>
                    </a:ext>
                  </a:extLst>
                </a:gridCol>
                <a:gridCol w="2813566">
                  <a:extLst>
                    <a:ext uri="{9D8B030D-6E8A-4147-A177-3AD203B41FA5}">
                      <a16:colId xmlns:a16="http://schemas.microsoft.com/office/drawing/2014/main" xmlns="" val="1775214906"/>
                    </a:ext>
                  </a:extLst>
                </a:gridCol>
                <a:gridCol w="2813566">
                  <a:extLst>
                    <a:ext uri="{9D8B030D-6E8A-4147-A177-3AD203B41FA5}">
                      <a16:colId xmlns:a16="http://schemas.microsoft.com/office/drawing/2014/main" xmlns="" val="6238486"/>
                    </a:ext>
                  </a:extLst>
                </a:gridCol>
              </a:tblGrid>
              <a:tr h="6861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2800" b="1" dirty="0" err="1">
                          <a:solidFill>
                            <a:schemeClr val="tx1"/>
                          </a:solidFill>
                        </a:rPr>
                        <a:t>년납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121.4%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4504346"/>
                  </a:ext>
                </a:extLst>
              </a:tr>
            </a:tbl>
          </a:graphicData>
        </a:graphic>
      </p:graphicFrame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835D5AEF-C9C4-1BFF-21DD-FA2204CDF147}"/>
              </a:ext>
            </a:extLst>
          </p:cNvPr>
          <p:cNvSpPr/>
          <p:nvPr/>
        </p:nvSpPr>
        <p:spPr>
          <a:xfrm>
            <a:off x="5896946" y="2934866"/>
            <a:ext cx="2967135" cy="263246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6BF2ED5B-F8C1-8AB0-14CC-04E9E45D23CD}"/>
              </a:ext>
            </a:extLst>
          </p:cNvPr>
          <p:cNvSpPr/>
          <p:nvPr/>
        </p:nvSpPr>
        <p:spPr>
          <a:xfrm>
            <a:off x="5847686" y="1938233"/>
            <a:ext cx="3047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【</a:t>
            </a:r>
            <a:r>
              <a:rPr lang="ko-KR" altLang="en-US" sz="1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일반심사 체증형 </a:t>
            </a:r>
            <a:r>
              <a:rPr lang="en-US" altLang="ko-KR" sz="1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40</a:t>
            </a:r>
            <a:r>
              <a:rPr lang="ko-KR" altLang="en-US" sz="1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세 남자 가입금액 </a:t>
            </a:r>
            <a:r>
              <a:rPr lang="en-US" altLang="ko-KR" sz="1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1</a:t>
            </a:r>
            <a:r>
              <a:rPr lang="ko-KR" altLang="en-US" sz="1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억</a:t>
            </a:r>
            <a:r>
              <a:rPr lang="en-US" altLang="ko-KR" sz="1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】</a:t>
            </a: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xmlns="" id="{DC4F5DC7-3797-753A-D990-8F36A5FAB9E8}"/>
              </a:ext>
            </a:extLst>
          </p:cNvPr>
          <p:cNvSpPr/>
          <p:nvPr/>
        </p:nvSpPr>
        <p:spPr>
          <a:xfrm>
            <a:off x="604760" y="1104867"/>
            <a:ext cx="697923" cy="6762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rgbClr val="00B0F0"/>
                </a:solidFill>
                <a:latin typeface="+mn-ea"/>
              </a:rPr>
              <a:t>1</a:t>
            </a:r>
            <a:endParaRPr lang="ko-KR" altLang="en-US" sz="3600" b="1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48" name="Titre 3">
            <a:extLst>
              <a:ext uri="{FF2B5EF4-FFF2-40B4-BE49-F238E27FC236}">
                <a16:creationId xmlns:a16="http://schemas.microsoft.com/office/drawing/2014/main" xmlns="" id="{6EEBF00D-273D-3E57-7850-889602814EE6}"/>
              </a:ext>
            </a:extLst>
          </p:cNvPr>
          <p:cNvSpPr txBox="1">
            <a:spLocks/>
          </p:cNvSpPr>
          <p:nvPr/>
        </p:nvSpPr>
        <p:spPr>
          <a:xfrm>
            <a:off x="1421623" y="465903"/>
            <a:ext cx="5503052" cy="346249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ko-KR" altLang="en-US" sz="20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  <a:cs typeface="Aharoni" pitchFamily="2" charset="-79"/>
              </a:rPr>
              <a:t>당당한 </a:t>
            </a:r>
            <a:r>
              <a:rPr lang="ko-KR" altLang="en-US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인생종신보험</a:t>
            </a:r>
            <a:r>
              <a:rPr lang="en-US" altLang="ko-KR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(</a:t>
            </a:r>
            <a:r>
              <a:rPr lang="ko-KR" altLang="en-US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해약환급금 일부지급형</a:t>
            </a:r>
            <a:r>
              <a:rPr lang="en-US" altLang="ko-KR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(50%))</a:t>
            </a:r>
            <a:r>
              <a:rPr lang="en-US" altLang="ko-KR" sz="20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(2401)</a:t>
            </a:r>
            <a:endParaRPr lang="ko-KR" altLang="en-US" sz="2000" kern="0" spc="-2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  <a:cs typeface="Aharoni" pitchFamily="2" charset="-79"/>
            </a:endParaRPr>
          </a:p>
        </p:txBody>
      </p:sp>
      <p:sp>
        <p:nvSpPr>
          <p:cNvPr id="49" name="Titre 3">
            <a:extLst>
              <a:ext uri="{FF2B5EF4-FFF2-40B4-BE49-F238E27FC236}">
                <a16:creationId xmlns:a16="http://schemas.microsoft.com/office/drawing/2014/main" xmlns="" id="{568B9B7B-FEFA-1B86-1D42-6A02508DDC57}"/>
              </a:ext>
            </a:extLst>
          </p:cNvPr>
          <p:cNvSpPr txBox="1">
            <a:spLocks/>
          </p:cNvSpPr>
          <p:nvPr/>
        </p:nvSpPr>
        <p:spPr>
          <a:xfrm>
            <a:off x="423383" y="401161"/>
            <a:ext cx="556537" cy="507484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ko-KR" sz="4000" b="0" spc="-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alibri Bold" panose="020F0702030404030204" pitchFamily="34" charset="0"/>
              </a:rPr>
              <a:t>1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5317" y="5790791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5344" y="-27384"/>
            <a:ext cx="5472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00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C7DB07C7-D59F-4300-BC62-22C1DC29C167}"/>
              </a:ext>
            </a:extLst>
          </p:cNvPr>
          <p:cNvGrpSpPr/>
          <p:nvPr/>
        </p:nvGrpSpPr>
        <p:grpSpPr>
          <a:xfrm>
            <a:off x="65317" y="136158"/>
            <a:ext cx="8798765" cy="954509"/>
            <a:chOff x="0" y="294224"/>
            <a:chExt cx="10691813" cy="95450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xmlns="" id="{EAC0E05F-81D9-4A49-96DA-03D007506A1F}"/>
                </a:ext>
              </a:extLst>
            </p:cNvPr>
            <p:cNvGrpSpPr/>
            <p:nvPr/>
          </p:nvGrpSpPr>
          <p:grpSpPr>
            <a:xfrm>
              <a:off x="0" y="294224"/>
              <a:ext cx="10691813" cy="954509"/>
              <a:chOff x="0" y="294224"/>
              <a:chExt cx="10691813" cy="954509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xmlns="" id="{C541DA43-DBC2-4F7A-A2F4-7CF15235CB39}"/>
                  </a:ext>
                </a:extLst>
              </p:cNvPr>
              <p:cNvCxnSpPr/>
              <p:nvPr/>
            </p:nvCxnSpPr>
            <p:spPr>
              <a:xfrm flipH="1" flipV="1">
                <a:off x="1184501" y="751751"/>
                <a:ext cx="98683" cy="986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xmlns="" id="{C3BD2CDB-C847-40BB-94F5-8C01B9BC7ECD}"/>
                  </a:ext>
                </a:extLst>
              </p:cNvPr>
              <p:cNvSpPr/>
              <p:nvPr/>
            </p:nvSpPr>
            <p:spPr>
              <a:xfrm>
                <a:off x="219332" y="946686"/>
                <a:ext cx="1107818" cy="302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자유형 37">
                <a:extLst>
                  <a:ext uri="{FF2B5EF4-FFF2-40B4-BE49-F238E27FC236}">
                    <a16:creationId xmlns:a16="http://schemas.microsoft.com/office/drawing/2014/main" xmlns="" id="{C284FFB9-84C4-4734-8854-013C690562E3}"/>
                  </a:ext>
                </a:extLst>
              </p:cNvPr>
              <p:cNvSpPr/>
              <p:nvPr/>
            </p:nvSpPr>
            <p:spPr>
              <a:xfrm>
                <a:off x="0" y="677545"/>
                <a:ext cx="10691813" cy="316247"/>
              </a:xfrm>
              <a:custGeom>
                <a:avLst/>
                <a:gdLst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2453640"/>
                  <a:gd name="connsiteY0" fmla="*/ 213360 h 229164"/>
                  <a:gd name="connsiteX1" fmla="*/ 1173480 w 2453640"/>
                  <a:gd name="connsiteY1" fmla="*/ 213360 h 229164"/>
                  <a:gd name="connsiteX2" fmla="*/ 1432560 w 2453640"/>
                  <a:gd name="connsiteY2" fmla="*/ 0 h 229164"/>
                  <a:gd name="connsiteX3" fmla="*/ 2453640 w 2453640"/>
                  <a:gd name="connsiteY3" fmla="*/ 0 h 229164"/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3553778"/>
                  <a:gd name="connsiteY0" fmla="*/ 213360 h 213360"/>
                  <a:gd name="connsiteX1" fmla="*/ 1173480 w 3553778"/>
                  <a:gd name="connsiteY1" fmla="*/ 213360 h 213360"/>
                  <a:gd name="connsiteX2" fmla="*/ 1432560 w 3553778"/>
                  <a:gd name="connsiteY2" fmla="*/ 0 h 213360"/>
                  <a:gd name="connsiteX3" fmla="*/ 3553778 w 3553778"/>
                  <a:gd name="connsiteY3" fmla="*/ 0 h 213360"/>
                  <a:gd name="connsiteX0" fmla="*/ 0 w 7775258"/>
                  <a:gd name="connsiteY0" fmla="*/ 213360 h 213360"/>
                  <a:gd name="connsiteX1" fmla="*/ 1173480 w 7775258"/>
                  <a:gd name="connsiteY1" fmla="*/ 213360 h 213360"/>
                  <a:gd name="connsiteX2" fmla="*/ 1432560 w 7775258"/>
                  <a:gd name="connsiteY2" fmla="*/ 0 h 213360"/>
                  <a:gd name="connsiteX3" fmla="*/ 7775258 w 7775258"/>
                  <a:gd name="connsiteY3" fmla="*/ 7620 h 213360"/>
                  <a:gd name="connsiteX0" fmla="*/ 0 w 7775258"/>
                  <a:gd name="connsiteY0" fmla="*/ 205740 h 220980"/>
                  <a:gd name="connsiteX1" fmla="*/ 1173480 w 7775258"/>
                  <a:gd name="connsiteY1" fmla="*/ 205740 h 220980"/>
                  <a:gd name="connsiteX2" fmla="*/ 5661660 w 7775258"/>
                  <a:gd name="connsiteY2" fmla="*/ 0 h 220980"/>
                  <a:gd name="connsiteX3" fmla="*/ 7775258 w 7775258"/>
                  <a:gd name="connsiteY3" fmla="*/ 0 h 220980"/>
                  <a:gd name="connsiteX0" fmla="*/ 0 w 7775258"/>
                  <a:gd name="connsiteY0" fmla="*/ 205740 h 205740"/>
                  <a:gd name="connsiteX1" fmla="*/ 5334000 w 7775258"/>
                  <a:gd name="connsiteY1" fmla="*/ 18288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05740"/>
                  <a:gd name="connsiteX1" fmla="*/ 5318760 w 7775258"/>
                  <a:gd name="connsiteY1" fmla="*/ 19812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8522018"/>
                  <a:gd name="connsiteY0" fmla="*/ 243840 h 251460"/>
                  <a:gd name="connsiteX1" fmla="*/ 5372100 w 8522018"/>
                  <a:gd name="connsiteY1" fmla="*/ 251460 h 251460"/>
                  <a:gd name="connsiteX2" fmla="*/ 5661660 w 8522018"/>
                  <a:gd name="connsiteY2" fmla="*/ 38100 h 251460"/>
                  <a:gd name="connsiteX3" fmla="*/ 8522018 w 8522018"/>
                  <a:gd name="connsiteY3" fmla="*/ 0 h 25146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121"/>
                  <a:gd name="connsiteX1" fmla="*/ 5372100 w 8522018"/>
                  <a:gd name="connsiteY1" fmla="*/ 259080 h 259121"/>
                  <a:gd name="connsiteX2" fmla="*/ 5974080 w 8522018"/>
                  <a:gd name="connsiteY2" fmla="*/ 0 h 259121"/>
                  <a:gd name="connsiteX3" fmla="*/ 8522018 w 8522018"/>
                  <a:gd name="connsiteY3" fmla="*/ 7620 h 259121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44878"/>
                  <a:gd name="connsiteY0" fmla="*/ 251460 h 251502"/>
                  <a:gd name="connsiteX1" fmla="*/ 5349240 w 8544878"/>
                  <a:gd name="connsiteY1" fmla="*/ 251460 h 251502"/>
                  <a:gd name="connsiteX2" fmla="*/ 5974080 w 8544878"/>
                  <a:gd name="connsiteY2" fmla="*/ 0 h 251502"/>
                  <a:gd name="connsiteX3" fmla="*/ 8544878 w 854487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52498"/>
                  <a:gd name="connsiteY0" fmla="*/ 251460 h 251502"/>
                  <a:gd name="connsiteX1" fmla="*/ 5349240 w 8552498"/>
                  <a:gd name="connsiteY1" fmla="*/ 251460 h 251502"/>
                  <a:gd name="connsiteX2" fmla="*/ 5974080 w 8552498"/>
                  <a:gd name="connsiteY2" fmla="*/ 0 h 251502"/>
                  <a:gd name="connsiteX3" fmla="*/ 8552498 w 8552498"/>
                  <a:gd name="connsiteY3" fmla="*/ 7620 h 251502"/>
                  <a:gd name="connsiteX0" fmla="*/ 0 w 8600123"/>
                  <a:gd name="connsiteY0" fmla="*/ 434340 h 434382"/>
                  <a:gd name="connsiteX1" fmla="*/ 5349240 w 8600123"/>
                  <a:gd name="connsiteY1" fmla="*/ 434340 h 434382"/>
                  <a:gd name="connsiteX2" fmla="*/ 5974080 w 8600123"/>
                  <a:gd name="connsiteY2" fmla="*/ 182880 h 434382"/>
                  <a:gd name="connsiteX3" fmla="*/ 8600123 w 8600123"/>
                  <a:gd name="connsiteY3" fmla="*/ 0 h 434382"/>
                  <a:gd name="connsiteX0" fmla="*/ 0 w 8562023"/>
                  <a:gd name="connsiteY0" fmla="*/ 443865 h 443907"/>
                  <a:gd name="connsiteX1" fmla="*/ 5349240 w 8562023"/>
                  <a:gd name="connsiteY1" fmla="*/ 443865 h 443907"/>
                  <a:gd name="connsiteX2" fmla="*/ 5974080 w 8562023"/>
                  <a:gd name="connsiteY2" fmla="*/ 192405 h 443907"/>
                  <a:gd name="connsiteX3" fmla="*/ 8562023 w 8562023"/>
                  <a:gd name="connsiteY3" fmla="*/ 0 h 443907"/>
                  <a:gd name="connsiteX0" fmla="*/ 0 w 8562023"/>
                  <a:gd name="connsiteY0" fmla="*/ 451485 h 484928"/>
                  <a:gd name="connsiteX1" fmla="*/ 5349240 w 8562023"/>
                  <a:gd name="connsiteY1" fmla="*/ 451485 h 484928"/>
                  <a:gd name="connsiteX2" fmla="*/ 6012180 w 8562023"/>
                  <a:gd name="connsiteY2" fmla="*/ 0 h 484928"/>
                  <a:gd name="connsiteX3" fmla="*/ 8562023 w 8562023"/>
                  <a:gd name="connsiteY3" fmla="*/ 7620 h 484928"/>
                  <a:gd name="connsiteX0" fmla="*/ 0 w 8562023"/>
                  <a:gd name="connsiteY0" fmla="*/ 451485 h 451485"/>
                  <a:gd name="connsiteX1" fmla="*/ 5215890 w 8562023"/>
                  <a:gd name="connsiteY1" fmla="*/ 42291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4196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51485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7620 h 451486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83820 h 451486"/>
                  <a:gd name="connsiteX0" fmla="*/ 0 w 8562023"/>
                  <a:gd name="connsiteY0" fmla="*/ 375285 h 403084"/>
                  <a:gd name="connsiteX1" fmla="*/ 5253990 w 8562023"/>
                  <a:gd name="connsiteY1" fmla="*/ 375285 h 403084"/>
                  <a:gd name="connsiteX2" fmla="*/ 6250305 w 8562023"/>
                  <a:gd name="connsiteY2" fmla="*/ 0 h 403084"/>
                  <a:gd name="connsiteX3" fmla="*/ 8562023 w 8562023"/>
                  <a:gd name="connsiteY3" fmla="*/ 7620 h 403084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84810 h 413314"/>
                  <a:gd name="connsiteX1" fmla="*/ 5739765 w 8562023"/>
                  <a:gd name="connsiteY1" fmla="*/ 384810 h 413314"/>
                  <a:gd name="connsiteX2" fmla="*/ 6402705 w 8562023"/>
                  <a:gd name="connsiteY2" fmla="*/ 0 h 413314"/>
                  <a:gd name="connsiteX3" fmla="*/ 8562023 w 8562023"/>
                  <a:gd name="connsiteY3" fmla="*/ 17145 h 413314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7190 h 377190"/>
                  <a:gd name="connsiteX1" fmla="*/ 5911215 w 8562023"/>
                  <a:gd name="connsiteY1" fmla="*/ 377190 h 377190"/>
                  <a:gd name="connsiteX2" fmla="*/ 6450330 w 8562023"/>
                  <a:gd name="connsiteY2" fmla="*/ 1905 h 377190"/>
                  <a:gd name="connsiteX3" fmla="*/ 8562023 w 8562023"/>
                  <a:gd name="connsiteY3" fmla="*/ 0 h 377190"/>
                  <a:gd name="connsiteX0" fmla="*/ 0 w 8574723"/>
                  <a:gd name="connsiteY0" fmla="*/ 377190 h 377190"/>
                  <a:gd name="connsiteX1" fmla="*/ 5911215 w 8574723"/>
                  <a:gd name="connsiteY1" fmla="*/ 377190 h 377190"/>
                  <a:gd name="connsiteX2" fmla="*/ 6450330 w 8574723"/>
                  <a:gd name="connsiteY2" fmla="*/ 1905 h 377190"/>
                  <a:gd name="connsiteX3" fmla="*/ 8574723 w 8574723"/>
                  <a:gd name="connsiteY3" fmla="*/ 0 h 377190"/>
                  <a:gd name="connsiteX0" fmla="*/ 0 w 8568373"/>
                  <a:gd name="connsiteY0" fmla="*/ 375285 h 375285"/>
                  <a:gd name="connsiteX1" fmla="*/ 5911215 w 8568373"/>
                  <a:gd name="connsiteY1" fmla="*/ 375285 h 375285"/>
                  <a:gd name="connsiteX2" fmla="*/ 6450330 w 8568373"/>
                  <a:gd name="connsiteY2" fmla="*/ 0 h 375285"/>
                  <a:gd name="connsiteX3" fmla="*/ 8568373 w 8568373"/>
                  <a:gd name="connsiteY3" fmla="*/ 4445 h 375285"/>
                  <a:gd name="connsiteX0" fmla="*/ 0 w 11886715"/>
                  <a:gd name="connsiteY0" fmla="*/ 375285 h 375285"/>
                  <a:gd name="connsiteX1" fmla="*/ 9229557 w 11886715"/>
                  <a:gd name="connsiteY1" fmla="*/ 375285 h 375285"/>
                  <a:gd name="connsiteX2" fmla="*/ 9768672 w 11886715"/>
                  <a:gd name="connsiteY2" fmla="*/ 0 h 375285"/>
                  <a:gd name="connsiteX3" fmla="*/ 11886715 w 11886715"/>
                  <a:gd name="connsiteY3" fmla="*/ 4445 h 37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86715" h="375285">
                    <a:moveTo>
                      <a:pt x="0" y="375285"/>
                    </a:moveTo>
                    <a:lnTo>
                      <a:pt x="9229557" y="375285"/>
                    </a:lnTo>
                    <a:cubicBezTo>
                      <a:pt x="9599762" y="369888"/>
                      <a:pt x="9474032" y="2540"/>
                      <a:pt x="9768672" y="0"/>
                    </a:cubicBezTo>
                    <a:lnTo>
                      <a:pt x="11886715" y="4445"/>
                    </a:lnTo>
                  </a:path>
                </a:pathLst>
              </a:custGeom>
              <a:ln w="15875">
                <a:solidFill>
                  <a:srgbClr val="EAEAEA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xmlns="" id="{31FA2D59-9C9A-4848-A930-9DD0CC8C0712}"/>
                  </a:ext>
                </a:extLst>
              </p:cNvPr>
              <p:cNvSpPr/>
              <p:nvPr/>
            </p:nvSpPr>
            <p:spPr>
              <a:xfrm>
                <a:off x="8974603" y="530549"/>
                <a:ext cx="1393561" cy="294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모서리가 둥근 직사각형 40">
                <a:extLst>
                  <a:ext uri="{FF2B5EF4-FFF2-40B4-BE49-F238E27FC236}">
                    <a16:creationId xmlns:a16="http://schemas.microsoft.com/office/drawing/2014/main" xmlns="" id="{1174DE4E-8B48-4777-B662-614B354A10ED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solidFill>
                <a:srgbClr val="A88541"/>
              </a:solidFill>
              <a:ln w="9525">
                <a:solidFill>
                  <a:schemeClr val="bg1"/>
                </a:solidFill>
              </a:ln>
              <a:effectLst>
                <a:outerShdw dist="25400" algn="l" rotWithShape="0">
                  <a:schemeClr val="bg1">
                    <a:lumMod val="8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xmlns="" id="{F6C99188-185A-4B1D-A801-8ECB3FA6301B}"/>
                  </a:ext>
                </a:extLst>
              </p:cNvPr>
              <p:cNvSpPr/>
              <p:nvPr/>
            </p:nvSpPr>
            <p:spPr>
              <a:xfrm flipV="1">
                <a:off x="763484" y="495535"/>
                <a:ext cx="104985" cy="82276"/>
              </a:xfrm>
              <a:prstGeom prst="triangle">
                <a:avLst/>
              </a:prstGeom>
              <a:solidFill>
                <a:srgbClr val="A8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/>
              </a:p>
            </p:txBody>
          </p:sp>
          <p:sp>
            <p:nvSpPr>
              <p:cNvPr id="25" name="모서리가 둥근 직사각형 42">
                <a:extLst>
                  <a:ext uri="{FF2B5EF4-FFF2-40B4-BE49-F238E27FC236}">
                    <a16:creationId xmlns:a16="http://schemas.microsoft.com/office/drawing/2014/main" xmlns="" id="{983356CD-F0E7-44C4-B64D-E4A555C9B0D9}"/>
                  </a:ext>
                </a:extLst>
              </p:cNvPr>
              <p:cNvSpPr/>
              <p:nvPr/>
            </p:nvSpPr>
            <p:spPr>
              <a:xfrm>
                <a:off x="450923" y="433216"/>
                <a:ext cx="730111" cy="55513"/>
              </a:xfrm>
              <a:prstGeom prst="roundRect">
                <a:avLst>
                  <a:gd name="adj" fmla="val 50000"/>
                </a:avLst>
              </a:prstGeom>
              <a:solidFill>
                <a:srgbClr val="755D2D">
                  <a:alpha val="66667"/>
                </a:srgb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6" name="모서리가 둥근 직사각형 43">
                <a:extLst>
                  <a:ext uri="{FF2B5EF4-FFF2-40B4-BE49-F238E27FC236}">
                    <a16:creationId xmlns:a16="http://schemas.microsoft.com/office/drawing/2014/main" xmlns="" id="{EDCAF93C-2F3D-48D2-8F26-250113562E03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" bIns="72000" rtlCol="0" anchor="ctr"/>
              <a:lstStyle/>
              <a:p>
                <a:pPr algn="ctr"/>
                <a:r>
                  <a:rPr lang="ko-KR" altLang="en-US" sz="1100" i="1" kern="0" spc="-6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  <a:cs typeface="Aharoni" pitchFamily="2" charset="-79"/>
                  </a:rPr>
                  <a:t>사내 교육용</a:t>
                </a:r>
              </a:p>
            </p:txBody>
          </p:sp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13183C08-D640-41CA-A733-70DF40F6A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8962" y="535393"/>
              <a:ext cx="1242339" cy="280187"/>
            </a:xfrm>
            <a:prstGeom prst="rect">
              <a:avLst/>
            </a:prstGeom>
          </p:spPr>
        </p:pic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7400EB03-0335-4167-A6B0-5299360274FE}"/>
              </a:ext>
            </a:extLst>
          </p:cNvPr>
          <p:cNvSpPr/>
          <p:nvPr/>
        </p:nvSpPr>
        <p:spPr>
          <a:xfrm>
            <a:off x="1530931" y="6440880"/>
            <a:ext cx="609217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latinLnBrk="0">
              <a:defRPr/>
            </a:pP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, </a:t>
            </a: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고객에게 제시 설명용으로 사용 할 수 없습니다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374955-4A04-0CAC-B3B0-D68A0C7FBADD}"/>
              </a:ext>
            </a:extLst>
          </p:cNvPr>
          <p:cNvSpPr txBox="1"/>
          <p:nvPr/>
        </p:nvSpPr>
        <p:spPr>
          <a:xfrm>
            <a:off x="7448097" y="691889"/>
            <a:ext cx="1162504" cy="265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GA </a:t>
            </a:r>
            <a:r>
              <a:rPr lang="ko-KR" altLang="en-US" sz="1200" b="1" dirty="0" err="1">
                <a:solidFill>
                  <a:srgbClr val="FF0000"/>
                </a:solidFill>
              </a:rPr>
              <a:t>교육용자료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50925A2E-F41E-EB5A-C281-EA1666DB8FBE}"/>
              </a:ext>
            </a:extLst>
          </p:cNvPr>
          <p:cNvSpPr/>
          <p:nvPr/>
        </p:nvSpPr>
        <p:spPr>
          <a:xfrm>
            <a:off x="4675026" y="1142806"/>
            <a:ext cx="2556587" cy="811763"/>
          </a:xfrm>
          <a:custGeom>
            <a:avLst/>
            <a:gdLst>
              <a:gd name="connsiteX0" fmla="*/ 0 w 2556587"/>
              <a:gd name="connsiteY0" fmla="*/ 811763 h 811763"/>
              <a:gd name="connsiteX1" fmla="*/ 1418253 w 2556587"/>
              <a:gd name="connsiteY1" fmla="*/ 615820 h 811763"/>
              <a:gd name="connsiteX2" fmla="*/ 2435289 w 2556587"/>
              <a:gd name="connsiteY2" fmla="*/ 65314 h 811763"/>
              <a:gd name="connsiteX3" fmla="*/ 2556587 w 2556587"/>
              <a:gd name="connsiteY3" fmla="*/ 0 h 81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587" h="811763">
                <a:moveTo>
                  <a:pt x="0" y="811763"/>
                </a:moveTo>
                <a:cubicBezTo>
                  <a:pt x="506186" y="775995"/>
                  <a:pt x="1012372" y="740228"/>
                  <a:pt x="1418253" y="615820"/>
                </a:cubicBezTo>
                <a:cubicBezTo>
                  <a:pt x="1824134" y="491412"/>
                  <a:pt x="2245567" y="167951"/>
                  <a:pt x="2435289" y="65314"/>
                </a:cubicBezTo>
                <a:lnTo>
                  <a:pt x="2556587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4AAF480-994C-53D8-E6F6-3C396A36D4CA}"/>
              </a:ext>
            </a:extLst>
          </p:cNvPr>
          <p:cNvSpPr/>
          <p:nvPr/>
        </p:nvSpPr>
        <p:spPr>
          <a:xfrm>
            <a:off x="1616758" y="1131164"/>
            <a:ext cx="6615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당당한 </a:t>
            </a:r>
            <a:r>
              <a:rPr lang="ko-KR" altLang="en-US" sz="2400" b="1" kern="0" spc="-2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인생</a:t>
            </a:r>
            <a:r>
              <a:rPr lang="ko-KR" altLang="en-US" sz="2400" b="1" kern="0" spc="-2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00B0F0"/>
                </a:solidFill>
                <a:latin typeface="맑은 고딕"/>
                <a:cs typeface="Aharoni" pitchFamily="2" charset="-79"/>
              </a:rPr>
              <a:t>간편</a:t>
            </a:r>
            <a:r>
              <a:rPr lang="ko-KR" altLang="en-US" sz="2400" b="1" kern="0" spc="-2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종신보험무배당</a:t>
            </a:r>
            <a:r>
              <a:rPr lang="en-US" altLang="ko-KR" sz="2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2401 </a:t>
            </a:r>
            <a:r>
              <a:rPr lang="ko-KR" altLang="en-US" sz="2400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cs typeface="Aharoni" pitchFamily="2" charset="-79"/>
              </a:rPr>
              <a:t>환급율</a:t>
            </a:r>
            <a:r>
              <a:rPr lang="ko-KR" altLang="en-US" sz="36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cs typeface="Aharoni" pitchFamily="2" charset="-79"/>
              </a:rPr>
              <a:t> </a:t>
            </a:r>
            <a:r>
              <a:rPr lang="en-US" altLang="ko-KR" sz="36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UP</a:t>
            </a:r>
          </a:p>
        </p:txBody>
      </p:sp>
      <p:graphicFrame>
        <p:nvGraphicFramePr>
          <p:cNvPr id="5" name="표 3">
            <a:extLst>
              <a:ext uri="{FF2B5EF4-FFF2-40B4-BE49-F238E27FC236}">
                <a16:creationId xmlns:a16="http://schemas.microsoft.com/office/drawing/2014/main" xmlns="" id="{D01C1F8E-A7F6-E380-0407-2E96CEA25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024801"/>
              </p:ext>
            </p:extLst>
          </p:nvPr>
        </p:nvGraphicFramePr>
        <p:xfrm>
          <a:off x="358065" y="2999538"/>
          <a:ext cx="8440698" cy="68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566">
                  <a:extLst>
                    <a:ext uri="{9D8B030D-6E8A-4147-A177-3AD203B41FA5}">
                      <a16:colId xmlns:a16="http://schemas.microsoft.com/office/drawing/2014/main" xmlns="" val="2265934524"/>
                    </a:ext>
                  </a:extLst>
                </a:gridCol>
                <a:gridCol w="2813566">
                  <a:extLst>
                    <a:ext uri="{9D8B030D-6E8A-4147-A177-3AD203B41FA5}">
                      <a16:colId xmlns:a16="http://schemas.microsoft.com/office/drawing/2014/main" xmlns="" val="1775214906"/>
                    </a:ext>
                  </a:extLst>
                </a:gridCol>
                <a:gridCol w="2813566">
                  <a:extLst>
                    <a:ext uri="{9D8B030D-6E8A-4147-A177-3AD203B41FA5}">
                      <a16:colId xmlns:a16="http://schemas.microsoft.com/office/drawing/2014/main" xmlns="" val="6238486"/>
                    </a:ext>
                  </a:extLst>
                </a:gridCol>
              </a:tblGrid>
              <a:tr h="6861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2800" b="1" dirty="0" err="1">
                          <a:solidFill>
                            <a:schemeClr val="tx1"/>
                          </a:solidFill>
                        </a:rPr>
                        <a:t>년납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94%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127.1%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4504346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8F27978C-E25B-8D32-8194-88C74D56BF27}"/>
              </a:ext>
            </a:extLst>
          </p:cNvPr>
          <p:cNvSpPr/>
          <p:nvPr/>
        </p:nvSpPr>
        <p:spPr>
          <a:xfrm>
            <a:off x="3172409" y="2309715"/>
            <a:ext cx="27991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납입완료시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F094B38C-79E7-2E96-E73C-0FED68BCC3F4}"/>
              </a:ext>
            </a:extLst>
          </p:cNvPr>
          <p:cNvSpPr/>
          <p:nvPr/>
        </p:nvSpPr>
        <p:spPr>
          <a:xfrm>
            <a:off x="6030688" y="2303489"/>
            <a:ext cx="27991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</a:t>
            </a:r>
            <a:r>
              <a:rPr lang="ko-KR" altLang="en-US" sz="2000" b="1" dirty="0" err="1">
                <a:solidFill>
                  <a:schemeClr val="bg1"/>
                </a:solidFill>
              </a:rPr>
              <a:t>년시점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표 3">
            <a:extLst>
              <a:ext uri="{FF2B5EF4-FFF2-40B4-BE49-F238E27FC236}">
                <a16:creationId xmlns:a16="http://schemas.microsoft.com/office/drawing/2014/main" xmlns="" id="{FF06B445-FDBB-4D14-FC09-7791747AD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93884"/>
              </p:ext>
            </p:extLst>
          </p:nvPr>
        </p:nvGraphicFramePr>
        <p:xfrm>
          <a:off x="361174" y="3914562"/>
          <a:ext cx="8440698" cy="68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566">
                  <a:extLst>
                    <a:ext uri="{9D8B030D-6E8A-4147-A177-3AD203B41FA5}">
                      <a16:colId xmlns:a16="http://schemas.microsoft.com/office/drawing/2014/main" xmlns="" val="2265934524"/>
                    </a:ext>
                  </a:extLst>
                </a:gridCol>
                <a:gridCol w="2813566">
                  <a:extLst>
                    <a:ext uri="{9D8B030D-6E8A-4147-A177-3AD203B41FA5}">
                      <a16:colId xmlns:a16="http://schemas.microsoft.com/office/drawing/2014/main" xmlns="" val="1775214906"/>
                    </a:ext>
                  </a:extLst>
                </a:gridCol>
                <a:gridCol w="2813566">
                  <a:extLst>
                    <a:ext uri="{9D8B030D-6E8A-4147-A177-3AD203B41FA5}">
                      <a16:colId xmlns:a16="http://schemas.microsoft.com/office/drawing/2014/main" xmlns="" val="6238486"/>
                    </a:ext>
                  </a:extLst>
                </a:gridCol>
              </a:tblGrid>
              <a:tr h="6861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2800" b="1" dirty="0" err="1">
                          <a:solidFill>
                            <a:schemeClr val="tx1"/>
                          </a:solidFill>
                        </a:rPr>
                        <a:t>년납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99.8%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126.9%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4504346"/>
                  </a:ext>
                </a:extLst>
              </a:tr>
            </a:tbl>
          </a:graphicData>
        </a:graphic>
      </p:graphicFrame>
      <p:graphicFrame>
        <p:nvGraphicFramePr>
          <p:cNvPr id="9" name="표 3">
            <a:extLst>
              <a:ext uri="{FF2B5EF4-FFF2-40B4-BE49-F238E27FC236}">
                <a16:creationId xmlns:a16="http://schemas.microsoft.com/office/drawing/2014/main" xmlns="" id="{4EB372B7-7674-2214-65DB-4C37C3575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846559"/>
              </p:ext>
            </p:extLst>
          </p:nvPr>
        </p:nvGraphicFramePr>
        <p:xfrm>
          <a:off x="364283" y="4815894"/>
          <a:ext cx="8440698" cy="68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566">
                  <a:extLst>
                    <a:ext uri="{9D8B030D-6E8A-4147-A177-3AD203B41FA5}">
                      <a16:colId xmlns:a16="http://schemas.microsoft.com/office/drawing/2014/main" xmlns="" val="2265934524"/>
                    </a:ext>
                  </a:extLst>
                </a:gridCol>
                <a:gridCol w="2813566">
                  <a:extLst>
                    <a:ext uri="{9D8B030D-6E8A-4147-A177-3AD203B41FA5}">
                      <a16:colId xmlns:a16="http://schemas.microsoft.com/office/drawing/2014/main" xmlns="" val="1775214906"/>
                    </a:ext>
                  </a:extLst>
                </a:gridCol>
                <a:gridCol w="2813566">
                  <a:extLst>
                    <a:ext uri="{9D8B030D-6E8A-4147-A177-3AD203B41FA5}">
                      <a16:colId xmlns:a16="http://schemas.microsoft.com/office/drawing/2014/main" xmlns="" val="6238486"/>
                    </a:ext>
                  </a:extLst>
                </a:gridCol>
              </a:tblGrid>
              <a:tr h="6861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2800" b="1" dirty="0" err="1">
                          <a:solidFill>
                            <a:schemeClr val="tx1"/>
                          </a:solidFill>
                        </a:rPr>
                        <a:t>년납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121.4%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4504346"/>
                  </a:ext>
                </a:extLst>
              </a:tr>
            </a:tbl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A090C322-3FAE-B2ED-41AD-7AE36794CEFD}"/>
              </a:ext>
            </a:extLst>
          </p:cNvPr>
          <p:cNvSpPr/>
          <p:nvPr/>
        </p:nvSpPr>
        <p:spPr>
          <a:xfrm>
            <a:off x="5896946" y="2934866"/>
            <a:ext cx="2967135" cy="263246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B736A1D5-C090-62B4-4DE6-2D4B734EA80E}"/>
              </a:ext>
            </a:extLst>
          </p:cNvPr>
          <p:cNvSpPr/>
          <p:nvPr/>
        </p:nvSpPr>
        <p:spPr>
          <a:xfrm>
            <a:off x="5847686" y="1938233"/>
            <a:ext cx="3047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【</a:t>
            </a:r>
            <a:r>
              <a:rPr lang="ko-KR" altLang="en-US" sz="1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간편심사 체증형 </a:t>
            </a:r>
            <a:r>
              <a:rPr lang="en-US" altLang="ko-KR" sz="1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40</a:t>
            </a:r>
            <a:r>
              <a:rPr lang="ko-KR" altLang="en-US" sz="1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세 남자 가입금액 </a:t>
            </a:r>
            <a:r>
              <a:rPr lang="en-US" altLang="ko-KR" sz="1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1</a:t>
            </a:r>
            <a:r>
              <a:rPr lang="ko-KR" altLang="en-US" sz="1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억</a:t>
            </a:r>
            <a:r>
              <a:rPr lang="en-US" altLang="ko-KR" sz="1400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】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F0662CC2-49B6-0A4D-0BF8-8B56B3556271}"/>
              </a:ext>
            </a:extLst>
          </p:cNvPr>
          <p:cNvSpPr/>
          <p:nvPr/>
        </p:nvSpPr>
        <p:spPr>
          <a:xfrm>
            <a:off x="604760" y="1104867"/>
            <a:ext cx="697923" cy="6762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rgbClr val="00B0F0"/>
                </a:solidFill>
                <a:latin typeface="+mn-ea"/>
              </a:rPr>
              <a:t>1</a:t>
            </a:r>
            <a:endParaRPr lang="ko-KR" altLang="en-US" sz="3600" b="1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28" name="Titre 3">
            <a:extLst>
              <a:ext uri="{FF2B5EF4-FFF2-40B4-BE49-F238E27FC236}">
                <a16:creationId xmlns:a16="http://schemas.microsoft.com/office/drawing/2014/main" xmlns="" id="{E2C837BA-5B93-B9DF-7AEF-CDCBA0FA6D75}"/>
              </a:ext>
            </a:extLst>
          </p:cNvPr>
          <p:cNvSpPr txBox="1">
            <a:spLocks/>
          </p:cNvSpPr>
          <p:nvPr/>
        </p:nvSpPr>
        <p:spPr>
          <a:xfrm>
            <a:off x="1421623" y="465903"/>
            <a:ext cx="5503052" cy="346249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ko-KR" altLang="en-US" sz="20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  <a:cs typeface="Aharoni" pitchFamily="2" charset="-79"/>
              </a:rPr>
              <a:t>당당한 </a:t>
            </a:r>
            <a:r>
              <a:rPr lang="ko-KR" altLang="en-US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인생종신보험</a:t>
            </a:r>
            <a:r>
              <a:rPr lang="en-US" altLang="ko-KR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(</a:t>
            </a:r>
            <a:r>
              <a:rPr lang="ko-KR" altLang="en-US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해약환급금 일부지급형</a:t>
            </a:r>
            <a:r>
              <a:rPr lang="en-US" altLang="ko-KR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(50%))</a:t>
            </a:r>
            <a:r>
              <a:rPr lang="en-US" altLang="ko-KR" sz="20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(2401)</a:t>
            </a:r>
            <a:endParaRPr lang="ko-KR" altLang="en-US" sz="2000" kern="0" spc="-2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  <a:cs typeface="Aharoni" pitchFamily="2" charset="-79"/>
            </a:endParaRPr>
          </a:p>
        </p:txBody>
      </p:sp>
      <p:sp>
        <p:nvSpPr>
          <p:cNvPr id="29" name="Titre 3">
            <a:extLst>
              <a:ext uri="{FF2B5EF4-FFF2-40B4-BE49-F238E27FC236}">
                <a16:creationId xmlns:a16="http://schemas.microsoft.com/office/drawing/2014/main" xmlns="" id="{E52A7C99-51C8-964C-D9B4-50503BC6474E}"/>
              </a:ext>
            </a:extLst>
          </p:cNvPr>
          <p:cNvSpPr txBox="1">
            <a:spLocks/>
          </p:cNvSpPr>
          <p:nvPr/>
        </p:nvSpPr>
        <p:spPr>
          <a:xfrm>
            <a:off x="423383" y="401161"/>
            <a:ext cx="556537" cy="507484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ko-KR" sz="4000" b="0" spc="-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alibri Bold" panose="020F0702030404030204" pitchFamily="34" charset="0"/>
              </a:rPr>
              <a:t>1</a:t>
            </a:r>
            <a:r>
              <a:rPr lang="en-US" altLang="ko-KR" sz="2000" b="0" spc="-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alibri Bold" panose="020F0702030404030204" pitchFamily="34" charset="0"/>
              </a:rPr>
              <a:t>-1</a:t>
            </a:r>
            <a:endParaRPr lang="en-US" altLang="ko-KR" sz="4000" b="0" spc="-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Calibri Bold" panose="020F0702030404030204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7840" y="5881983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5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7400EB03-0335-4167-A6B0-5299360274FE}"/>
              </a:ext>
            </a:extLst>
          </p:cNvPr>
          <p:cNvSpPr/>
          <p:nvPr/>
        </p:nvSpPr>
        <p:spPr>
          <a:xfrm>
            <a:off x="1530931" y="6440880"/>
            <a:ext cx="609217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latinLnBrk="0">
              <a:defRPr/>
            </a:pPr>
            <a:r>
              <a:rPr lang="ko-KR" altLang="en-US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, </a:t>
            </a:r>
            <a:r>
              <a:rPr lang="ko-KR" altLang="en-US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고객에게 제시 </a:t>
            </a:r>
            <a:r>
              <a:rPr lang="ko-KR" altLang="en-US" sz="1000" b="1" kern="0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설명용으로</a:t>
            </a:r>
            <a:r>
              <a:rPr lang="ko-KR" altLang="en-US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 사용 할 수 없습니다</a:t>
            </a:r>
            <a:r>
              <a:rPr lang="en-US" altLang="ko-KR" sz="10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.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C6401B2E-3D4B-4302-BEDE-09BB674C98CF}"/>
              </a:ext>
            </a:extLst>
          </p:cNvPr>
          <p:cNvSpPr/>
          <p:nvPr/>
        </p:nvSpPr>
        <p:spPr>
          <a:xfrm>
            <a:off x="1555640" y="2609418"/>
            <a:ext cx="5998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HighFive</a:t>
            </a:r>
            <a:r>
              <a:rPr lang="ko-KR" altLang="en-US" sz="3600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/>
                <a:cs typeface="Aharoni" pitchFamily="2" charset="-79"/>
              </a:rPr>
              <a:t>플러스</a:t>
            </a:r>
            <a:r>
              <a:rPr lang="ko-KR" altLang="en-US" sz="3600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변액연금</a:t>
            </a:r>
            <a:r>
              <a:rPr lang="ko-KR" altLang="en-US" b="1" kern="0" spc="-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무배당</a:t>
            </a:r>
            <a:r>
              <a:rPr lang="en-US" altLang="ko-KR" b="1" kern="0" spc="-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latin typeface="맑은 고딕"/>
                <a:cs typeface="Aharoni" pitchFamily="2" charset="-79"/>
              </a:rPr>
              <a:t>2401</a:t>
            </a:r>
            <a:endParaRPr lang="en-US" altLang="ko-KR" sz="3600" b="1" kern="0" spc="-2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latin typeface="맑은 고딕"/>
              <a:cs typeface="Aharoni" pitchFamily="2" charset="-79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968231" y="2343069"/>
            <a:ext cx="7199804" cy="128016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76073AD-9B8D-DB57-DE69-490CDDE7C6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215" y="498140"/>
            <a:ext cx="1630937" cy="405598"/>
          </a:xfrm>
          <a:prstGeom prst="rect">
            <a:avLst/>
          </a:prstGeom>
        </p:spPr>
      </p:pic>
      <p:pic>
        <p:nvPicPr>
          <p:cNvPr id="8" name="그림 2">
            <a:extLst>
              <a:ext uri="{FF2B5EF4-FFF2-40B4-BE49-F238E27FC236}">
                <a16:creationId xmlns:a16="http://schemas.microsoft.com/office/drawing/2014/main" xmlns="" id="{E62FFA60-040E-0F7B-B122-F60737B14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35799" r="68091" b="40781"/>
          <a:stretch>
            <a:fillRect/>
          </a:stretch>
        </p:blipFill>
        <p:spPr bwMode="auto">
          <a:xfrm>
            <a:off x="323628" y="244466"/>
            <a:ext cx="1154649" cy="11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xmlns="" id="{4951617C-BA5D-A571-202F-B003B09FFEC3}"/>
              </a:ext>
            </a:extLst>
          </p:cNvPr>
          <p:cNvSpPr txBox="1">
            <a:spLocks/>
          </p:cNvSpPr>
          <p:nvPr/>
        </p:nvSpPr>
        <p:spPr>
          <a:xfrm>
            <a:off x="1421623" y="667679"/>
            <a:ext cx="3791981" cy="45704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en-US" altLang="ko-KR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2024</a:t>
            </a:r>
            <a:r>
              <a:rPr lang="ko-KR" altLang="en-US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 </a:t>
            </a:r>
            <a:r>
              <a:rPr lang="en-US" altLang="ko-KR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  <a:cs typeface="Aharoni" pitchFamily="2" charset="-79"/>
              </a:rPr>
              <a:t>Start!</a:t>
            </a:r>
            <a:r>
              <a:rPr lang="ko-KR" altLang="en-US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  <a:cs typeface="Aharoni" pitchFamily="2" charset="-79"/>
              </a:rPr>
              <a:t> </a:t>
            </a:r>
            <a:r>
              <a:rPr lang="en-US" altLang="ko-KR" sz="28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  <a:cs typeface="Aharoni" pitchFamily="2" charset="-79"/>
              </a:rPr>
              <a:t>DGB</a:t>
            </a:r>
            <a:endParaRPr lang="ko-KR" altLang="en-US" sz="2800" kern="0" spc="-2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  <a:cs typeface="Aharoni" pitchFamily="2" charset="-79"/>
            </a:endParaRPr>
          </a:p>
        </p:txBody>
      </p:sp>
      <p:sp>
        <p:nvSpPr>
          <p:cNvPr id="10" name="화살표: 줄무늬가 있는 오른쪽 9">
            <a:extLst>
              <a:ext uri="{FF2B5EF4-FFF2-40B4-BE49-F238E27FC236}">
                <a16:creationId xmlns:a16="http://schemas.microsoft.com/office/drawing/2014/main" xmlns="" id="{C8140E61-F83A-3132-24F8-008D84CB73F8}"/>
              </a:ext>
            </a:extLst>
          </p:cNvPr>
          <p:cNvSpPr/>
          <p:nvPr/>
        </p:nvSpPr>
        <p:spPr>
          <a:xfrm rot="16200000">
            <a:off x="7513538" y="1902205"/>
            <a:ext cx="1381125" cy="1154649"/>
          </a:xfrm>
          <a:prstGeom prst="striped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27556A2E-EAFA-6D0B-CBBA-A93AB8E8ACC7}"/>
              </a:ext>
            </a:extLst>
          </p:cNvPr>
          <p:cNvSpPr/>
          <p:nvPr/>
        </p:nvSpPr>
        <p:spPr>
          <a:xfrm>
            <a:off x="7416477" y="3327603"/>
            <a:ext cx="1503115" cy="561975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FF00"/>
                </a:solidFill>
                <a:latin typeface="+mn-ea"/>
              </a:rPr>
              <a:t>개  정</a:t>
            </a:r>
            <a:r>
              <a:rPr lang="en-US" altLang="ko-KR" sz="1400" b="1" dirty="0">
                <a:solidFill>
                  <a:srgbClr val="FFFF00"/>
                </a:solidFill>
                <a:latin typeface="+mn-ea"/>
              </a:rPr>
              <a:t>(</a:t>
            </a:r>
            <a:r>
              <a:rPr lang="en-US" altLang="ko-KR" sz="1400" b="1" dirty="0" smtClean="0">
                <a:solidFill>
                  <a:srgbClr val="FFFF00"/>
                </a:solidFill>
                <a:latin typeface="+mn-ea"/>
              </a:rPr>
              <a:t>2401)</a:t>
            </a:r>
            <a:endParaRPr lang="ko-KR" altLang="en-US" sz="1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C14E7FFD-F590-93AB-4357-2F81523FA7FA}"/>
              </a:ext>
            </a:extLst>
          </p:cNvPr>
          <p:cNvSpPr/>
          <p:nvPr/>
        </p:nvSpPr>
        <p:spPr>
          <a:xfrm>
            <a:off x="7452542" y="3987779"/>
            <a:ext cx="1503115" cy="5619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rgbClr val="FF0000"/>
                </a:solidFill>
                <a:latin typeface="+mn-ea"/>
              </a:rPr>
              <a:t>연금액</a:t>
            </a:r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  <a:latin typeface="+mn-ea"/>
              </a:rPr>
              <a:t>UP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505F199E-0913-59DE-77AF-2855CCD72113}"/>
              </a:ext>
            </a:extLst>
          </p:cNvPr>
          <p:cNvSpPr/>
          <p:nvPr/>
        </p:nvSpPr>
        <p:spPr>
          <a:xfrm>
            <a:off x="1996421" y="3374365"/>
            <a:ext cx="5204480" cy="573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최대</a:t>
            </a:r>
            <a:r>
              <a:rPr lang="en-US" altLang="ko-KR" b="1" dirty="0">
                <a:solidFill>
                  <a:schemeClr val="tx1"/>
                </a:solidFill>
              </a:rPr>
              <a:t>30</a:t>
            </a:r>
            <a:r>
              <a:rPr lang="ko-KR" altLang="en-US" b="1" dirty="0" err="1">
                <a:solidFill>
                  <a:schemeClr val="tx1"/>
                </a:solidFill>
              </a:rPr>
              <a:t>년동안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ko-KR" altLang="en-US" b="1" dirty="0" err="1">
                <a:solidFill>
                  <a:schemeClr val="tx1"/>
                </a:solidFill>
              </a:rPr>
              <a:t>연단리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en-US" altLang="ko-KR" b="1" dirty="0">
                <a:solidFill>
                  <a:schemeClr val="tx1"/>
                </a:solidFill>
              </a:rPr>
              <a:t>7% (30</a:t>
            </a:r>
            <a:r>
              <a:rPr lang="ko-KR" altLang="en-US" b="1" dirty="0" err="1">
                <a:solidFill>
                  <a:schemeClr val="tx1"/>
                </a:solidFill>
              </a:rPr>
              <a:t>년이내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en-US" altLang="ko-KR" b="1" dirty="0">
                <a:solidFill>
                  <a:schemeClr val="tx1"/>
                </a:solidFill>
              </a:rPr>
              <a:t>7%,</a:t>
            </a:r>
            <a:r>
              <a:rPr lang="ko-KR" altLang="en-US" b="1" dirty="0">
                <a:solidFill>
                  <a:schemeClr val="tx1"/>
                </a:solidFill>
              </a:rPr>
              <a:t>이후 </a:t>
            </a:r>
            <a:r>
              <a:rPr lang="en-US" altLang="ko-KR" b="1" dirty="0">
                <a:solidFill>
                  <a:schemeClr val="tx1"/>
                </a:solidFill>
              </a:rPr>
              <a:t>5%)</a:t>
            </a:r>
            <a:r>
              <a:rPr lang="ko-KR" altLang="en-US" b="1" dirty="0">
                <a:solidFill>
                  <a:schemeClr val="tx1"/>
                </a:solidFill>
              </a:rPr>
              <a:t>로 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부리된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</a:rPr>
              <a:t>평생연금기준금액으로 </a:t>
            </a:r>
            <a:r>
              <a:rPr lang="ko-KR" altLang="en-US" b="1" dirty="0" err="1">
                <a:solidFill>
                  <a:schemeClr val="tx1"/>
                </a:solidFill>
              </a:rPr>
              <a:t>연금액</a:t>
            </a:r>
            <a:r>
              <a:rPr lang="ko-KR" altLang="en-US" b="1" dirty="0">
                <a:solidFill>
                  <a:schemeClr val="tx1"/>
                </a:solidFill>
              </a:rPr>
              <a:t> 산출</a:t>
            </a:r>
            <a:r>
              <a:rPr lang="en-US" altLang="ko-KR" b="1" dirty="0">
                <a:solidFill>
                  <a:schemeClr val="tx1"/>
                </a:solidFill>
              </a:rPr>
              <a:t>  </a:t>
            </a:r>
            <a:endParaRPr lang="ko-KR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7840" y="5881983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47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C7DB07C7-D59F-4300-BC62-22C1DC29C167}"/>
              </a:ext>
            </a:extLst>
          </p:cNvPr>
          <p:cNvGrpSpPr/>
          <p:nvPr/>
        </p:nvGrpSpPr>
        <p:grpSpPr>
          <a:xfrm>
            <a:off x="65317" y="136158"/>
            <a:ext cx="8798765" cy="954509"/>
            <a:chOff x="0" y="294224"/>
            <a:chExt cx="10691813" cy="95450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xmlns="" id="{EAC0E05F-81D9-4A49-96DA-03D007506A1F}"/>
                </a:ext>
              </a:extLst>
            </p:cNvPr>
            <p:cNvGrpSpPr/>
            <p:nvPr/>
          </p:nvGrpSpPr>
          <p:grpSpPr>
            <a:xfrm>
              <a:off x="0" y="294224"/>
              <a:ext cx="10691813" cy="954509"/>
              <a:chOff x="0" y="294224"/>
              <a:chExt cx="10691813" cy="954509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xmlns="" id="{C541DA43-DBC2-4F7A-A2F4-7CF15235CB39}"/>
                  </a:ext>
                </a:extLst>
              </p:cNvPr>
              <p:cNvCxnSpPr/>
              <p:nvPr/>
            </p:nvCxnSpPr>
            <p:spPr>
              <a:xfrm flipH="1" flipV="1">
                <a:off x="1184501" y="751751"/>
                <a:ext cx="98683" cy="986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xmlns="" id="{C3BD2CDB-C847-40BB-94F5-8C01B9BC7ECD}"/>
                  </a:ext>
                </a:extLst>
              </p:cNvPr>
              <p:cNvSpPr/>
              <p:nvPr/>
            </p:nvSpPr>
            <p:spPr>
              <a:xfrm>
                <a:off x="219332" y="946686"/>
                <a:ext cx="1107818" cy="302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자유형 37">
                <a:extLst>
                  <a:ext uri="{FF2B5EF4-FFF2-40B4-BE49-F238E27FC236}">
                    <a16:creationId xmlns:a16="http://schemas.microsoft.com/office/drawing/2014/main" xmlns="" id="{C284FFB9-84C4-4734-8854-013C690562E3}"/>
                  </a:ext>
                </a:extLst>
              </p:cNvPr>
              <p:cNvSpPr/>
              <p:nvPr/>
            </p:nvSpPr>
            <p:spPr>
              <a:xfrm>
                <a:off x="0" y="677545"/>
                <a:ext cx="10691813" cy="316247"/>
              </a:xfrm>
              <a:custGeom>
                <a:avLst/>
                <a:gdLst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2453640"/>
                  <a:gd name="connsiteY0" fmla="*/ 213360 h 229164"/>
                  <a:gd name="connsiteX1" fmla="*/ 1173480 w 2453640"/>
                  <a:gd name="connsiteY1" fmla="*/ 213360 h 229164"/>
                  <a:gd name="connsiteX2" fmla="*/ 1432560 w 2453640"/>
                  <a:gd name="connsiteY2" fmla="*/ 0 h 229164"/>
                  <a:gd name="connsiteX3" fmla="*/ 2453640 w 2453640"/>
                  <a:gd name="connsiteY3" fmla="*/ 0 h 229164"/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3553778"/>
                  <a:gd name="connsiteY0" fmla="*/ 213360 h 213360"/>
                  <a:gd name="connsiteX1" fmla="*/ 1173480 w 3553778"/>
                  <a:gd name="connsiteY1" fmla="*/ 213360 h 213360"/>
                  <a:gd name="connsiteX2" fmla="*/ 1432560 w 3553778"/>
                  <a:gd name="connsiteY2" fmla="*/ 0 h 213360"/>
                  <a:gd name="connsiteX3" fmla="*/ 3553778 w 3553778"/>
                  <a:gd name="connsiteY3" fmla="*/ 0 h 213360"/>
                  <a:gd name="connsiteX0" fmla="*/ 0 w 7775258"/>
                  <a:gd name="connsiteY0" fmla="*/ 213360 h 213360"/>
                  <a:gd name="connsiteX1" fmla="*/ 1173480 w 7775258"/>
                  <a:gd name="connsiteY1" fmla="*/ 213360 h 213360"/>
                  <a:gd name="connsiteX2" fmla="*/ 1432560 w 7775258"/>
                  <a:gd name="connsiteY2" fmla="*/ 0 h 213360"/>
                  <a:gd name="connsiteX3" fmla="*/ 7775258 w 7775258"/>
                  <a:gd name="connsiteY3" fmla="*/ 7620 h 213360"/>
                  <a:gd name="connsiteX0" fmla="*/ 0 w 7775258"/>
                  <a:gd name="connsiteY0" fmla="*/ 205740 h 220980"/>
                  <a:gd name="connsiteX1" fmla="*/ 1173480 w 7775258"/>
                  <a:gd name="connsiteY1" fmla="*/ 205740 h 220980"/>
                  <a:gd name="connsiteX2" fmla="*/ 5661660 w 7775258"/>
                  <a:gd name="connsiteY2" fmla="*/ 0 h 220980"/>
                  <a:gd name="connsiteX3" fmla="*/ 7775258 w 7775258"/>
                  <a:gd name="connsiteY3" fmla="*/ 0 h 220980"/>
                  <a:gd name="connsiteX0" fmla="*/ 0 w 7775258"/>
                  <a:gd name="connsiteY0" fmla="*/ 205740 h 205740"/>
                  <a:gd name="connsiteX1" fmla="*/ 5334000 w 7775258"/>
                  <a:gd name="connsiteY1" fmla="*/ 18288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05740"/>
                  <a:gd name="connsiteX1" fmla="*/ 5318760 w 7775258"/>
                  <a:gd name="connsiteY1" fmla="*/ 19812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8522018"/>
                  <a:gd name="connsiteY0" fmla="*/ 243840 h 251460"/>
                  <a:gd name="connsiteX1" fmla="*/ 5372100 w 8522018"/>
                  <a:gd name="connsiteY1" fmla="*/ 251460 h 251460"/>
                  <a:gd name="connsiteX2" fmla="*/ 5661660 w 8522018"/>
                  <a:gd name="connsiteY2" fmla="*/ 38100 h 251460"/>
                  <a:gd name="connsiteX3" fmla="*/ 8522018 w 8522018"/>
                  <a:gd name="connsiteY3" fmla="*/ 0 h 25146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121"/>
                  <a:gd name="connsiteX1" fmla="*/ 5372100 w 8522018"/>
                  <a:gd name="connsiteY1" fmla="*/ 259080 h 259121"/>
                  <a:gd name="connsiteX2" fmla="*/ 5974080 w 8522018"/>
                  <a:gd name="connsiteY2" fmla="*/ 0 h 259121"/>
                  <a:gd name="connsiteX3" fmla="*/ 8522018 w 8522018"/>
                  <a:gd name="connsiteY3" fmla="*/ 7620 h 259121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44878"/>
                  <a:gd name="connsiteY0" fmla="*/ 251460 h 251502"/>
                  <a:gd name="connsiteX1" fmla="*/ 5349240 w 8544878"/>
                  <a:gd name="connsiteY1" fmla="*/ 251460 h 251502"/>
                  <a:gd name="connsiteX2" fmla="*/ 5974080 w 8544878"/>
                  <a:gd name="connsiteY2" fmla="*/ 0 h 251502"/>
                  <a:gd name="connsiteX3" fmla="*/ 8544878 w 854487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52498"/>
                  <a:gd name="connsiteY0" fmla="*/ 251460 h 251502"/>
                  <a:gd name="connsiteX1" fmla="*/ 5349240 w 8552498"/>
                  <a:gd name="connsiteY1" fmla="*/ 251460 h 251502"/>
                  <a:gd name="connsiteX2" fmla="*/ 5974080 w 8552498"/>
                  <a:gd name="connsiteY2" fmla="*/ 0 h 251502"/>
                  <a:gd name="connsiteX3" fmla="*/ 8552498 w 8552498"/>
                  <a:gd name="connsiteY3" fmla="*/ 7620 h 251502"/>
                  <a:gd name="connsiteX0" fmla="*/ 0 w 8600123"/>
                  <a:gd name="connsiteY0" fmla="*/ 434340 h 434382"/>
                  <a:gd name="connsiteX1" fmla="*/ 5349240 w 8600123"/>
                  <a:gd name="connsiteY1" fmla="*/ 434340 h 434382"/>
                  <a:gd name="connsiteX2" fmla="*/ 5974080 w 8600123"/>
                  <a:gd name="connsiteY2" fmla="*/ 182880 h 434382"/>
                  <a:gd name="connsiteX3" fmla="*/ 8600123 w 8600123"/>
                  <a:gd name="connsiteY3" fmla="*/ 0 h 434382"/>
                  <a:gd name="connsiteX0" fmla="*/ 0 w 8562023"/>
                  <a:gd name="connsiteY0" fmla="*/ 443865 h 443907"/>
                  <a:gd name="connsiteX1" fmla="*/ 5349240 w 8562023"/>
                  <a:gd name="connsiteY1" fmla="*/ 443865 h 443907"/>
                  <a:gd name="connsiteX2" fmla="*/ 5974080 w 8562023"/>
                  <a:gd name="connsiteY2" fmla="*/ 192405 h 443907"/>
                  <a:gd name="connsiteX3" fmla="*/ 8562023 w 8562023"/>
                  <a:gd name="connsiteY3" fmla="*/ 0 h 443907"/>
                  <a:gd name="connsiteX0" fmla="*/ 0 w 8562023"/>
                  <a:gd name="connsiteY0" fmla="*/ 451485 h 484928"/>
                  <a:gd name="connsiteX1" fmla="*/ 5349240 w 8562023"/>
                  <a:gd name="connsiteY1" fmla="*/ 451485 h 484928"/>
                  <a:gd name="connsiteX2" fmla="*/ 6012180 w 8562023"/>
                  <a:gd name="connsiteY2" fmla="*/ 0 h 484928"/>
                  <a:gd name="connsiteX3" fmla="*/ 8562023 w 8562023"/>
                  <a:gd name="connsiteY3" fmla="*/ 7620 h 484928"/>
                  <a:gd name="connsiteX0" fmla="*/ 0 w 8562023"/>
                  <a:gd name="connsiteY0" fmla="*/ 451485 h 451485"/>
                  <a:gd name="connsiteX1" fmla="*/ 5215890 w 8562023"/>
                  <a:gd name="connsiteY1" fmla="*/ 42291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4196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51485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7620 h 451486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83820 h 451486"/>
                  <a:gd name="connsiteX0" fmla="*/ 0 w 8562023"/>
                  <a:gd name="connsiteY0" fmla="*/ 375285 h 403084"/>
                  <a:gd name="connsiteX1" fmla="*/ 5253990 w 8562023"/>
                  <a:gd name="connsiteY1" fmla="*/ 375285 h 403084"/>
                  <a:gd name="connsiteX2" fmla="*/ 6250305 w 8562023"/>
                  <a:gd name="connsiteY2" fmla="*/ 0 h 403084"/>
                  <a:gd name="connsiteX3" fmla="*/ 8562023 w 8562023"/>
                  <a:gd name="connsiteY3" fmla="*/ 7620 h 403084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84810 h 413314"/>
                  <a:gd name="connsiteX1" fmla="*/ 5739765 w 8562023"/>
                  <a:gd name="connsiteY1" fmla="*/ 384810 h 413314"/>
                  <a:gd name="connsiteX2" fmla="*/ 6402705 w 8562023"/>
                  <a:gd name="connsiteY2" fmla="*/ 0 h 413314"/>
                  <a:gd name="connsiteX3" fmla="*/ 8562023 w 8562023"/>
                  <a:gd name="connsiteY3" fmla="*/ 17145 h 413314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7190 h 377190"/>
                  <a:gd name="connsiteX1" fmla="*/ 5911215 w 8562023"/>
                  <a:gd name="connsiteY1" fmla="*/ 377190 h 377190"/>
                  <a:gd name="connsiteX2" fmla="*/ 6450330 w 8562023"/>
                  <a:gd name="connsiteY2" fmla="*/ 1905 h 377190"/>
                  <a:gd name="connsiteX3" fmla="*/ 8562023 w 8562023"/>
                  <a:gd name="connsiteY3" fmla="*/ 0 h 377190"/>
                  <a:gd name="connsiteX0" fmla="*/ 0 w 8574723"/>
                  <a:gd name="connsiteY0" fmla="*/ 377190 h 377190"/>
                  <a:gd name="connsiteX1" fmla="*/ 5911215 w 8574723"/>
                  <a:gd name="connsiteY1" fmla="*/ 377190 h 377190"/>
                  <a:gd name="connsiteX2" fmla="*/ 6450330 w 8574723"/>
                  <a:gd name="connsiteY2" fmla="*/ 1905 h 377190"/>
                  <a:gd name="connsiteX3" fmla="*/ 8574723 w 8574723"/>
                  <a:gd name="connsiteY3" fmla="*/ 0 h 377190"/>
                  <a:gd name="connsiteX0" fmla="*/ 0 w 8568373"/>
                  <a:gd name="connsiteY0" fmla="*/ 375285 h 375285"/>
                  <a:gd name="connsiteX1" fmla="*/ 5911215 w 8568373"/>
                  <a:gd name="connsiteY1" fmla="*/ 375285 h 375285"/>
                  <a:gd name="connsiteX2" fmla="*/ 6450330 w 8568373"/>
                  <a:gd name="connsiteY2" fmla="*/ 0 h 375285"/>
                  <a:gd name="connsiteX3" fmla="*/ 8568373 w 8568373"/>
                  <a:gd name="connsiteY3" fmla="*/ 4445 h 375285"/>
                  <a:gd name="connsiteX0" fmla="*/ 0 w 11886715"/>
                  <a:gd name="connsiteY0" fmla="*/ 375285 h 375285"/>
                  <a:gd name="connsiteX1" fmla="*/ 9229557 w 11886715"/>
                  <a:gd name="connsiteY1" fmla="*/ 375285 h 375285"/>
                  <a:gd name="connsiteX2" fmla="*/ 9768672 w 11886715"/>
                  <a:gd name="connsiteY2" fmla="*/ 0 h 375285"/>
                  <a:gd name="connsiteX3" fmla="*/ 11886715 w 11886715"/>
                  <a:gd name="connsiteY3" fmla="*/ 4445 h 37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86715" h="375285">
                    <a:moveTo>
                      <a:pt x="0" y="375285"/>
                    </a:moveTo>
                    <a:lnTo>
                      <a:pt x="9229557" y="375285"/>
                    </a:lnTo>
                    <a:cubicBezTo>
                      <a:pt x="9599762" y="369888"/>
                      <a:pt x="9474032" y="2540"/>
                      <a:pt x="9768672" y="0"/>
                    </a:cubicBezTo>
                    <a:lnTo>
                      <a:pt x="11886715" y="4445"/>
                    </a:lnTo>
                  </a:path>
                </a:pathLst>
              </a:custGeom>
              <a:ln w="15875">
                <a:solidFill>
                  <a:srgbClr val="EAEAEA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xmlns="" id="{31FA2D59-9C9A-4848-A930-9DD0CC8C0712}"/>
                  </a:ext>
                </a:extLst>
              </p:cNvPr>
              <p:cNvSpPr/>
              <p:nvPr/>
            </p:nvSpPr>
            <p:spPr>
              <a:xfrm>
                <a:off x="8974603" y="530549"/>
                <a:ext cx="1393561" cy="294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모서리가 둥근 직사각형 40">
                <a:extLst>
                  <a:ext uri="{FF2B5EF4-FFF2-40B4-BE49-F238E27FC236}">
                    <a16:creationId xmlns:a16="http://schemas.microsoft.com/office/drawing/2014/main" xmlns="" id="{1174DE4E-8B48-4777-B662-614B354A10ED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solidFill>
                <a:srgbClr val="A88541"/>
              </a:solidFill>
              <a:ln w="9525">
                <a:solidFill>
                  <a:schemeClr val="bg1"/>
                </a:solidFill>
              </a:ln>
              <a:effectLst>
                <a:outerShdw dist="25400" algn="l" rotWithShape="0">
                  <a:schemeClr val="bg1">
                    <a:lumMod val="8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xmlns="" id="{F6C99188-185A-4B1D-A801-8ECB3FA6301B}"/>
                  </a:ext>
                </a:extLst>
              </p:cNvPr>
              <p:cNvSpPr/>
              <p:nvPr/>
            </p:nvSpPr>
            <p:spPr>
              <a:xfrm flipV="1">
                <a:off x="763484" y="495535"/>
                <a:ext cx="104985" cy="82276"/>
              </a:xfrm>
              <a:prstGeom prst="triangle">
                <a:avLst/>
              </a:prstGeom>
              <a:solidFill>
                <a:srgbClr val="A8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/>
              </a:p>
            </p:txBody>
          </p:sp>
          <p:sp>
            <p:nvSpPr>
              <p:cNvPr id="25" name="모서리가 둥근 직사각형 42">
                <a:extLst>
                  <a:ext uri="{FF2B5EF4-FFF2-40B4-BE49-F238E27FC236}">
                    <a16:creationId xmlns:a16="http://schemas.microsoft.com/office/drawing/2014/main" xmlns="" id="{983356CD-F0E7-44C4-B64D-E4A555C9B0D9}"/>
                  </a:ext>
                </a:extLst>
              </p:cNvPr>
              <p:cNvSpPr/>
              <p:nvPr/>
            </p:nvSpPr>
            <p:spPr>
              <a:xfrm>
                <a:off x="450923" y="433216"/>
                <a:ext cx="730111" cy="55513"/>
              </a:xfrm>
              <a:prstGeom prst="roundRect">
                <a:avLst>
                  <a:gd name="adj" fmla="val 50000"/>
                </a:avLst>
              </a:prstGeom>
              <a:solidFill>
                <a:srgbClr val="755D2D">
                  <a:alpha val="66667"/>
                </a:srgb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6" name="모서리가 둥근 직사각형 43">
                <a:extLst>
                  <a:ext uri="{FF2B5EF4-FFF2-40B4-BE49-F238E27FC236}">
                    <a16:creationId xmlns:a16="http://schemas.microsoft.com/office/drawing/2014/main" xmlns="" id="{EDCAF93C-2F3D-48D2-8F26-250113562E03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" bIns="72000" rtlCol="0" anchor="ctr"/>
              <a:lstStyle/>
              <a:p>
                <a:pPr algn="ctr"/>
                <a:r>
                  <a:rPr lang="ko-KR" altLang="en-US" sz="1100" i="1" kern="0" spc="-6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  <a:cs typeface="Aharoni" pitchFamily="2" charset="-79"/>
                  </a:rPr>
                  <a:t>사내 교육용</a:t>
                </a:r>
              </a:p>
            </p:txBody>
          </p:sp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13183C08-D640-41CA-A733-70DF40F6A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8962" y="535393"/>
              <a:ext cx="1242339" cy="280187"/>
            </a:xfrm>
            <a:prstGeom prst="rect">
              <a:avLst/>
            </a:prstGeom>
          </p:spPr>
        </p:pic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7400EB03-0335-4167-A6B0-5299360274FE}"/>
              </a:ext>
            </a:extLst>
          </p:cNvPr>
          <p:cNvSpPr/>
          <p:nvPr/>
        </p:nvSpPr>
        <p:spPr>
          <a:xfrm>
            <a:off x="1523138" y="6618707"/>
            <a:ext cx="609217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latinLnBrk="0">
              <a:defRPr/>
            </a:pP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, </a:t>
            </a: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고객에게 제시 설명용으로 사용 할 수 없습니다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374955-4A04-0CAC-B3B0-D68A0C7FBADD}"/>
              </a:ext>
            </a:extLst>
          </p:cNvPr>
          <p:cNvSpPr txBox="1"/>
          <p:nvPr/>
        </p:nvSpPr>
        <p:spPr>
          <a:xfrm>
            <a:off x="7448097" y="691889"/>
            <a:ext cx="1162504" cy="265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GA </a:t>
            </a:r>
            <a:r>
              <a:rPr lang="ko-KR" altLang="en-US" sz="1200" b="1" dirty="0" err="1">
                <a:solidFill>
                  <a:srgbClr val="FF0000"/>
                </a:solidFill>
              </a:rPr>
              <a:t>교육용자료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34" name="Titre 3">
            <a:extLst>
              <a:ext uri="{FF2B5EF4-FFF2-40B4-BE49-F238E27FC236}">
                <a16:creationId xmlns:a16="http://schemas.microsoft.com/office/drawing/2014/main" xmlns="" id="{1EAB84C4-FB5E-B2A6-45C5-F926C20BD910}"/>
              </a:ext>
            </a:extLst>
          </p:cNvPr>
          <p:cNvSpPr txBox="1">
            <a:spLocks/>
          </p:cNvSpPr>
          <p:nvPr/>
        </p:nvSpPr>
        <p:spPr>
          <a:xfrm>
            <a:off x="423383" y="401161"/>
            <a:ext cx="556537" cy="507484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ko-KR" sz="4000" b="0" spc="-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alibri Bold" panose="020F0702030404030204" pitchFamily="34" charset="0"/>
              </a:rPr>
              <a:t>2</a:t>
            </a: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317CFE86-E519-FF0D-6885-4F4A972329E7}"/>
              </a:ext>
            </a:extLst>
          </p:cNvPr>
          <p:cNvSpPr txBox="1">
            <a:spLocks/>
          </p:cNvSpPr>
          <p:nvPr/>
        </p:nvSpPr>
        <p:spPr>
          <a:xfrm>
            <a:off x="1421623" y="465903"/>
            <a:ext cx="5503052" cy="346249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en-US" altLang="ko-KR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HighFive</a:t>
            </a:r>
            <a:r>
              <a:rPr lang="ko-KR" altLang="en-US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  <a:cs typeface="Aharoni" pitchFamily="2" charset="-79"/>
              </a:rPr>
              <a:t>플러스</a:t>
            </a:r>
            <a:r>
              <a:rPr lang="ko-KR" altLang="en-US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변액연금</a:t>
            </a:r>
            <a:r>
              <a:rPr lang="en-US" altLang="ko-KR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(</a:t>
            </a:r>
            <a:r>
              <a:rPr lang="ko-KR" altLang="en-US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무배당</a:t>
            </a:r>
            <a:r>
              <a:rPr lang="en-US" altLang="ko-KR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2401)</a:t>
            </a:r>
            <a:endParaRPr lang="ko-KR" altLang="en-US" sz="1400" kern="0" spc="-2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  <a:cs typeface="Aharoni" pitchFamily="2" charset="-79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5AE2E7F7-C258-CEE8-5052-FFD0E27C75A9}"/>
              </a:ext>
            </a:extLst>
          </p:cNvPr>
          <p:cNvSpPr/>
          <p:nvPr/>
        </p:nvSpPr>
        <p:spPr>
          <a:xfrm>
            <a:off x="611908" y="964330"/>
            <a:ext cx="697923" cy="6762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latin typeface="+mn-ea"/>
              </a:rPr>
              <a:t>2</a:t>
            </a:r>
            <a:endParaRPr lang="ko-KR" altLang="en-US" sz="36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CCA09FF9-6D79-A46F-F273-409E73E6F2D4}"/>
              </a:ext>
            </a:extLst>
          </p:cNvPr>
          <p:cNvSpPr/>
          <p:nvPr/>
        </p:nvSpPr>
        <p:spPr>
          <a:xfrm>
            <a:off x="3419516" y="927893"/>
            <a:ext cx="2552700" cy="7810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0000"/>
                </a:solidFill>
              </a:rPr>
              <a:t>주요개정사항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4A4EBD-2737-B535-70F1-93757CC6404C}"/>
              </a:ext>
            </a:extLst>
          </p:cNvPr>
          <p:cNvSpPr txBox="1"/>
          <p:nvPr/>
        </p:nvSpPr>
        <p:spPr>
          <a:xfrm>
            <a:off x="1409176" y="111880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u="sng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플러스변액연금</a:t>
            </a:r>
            <a:endParaRPr kumimoji="0" lang="ko-KR" alt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E8676E92-DFF4-9548-DA12-5375F0847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93436"/>
              </p:ext>
            </p:extLst>
          </p:nvPr>
        </p:nvGraphicFramePr>
        <p:xfrm>
          <a:off x="659474" y="1825608"/>
          <a:ext cx="7819506" cy="4273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6852">
                  <a:extLst>
                    <a:ext uri="{9D8B030D-6E8A-4147-A177-3AD203B41FA5}">
                      <a16:colId xmlns:a16="http://schemas.microsoft.com/office/drawing/2014/main" xmlns="" val="4082709386"/>
                    </a:ext>
                  </a:extLst>
                </a:gridCol>
                <a:gridCol w="2793077">
                  <a:extLst>
                    <a:ext uri="{9D8B030D-6E8A-4147-A177-3AD203B41FA5}">
                      <a16:colId xmlns:a16="http://schemas.microsoft.com/office/drawing/2014/main" xmlns="" val="4194817928"/>
                    </a:ext>
                  </a:extLst>
                </a:gridCol>
                <a:gridCol w="1556326">
                  <a:extLst>
                    <a:ext uri="{9D8B030D-6E8A-4147-A177-3AD203B41FA5}">
                      <a16:colId xmlns:a16="http://schemas.microsoft.com/office/drawing/2014/main" xmlns="" val="709657133"/>
                    </a:ext>
                  </a:extLst>
                </a:gridCol>
                <a:gridCol w="1303251">
                  <a:extLst>
                    <a:ext uri="{9D8B030D-6E8A-4147-A177-3AD203B41FA5}">
                      <a16:colId xmlns:a16="http://schemas.microsoft.com/office/drawing/2014/main" xmlns="" val="1801177692"/>
                    </a:ext>
                  </a:extLst>
                </a:gridCol>
              </a:tblGrid>
              <a:tr h="5453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개정 전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개정 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429525"/>
                  </a:ext>
                </a:extLst>
              </a:tr>
              <a:tr h="10758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평생연금기준금액</a:t>
                      </a:r>
                      <a:endParaRPr lang="en-US" altLang="ko-KR" sz="14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400" b="1" dirty="0" err="1">
                          <a:latin typeface="+mn-ea"/>
                          <a:ea typeface="+mn-ea"/>
                        </a:rPr>
                        <a:t>부리구조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 변경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평생연금기준금액</a:t>
                      </a:r>
                      <a:endParaRPr lang="en-US" altLang="ko-KR" sz="1200" b="1" dirty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 = 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기본기준금액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 err="1">
                          <a:latin typeface="+mn-ea"/>
                          <a:ea typeface="+mn-ea"/>
                        </a:rPr>
                        <a:t>연단리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5%) +</a:t>
                      </a:r>
                    </a:p>
                    <a:p>
                      <a:pPr algn="l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기산기준금액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 err="1">
                          <a:latin typeface="+mn-ea"/>
                          <a:ea typeface="+mn-ea"/>
                        </a:rPr>
                        <a:t>연단리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 최대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2%)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평생연금기준금액</a:t>
                      </a:r>
                      <a:endParaRPr lang="en-US" altLang="ko-KR" sz="1200" b="1" dirty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u="sng" dirty="0" err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연단리</a:t>
                      </a:r>
                      <a:r>
                        <a:rPr lang="ko-KR" altLang="en-US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년 이내 </a:t>
                      </a:r>
                      <a:r>
                        <a:rPr lang="en-US" altLang="ko-KR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7%, </a:t>
                      </a:r>
                    </a:p>
                    <a:p>
                      <a:pPr algn="l" latinLnBrk="1"/>
                      <a:r>
                        <a:rPr lang="en-US" altLang="ko-KR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        30</a:t>
                      </a:r>
                      <a:r>
                        <a:rPr lang="ko-KR" altLang="en-US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년 이후 </a:t>
                      </a:r>
                      <a:r>
                        <a:rPr lang="en-US" altLang="ko-KR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5%</a:t>
                      </a:r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) 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1362781"/>
                  </a:ext>
                </a:extLst>
              </a:tr>
              <a:tr h="762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>
                          <a:latin typeface="+mn-ea"/>
                          <a:ea typeface="+mn-ea"/>
                        </a:rPr>
                        <a:t>최소보험료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 인상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2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단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, 5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, 7</a:t>
                      </a:r>
                      <a:r>
                        <a:rPr lang="ko-KR" altLang="en-US" sz="1200" b="1" dirty="0" err="1">
                          <a:latin typeface="+mn-ea"/>
                          <a:ea typeface="+mn-ea"/>
                        </a:rPr>
                        <a:t>년납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="1" u="sng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단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, 5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, 7</a:t>
                      </a:r>
                      <a:r>
                        <a:rPr lang="ko-KR" altLang="en-US" sz="1200" b="1" dirty="0" err="1">
                          <a:latin typeface="+mn-ea"/>
                          <a:ea typeface="+mn-ea"/>
                        </a:rPr>
                        <a:t>년납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7427779"/>
                  </a:ext>
                </a:extLst>
              </a:tr>
              <a:tr h="5453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연금지급개시나이 변경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45 ~ 79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세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50</a:t>
                      </a:r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~ 79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세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0547205"/>
                  </a:ext>
                </a:extLst>
              </a:tr>
              <a:tr h="448256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장기유지가산율 신설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년 미만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0%</a:t>
                      </a:r>
                      <a:endParaRPr lang="ko-KR" altLang="en-US" sz="1600" b="1" u="sng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14837890"/>
                  </a:ext>
                </a:extLst>
              </a:tr>
              <a:tr h="4482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20</a:t>
                      </a:r>
                      <a:r>
                        <a:rPr lang="en-US" altLang="ko-KR" sz="1200" b="1" baseline="0" dirty="0">
                          <a:latin typeface="+mn-ea"/>
                          <a:ea typeface="+mn-ea"/>
                        </a:rPr>
                        <a:t> ~ 35</a:t>
                      </a:r>
                      <a:r>
                        <a:rPr lang="ko-KR" altLang="en-US" sz="1200" b="1" baseline="0" dirty="0">
                          <a:latin typeface="+mn-ea"/>
                          <a:ea typeface="+mn-ea"/>
                        </a:rPr>
                        <a:t>년 미만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5%</a:t>
                      </a:r>
                      <a:endParaRPr lang="ko-KR" altLang="en-US" sz="1600" b="1" u="sng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649698192"/>
                  </a:ext>
                </a:extLst>
              </a:tr>
              <a:tr h="4482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35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년 이상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10%</a:t>
                      </a:r>
                      <a:endParaRPr lang="ko-KR" altLang="en-US" sz="1600" b="1" u="sng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869117521"/>
                  </a:ext>
                </a:extLst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65317" y="6098978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63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C7DB07C7-D59F-4300-BC62-22C1DC29C167}"/>
              </a:ext>
            </a:extLst>
          </p:cNvPr>
          <p:cNvGrpSpPr/>
          <p:nvPr/>
        </p:nvGrpSpPr>
        <p:grpSpPr>
          <a:xfrm>
            <a:off x="65317" y="136158"/>
            <a:ext cx="8798765" cy="954509"/>
            <a:chOff x="0" y="294224"/>
            <a:chExt cx="10691813" cy="95450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xmlns="" id="{EAC0E05F-81D9-4A49-96DA-03D007506A1F}"/>
                </a:ext>
              </a:extLst>
            </p:cNvPr>
            <p:cNvGrpSpPr/>
            <p:nvPr/>
          </p:nvGrpSpPr>
          <p:grpSpPr>
            <a:xfrm>
              <a:off x="0" y="294224"/>
              <a:ext cx="10691813" cy="954509"/>
              <a:chOff x="0" y="294224"/>
              <a:chExt cx="10691813" cy="954509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xmlns="" id="{C541DA43-DBC2-4F7A-A2F4-7CF15235CB39}"/>
                  </a:ext>
                </a:extLst>
              </p:cNvPr>
              <p:cNvCxnSpPr/>
              <p:nvPr/>
            </p:nvCxnSpPr>
            <p:spPr>
              <a:xfrm flipH="1" flipV="1">
                <a:off x="1184501" y="751751"/>
                <a:ext cx="98683" cy="986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xmlns="" id="{C3BD2CDB-C847-40BB-94F5-8C01B9BC7ECD}"/>
                  </a:ext>
                </a:extLst>
              </p:cNvPr>
              <p:cNvSpPr/>
              <p:nvPr/>
            </p:nvSpPr>
            <p:spPr>
              <a:xfrm>
                <a:off x="219332" y="946686"/>
                <a:ext cx="1107818" cy="302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자유형 37">
                <a:extLst>
                  <a:ext uri="{FF2B5EF4-FFF2-40B4-BE49-F238E27FC236}">
                    <a16:creationId xmlns:a16="http://schemas.microsoft.com/office/drawing/2014/main" xmlns="" id="{C284FFB9-84C4-4734-8854-013C690562E3}"/>
                  </a:ext>
                </a:extLst>
              </p:cNvPr>
              <p:cNvSpPr/>
              <p:nvPr/>
            </p:nvSpPr>
            <p:spPr>
              <a:xfrm>
                <a:off x="0" y="677545"/>
                <a:ext cx="10691813" cy="316247"/>
              </a:xfrm>
              <a:custGeom>
                <a:avLst/>
                <a:gdLst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2453640"/>
                  <a:gd name="connsiteY0" fmla="*/ 213360 h 229164"/>
                  <a:gd name="connsiteX1" fmla="*/ 1173480 w 2453640"/>
                  <a:gd name="connsiteY1" fmla="*/ 213360 h 229164"/>
                  <a:gd name="connsiteX2" fmla="*/ 1432560 w 2453640"/>
                  <a:gd name="connsiteY2" fmla="*/ 0 h 229164"/>
                  <a:gd name="connsiteX3" fmla="*/ 2453640 w 2453640"/>
                  <a:gd name="connsiteY3" fmla="*/ 0 h 229164"/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3553778"/>
                  <a:gd name="connsiteY0" fmla="*/ 213360 h 213360"/>
                  <a:gd name="connsiteX1" fmla="*/ 1173480 w 3553778"/>
                  <a:gd name="connsiteY1" fmla="*/ 213360 h 213360"/>
                  <a:gd name="connsiteX2" fmla="*/ 1432560 w 3553778"/>
                  <a:gd name="connsiteY2" fmla="*/ 0 h 213360"/>
                  <a:gd name="connsiteX3" fmla="*/ 3553778 w 3553778"/>
                  <a:gd name="connsiteY3" fmla="*/ 0 h 213360"/>
                  <a:gd name="connsiteX0" fmla="*/ 0 w 7775258"/>
                  <a:gd name="connsiteY0" fmla="*/ 213360 h 213360"/>
                  <a:gd name="connsiteX1" fmla="*/ 1173480 w 7775258"/>
                  <a:gd name="connsiteY1" fmla="*/ 213360 h 213360"/>
                  <a:gd name="connsiteX2" fmla="*/ 1432560 w 7775258"/>
                  <a:gd name="connsiteY2" fmla="*/ 0 h 213360"/>
                  <a:gd name="connsiteX3" fmla="*/ 7775258 w 7775258"/>
                  <a:gd name="connsiteY3" fmla="*/ 7620 h 213360"/>
                  <a:gd name="connsiteX0" fmla="*/ 0 w 7775258"/>
                  <a:gd name="connsiteY0" fmla="*/ 205740 h 220980"/>
                  <a:gd name="connsiteX1" fmla="*/ 1173480 w 7775258"/>
                  <a:gd name="connsiteY1" fmla="*/ 205740 h 220980"/>
                  <a:gd name="connsiteX2" fmla="*/ 5661660 w 7775258"/>
                  <a:gd name="connsiteY2" fmla="*/ 0 h 220980"/>
                  <a:gd name="connsiteX3" fmla="*/ 7775258 w 7775258"/>
                  <a:gd name="connsiteY3" fmla="*/ 0 h 220980"/>
                  <a:gd name="connsiteX0" fmla="*/ 0 w 7775258"/>
                  <a:gd name="connsiteY0" fmla="*/ 205740 h 205740"/>
                  <a:gd name="connsiteX1" fmla="*/ 5334000 w 7775258"/>
                  <a:gd name="connsiteY1" fmla="*/ 18288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05740"/>
                  <a:gd name="connsiteX1" fmla="*/ 5318760 w 7775258"/>
                  <a:gd name="connsiteY1" fmla="*/ 19812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8522018"/>
                  <a:gd name="connsiteY0" fmla="*/ 243840 h 251460"/>
                  <a:gd name="connsiteX1" fmla="*/ 5372100 w 8522018"/>
                  <a:gd name="connsiteY1" fmla="*/ 251460 h 251460"/>
                  <a:gd name="connsiteX2" fmla="*/ 5661660 w 8522018"/>
                  <a:gd name="connsiteY2" fmla="*/ 38100 h 251460"/>
                  <a:gd name="connsiteX3" fmla="*/ 8522018 w 8522018"/>
                  <a:gd name="connsiteY3" fmla="*/ 0 h 25146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121"/>
                  <a:gd name="connsiteX1" fmla="*/ 5372100 w 8522018"/>
                  <a:gd name="connsiteY1" fmla="*/ 259080 h 259121"/>
                  <a:gd name="connsiteX2" fmla="*/ 5974080 w 8522018"/>
                  <a:gd name="connsiteY2" fmla="*/ 0 h 259121"/>
                  <a:gd name="connsiteX3" fmla="*/ 8522018 w 8522018"/>
                  <a:gd name="connsiteY3" fmla="*/ 7620 h 259121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44878"/>
                  <a:gd name="connsiteY0" fmla="*/ 251460 h 251502"/>
                  <a:gd name="connsiteX1" fmla="*/ 5349240 w 8544878"/>
                  <a:gd name="connsiteY1" fmla="*/ 251460 h 251502"/>
                  <a:gd name="connsiteX2" fmla="*/ 5974080 w 8544878"/>
                  <a:gd name="connsiteY2" fmla="*/ 0 h 251502"/>
                  <a:gd name="connsiteX3" fmla="*/ 8544878 w 854487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52498"/>
                  <a:gd name="connsiteY0" fmla="*/ 251460 h 251502"/>
                  <a:gd name="connsiteX1" fmla="*/ 5349240 w 8552498"/>
                  <a:gd name="connsiteY1" fmla="*/ 251460 h 251502"/>
                  <a:gd name="connsiteX2" fmla="*/ 5974080 w 8552498"/>
                  <a:gd name="connsiteY2" fmla="*/ 0 h 251502"/>
                  <a:gd name="connsiteX3" fmla="*/ 8552498 w 8552498"/>
                  <a:gd name="connsiteY3" fmla="*/ 7620 h 251502"/>
                  <a:gd name="connsiteX0" fmla="*/ 0 w 8600123"/>
                  <a:gd name="connsiteY0" fmla="*/ 434340 h 434382"/>
                  <a:gd name="connsiteX1" fmla="*/ 5349240 w 8600123"/>
                  <a:gd name="connsiteY1" fmla="*/ 434340 h 434382"/>
                  <a:gd name="connsiteX2" fmla="*/ 5974080 w 8600123"/>
                  <a:gd name="connsiteY2" fmla="*/ 182880 h 434382"/>
                  <a:gd name="connsiteX3" fmla="*/ 8600123 w 8600123"/>
                  <a:gd name="connsiteY3" fmla="*/ 0 h 434382"/>
                  <a:gd name="connsiteX0" fmla="*/ 0 w 8562023"/>
                  <a:gd name="connsiteY0" fmla="*/ 443865 h 443907"/>
                  <a:gd name="connsiteX1" fmla="*/ 5349240 w 8562023"/>
                  <a:gd name="connsiteY1" fmla="*/ 443865 h 443907"/>
                  <a:gd name="connsiteX2" fmla="*/ 5974080 w 8562023"/>
                  <a:gd name="connsiteY2" fmla="*/ 192405 h 443907"/>
                  <a:gd name="connsiteX3" fmla="*/ 8562023 w 8562023"/>
                  <a:gd name="connsiteY3" fmla="*/ 0 h 443907"/>
                  <a:gd name="connsiteX0" fmla="*/ 0 w 8562023"/>
                  <a:gd name="connsiteY0" fmla="*/ 451485 h 484928"/>
                  <a:gd name="connsiteX1" fmla="*/ 5349240 w 8562023"/>
                  <a:gd name="connsiteY1" fmla="*/ 451485 h 484928"/>
                  <a:gd name="connsiteX2" fmla="*/ 6012180 w 8562023"/>
                  <a:gd name="connsiteY2" fmla="*/ 0 h 484928"/>
                  <a:gd name="connsiteX3" fmla="*/ 8562023 w 8562023"/>
                  <a:gd name="connsiteY3" fmla="*/ 7620 h 484928"/>
                  <a:gd name="connsiteX0" fmla="*/ 0 w 8562023"/>
                  <a:gd name="connsiteY0" fmla="*/ 451485 h 451485"/>
                  <a:gd name="connsiteX1" fmla="*/ 5215890 w 8562023"/>
                  <a:gd name="connsiteY1" fmla="*/ 42291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4196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51485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7620 h 451486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83820 h 451486"/>
                  <a:gd name="connsiteX0" fmla="*/ 0 w 8562023"/>
                  <a:gd name="connsiteY0" fmla="*/ 375285 h 403084"/>
                  <a:gd name="connsiteX1" fmla="*/ 5253990 w 8562023"/>
                  <a:gd name="connsiteY1" fmla="*/ 375285 h 403084"/>
                  <a:gd name="connsiteX2" fmla="*/ 6250305 w 8562023"/>
                  <a:gd name="connsiteY2" fmla="*/ 0 h 403084"/>
                  <a:gd name="connsiteX3" fmla="*/ 8562023 w 8562023"/>
                  <a:gd name="connsiteY3" fmla="*/ 7620 h 403084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84810 h 413314"/>
                  <a:gd name="connsiteX1" fmla="*/ 5739765 w 8562023"/>
                  <a:gd name="connsiteY1" fmla="*/ 384810 h 413314"/>
                  <a:gd name="connsiteX2" fmla="*/ 6402705 w 8562023"/>
                  <a:gd name="connsiteY2" fmla="*/ 0 h 413314"/>
                  <a:gd name="connsiteX3" fmla="*/ 8562023 w 8562023"/>
                  <a:gd name="connsiteY3" fmla="*/ 17145 h 413314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7190 h 377190"/>
                  <a:gd name="connsiteX1" fmla="*/ 5911215 w 8562023"/>
                  <a:gd name="connsiteY1" fmla="*/ 377190 h 377190"/>
                  <a:gd name="connsiteX2" fmla="*/ 6450330 w 8562023"/>
                  <a:gd name="connsiteY2" fmla="*/ 1905 h 377190"/>
                  <a:gd name="connsiteX3" fmla="*/ 8562023 w 8562023"/>
                  <a:gd name="connsiteY3" fmla="*/ 0 h 377190"/>
                  <a:gd name="connsiteX0" fmla="*/ 0 w 8574723"/>
                  <a:gd name="connsiteY0" fmla="*/ 377190 h 377190"/>
                  <a:gd name="connsiteX1" fmla="*/ 5911215 w 8574723"/>
                  <a:gd name="connsiteY1" fmla="*/ 377190 h 377190"/>
                  <a:gd name="connsiteX2" fmla="*/ 6450330 w 8574723"/>
                  <a:gd name="connsiteY2" fmla="*/ 1905 h 377190"/>
                  <a:gd name="connsiteX3" fmla="*/ 8574723 w 8574723"/>
                  <a:gd name="connsiteY3" fmla="*/ 0 h 377190"/>
                  <a:gd name="connsiteX0" fmla="*/ 0 w 8568373"/>
                  <a:gd name="connsiteY0" fmla="*/ 375285 h 375285"/>
                  <a:gd name="connsiteX1" fmla="*/ 5911215 w 8568373"/>
                  <a:gd name="connsiteY1" fmla="*/ 375285 h 375285"/>
                  <a:gd name="connsiteX2" fmla="*/ 6450330 w 8568373"/>
                  <a:gd name="connsiteY2" fmla="*/ 0 h 375285"/>
                  <a:gd name="connsiteX3" fmla="*/ 8568373 w 8568373"/>
                  <a:gd name="connsiteY3" fmla="*/ 4445 h 375285"/>
                  <a:gd name="connsiteX0" fmla="*/ 0 w 11886715"/>
                  <a:gd name="connsiteY0" fmla="*/ 375285 h 375285"/>
                  <a:gd name="connsiteX1" fmla="*/ 9229557 w 11886715"/>
                  <a:gd name="connsiteY1" fmla="*/ 375285 h 375285"/>
                  <a:gd name="connsiteX2" fmla="*/ 9768672 w 11886715"/>
                  <a:gd name="connsiteY2" fmla="*/ 0 h 375285"/>
                  <a:gd name="connsiteX3" fmla="*/ 11886715 w 11886715"/>
                  <a:gd name="connsiteY3" fmla="*/ 4445 h 37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86715" h="375285">
                    <a:moveTo>
                      <a:pt x="0" y="375285"/>
                    </a:moveTo>
                    <a:lnTo>
                      <a:pt x="9229557" y="375285"/>
                    </a:lnTo>
                    <a:cubicBezTo>
                      <a:pt x="9599762" y="369888"/>
                      <a:pt x="9474032" y="2540"/>
                      <a:pt x="9768672" y="0"/>
                    </a:cubicBezTo>
                    <a:lnTo>
                      <a:pt x="11886715" y="4445"/>
                    </a:lnTo>
                  </a:path>
                </a:pathLst>
              </a:custGeom>
              <a:ln w="15875">
                <a:solidFill>
                  <a:srgbClr val="EAEAEA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xmlns="" id="{31FA2D59-9C9A-4848-A930-9DD0CC8C0712}"/>
                  </a:ext>
                </a:extLst>
              </p:cNvPr>
              <p:cNvSpPr/>
              <p:nvPr/>
            </p:nvSpPr>
            <p:spPr>
              <a:xfrm>
                <a:off x="8974603" y="530549"/>
                <a:ext cx="1393561" cy="294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모서리가 둥근 직사각형 40">
                <a:extLst>
                  <a:ext uri="{FF2B5EF4-FFF2-40B4-BE49-F238E27FC236}">
                    <a16:creationId xmlns:a16="http://schemas.microsoft.com/office/drawing/2014/main" xmlns="" id="{1174DE4E-8B48-4777-B662-614B354A10ED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solidFill>
                <a:srgbClr val="A88541"/>
              </a:solidFill>
              <a:ln w="9525">
                <a:solidFill>
                  <a:schemeClr val="bg1"/>
                </a:solidFill>
              </a:ln>
              <a:effectLst>
                <a:outerShdw dist="25400" algn="l" rotWithShape="0">
                  <a:schemeClr val="bg1">
                    <a:lumMod val="8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xmlns="" id="{F6C99188-185A-4B1D-A801-8ECB3FA6301B}"/>
                  </a:ext>
                </a:extLst>
              </p:cNvPr>
              <p:cNvSpPr/>
              <p:nvPr/>
            </p:nvSpPr>
            <p:spPr>
              <a:xfrm flipV="1">
                <a:off x="763484" y="495535"/>
                <a:ext cx="104985" cy="82276"/>
              </a:xfrm>
              <a:prstGeom prst="triangle">
                <a:avLst/>
              </a:prstGeom>
              <a:solidFill>
                <a:srgbClr val="A8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/>
              </a:p>
            </p:txBody>
          </p:sp>
          <p:sp>
            <p:nvSpPr>
              <p:cNvPr id="25" name="모서리가 둥근 직사각형 42">
                <a:extLst>
                  <a:ext uri="{FF2B5EF4-FFF2-40B4-BE49-F238E27FC236}">
                    <a16:creationId xmlns:a16="http://schemas.microsoft.com/office/drawing/2014/main" xmlns="" id="{983356CD-F0E7-44C4-B64D-E4A555C9B0D9}"/>
                  </a:ext>
                </a:extLst>
              </p:cNvPr>
              <p:cNvSpPr/>
              <p:nvPr/>
            </p:nvSpPr>
            <p:spPr>
              <a:xfrm>
                <a:off x="450923" y="433216"/>
                <a:ext cx="730111" cy="55513"/>
              </a:xfrm>
              <a:prstGeom prst="roundRect">
                <a:avLst>
                  <a:gd name="adj" fmla="val 50000"/>
                </a:avLst>
              </a:prstGeom>
              <a:solidFill>
                <a:srgbClr val="755D2D">
                  <a:alpha val="66667"/>
                </a:srgb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6" name="모서리가 둥근 직사각형 43">
                <a:extLst>
                  <a:ext uri="{FF2B5EF4-FFF2-40B4-BE49-F238E27FC236}">
                    <a16:creationId xmlns:a16="http://schemas.microsoft.com/office/drawing/2014/main" xmlns="" id="{EDCAF93C-2F3D-48D2-8F26-250113562E03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" bIns="72000" rtlCol="0" anchor="ctr"/>
              <a:lstStyle/>
              <a:p>
                <a:pPr algn="ctr"/>
                <a:r>
                  <a:rPr lang="ko-KR" altLang="en-US" sz="1100" i="1" kern="0" spc="-6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  <a:cs typeface="Aharoni" pitchFamily="2" charset="-79"/>
                  </a:rPr>
                  <a:t>사내 교육용</a:t>
                </a:r>
              </a:p>
            </p:txBody>
          </p:sp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13183C08-D640-41CA-A733-70DF40F6A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8962" y="535393"/>
              <a:ext cx="1242339" cy="280187"/>
            </a:xfrm>
            <a:prstGeom prst="rect">
              <a:avLst/>
            </a:prstGeom>
          </p:spPr>
        </p:pic>
      </p:grpSp>
      <p:sp>
        <p:nvSpPr>
          <p:cNvPr id="27" name="Titre 3">
            <a:extLst>
              <a:ext uri="{FF2B5EF4-FFF2-40B4-BE49-F238E27FC236}">
                <a16:creationId xmlns:a16="http://schemas.microsoft.com/office/drawing/2014/main" xmlns="" id="{3EDB7467-39A2-4C74-9474-57500EC21599}"/>
              </a:ext>
            </a:extLst>
          </p:cNvPr>
          <p:cNvSpPr txBox="1">
            <a:spLocks/>
          </p:cNvSpPr>
          <p:nvPr/>
        </p:nvSpPr>
        <p:spPr>
          <a:xfrm>
            <a:off x="1421623" y="465903"/>
            <a:ext cx="5503052" cy="346249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en-US" altLang="ko-KR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HighFive</a:t>
            </a:r>
            <a:r>
              <a:rPr lang="ko-KR" altLang="en-US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플러스변액연금</a:t>
            </a:r>
            <a:r>
              <a:rPr lang="en-US" altLang="ko-KR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(</a:t>
            </a:r>
            <a:r>
              <a:rPr lang="ko-KR" altLang="en-US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무배당</a:t>
            </a:r>
            <a:r>
              <a:rPr lang="en-US" altLang="ko-KR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2401)</a:t>
            </a:r>
            <a:endParaRPr lang="ko-KR" altLang="en-US" sz="1400" kern="0" spc="-2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  <a:cs typeface="Aharoni" pitchFamily="2" charset="-79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7400EB03-0335-4167-A6B0-5299360274FE}"/>
              </a:ext>
            </a:extLst>
          </p:cNvPr>
          <p:cNvSpPr/>
          <p:nvPr/>
        </p:nvSpPr>
        <p:spPr>
          <a:xfrm>
            <a:off x="1530931" y="6440880"/>
            <a:ext cx="609217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latinLnBrk="0">
              <a:defRPr/>
            </a:pP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, </a:t>
            </a: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고객에게 제시 설명용으로 사용 할 수 없습니다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374955-4A04-0CAC-B3B0-D68A0C7FBADD}"/>
              </a:ext>
            </a:extLst>
          </p:cNvPr>
          <p:cNvSpPr txBox="1"/>
          <p:nvPr/>
        </p:nvSpPr>
        <p:spPr>
          <a:xfrm>
            <a:off x="7448097" y="691889"/>
            <a:ext cx="1162504" cy="265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GA </a:t>
            </a:r>
            <a:r>
              <a:rPr lang="ko-KR" altLang="en-US" sz="1200" b="1" dirty="0" err="1">
                <a:solidFill>
                  <a:srgbClr val="FF0000"/>
                </a:solidFill>
              </a:rPr>
              <a:t>교육용자료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42" name="Titre 3">
            <a:extLst>
              <a:ext uri="{FF2B5EF4-FFF2-40B4-BE49-F238E27FC236}">
                <a16:creationId xmlns:a16="http://schemas.microsoft.com/office/drawing/2014/main" xmlns="" id="{F3EF57A7-5391-DFFB-9F86-707B2F9C6A9A}"/>
              </a:ext>
            </a:extLst>
          </p:cNvPr>
          <p:cNvSpPr txBox="1">
            <a:spLocks/>
          </p:cNvSpPr>
          <p:nvPr/>
        </p:nvSpPr>
        <p:spPr>
          <a:xfrm>
            <a:off x="423383" y="401161"/>
            <a:ext cx="556537" cy="507484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ko-KR" sz="4000" b="0" spc="-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alibri Bold" panose="020F0702030404030204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CCF200-E468-AF4E-9D5A-90CAB51089D4}"/>
              </a:ext>
            </a:extLst>
          </p:cNvPr>
          <p:cNvSpPr txBox="1"/>
          <p:nvPr/>
        </p:nvSpPr>
        <p:spPr>
          <a:xfrm>
            <a:off x="7448097" y="691889"/>
            <a:ext cx="1162504" cy="265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GA </a:t>
            </a:r>
            <a:r>
              <a:rPr lang="ko-KR" altLang="en-US" sz="1200" b="1" dirty="0" err="1">
                <a:solidFill>
                  <a:srgbClr val="FF0000"/>
                </a:solidFill>
              </a:rPr>
              <a:t>교육용자료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E31C17-8B24-EB3F-EC2F-992B5CA0ACFC}"/>
              </a:ext>
            </a:extLst>
          </p:cNvPr>
          <p:cNvSpPr txBox="1"/>
          <p:nvPr/>
        </p:nvSpPr>
        <p:spPr>
          <a:xfrm>
            <a:off x="915961" y="4042370"/>
            <a:ext cx="731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n-ea"/>
              </a:rPr>
              <a:t>(1) </a:t>
            </a:r>
            <a:r>
              <a:rPr lang="ko-KR" altLang="en-US" sz="2000" b="1" dirty="0">
                <a:latin typeface="+mn-ea"/>
              </a:rPr>
              <a:t>보험계약일로부터 </a:t>
            </a:r>
            <a:r>
              <a:rPr lang="en-US" altLang="ko-KR" sz="2400" b="1" dirty="0">
                <a:solidFill>
                  <a:srgbClr val="FF0000"/>
                </a:solidFill>
                <a:latin typeface="+mn-ea"/>
              </a:rPr>
              <a:t>30</a:t>
            </a:r>
            <a:r>
              <a:rPr lang="ko-KR" altLang="en-US" sz="2400" b="1" dirty="0">
                <a:solidFill>
                  <a:srgbClr val="FF0000"/>
                </a:solidFill>
                <a:latin typeface="+mn-ea"/>
              </a:rPr>
              <a:t>년</a:t>
            </a:r>
            <a:r>
              <a:rPr lang="ko-KR" altLang="en-US" sz="2000" b="1" dirty="0">
                <a:solidFill>
                  <a:srgbClr val="002060"/>
                </a:solidFill>
                <a:latin typeface="+mn-ea"/>
              </a:rPr>
              <a:t>까지의 기간 </a:t>
            </a:r>
            <a:r>
              <a:rPr lang="en-US" altLang="ko-KR" sz="2000" b="1" dirty="0">
                <a:latin typeface="+mn-ea"/>
              </a:rPr>
              <a:t>: </a:t>
            </a:r>
            <a:r>
              <a:rPr lang="ko-KR" altLang="en-US" sz="2000" b="1" dirty="0" err="1">
                <a:latin typeface="+mn-ea"/>
              </a:rPr>
              <a:t>연단리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  <a:latin typeface="+mn-ea"/>
              </a:rPr>
              <a:t>7%</a:t>
            </a:r>
            <a:endParaRPr lang="en-GB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344007-4959-052F-2B02-A8031944DB4B}"/>
              </a:ext>
            </a:extLst>
          </p:cNvPr>
          <p:cNvSpPr txBox="1"/>
          <p:nvPr/>
        </p:nvSpPr>
        <p:spPr>
          <a:xfrm>
            <a:off x="249211" y="4604960"/>
            <a:ext cx="870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n-ea"/>
              </a:rPr>
              <a:t>(2) 30</a:t>
            </a:r>
            <a:r>
              <a:rPr lang="ko-KR" altLang="en-US" sz="2000" b="1" dirty="0" err="1">
                <a:latin typeface="+mn-ea"/>
              </a:rPr>
              <a:t>년이후부터</a:t>
            </a:r>
            <a:r>
              <a:rPr lang="ko-KR" altLang="en-US" sz="2000" b="1" dirty="0">
                <a:latin typeface="+mn-ea"/>
              </a:rPr>
              <a:t> 연금지급</a:t>
            </a:r>
            <a:r>
              <a:rPr lang="ko-KR" altLang="en-US" sz="2400" b="1" dirty="0">
                <a:solidFill>
                  <a:srgbClr val="FF0000"/>
                </a:solidFill>
                <a:latin typeface="+mn-ea"/>
              </a:rPr>
              <a:t>개시나이</a:t>
            </a:r>
            <a:r>
              <a:rPr lang="ko-KR" altLang="en-US" sz="2000" b="1" dirty="0">
                <a:latin typeface="+mn-ea"/>
              </a:rPr>
              <a:t> 계약해당일까지 </a:t>
            </a:r>
            <a:r>
              <a:rPr lang="en-US" altLang="ko-KR" sz="2000" b="1" dirty="0">
                <a:latin typeface="+mn-ea"/>
              </a:rPr>
              <a:t>: </a:t>
            </a:r>
            <a:r>
              <a:rPr lang="ko-KR" altLang="en-US" sz="2000" b="1" dirty="0" err="1">
                <a:latin typeface="+mn-ea"/>
              </a:rPr>
              <a:t>연단리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  <a:latin typeface="+mn-ea"/>
              </a:rPr>
              <a:t>5%</a:t>
            </a:r>
            <a:endParaRPr lang="en-GB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21C859-0F5F-AD38-DBD8-7DDA4FB925EA}"/>
              </a:ext>
            </a:extLst>
          </p:cNvPr>
          <p:cNvSpPr txBox="1"/>
          <p:nvPr/>
        </p:nvSpPr>
        <p:spPr>
          <a:xfrm>
            <a:off x="565156" y="5161407"/>
            <a:ext cx="806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n-ea"/>
              </a:rPr>
              <a:t>( </a:t>
            </a:r>
            <a:r>
              <a:rPr lang="ko-KR" altLang="en-US" sz="1600" b="1" dirty="0">
                <a:latin typeface="+mn-ea"/>
              </a:rPr>
              <a:t>단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보험계약일로부터 연금지급개시나이 계약해당일까지의 기간이 </a:t>
            </a:r>
            <a:r>
              <a:rPr lang="en-US" altLang="ko-KR" sz="1600" b="1" dirty="0">
                <a:latin typeface="+mn-ea"/>
              </a:rPr>
              <a:t>30</a:t>
            </a:r>
            <a:r>
              <a:rPr lang="ko-KR" altLang="en-US" sz="1600" b="1" dirty="0">
                <a:latin typeface="+mn-ea"/>
              </a:rPr>
              <a:t>년보다</a:t>
            </a:r>
            <a:endParaRPr lang="en-US" altLang="ko-KR" sz="1600" b="1" dirty="0">
              <a:latin typeface="+mn-ea"/>
            </a:endParaRPr>
          </a:p>
          <a:p>
            <a:r>
              <a:rPr lang="en-US" sz="1600" b="1" dirty="0">
                <a:latin typeface="+mn-ea"/>
              </a:rPr>
              <a:t> </a:t>
            </a:r>
            <a:r>
              <a:rPr lang="ko-KR" altLang="en-US" sz="1600" b="1" dirty="0" err="1">
                <a:latin typeface="+mn-ea"/>
              </a:rPr>
              <a:t>짧은경우</a:t>
            </a:r>
            <a:r>
              <a:rPr lang="ko-KR" altLang="en-US" sz="1600" b="1" dirty="0"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(1)</a:t>
            </a:r>
            <a:r>
              <a:rPr lang="ko-KR" altLang="en-US" sz="1600" b="1" dirty="0" err="1">
                <a:latin typeface="+mn-ea"/>
              </a:rPr>
              <a:t>에따라</a:t>
            </a:r>
            <a:r>
              <a:rPr lang="ko-KR" altLang="en-US" sz="1600" b="1" dirty="0"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7% </a:t>
            </a:r>
            <a:r>
              <a:rPr lang="ko-KR" altLang="en-US" sz="1600" b="1" dirty="0">
                <a:latin typeface="+mn-ea"/>
              </a:rPr>
              <a:t>적용 </a:t>
            </a:r>
            <a:r>
              <a:rPr lang="en-US" altLang="ko-KR" sz="1600" b="1" dirty="0">
                <a:latin typeface="+mn-ea"/>
              </a:rPr>
              <a:t>)</a:t>
            </a:r>
            <a:endParaRPr lang="en-GB" sz="1600" b="1" dirty="0">
              <a:latin typeface="+mn-ea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xmlns="" id="{58E19BC7-7C97-29A8-B768-3A7B9E19B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31356"/>
              </p:ext>
            </p:extLst>
          </p:nvPr>
        </p:nvGraphicFramePr>
        <p:xfrm>
          <a:off x="1732497" y="1823432"/>
          <a:ext cx="6889185" cy="729810"/>
        </p:xfrm>
        <a:graphic>
          <a:graphicData uri="http://schemas.openxmlformats.org/drawingml/2006/table">
            <a:tbl>
              <a:tblPr/>
              <a:tblGrid>
                <a:gridCol w="1377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7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78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78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78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8257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800" b="1" i="0" u="none" strike="noStrike" dirty="0">
                          <a:effectLst/>
                          <a:latin typeface="맑은 고딕"/>
                        </a:rPr>
                        <a:t>~9</a:t>
                      </a:r>
                      <a:r>
                        <a:rPr lang="ko-KR" altLang="en-US" sz="1800" b="1" i="0" u="none" strike="noStrike" dirty="0">
                          <a:effectLst/>
                          <a:latin typeface="맑은 고딕"/>
                        </a:rPr>
                        <a:t>년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800" b="1" i="0" u="none" strike="noStrike" dirty="0">
                          <a:effectLst/>
                          <a:latin typeface="맑은 고딕"/>
                        </a:rPr>
                        <a:t>10~14</a:t>
                      </a:r>
                      <a:r>
                        <a:rPr lang="ko-KR" altLang="en-US" sz="1800" b="1" i="0" u="none" strike="noStrike" dirty="0">
                          <a:effectLst/>
                          <a:latin typeface="맑은 고딕"/>
                        </a:rPr>
                        <a:t>년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800" b="1" i="0" u="none" strike="noStrike" dirty="0">
                          <a:effectLst/>
                          <a:latin typeface="맑은 고딕"/>
                        </a:rPr>
                        <a:t>15~19</a:t>
                      </a:r>
                      <a:r>
                        <a:rPr lang="ko-KR" altLang="en-US" sz="1800" b="1" i="0" u="none" strike="noStrike" dirty="0">
                          <a:effectLst/>
                          <a:latin typeface="맑은 고딕"/>
                        </a:rPr>
                        <a:t>년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800" b="1" i="0" u="none" strike="noStrike" dirty="0">
                          <a:effectLst/>
                          <a:latin typeface="맑은 고딕"/>
                        </a:rPr>
                        <a:t>20~24</a:t>
                      </a:r>
                      <a:r>
                        <a:rPr lang="ko-KR" altLang="en-US" sz="1800" b="1" i="0" u="none" strike="noStrike" dirty="0">
                          <a:effectLst/>
                          <a:latin typeface="맑은 고딕"/>
                        </a:rPr>
                        <a:t>년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800" b="1" i="0" u="none" strike="noStrike" dirty="0">
                          <a:effectLst/>
                          <a:latin typeface="맑은 고딕"/>
                        </a:rPr>
                        <a:t>25</a:t>
                      </a:r>
                      <a:r>
                        <a:rPr lang="ko-KR" altLang="en-US" sz="1800" b="1" i="0" u="none" strike="noStrike" dirty="0">
                          <a:effectLst/>
                          <a:latin typeface="맑은 고딕"/>
                        </a:rPr>
                        <a:t>년</a:t>
                      </a:r>
                      <a:r>
                        <a:rPr lang="en-US" altLang="ko-KR" sz="1800" b="1" i="0" u="none" strike="noStrike" dirty="0">
                          <a:effectLst/>
                          <a:latin typeface="맑은 고딕"/>
                        </a:rPr>
                        <a:t>~</a:t>
                      </a:r>
                      <a:endParaRPr lang="ko-KR" altLang="en-US" sz="1800" b="1" i="0" u="none" strike="noStrike" dirty="0">
                        <a:effectLst/>
                        <a:latin typeface="맑은 고딕"/>
                      </a:endParaRP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0.0%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0.5%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1.0%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1.5%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2.0%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C82E33-007D-98DD-E92D-A3385A011ECD}"/>
              </a:ext>
            </a:extLst>
          </p:cNvPr>
          <p:cNvSpPr txBox="1"/>
          <p:nvPr/>
        </p:nvSpPr>
        <p:spPr>
          <a:xfrm>
            <a:off x="704189" y="1928220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+mn-ea"/>
              </a:rPr>
              <a:t>5%+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C9B820B1-9C9C-4B72-18A3-E1EBEBF7E7AD}"/>
              </a:ext>
            </a:extLst>
          </p:cNvPr>
          <p:cNvSpPr/>
          <p:nvPr/>
        </p:nvSpPr>
        <p:spPr>
          <a:xfrm>
            <a:off x="3801468" y="1603342"/>
            <a:ext cx="1503115" cy="561975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FF00"/>
                </a:solidFill>
                <a:latin typeface="+mn-ea"/>
              </a:rPr>
              <a:t>개  정</a:t>
            </a:r>
            <a:r>
              <a:rPr lang="en-US" altLang="ko-KR" sz="1400" b="1" dirty="0" smtClean="0">
                <a:solidFill>
                  <a:srgbClr val="FFFF00"/>
                </a:solidFill>
                <a:latin typeface="+mn-ea"/>
              </a:rPr>
              <a:t>(2401)</a:t>
            </a:r>
            <a:endParaRPr lang="ko-KR" altLang="en-US" sz="1400" b="1" dirty="0">
              <a:solidFill>
                <a:srgbClr val="FFFF00"/>
              </a:solidFill>
              <a:latin typeface="+mn-ea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xmlns="" id="{EF4E1A5F-D374-D911-9E44-BF714CFD0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98331"/>
              </p:ext>
            </p:extLst>
          </p:nvPr>
        </p:nvGraphicFramePr>
        <p:xfrm>
          <a:off x="837147" y="2918807"/>
          <a:ext cx="7493890" cy="729810"/>
        </p:xfrm>
        <a:graphic>
          <a:graphicData uri="http://schemas.openxmlformats.org/drawingml/2006/table">
            <a:tbl>
              <a:tblPr/>
              <a:tblGrid>
                <a:gridCol w="37469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4694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8257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800" b="1" i="0" u="none" strike="noStrike" dirty="0">
                          <a:effectLst/>
                          <a:latin typeface="맑은 고딕"/>
                        </a:rPr>
                        <a:t>~30</a:t>
                      </a:r>
                      <a:r>
                        <a:rPr lang="ko-KR" altLang="en-US" sz="1800" b="1" i="0" u="none" strike="noStrike" dirty="0">
                          <a:effectLst/>
                          <a:latin typeface="맑은 고딕"/>
                        </a:rPr>
                        <a:t>년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800" b="1" i="0" u="none" strike="noStrike" dirty="0">
                          <a:effectLst/>
                          <a:latin typeface="맑은 고딕"/>
                        </a:rPr>
                        <a:t>30</a:t>
                      </a:r>
                      <a:r>
                        <a:rPr lang="ko-KR" altLang="en-US" sz="1800" b="1" i="0" u="none" strike="noStrike" dirty="0">
                          <a:effectLst/>
                          <a:latin typeface="맑은 고딕"/>
                        </a:rPr>
                        <a:t>년</a:t>
                      </a:r>
                      <a:r>
                        <a:rPr lang="en-US" altLang="ko-KR" sz="1800" b="1" i="0" u="none" strike="noStrike" dirty="0">
                          <a:effectLst/>
                          <a:latin typeface="맑은 고딕"/>
                        </a:rPr>
                        <a:t>~</a:t>
                      </a:r>
                      <a:endParaRPr lang="ko-KR" altLang="en-US" sz="1800" b="1" i="0" u="none" strike="noStrike" dirty="0">
                        <a:effectLst/>
                        <a:latin typeface="맑은 고딕"/>
                      </a:endParaRP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7%</a:t>
                      </a: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1526" marR="11526" marT="11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화살표: 줄무늬가 있는 오른쪽 12">
            <a:extLst>
              <a:ext uri="{FF2B5EF4-FFF2-40B4-BE49-F238E27FC236}">
                <a16:creationId xmlns:a16="http://schemas.microsoft.com/office/drawing/2014/main" xmlns="" id="{4AC2ECC6-FF33-FB15-24E4-9DEAEFEB81C8}"/>
              </a:ext>
            </a:extLst>
          </p:cNvPr>
          <p:cNvSpPr/>
          <p:nvPr/>
        </p:nvSpPr>
        <p:spPr>
          <a:xfrm rot="5400000">
            <a:off x="4231548" y="1302485"/>
            <a:ext cx="655372" cy="2527173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C823F3C8-E7BC-04E9-579D-CCD69E9128D4}"/>
              </a:ext>
            </a:extLst>
          </p:cNvPr>
          <p:cNvSpPr/>
          <p:nvPr/>
        </p:nvSpPr>
        <p:spPr>
          <a:xfrm>
            <a:off x="780019" y="2893759"/>
            <a:ext cx="7640081" cy="81235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B0EE6C-3CA5-021B-E4C4-0D6C2B57C794}"/>
              </a:ext>
            </a:extLst>
          </p:cNvPr>
          <p:cNvSpPr txBox="1"/>
          <p:nvPr/>
        </p:nvSpPr>
        <p:spPr>
          <a:xfrm>
            <a:off x="408544" y="1081577"/>
            <a:ext cx="313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u="sng" dirty="0">
                <a:solidFill>
                  <a:srgbClr val="3333CC"/>
                </a:solidFill>
              </a:rPr>
              <a:t>평생연금기준금액</a:t>
            </a:r>
            <a:r>
              <a:rPr lang="en-US" altLang="ko-KR" sz="2800" b="1" u="sng" dirty="0">
                <a:solidFill>
                  <a:srgbClr val="3333CC"/>
                </a:solidFill>
              </a:rPr>
              <a:t> </a:t>
            </a:r>
            <a:endParaRPr lang="ko-KR" altLang="en-US" sz="2800" b="1" u="sng" dirty="0">
              <a:solidFill>
                <a:srgbClr val="3333CC"/>
              </a:solidFill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9632A96D-E1DB-CCC8-CE92-24513EDC8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55473" y="2476488"/>
            <a:ext cx="985222" cy="985222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87840" y="5881983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13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C7DB07C7-D59F-4300-BC62-22C1DC29C167}"/>
              </a:ext>
            </a:extLst>
          </p:cNvPr>
          <p:cNvGrpSpPr/>
          <p:nvPr/>
        </p:nvGrpSpPr>
        <p:grpSpPr>
          <a:xfrm>
            <a:off x="65317" y="136158"/>
            <a:ext cx="8798765" cy="954509"/>
            <a:chOff x="0" y="294224"/>
            <a:chExt cx="10691813" cy="95450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xmlns="" id="{EAC0E05F-81D9-4A49-96DA-03D007506A1F}"/>
                </a:ext>
              </a:extLst>
            </p:cNvPr>
            <p:cNvGrpSpPr/>
            <p:nvPr/>
          </p:nvGrpSpPr>
          <p:grpSpPr>
            <a:xfrm>
              <a:off x="0" y="294224"/>
              <a:ext cx="10691813" cy="954509"/>
              <a:chOff x="0" y="294224"/>
              <a:chExt cx="10691813" cy="954509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xmlns="" id="{C541DA43-DBC2-4F7A-A2F4-7CF15235CB39}"/>
                  </a:ext>
                </a:extLst>
              </p:cNvPr>
              <p:cNvCxnSpPr/>
              <p:nvPr/>
            </p:nvCxnSpPr>
            <p:spPr>
              <a:xfrm flipH="1" flipV="1">
                <a:off x="1184501" y="751751"/>
                <a:ext cx="98683" cy="986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xmlns="" id="{C3BD2CDB-C847-40BB-94F5-8C01B9BC7ECD}"/>
                  </a:ext>
                </a:extLst>
              </p:cNvPr>
              <p:cNvSpPr/>
              <p:nvPr/>
            </p:nvSpPr>
            <p:spPr>
              <a:xfrm>
                <a:off x="219332" y="946686"/>
                <a:ext cx="1107818" cy="302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자유형 37">
                <a:extLst>
                  <a:ext uri="{FF2B5EF4-FFF2-40B4-BE49-F238E27FC236}">
                    <a16:creationId xmlns:a16="http://schemas.microsoft.com/office/drawing/2014/main" xmlns="" id="{C284FFB9-84C4-4734-8854-013C690562E3}"/>
                  </a:ext>
                </a:extLst>
              </p:cNvPr>
              <p:cNvSpPr/>
              <p:nvPr/>
            </p:nvSpPr>
            <p:spPr>
              <a:xfrm>
                <a:off x="0" y="677545"/>
                <a:ext cx="10691813" cy="316247"/>
              </a:xfrm>
              <a:custGeom>
                <a:avLst/>
                <a:gdLst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2453640"/>
                  <a:gd name="connsiteY0" fmla="*/ 213360 h 229164"/>
                  <a:gd name="connsiteX1" fmla="*/ 1173480 w 2453640"/>
                  <a:gd name="connsiteY1" fmla="*/ 213360 h 229164"/>
                  <a:gd name="connsiteX2" fmla="*/ 1432560 w 2453640"/>
                  <a:gd name="connsiteY2" fmla="*/ 0 h 229164"/>
                  <a:gd name="connsiteX3" fmla="*/ 2453640 w 2453640"/>
                  <a:gd name="connsiteY3" fmla="*/ 0 h 229164"/>
                  <a:gd name="connsiteX0" fmla="*/ 0 w 2453640"/>
                  <a:gd name="connsiteY0" fmla="*/ 213360 h 213360"/>
                  <a:gd name="connsiteX1" fmla="*/ 1173480 w 2453640"/>
                  <a:gd name="connsiteY1" fmla="*/ 213360 h 213360"/>
                  <a:gd name="connsiteX2" fmla="*/ 1432560 w 2453640"/>
                  <a:gd name="connsiteY2" fmla="*/ 0 h 213360"/>
                  <a:gd name="connsiteX3" fmla="*/ 2453640 w 2453640"/>
                  <a:gd name="connsiteY3" fmla="*/ 0 h 213360"/>
                  <a:gd name="connsiteX0" fmla="*/ 0 w 3553778"/>
                  <a:gd name="connsiteY0" fmla="*/ 213360 h 213360"/>
                  <a:gd name="connsiteX1" fmla="*/ 1173480 w 3553778"/>
                  <a:gd name="connsiteY1" fmla="*/ 213360 h 213360"/>
                  <a:gd name="connsiteX2" fmla="*/ 1432560 w 3553778"/>
                  <a:gd name="connsiteY2" fmla="*/ 0 h 213360"/>
                  <a:gd name="connsiteX3" fmla="*/ 3553778 w 3553778"/>
                  <a:gd name="connsiteY3" fmla="*/ 0 h 213360"/>
                  <a:gd name="connsiteX0" fmla="*/ 0 w 7775258"/>
                  <a:gd name="connsiteY0" fmla="*/ 213360 h 213360"/>
                  <a:gd name="connsiteX1" fmla="*/ 1173480 w 7775258"/>
                  <a:gd name="connsiteY1" fmla="*/ 213360 h 213360"/>
                  <a:gd name="connsiteX2" fmla="*/ 1432560 w 7775258"/>
                  <a:gd name="connsiteY2" fmla="*/ 0 h 213360"/>
                  <a:gd name="connsiteX3" fmla="*/ 7775258 w 7775258"/>
                  <a:gd name="connsiteY3" fmla="*/ 7620 h 213360"/>
                  <a:gd name="connsiteX0" fmla="*/ 0 w 7775258"/>
                  <a:gd name="connsiteY0" fmla="*/ 205740 h 220980"/>
                  <a:gd name="connsiteX1" fmla="*/ 1173480 w 7775258"/>
                  <a:gd name="connsiteY1" fmla="*/ 205740 h 220980"/>
                  <a:gd name="connsiteX2" fmla="*/ 5661660 w 7775258"/>
                  <a:gd name="connsiteY2" fmla="*/ 0 h 220980"/>
                  <a:gd name="connsiteX3" fmla="*/ 7775258 w 7775258"/>
                  <a:gd name="connsiteY3" fmla="*/ 0 h 220980"/>
                  <a:gd name="connsiteX0" fmla="*/ 0 w 7775258"/>
                  <a:gd name="connsiteY0" fmla="*/ 205740 h 205740"/>
                  <a:gd name="connsiteX1" fmla="*/ 5334000 w 7775258"/>
                  <a:gd name="connsiteY1" fmla="*/ 18288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05740"/>
                  <a:gd name="connsiteX1" fmla="*/ 5318760 w 7775258"/>
                  <a:gd name="connsiteY1" fmla="*/ 198120 h 205740"/>
                  <a:gd name="connsiteX2" fmla="*/ 5661660 w 7775258"/>
                  <a:gd name="connsiteY2" fmla="*/ 0 h 205740"/>
                  <a:gd name="connsiteX3" fmla="*/ 7775258 w 7775258"/>
                  <a:gd name="connsiteY3" fmla="*/ 0 h 20574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7775258"/>
                  <a:gd name="connsiteY0" fmla="*/ 205740 h 213360"/>
                  <a:gd name="connsiteX1" fmla="*/ 5372100 w 7775258"/>
                  <a:gd name="connsiteY1" fmla="*/ 213360 h 213360"/>
                  <a:gd name="connsiteX2" fmla="*/ 5661660 w 7775258"/>
                  <a:gd name="connsiteY2" fmla="*/ 0 h 213360"/>
                  <a:gd name="connsiteX3" fmla="*/ 7775258 w 7775258"/>
                  <a:gd name="connsiteY3" fmla="*/ 0 h 213360"/>
                  <a:gd name="connsiteX0" fmla="*/ 0 w 8522018"/>
                  <a:gd name="connsiteY0" fmla="*/ 243840 h 251460"/>
                  <a:gd name="connsiteX1" fmla="*/ 5372100 w 8522018"/>
                  <a:gd name="connsiteY1" fmla="*/ 251460 h 251460"/>
                  <a:gd name="connsiteX2" fmla="*/ 5661660 w 8522018"/>
                  <a:gd name="connsiteY2" fmla="*/ 38100 h 251460"/>
                  <a:gd name="connsiteX3" fmla="*/ 8522018 w 8522018"/>
                  <a:gd name="connsiteY3" fmla="*/ 0 h 25146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73786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080"/>
                  <a:gd name="connsiteX1" fmla="*/ 5372100 w 8522018"/>
                  <a:gd name="connsiteY1" fmla="*/ 259080 h 259080"/>
                  <a:gd name="connsiteX2" fmla="*/ 5974080 w 8522018"/>
                  <a:gd name="connsiteY2" fmla="*/ 0 h 259080"/>
                  <a:gd name="connsiteX3" fmla="*/ 8522018 w 8522018"/>
                  <a:gd name="connsiteY3" fmla="*/ 7620 h 259080"/>
                  <a:gd name="connsiteX0" fmla="*/ 0 w 8522018"/>
                  <a:gd name="connsiteY0" fmla="*/ 251460 h 259121"/>
                  <a:gd name="connsiteX1" fmla="*/ 5372100 w 8522018"/>
                  <a:gd name="connsiteY1" fmla="*/ 259080 h 259121"/>
                  <a:gd name="connsiteX2" fmla="*/ 5974080 w 8522018"/>
                  <a:gd name="connsiteY2" fmla="*/ 0 h 259121"/>
                  <a:gd name="connsiteX3" fmla="*/ 8522018 w 8522018"/>
                  <a:gd name="connsiteY3" fmla="*/ 7620 h 259121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22018"/>
                  <a:gd name="connsiteY0" fmla="*/ 251460 h 251502"/>
                  <a:gd name="connsiteX1" fmla="*/ 5349240 w 8522018"/>
                  <a:gd name="connsiteY1" fmla="*/ 251460 h 251502"/>
                  <a:gd name="connsiteX2" fmla="*/ 5974080 w 8522018"/>
                  <a:gd name="connsiteY2" fmla="*/ 0 h 251502"/>
                  <a:gd name="connsiteX3" fmla="*/ 8522018 w 8522018"/>
                  <a:gd name="connsiteY3" fmla="*/ 7620 h 251502"/>
                  <a:gd name="connsiteX0" fmla="*/ 0 w 8544878"/>
                  <a:gd name="connsiteY0" fmla="*/ 251460 h 251502"/>
                  <a:gd name="connsiteX1" fmla="*/ 5349240 w 8544878"/>
                  <a:gd name="connsiteY1" fmla="*/ 251460 h 251502"/>
                  <a:gd name="connsiteX2" fmla="*/ 5974080 w 8544878"/>
                  <a:gd name="connsiteY2" fmla="*/ 0 h 251502"/>
                  <a:gd name="connsiteX3" fmla="*/ 8544878 w 854487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37258"/>
                  <a:gd name="connsiteY0" fmla="*/ 251460 h 251502"/>
                  <a:gd name="connsiteX1" fmla="*/ 5349240 w 8537258"/>
                  <a:gd name="connsiteY1" fmla="*/ 251460 h 251502"/>
                  <a:gd name="connsiteX2" fmla="*/ 5974080 w 8537258"/>
                  <a:gd name="connsiteY2" fmla="*/ 0 h 251502"/>
                  <a:gd name="connsiteX3" fmla="*/ 8537258 w 8537258"/>
                  <a:gd name="connsiteY3" fmla="*/ 7620 h 251502"/>
                  <a:gd name="connsiteX0" fmla="*/ 0 w 8552498"/>
                  <a:gd name="connsiteY0" fmla="*/ 251460 h 251502"/>
                  <a:gd name="connsiteX1" fmla="*/ 5349240 w 8552498"/>
                  <a:gd name="connsiteY1" fmla="*/ 251460 h 251502"/>
                  <a:gd name="connsiteX2" fmla="*/ 5974080 w 8552498"/>
                  <a:gd name="connsiteY2" fmla="*/ 0 h 251502"/>
                  <a:gd name="connsiteX3" fmla="*/ 8552498 w 8552498"/>
                  <a:gd name="connsiteY3" fmla="*/ 7620 h 251502"/>
                  <a:gd name="connsiteX0" fmla="*/ 0 w 8600123"/>
                  <a:gd name="connsiteY0" fmla="*/ 434340 h 434382"/>
                  <a:gd name="connsiteX1" fmla="*/ 5349240 w 8600123"/>
                  <a:gd name="connsiteY1" fmla="*/ 434340 h 434382"/>
                  <a:gd name="connsiteX2" fmla="*/ 5974080 w 8600123"/>
                  <a:gd name="connsiteY2" fmla="*/ 182880 h 434382"/>
                  <a:gd name="connsiteX3" fmla="*/ 8600123 w 8600123"/>
                  <a:gd name="connsiteY3" fmla="*/ 0 h 434382"/>
                  <a:gd name="connsiteX0" fmla="*/ 0 w 8562023"/>
                  <a:gd name="connsiteY0" fmla="*/ 443865 h 443907"/>
                  <a:gd name="connsiteX1" fmla="*/ 5349240 w 8562023"/>
                  <a:gd name="connsiteY1" fmla="*/ 443865 h 443907"/>
                  <a:gd name="connsiteX2" fmla="*/ 5974080 w 8562023"/>
                  <a:gd name="connsiteY2" fmla="*/ 192405 h 443907"/>
                  <a:gd name="connsiteX3" fmla="*/ 8562023 w 8562023"/>
                  <a:gd name="connsiteY3" fmla="*/ 0 h 443907"/>
                  <a:gd name="connsiteX0" fmla="*/ 0 w 8562023"/>
                  <a:gd name="connsiteY0" fmla="*/ 451485 h 484928"/>
                  <a:gd name="connsiteX1" fmla="*/ 5349240 w 8562023"/>
                  <a:gd name="connsiteY1" fmla="*/ 451485 h 484928"/>
                  <a:gd name="connsiteX2" fmla="*/ 6012180 w 8562023"/>
                  <a:gd name="connsiteY2" fmla="*/ 0 h 484928"/>
                  <a:gd name="connsiteX3" fmla="*/ 8562023 w 8562023"/>
                  <a:gd name="connsiteY3" fmla="*/ 7620 h 484928"/>
                  <a:gd name="connsiteX0" fmla="*/ 0 w 8562023"/>
                  <a:gd name="connsiteY0" fmla="*/ 451485 h 451485"/>
                  <a:gd name="connsiteX1" fmla="*/ 5215890 w 8562023"/>
                  <a:gd name="connsiteY1" fmla="*/ 42291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41960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5"/>
                  <a:gd name="connsiteX1" fmla="*/ 5253990 w 8562023"/>
                  <a:gd name="connsiteY1" fmla="*/ 451485 h 451485"/>
                  <a:gd name="connsiteX2" fmla="*/ 6012180 w 8562023"/>
                  <a:gd name="connsiteY2" fmla="*/ 0 h 451485"/>
                  <a:gd name="connsiteX3" fmla="*/ 8562023 w 8562023"/>
                  <a:gd name="connsiteY3" fmla="*/ 7620 h 451485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7620 h 451486"/>
                  <a:gd name="connsiteX0" fmla="*/ 0 w 8562023"/>
                  <a:gd name="connsiteY0" fmla="*/ 451485 h 451486"/>
                  <a:gd name="connsiteX1" fmla="*/ 5253990 w 8562023"/>
                  <a:gd name="connsiteY1" fmla="*/ 451485 h 451486"/>
                  <a:gd name="connsiteX2" fmla="*/ 6012180 w 8562023"/>
                  <a:gd name="connsiteY2" fmla="*/ 0 h 451486"/>
                  <a:gd name="connsiteX3" fmla="*/ 8562023 w 8562023"/>
                  <a:gd name="connsiteY3" fmla="*/ 83820 h 451486"/>
                  <a:gd name="connsiteX0" fmla="*/ 0 w 8562023"/>
                  <a:gd name="connsiteY0" fmla="*/ 375285 h 403084"/>
                  <a:gd name="connsiteX1" fmla="*/ 5253990 w 8562023"/>
                  <a:gd name="connsiteY1" fmla="*/ 375285 h 403084"/>
                  <a:gd name="connsiteX2" fmla="*/ 6250305 w 8562023"/>
                  <a:gd name="connsiteY2" fmla="*/ 0 h 403084"/>
                  <a:gd name="connsiteX3" fmla="*/ 8562023 w 8562023"/>
                  <a:gd name="connsiteY3" fmla="*/ 7620 h 403084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673090 w 8562023"/>
                  <a:gd name="connsiteY1" fmla="*/ 3371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250305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84810 h 413314"/>
                  <a:gd name="connsiteX1" fmla="*/ 5739765 w 8562023"/>
                  <a:gd name="connsiteY1" fmla="*/ 384810 h 413314"/>
                  <a:gd name="connsiteX2" fmla="*/ 6402705 w 8562023"/>
                  <a:gd name="connsiteY2" fmla="*/ 0 h 413314"/>
                  <a:gd name="connsiteX3" fmla="*/ 8562023 w 8562023"/>
                  <a:gd name="connsiteY3" fmla="*/ 17145 h 413314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403083"/>
                  <a:gd name="connsiteX1" fmla="*/ 5739765 w 8562023"/>
                  <a:gd name="connsiteY1" fmla="*/ 375285 h 403083"/>
                  <a:gd name="connsiteX2" fmla="*/ 6450330 w 8562023"/>
                  <a:gd name="connsiteY2" fmla="*/ 0 h 403083"/>
                  <a:gd name="connsiteX3" fmla="*/ 8562023 w 8562023"/>
                  <a:gd name="connsiteY3" fmla="*/ 7620 h 403083"/>
                  <a:gd name="connsiteX0" fmla="*/ 0 w 8562023"/>
                  <a:gd name="connsiteY0" fmla="*/ 375285 h 375285"/>
                  <a:gd name="connsiteX1" fmla="*/ 573976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5285 h 375285"/>
                  <a:gd name="connsiteX1" fmla="*/ 5911215 w 8562023"/>
                  <a:gd name="connsiteY1" fmla="*/ 375285 h 375285"/>
                  <a:gd name="connsiteX2" fmla="*/ 6450330 w 8562023"/>
                  <a:gd name="connsiteY2" fmla="*/ 0 h 375285"/>
                  <a:gd name="connsiteX3" fmla="*/ 8562023 w 8562023"/>
                  <a:gd name="connsiteY3" fmla="*/ 7620 h 375285"/>
                  <a:gd name="connsiteX0" fmla="*/ 0 w 8562023"/>
                  <a:gd name="connsiteY0" fmla="*/ 377190 h 377190"/>
                  <a:gd name="connsiteX1" fmla="*/ 5911215 w 8562023"/>
                  <a:gd name="connsiteY1" fmla="*/ 377190 h 377190"/>
                  <a:gd name="connsiteX2" fmla="*/ 6450330 w 8562023"/>
                  <a:gd name="connsiteY2" fmla="*/ 1905 h 377190"/>
                  <a:gd name="connsiteX3" fmla="*/ 8562023 w 8562023"/>
                  <a:gd name="connsiteY3" fmla="*/ 0 h 377190"/>
                  <a:gd name="connsiteX0" fmla="*/ 0 w 8574723"/>
                  <a:gd name="connsiteY0" fmla="*/ 377190 h 377190"/>
                  <a:gd name="connsiteX1" fmla="*/ 5911215 w 8574723"/>
                  <a:gd name="connsiteY1" fmla="*/ 377190 h 377190"/>
                  <a:gd name="connsiteX2" fmla="*/ 6450330 w 8574723"/>
                  <a:gd name="connsiteY2" fmla="*/ 1905 h 377190"/>
                  <a:gd name="connsiteX3" fmla="*/ 8574723 w 8574723"/>
                  <a:gd name="connsiteY3" fmla="*/ 0 h 377190"/>
                  <a:gd name="connsiteX0" fmla="*/ 0 w 8568373"/>
                  <a:gd name="connsiteY0" fmla="*/ 375285 h 375285"/>
                  <a:gd name="connsiteX1" fmla="*/ 5911215 w 8568373"/>
                  <a:gd name="connsiteY1" fmla="*/ 375285 h 375285"/>
                  <a:gd name="connsiteX2" fmla="*/ 6450330 w 8568373"/>
                  <a:gd name="connsiteY2" fmla="*/ 0 h 375285"/>
                  <a:gd name="connsiteX3" fmla="*/ 8568373 w 8568373"/>
                  <a:gd name="connsiteY3" fmla="*/ 4445 h 375285"/>
                  <a:gd name="connsiteX0" fmla="*/ 0 w 11886715"/>
                  <a:gd name="connsiteY0" fmla="*/ 375285 h 375285"/>
                  <a:gd name="connsiteX1" fmla="*/ 9229557 w 11886715"/>
                  <a:gd name="connsiteY1" fmla="*/ 375285 h 375285"/>
                  <a:gd name="connsiteX2" fmla="*/ 9768672 w 11886715"/>
                  <a:gd name="connsiteY2" fmla="*/ 0 h 375285"/>
                  <a:gd name="connsiteX3" fmla="*/ 11886715 w 11886715"/>
                  <a:gd name="connsiteY3" fmla="*/ 4445 h 37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86715" h="375285">
                    <a:moveTo>
                      <a:pt x="0" y="375285"/>
                    </a:moveTo>
                    <a:lnTo>
                      <a:pt x="9229557" y="375285"/>
                    </a:lnTo>
                    <a:cubicBezTo>
                      <a:pt x="9599762" y="369888"/>
                      <a:pt x="9474032" y="2540"/>
                      <a:pt x="9768672" y="0"/>
                    </a:cubicBezTo>
                    <a:lnTo>
                      <a:pt x="11886715" y="4445"/>
                    </a:lnTo>
                  </a:path>
                </a:pathLst>
              </a:custGeom>
              <a:ln w="15875">
                <a:solidFill>
                  <a:srgbClr val="EAEAEA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xmlns="" id="{31FA2D59-9C9A-4848-A930-9DD0CC8C0712}"/>
                  </a:ext>
                </a:extLst>
              </p:cNvPr>
              <p:cNvSpPr/>
              <p:nvPr/>
            </p:nvSpPr>
            <p:spPr>
              <a:xfrm>
                <a:off x="8974603" y="530549"/>
                <a:ext cx="1393561" cy="294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모서리가 둥근 직사각형 40">
                <a:extLst>
                  <a:ext uri="{FF2B5EF4-FFF2-40B4-BE49-F238E27FC236}">
                    <a16:creationId xmlns:a16="http://schemas.microsoft.com/office/drawing/2014/main" xmlns="" id="{1174DE4E-8B48-4777-B662-614B354A10ED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solidFill>
                <a:srgbClr val="A88541"/>
              </a:solidFill>
              <a:ln w="9525">
                <a:solidFill>
                  <a:schemeClr val="bg1"/>
                </a:solidFill>
              </a:ln>
              <a:effectLst>
                <a:outerShdw dist="25400" algn="l" rotWithShape="0">
                  <a:schemeClr val="bg1">
                    <a:lumMod val="8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xmlns="" id="{F6C99188-185A-4B1D-A801-8ECB3FA6301B}"/>
                  </a:ext>
                </a:extLst>
              </p:cNvPr>
              <p:cNvSpPr/>
              <p:nvPr/>
            </p:nvSpPr>
            <p:spPr>
              <a:xfrm flipV="1">
                <a:off x="763484" y="495535"/>
                <a:ext cx="104985" cy="82276"/>
              </a:xfrm>
              <a:prstGeom prst="triangle">
                <a:avLst/>
              </a:prstGeom>
              <a:solidFill>
                <a:srgbClr val="A8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/>
              </a:p>
            </p:txBody>
          </p:sp>
          <p:sp>
            <p:nvSpPr>
              <p:cNvPr id="25" name="모서리가 둥근 직사각형 42">
                <a:extLst>
                  <a:ext uri="{FF2B5EF4-FFF2-40B4-BE49-F238E27FC236}">
                    <a16:creationId xmlns:a16="http://schemas.microsoft.com/office/drawing/2014/main" xmlns="" id="{983356CD-F0E7-44C4-B64D-E4A555C9B0D9}"/>
                  </a:ext>
                </a:extLst>
              </p:cNvPr>
              <p:cNvSpPr/>
              <p:nvPr/>
            </p:nvSpPr>
            <p:spPr>
              <a:xfrm>
                <a:off x="450923" y="433216"/>
                <a:ext cx="730111" cy="55513"/>
              </a:xfrm>
              <a:prstGeom prst="roundRect">
                <a:avLst>
                  <a:gd name="adj" fmla="val 50000"/>
                </a:avLst>
              </a:prstGeom>
              <a:solidFill>
                <a:srgbClr val="755D2D">
                  <a:alpha val="66667"/>
                </a:srgb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100" i="1" kern="0" spc="-6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haroni" pitchFamily="2" charset="-79"/>
                </a:endParaRPr>
              </a:p>
            </p:txBody>
          </p:sp>
          <p:sp>
            <p:nvSpPr>
              <p:cNvPr id="26" name="모서리가 둥근 직사각형 43">
                <a:extLst>
                  <a:ext uri="{FF2B5EF4-FFF2-40B4-BE49-F238E27FC236}">
                    <a16:creationId xmlns:a16="http://schemas.microsoft.com/office/drawing/2014/main" xmlns="" id="{EDCAF93C-2F3D-48D2-8F26-250113562E03}"/>
                  </a:ext>
                </a:extLst>
              </p:cNvPr>
              <p:cNvSpPr/>
              <p:nvPr/>
            </p:nvSpPr>
            <p:spPr>
              <a:xfrm>
                <a:off x="362350" y="294224"/>
                <a:ext cx="907251" cy="227851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" bIns="72000" rtlCol="0" anchor="ctr"/>
              <a:lstStyle/>
              <a:p>
                <a:pPr algn="ctr"/>
                <a:r>
                  <a:rPr lang="ko-KR" altLang="en-US" sz="1100" i="1" kern="0" spc="-6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  <a:cs typeface="Aharoni" pitchFamily="2" charset="-79"/>
                  </a:rPr>
                  <a:t>사내 교육용</a:t>
                </a:r>
              </a:p>
            </p:txBody>
          </p:sp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13183C08-D640-41CA-A733-70DF40F6A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8962" y="535393"/>
              <a:ext cx="1242339" cy="280187"/>
            </a:xfrm>
            <a:prstGeom prst="rect">
              <a:avLst/>
            </a:prstGeom>
          </p:spPr>
        </p:pic>
      </p:grpSp>
      <p:sp>
        <p:nvSpPr>
          <p:cNvPr id="27" name="Titre 3">
            <a:extLst>
              <a:ext uri="{FF2B5EF4-FFF2-40B4-BE49-F238E27FC236}">
                <a16:creationId xmlns:a16="http://schemas.microsoft.com/office/drawing/2014/main" xmlns="" id="{3EDB7467-39A2-4C74-9474-57500EC21599}"/>
              </a:ext>
            </a:extLst>
          </p:cNvPr>
          <p:cNvSpPr txBox="1">
            <a:spLocks/>
          </p:cNvSpPr>
          <p:nvPr/>
        </p:nvSpPr>
        <p:spPr>
          <a:xfrm>
            <a:off x="1421623" y="465903"/>
            <a:ext cx="5503052" cy="346249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en-US" altLang="ko-KR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HighFive</a:t>
            </a:r>
            <a:r>
              <a:rPr lang="ko-KR" altLang="en-US" sz="2000" kern="0" spc="-22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플러스변액연금</a:t>
            </a:r>
            <a:r>
              <a:rPr lang="en-US" altLang="ko-KR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(</a:t>
            </a:r>
            <a:r>
              <a:rPr lang="ko-KR" altLang="en-US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무배당</a:t>
            </a:r>
            <a:r>
              <a:rPr lang="en-US" altLang="ko-KR" sz="1400" kern="0" spc="-2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haroni" pitchFamily="2" charset="-79"/>
              </a:rPr>
              <a:t>2401)</a:t>
            </a:r>
            <a:endParaRPr lang="ko-KR" altLang="en-US" sz="1400" kern="0" spc="-2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  <a:cs typeface="Aharoni" pitchFamily="2" charset="-79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7400EB03-0335-4167-A6B0-5299360274FE}"/>
              </a:ext>
            </a:extLst>
          </p:cNvPr>
          <p:cNvSpPr/>
          <p:nvPr/>
        </p:nvSpPr>
        <p:spPr>
          <a:xfrm>
            <a:off x="1515520" y="6611779"/>
            <a:ext cx="609217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latinLnBrk="0">
              <a:defRPr/>
            </a:pP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본 문서는 설계사 교육용으로 제작된 것으로 무단 수정 및 복사가 불가하며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, </a:t>
            </a:r>
            <a:r>
              <a:rPr lang="ko-KR" altLang="en-US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고객에게 제시 설명용으로 사용 할 수 없습니다</a:t>
            </a:r>
            <a:r>
              <a:rPr lang="en-US" altLang="ko-KR" sz="1000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haroni" pitchFamily="2" charset="-79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374955-4A04-0CAC-B3B0-D68A0C7FBADD}"/>
              </a:ext>
            </a:extLst>
          </p:cNvPr>
          <p:cNvSpPr txBox="1"/>
          <p:nvPr/>
        </p:nvSpPr>
        <p:spPr>
          <a:xfrm>
            <a:off x="7448097" y="691889"/>
            <a:ext cx="1162504" cy="265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GA </a:t>
            </a:r>
            <a:r>
              <a:rPr lang="ko-KR" altLang="en-US" sz="1200" b="1" dirty="0" err="1">
                <a:solidFill>
                  <a:srgbClr val="FF0000"/>
                </a:solidFill>
              </a:rPr>
              <a:t>교육용자료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xmlns="" id="{9EA1559D-51D2-BA03-78B2-F6E48895F7E1}"/>
              </a:ext>
            </a:extLst>
          </p:cNvPr>
          <p:cNvSpPr/>
          <p:nvPr/>
        </p:nvSpPr>
        <p:spPr>
          <a:xfrm>
            <a:off x="611908" y="1074058"/>
            <a:ext cx="697923" cy="6762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latin typeface="+mn-ea"/>
              </a:rPr>
              <a:t>2</a:t>
            </a:r>
            <a:endParaRPr lang="ko-KR" altLang="en-US" sz="36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C287320-97EE-9E90-622C-9295C9471652}"/>
              </a:ext>
            </a:extLst>
          </p:cNvPr>
          <p:cNvSpPr/>
          <p:nvPr/>
        </p:nvSpPr>
        <p:spPr>
          <a:xfrm>
            <a:off x="3419516" y="1037621"/>
            <a:ext cx="2552700" cy="7810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0000"/>
                </a:solidFill>
              </a:rPr>
              <a:t>연금 경쟁력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2CB285-00B1-D781-05E6-C37AAD8EFFC6}"/>
              </a:ext>
            </a:extLst>
          </p:cNvPr>
          <p:cNvSpPr txBox="1"/>
          <p:nvPr/>
        </p:nvSpPr>
        <p:spPr>
          <a:xfrm>
            <a:off x="6066901" y="122853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비교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D4634A-7A43-DEBA-C46D-6B223E082565}"/>
              </a:ext>
            </a:extLst>
          </p:cNvPr>
          <p:cNvSpPr txBox="1"/>
          <p:nvPr/>
        </p:nvSpPr>
        <p:spPr>
          <a:xfrm>
            <a:off x="1409176" y="1228531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u="sng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플러스변액연금</a:t>
            </a:r>
            <a:endParaRPr kumimoji="0" lang="ko-KR" alt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4" name="Titre 3">
            <a:extLst>
              <a:ext uri="{FF2B5EF4-FFF2-40B4-BE49-F238E27FC236}">
                <a16:creationId xmlns:a16="http://schemas.microsoft.com/office/drawing/2014/main" xmlns="" id="{1EAB84C4-FB5E-B2A6-45C5-F926C20BD910}"/>
              </a:ext>
            </a:extLst>
          </p:cNvPr>
          <p:cNvSpPr txBox="1">
            <a:spLocks/>
          </p:cNvSpPr>
          <p:nvPr/>
        </p:nvSpPr>
        <p:spPr>
          <a:xfrm>
            <a:off x="423383" y="401161"/>
            <a:ext cx="556537" cy="507484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lvl1pPr algn="l" defTabSz="9143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" b="1" i="0" kern="1200">
                <a:solidFill>
                  <a:srgbClr val="221E20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ko-KR" sz="4000" b="0" spc="-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alibri Bold" panose="020F0702030404030204" pitchFamily="34" charset="0"/>
              </a:rPr>
              <a:t>2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xmlns="" id="{54722619-BE97-099B-08D6-78A5258D9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80082"/>
              </p:ext>
            </p:extLst>
          </p:nvPr>
        </p:nvGraphicFramePr>
        <p:xfrm>
          <a:off x="245815" y="2173515"/>
          <a:ext cx="8618266" cy="3683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1631">
                  <a:extLst>
                    <a:ext uri="{9D8B030D-6E8A-4147-A177-3AD203B41FA5}">
                      <a16:colId xmlns:a16="http://schemas.microsoft.com/office/drawing/2014/main" xmlns="" val="269146758"/>
                    </a:ext>
                  </a:extLst>
                </a:gridCol>
                <a:gridCol w="1405029">
                  <a:extLst>
                    <a:ext uri="{9D8B030D-6E8A-4147-A177-3AD203B41FA5}">
                      <a16:colId xmlns:a16="http://schemas.microsoft.com/office/drawing/2014/main" xmlns="" val="129929581"/>
                    </a:ext>
                  </a:extLst>
                </a:gridCol>
                <a:gridCol w="1488378">
                  <a:extLst>
                    <a:ext uri="{9D8B030D-6E8A-4147-A177-3AD203B41FA5}">
                      <a16:colId xmlns:a16="http://schemas.microsoft.com/office/drawing/2014/main" xmlns="" val="2798939497"/>
                    </a:ext>
                  </a:extLst>
                </a:gridCol>
                <a:gridCol w="2226614">
                  <a:extLst>
                    <a:ext uri="{9D8B030D-6E8A-4147-A177-3AD203B41FA5}">
                      <a16:colId xmlns:a16="http://schemas.microsoft.com/office/drawing/2014/main" xmlns="" val="964932615"/>
                    </a:ext>
                  </a:extLst>
                </a:gridCol>
                <a:gridCol w="2226614">
                  <a:extLst>
                    <a:ext uri="{9D8B030D-6E8A-4147-A177-3AD203B41FA5}">
                      <a16:colId xmlns:a16="http://schemas.microsoft.com/office/drawing/2014/main" xmlns="" val="1383923268"/>
                    </a:ext>
                  </a:extLst>
                </a:gridCol>
              </a:tblGrid>
              <a:tr h="98822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가입</a:t>
                      </a:r>
                      <a:endParaRPr lang="en-US" altLang="ko-KR" sz="14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나이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DGB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생명</a:t>
                      </a:r>
                      <a:endParaRPr lang="en-US" altLang="ko-KR" sz="1400" b="1" dirty="0"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err="1">
                          <a:latin typeface="+mn-ea"/>
                          <a:ea typeface="+mn-ea"/>
                        </a:rPr>
                        <a:t>HighFive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플러스</a:t>
                      </a:r>
                      <a:endParaRPr lang="en-US" altLang="ko-KR" sz="1400" b="1" dirty="0"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>
                          <a:latin typeface="+mn-ea"/>
                          <a:ea typeface="+mn-ea"/>
                        </a:rPr>
                        <a:t>변액연금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K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생명</a:t>
                      </a:r>
                      <a:endParaRPr lang="en-US" altLang="ko-KR" sz="14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비고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4845582"/>
                  </a:ext>
                </a:extLst>
              </a:tr>
              <a:tr h="5009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개정 전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개정 후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4878663"/>
                  </a:ext>
                </a:extLst>
              </a:tr>
              <a:tr h="5009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513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547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(+34)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528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플러스변액연금</a:t>
                      </a:r>
                      <a:endParaRPr lang="en-US" altLang="ko-KR" sz="14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경쟁사 대비</a:t>
                      </a:r>
                      <a:endParaRPr lang="en-US" altLang="ko-KR" sz="14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4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4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만원 우위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676625086"/>
                  </a:ext>
                </a:extLst>
              </a:tr>
              <a:tr h="5009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397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417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(+20)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406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플러스변액연금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경쟁사 대비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만원 우위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801220726"/>
                  </a:ext>
                </a:extLst>
              </a:tr>
              <a:tr h="5009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265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282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(+17)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279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플러스변액연금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경쟁사 대비</a:t>
                      </a:r>
                      <a:endParaRPr kumimoji="0" lang="en-US" altLang="ko-K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만원 우위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020722694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0DFDB163-A41E-8D4B-F11A-46D76C91110F}"/>
              </a:ext>
            </a:extLst>
          </p:cNvPr>
          <p:cNvSpPr/>
          <p:nvPr/>
        </p:nvSpPr>
        <p:spPr>
          <a:xfrm>
            <a:off x="1459723" y="2081818"/>
            <a:ext cx="3036077" cy="3867150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xmlns="" id="{7C998906-B331-94C1-1FD4-FC749881C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610" y="1903165"/>
            <a:ext cx="46109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ko-KR" sz="1200" b="1" dirty="0">
                <a:latin typeface="+mn-ea"/>
                <a:ea typeface="+mn-ea"/>
                <a:sym typeface="Wingdings" pitchFamily="2" charset="2"/>
              </a:rPr>
              <a:t>(</a:t>
            </a:r>
            <a:r>
              <a:rPr lang="ko-KR" altLang="en-US" sz="1200" b="1" dirty="0">
                <a:latin typeface="+mn-ea"/>
                <a:ea typeface="+mn-ea"/>
                <a:sym typeface="Wingdings" pitchFamily="2" charset="2"/>
              </a:rPr>
              <a:t>기준 </a:t>
            </a:r>
            <a:r>
              <a:rPr lang="en-US" altLang="ko-KR" sz="1200" b="1" dirty="0">
                <a:latin typeface="+mn-ea"/>
                <a:ea typeface="+mn-ea"/>
                <a:sym typeface="Wingdings" pitchFamily="2" charset="2"/>
              </a:rPr>
              <a:t>: </a:t>
            </a:r>
            <a:r>
              <a:rPr lang="ko-KR" altLang="en-US" sz="1200" b="1" dirty="0">
                <a:latin typeface="+mn-ea"/>
                <a:ea typeface="+mn-ea"/>
                <a:sym typeface="Wingdings" pitchFamily="2" charset="2"/>
              </a:rPr>
              <a:t>남자</a:t>
            </a:r>
            <a:r>
              <a:rPr lang="en-US" altLang="ko-KR" sz="1200" b="1" dirty="0">
                <a:latin typeface="+mn-ea"/>
                <a:ea typeface="+mn-ea"/>
                <a:sym typeface="Wingdings" pitchFamily="2" charset="2"/>
              </a:rPr>
              <a:t>, </a:t>
            </a:r>
            <a:r>
              <a:rPr lang="ko-KR" altLang="en-US" sz="1200" b="1" dirty="0">
                <a:latin typeface="+mn-ea"/>
                <a:ea typeface="+mn-ea"/>
                <a:sym typeface="Wingdings" pitchFamily="2" charset="2"/>
              </a:rPr>
              <a:t>연금개시나이 </a:t>
            </a:r>
            <a:r>
              <a:rPr lang="en-US" altLang="ko-KR" sz="1200" b="1" dirty="0">
                <a:latin typeface="+mn-ea"/>
                <a:ea typeface="+mn-ea"/>
                <a:sym typeface="Wingdings" pitchFamily="2" charset="2"/>
              </a:rPr>
              <a:t>65</a:t>
            </a:r>
            <a:r>
              <a:rPr lang="ko-KR" altLang="en-US" sz="1200" b="1" dirty="0">
                <a:latin typeface="+mn-ea"/>
                <a:ea typeface="+mn-ea"/>
                <a:sym typeface="Wingdings" pitchFamily="2" charset="2"/>
              </a:rPr>
              <a:t>세</a:t>
            </a:r>
            <a:r>
              <a:rPr lang="en-US" altLang="ko-KR" sz="1200" b="1" dirty="0">
                <a:latin typeface="+mn-ea"/>
                <a:ea typeface="+mn-ea"/>
                <a:sym typeface="Wingdings" pitchFamily="2" charset="2"/>
              </a:rPr>
              <a:t>, 10</a:t>
            </a:r>
            <a:r>
              <a:rPr lang="ko-KR" altLang="en-US" sz="1200" b="1" dirty="0" err="1">
                <a:latin typeface="+mn-ea"/>
                <a:ea typeface="+mn-ea"/>
                <a:sym typeface="Wingdings" pitchFamily="2" charset="2"/>
              </a:rPr>
              <a:t>년납</a:t>
            </a:r>
            <a:r>
              <a:rPr lang="en-US" altLang="ko-KR" sz="1200" b="1" dirty="0">
                <a:latin typeface="+mn-ea"/>
                <a:ea typeface="+mn-ea"/>
                <a:sym typeface="Wingdings" pitchFamily="2" charset="2"/>
              </a:rPr>
              <a:t>, </a:t>
            </a:r>
            <a:r>
              <a:rPr lang="ko-KR" altLang="en-US" sz="1200" b="1" dirty="0">
                <a:latin typeface="+mn-ea"/>
                <a:ea typeface="+mn-ea"/>
                <a:sym typeface="Wingdings" pitchFamily="2" charset="2"/>
              </a:rPr>
              <a:t>기본보험료 </a:t>
            </a:r>
            <a:r>
              <a:rPr lang="en-US" altLang="ko-KR" sz="1200" b="1" dirty="0">
                <a:latin typeface="+mn-ea"/>
                <a:ea typeface="+mn-ea"/>
                <a:sym typeface="Wingdings" pitchFamily="2" charset="2"/>
              </a:rPr>
              <a:t>30</a:t>
            </a:r>
            <a:r>
              <a:rPr lang="ko-KR" altLang="en-US" sz="1200" b="1" dirty="0">
                <a:latin typeface="+mn-ea"/>
                <a:ea typeface="+mn-ea"/>
                <a:sym typeface="Wingdings" pitchFamily="2" charset="2"/>
              </a:rPr>
              <a:t>만원</a:t>
            </a:r>
            <a:r>
              <a:rPr lang="en-US" altLang="ko-KR" sz="1200" b="1" dirty="0">
                <a:latin typeface="+mn-ea"/>
                <a:ea typeface="+mn-ea"/>
                <a:sym typeface="Wingdings" pitchFamily="2" charset="2"/>
              </a:rPr>
              <a:t>)</a:t>
            </a:r>
            <a:endParaRPr lang="ko-KR" altLang="en-US" sz="1200" b="1" dirty="0">
              <a:latin typeface="+mn-ea"/>
              <a:ea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5317" y="5983953"/>
            <a:ext cx="5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: GA사업부(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01.01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2024.01.15~2025.01.14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상품개발부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준법감시인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2024-16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00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11699</TotalTime>
  <Words>3170</Words>
  <Application>Microsoft Office PowerPoint</Application>
  <PresentationFormat>화면 슬라이드 쇼(4:3)</PresentationFormat>
  <Paragraphs>549</Paragraphs>
  <Slides>27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8" baseType="lpstr">
      <vt:lpstr>Aharoni</vt:lpstr>
      <vt:lpstr>HY견고딕</vt:lpstr>
      <vt:lpstr>HY헤드라인M</vt:lpstr>
      <vt:lpstr>Pretendard</vt:lpstr>
      <vt:lpstr>맑은 고딕</vt:lpstr>
      <vt:lpstr>Arial</vt:lpstr>
      <vt:lpstr>Calibri</vt:lpstr>
      <vt:lpstr>Calibri Bold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m26116</dc:creator>
  <cp:lastModifiedBy>이상은</cp:lastModifiedBy>
  <cp:revision>381</cp:revision>
  <dcterms:created xsi:type="dcterms:W3CDTF">2023-01-04T11:31:01Z</dcterms:created>
  <dcterms:modified xsi:type="dcterms:W3CDTF">2024-01-30T07:24:44Z</dcterms:modified>
</cp:coreProperties>
</file>