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6" r:id="rId2"/>
    <p:sldId id="257" r:id="rId3"/>
    <p:sldId id="258" r:id="rId4"/>
    <p:sldId id="371" r:id="rId5"/>
    <p:sldId id="372" r:id="rId6"/>
    <p:sldId id="373" r:id="rId7"/>
    <p:sldId id="374" r:id="rId8"/>
    <p:sldId id="375" r:id="rId9"/>
    <p:sldId id="339" r:id="rId10"/>
    <p:sldId id="320" r:id="rId11"/>
    <p:sldId id="321" r:id="rId12"/>
    <p:sldId id="334" r:id="rId13"/>
    <p:sldId id="335" r:id="rId14"/>
    <p:sldId id="336" r:id="rId15"/>
    <p:sldId id="332" r:id="rId16"/>
    <p:sldId id="337" r:id="rId17"/>
    <p:sldId id="338" r:id="rId18"/>
    <p:sldId id="322" r:id="rId19"/>
    <p:sldId id="323" r:id="rId20"/>
    <p:sldId id="324" r:id="rId21"/>
    <p:sldId id="360" r:id="rId22"/>
    <p:sldId id="325" r:id="rId23"/>
    <p:sldId id="340" r:id="rId24"/>
    <p:sldId id="326" r:id="rId25"/>
    <p:sldId id="327" r:id="rId26"/>
    <p:sldId id="328" r:id="rId27"/>
    <p:sldId id="329" r:id="rId28"/>
    <p:sldId id="330" r:id="rId29"/>
    <p:sldId id="342" r:id="rId30"/>
    <p:sldId id="343" r:id="rId31"/>
    <p:sldId id="344" r:id="rId32"/>
    <p:sldId id="345" r:id="rId33"/>
    <p:sldId id="346" r:id="rId34"/>
    <p:sldId id="359" r:id="rId35"/>
    <p:sldId id="347" r:id="rId36"/>
    <p:sldId id="368" r:id="rId37"/>
    <p:sldId id="369" r:id="rId38"/>
    <p:sldId id="348" r:id="rId39"/>
    <p:sldId id="349" r:id="rId40"/>
    <p:sldId id="361" r:id="rId41"/>
    <p:sldId id="341" r:id="rId42"/>
    <p:sldId id="351" r:id="rId43"/>
    <p:sldId id="352" r:id="rId44"/>
    <p:sldId id="354" r:id="rId45"/>
    <p:sldId id="353" r:id="rId46"/>
    <p:sldId id="355" r:id="rId47"/>
    <p:sldId id="356" r:id="rId48"/>
    <p:sldId id="362" r:id="rId49"/>
    <p:sldId id="363" r:id="rId50"/>
    <p:sldId id="364" r:id="rId51"/>
    <p:sldId id="366" r:id="rId5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A5CB"/>
    <a:srgbClr val="FF491D"/>
    <a:srgbClr val="4BB208"/>
    <a:srgbClr val="134949"/>
    <a:srgbClr val="129252"/>
    <a:srgbClr val="FF6699"/>
    <a:srgbClr val="FF3300"/>
    <a:srgbClr val="007F41"/>
    <a:srgbClr val="FFFF5B"/>
    <a:srgbClr val="3B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183" autoAdjust="0"/>
  </p:normalViewPr>
  <p:slideViewPr>
    <p:cSldViewPr snapToGrid="0">
      <p:cViewPr>
        <p:scale>
          <a:sx n="33" d="100"/>
          <a:sy n="33" d="100"/>
        </p:scale>
        <p:origin x="21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088582973823966E-2"/>
          <c:y val="5.7082371660175608E-2"/>
          <c:w val="0.92982283405235211"/>
          <c:h val="0.8030577915671550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열1</c:v>
                </c:pt>
              </c:strCache>
            </c:strRef>
          </c:tx>
          <c:spPr>
            <a:ln w="38100" cap="rnd">
              <a:solidFill>
                <a:schemeClr val="bg2">
                  <a:lumMod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3300"/>
              </a:solidFill>
              <a:ln w="63500">
                <a:solidFill>
                  <a:srgbClr val="FF33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2012년</c:v>
                </c:pt>
                <c:pt idx="1">
                  <c:v>2014년</c:v>
                </c:pt>
                <c:pt idx="2">
                  <c:v>2016년</c:v>
                </c:pt>
                <c:pt idx="3">
                  <c:v>2018년</c:v>
                </c:pt>
                <c:pt idx="4">
                  <c:v>2020년</c:v>
                </c:pt>
                <c:pt idx="5">
                  <c:v>2022년</c:v>
                </c:pt>
              </c:strCache>
            </c:strRef>
          </c:cat>
          <c:val>
            <c:numRef>
              <c:f>Sheet1!$B$2:$B$7</c:f>
              <c:numCache>
                <c:formatCode>#,##0</c:formatCode>
                <c:ptCount val="6"/>
                <c:pt idx="0">
                  <c:v>1709706</c:v>
                </c:pt>
                <c:pt idx="1">
                  <c:v>1710270</c:v>
                </c:pt>
                <c:pt idx="2">
                  <c:v>1793535</c:v>
                </c:pt>
                <c:pt idx="3" formatCode="General">
                  <c:v>1870385</c:v>
                </c:pt>
                <c:pt idx="4" formatCode="General">
                  <c:v>1953665</c:v>
                </c:pt>
                <c:pt idx="5" formatCode="General">
                  <c:v>2067715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2AB-41DE-86DE-78C48AA74A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7810704"/>
        <c:axId val="637616784"/>
      </c:lineChart>
      <c:catAx>
        <c:axId val="887810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+mn-cs"/>
              </a:defRPr>
            </a:pPr>
            <a:endParaRPr lang="ko-KR"/>
          </a:p>
        </c:txPr>
        <c:crossAx val="637616784"/>
        <c:crosses val="autoZero"/>
        <c:auto val="1"/>
        <c:lblAlgn val="ctr"/>
        <c:lblOffset val="100"/>
        <c:noMultiLvlLbl val="0"/>
      </c:catAx>
      <c:valAx>
        <c:axId val="637616784"/>
        <c:scaling>
          <c:orientation val="minMax"/>
          <c:max val="2100000"/>
          <c:min val="1600000"/>
        </c:scaling>
        <c:delete val="1"/>
        <c:axPos val="l"/>
        <c:numFmt formatCode="#,##0" sourceLinked="1"/>
        <c:majorTickMark val="out"/>
        <c:minorTickMark val="none"/>
        <c:tickLblPos val="nextTo"/>
        <c:crossAx val="887810704"/>
        <c:crosses val="autoZero"/>
        <c:crossBetween val="between"/>
        <c:majorUnit val="100000"/>
        <c:minorUnit val="1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에스코어 드림 7 ExtraBold" panose="020B0803030302020204" pitchFamily="34" charset="-127"/>
          <a:ea typeface="에스코어 드림 7 ExtraBold" panose="020B0803030302020204" pitchFamily="34" charset="-127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088582973823966E-2"/>
          <c:y val="5.7082371660175608E-2"/>
          <c:w val="0.92982283405235211"/>
          <c:h val="0.8030577915671550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열1</c:v>
                </c:pt>
              </c:strCache>
            </c:strRef>
          </c:tx>
          <c:spPr>
            <a:ln w="38100" cap="rnd">
              <a:solidFill>
                <a:schemeClr val="bg2">
                  <a:lumMod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BB208"/>
              </a:solidFill>
              <a:ln w="63500">
                <a:solidFill>
                  <a:srgbClr val="4BB208"/>
                </a:solidFill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2018년</c:v>
                </c:pt>
                <c:pt idx="1">
                  <c:v>2020년</c:v>
                </c:pt>
                <c:pt idx="2">
                  <c:v>2022년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289955</c:v>
                </c:pt>
                <c:pt idx="1">
                  <c:v>355078</c:v>
                </c:pt>
                <c:pt idx="2">
                  <c:v>395523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597-4727-8EC9-9663FA94E2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2029608"/>
        <c:axId val="472031568"/>
      </c:lineChart>
      <c:catAx>
        <c:axId val="472029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+mn-cs"/>
              </a:defRPr>
            </a:pPr>
            <a:endParaRPr lang="ko-KR"/>
          </a:p>
        </c:txPr>
        <c:crossAx val="472031568"/>
        <c:crosses val="autoZero"/>
        <c:auto val="1"/>
        <c:lblAlgn val="ctr"/>
        <c:lblOffset val="100"/>
        <c:noMultiLvlLbl val="0"/>
      </c:catAx>
      <c:valAx>
        <c:axId val="472031568"/>
        <c:scaling>
          <c:orientation val="minMax"/>
          <c:max val="400000"/>
          <c:min val="250000"/>
        </c:scaling>
        <c:delete val="1"/>
        <c:axPos val="l"/>
        <c:numFmt formatCode="General" sourceLinked="1"/>
        <c:majorTickMark val="out"/>
        <c:minorTickMark val="none"/>
        <c:tickLblPos val="nextTo"/>
        <c:crossAx val="472029608"/>
        <c:crosses val="autoZero"/>
        <c:crossBetween val="between"/>
        <c:majorUnit val="100000"/>
        <c:minorUnit val="1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에스코어 드림 7 ExtraBold" panose="020B0803030302020204" pitchFamily="34" charset="-127"/>
          <a:ea typeface="에스코어 드림 7 ExtraBold" panose="020B0803030302020204" pitchFamily="34" charset="-127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088582973823966E-2"/>
          <c:y val="0"/>
          <c:w val="0.92982283405235211"/>
          <c:h val="0.8601402945706959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열1</c:v>
                </c:pt>
              </c:strCache>
            </c:strRef>
          </c:tx>
          <c:spPr>
            <a:ln w="38100" cap="rnd">
              <a:solidFill>
                <a:schemeClr val="bg2">
                  <a:lumMod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0844A"/>
              </a:solidFill>
              <a:ln w="63500">
                <a:solidFill>
                  <a:srgbClr val="10844A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FF0000"/>
                </a:solidFill>
                <a:ln w="63500">
                  <a:solidFill>
                    <a:srgbClr val="FF000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EF1-451A-A176-4C5AA34134AE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FF3300"/>
                </a:solidFill>
                <a:ln w="63500">
                  <a:solidFill>
                    <a:srgbClr val="FF3300"/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8F34-4A05-920A-D3D07455AF56}"/>
              </c:ext>
            </c:extLst>
          </c:dPt>
          <c:cat>
            <c:strRef>
              <c:f>Sheet1!$A$2:$A$5</c:f>
              <c:strCache>
                <c:ptCount val="4"/>
                <c:pt idx="0">
                  <c:v>2011년</c:v>
                </c:pt>
                <c:pt idx="1">
                  <c:v>2015년</c:v>
                </c:pt>
                <c:pt idx="2">
                  <c:v>2019년</c:v>
                </c:pt>
                <c:pt idx="3">
                  <c:v>2022년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3727781</c:v>
                </c:pt>
                <c:pt idx="1">
                  <c:v>4473131</c:v>
                </c:pt>
                <c:pt idx="2" formatCode="General">
                  <c:v>6702970</c:v>
                </c:pt>
                <c:pt idx="3" formatCode="General">
                  <c:v>8082345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EF1-451A-A176-4C5AA34134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2031176"/>
        <c:axId val="472029216"/>
      </c:lineChart>
      <c:catAx>
        <c:axId val="472031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+mn-cs"/>
              </a:defRPr>
            </a:pPr>
            <a:endParaRPr lang="ko-KR"/>
          </a:p>
        </c:txPr>
        <c:crossAx val="472029216"/>
        <c:crosses val="autoZero"/>
        <c:auto val="1"/>
        <c:lblAlgn val="ctr"/>
        <c:lblOffset val="100"/>
        <c:noMultiLvlLbl val="0"/>
      </c:catAx>
      <c:valAx>
        <c:axId val="472029216"/>
        <c:scaling>
          <c:orientation val="minMax"/>
          <c:max val="8500000"/>
          <c:min val="3000000"/>
        </c:scaling>
        <c:delete val="1"/>
        <c:axPos val="l"/>
        <c:numFmt formatCode="#,##0" sourceLinked="1"/>
        <c:majorTickMark val="out"/>
        <c:minorTickMark val="none"/>
        <c:tickLblPos val="nextTo"/>
        <c:crossAx val="472031176"/>
        <c:crosses val="autoZero"/>
        <c:crossBetween val="between"/>
        <c:minorUnit val="10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에스코어 드림 7 ExtraBold" panose="020B0803030302020204" pitchFamily="34" charset="-127"/>
          <a:ea typeface="에스코어 드림 7 ExtraBold" panose="020B0803030302020204" pitchFamily="34" charset="-127"/>
        </a:defRPr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686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C74-48EA-BCC8-E622468FB746}"/>
              </c:ext>
            </c:extLst>
          </c:dPt>
          <c:dPt>
            <c:idx val="1"/>
            <c:invertIfNegative val="0"/>
            <c:bubble3D val="0"/>
            <c:spPr>
              <a:solidFill>
                <a:srgbClr val="00A05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C74-48EA-BCC8-E622468FB746}"/>
              </c:ext>
            </c:extLst>
          </c:dPt>
          <c:dPt>
            <c:idx val="4"/>
            <c:invertIfNegative val="0"/>
            <c:bubble3D val="0"/>
            <c:spPr>
              <a:solidFill>
                <a:srgbClr val="70AD47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C74-48EA-BCC8-E622468FB74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근골격계통</c:v>
                </c:pt>
                <c:pt idx="1">
                  <c:v>손상,중독 및 외인</c:v>
                </c:pt>
                <c:pt idx="2">
                  <c:v>자양강장</c:v>
                </c:pt>
                <c:pt idx="3">
                  <c:v>소화계통</c:v>
                </c:pt>
                <c:pt idx="4">
                  <c:v>교통사고 상해증후군</c:v>
                </c:pt>
                <c:pt idx="5">
                  <c:v>호흡계통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0.748</c:v>
                </c:pt>
                <c:pt idx="1">
                  <c:v>0.35499999999999998</c:v>
                </c:pt>
                <c:pt idx="2">
                  <c:v>0.126</c:v>
                </c:pt>
                <c:pt idx="3">
                  <c:v>8.1000000000000003E-2</c:v>
                </c:pt>
                <c:pt idx="4">
                  <c:v>7.2999999999999995E-2</c:v>
                </c:pt>
                <c:pt idx="5">
                  <c:v>6.8000000000000005E-2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C74-48EA-BCC8-E622468FB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50"/>
        <c:axId val="705902568"/>
        <c:axId val="705902176"/>
      </c:barChart>
      <c:catAx>
        <c:axId val="705902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05902176"/>
        <c:crosses val="autoZero"/>
        <c:auto val="1"/>
        <c:lblAlgn val="ctr"/>
        <c:lblOffset val="100"/>
        <c:noMultiLvlLbl val="0"/>
      </c:catAx>
      <c:valAx>
        <c:axId val="705902176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705902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7E17D-73BC-4186-AFF4-AD98728A9DBC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614C5-3F3E-4526-BD4E-DD23075A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72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271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이유</a:t>
            </a:r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281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이유</a:t>
            </a:r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98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정리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940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사례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1-5</a:t>
            </a:r>
            <a:r>
              <a:rPr lang="ko-KR" altLang="en-US" dirty="0"/>
              <a:t>종 수술비에서 보장되는</a:t>
            </a:r>
            <a:endParaRPr lang="en-US" altLang="ko-KR" dirty="0"/>
          </a:p>
          <a:p>
            <a:r>
              <a:rPr lang="ko-KR" altLang="en-US" dirty="0"/>
              <a:t>암</a:t>
            </a:r>
            <a:r>
              <a:rPr lang="en-US" altLang="ko-KR" dirty="0"/>
              <a:t>/</a:t>
            </a:r>
            <a:r>
              <a:rPr lang="ko-KR" altLang="en-US" dirty="0"/>
              <a:t>뇌</a:t>
            </a:r>
            <a:r>
              <a:rPr lang="en-US" altLang="ko-KR" dirty="0"/>
              <a:t>/</a:t>
            </a:r>
            <a:r>
              <a:rPr lang="ko-KR" altLang="en-US" dirty="0"/>
              <a:t>심 수술비와 </a:t>
            </a:r>
            <a:r>
              <a:rPr lang="ko-KR" altLang="en-US" dirty="0" err="1"/>
              <a:t>올리스크</a:t>
            </a:r>
            <a:r>
              <a:rPr lang="ko-KR" altLang="en-US" dirty="0"/>
              <a:t> 질병수술비를</a:t>
            </a:r>
            <a:endParaRPr lang="en-US" altLang="ko-KR" dirty="0"/>
          </a:p>
          <a:p>
            <a:r>
              <a:rPr lang="ko-KR" altLang="en-US" dirty="0"/>
              <a:t>각각 가입하는 것보다 반값이상 저렴하다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68373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추가로 보장은 </a:t>
            </a:r>
            <a:r>
              <a:rPr lang="en-US" altLang="ko-KR" dirty="0"/>
              <a:t>10</a:t>
            </a:r>
            <a:r>
              <a:rPr lang="ko-KR" altLang="en-US" dirty="0"/>
              <a:t>년 후 </a:t>
            </a:r>
            <a:r>
              <a:rPr lang="en-US" altLang="ko-KR" dirty="0"/>
              <a:t>2</a:t>
            </a:r>
            <a:r>
              <a:rPr lang="ko-KR" altLang="en-US" dirty="0"/>
              <a:t>배</a:t>
            </a:r>
            <a:r>
              <a:rPr lang="en-US" altLang="ko-KR" dirty="0"/>
              <a:t>!</a:t>
            </a:r>
          </a:p>
          <a:p>
            <a:endParaRPr lang="en-US" altLang="ko-KR" dirty="0"/>
          </a:p>
          <a:p>
            <a:r>
              <a:rPr lang="ko-KR" altLang="en-US" dirty="0"/>
              <a:t>보험료와 보장 둘 다 이득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401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업계 비교</a:t>
            </a:r>
            <a:r>
              <a:rPr lang="en-US" altLang="ko-KR" dirty="0"/>
              <a:t>1</a:t>
            </a:r>
          </a:p>
          <a:p>
            <a:r>
              <a:rPr lang="ko-KR" altLang="en-US" dirty="0" err="1"/>
              <a:t>올리스크</a:t>
            </a:r>
            <a:r>
              <a:rPr lang="ko-KR" altLang="en-US" dirty="0"/>
              <a:t> 질병수술비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40990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업계 비교</a:t>
            </a:r>
            <a:r>
              <a:rPr lang="en-US" altLang="ko-KR" dirty="0"/>
              <a:t>2 </a:t>
            </a:r>
          </a:p>
          <a:p>
            <a:r>
              <a:rPr lang="ko-KR" altLang="en-US" dirty="0"/>
              <a:t>종수술비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25658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5055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많이 걸리고</a:t>
            </a:r>
            <a:endParaRPr lang="en-US" altLang="ko-KR" dirty="0"/>
          </a:p>
          <a:p>
            <a:r>
              <a:rPr lang="ko-KR" altLang="en-US" dirty="0"/>
              <a:t>돈이 많이 드니까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277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209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51552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DB</a:t>
            </a:r>
            <a:r>
              <a:rPr lang="ko-KR" altLang="en-US" dirty="0"/>
              <a:t>손보 주력 담보들을 보면</a:t>
            </a:r>
            <a:endParaRPr lang="en-US" altLang="ko-KR" dirty="0"/>
          </a:p>
          <a:p>
            <a:r>
              <a:rPr lang="ko-KR" altLang="en-US" dirty="0"/>
              <a:t>수술비도 </a:t>
            </a:r>
            <a:r>
              <a:rPr lang="ko-KR" altLang="en-US" dirty="0" err="1"/>
              <a:t>올리스크</a:t>
            </a:r>
            <a:endParaRPr lang="en-US" altLang="ko-KR" dirty="0"/>
          </a:p>
          <a:p>
            <a:r>
              <a:rPr lang="ko-KR" altLang="en-US" dirty="0"/>
              <a:t>진단비도 통합형으로 올커버다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이제는 상해까지 통합</a:t>
            </a:r>
            <a:r>
              <a:rPr lang="en-US" altLang="ko-KR" dirty="0"/>
              <a:t>!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29974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398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16955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77351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597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7676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3253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5466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4536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66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0481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993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8542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체 통 플랜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317F2-C0CD-4ACD-8033-7470EDB032FA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810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3216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~~~~</a:t>
            </a:r>
          </a:p>
          <a:p>
            <a:endParaRPr lang="en-US" altLang="ko-KR" dirty="0"/>
          </a:p>
          <a:p>
            <a:r>
              <a:rPr lang="ko-KR" altLang="en-US" dirty="0"/>
              <a:t>그럼 수술비 어디가 가장 좋을까요</a:t>
            </a:r>
            <a:r>
              <a:rPr lang="en-US" altLang="ko-KR" dirty="0"/>
              <a:t>?</a:t>
            </a:r>
          </a:p>
          <a:p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err="1"/>
              <a:t>디비해용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그럼 검증 들어가보겠습니다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764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이유</a:t>
            </a:r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614C5-3F3E-4526-BD4E-DD23075A7D4F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303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057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07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040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3360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1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844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141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04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5816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1BD8C-D1F1-4C77-A458-7D743532A9D7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965F1-53C5-45A5-835D-48D301AFF9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15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7.png"/><Relationship Id="rId10" Type="http://schemas.openxmlformats.org/officeDocument/2006/relationships/image" Target="../media/image32.png"/><Relationship Id="rId4" Type="http://schemas.openxmlformats.org/officeDocument/2006/relationships/image" Target="../media/image6.emf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37.png"/><Relationship Id="rId4" Type="http://schemas.openxmlformats.org/officeDocument/2006/relationships/image" Target="../media/image6.emf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6.emf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chart" Target="../charts/char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5.png"/><Relationship Id="rId3" Type="http://schemas.openxmlformats.org/officeDocument/2006/relationships/image" Target="../media/image2.png"/><Relationship Id="rId7" Type="http://schemas.openxmlformats.org/officeDocument/2006/relationships/image" Target="../media/image41.png"/><Relationship Id="rId12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microsoft.com/office/2007/relationships/hdphoto" Target="../media/hdphoto3.wdp"/><Relationship Id="rId5" Type="http://schemas.openxmlformats.org/officeDocument/2006/relationships/image" Target="../media/image7.png"/><Relationship Id="rId10" Type="http://schemas.openxmlformats.org/officeDocument/2006/relationships/image" Target="../media/image44.png"/><Relationship Id="rId4" Type="http://schemas.openxmlformats.org/officeDocument/2006/relationships/image" Target="../media/image6.emf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4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2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2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gif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0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6.emf"/><Relationship Id="rId7" Type="http://schemas.openxmlformats.org/officeDocument/2006/relationships/image" Target="../media/image8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9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9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6.emf"/><Relationship Id="rId7" Type="http://schemas.openxmlformats.org/officeDocument/2006/relationships/image" Target="../media/image10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2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37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2.png"/><Relationship Id="rId4" Type="http://schemas.microsoft.com/office/2007/relationships/hdphoto" Target="../media/hdphoto2.wdp"/><Relationship Id="rId9" Type="http://schemas.openxmlformats.org/officeDocument/2006/relationships/image" Target="../media/image112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2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11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8.gif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2.png"/><Relationship Id="rId9" Type="http://schemas.openxmlformats.org/officeDocument/2006/relationships/image" Target="../media/image12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2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2AA2E164-6CE7-4304-ABAE-B9E87E8F5A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100" y="0"/>
            <a:ext cx="990599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232CBB6-B41E-401D-B52C-DD1559D25A3E}"/>
              </a:ext>
            </a:extLst>
          </p:cNvPr>
          <p:cNvSpPr txBox="1"/>
          <p:nvPr/>
        </p:nvSpPr>
        <p:spPr>
          <a:xfrm>
            <a:off x="17273156" y="6130989"/>
            <a:ext cx="27198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46672" fontAlgn="base">
              <a:spcAft>
                <a:spcPct val="0"/>
              </a:spcAft>
              <a:defRPr/>
            </a:pPr>
            <a:r>
              <a:rPr kumimoji="1" lang="en-US" altLang="ko-K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GA</a:t>
            </a:r>
            <a:r>
              <a:rPr kumimoji="1" lang="ko-KR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영업지원파트 제작</a:t>
            </a:r>
            <a:r>
              <a:rPr kumimoji="1" lang="en-US" altLang="ko-KR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(2024. 1)</a:t>
            </a:r>
            <a:endParaRPr kumimoji="1" lang="en-US" altLang="ko-KR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4033D849-D700-4C99-9BA8-03C6B41E0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5618" y="6481162"/>
            <a:ext cx="9333751" cy="329213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50D4E320-8765-4D49-9537-92B74D919996}"/>
              </a:ext>
            </a:extLst>
          </p:cNvPr>
          <p:cNvSpPr/>
          <p:nvPr/>
        </p:nvSpPr>
        <p:spPr>
          <a:xfrm>
            <a:off x="19255438" y="6488263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4C976071-7800-4FDC-B8D6-060BC2B781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3809" y="436632"/>
            <a:ext cx="2794582" cy="894870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18B14791-250D-4C06-A4A4-637C27A87E64}"/>
              </a:ext>
            </a:extLst>
          </p:cNvPr>
          <p:cNvSpPr/>
          <p:nvPr/>
        </p:nvSpPr>
        <p:spPr>
          <a:xfrm>
            <a:off x="18326100" y="0"/>
            <a:ext cx="1778000" cy="619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xmlns="" id="{DEEF8E1B-42E4-4911-85A8-399C41B42D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5502" y="93652"/>
            <a:ext cx="1499195" cy="410186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8AE47B00-0F3D-44F3-A9D4-2BF06771DA51}"/>
              </a:ext>
            </a:extLst>
          </p:cNvPr>
          <p:cNvSpPr/>
          <p:nvPr/>
        </p:nvSpPr>
        <p:spPr>
          <a:xfrm>
            <a:off x="13002624" y="4039379"/>
            <a:ext cx="4288483" cy="815822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ko-KR" altLang="en-US" sz="5600" b="1" dirty="0">
                <a:ln w="12700">
                  <a:solidFill>
                    <a:schemeClr val="tx1"/>
                  </a:solidFill>
                </a:ln>
                <a:solidFill>
                  <a:srgbClr val="FFFF5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궁서B" panose="02030600000101010101" pitchFamily="18" charset="-127"/>
                <a:ea typeface="HY궁서B" panose="02030600000101010101" pitchFamily="18" charset="-127"/>
              </a:rPr>
              <a:t>디 비 해 용</a:t>
            </a:r>
            <a:endParaRPr lang="en-US" altLang="ko-KR" sz="5600" b="1" dirty="0">
              <a:ln w="12700">
                <a:solidFill>
                  <a:schemeClr val="tx1"/>
                </a:solidFill>
              </a:ln>
              <a:solidFill>
                <a:srgbClr val="FFFF5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궁서B" panose="02030600000101010101" pitchFamily="18" charset="-127"/>
              <a:ea typeface="HY궁서B" panose="02030600000101010101" pitchFamily="18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EA50699-5C9F-475D-A726-2BA387DBF1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40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1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5589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29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962" y="10906"/>
            <a:ext cx="1499195" cy="410186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B24B333A-2C53-4B32-A03B-AEEE828F1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8504" y="2944133"/>
            <a:ext cx="3321243" cy="2357011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18A63DC-AAA9-4D0F-B70B-DF8F6B3BF10F}"/>
              </a:ext>
            </a:extLst>
          </p:cNvPr>
          <p:cNvSpPr/>
          <p:nvPr/>
        </p:nvSpPr>
        <p:spPr>
          <a:xfrm>
            <a:off x="10743742" y="1758625"/>
            <a:ext cx="9424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손해보험 특약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..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너무 많아서 </a:t>
            </a:r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어려우신가요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xmlns="" id="{3921E8CB-A516-457C-AAF3-CA5FBBE59441}"/>
              </a:ext>
            </a:extLst>
          </p:cNvPr>
          <p:cNvSpPr/>
          <p:nvPr/>
        </p:nvSpPr>
        <p:spPr>
          <a:xfrm rot="387109">
            <a:off x="11396552" y="2542032"/>
            <a:ext cx="1880321" cy="80420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진단비</a:t>
            </a:r>
            <a:endParaRPr lang="ko-KR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xmlns="" id="{4426655B-75F3-42F3-A2F8-BCDE2C5A6E9F}"/>
              </a:ext>
            </a:extLst>
          </p:cNvPr>
          <p:cNvSpPr/>
          <p:nvPr/>
        </p:nvSpPr>
        <p:spPr>
          <a:xfrm rot="20944642">
            <a:off x="16998907" y="2674790"/>
            <a:ext cx="1880321" cy="80420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수술비</a:t>
            </a:r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xmlns="" id="{CD0BB70C-C505-4EAC-A8F2-290F7448EECD}"/>
              </a:ext>
            </a:extLst>
          </p:cNvPr>
          <p:cNvSpPr/>
          <p:nvPr/>
        </p:nvSpPr>
        <p:spPr>
          <a:xfrm rot="20722367">
            <a:off x="12015923" y="3837394"/>
            <a:ext cx="844666" cy="132102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일당</a:t>
            </a:r>
            <a:endParaRPr lang="ko-KR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xmlns="" id="{008A76CE-6C01-4130-8DD2-03649709F731}"/>
              </a:ext>
            </a:extLst>
          </p:cNvPr>
          <p:cNvSpPr/>
          <p:nvPr/>
        </p:nvSpPr>
        <p:spPr>
          <a:xfrm rot="501461">
            <a:off x="17476614" y="4127190"/>
            <a:ext cx="2282692" cy="80420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후유장해</a:t>
            </a:r>
            <a:endParaRPr lang="ko-KR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xmlns="" id="{63C6E42C-267F-446E-8955-0E766EC2B716}"/>
              </a:ext>
            </a:extLst>
          </p:cNvPr>
          <p:cNvSpPr/>
          <p:nvPr/>
        </p:nvSpPr>
        <p:spPr>
          <a:xfrm rot="21205480">
            <a:off x="12714282" y="797018"/>
            <a:ext cx="2359823" cy="739516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배상책임</a:t>
            </a:r>
          </a:p>
        </p:txBody>
      </p:sp>
      <p:sp>
        <p:nvSpPr>
          <p:cNvPr id="30" name="타원 29">
            <a:extLst>
              <a:ext uri="{FF2B5EF4-FFF2-40B4-BE49-F238E27FC236}">
                <a16:creationId xmlns:a16="http://schemas.microsoft.com/office/drawing/2014/main" xmlns="" id="{B5243F71-A9D5-4CD7-A120-8AA589472F7F}"/>
              </a:ext>
            </a:extLst>
          </p:cNvPr>
          <p:cNvSpPr/>
          <p:nvPr/>
        </p:nvSpPr>
        <p:spPr>
          <a:xfrm rot="741517">
            <a:off x="16454367" y="904317"/>
            <a:ext cx="1241627" cy="67914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비용</a:t>
            </a:r>
            <a:endParaRPr lang="ko-KR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xmlns="" id="{67EADFE5-43AD-4D1A-A85A-3F40A7546468}"/>
              </a:ext>
            </a:extLst>
          </p:cNvPr>
          <p:cNvSpPr/>
          <p:nvPr/>
        </p:nvSpPr>
        <p:spPr>
          <a:xfrm>
            <a:off x="10502901" y="5266485"/>
            <a:ext cx="9914314" cy="923330"/>
          </a:xfrm>
          <a:prstGeom prst="rect">
            <a:avLst/>
          </a:prstGeom>
          <a:solidFill>
            <a:schemeClr val="tx1">
              <a:alpha val="8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딱 하나만</a:t>
            </a:r>
            <a:r>
              <a:rPr lang="en-US" altLang="ko-KR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  <a:r>
              <a:rPr lang="ko-KR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 </a:t>
            </a:r>
            <a:r>
              <a:rPr lang="ko-KR" altLang="en-US" sz="5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골라야한다면</a:t>
            </a:r>
            <a:r>
              <a:rPr lang="en-US" altLang="ko-KR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..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D2D8B68-69E9-4DCC-8E07-2279BE7B763D}"/>
              </a:ext>
            </a:extLst>
          </p:cNvPr>
          <p:cNvSpPr txBox="1"/>
          <p:nvPr/>
        </p:nvSpPr>
        <p:spPr>
          <a:xfrm>
            <a:off x="105029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31ADCC4C-6DE0-430B-AE2A-7582D8DE7C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0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타원 25">
            <a:extLst>
              <a:ext uri="{FF2B5EF4-FFF2-40B4-BE49-F238E27FC236}">
                <a16:creationId xmlns:a16="http://schemas.microsoft.com/office/drawing/2014/main" xmlns="" id="{61A87129-01BA-4318-8271-EAF424ACC8B0}"/>
              </a:ext>
            </a:extLst>
          </p:cNvPr>
          <p:cNvSpPr/>
          <p:nvPr/>
        </p:nvSpPr>
        <p:spPr>
          <a:xfrm>
            <a:off x="17458798" y="3169673"/>
            <a:ext cx="2382022" cy="2382022"/>
          </a:xfrm>
          <a:prstGeom prst="ellipse">
            <a:avLst/>
          </a:prstGeom>
          <a:solidFill>
            <a:schemeClr val="bg2">
              <a:lumMod val="90000"/>
              <a:alpha val="10000"/>
            </a:schemeClr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dirty="0">
                <a:solidFill>
                  <a:schemeClr val="bg1">
                    <a:lumMod val="7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3</a:t>
            </a:r>
            <a:endParaRPr lang="ko-KR" altLang="en-US" sz="8000" dirty="0">
              <a:solidFill>
                <a:schemeClr val="bg1">
                  <a:lumMod val="7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xmlns="" id="{9A758F10-1A8A-4C46-B479-B8D7047FE5C3}"/>
              </a:ext>
            </a:extLst>
          </p:cNvPr>
          <p:cNvSpPr/>
          <p:nvPr/>
        </p:nvSpPr>
        <p:spPr>
          <a:xfrm>
            <a:off x="14264889" y="3169673"/>
            <a:ext cx="2382022" cy="2382022"/>
          </a:xfrm>
          <a:prstGeom prst="ellipse">
            <a:avLst/>
          </a:prstGeom>
          <a:solidFill>
            <a:schemeClr val="bg2">
              <a:lumMod val="90000"/>
              <a:alpha val="10000"/>
            </a:schemeClr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dirty="0">
                <a:solidFill>
                  <a:schemeClr val="bg1">
                    <a:lumMod val="7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</a:t>
            </a:r>
            <a:endParaRPr lang="ko-KR" altLang="en-US" sz="8000" dirty="0">
              <a:solidFill>
                <a:schemeClr val="bg1">
                  <a:lumMod val="7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xmlns="" id="{409299EE-A7A4-42AC-BB43-A3695E1C8E81}"/>
              </a:ext>
            </a:extLst>
          </p:cNvPr>
          <p:cNvSpPr/>
          <p:nvPr/>
        </p:nvSpPr>
        <p:spPr>
          <a:xfrm>
            <a:off x="11070980" y="3169673"/>
            <a:ext cx="2382022" cy="2382022"/>
          </a:xfrm>
          <a:prstGeom prst="ellipse">
            <a:avLst/>
          </a:prstGeom>
          <a:solidFill>
            <a:schemeClr val="bg2">
              <a:lumMod val="90000"/>
              <a:alpha val="10000"/>
            </a:schemeClr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dirty="0">
                <a:solidFill>
                  <a:schemeClr val="bg1">
                    <a:lumMod val="7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1</a:t>
            </a:r>
            <a:endParaRPr lang="ko-KR" altLang="en-US" sz="8000" dirty="0">
              <a:solidFill>
                <a:schemeClr val="bg1">
                  <a:lumMod val="7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0B9E995E-D2F2-474E-B384-3DB00D0CBD6F}"/>
              </a:ext>
            </a:extLst>
          </p:cNvPr>
          <p:cNvSpPr/>
          <p:nvPr/>
        </p:nvSpPr>
        <p:spPr>
          <a:xfrm>
            <a:off x="10502900" y="1027218"/>
            <a:ext cx="9914313" cy="998615"/>
          </a:xfrm>
          <a:prstGeom prst="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0FE9C12B-A404-4590-A7B2-8922C63E1AAA}"/>
              </a:ext>
            </a:extLst>
          </p:cNvPr>
          <p:cNvSpPr/>
          <p:nvPr/>
        </p:nvSpPr>
        <p:spPr>
          <a:xfrm>
            <a:off x="10502900" y="4832123"/>
            <a:ext cx="9906000" cy="1379657"/>
          </a:xfrm>
          <a:prstGeom prst="rect">
            <a:avLst/>
          </a:prstGeom>
          <a:solidFill>
            <a:srgbClr val="007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91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5589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29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962" y="10906"/>
            <a:ext cx="1499195" cy="41018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CC709FA5-C8D1-4E2B-9264-9A9424A5C240}"/>
              </a:ext>
            </a:extLst>
          </p:cNvPr>
          <p:cNvSpPr/>
          <p:nvPr/>
        </p:nvSpPr>
        <p:spPr>
          <a:xfrm>
            <a:off x="10502975" y="1093983"/>
            <a:ext cx="99143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그건 바로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, </a:t>
            </a:r>
            <a:r>
              <a:rPr lang="ko-KR" altLang="en-US" sz="4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수술비</a:t>
            </a:r>
            <a:r>
              <a:rPr lang="ko-KR" alt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겠죠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 </a:t>
            </a:r>
            <a:endParaRPr lang="en-US" altLang="ko-K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D8ACD6D2-D25D-4DD6-A9D9-684B5C143CEF}"/>
              </a:ext>
            </a:extLst>
          </p:cNvPr>
          <p:cNvSpPr/>
          <p:nvPr/>
        </p:nvSpPr>
        <p:spPr>
          <a:xfrm>
            <a:off x="10743742" y="2504357"/>
            <a:ext cx="9424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왜 </a:t>
            </a:r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냐고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물으신다면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4F78A93-CF0E-41FE-A2F6-37217FA71A8A}"/>
              </a:ext>
            </a:extLst>
          </p:cNvPr>
          <p:cNvSpPr/>
          <p:nvPr/>
        </p:nvSpPr>
        <p:spPr>
          <a:xfrm>
            <a:off x="10878387" y="3585502"/>
            <a:ext cx="2767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싸니까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601DEED1-035D-4804-A026-A565BB6DC460}"/>
              </a:ext>
            </a:extLst>
          </p:cNvPr>
          <p:cNvSpPr/>
          <p:nvPr/>
        </p:nvSpPr>
        <p:spPr>
          <a:xfrm>
            <a:off x="14072296" y="3585502"/>
            <a:ext cx="2767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늘어나니까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EB255106-01B3-4F92-853C-5E58DE5DA5D2}"/>
              </a:ext>
            </a:extLst>
          </p:cNvPr>
          <p:cNvSpPr/>
          <p:nvPr/>
        </p:nvSpPr>
        <p:spPr>
          <a:xfrm>
            <a:off x="17266205" y="3585502"/>
            <a:ext cx="2767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비싸지니까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518C0736-3ADE-4D15-A023-6D35EF6FD6CB}"/>
              </a:ext>
            </a:extLst>
          </p:cNvPr>
          <p:cNvSpPr/>
          <p:nvPr/>
        </p:nvSpPr>
        <p:spPr>
          <a:xfrm>
            <a:off x="10878387" y="3221737"/>
            <a:ext cx="2767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진단비보다</a:t>
            </a:r>
            <a:endParaRPr lang="en-US" altLang="ko-KR" sz="24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3722E0DC-5CE8-4A13-901B-96E26FDB3EC7}"/>
              </a:ext>
            </a:extLst>
          </p:cNvPr>
          <p:cNvSpPr/>
          <p:nvPr/>
        </p:nvSpPr>
        <p:spPr>
          <a:xfrm>
            <a:off x="14072296" y="3221737"/>
            <a:ext cx="2767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수술건수가</a:t>
            </a:r>
            <a:endParaRPr lang="en-US" altLang="ko-KR" sz="24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370D3567-4CF5-4067-9220-C79C7F3B682F}"/>
              </a:ext>
            </a:extLst>
          </p:cNvPr>
          <p:cNvSpPr/>
          <p:nvPr/>
        </p:nvSpPr>
        <p:spPr>
          <a:xfrm>
            <a:off x="17266205" y="3221737"/>
            <a:ext cx="2767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비급여수술이</a:t>
            </a:r>
            <a:endParaRPr lang="en-US" altLang="ko-KR" sz="24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5A20C0DF-C62F-4F22-BF7F-BD987006ADAB}"/>
              </a:ext>
            </a:extLst>
          </p:cNvPr>
          <p:cNvSpPr/>
          <p:nvPr/>
        </p:nvSpPr>
        <p:spPr>
          <a:xfrm>
            <a:off x="10878387" y="5334328"/>
            <a:ext cx="2767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제일 싸니까</a:t>
            </a:r>
            <a:r>
              <a:rPr lang="en-US" altLang="ko-K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6C4604EF-7F25-4448-983D-DBC80DD0F8A8}"/>
              </a:ext>
            </a:extLst>
          </p:cNvPr>
          <p:cNvSpPr/>
          <p:nvPr/>
        </p:nvSpPr>
        <p:spPr>
          <a:xfrm>
            <a:off x="14072296" y="5334328"/>
            <a:ext cx="2767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계속 주니까</a:t>
            </a:r>
            <a:r>
              <a:rPr lang="en-US" altLang="ko-K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44E9422A-2D42-4AA9-A536-93A10512AC25}"/>
              </a:ext>
            </a:extLst>
          </p:cNvPr>
          <p:cNvSpPr/>
          <p:nvPr/>
        </p:nvSpPr>
        <p:spPr>
          <a:xfrm>
            <a:off x="17266205" y="5334328"/>
            <a:ext cx="2767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더 주니까</a:t>
            </a:r>
            <a:r>
              <a:rPr lang="en-US" altLang="ko-KR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94EFEDA0-32E1-4CCD-ABBB-55846C5F1310}"/>
              </a:ext>
            </a:extLst>
          </p:cNvPr>
          <p:cNvSpPr/>
          <p:nvPr/>
        </p:nvSpPr>
        <p:spPr>
          <a:xfrm>
            <a:off x="10878387" y="4970563"/>
            <a:ext cx="2767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DB</a:t>
            </a:r>
            <a:r>
              <a:rPr lang="ko-KR" altLang="en-US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손보가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3FA2921A-BA8E-4800-BF25-F0B04DA4EA6F}"/>
              </a:ext>
            </a:extLst>
          </p:cNvPr>
          <p:cNvSpPr/>
          <p:nvPr/>
        </p:nvSpPr>
        <p:spPr>
          <a:xfrm>
            <a:off x="14072296" y="4970563"/>
            <a:ext cx="2767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매회 지급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30AC7D39-1287-4ACF-B8C1-3E11F936992E}"/>
              </a:ext>
            </a:extLst>
          </p:cNvPr>
          <p:cNvSpPr/>
          <p:nvPr/>
        </p:nvSpPr>
        <p:spPr>
          <a:xfrm>
            <a:off x="17266205" y="4970563"/>
            <a:ext cx="2767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체증형 보장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1744075-155A-4F52-870C-78E01BC14D0A}"/>
              </a:ext>
            </a:extLst>
          </p:cNvPr>
          <p:cNvSpPr txBox="1"/>
          <p:nvPr/>
        </p:nvSpPr>
        <p:spPr>
          <a:xfrm>
            <a:off x="105029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FEED9CF1-68B2-4053-9313-C8C55B0BB5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xmlns="" id="{D080C0F4-905A-4F60-83F5-7F3BA661C4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585" y="2333467"/>
            <a:ext cx="9425233" cy="3188484"/>
          </a:xfrm>
          <a:prstGeom prst="rect">
            <a:avLst/>
          </a:prstGeom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xmlns="" id="{5AC74FB0-BBAF-45B2-AD38-6702E6B83E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9088" y="3058954"/>
            <a:ext cx="2767824" cy="2462997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xmlns="" id="{BCDF5A95-B5FC-45B6-91E7-D20EFB06E1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4379" y="3058954"/>
            <a:ext cx="2767824" cy="2462997"/>
          </a:xfrm>
          <a:prstGeom prst="rect">
            <a:avLst/>
          </a:prstGeom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xmlns="" id="{E31BDDBF-53BE-4FE0-8F07-48A23B892C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4970563"/>
            <a:ext cx="9906000" cy="141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8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3024A502-4F92-4238-B594-8C80ECEC55A3}"/>
              </a:ext>
            </a:extLst>
          </p:cNvPr>
          <p:cNvSpPr/>
          <p:nvPr/>
        </p:nvSpPr>
        <p:spPr>
          <a:xfrm>
            <a:off x="12631989" y="914924"/>
            <a:ext cx="5266822" cy="113396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86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684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24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5462" y="10906"/>
            <a:ext cx="1499195" cy="410186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A565653C-B478-4C55-AB2F-40675BA72E77}"/>
              </a:ext>
            </a:extLst>
          </p:cNvPr>
          <p:cNvSpPr/>
          <p:nvPr/>
        </p:nvSpPr>
        <p:spPr>
          <a:xfrm>
            <a:off x="15240000" y="928194"/>
            <a:ext cx="21999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싸니까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8B3DCE99-8CA8-46C4-BBE6-7B3CA3864B22}"/>
              </a:ext>
            </a:extLst>
          </p:cNvPr>
          <p:cNvSpPr/>
          <p:nvPr/>
        </p:nvSpPr>
        <p:spPr>
          <a:xfrm>
            <a:off x="13093700" y="1125529"/>
            <a:ext cx="2070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진단비보다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xmlns="" id="{A096E693-C9FB-4778-8D72-D05E549E879B}"/>
              </a:ext>
            </a:extLst>
          </p:cNvPr>
          <p:cNvCxnSpPr>
            <a:cxnSpLocks/>
          </p:cNvCxnSpPr>
          <p:nvPr/>
        </p:nvCxnSpPr>
        <p:spPr>
          <a:xfrm>
            <a:off x="15265400" y="3219450"/>
            <a:ext cx="0" cy="22738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표 31">
            <a:extLst>
              <a:ext uri="{FF2B5EF4-FFF2-40B4-BE49-F238E27FC236}">
                <a16:creationId xmlns:a16="http://schemas.microsoft.com/office/drawing/2014/main" xmlns="" id="{371A34AF-017F-4743-82F9-9359C29BE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164523"/>
              </p:ext>
            </p:extLst>
          </p:nvPr>
        </p:nvGraphicFramePr>
        <p:xfrm>
          <a:off x="10737502" y="2920818"/>
          <a:ext cx="4144296" cy="2101353"/>
        </p:xfrm>
        <a:graphic>
          <a:graphicData uri="http://schemas.openxmlformats.org/drawingml/2006/table">
            <a:tbl>
              <a:tblPr/>
              <a:tblGrid>
                <a:gridCol w="1093628">
                  <a:extLst>
                    <a:ext uri="{9D8B030D-6E8A-4147-A177-3AD203B41FA5}">
                      <a16:colId xmlns:a16="http://schemas.microsoft.com/office/drawing/2014/main" xmlns="" val="3406459981"/>
                    </a:ext>
                  </a:extLst>
                </a:gridCol>
                <a:gridCol w="1296140">
                  <a:extLst>
                    <a:ext uri="{9D8B030D-6E8A-4147-A177-3AD203B41FA5}">
                      <a16:colId xmlns:a16="http://schemas.microsoft.com/office/drawing/2014/main" xmlns="" val="261944128"/>
                    </a:ext>
                  </a:extLst>
                </a:gridCol>
                <a:gridCol w="504852">
                  <a:extLst>
                    <a:ext uri="{9D8B030D-6E8A-4147-A177-3AD203B41FA5}">
                      <a16:colId xmlns:a16="http://schemas.microsoft.com/office/drawing/2014/main" xmlns="" val="297432046"/>
                    </a:ext>
                  </a:extLst>
                </a:gridCol>
                <a:gridCol w="1249676">
                  <a:extLst>
                    <a:ext uri="{9D8B030D-6E8A-4147-A177-3AD203B41FA5}">
                      <a16:colId xmlns:a16="http://schemas.microsoft.com/office/drawing/2014/main" xmlns="" val="742795495"/>
                    </a:ext>
                  </a:extLst>
                </a:gridCol>
              </a:tblGrid>
              <a:tr h="4049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40</a:t>
                      </a:r>
                      <a:r>
                        <a:rPr lang="ko-KR" altLang="en-US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세 남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진단비</a:t>
                      </a:r>
                      <a:endParaRPr lang="en-US" sz="18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ko-KR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수술비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B20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5898671"/>
                  </a:ext>
                </a:extLst>
              </a:tr>
              <a:tr h="40493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뇌혈관</a:t>
                      </a:r>
                      <a:r>
                        <a:rPr lang="en-US" altLang="ko-KR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 1</a:t>
                      </a:r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천</a:t>
                      </a:r>
                      <a:endParaRPr lang="en-US" altLang="ko-KR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11,270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에스코어 드림 7 ExtraBold" panose="020B0803030302020204" pitchFamily="34" charset="-127"/>
                        <a:ea typeface="에스코어 드림 7 ExtraBold" panose="020B0803030302020204" pitchFamily="34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2,100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5351595"/>
                  </a:ext>
                </a:extLst>
              </a:tr>
              <a:tr h="40493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허혈심장</a:t>
                      </a:r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천</a:t>
                      </a:r>
                      <a:endParaRPr lang="en-US" altLang="ko-KR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5,640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에스코어 드림 7 ExtraBold" panose="020B0803030302020204" pitchFamily="34" charset="-127"/>
                        <a:ea typeface="에스코어 드림 7 ExtraBold" panose="020B0803030302020204" pitchFamily="34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2,800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450139"/>
                  </a:ext>
                </a:extLst>
              </a:tr>
              <a:tr h="8865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4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합계</a:t>
                      </a:r>
                      <a:endParaRPr lang="en-US" altLang="ko-KR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11,834</a:t>
                      </a:r>
                      <a:r>
                        <a:rPr lang="ko-KR" alt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  <a:endParaRPr lang="ko-KR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4,900</a:t>
                      </a:r>
                      <a:r>
                        <a:rPr lang="ko-KR" alt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  <a:endParaRPr lang="ko-KR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9891518"/>
                  </a:ext>
                </a:extLst>
              </a:tr>
            </a:tbl>
          </a:graphicData>
        </a:graphic>
      </p:graphicFrame>
      <p:sp>
        <p:nvSpPr>
          <p:cNvPr id="33" name="직사각형 32">
            <a:extLst>
              <a:ext uri="{FF2B5EF4-FFF2-40B4-BE49-F238E27FC236}">
                <a16:creationId xmlns:a16="http://schemas.microsoft.com/office/drawing/2014/main" xmlns="" id="{1AF73352-FE9E-48D3-A827-18E0C31E4B7B}"/>
              </a:ext>
            </a:extLst>
          </p:cNvPr>
          <p:cNvSpPr/>
          <p:nvPr/>
        </p:nvSpPr>
        <p:spPr>
          <a:xfrm>
            <a:off x="10737657" y="5056282"/>
            <a:ext cx="4125737" cy="759794"/>
          </a:xfrm>
          <a:prstGeom prst="rect">
            <a:avLst/>
          </a:prstGeom>
          <a:solidFill>
            <a:srgbClr val="4BB208"/>
          </a:solidFill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35" name="표 34">
            <a:extLst>
              <a:ext uri="{FF2B5EF4-FFF2-40B4-BE49-F238E27FC236}">
                <a16:creationId xmlns:a16="http://schemas.microsoft.com/office/drawing/2014/main" xmlns="" id="{377C003F-CF11-40D2-A662-F1F8D751E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68971"/>
              </p:ext>
            </p:extLst>
          </p:nvPr>
        </p:nvGraphicFramePr>
        <p:xfrm>
          <a:off x="15685163" y="2928094"/>
          <a:ext cx="4144296" cy="2101353"/>
        </p:xfrm>
        <a:graphic>
          <a:graphicData uri="http://schemas.openxmlformats.org/drawingml/2006/table">
            <a:tbl>
              <a:tblPr/>
              <a:tblGrid>
                <a:gridCol w="1107937">
                  <a:extLst>
                    <a:ext uri="{9D8B030D-6E8A-4147-A177-3AD203B41FA5}">
                      <a16:colId xmlns:a16="http://schemas.microsoft.com/office/drawing/2014/main" xmlns="" val="3406459981"/>
                    </a:ext>
                  </a:extLst>
                </a:gridCol>
                <a:gridCol w="1278384">
                  <a:extLst>
                    <a:ext uri="{9D8B030D-6E8A-4147-A177-3AD203B41FA5}">
                      <a16:colId xmlns:a16="http://schemas.microsoft.com/office/drawing/2014/main" xmlns="" val="261944128"/>
                    </a:ext>
                  </a:extLst>
                </a:gridCol>
                <a:gridCol w="508299">
                  <a:extLst>
                    <a:ext uri="{9D8B030D-6E8A-4147-A177-3AD203B41FA5}">
                      <a16:colId xmlns:a16="http://schemas.microsoft.com/office/drawing/2014/main" xmlns="" val="297432046"/>
                    </a:ext>
                  </a:extLst>
                </a:gridCol>
                <a:gridCol w="1249676">
                  <a:extLst>
                    <a:ext uri="{9D8B030D-6E8A-4147-A177-3AD203B41FA5}">
                      <a16:colId xmlns:a16="http://schemas.microsoft.com/office/drawing/2014/main" xmlns="" val="742795495"/>
                    </a:ext>
                  </a:extLst>
                </a:gridCol>
              </a:tblGrid>
              <a:tr h="4049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50</a:t>
                      </a:r>
                      <a:r>
                        <a:rPr lang="ko-KR" altLang="en-US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세 남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진단비</a:t>
                      </a:r>
                      <a:endParaRPr lang="en-US" sz="18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ko-KR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수술비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B20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5898671"/>
                  </a:ext>
                </a:extLst>
              </a:tr>
              <a:tr h="40493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뇌혈관 </a:t>
                      </a:r>
                      <a:r>
                        <a:rPr lang="en-US" altLang="ko-KR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천</a:t>
                      </a:r>
                      <a:endParaRPr lang="en-US" altLang="ko-KR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21,630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에스코어 드림 7 ExtraBold" panose="020B0803030302020204" pitchFamily="34" charset="-127"/>
                        <a:ea typeface="에스코어 드림 7 ExtraBold" panose="020B0803030302020204" pitchFamily="34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3,620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5351595"/>
                  </a:ext>
                </a:extLst>
              </a:tr>
              <a:tr h="40493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허혈심장</a:t>
                      </a:r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 </a:t>
                      </a:r>
                      <a:r>
                        <a:rPr lang="en-US" altLang="ko-KR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</a:t>
                      </a:r>
                      <a:r>
                        <a:rPr lang="ko-KR" altLang="en-US" sz="16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천</a:t>
                      </a:r>
                      <a:endParaRPr lang="en-US" altLang="ko-KR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10,990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에스코어 드림 7 ExtraBold" panose="020B0803030302020204" pitchFamily="34" charset="-127"/>
                        <a:ea typeface="에스코어 드림 7 ExtraBold" panose="020B0803030302020204" pitchFamily="34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4,980</a:t>
                      </a:r>
                      <a:r>
                        <a:rPr lang="ko-KR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450139"/>
                  </a:ext>
                </a:extLst>
              </a:tr>
              <a:tr h="8865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400" b="0" i="0" u="none" strike="noStrike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합계</a:t>
                      </a:r>
                      <a:endParaRPr lang="en-US" altLang="ko-KR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32,620</a:t>
                      </a:r>
                      <a:r>
                        <a:rPr lang="ko-KR" alt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  <a:endParaRPr lang="ko-KR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8,600</a:t>
                      </a:r>
                      <a:r>
                        <a:rPr lang="ko-KR" alt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  <a:endParaRPr lang="ko-KR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9891518"/>
                  </a:ext>
                </a:extLst>
              </a:tr>
            </a:tbl>
          </a:graphicData>
        </a:graphic>
      </p:graphicFrame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51088775-83A1-4612-B4A4-22E70B2BD7E3}"/>
              </a:ext>
            </a:extLst>
          </p:cNvPr>
          <p:cNvSpPr/>
          <p:nvPr/>
        </p:nvSpPr>
        <p:spPr>
          <a:xfrm>
            <a:off x="11358437" y="2487649"/>
            <a:ext cx="29024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*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참좋은훼밀리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더블플러스종합보험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골드클래스플랜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1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급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무해지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20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년납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100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세만기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납면적용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xmlns="" id="{461B02FD-BE83-4C3E-89D1-8E9A9D259BB2}"/>
              </a:ext>
            </a:extLst>
          </p:cNvPr>
          <p:cNvSpPr/>
          <p:nvPr/>
        </p:nvSpPr>
        <p:spPr>
          <a:xfrm>
            <a:off x="16345717" y="2494522"/>
            <a:ext cx="29024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*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나에게 맞춘 간편건강보험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경증우대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355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플랜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1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급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무해지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20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년납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100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세만기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납면적용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xmlns="" id="{72AEC53E-BBFF-4A54-8369-836941075F09}"/>
              </a:ext>
            </a:extLst>
          </p:cNvPr>
          <p:cNvSpPr/>
          <p:nvPr/>
        </p:nvSpPr>
        <p:spPr>
          <a:xfrm>
            <a:off x="11184346" y="5074649"/>
            <a:ext cx="32029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종합보험 기준 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약 </a:t>
            </a:r>
            <a:r>
              <a:rPr lang="en-US" altLang="ko-KR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</a:t>
            </a:r>
            <a:r>
              <a:rPr lang="ko-KR" alt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배</a:t>
            </a:r>
            <a:endParaRPr lang="en-US" altLang="ko-KR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xmlns="" id="{CA63A016-43F3-4377-A021-564447AB577C}"/>
              </a:ext>
            </a:extLst>
          </p:cNvPr>
          <p:cNvSpPr/>
          <p:nvPr/>
        </p:nvSpPr>
        <p:spPr>
          <a:xfrm>
            <a:off x="15685966" y="5056282"/>
            <a:ext cx="4125737" cy="759794"/>
          </a:xfrm>
          <a:prstGeom prst="rect">
            <a:avLst/>
          </a:prstGeom>
          <a:solidFill>
            <a:srgbClr val="4BB208"/>
          </a:solidFill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xmlns="" id="{6C918C35-1A7B-4806-8B5E-9C39F9C21ECC}"/>
              </a:ext>
            </a:extLst>
          </p:cNvPr>
          <p:cNvSpPr/>
          <p:nvPr/>
        </p:nvSpPr>
        <p:spPr>
          <a:xfrm>
            <a:off x="16132655" y="5074649"/>
            <a:ext cx="32029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간편보험 기준 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약 </a:t>
            </a:r>
            <a:r>
              <a:rPr lang="en-US" altLang="ko-KR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3</a:t>
            </a:r>
            <a:r>
              <a:rPr lang="ko-KR" alt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배</a:t>
            </a:r>
            <a:endParaRPr lang="en-US" altLang="ko-KR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D49B8906-393D-4698-AE94-DB6B9132BA22}"/>
              </a:ext>
            </a:extLst>
          </p:cNvPr>
          <p:cNvSpPr/>
          <p:nvPr/>
        </p:nvSpPr>
        <p:spPr>
          <a:xfrm>
            <a:off x="10737501" y="4148138"/>
            <a:ext cx="4125737" cy="874033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8B5EF99A-8E42-42E3-88FE-F8CE7567CC14}"/>
              </a:ext>
            </a:extLst>
          </p:cNvPr>
          <p:cNvSpPr/>
          <p:nvPr/>
        </p:nvSpPr>
        <p:spPr>
          <a:xfrm>
            <a:off x="15685162" y="4148138"/>
            <a:ext cx="4125737" cy="874033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1BC9C75-0F19-4EFB-A302-903D8E93CF57}"/>
              </a:ext>
            </a:extLst>
          </p:cNvPr>
          <p:cNvSpPr txBox="1"/>
          <p:nvPr/>
        </p:nvSpPr>
        <p:spPr>
          <a:xfrm>
            <a:off x="103124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47A7085A-4F85-44AC-A6F2-ACA37A350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70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668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8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862" y="10906"/>
            <a:ext cx="1499195" cy="410186"/>
          </a:xfrm>
          <a:prstGeom prst="rect">
            <a:avLst/>
          </a:prstGeom>
        </p:spPr>
      </p:pic>
      <p:graphicFrame>
        <p:nvGraphicFramePr>
          <p:cNvPr id="41" name="표 40">
            <a:extLst>
              <a:ext uri="{FF2B5EF4-FFF2-40B4-BE49-F238E27FC236}">
                <a16:creationId xmlns:a16="http://schemas.microsoft.com/office/drawing/2014/main" xmlns="" id="{F2505BF3-134F-4A74-BA71-63EFD50E87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854868"/>
              </p:ext>
            </p:extLst>
          </p:nvPr>
        </p:nvGraphicFramePr>
        <p:xfrm>
          <a:off x="10817888" y="2884290"/>
          <a:ext cx="8691825" cy="2707666"/>
        </p:xfrm>
        <a:graphic>
          <a:graphicData uri="http://schemas.openxmlformats.org/drawingml/2006/table">
            <a:tbl>
              <a:tblPr/>
              <a:tblGrid>
                <a:gridCol w="1738365">
                  <a:extLst>
                    <a:ext uri="{9D8B030D-6E8A-4147-A177-3AD203B41FA5}">
                      <a16:colId xmlns:a16="http://schemas.microsoft.com/office/drawing/2014/main" xmlns="" val="3406459981"/>
                    </a:ext>
                  </a:extLst>
                </a:gridCol>
                <a:gridCol w="1738365">
                  <a:extLst>
                    <a:ext uri="{9D8B030D-6E8A-4147-A177-3AD203B41FA5}">
                      <a16:colId xmlns:a16="http://schemas.microsoft.com/office/drawing/2014/main" xmlns="" val="261944128"/>
                    </a:ext>
                  </a:extLst>
                </a:gridCol>
                <a:gridCol w="1738365">
                  <a:extLst>
                    <a:ext uri="{9D8B030D-6E8A-4147-A177-3AD203B41FA5}">
                      <a16:colId xmlns:a16="http://schemas.microsoft.com/office/drawing/2014/main" xmlns="" val="1606030202"/>
                    </a:ext>
                  </a:extLst>
                </a:gridCol>
                <a:gridCol w="1738365">
                  <a:extLst>
                    <a:ext uri="{9D8B030D-6E8A-4147-A177-3AD203B41FA5}">
                      <a16:colId xmlns:a16="http://schemas.microsoft.com/office/drawing/2014/main" xmlns="" val="206452347"/>
                    </a:ext>
                  </a:extLst>
                </a:gridCol>
                <a:gridCol w="1738365">
                  <a:extLst>
                    <a:ext uri="{9D8B030D-6E8A-4147-A177-3AD203B41FA5}">
                      <a16:colId xmlns:a16="http://schemas.microsoft.com/office/drawing/2014/main" xmlns="" val="3946573614"/>
                    </a:ext>
                  </a:extLst>
                </a:gridCol>
              </a:tblGrid>
              <a:tr h="52177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40</a:t>
                      </a:r>
                      <a:r>
                        <a:rPr lang="ko-KR" altLang="en-US" sz="2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세 남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DB</a:t>
                      </a:r>
                      <a:endParaRPr lang="en-US" sz="28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F4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A</a:t>
                      </a:r>
                      <a:r>
                        <a:rPr lang="ko-KR" altLang="en-US" sz="2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사</a:t>
                      </a:r>
                      <a:endParaRPr lang="en-US" sz="28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B</a:t>
                      </a:r>
                      <a:r>
                        <a:rPr lang="ko-KR" altLang="en-US" sz="2800" b="0" i="0" u="none" strike="noStrike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사</a:t>
                      </a:r>
                      <a:endParaRPr lang="en-US" sz="2800" b="0" i="0" u="none" strike="noStrike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C</a:t>
                      </a:r>
                      <a:r>
                        <a:rPr lang="ko-KR" altLang="en-US" sz="2800" b="0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사</a:t>
                      </a:r>
                      <a:endParaRPr lang="en-US" sz="2800" b="0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5898671"/>
                  </a:ext>
                </a:extLst>
              </a:tr>
              <a:tr h="52177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질병 </a:t>
                      </a:r>
                      <a:r>
                        <a:rPr lang="en-US" altLang="ko-KR" sz="20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30</a:t>
                      </a:r>
                      <a:r>
                        <a:rPr lang="ko-KR" altLang="en-US" sz="20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</a:t>
                      </a:r>
                      <a:endParaRPr lang="en-US" altLang="ko-KR" sz="20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3,162</a:t>
                      </a:r>
                      <a:r>
                        <a:rPr lang="ko-KR" alt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5,886</a:t>
                      </a:r>
                      <a:r>
                        <a:rPr lang="ko-KR" altLang="en-US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4,761</a:t>
                      </a:r>
                      <a:r>
                        <a:rPr lang="ko-KR" altLang="en-US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5,181</a:t>
                      </a:r>
                      <a:r>
                        <a:rPr lang="ko-KR" altLang="en-US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5351595"/>
                  </a:ext>
                </a:extLst>
              </a:tr>
              <a:tr h="52177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종수술</a:t>
                      </a:r>
                      <a:r>
                        <a:rPr lang="ko-KR" altLang="en-US" sz="20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 </a:t>
                      </a:r>
                      <a:r>
                        <a:rPr lang="en-US" altLang="ko-KR" sz="20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</a:t>
                      </a:r>
                      <a:r>
                        <a:rPr lang="ko-KR" altLang="en-US" sz="20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천</a:t>
                      </a:r>
                      <a:endParaRPr lang="en-US" altLang="ko-KR" sz="20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9,341</a:t>
                      </a:r>
                      <a:r>
                        <a:rPr lang="ko-KR" alt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23,300</a:t>
                      </a:r>
                      <a:r>
                        <a:rPr lang="ko-KR" altLang="en-US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16,079</a:t>
                      </a:r>
                      <a:r>
                        <a:rPr lang="ko-KR" altLang="en-US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22,013</a:t>
                      </a:r>
                      <a:r>
                        <a:rPr lang="ko-KR" altLang="en-US" sz="20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450139"/>
                  </a:ext>
                </a:extLst>
              </a:tr>
              <a:tr h="114233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32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합계</a:t>
                      </a:r>
                      <a:endParaRPr lang="en-US" altLang="ko-KR" sz="20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32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12,503</a:t>
                      </a:r>
                      <a:r>
                        <a:rPr lang="ko-KR" altLang="en-US" sz="32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32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29,186</a:t>
                      </a:r>
                      <a:r>
                        <a:rPr lang="ko-KR" altLang="en-US" sz="32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32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20,840</a:t>
                      </a:r>
                      <a:r>
                        <a:rPr lang="ko-KR" altLang="en-US" sz="32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32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27,194</a:t>
                      </a:r>
                      <a:r>
                        <a:rPr lang="ko-KR" altLang="en-US" sz="32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9891518"/>
                  </a:ext>
                </a:extLst>
              </a:tr>
            </a:tbl>
          </a:graphicData>
        </a:graphic>
      </p:graphicFrame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xmlns="" id="{4DD741FA-D4BD-429B-8548-0E515B6CD309}"/>
              </a:ext>
            </a:extLst>
          </p:cNvPr>
          <p:cNvSpPr/>
          <p:nvPr/>
        </p:nvSpPr>
        <p:spPr>
          <a:xfrm>
            <a:off x="12132596" y="914924"/>
            <a:ext cx="6062409" cy="1133966"/>
          </a:xfrm>
          <a:prstGeom prst="round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B01B5854-3148-44BD-8A31-ED8EBC93089A}"/>
              </a:ext>
            </a:extLst>
          </p:cNvPr>
          <p:cNvSpPr/>
          <p:nvPr/>
        </p:nvSpPr>
        <p:spPr>
          <a:xfrm>
            <a:off x="11932809" y="1127964"/>
            <a:ext cx="2767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DB</a:t>
            </a:r>
            <a:r>
              <a:rPr lang="ko-KR" altLang="en-US" sz="4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손보가</a:t>
            </a:r>
            <a:endParaRPr lang="en-US" altLang="ko-K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4BF052D8-6C8C-4AAB-B1EA-4CD63E159C99}"/>
              </a:ext>
            </a:extLst>
          </p:cNvPr>
          <p:cNvSpPr/>
          <p:nvPr/>
        </p:nvSpPr>
        <p:spPr>
          <a:xfrm>
            <a:off x="14220830" y="940894"/>
            <a:ext cx="38811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제일 싸니까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4C6C0D1-04A8-4653-9795-A6135E2C77B5}"/>
              </a:ext>
            </a:extLst>
          </p:cNvPr>
          <p:cNvSpPr txBox="1"/>
          <p:nvPr/>
        </p:nvSpPr>
        <p:spPr>
          <a:xfrm>
            <a:off x="102108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64521AD6-4CD0-4AE5-ADDC-9A3F83DE9AC9}"/>
              </a:ext>
            </a:extLst>
          </p:cNvPr>
          <p:cNvSpPr/>
          <p:nvPr/>
        </p:nvSpPr>
        <p:spPr>
          <a:xfrm>
            <a:off x="12132596" y="2593946"/>
            <a:ext cx="60624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* </a:t>
            </a:r>
            <a:r>
              <a:rPr lang="ko-KR" altLang="en-US" sz="10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참좋은훼밀리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더블플러스종합보험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10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골드클래스플랜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1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급 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</a:t>
            </a:r>
            <a:r>
              <a:rPr lang="ko-KR" altLang="en-US" sz="10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무해지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20</a:t>
            </a:r>
            <a:r>
              <a:rPr lang="ko-KR" altLang="en-US" sz="10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년납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100</a:t>
            </a:r>
            <a:r>
              <a:rPr lang="ko-KR" altLang="en-US" sz="10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세만기</a:t>
            </a:r>
            <a:r>
              <a:rPr lang="en-US" altLang="ko-KR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1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납면적용</a:t>
            </a:r>
            <a:endParaRPr lang="en-US" altLang="ko-KR" sz="10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D5F1F528-2DC8-49DA-AC94-C8C1D2914C83}"/>
              </a:ext>
            </a:extLst>
          </p:cNvPr>
          <p:cNvSpPr/>
          <p:nvPr/>
        </p:nvSpPr>
        <p:spPr>
          <a:xfrm>
            <a:off x="10817888" y="4448175"/>
            <a:ext cx="8691825" cy="1171575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53C74F49-0EE3-4B98-AE45-11000C2A4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41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3024A502-4F92-4238-B594-8C80ECEC55A3}"/>
              </a:ext>
            </a:extLst>
          </p:cNvPr>
          <p:cNvSpPr/>
          <p:nvPr/>
        </p:nvSpPr>
        <p:spPr>
          <a:xfrm>
            <a:off x="12329445" y="1016354"/>
            <a:ext cx="5719511" cy="113396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24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922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62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9262" y="112336"/>
            <a:ext cx="1499195" cy="410186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A565653C-B478-4C55-AB2F-40675BA72E77}"/>
              </a:ext>
            </a:extLst>
          </p:cNvPr>
          <p:cNvSpPr/>
          <p:nvPr/>
        </p:nvSpPr>
        <p:spPr>
          <a:xfrm>
            <a:off x="14630400" y="1029624"/>
            <a:ext cx="31205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늘어나니까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8B3DCE99-8CA8-46C4-BBE6-7B3CA3864B22}"/>
              </a:ext>
            </a:extLst>
          </p:cNvPr>
          <p:cNvSpPr/>
          <p:nvPr/>
        </p:nvSpPr>
        <p:spPr>
          <a:xfrm>
            <a:off x="12598400" y="1226959"/>
            <a:ext cx="2070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수술건수가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xmlns="" id="{906E83FF-D25A-46C0-9049-824C14E71D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1341" y="2601238"/>
            <a:ext cx="1900928" cy="1343872"/>
          </a:xfrm>
          <a:prstGeom prst="rect">
            <a:avLst/>
          </a:prstGeom>
        </p:spPr>
      </p:pic>
      <p:sp>
        <p:nvSpPr>
          <p:cNvPr id="44" name="직사각형 43">
            <a:extLst>
              <a:ext uri="{FF2B5EF4-FFF2-40B4-BE49-F238E27FC236}">
                <a16:creationId xmlns:a16="http://schemas.microsoft.com/office/drawing/2014/main" xmlns="" id="{3899D2DE-C5FC-43BE-B5FB-28D8947F3851}"/>
              </a:ext>
            </a:extLst>
          </p:cNvPr>
          <p:cNvSpPr/>
          <p:nvPr/>
        </p:nvSpPr>
        <p:spPr>
          <a:xfrm>
            <a:off x="17869211" y="5773240"/>
            <a:ext cx="2009738" cy="250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[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출처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주요수술통계연보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]</a:t>
            </a:r>
            <a:endParaRPr lang="ko-KR" altLang="en-US" sz="1200" dirty="0">
              <a:solidFill>
                <a:schemeClr val="bg1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1263C22-1098-4470-8CD5-09A65C66423B}"/>
              </a:ext>
            </a:extLst>
          </p:cNvPr>
          <p:cNvSpPr txBox="1"/>
          <p:nvPr/>
        </p:nvSpPr>
        <p:spPr>
          <a:xfrm>
            <a:off x="102362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graphicFrame>
        <p:nvGraphicFramePr>
          <p:cNvPr id="15" name="차트 14">
            <a:extLst>
              <a:ext uri="{FF2B5EF4-FFF2-40B4-BE49-F238E27FC236}">
                <a16:creationId xmlns:a16="http://schemas.microsoft.com/office/drawing/2014/main" xmlns="" id="{8068E6BF-6822-4D98-8CDF-E848D76C67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203927"/>
              </p:ext>
            </p:extLst>
          </p:nvPr>
        </p:nvGraphicFramePr>
        <p:xfrm>
          <a:off x="12388502" y="2334955"/>
          <a:ext cx="5601397" cy="4181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A7D716E3-84DC-4B72-BE88-2C937850B278}"/>
              </a:ext>
            </a:extLst>
          </p:cNvPr>
          <p:cNvSpPr/>
          <p:nvPr/>
        </p:nvSpPr>
        <p:spPr>
          <a:xfrm>
            <a:off x="13293400" y="4549075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171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270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건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047C6E19-0340-4357-8A17-4C4B4FE775B2}"/>
              </a:ext>
            </a:extLst>
          </p:cNvPr>
          <p:cNvSpPr/>
          <p:nvPr/>
        </p:nvSpPr>
        <p:spPr>
          <a:xfrm>
            <a:off x="12125857" y="2391556"/>
            <a:ext cx="1791896" cy="3256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[</a:t>
            </a:r>
            <a:r>
              <a:rPr lang="ko-KR" altLang="en-US" sz="1400" b="1" dirty="0">
                <a:solidFill>
                  <a:schemeClr val="tx1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연도별 수술건수</a:t>
            </a:r>
            <a:r>
              <a:rPr lang="en-US" altLang="ko-KR" sz="1400" b="1" dirty="0">
                <a:solidFill>
                  <a:schemeClr val="tx1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]</a:t>
            </a:r>
            <a:endParaRPr lang="ko-KR" altLang="en-US" sz="1400" b="1" dirty="0">
              <a:solidFill>
                <a:schemeClr val="tx1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B4E4455F-6F46-4935-8CB8-3F2997CCA1BB}"/>
              </a:ext>
            </a:extLst>
          </p:cNvPr>
          <p:cNvSpPr/>
          <p:nvPr/>
        </p:nvSpPr>
        <p:spPr>
          <a:xfrm>
            <a:off x="11972968" y="4984813"/>
            <a:ext cx="938338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170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sz="20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9,706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xmlns="" id="{4E62A893-CB9B-4EDF-8A37-961BC81A0A66}"/>
              </a:ext>
            </a:extLst>
          </p:cNvPr>
          <p:cNvSpPr/>
          <p:nvPr/>
        </p:nvSpPr>
        <p:spPr>
          <a:xfrm>
            <a:off x="15187975" y="3425137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187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385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건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B471D92A-0B57-46A8-904C-708AF8AE5AD3}"/>
              </a:ext>
            </a:extLst>
          </p:cNvPr>
          <p:cNvSpPr/>
          <p:nvPr/>
        </p:nvSpPr>
        <p:spPr>
          <a:xfrm>
            <a:off x="14291496" y="3943652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179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3,535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건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xmlns="" id="{5AB25244-B827-442B-AA5C-E6041FEA24B2}"/>
              </a:ext>
            </a:extLst>
          </p:cNvPr>
          <p:cNvSpPr/>
          <p:nvPr/>
        </p:nvSpPr>
        <p:spPr>
          <a:xfrm>
            <a:off x="16066405" y="2779613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195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3,665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건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C4038363-47B9-456C-8203-593AF9833795}"/>
              </a:ext>
            </a:extLst>
          </p:cNvPr>
          <p:cNvSpPr/>
          <p:nvPr/>
        </p:nvSpPr>
        <p:spPr>
          <a:xfrm>
            <a:off x="17400042" y="2414420"/>
            <a:ext cx="938338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206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sz="20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7,715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건</a:t>
            </a: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xmlns="" id="{CB4C0B31-F9F9-4AF1-B57C-4F118CBBB7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69" b="98612" l="483" r="9723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35123">
            <a:off x="15598857" y="3137558"/>
            <a:ext cx="2395438" cy="3031466"/>
          </a:xfrm>
          <a:prstGeom prst="rect">
            <a:avLst/>
          </a:prstGeom>
          <a:effectLst>
            <a:outerShdw dist="25400" sx="110000" sy="110000" algn="ctr" rotWithShape="0">
              <a:schemeClr val="tx1">
                <a:alpha val="74000"/>
              </a:schemeClr>
            </a:outerShdw>
          </a:effectLst>
        </p:spPr>
      </p:pic>
      <p:pic>
        <p:nvPicPr>
          <p:cNvPr id="34" name="그림 33">
            <a:extLst>
              <a:ext uri="{FF2B5EF4-FFF2-40B4-BE49-F238E27FC236}">
                <a16:creationId xmlns:a16="http://schemas.microsoft.com/office/drawing/2014/main" xmlns="" id="{4E949B5B-61C4-4160-8090-48185CFF66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8805" l="952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882207" y="2094557"/>
            <a:ext cx="1832793" cy="120811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FDEC052-0591-4CD6-8E6A-864194F794F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xmlns="" id="{D1E6A010-6CBB-4BE2-9AC5-6A80C5976025}"/>
              </a:ext>
            </a:extLst>
          </p:cNvPr>
          <p:cNvSpPr/>
          <p:nvPr/>
        </p:nvSpPr>
        <p:spPr>
          <a:xfrm>
            <a:off x="15828551" y="2540419"/>
            <a:ext cx="3423705" cy="62799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4BB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35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033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3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362" y="112336"/>
            <a:ext cx="1499195" cy="410186"/>
          </a:xfrm>
          <a:prstGeom prst="rect">
            <a:avLst/>
          </a:prstGeom>
        </p:spPr>
      </p:pic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xmlns="" id="{29CFE983-5E23-4BB6-BBC9-6B8D1015A624}"/>
              </a:ext>
            </a:extLst>
          </p:cNvPr>
          <p:cNvSpPr/>
          <p:nvPr/>
        </p:nvSpPr>
        <p:spPr>
          <a:xfrm>
            <a:off x="12069096" y="1016354"/>
            <a:ext cx="6062409" cy="1133966"/>
          </a:xfrm>
          <a:prstGeom prst="round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CD79BF79-E812-4ABB-947D-BFC72E619979}"/>
              </a:ext>
            </a:extLst>
          </p:cNvPr>
          <p:cNvSpPr/>
          <p:nvPr/>
        </p:nvSpPr>
        <p:spPr>
          <a:xfrm>
            <a:off x="12069095" y="1229394"/>
            <a:ext cx="25674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매회지급</a:t>
            </a:r>
            <a:endParaRPr lang="en-US" altLang="ko-K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467B44B1-AAB2-4DF6-A4D2-28AADB832881}"/>
              </a:ext>
            </a:extLst>
          </p:cNvPr>
          <p:cNvSpPr/>
          <p:nvPr/>
        </p:nvSpPr>
        <p:spPr>
          <a:xfrm>
            <a:off x="14121818" y="1042324"/>
            <a:ext cx="38811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계속 주니까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8CF94B7-6B27-4C40-9F72-3F07BF0A8323}"/>
              </a:ext>
            </a:extLst>
          </p:cNvPr>
          <p:cNvSpPr txBox="1"/>
          <p:nvPr/>
        </p:nvSpPr>
        <p:spPr>
          <a:xfrm>
            <a:off x="101473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BEA188FC-55B1-4A25-9D7C-FE5E7D17C22D}"/>
              </a:ext>
            </a:extLst>
          </p:cNvPr>
          <p:cNvSpPr/>
          <p:nvPr/>
        </p:nvSpPr>
        <p:spPr>
          <a:xfrm rot="20674410">
            <a:off x="10458229" y="2883218"/>
            <a:ext cx="3778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특히 재수술도 증가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추세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B1711A06-4DB2-4AC6-A94D-486689607524}"/>
              </a:ext>
            </a:extLst>
          </p:cNvPr>
          <p:cNvSpPr/>
          <p:nvPr/>
        </p:nvSpPr>
        <p:spPr>
          <a:xfrm>
            <a:off x="15650963" y="2575289"/>
            <a:ext cx="3778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매회 지급으로 대비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graphicFrame>
        <p:nvGraphicFramePr>
          <p:cNvPr id="13" name="차트 12">
            <a:extLst>
              <a:ext uri="{FF2B5EF4-FFF2-40B4-BE49-F238E27FC236}">
                <a16:creationId xmlns:a16="http://schemas.microsoft.com/office/drawing/2014/main" xmlns="" id="{EC685D01-0DF4-42D3-9AC2-1836FF7C18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4642112"/>
              </p:ext>
            </p:extLst>
          </p:nvPr>
        </p:nvGraphicFramePr>
        <p:xfrm>
          <a:off x="10565594" y="3721166"/>
          <a:ext cx="4170538" cy="2487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1D46CAE5-0199-4C86-8A1B-BE059C47FAD9}"/>
              </a:ext>
            </a:extLst>
          </p:cNvPr>
          <p:cNvSpPr/>
          <p:nvPr/>
        </p:nvSpPr>
        <p:spPr>
          <a:xfrm>
            <a:off x="12114449" y="3869031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35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5,078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명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73F65AB6-DD61-4065-91BF-A1ABEEABB7BC}"/>
              </a:ext>
            </a:extLst>
          </p:cNvPr>
          <p:cNvSpPr/>
          <p:nvPr/>
        </p:nvSpPr>
        <p:spPr>
          <a:xfrm>
            <a:off x="10385575" y="5323596"/>
            <a:ext cx="938338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28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sz="20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9,955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명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96D32DCF-5A81-4F90-9476-1D62D43A8430}"/>
              </a:ext>
            </a:extLst>
          </p:cNvPr>
          <p:cNvSpPr/>
          <p:nvPr/>
        </p:nvSpPr>
        <p:spPr>
          <a:xfrm>
            <a:off x="13877157" y="3272876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39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만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5,523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명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xmlns="" id="{52F9F0DB-946A-446D-A67B-EFA47C82CE7C}"/>
              </a:ext>
            </a:extLst>
          </p:cNvPr>
          <p:cNvCxnSpPr>
            <a:cxnSpLocks/>
          </p:cNvCxnSpPr>
          <p:nvPr/>
        </p:nvCxnSpPr>
        <p:spPr>
          <a:xfrm>
            <a:off x="15100300" y="3476528"/>
            <a:ext cx="0" cy="22738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19367C8B-E63B-4958-95FD-8CB05B9F014C}"/>
              </a:ext>
            </a:extLst>
          </p:cNvPr>
          <p:cNvSpPr/>
          <p:nvPr/>
        </p:nvSpPr>
        <p:spPr>
          <a:xfrm>
            <a:off x="11539068" y="6285725"/>
            <a:ext cx="2009738" cy="250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[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출처 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주요수술통계연보</a:t>
            </a: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]</a:t>
            </a:r>
            <a:endParaRPr lang="ko-KR" altLang="en-US" sz="1200" dirty="0">
              <a:solidFill>
                <a:schemeClr val="bg1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xmlns="" id="{FC1CCC76-5CE9-41D0-AFBA-0A26AF2700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805" l="952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20076" y="2956983"/>
            <a:ext cx="1241312" cy="1208116"/>
          </a:xfrm>
          <a:prstGeom prst="rect">
            <a:avLst/>
          </a:prstGeom>
        </p:spPr>
      </p:pic>
      <p:graphicFrame>
        <p:nvGraphicFramePr>
          <p:cNvPr id="21" name="표 20">
            <a:extLst>
              <a:ext uri="{FF2B5EF4-FFF2-40B4-BE49-F238E27FC236}">
                <a16:creationId xmlns:a16="http://schemas.microsoft.com/office/drawing/2014/main" xmlns="" id="{F0A99C63-6F5A-493F-A84B-BD81AA33D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861692"/>
              </p:ext>
            </p:extLst>
          </p:nvPr>
        </p:nvGraphicFramePr>
        <p:xfrm>
          <a:off x="15392512" y="3470615"/>
          <a:ext cx="4295784" cy="2273896"/>
        </p:xfrm>
        <a:graphic>
          <a:graphicData uri="http://schemas.openxmlformats.org/drawingml/2006/table">
            <a:tbl>
              <a:tblPr/>
              <a:tblGrid>
                <a:gridCol w="977515">
                  <a:extLst>
                    <a:ext uri="{9D8B030D-6E8A-4147-A177-3AD203B41FA5}">
                      <a16:colId xmlns:a16="http://schemas.microsoft.com/office/drawing/2014/main" xmlns="" val="3406459981"/>
                    </a:ext>
                  </a:extLst>
                </a:gridCol>
                <a:gridCol w="915905">
                  <a:extLst>
                    <a:ext uri="{9D8B030D-6E8A-4147-A177-3AD203B41FA5}">
                      <a16:colId xmlns:a16="http://schemas.microsoft.com/office/drawing/2014/main" xmlns="" val="261944128"/>
                    </a:ext>
                  </a:extLst>
                </a:gridCol>
                <a:gridCol w="800788">
                  <a:extLst>
                    <a:ext uri="{9D8B030D-6E8A-4147-A177-3AD203B41FA5}">
                      <a16:colId xmlns:a16="http://schemas.microsoft.com/office/drawing/2014/main" xmlns="" val="297432046"/>
                    </a:ext>
                  </a:extLst>
                </a:gridCol>
                <a:gridCol w="800788">
                  <a:extLst>
                    <a:ext uri="{9D8B030D-6E8A-4147-A177-3AD203B41FA5}">
                      <a16:colId xmlns:a16="http://schemas.microsoft.com/office/drawing/2014/main" xmlns="" val="742795495"/>
                    </a:ext>
                  </a:extLst>
                </a:gridCol>
                <a:gridCol w="800788">
                  <a:extLst>
                    <a:ext uri="{9D8B030D-6E8A-4147-A177-3AD203B41FA5}">
                      <a16:colId xmlns:a16="http://schemas.microsoft.com/office/drawing/2014/main" xmlns="" val="692613101"/>
                    </a:ext>
                  </a:extLst>
                </a:gridCol>
              </a:tblGrid>
              <a:tr h="54886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구분</a:t>
                      </a:r>
                      <a:endParaRPr lang="ko-KR" altLang="en-US" sz="16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DB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F4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A</a:t>
                      </a:r>
                      <a:r>
                        <a:rPr lang="ko-KR" altLang="en-US" sz="24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사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B</a:t>
                      </a:r>
                      <a:r>
                        <a:rPr lang="ko-KR" altLang="en-US" sz="2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사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C</a:t>
                      </a:r>
                      <a:r>
                        <a:rPr lang="ko-KR" altLang="en-US" sz="2400" b="0" i="0" u="none" strike="noStrike" dirty="0"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사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5898671"/>
                  </a:ext>
                </a:extLst>
              </a:tr>
              <a:tr h="86251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400" b="0" i="0" u="none" strike="noStrike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질병</a:t>
                      </a:r>
                      <a:endParaRPr lang="en-US" altLang="ko-KR" sz="2400" b="0" i="0" u="none" strike="noStrike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  <a:p>
                      <a:pPr algn="ctr" fontAlgn="ctr"/>
                      <a:r>
                        <a:rPr lang="ko-KR" altLang="en-US" sz="24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수술비</a:t>
                      </a:r>
                      <a:endParaRPr lang="en-US" altLang="ko-KR" sz="24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O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X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X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X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5351595"/>
                  </a:ext>
                </a:extLst>
              </a:tr>
              <a:tr h="8625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1-5</a:t>
                      </a:r>
                      <a:r>
                        <a:rPr lang="ko-KR" altLang="en-US" sz="2400" b="0" i="0" u="none" strike="noStrike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종</a:t>
                      </a:r>
                      <a:endParaRPr lang="en-US" altLang="ko-KR" sz="2400" b="0" i="0" u="none" strike="noStrike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  <a:p>
                      <a:pPr algn="ctr" fontAlgn="ctr"/>
                      <a:r>
                        <a:rPr lang="ko-KR" altLang="en-US" sz="24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수술비</a:t>
                      </a:r>
                      <a:endParaRPr lang="en-US" altLang="ko-KR" sz="24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O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X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X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O</a:t>
                      </a:r>
                      <a:endParaRPr lang="ko-KR" alt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450139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7D93CF6B-4695-48C9-8FD5-F330C6BA72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6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xmlns="" id="{3024A502-4F92-4238-B594-8C80ECEC55A3}"/>
              </a:ext>
            </a:extLst>
          </p:cNvPr>
          <p:cNvSpPr/>
          <p:nvPr/>
        </p:nvSpPr>
        <p:spPr>
          <a:xfrm>
            <a:off x="12342145" y="1016354"/>
            <a:ext cx="5719511" cy="113396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51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049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89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1962" y="112336"/>
            <a:ext cx="1499195" cy="410186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A565653C-B478-4C55-AB2F-40675BA72E77}"/>
              </a:ext>
            </a:extLst>
          </p:cNvPr>
          <p:cNvSpPr/>
          <p:nvPr/>
        </p:nvSpPr>
        <p:spPr>
          <a:xfrm>
            <a:off x="14643100" y="1029624"/>
            <a:ext cx="33382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비싸지니까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8B3DCE99-8CA8-46C4-BBE6-7B3CA3864B22}"/>
              </a:ext>
            </a:extLst>
          </p:cNvPr>
          <p:cNvSpPr/>
          <p:nvPr/>
        </p:nvSpPr>
        <p:spPr>
          <a:xfrm>
            <a:off x="12342144" y="1226959"/>
            <a:ext cx="2339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비급여수술이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xmlns="" id="{344A5F48-9474-4B0B-9CBD-42FA6A5200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02526" y="4934474"/>
            <a:ext cx="831826" cy="590016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xmlns="" id="{CAD56635-3181-4531-AF34-A03411E3FB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10639" y="4887977"/>
            <a:ext cx="715757" cy="664171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xmlns="" id="{2178EF02-D23A-4011-BCA8-9B94C5E2BC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31001" y="2918032"/>
            <a:ext cx="683516" cy="751223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xmlns="" id="{0A36452C-3C11-4EF0-8D07-1825360B81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80021" y="2899078"/>
            <a:ext cx="580343" cy="77056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7394795-1221-4972-91B5-27506EF0E743}"/>
              </a:ext>
            </a:extLst>
          </p:cNvPr>
          <p:cNvSpPr txBox="1"/>
          <p:nvPr/>
        </p:nvSpPr>
        <p:spPr>
          <a:xfrm>
            <a:off x="13191907" y="3586816"/>
            <a:ext cx="1365770" cy="394454"/>
          </a:xfrm>
          <a:prstGeom prst="roundRect">
            <a:avLst/>
          </a:prstGeom>
          <a:solidFill>
            <a:schemeClr val="bg2">
              <a:lumMod val="2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000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2</a:t>
            </a:r>
            <a:r>
              <a:rPr lang="ko-KR" altLang="en-US" sz="2000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세대 </a:t>
            </a:r>
            <a:r>
              <a:rPr lang="ko-KR" altLang="en-US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수술</a:t>
            </a:r>
            <a:endParaRPr lang="en-US" altLang="ko-KR" sz="2000" b="1" kern="0" spc="-5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0F50FBE-5F2E-475B-90B3-701046541AC0}"/>
              </a:ext>
            </a:extLst>
          </p:cNvPr>
          <p:cNvSpPr txBox="1"/>
          <p:nvPr/>
        </p:nvSpPr>
        <p:spPr>
          <a:xfrm>
            <a:off x="10973405" y="5463134"/>
            <a:ext cx="1365770" cy="394454"/>
          </a:xfrm>
          <a:prstGeom prst="roundRect">
            <a:avLst/>
          </a:prstGeom>
          <a:solidFill>
            <a:schemeClr val="bg2">
              <a:lumMod val="2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000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3</a:t>
            </a:r>
            <a:r>
              <a:rPr lang="ko-KR" altLang="en-US" sz="2000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세대 </a:t>
            </a:r>
            <a:r>
              <a:rPr lang="ko-KR" altLang="en-US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수술</a:t>
            </a:r>
            <a:endParaRPr lang="en-US" altLang="ko-KR" sz="2000" b="1" kern="0" spc="-5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001CE02-1594-48C9-9341-F39B3E8B3DFC}"/>
              </a:ext>
            </a:extLst>
          </p:cNvPr>
          <p:cNvSpPr txBox="1"/>
          <p:nvPr/>
        </p:nvSpPr>
        <p:spPr>
          <a:xfrm>
            <a:off x="13165293" y="5463134"/>
            <a:ext cx="1365770" cy="394454"/>
          </a:xfrm>
          <a:prstGeom prst="roundRect">
            <a:avLst/>
          </a:prstGeom>
          <a:solidFill>
            <a:schemeClr val="bg2">
              <a:lumMod val="2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000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4</a:t>
            </a:r>
            <a:r>
              <a:rPr lang="ko-KR" altLang="en-US" sz="2000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세대 </a:t>
            </a:r>
            <a:r>
              <a:rPr lang="ko-KR" altLang="en-US" b="1" kern="0" spc="-5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수술</a:t>
            </a:r>
            <a:endParaRPr lang="en-US" altLang="ko-KR" sz="2000" b="1" kern="0" spc="-5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5E5F815-2A5F-4C67-9A7B-175C48188B1A}"/>
              </a:ext>
            </a:extLst>
          </p:cNvPr>
          <p:cNvSpPr txBox="1"/>
          <p:nvPr/>
        </p:nvSpPr>
        <p:spPr>
          <a:xfrm>
            <a:off x="10883643" y="3586816"/>
            <a:ext cx="1365770" cy="394454"/>
          </a:xfrm>
          <a:prstGeom prst="roundRect">
            <a:avLst/>
          </a:prstGeom>
          <a:solidFill>
            <a:schemeClr val="bg2">
              <a:lumMod val="2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0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1</a:t>
            </a:r>
            <a:r>
              <a:rPr lang="ko-KR" altLang="en-US" sz="20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세대 </a:t>
            </a:r>
            <a:r>
              <a:rPr lang="ko-KR" altLang="en-US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수술</a:t>
            </a:r>
            <a:endParaRPr lang="en-US" altLang="ko-KR" sz="20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E9F365D1-E495-4C49-ABE7-B9760B2FFBD6}"/>
              </a:ext>
            </a:extLst>
          </p:cNvPr>
          <p:cNvSpPr/>
          <p:nvPr/>
        </p:nvSpPr>
        <p:spPr>
          <a:xfrm>
            <a:off x="10715627" y="3982897"/>
            <a:ext cx="1701801" cy="34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개흉</a:t>
            </a:r>
            <a:r>
              <a:rPr lang="en-US" altLang="ko-KR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개복</a:t>
            </a:r>
            <a:r>
              <a:rPr lang="en-US" altLang="ko-KR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개두</a:t>
            </a:r>
            <a:endParaRPr lang="en-US" altLang="ko-KR" sz="1400" b="1">
              <a:solidFill>
                <a:srgbClr val="FF00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xmlns="" id="{A7C16FDF-FDF0-45BA-89B3-645D6A5908AC}"/>
              </a:ext>
            </a:extLst>
          </p:cNvPr>
          <p:cNvSpPr/>
          <p:nvPr/>
        </p:nvSpPr>
        <p:spPr>
          <a:xfrm>
            <a:off x="13023891" y="3982897"/>
            <a:ext cx="1701801" cy="34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흉강경</a:t>
            </a:r>
            <a:r>
              <a:rPr lang="en-US" altLang="ko-KR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복강경</a:t>
            </a:r>
            <a:endParaRPr lang="en-US" altLang="ko-KR" sz="1400" b="1">
              <a:solidFill>
                <a:srgbClr val="FF00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45E813A5-73D8-400C-A409-B45B8CF591ED}"/>
              </a:ext>
            </a:extLst>
          </p:cNvPr>
          <p:cNvSpPr/>
          <p:nvPr/>
        </p:nvSpPr>
        <p:spPr>
          <a:xfrm>
            <a:off x="10805389" y="5859215"/>
            <a:ext cx="1701801" cy="34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내시경</a:t>
            </a:r>
            <a:r>
              <a:rPr lang="en-US" altLang="ko-KR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카테터</a:t>
            </a:r>
            <a:endParaRPr lang="en-US" altLang="ko-KR" sz="1400" b="1">
              <a:solidFill>
                <a:srgbClr val="FF00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xmlns="" id="{3A39EA1C-D935-4C3F-87B4-36F1AAE96502}"/>
              </a:ext>
            </a:extLst>
          </p:cNvPr>
          <p:cNvSpPr/>
          <p:nvPr/>
        </p:nvSpPr>
        <p:spPr>
          <a:xfrm>
            <a:off x="12997276" y="5919549"/>
            <a:ext cx="1701801" cy="415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로봇수술</a:t>
            </a:r>
            <a:endParaRPr lang="en-US" altLang="ko-KR" sz="1400" b="1">
              <a:solidFill>
                <a:schemeClr val="tx1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방사선</a:t>
            </a:r>
            <a:r>
              <a:rPr lang="en-US" altLang="ko-KR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1400" b="1">
                <a:solidFill>
                  <a:schemeClr val="tx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초음파 수술</a:t>
            </a:r>
            <a:endParaRPr lang="en-US" altLang="ko-KR" sz="1400" b="1">
              <a:solidFill>
                <a:srgbClr val="FF00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xmlns="" id="{A09EB221-2E04-4423-8300-517796B713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092302">
            <a:off x="12577218" y="5508884"/>
            <a:ext cx="387273" cy="371502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xmlns="" id="{025894CE-3BD4-4908-B178-BB0303B930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12576110" y="4570725"/>
            <a:ext cx="387273" cy="371502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xmlns="" id="{EB269306-A8D6-48CD-AC40-14740B7558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092302">
            <a:off x="12546167" y="3632566"/>
            <a:ext cx="387273" cy="371502"/>
          </a:xfrm>
          <a:prstGeom prst="rect">
            <a:avLst/>
          </a:prstGeom>
        </p:spPr>
      </p:pic>
      <p:sp>
        <p:nvSpPr>
          <p:cNvPr id="59" name="직사각형 58">
            <a:extLst>
              <a:ext uri="{FF2B5EF4-FFF2-40B4-BE49-F238E27FC236}">
                <a16:creationId xmlns:a16="http://schemas.microsoft.com/office/drawing/2014/main" xmlns="" id="{2B48CCEA-98EE-49AD-99BA-C88A27C6D861}"/>
              </a:ext>
            </a:extLst>
          </p:cNvPr>
          <p:cNvSpPr/>
          <p:nvPr/>
        </p:nvSpPr>
        <p:spPr>
          <a:xfrm>
            <a:off x="17955255" y="4389191"/>
            <a:ext cx="523702" cy="1320078"/>
          </a:xfrm>
          <a:prstGeom prst="rect">
            <a:avLst/>
          </a:prstGeom>
          <a:gradFill flip="none" rotWithShape="1">
            <a:gsLst>
              <a:gs pos="0">
                <a:srgbClr val="FF6D4B"/>
              </a:gs>
              <a:gs pos="44000">
                <a:srgbClr val="FF3300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1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graphicFrame>
        <p:nvGraphicFramePr>
          <p:cNvPr id="60" name="차트 59">
            <a:extLst>
              <a:ext uri="{FF2B5EF4-FFF2-40B4-BE49-F238E27FC236}">
                <a16:creationId xmlns:a16="http://schemas.microsoft.com/office/drawing/2014/main" xmlns="" id="{053B918E-581D-47E6-A109-442A3C4C54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0028530"/>
              </p:ext>
            </p:extLst>
          </p:nvPr>
        </p:nvGraphicFramePr>
        <p:xfrm>
          <a:off x="15421735" y="3221480"/>
          <a:ext cx="4516405" cy="2892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61" name="직사각형 60">
            <a:extLst>
              <a:ext uri="{FF2B5EF4-FFF2-40B4-BE49-F238E27FC236}">
                <a16:creationId xmlns:a16="http://schemas.microsoft.com/office/drawing/2014/main" xmlns="" id="{043FBDFD-400C-4FB1-9042-7B7D6CE9E3E0}"/>
              </a:ext>
            </a:extLst>
          </p:cNvPr>
          <p:cNvSpPr/>
          <p:nvPr/>
        </p:nvSpPr>
        <p:spPr>
          <a:xfrm>
            <a:off x="15850845" y="5485419"/>
            <a:ext cx="523702" cy="223850"/>
          </a:xfrm>
          <a:prstGeom prst="rect">
            <a:avLst/>
          </a:prstGeom>
          <a:gradFill flip="none" rotWithShape="1">
            <a:gsLst>
              <a:gs pos="0">
                <a:srgbClr val="2E9F55"/>
              </a:gs>
              <a:gs pos="34000">
                <a:srgbClr val="2E9F55"/>
              </a:gs>
              <a:gs pos="100000">
                <a:srgbClr val="00795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1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xmlns="" id="{0EC725FB-0963-4A99-A11D-68242FAD732C}"/>
              </a:ext>
            </a:extLst>
          </p:cNvPr>
          <p:cNvSpPr/>
          <p:nvPr/>
        </p:nvSpPr>
        <p:spPr>
          <a:xfrm>
            <a:off x="16903050" y="5176064"/>
            <a:ext cx="523702" cy="533205"/>
          </a:xfrm>
          <a:prstGeom prst="rect">
            <a:avLst/>
          </a:prstGeom>
          <a:gradFill flip="none" rotWithShape="1">
            <a:gsLst>
              <a:gs pos="0">
                <a:srgbClr val="2E9F55"/>
              </a:gs>
              <a:gs pos="34000">
                <a:srgbClr val="2E9F55"/>
              </a:gs>
              <a:gs pos="100000">
                <a:srgbClr val="00795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1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xmlns="" id="{CB4F1EC6-A79B-4066-94A9-4B5AC1B49BBF}"/>
              </a:ext>
            </a:extLst>
          </p:cNvPr>
          <p:cNvSpPr/>
          <p:nvPr/>
        </p:nvSpPr>
        <p:spPr>
          <a:xfrm>
            <a:off x="15480357" y="6167248"/>
            <a:ext cx="4194901" cy="256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[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출처 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국민건강보험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주요수술 통계 연보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34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개 주요수술진료비용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]</a:t>
            </a:r>
            <a:endParaRPr lang="ko-KR" altLang="en-US" sz="900" b="1" dirty="0">
              <a:solidFill>
                <a:schemeClr val="bg2">
                  <a:lumMod val="25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xmlns="" id="{8AD51F21-E20A-48FD-A6D6-53FD90578106}"/>
              </a:ext>
            </a:extLst>
          </p:cNvPr>
          <p:cNvSpPr/>
          <p:nvPr/>
        </p:nvSpPr>
        <p:spPr>
          <a:xfrm>
            <a:off x="15538192" y="6331854"/>
            <a:ext cx="1364858" cy="256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[</a:t>
            </a:r>
            <a:r>
              <a:rPr lang="ko-KR" altLang="en-US" sz="10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단위 </a:t>
            </a:r>
            <a:r>
              <a:rPr lang="en-US" altLang="ko-KR" sz="10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0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백만</a:t>
            </a:r>
            <a:r>
              <a:rPr lang="en-US" altLang="ko-KR" sz="10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]</a:t>
            </a:r>
            <a:endParaRPr lang="ko-KR" altLang="en-US" sz="1000" b="1" dirty="0">
              <a:solidFill>
                <a:schemeClr val="bg2">
                  <a:lumMod val="25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30F6860-B71E-4972-8293-150E10251067}"/>
              </a:ext>
            </a:extLst>
          </p:cNvPr>
          <p:cNvSpPr txBox="1"/>
          <p:nvPr/>
        </p:nvSpPr>
        <p:spPr>
          <a:xfrm>
            <a:off x="102489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xmlns="" id="{F23CFDAA-DC87-44D8-8C52-8E18628EB02F}"/>
              </a:ext>
            </a:extLst>
          </p:cNvPr>
          <p:cNvSpPr/>
          <p:nvPr/>
        </p:nvSpPr>
        <p:spPr>
          <a:xfrm>
            <a:off x="10489742" y="2180113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의료과학기술이 발달하는 만큼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수술비용도 대폭 증가한다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xmlns="" id="{6FE3D043-5CC7-42BD-8997-79A80C4985AA}"/>
              </a:ext>
            </a:extLst>
          </p:cNvPr>
          <p:cNvSpPr/>
          <p:nvPr/>
        </p:nvSpPr>
        <p:spPr>
          <a:xfrm>
            <a:off x="18964283" y="2793711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8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조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823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억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xmlns="" id="{7E165075-5997-4335-AD0A-00E7C380A1A7}"/>
              </a:ext>
            </a:extLst>
          </p:cNvPr>
          <p:cNvSpPr/>
          <p:nvPr/>
        </p:nvSpPr>
        <p:spPr>
          <a:xfrm>
            <a:off x="17752140" y="3377355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7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조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203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억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xmlns="" id="{19A49740-546D-4DFC-A88B-2083EF970B5F}"/>
              </a:ext>
            </a:extLst>
          </p:cNvPr>
          <p:cNvSpPr/>
          <p:nvPr/>
        </p:nvSpPr>
        <p:spPr>
          <a:xfrm>
            <a:off x="16554719" y="4374800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4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조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4,761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억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xmlns="" id="{AFD8F01A-83F2-4549-91E2-23C20522A5E5}"/>
              </a:ext>
            </a:extLst>
          </p:cNvPr>
          <p:cNvSpPr/>
          <p:nvPr/>
        </p:nvSpPr>
        <p:spPr>
          <a:xfrm>
            <a:off x="15282250" y="4804413"/>
            <a:ext cx="858975" cy="53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3</a:t>
            </a:r>
            <a:r>
              <a:rPr lang="ko-KR" altLang="en-US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조</a:t>
            </a:r>
            <a:endParaRPr lang="en-US" altLang="ko-KR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7,277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억</a:t>
            </a:r>
          </a:p>
        </p:txBody>
      </p:sp>
      <p:cxnSp>
        <p:nvCxnSpPr>
          <p:cNvPr id="44" name="직선 연결선 43">
            <a:extLst>
              <a:ext uri="{FF2B5EF4-FFF2-40B4-BE49-F238E27FC236}">
                <a16:creationId xmlns:a16="http://schemas.microsoft.com/office/drawing/2014/main" xmlns="" id="{3E5C6E3B-FCCB-4361-A452-6D6330B1E7FD}"/>
              </a:ext>
            </a:extLst>
          </p:cNvPr>
          <p:cNvCxnSpPr>
            <a:cxnSpLocks/>
          </p:cNvCxnSpPr>
          <p:nvPr/>
        </p:nvCxnSpPr>
        <p:spPr>
          <a:xfrm>
            <a:off x="15201900" y="3476528"/>
            <a:ext cx="0" cy="22738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xmlns="" id="{73026EBF-2C7D-49F8-AD6F-0426D1F3538E}"/>
              </a:ext>
            </a:extLst>
          </p:cNvPr>
          <p:cNvSpPr/>
          <p:nvPr/>
        </p:nvSpPr>
        <p:spPr>
          <a:xfrm>
            <a:off x="19007459" y="3832946"/>
            <a:ext cx="523702" cy="1876323"/>
          </a:xfrm>
          <a:prstGeom prst="rect">
            <a:avLst/>
          </a:prstGeom>
          <a:gradFill flip="none" rotWithShape="1">
            <a:gsLst>
              <a:gs pos="0">
                <a:srgbClr val="FF6D4B"/>
              </a:gs>
              <a:gs pos="44000">
                <a:srgbClr val="FF3300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1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F393FF2B-37A7-437D-8BB0-056D83EBA7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FD79EDBF-89D8-407D-BF45-8BB17DE14694}"/>
              </a:ext>
            </a:extLst>
          </p:cNvPr>
          <p:cNvSpPr/>
          <p:nvPr/>
        </p:nvSpPr>
        <p:spPr>
          <a:xfrm>
            <a:off x="10274300" y="5092318"/>
            <a:ext cx="9914313" cy="1245700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5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303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43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362" y="10906"/>
            <a:ext cx="1499195" cy="410186"/>
          </a:xfrm>
          <a:prstGeom prst="rect">
            <a:avLst/>
          </a:prstGeom>
        </p:spPr>
      </p:pic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xmlns="" id="{29CFE983-5E23-4BB6-BBC9-6B8D1015A624}"/>
              </a:ext>
            </a:extLst>
          </p:cNvPr>
          <p:cNvSpPr/>
          <p:nvPr/>
        </p:nvSpPr>
        <p:spPr>
          <a:xfrm>
            <a:off x="12121025" y="914924"/>
            <a:ext cx="6212550" cy="1133966"/>
          </a:xfrm>
          <a:prstGeom prst="round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CD79BF79-E812-4ABB-947D-BFC72E619979}"/>
              </a:ext>
            </a:extLst>
          </p:cNvPr>
          <p:cNvSpPr/>
          <p:nvPr/>
        </p:nvSpPr>
        <p:spPr>
          <a:xfrm>
            <a:off x="12244424" y="1127964"/>
            <a:ext cx="28876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체증형 보장으로</a:t>
            </a:r>
            <a:endParaRPr lang="en-US" altLang="ko-KR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467B44B1-AAB2-4DF6-A4D2-28AADB832881}"/>
              </a:ext>
            </a:extLst>
          </p:cNvPr>
          <p:cNvSpPr/>
          <p:nvPr/>
        </p:nvSpPr>
        <p:spPr>
          <a:xfrm>
            <a:off x="14912978" y="940894"/>
            <a:ext cx="34144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더 주니까</a:t>
            </a:r>
            <a:r>
              <a:rPr lang="en-US" altLang="ko-KR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0B1092C-F306-4B6B-937E-7F228EE87C56}"/>
              </a:ext>
            </a:extLst>
          </p:cNvPr>
          <p:cNvSpPr txBox="1"/>
          <p:nvPr/>
        </p:nvSpPr>
        <p:spPr>
          <a:xfrm>
            <a:off x="102743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B30904CB-61F5-47C2-82EE-57AB73F32F10}"/>
              </a:ext>
            </a:extLst>
          </p:cNvPr>
          <p:cNvCxnSpPr>
            <a:cxnSpLocks/>
          </p:cNvCxnSpPr>
          <p:nvPr/>
        </p:nvCxnSpPr>
        <p:spPr>
          <a:xfrm>
            <a:off x="15227300" y="3390900"/>
            <a:ext cx="0" cy="150495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AF05648-6B2F-4EDE-BAE2-2FB11983DD63}"/>
              </a:ext>
            </a:extLst>
          </p:cNvPr>
          <p:cNvSpPr txBox="1"/>
          <p:nvPr/>
        </p:nvSpPr>
        <p:spPr>
          <a:xfrm>
            <a:off x="11593510" y="4035589"/>
            <a:ext cx="2190746" cy="1005222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10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년 후</a:t>
            </a:r>
            <a:endParaRPr lang="en-US" altLang="ko-KR" sz="28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7F41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2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7F41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배로 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체증</a:t>
            </a:r>
            <a:endParaRPr lang="en-US" altLang="ko-KR" sz="28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D5FA6B7-5B27-48D9-8C77-0540F9F6667B}"/>
              </a:ext>
            </a:extLst>
          </p:cNvPr>
          <p:cNvSpPr txBox="1"/>
          <p:nvPr/>
        </p:nvSpPr>
        <p:spPr>
          <a:xfrm>
            <a:off x="16670339" y="4035589"/>
            <a:ext cx="2190746" cy="1005222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매회</a:t>
            </a:r>
            <a:endParaRPr lang="en-US" altLang="ko-KR" sz="28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7F41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30%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7F41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씩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 체증</a:t>
            </a:r>
            <a:endParaRPr lang="en-US" altLang="ko-KR" sz="28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CD9531A-9464-410A-93B8-5D0501098BEE}"/>
              </a:ext>
            </a:extLst>
          </p:cNvPr>
          <p:cNvSpPr txBox="1"/>
          <p:nvPr/>
        </p:nvSpPr>
        <p:spPr>
          <a:xfrm>
            <a:off x="11551598" y="2544982"/>
            <a:ext cx="2274575" cy="707886"/>
          </a:xfrm>
          <a:prstGeom prst="roundRect">
            <a:avLst/>
          </a:prstGeom>
          <a:solidFill>
            <a:schemeClr val="bg2">
              <a:lumMod val="2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3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생활 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질환은</a:t>
            </a:r>
            <a:endParaRPr lang="en-US" altLang="ko-KR" sz="3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xmlns="" id="{34247B57-5B69-4AF0-AE38-A905E8546D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3338338">
            <a:off x="12384816" y="3368104"/>
            <a:ext cx="608135" cy="5833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0111783-4EE4-4EC2-A331-A56F51825040}"/>
              </a:ext>
            </a:extLst>
          </p:cNvPr>
          <p:cNvSpPr txBox="1"/>
          <p:nvPr/>
        </p:nvSpPr>
        <p:spPr>
          <a:xfrm>
            <a:off x="16628427" y="2544982"/>
            <a:ext cx="2274575" cy="707886"/>
          </a:xfrm>
          <a:prstGeom prst="roundRect">
            <a:avLst/>
          </a:prstGeom>
          <a:solidFill>
            <a:schemeClr val="bg2">
              <a:lumMod val="25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3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중대 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질환은</a:t>
            </a:r>
            <a:endParaRPr lang="en-US" altLang="ko-KR" sz="3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xmlns="" id="{6241DC1F-24A2-44E5-9823-68BFD765E8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3338338">
            <a:off x="17461645" y="3368104"/>
            <a:ext cx="608135" cy="583370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3546179C-4ADD-4930-AE97-972DAC84199D}"/>
              </a:ext>
            </a:extLst>
          </p:cNvPr>
          <p:cNvSpPr/>
          <p:nvPr/>
        </p:nvSpPr>
        <p:spPr>
          <a:xfrm>
            <a:off x="10514807" y="5146947"/>
            <a:ext cx="434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질병수술비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, </a:t>
            </a:r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질병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1-5</a:t>
            </a:r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종수술비</a:t>
            </a:r>
            <a:endParaRPr lang="en-US" altLang="ko-KR" sz="22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  <a:p>
            <a:pPr algn="ctr"/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상해수술비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, </a:t>
            </a:r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상해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1-5</a:t>
            </a:r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종수술비</a:t>
            </a:r>
            <a:endParaRPr lang="en-US" altLang="ko-KR" sz="22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  <a:p>
            <a:pPr algn="ctr"/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119</a:t>
            </a:r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대 질병수술비</a:t>
            </a:r>
            <a:endParaRPr lang="en-US" altLang="ko-KR" sz="22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5D53E0EE-9B9D-4EB4-8717-F3142730EC1C}"/>
              </a:ext>
            </a:extLst>
          </p:cNvPr>
          <p:cNvSpPr/>
          <p:nvPr/>
        </p:nvSpPr>
        <p:spPr>
          <a:xfrm>
            <a:off x="15591636" y="5321844"/>
            <a:ext cx="43481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체증형 암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(</a:t>
            </a:r>
            <a:r>
              <a:rPr lang="ko-KR" altLang="en-US" sz="22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유사암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) /</a:t>
            </a:r>
          </a:p>
          <a:p>
            <a:pPr algn="ctr"/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뇌혈관 </a:t>
            </a:r>
            <a:r>
              <a:rPr lang="en-US" altLang="ko-KR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/ </a:t>
            </a:r>
            <a:r>
              <a:rPr lang="ko-KR" altLang="en-US" sz="22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허혈심장질환</a:t>
            </a:r>
            <a:r>
              <a:rPr lang="ko-KR" altLang="en-US" sz="22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수술비</a:t>
            </a:r>
            <a:endParaRPr lang="en-US" altLang="ko-KR" sz="22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7FD6502-CDB2-4560-A167-2486359053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1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659BB69A-AD98-4446-9A3F-A00DC2870EF7}"/>
              </a:ext>
            </a:extLst>
          </p:cNvPr>
          <p:cNvSpPr/>
          <p:nvPr/>
        </p:nvSpPr>
        <p:spPr>
          <a:xfrm>
            <a:off x="11938272" y="3744080"/>
            <a:ext cx="4499896" cy="912261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xmlns="" id="{6A8C7432-5C13-4F62-823F-F61CA9FC951F}"/>
              </a:ext>
            </a:extLst>
          </p:cNvPr>
          <p:cNvSpPr/>
          <p:nvPr/>
        </p:nvSpPr>
        <p:spPr>
          <a:xfrm>
            <a:off x="11938272" y="4968038"/>
            <a:ext cx="4499896" cy="912261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1D104CE6-E86E-44FC-90C7-48F7D1622D68}"/>
              </a:ext>
            </a:extLst>
          </p:cNvPr>
          <p:cNvSpPr/>
          <p:nvPr/>
        </p:nvSpPr>
        <p:spPr>
          <a:xfrm>
            <a:off x="11938272" y="2443464"/>
            <a:ext cx="4499896" cy="912261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24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922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62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9262" y="112336"/>
            <a:ext cx="1499195" cy="4101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68F7D93-40A3-4A24-BB43-75CF314753D9}"/>
              </a:ext>
            </a:extLst>
          </p:cNvPr>
          <p:cNvSpPr txBox="1"/>
          <p:nvPr/>
        </p:nvSpPr>
        <p:spPr>
          <a:xfrm>
            <a:off x="102362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A12EAB62-EF37-45B4-951A-47817E7B472D}"/>
              </a:ext>
            </a:extLst>
          </p:cNvPr>
          <p:cNvSpPr/>
          <p:nvPr/>
        </p:nvSpPr>
        <p:spPr>
          <a:xfrm>
            <a:off x="10881937" y="998521"/>
            <a:ext cx="59787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요즘 보험</a:t>
            </a:r>
            <a:r>
              <a:rPr lang="en-US" altLang="ko-KR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 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요즘 보장</a:t>
            </a:r>
            <a:r>
              <a:rPr lang="en-US" altLang="ko-KR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 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요즘 특약</a:t>
            </a:r>
            <a:r>
              <a:rPr lang="en-US" altLang="ko-KR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  <a:p>
            <a:pPr algn="ctr"/>
            <a:r>
              <a:rPr lang="ko-KR" altLang="en-US" sz="4400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수술비</a:t>
            </a:r>
            <a:r>
              <a:rPr lang="ko-KR" altLang="en-US" sz="4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가 </a:t>
            </a:r>
            <a:r>
              <a:rPr lang="ko-KR" altLang="en-US" sz="4400" dirty="0" err="1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원픽</a:t>
            </a:r>
            <a:r>
              <a:rPr lang="ko-KR" altLang="en-US" sz="4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인</a:t>
            </a:r>
            <a:r>
              <a:rPr lang="ko-KR" altLang="en-US" sz="4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이유</a:t>
            </a:r>
            <a:r>
              <a:rPr lang="en-US" altLang="ko-KR" sz="4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3" name="모서리가 둥근 직사각형 8">
            <a:extLst>
              <a:ext uri="{FF2B5EF4-FFF2-40B4-BE49-F238E27FC236}">
                <a16:creationId xmlns:a16="http://schemas.microsoft.com/office/drawing/2014/main" xmlns="" id="{3E33B0D1-32AE-4707-8942-9FBC8AB4EAC3}"/>
              </a:ext>
            </a:extLst>
          </p:cNvPr>
          <p:cNvSpPr/>
          <p:nvPr/>
        </p:nvSpPr>
        <p:spPr>
          <a:xfrm rot="20923810">
            <a:off x="10793645" y="1344665"/>
            <a:ext cx="846138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총 정리</a:t>
            </a:r>
            <a:endParaRPr lang="ko-KR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EDF14015-EB64-46CD-A817-446105013EBA}"/>
              </a:ext>
            </a:extLst>
          </p:cNvPr>
          <p:cNvSpPr/>
          <p:nvPr/>
        </p:nvSpPr>
        <p:spPr>
          <a:xfrm>
            <a:off x="11846921" y="2463173"/>
            <a:ext cx="463442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진단비보다 수술비가</a:t>
            </a:r>
            <a:endParaRPr lang="en-US" altLang="ko-KR" sz="2400" spc="-15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en-US" altLang="ko-KR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2~3</a:t>
            </a:r>
            <a:r>
              <a:rPr lang="ko-KR" altLang="en-US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배</a:t>
            </a:r>
            <a:r>
              <a:rPr lang="en-US" altLang="ko-KR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더 </a:t>
            </a:r>
            <a:r>
              <a:rPr lang="ko-KR" altLang="en-US" sz="2800" spc="-15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싸니까</a:t>
            </a:r>
            <a:endParaRPr lang="en-US" altLang="ko-KR" sz="2000" spc="-15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3F910D31-003C-46ED-B6B3-266C14D5772B}"/>
              </a:ext>
            </a:extLst>
          </p:cNvPr>
          <p:cNvSpPr/>
          <p:nvPr/>
        </p:nvSpPr>
        <p:spPr>
          <a:xfrm>
            <a:off x="11846920" y="3718933"/>
            <a:ext cx="463442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수술</a:t>
            </a:r>
            <a:r>
              <a:rPr lang="ko-KR" altLang="en-US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건수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가 </a:t>
            </a:r>
            <a:r>
              <a:rPr lang="en-US" altLang="ko-KR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1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년에</a:t>
            </a:r>
            <a:endParaRPr lang="en-US" altLang="ko-KR" sz="2400" spc="-15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약</a:t>
            </a:r>
            <a:r>
              <a:rPr lang="ko-KR" altLang="en-US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en-US" altLang="ko-KR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206</a:t>
            </a:r>
            <a:r>
              <a:rPr lang="ko-KR" altLang="en-US" sz="2400" spc="-150" dirty="0" err="1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만건</a:t>
            </a:r>
            <a:r>
              <a:rPr lang="ko-KR" altLang="en-US" spc="-150" dirty="0" err="1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</a:t>
            </a:r>
            <a:r>
              <a:rPr lang="ko-KR" altLang="en-US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점점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spc="-15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많아지니까</a:t>
            </a:r>
            <a:endParaRPr lang="en-US" altLang="ko-KR" sz="2000" spc="-15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B2D5936-193A-4929-A129-48434D8B2362}"/>
              </a:ext>
            </a:extLst>
          </p:cNvPr>
          <p:cNvSpPr/>
          <p:nvPr/>
        </p:nvSpPr>
        <p:spPr>
          <a:xfrm>
            <a:off x="11846921" y="4973587"/>
            <a:ext cx="46344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수술</a:t>
            </a:r>
            <a:r>
              <a:rPr lang="ko-KR" altLang="en-US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비용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이 </a:t>
            </a:r>
            <a:r>
              <a:rPr lang="en-US" altLang="ko-KR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1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년에</a:t>
            </a:r>
            <a:endParaRPr lang="en-US" altLang="ko-KR" sz="2400" spc="-15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약</a:t>
            </a:r>
            <a:r>
              <a:rPr lang="ko-KR" altLang="en-US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en-US" altLang="ko-KR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8</a:t>
            </a:r>
            <a:r>
              <a:rPr lang="ko-KR" altLang="en-US" sz="2400" spc="-15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조</a:t>
            </a:r>
            <a:r>
              <a:rPr lang="ko-KR" altLang="en-US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로 점점</a:t>
            </a:r>
            <a:r>
              <a:rPr lang="ko-KR" altLang="en-US" sz="2400" spc="-15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spc="-150" dirty="0" err="1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비싸지니까</a:t>
            </a:r>
            <a:endParaRPr lang="en-US" altLang="ko-KR" sz="2000" spc="-15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EEDFB2E2-C0B9-4BB5-91BE-5504E1F5574B}"/>
              </a:ext>
            </a:extLst>
          </p:cNvPr>
          <p:cNvSpPr/>
          <p:nvPr/>
        </p:nvSpPr>
        <p:spPr>
          <a:xfrm>
            <a:off x="11973324" y="6279725"/>
            <a:ext cx="4194901" cy="256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[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출처 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국민건강보험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주요수술 통계 연보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34</a:t>
            </a:r>
            <a:r>
              <a:rPr lang="ko-KR" altLang="en-US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개 주요수술진료비용</a:t>
            </a:r>
            <a:r>
              <a:rPr lang="en-US" altLang="ko-KR" sz="900" b="1" dirty="0">
                <a:solidFill>
                  <a:schemeClr val="bg2">
                    <a:lumMod val="25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]</a:t>
            </a:r>
            <a:endParaRPr lang="ko-KR" altLang="en-US" sz="900" b="1" dirty="0">
              <a:solidFill>
                <a:schemeClr val="bg2">
                  <a:lumMod val="25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sp>
        <p:nvSpPr>
          <p:cNvPr id="22" name="모서리가 둥근 직사각형 8">
            <a:extLst>
              <a:ext uri="{FF2B5EF4-FFF2-40B4-BE49-F238E27FC236}">
                <a16:creationId xmlns:a16="http://schemas.microsoft.com/office/drawing/2014/main" xmlns="" id="{23ACF0B2-E9D5-4819-B84A-6EC657808107}"/>
              </a:ext>
            </a:extLst>
          </p:cNvPr>
          <p:cNvSpPr/>
          <p:nvPr/>
        </p:nvSpPr>
        <p:spPr>
          <a:xfrm>
            <a:off x="10766786" y="2718829"/>
            <a:ext cx="1042332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이유 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1</a:t>
            </a:r>
            <a:endParaRPr lang="ko-KR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3" name="모서리가 둥근 직사각형 8">
            <a:extLst>
              <a:ext uri="{FF2B5EF4-FFF2-40B4-BE49-F238E27FC236}">
                <a16:creationId xmlns:a16="http://schemas.microsoft.com/office/drawing/2014/main" xmlns="" id="{009CD080-0DC3-49C2-B010-609FFA8B510F}"/>
              </a:ext>
            </a:extLst>
          </p:cNvPr>
          <p:cNvSpPr/>
          <p:nvPr/>
        </p:nvSpPr>
        <p:spPr>
          <a:xfrm>
            <a:off x="10766786" y="3974036"/>
            <a:ext cx="1042332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이유 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</a:t>
            </a:r>
            <a:endParaRPr lang="ko-KR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4" name="모서리가 둥근 직사각형 8">
            <a:extLst>
              <a:ext uri="{FF2B5EF4-FFF2-40B4-BE49-F238E27FC236}">
                <a16:creationId xmlns:a16="http://schemas.microsoft.com/office/drawing/2014/main" xmlns="" id="{4D6BF059-40D8-4298-9CA2-4031AFB9A8A4}"/>
              </a:ext>
            </a:extLst>
          </p:cNvPr>
          <p:cNvSpPr/>
          <p:nvPr/>
        </p:nvSpPr>
        <p:spPr>
          <a:xfrm>
            <a:off x="10766786" y="5229243"/>
            <a:ext cx="1042332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이유 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3</a:t>
            </a:r>
            <a:endParaRPr lang="ko-KR" altLang="en-US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xmlns="" id="{D3BEE7CF-A1B1-4B89-BF5E-5E75EB236917}"/>
              </a:ext>
            </a:extLst>
          </p:cNvPr>
          <p:cNvSpPr/>
          <p:nvPr/>
        </p:nvSpPr>
        <p:spPr>
          <a:xfrm>
            <a:off x="16580689" y="2463173"/>
            <a:ext cx="3302667" cy="773560"/>
          </a:xfrm>
          <a:prstGeom prst="round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93024AA1-1464-4346-9E82-B92A72880F33}"/>
              </a:ext>
            </a:extLst>
          </p:cNvPr>
          <p:cNvSpPr/>
          <p:nvPr/>
        </p:nvSpPr>
        <p:spPr>
          <a:xfrm>
            <a:off x="16613688" y="2528846"/>
            <a:ext cx="32011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DB</a:t>
            </a: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는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반값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보험료</a:t>
            </a:r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xmlns="" id="{64544BB2-6FD8-4D39-833C-36A57026E521}"/>
              </a:ext>
            </a:extLst>
          </p:cNvPr>
          <p:cNvSpPr/>
          <p:nvPr/>
        </p:nvSpPr>
        <p:spPr>
          <a:xfrm>
            <a:off x="16580689" y="3837825"/>
            <a:ext cx="3302667" cy="773560"/>
          </a:xfrm>
          <a:prstGeom prst="round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B321FA1A-28C0-43A3-B391-FBB69FFBB722}"/>
              </a:ext>
            </a:extLst>
          </p:cNvPr>
          <p:cNvSpPr/>
          <p:nvPr/>
        </p:nvSpPr>
        <p:spPr>
          <a:xfrm>
            <a:off x="16613688" y="3903498"/>
            <a:ext cx="32011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DB</a:t>
            </a: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는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매회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지급</a:t>
            </a:r>
            <a:endParaRPr lang="en-US" altLang="ko-KR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xmlns="" id="{72223151-E0F1-435D-BC21-811EE755E300}"/>
              </a:ext>
            </a:extLst>
          </p:cNvPr>
          <p:cNvSpPr/>
          <p:nvPr/>
        </p:nvSpPr>
        <p:spPr>
          <a:xfrm>
            <a:off x="16580689" y="5212580"/>
            <a:ext cx="3302667" cy="773560"/>
          </a:xfrm>
          <a:prstGeom prst="round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6B679466-C0EB-49DA-ACE4-D060F6249AB6}"/>
              </a:ext>
            </a:extLst>
          </p:cNvPr>
          <p:cNvSpPr/>
          <p:nvPr/>
        </p:nvSpPr>
        <p:spPr>
          <a:xfrm>
            <a:off x="16613688" y="5278253"/>
            <a:ext cx="32011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DB</a:t>
            </a: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는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체증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형 보장</a:t>
            </a:r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460E2BB4-5355-4321-9A33-CDA45BB295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802" y="677570"/>
            <a:ext cx="1420581" cy="2009435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AFADA0FE-0692-45F7-8835-52CB58B907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16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414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54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8462" y="10906"/>
            <a:ext cx="1499195" cy="410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F8C6227-52DB-4120-8E00-E4081D4AD247}"/>
              </a:ext>
            </a:extLst>
          </p:cNvPr>
          <p:cNvSpPr txBox="1"/>
          <p:nvPr/>
        </p:nvSpPr>
        <p:spPr>
          <a:xfrm>
            <a:off x="101854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62578EBB-03F6-46D6-9BB7-C97BAF9B7A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54077" y="740319"/>
            <a:ext cx="8168646" cy="96438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0DF1155F-769B-4F21-99DD-C219B979A9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10022" y="1947159"/>
            <a:ext cx="7856757" cy="4511078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38CD43D6-AF0C-499A-8434-750CD7D079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625" y="6528787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152445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500" y="571846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9486" y="138970"/>
            <a:ext cx="1499195" cy="410186"/>
          </a:xfrm>
          <a:prstGeom prst="rect">
            <a:avLst/>
          </a:prstGeom>
        </p:spPr>
      </p:pic>
      <p:sp>
        <p:nvSpPr>
          <p:cNvPr id="47" name="Rectangle 304"/>
          <p:cNvSpPr>
            <a:spLocks noChangeArrowheads="1"/>
          </p:cNvSpPr>
          <p:nvPr/>
        </p:nvSpPr>
        <p:spPr bwMode="auto">
          <a:xfrm>
            <a:off x="10217720" y="2728132"/>
            <a:ext cx="9663561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lnSpc>
                <a:spcPct val="150000"/>
              </a:lnSpc>
              <a:defRPr/>
            </a:pPr>
            <a:r>
              <a:rPr lang="ko-KR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본 자료는 </a:t>
            </a:r>
            <a:r>
              <a:rPr lang="ko-KR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모집인 사내 교육용 자료</a:t>
            </a:r>
            <a:r>
              <a:rPr lang="ko-KR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이므로</a:t>
            </a:r>
            <a:r>
              <a:rPr lang="en-US" altLang="ko-K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,</a:t>
            </a:r>
          </a:p>
          <a:p>
            <a:pPr algn="ctr" eaLnBrk="1" latinLnBrk="1" hangingPunct="1">
              <a:lnSpc>
                <a:spcPct val="150000"/>
              </a:lnSpc>
              <a:defRPr/>
            </a:pPr>
            <a:r>
              <a:rPr lang="ko-KR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고객 교부 및 </a:t>
            </a:r>
            <a:r>
              <a:rPr lang="ko-KR" alt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온라인게시</a:t>
            </a:r>
            <a:r>
              <a:rPr lang="ko-KR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 목적으로</a:t>
            </a:r>
            <a:endParaRPr lang="en-US" altLang="ko-KR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pPr algn="ctr" eaLnBrk="1" latinLnBrk="1" hangingPunct="1">
              <a:lnSpc>
                <a:spcPct val="150000"/>
              </a:lnSpc>
              <a:defRPr/>
            </a:pPr>
            <a:r>
              <a:rPr lang="ko-KR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사용할 수 없습니다</a:t>
            </a:r>
            <a:r>
              <a:rPr lang="en-US" altLang="ko-KR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.</a:t>
            </a:r>
          </a:p>
          <a:p>
            <a:pPr algn="ctr" eaLnBrk="1" latinLnBrk="1" hangingPunct="1">
              <a:lnSpc>
                <a:spcPct val="150000"/>
              </a:lnSpc>
              <a:defRPr/>
            </a:pPr>
            <a:r>
              <a:rPr lang="en-US" altLang="ko-KR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[</a:t>
            </a:r>
            <a:r>
              <a:rPr lang="ko-KR" altLang="en-U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금융소비자보호법 제</a:t>
            </a:r>
            <a:r>
              <a:rPr lang="en-US" altLang="ko-KR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22</a:t>
            </a:r>
            <a:r>
              <a:rPr lang="ko-KR" altLang="en-U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조 준수 목적</a:t>
            </a:r>
            <a:r>
              <a:rPr lang="en-US" altLang="ko-KR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]</a:t>
            </a:r>
            <a:endParaRPr lang="en-US" altLang="ko-K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13648353" y="1448625"/>
            <a:ext cx="2802294" cy="7557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Rectangle 304"/>
          <p:cNvSpPr>
            <a:spLocks noChangeArrowheads="1"/>
          </p:cNvSpPr>
          <p:nvPr/>
        </p:nvSpPr>
        <p:spPr bwMode="auto">
          <a:xfrm>
            <a:off x="10715431" y="1328532"/>
            <a:ext cx="866813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lnSpc>
                <a:spcPct val="150000"/>
              </a:lnSpc>
              <a:defRPr/>
            </a:pPr>
            <a:r>
              <a:rPr lang="ko-KR" alt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주 의 사 항</a:t>
            </a:r>
            <a:endParaRPr lang="en-US" altLang="ko-K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526" y="66764"/>
            <a:ext cx="9919052" cy="67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2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86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684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24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5462" y="10906"/>
            <a:ext cx="1499195" cy="410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6AC6AF3-93BB-4D29-B8C2-1A38CDF2CD01}"/>
              </a:ext>
            </a:extLst>
          </p:cNvPr>
          <p:cNvSpPr txBox="1"/>
          <p:nvPr/>
        </p:nvSpPr>
        <p:spPr>
          <a:xfrm>
            <a:off x="103124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4AF9EEFF-E1D8-45F8-89BA-D40F1E6AB6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7362" y="2258137"/>
            <a:ext cx="8076076" cy="386602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929CD56D-C292-43BD-9FBD-A51CDCCFED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49695" y="770320"/>
            <a:ext cx="7631411" cy="885120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83C2E4B6-39E4-458E-81DF-A5CEF94E0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44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5901" y="64654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55721" y="64725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9776" y="4818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2762" y="49006"/>
            <a:ext cx="1499195" cy="410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DEBE7DF-22A5-4D5B-8D02-9C00E54C75EE}"/>
              </a:ext>
            </a:extLst>
          </p:cNvPr>
          <p:cNvSpPr txBox="1"/>
          <p:nvPr/>
        </p:nvSpPr>
        <p:spPr>
          <a:xfrm>
            <a:off x="10299776" y="3810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9CEDBB6-E4BE-4E4C-82D2-0027BA051A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69065" y="2885943"/>
            <a:ext cx="8967270" cy="346784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94EAD927-DA01-4FBD-A0D1-F63BE4122C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6681" y="857687"/>
            <a:ext cx="7932038" cy="55901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990A6759-5C5D-4307-9D3B-DCE75E45FD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85845" y="1760595"/>
            <a:ext cx="6133710" cy="55901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FBF8D67E-D9BF-44C1-8F17-42FBC37AB1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8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446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6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1662" y="10906"/>
            <a:ext cx="1499195" cy="410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DEBE7DF-22A5-4D5B-8D02-9C00E54C75EE}"/>
              </a:ext>
            </a:extLst>
          </p:cNvPr>
          <p:cNvSpPr txBox="1"/>
          <p:nvPr/>
        </p:nvSpPr>
        <p:spPr>
          <a:xfrm>
            <a:off x="103886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C21CCAAC-2061-417A-A756-E04DFD065F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21792" y="905520"/>
            <a:ext cx="5839616" cy="500339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EDCF7240-7FD0-4686-AAC6-6DC4818E0C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57202" y="1571599"/>
            <a:ext cx="8168797" cy="4744093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A852FF73-8505-4966-B5C2-B8F4B3F8F8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576113" y="1420450"/>
            <a:ext cx="2849886" cy="13716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CBFEDDD7-0AF3-4747-A13B-FA50BD3240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4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C5FD420B-2255-4F02-9754-EF30379130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9311" y="519343"/>
            <a:ext cx="9914313" cy="633865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3901" y="64654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863721" y="64725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776" y="4818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762" y="49006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0807776" y="3810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354B9EE4-1212-4BD0-8FD6-8A3D7E2236A7}"/>
              </a:ext>
            </a:extLst>
          </p:cNvPr>
          <p:cNvSpPr/>
          <p:nvPr/>
        </p:nvSpPr>
        <p:spPr>
          <a:xfrm>
            <a:off x="11656113" y="5592666"/>
            <a:ext cx="8209175" cy="58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알뜰한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3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대  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든든한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3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대</a:t>
            </a:r>
            <a:endParaRPr lang="en-US" altLang="ko-KR" sz="2400" dirty="0">
              <a:solidFill>
                <a:schemeClr val="bg1">
                  <a:lumMod val="85000"/>
                </a:schemeClr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092909EA-D252-4928-92DA-1BF670710348}"/>
              </a:ext>
            </a:extLst>
          </p:cNvPr>
          <p:cNvSpPr/>
          <p:nvPr/>
        </p:nvSpPr>
        <p:spPr>
          <a:xfrm>
            <a:off x="13612224" y="2201698"/>
            <a:ext cx="4288483" cy="81582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암 </a:t>
            </a:r>
            <a:r>
              <a:rPr lang="en-US" altLang="ko-KR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· </a:t>
            </a:r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뇌 </a:t>
            </a:r>
            <a:r>
              <a:rPr lang="en-US" altLang="ko-KR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· </a:t>
            </a:r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심</a:t>
            </a:r>
            <a:endParaRPr lang="en-US" altLang="ko-KR" sz="6600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DF0456C2-EED0-40ED-B673-750787FBE042}"/>
              </a:ext>
            </a:extLst>
          </p:cNvPr>
          <p:cNvSpPr/>
          <p:nvPr/>
        </p:nvSpPr>
        <p:spPr>
          <a:xfrm>
            <a:off x="14548183" y="2745226"/>
            <a:ext cx="3377382" cy="192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비갱신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표적항암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종합도 </a:t>
            </a:r>
            <a:r>
              <a:rPr lang="ko-KR" alt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뇌허</a:t>
            </a:r>
            <a:r>
              <a:rPr lang="ko-KR" alt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납면</a:t>
            </a:r>
            <a:endParaRPr lang="en-US" altLang="ko-KR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통합형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진단비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xmlns="" id="{90FCF82B-4099-479F-A526-DBB75A30552A}"/>
              </a:ext>
            </a:extLst>
          </p:cNvPr>
          <p:cNvSpPr/>
          <p:nvPr/>
        </p:nvSpPr>
        <p:spPr>
          <a:xfrm>
            <a:off x="14397813" y="30956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xmlns="" id="{90C71A03-11AD-406A-9050-AD9DF629AF7A}"/>
              </a:ext>
            </a:extLst>
          </p:cNvPr>
          <p:cNvSpPr/>
          <p:nvPr/>
        </p:nvSpPr>
        <p:spPr>
          <a:xfrm>
            <a:off x="14397813" y="373380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xmlns="" id="{25A53BF8-2E71-4EE9-939C-D546BB39C058}"/>
              </a:ext>
            </a:extLst>
          </p:cNvPr>
          <p:cNvSpPr/>
          <p:nvPr/>
        </p:nvSpPr>
        <p:spPr>
          <a:xfrm>
            <a:off x="14397813" y="437197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46B6730D-C2C1-4D48-AE2C-744629724E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2481"/>
            <a:ext cx="9906000" cy="681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9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8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176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16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662" y="10906"/>
            <a:ext cx="1499195" cy="41018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5B67D554-4031-4521-A141-F43616FE7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317" y="2231251"/>
            <a:ext cx="3986566" cy="282917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5013E161-D0F2-42B1-86E7-2D636CB5F909}"/>
              </a:ext>
            </a:extLst>
          </p:cNvPr>
          <p:cNvSpPr/>
          <p:nvPr/>
        </p:nvSpPr>
        <p:spPr>
          <a:xfrm>
            <a:off x="10502442" y="1288108"/>
            <a:ext cx="9424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실손의료보험을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챙기고 나서 그 다음 순서는 </a:t>
            </a:r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뭔가요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xmlns="" id="{4AD51A52-50AE-4693-9FBC-22739333B695}"/>
              </a:ext>
            </a:extLst>
          </p:cNvPr>
          <p:cNvSpPr/>
          <p:nvPr/>
        </p:nvSpPr>
        <p:spPr>
          <a:xfrm rot="387109">
            <a:off x="11207176" y="2425540"/>
            <a:ext cx="2304175" cy="80420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운전자보험</a:t>
            </a:r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  <a:endParaRPr lang="ko-KR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xmlns="" id="{0EFC234F-690B-4076-A375-62139BD0DC69}"/>
              </a:ext>
            </a:extLst>
          </p:cNvPr>
          <p:cNvSpPr/>
          <p:nvPr/>
        </p:nvSpPr>
        <p:spPr>
          <a:xfrm rot="20944642">
            <a:off x="16844196" y="2457262"/>
            <a:ext cx="1950034" cy="80420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사망보험</a:t>
            </a:r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  <a:endParaRPr lang="ko-KR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xmlns="" id="{0F81F85B-4477-4352-B80A-B10E397C183B}"/>
              </a:ext>
            </a:extLst>
          </p:cNvPr>
          <p:cNvSpPr/>
          <p:nvPr/>
        </p:nvSpPr>
        <p:spPr>
          <a:xfrm rot="20722367">
            <a:off x="11430609" y="3876627"/>
            <a:ext cx="1931349" cy="889322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연금보험</a:t>
            </a:r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  <a:endParaRPr lang="ko-KR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xmlns="" id="{A7BEDB47-9500-4DE1-9EF7-16B208ADAB9B}"/>
              </a:ext>
            </a:extLst>
          </p:cNvPr>
          <p:cNvSpPr/>
          <p:nvPr/>
        </p:nvSpPr>
        <p:spPr>
          <a:xfrm rot="501461">
            <a:off x="16781623" y="4015545"/>
            <a:ext cx="2023434" cy="804204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화재보험</a:t>
            </a:r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  <a:endParaRPr lang="ko-KR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027AB31-95B8-496E-A154-CEC7CB9216BC}"/>
              </a:ext>
            </a:extLst>
          </p:cNvPr>
          <p:cNvSpPr txBox="1"/>
          <p:nvPr/>
        </p:nvSpPr>
        <p:spPr>
          <a:xfrm>
            <a:off x="102616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xmlns="" id="{89B698EA-BDD7-4C01-8CCD-969AE793E4FC}"/>
              </a:ext>
            </a:extLst>
          </p:cNvPr>
          <p:cNvSpPr/>
          <p:nvPr/>
        </p:nvSpPr>
        <p:spPr>
          <a:xfrm>
            <a:off x="14192424" y="849913"/>
            <a:ext cx="2044352" cy="464829"/>
          </a:xfrm>
          <a:prstGeom prst="roundRect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B7898C5D-1CA0-44F9-8A3F-402C8FD01A74}"/>
              </a:ext>
            </a:extLst>
          </p:cNvPr>
          <p:cNvSpPr/>
          <p:nvPr/>
        </p:nvSpPr>
        <p:spPr>
          <a:xfrm>
            <a:off x="14192424" y="833702"/>
            <a:ext cx="20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보장 우선 순위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BA55F8E4-667E-4215-85EB-F6D60EC4C5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0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21CBC9D3-6F89-457E-B47F-A72FF5D25827}"/>
              </a:ext>
            </a:extLst>
          </p:cNvPr>
          <p:cNvSpPr/>
          <p:nvPr/>
        </p:nvSpPr>
        <p:spPr>
          <a:xfrm>
            <a:off x="10629900" y="3555716"/>
            <a:ext cx="9914313" cy="2782302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1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6859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99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962" y="10906"/>
            <a:ext cx="1499195" cy="41018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05C3933A-E492-4AC1-B622-6CFE8BF68D7F}"/>
              </a:ext>
            </a:extLst>
          </p:cNvPr>
          <p:cNvSpPr/>
          <p:nvPr/>
        </p:nvSpPr>
        <p:spPr>
          <a:xfrm>
            <a:off x="10870742" y="2646402"/>
            <a:ext cx="94243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또 한번 </a:t>
            </a:r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왜냐고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물으신다면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21D1F1F8-BAB5-4126-AD8E-23B13E81EBEA}"/>
              </a:ext>
            </a:extLst>
          </p:cNvPr>
          <p:cNvSpPr/>
          <p:nvPr/>
        </p:nvSpPr>
        <p:spPr>
          <a:xfrm rot="20646448">
            <a:off x="10762839" y="4563521"/>
            <a:ext cx="39830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진단이 많이 나오니까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A3BEEAC6-FBCE-48B3-A873-87B27DBF6CC5}"/>
              </a:ext>
            </a:extLst>
          </p:cNvPr>
          <p:cNvSpPr/>
          <p:nvPr/>
        </p:nvSpPr>
        <p:spPr>
          <a:xfrm rot="1043544">
            <a:off x="16475655" y="4577022"/>
            <a:ext cx="39943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진료</a:t>
            </a:r>
            <a:r>
              <a:rPr lang="ko-KR" altLang="en-US" sz="40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비용이 많이</a:t>
            </a:r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드니까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0FB844EF-30E9-49C7-882E-F3BB3E497385}"/>
              </a:ext>
            </a:extLst>
          </p:cNvPr>
          <p:cNvSpPr/>
          <p:nvPr/>
        </p:nvSpPr>
        <p:spPr>
          <a:xfrm rot="20646448">
            <a:off x="11226142" y="4040301"/>
            <a:ext cx="3056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한국인 </a:t>
            </a:r>
            <a:r>
              <a:rPr lang="ko-KR" altLang="en-US" sz="28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사망원인 </a:t>
            </a:r>
            <a:r>
              <a:rPr lang="en-US" altLang="ko-KR" sz="28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top3</a:t>
            </a:r>
            <a:r>
              <a:rPr lang="ko-KR" altLang="en-US" sz="28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</a:t>
            </a:r>
            <a:endParaRPr lang="en-US" altLang="ko-KR" sz="2800" b="1" dirty="0">
              <a:solidFill>
                <a:srgbClr val="4BB208"/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412C2E45-26A9-454F-9DF1-9D8D86F91C87}"/>
              </a:ext>
            </a:extLst>
          </p:cNvPr>
          <p:cNvSpPr/>
          <p:nvPr/>
        </p:nvSpPr>
        <p:spPr>
          <a:xfrm rot="1043544">
            <a:off x="17089240" y="4084580"/>
            <a:ext cx="2767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중대질환이라서</a:t>
            </a:r>
            <a:endParaRPr lang="en-US" altLang="ko-KR" sz="28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2C4CD1D-54A5-4CFE-91F1-B3FAD2EA840D}"/>
              </a:ext>
            </a:extLst>
          </p:cNvPr>
          <p:cNvSpPr txBox="1"/>
          <p:nvPr/>
        </p:nvSpPr>
        <p:spPr>
          <a:xfrm>
            <a:off x="106299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9F02BBD6-7788-4C97-8F9D-DAA467A448FA}"/>
              </a:ext>
            </a:extLst>
          </p:cNvPr>
          <p:cNvSpPr/>
          <p:nvPr/>
        </p:nvSpPr>
        <p:spPr>
          <a:xfrm>
            <a:off x="10629900" y="1027218"/>
            <a:ext cx="9914313" cy="998615"/>
          </a:xfrm>
          <a:prstGeom prst="rect">
            <a:avLst/>
          </a:prstGeom>
          <a:solidFill>
            <a:srgbClr val="4BB2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69498A63-9D43-430A-B85B-DE83E2FCCC75}"/>
              </a:ext>
            </a:extLst>
          </p:cNvPr>
          <p:cNvSpPr/>
          <p:nvPr/>
        </p:nvSpPr>
        <p:spPr>
          <a:xfrm>
            <a:off x="10629975" y="1076227"/>
            <a:ext cx="99143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그건 바로</a:t>
            </a:r>
            <a:r>
              <a:rPr lang="en-US" altLang="ko-K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, </a:t>
            </a:r>
            <a:r>
              <a:rPr lang="en-US" altLang="ko-KR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3</a:t>
            </a:r>
            <a:r>
              <a:rPr lang="ko-KR" alt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대 </a:t>
            </a:r>
            <a:r>
              <a:rPr lang="ko-KR" altLang="en-US" sz="4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질병보험</a:t>
            </a:r>
            <a:r>
              <a:rPr lang="ko-KR" alt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이죠</a:t>
            </a:r>
            <a:r>
              <a:rPr lang="en-US" altLang="ko-K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! </a:t>
            </a:r>
            <a:endParaRPr lang="en-US" altLang="ko-KR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xmlns="" id="{B041913B-53FE-41B6-89E8-DE6E2EC1BA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074" y="3184495"/>
            <a:ext cx="2469652" cy="3493362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0568ED6D-7B83-4E0F-8CFC-7AFB7815D7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5750"/>
            <a:ext cx="9906000" cy="656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DF3DD0D1-6511-4838-AD2F-692011A6F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43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541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81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1162" y="112336"/>
            <a:ext cx="1499195" cy="410186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73ECD236-2B0E-4C52-A24D-1E63EACAD4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37445" y="2008284"/>
            <a:ext cx="6103027" cy="42251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AC0CE31-5D94-4E5D-BAA6-0987454CD7A0}"/>
              </a:ext>
            </a:extLst>
          </p:cNvPr>
          <p:cNvSpPr txBox="1"/>
          <p:nvPr/>
        </p:nvSpPr>
        <p:spPr>
          <a:xfrm>
            <a:off x="101981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3114278-BCC5-4E73-957B-FA50D5FE2597}"/>
              </a:ext>
            </a:extLst>
          </p:cNvPr>
          <p:cNvSpPr txBox="1"/>
          <p:nvPr/>
        </p:nvSpPr>
        <p:spPr>
          <a:xfrm>
            <a:off x="13428302" y="6197945"/>
            <a:ext cx="3445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단위 </a:t>
            </a:r>
            <a:r>
              <a:rPr lang="en-US" altLang="ko-KR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: %, </a:t>
            </a:r>
            <a:r>
              <a:rPr lang="ko-KR" altLang="en-US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출처 </a:t>
            </a:r>
            <a:r>
              <a:rPr lang="en-US" altLang="ko-KR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: 2022 </a:t>
            </a:r>
            <a:r>
              <a:rPr lang="ko-KR" altLang="en-US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통계청 사망원인통계</a:t>
            </a:r>
            <a:r>
              <a:rPr lang="en-US" altLang="ko-KR" sz="14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)</a:t>
            </a:r>
            <a:endParaRPr lang="ko-KR" altLang="en-US" sz="1400" dirty="0">
              <a:solidFill>
                <a:schemeClr val="bg2">
                  <a:lumMod val="50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2" name="모서리가 둥근 직사각형 68">
            <a:extLst>
              <a:ext uri="{FF2B5EF4-FFF2-40B4-BE49-F238E27FC236}">
                <a16:creationId xmlns:a16="http://schemas.microsoft.com/office/drawing/2014/main" xmlns="" id="{93E215F6-FAAF-4767-B08E-62C2909F1283}"/>
              </a:ext>
            </a:extLst>
          </p:cNvPr>
          <p:cNvSpPr/>
          <p:nvPr/>
        </p:nvSpPr>
        <p:spPr>
          <a:xfrm>
            <a:off x="12223214" y="834807"/>
            <a:ext cx="5855772" cy="1348521"/>
          </a:xfrm>
          <a:prstGeom prst="roundRect">
            <a:avLst/>
          </a:prstGeom>
          <a:solidFill>
            <a:schemeClr val="bg2">
              <a:lumMod val="10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3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명 중 </a:t>
            </a:r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1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명</a:t>
            </a:r>
            <a:r>
              <a:rPr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(38.2%)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은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암뇌심으로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사망한다</a:t>
            </a:r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.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5C9C4DE9-0109-4FDF-92EF-EED14C2DD955}"/>
              </a:ext>
            </a:extLst>
          </p:cNvPr>
          <p:cNvSpPr/>
          <p:nvPr/>
        </p:nvSpPr>
        <p:spPr>
          <a:xfrm>
            <a:off x="15509420" y="2913062"/>
            <a:ext cx="1275911" cy="577049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7FC879FE-4722-4672-BD4E-32DA13A69278}"/>
              </a:ext>
            </a:extLst>
          </p:cNvPr>
          <p:cNvSpPr/>
          <p:nvPr/>
        </p:nvSpPr>
        <p:spPr>
          <a:xfrm>
            <a:off x="16147376" y="4160532"/>
            <a:ext cx="788876" cy="577049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896B180F-1CFC-42A0-A293-D99276471622}"/>
              </a:ext>
            </a:extLst>
          </p:cNvPr>
          <p:cNvSpPr/>
          <p:nvPr/>
        </p:nvSpPr>
        <p:spPr>
          <a:xfrm>
            <a:off x="14300082" y="5197008"/>
            <a:ext cx="612061" cy="728672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xmlns="" id="{0E902DA1-CE84-4728-B684-002D5D64CE10}"/>
              </a:ext>
            </a:extLst>
          </p:cNvPr>
          <p:cNvSpPr/>
          <p:nvPr/>
        </p:nvSpPr>
        <p:spPr>
          <a:xfrm>
            <a:off x="2545535" y="1462649"/>
            <a:ext cx="1512057" cy="523028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? ? ?</a:t>
            </a:r>
            <a:endParaRPr lang="ko-KR" altLang="en-US" sz="3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xmlns="" id="{CA330CA9-6D03-4BF9-9CAB-03512EE1907C}"/>
              </a:ext>
            </a:extLst>
          </p:cNvPr>
          <p:cNvSpPr/>
          <p:nvPr/>
        </p:nvSpPr>
        <p:spPr>
          <a:xfrm>
            <a:off x="13667349" y="3539842"/>
            <a:ext cx="2967499" cy="523220"/>
          </a:xfrm>
          <a:prstGeom prst="rect">
            <a:avLst/>
          </a:prstGeom>
          <a:solidFill>
            <a:srgbClr val="FFFF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BC209935-9393-4D2E-910C-00C03BDD3EEA}"/>
              </a:ext>
            </a:extLst>
          </p:cNvPr>
          <p:cNvSpPr/>
          <p:nvPr/>
        </p:nvSpPr>
        <p:spPr>
          <a:xfrm>
            <a:off x="13667351" y="3539842"/>
            <a:ext cx="29674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한국인 </a:t>
            </a:r>
            <a:r>
              <a:rPr lang="ko-KR" altLang="en-US" sz="28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사망원인 </a:t>
            </a:r>
            <a:r>
              <a:rPr lang="en-US" altLang="ko-KR" sz="28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Top 3</a:t>
            </a:r>
          </a:p>
        </p:txBody>
      </p:sp>
    </p:spTree>
    <p:extLst>
      <p:ext uri="{BB962C8B-B14F-4D97-AF65-F5344CB8AC3E}">
        <p14:creationId xmlns:p14="http://schemas.microsoft.com/office/powerpoint/2010/main" val="429147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43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541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81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1162" y="10906"/>
            <a:ext cx="1499195" cy="41018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390DDB8E-89CA-49D7-8A58-D4A412F73B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98960" y="980444"/>
            <a:ext cx="6504280" cy="5454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DD580D3-1AEC-4D88-B7AD-6074D92E5D44}"/>
              </a:ext>
            </a:extLst>
          </p:cNvPr>
          <p:cNvSpPr txBox="1"/>
          <p:nvPr/>
        </p:nvSpPr>
        <p:spPr>
          <a:xfrm>
            <a:off x="101981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7A8872B2-A077-43B0-8E25-655843087F20}"/>
              </a:ext>
            </a:extLst>
          </p:cNvPr>
          <p:cNvSpPr/>
          <p:nvPr/>
        </p:nvSpPr>
        <p:spPr>
          <a:xfrm>
            <a:off x="12257719" y="2991786"/>
            <a:ext cx="5752731" cy="840780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68">
            <a:extLst>
              <a:ext uri="{FF2B5EF4-FFF2-40B4-BE49-F238E27FC236}">
                <a16:creationId xmlns:a16="http://schemas.microsoft.com/office/drawing/2014/main" xmlns="" id="{E064FC3D-6010-4534-B920-A769E5D6BC12}"/>
              </a:ext>
            </a:extLst>
          </p:cNvPr>
          <p:cNvSpPr/>
          <p:nvPr/>
        </p:nvSpPr>
        <p:spPr>
          <a:xfrm>
            <a:off x="10774032" y="551807"/>
            <a:ext cx="8496727" cy="1348521"/>
          </a:xfrm>
          <a:prstGeom prst="roundRect">
            <a:avLst/>
          </a:prstGeom>
          <a:solidFill>
            <a:schemeClr val="bg2">
              <a:lumMod val="10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주요 </a:t>
            </a:r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12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대 질병의 진료비 중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암뇌심의</a:t>
            </a:r>
            <a:r>
              <a:rPr lang="ko-KR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진료비가 </a:t>
            </a:r>
            <a:r>
              <a:rPr lang="en-US" altLang="ko-K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41.4%</a:t>
            </a:r>
            <a:r>
              <a:rPr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(128,869</a:t>
            </a:r>
            <a:r>
              <a:rPr lang="ko-KR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억원</a:t>
            </a:r>
            <a:r>
              <a:rPr lang="en-US" altLang="ko-K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)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xmlns="" id="{9FCB3D5D-28AB-49E7-962D-C2F2A1BE237F}"/>
              </a:ext>
            </a:extLst>
          </p:cNvPr>
          <p:cNvSpPr/>
          <p:nvPr/>
        </p:nvSpPr>
        <p:spPr>
          <a:xfrm>
            <a:off x="15231737" y="2986050"/>
            <a:ext cx="1100831" cy="8407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6F5FC8A5-3118-42E9-A0F0-85DB96AA85D3}"/>
              </a:ext>
            </a:extLst>
          </p:cNvPr>
          <p:cNvSpPr/>
          <p:nvPr/>
        </p:nvSpPr>
        <p:spPr>
          <a:xfrm rot="560236">
            <a:off x="14847221" y="2437238"/>
            <a:ext cx="2967499" cy="523220"/>
          </a:xfrm>
          <a:prstGeom prst="rect">
            <a:avLst/>
          </a:prstGeom>
          <a:solidFill>
            <a:srgbClr val="FFFF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2D5C07AF-28AF-44F8-A20C-9B15F75AA8EF}"/>
              </a:ext>
            </a:extLst>
          </p:cNvPr>
          <p:cNvSpPr/>
          <p:nvPr/>
        </p:nvSpPr>
        <p:spPr>
          <a:xfrm rot="560236">
            <a:off x="14847223" y="2437238"/>
            <a:ext cx="29674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부담스럽게 </a:t>
            </a:r>
            <a:r>
              <a:rPr lang="ko-KR" altLang="en-US" sz="2800" b="1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높은 진료비</a:t>
            </a:r>
            <a:endParaRPr lang="en-US" altLang="ko-KR" sz="2800" b="1" dirty="0">
              <a:solidFill>
                <a:srgbClr val="4BB208"/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31B0117D-71C8-49D0-A460-2A45F0AFD2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13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811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51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81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3251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1514D639-0539-4959-966F-C1709B4E28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000" y="2583896"/>
            <a:ext cx="2353869" cy="332958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885442FD-6947-43D5-BAA7-6EADFA097F78}"/>
              </a:ext>
            </a:extLst>
          </p:cNvPr>
          <p:cNvSpPr/>
          <p:nvPr/>
        </p:nvSpPr>
        <p:spPr>
          <a:xfrm>
            <a:off x="11159269" y="1004095"/>
            <a:ext cx="8237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그래서 </a:t>
            </a:r>
            <a:r>
              <a:rPr lang="en-US" altLang="ko-KR" sz="3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3</a:t>
            </a:r>
            <a:r>
              <a:rPr lang="ko-KR" altLang="en-US" sz="3600" dirty="0" err="1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대질병</a:t>
            </a:r>
            <a:r>
              <a:rPr lang="ko-KR" altLang="en-US" sz="3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보험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은 그 만큼</a:t>
            </a:r>
            <a:r>
              <a:rPr lang="ko-KR" altLang="en-US" sz="28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36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비싸죠</a:t>
            </a:r>
            <a:r>
              <a:rPr lang="en-US" altLang="ko-KR" sz="36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..</a:t>
            </a:r>
            <a:endParaRPr lang="en-US" altLang="ko-KR" sz="28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FA4BD391-5B80-423B-9CE9-F64F7F27E21F}"/>
              </a:ext>
            </a:extLst>
          </p:cNvPr>
          <p:cNvSpPr/>
          <p:nvPr/>
        </p:nvSpPr>
        <p:spPr>
          <a:xfrm>
            <a:off x="10565942" y="1678730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그렇다고 준비를 안 할 수도 없고 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ㅜ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.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ㅜ</a:t>
            </a:r>
            <a:endParaRPr lang="en-US" altLang="ko-KR" sz="24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2" name="모서리가 둥근 직사각형 8">
            <a:extLst>
              <a:ext uri="{FF2B5EF4-FFF2-40B4-BE49-F238E27FC236}">
                <a16:creationId xmlns:a16="http://schemas.microsoft.com/office/drawing/2014/main" xmlns="" id="{4043D3F5-4106-4F4F-A50D-18DADC5F5C0C}"/>
              </a:ext>
            </a:extLst>
          </p:cNvPr>
          <p:cNvSpPr/>
          <p:nvPr/>
        </p:nvSpPr>
        <p:spPr>
          <a:xfrm>
            <a:off x="11604780" y="2861557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1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3" name="모서리가 둥근 직사각형 8">
            <a:extLst>
              <a:ext uri="{FF2B5EF4-FFF2-40B4-BE49-F238E27FC236}">
                <a16:creationId xmlns:a16="http://schemas.microsoft.com/office/drawing/2014/main" xmlns="" id="{003CFDB0-92B5-4653-AEC6-D43A29A0B055}"/>
              </a:ext>
            </a:extLst>
          </p:cNvPr>
          <p:cNvSpPr/>
          <p:nvPr/>
        </p:nvSpPr>
        <p:spPr>
          <a:xfrm>
            <a:off x="11571837" y="4062477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4" name="모서리가 둥근 직사각형 8">
            <a:extLst>
              <a:ext uri="{FF2B5EF4-FFF2-40B4-BE49-F238E27FC236}">
                <a16:creationId xmlns:a16="http://schemas.microsoft.com/office/drawing/2014/main" xmlns="" id="{8290B4FE-ED10-452C-A1F4-7A49B71F0F16}"/>
              </a:ext>
            </a:extLst>
          </p:cNvPr>
          <p:cNvSpPr/>
          <p:nvPr/>
        </p:nvSpPr>
        <p:spPr>
          <a:xfrm>
            <a:off x="11571837" y="5263399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3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8308DCAF-2C56-4E18-9A0B-03B3EB4E3E08}"/>
              </a:ext>
            </a:extLst>
          </p:cNvPr>
          <p:cNvSpPr/>
          <p:nvPr/>
        </p:nvSpPr>
        <p:spPr>
          <a:xfrm>
            <a:off x="13396769" y="2605901"/>
            <a:ext cx="25478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갱신보다는 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비갱신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EEE1B14C-0849-4B9A-810C-1C2EE0CD1318}"/>
              </a:ext>
            </a:extLst>
          </p:cNvPr>
          <p:cNvSpPr/>
          <p:nvPr/>
        </p:nvSpPr>
        <p:spPr>
          <a:xfrm>
            <a:off x="13396771" y="3808230"/>
            <a:ext cx="25478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분리형보단 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통합형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DBE93A83-C1BE-4FBC-B0B1-5BCA189ED66C}"/>
              </a:ext>
            </a:extLst>
          </p:cNvPr>
          <p:cNvSpPr/>
          <p:nvPr/>
        </p:nvSpPr>
        <p:spPr>
          <a:xfrm>
            <a:off x="13396770" y="5009915"/>
            <a:ext cx="25478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뇌허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dirty="0" err="1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납면</a:t>
            </a:r>
            <a:endParaRPr lang="en-US" altLang="ko-KR" sz="2800" dirty="0">
              <a:solidFill>
                <a:srgbClr val="4BB208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활용해서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D9F7049D-C94D-4E9D-BE99-787A09785C6F}"/>
              </a:ext>
            </a:extLst>
          </p:cNvPr>
          <p:cNvSpPr/>
          <p:nvPr/>
        </p:nvSpPr>
        <p:spPr>
          <a:xfrm>
            <a:off x="18239784" y="2663640"/>
            <a:ext cx="5504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효</a:t>
            </a:r>
            <a:endParaRPr lang="en-US" altLang="ko-KR" sz="40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율</a:t>
            </a:r>
            <a:endParaRPr lang="en-US" altLang="ko-KR" sz="40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적</a:t>
            </a:r>
            <a:endParaRPr lang="en-US" altLang="ko-KR" sz="40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</a:t>
            </a:r>
            <a:endParaRPr lang="en-US" altLang="ko-KR" sz="40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로</a:t>
            </a:r>
            <a:endParaRPr lang="en-US" altLang="ko-KR" sz="32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2983A55D-CA4A-4F71-999E-0C80F6FF7F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5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8">
            <a:extLst>
              <a:ext uri="{FF2B5EF4-FFF2-40B4-BE49-F238E27FC236}">
                <a16:creationId xmlns:a16="http://schemas.microsoft.com/office/drawing/2014/main" xmlns="" id="{64B9AE34-5ABA-419B-9D08-3CD20DDDC0F5}"/>
              </a:ext>
            </a:extLst>
          </p:cNvPr>
          <p:cNvSpPr/>
          <p:nvPr/>
        </p:nvSpPr>
        <p:spPr>
          <a:xfrm>
            <a:off x="11995769" y="812799"/>
            <a:ext cx="4227211" cy="430213"/>
          </a:xfrm>
          <a:prstGeom prst="round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56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954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4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24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4394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xmlns="" id="{219C5620-7D78-4E3C-BB7E-16FE72E5C429}"/>
              </a:ext>
            </a:extLst>
          </p:cNvPr>
          <p:cNvSpPr/>
          <p:nvPr/>
        </p:nvSpPr>
        <p:spPr>
          <a:xfrm>
            <a:off x="10644882" y="807463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1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72589271-F966-4BC5-98F2-D6B390F72472}"/>
              </a:ext>
            </a:extLst>
          </p:cNvPr>
          <p:cNvSpPr/>
          <p:nvPr/>
        </p:nvSpPr>
        <p:spPr>
          <a:xfrm>
            <a:off x="12034788" y="759631"/>
            <a:ext cx="4403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갱신보다는 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비갱신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72E37882-3AC5-4A89-AA9F-3E6F0EF058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8879" y="2973403"/>
            <a:ext cx="1867043" cy="26409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490D620-3F25-413A-AE01-26A308176F5D}"/>
              </a:ext>
            </a:extLst>
          </p:cNvPr>
          <p:cNvSpPr txBox="1"/>
          <p:nvPr/>
        </p:nvSpPr>
        <p:spPr>
          <a:xfrm>
            <a:off x="12100174" y="3780880"/>
            <a:ext cx="2076585" cy="461251"/>
          </a:xfrm>
          <a:prstGeom prst="roundRect">
            <a:avLst/>
          </a:prstGeom>
          <a:solidFill>
            <a:schemeClr val="bg2">
              <a:lumMod val="2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암  </a:t>
            </a:r>
            <a:r>
              <a:rPr lang="ko-KR" altLang="en-US" sz="2400" b="1" kern="0" spc="-50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진단비</a:t>
            </a:r>
            <a:r>
              <a:rPr lang="ko-KR" altLang="en-US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5</a:t>
            </a:r>
            <a:r>
              <a:rPr lang="ko-KR" altLang="en-US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천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  <a:sym typeface="Wingdings" panose="05000000000000000000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C1D7963-A4B6-4FE2-95E8-4EBB86DE74CD}"/>
              </a:ext>
            </a:extLst>
          </p:cNvPr>
          <p:cNvSpPr txBox="1"/>
          <p:nvPr/>
        </p:nvSpPr>
        <p:spPr>
          <a:xfrm>
            <a:off x="16608042" y="3780880"/>
            <a:ext cx="2076585" cy="461251"/>
          </a:xfrm>
          <a:prstGeom prst="roundRect">
            <a:avLst/>
          </a:prstGeom>
          <a:gradFill>
            <a:gsLst>
              <a:gs pos="0">
                <a:srgbClr val="10844A"/>
              </a:gs>
              <a:gs pos="56000">
                <a:srgbClr val="20AD73"/>
              </a:gs>
              <a:gs pos="100000">
                <a:srgbClr val="24B575"/>
              </a:gs>
            </a:gsLst>
            <a:lin ang="162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암  </a:t>
            </a:r>
            <a:r>
              <a:rPr lang="ko-KR" altLang="en-US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치료비 </a:t>
            </a:r>
            <a:r>
              <a:rPr lang="en-US" altLang="ko-KR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5</a:t>
            </a:r>
            <a:r>
              <a:rPr lang="ko-KR" altLang="en-US" sz="2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천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  <a:sym typeface="Wingdings" panose="05000000000000000000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746B687-022E-4565-A835-A43552DAB194}"/>
              </a:ext>
            </a:extLst>
          </p:cNvPr>
          <p:cNvSpPr txBox="1"/>
          <p:nvPr/>
        </p:nvSpPr>
        <p:spPr>
          <a:xfrm>
            <a:off x="12100173" y="4250041"/>
            <a:ext cx="2076585" cy="641488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70,500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원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  <a:sym typeface="Wingdings" panose="05000000000000000000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C6048FD-925C-4BAF-95ED-DAC588B49951}"/>
              </a:ext>
            </a:extLst>
          </p:cNvPr>
          <p:cNvSpPr txBox="1"/>
          <p:nvPr/>
        </p:nvSpPr>
        <p:spPr>
          <a:xfrm>
            <a:off x="16608042" y="4250041"/>
            <a:ext cx="2076585" cy="641488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gradFill>
                  <a:gsLst>
                    <a:gs pos="0">
                      <a:srgbClr val="10844A"/>
                    </a:gs>
                    <a:gs pos="56000">
                      <a:srgbClr val="20AD73"/>
                    </a:gs>
                    <a:gs pos="100000">
                      <a:srgbClr val="24B575"/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6,300</a:t>
            </a:r>
            <a:r>
              <a:rPr lang="ko-KR" altLang="en-US" sz="28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gradFill>
                  <a:gsLst>
                    <a:gs pos="0">
                      <a:srgbClr val="10844A"/>
                    </a:gs>
                    <a:gs pos="56000">
                      <a:srgbClr val="20AD73"/>
                    </a:gs>
                    <a:gs pos="100000">
                      <a:srgbClr val="24B575"/>
                    </a:gs>
                  </a:gsLst>
                  <a:lin ang="162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rPr>
              <a:t>원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gradFill>
                <a:gsLst>
                  <a:gs pos="0">
                    <a:srgbClr val="10844A"/>
                  </a:gs>
                  <a:gs pos="56000">
                    <a:srgbClr val="20AD73"/>
                  </a:gs>
                  <a:gs pos="100000">
                    <a:srgbClr val="24B575"/>
                  </a:gs>
                </a:gsLst>
                <a:lin ang="162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  <a:sym typeface="Wingdings" panose="05000000000000000000" pitchFamily="2" charset="2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93D84630-4406-4B46-90C2-4BD26C52F084}"/>
              </a:ext>
            </a:extLst>
          </p:cNvPr>
          <p:cNvSpPr/>
          <p:nvPr/>
        </p:nvSpPr>
        <p:spPr>
          <a:xfrm>
            <a:off x="11273569" y="2051659"/>
            <a:ext cx="823766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바로 </a:t>
            </a:r>
            <a:r>
              <a:rPr lang="ko-KR" altLang="en-US" sz="32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진단비보다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28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저렴한 </a:t>
            </a:r>
            <a:r>
              <a:rPr lang="ko-KR" altLang="en-US" sz="3600" dirty="0" err="1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표적항암약물치료비</a:t>
            </a:r>
            <a:endParaRPr lang="en-US" altLang="ko-KR" sz="2800" dirty="0">
              <a:solidFill>
                <a:srgbClr val="4BB208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72C1E00F-7214-44CA-8CF3-0FB73F78CDAD}"/>
              </a:ext>
            </a:extLst>
          </p:cNvPr>
          <p:cNvSpPr/>
          <p:nvPr/>
        </p:nvSpPr>
        <p:spPr>
          <a:xfrm>
            <a:off x="10680242" y="1616585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어떤 보장을 얘기하는 걸까요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..?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5F111F75-DCF0-4E82-941C-A8FF807178C4}"/>
              </a:ext>
            </a:extLst>
          </p:cNvPr>
          <p:cNvSpPr/>
          <p:nvPr/>
        </p:nvSpPr>
        <p:spPr>
          <a:xfrm>
            <a:off x="11460956" y="5892110"/>
            <a:ext cx="786288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*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참좋은훼밀리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더블플러스종합보험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골드클래스플랜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1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급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40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세 남자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/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무해지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20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년납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100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세만기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 / 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납면적용</a:t>
            </a:r>
            <a:endParaRPr lang="en-US" altLang="ko-KR" sz="800" dirty="0">
              <a:solidFill>
                <a:schemeClr val="bg2">
                  <a:lumMod val="25000"/>
                </a:schemeClr>
              </a:solidFill>
              <a:latin typeface="에스코어 드림 5 Medium" panose="020B0503030302020204" pitchFamily="34" charset="-127"/>
              <a:ea typeface="에스코어 드림 5 Medium" panose="020B0503030302020204" pitchFamily="34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C64ADF76-5E90-4208-95CC-B064BE2A93BB}"/>
              </a:ext>
            </a:extLst>
          </p:cNvPr>
          <p:cNvSpPr/>
          <p:nvPr/>
        </p:nvSpPr>
        <p:spPr>
          <a:xfrm>
            <a:off x="16712812" y="4914488"/>
            <a:ext cx="186704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* </a:t>
            </a:r>
            <a:r>
              <a:rPr lang="ko-KR" altLang="en-US" sz="800" dirty="0" err="1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표적항암약물허가치료비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(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최초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1</a:t>
            </a:r>
            <a:r>
              <a:rPr lang="ko-KR" altLang="en-US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회한</a:t>
            </a:r>
            <a:r>
              <a:rPr lang="en-US" altLang="ko-KR" sz="800" dirty="0">
                <a:solidFill>
                  <a:schemeClr val="bg2">
                    <a:lumMod val="25000"/>
                  </a:schemeClr>
                </a:solidFill>
                <a:latin typeface="에스코어 드림 5 Medium" panose="020B0503030302020204" pitchFamily="34" charset="-127"/>
                <a:ea typeface="에스코어 드림 5 Medium" panose="020B0503030302020204" pitchFamily="34" charset="-127"/>
              </a:rPr>
              <a:t>)</a:t>
            </a:r>
          </a:p>
        </p:txBody>
      </p:sp>
      <p:sp>
        <p:nvSpPr>
          <p:cNvPr id="22" name="아래로 구부러진 화살표 65">
            <a:extLst>
              <a:ext uri="{FF2B5EF4-FFF2-40B4-BE49-F238E27FC236}">
                <a16:creationId xmlns:a16="http://schemas.microsoft.com/office/drawing/2014/main" xmlns="" id="{3F97C525-7A06-41D1-B5E6-ACAE7CE18ED5}"/>
              </a:ext>
            </a:extLst>
          </p:cNvPr>
          <p:cNvSpPr/>
          <p:nvPr/>
        </p:nvSpPr>
        <p:spPr>
          <a:xfrm flipV="1">
            <a:off x="14152135" y="4697223"/>
            <a:ext cx="2480530" cy="641488"/>
          </a:xfrm>
          <a:prstGeom prst="curvedDownArrow">
            <a:avLst>
              <a:gd name="adj1" fmla="val 32629"/>
              <a:gd name="adj2" fmla="val 97549"/>
              <a:gd name="adj3" fmla="val 44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모서리가 둥근 직사각형 22">
            <a:extLst>
              <a:ext uri="{FF2B5EF4-FFF2-40B4-BE49-F238E27FC236}">
                <a16:creationId xmlns:a16="http://schemas.microsoft.com/office/drawing/2014/main" xmlns="" id="{B50A59FF-CCB9-495A-856E-6711FCE81B41}"/>
              </a:ext>
            </a:extLst>
          </p:cNvPr>
          <p:cNvSpPr/>
          <p:nvPr/>
        </p:nvSpPr>
        <p:spPr>
          <a:xfrm>
            <a:off x="14655998" y="5129933"/>
            <a:ext cx="1472805" cy="682034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보험료 차이 </a:t>
            </a:r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11.2</a:t>
            </a:r>
            <a:r>
              <a:rPr lang="ko-KR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배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D0F8F9AA-FB41-4C93-99F0-023ED07DBB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직사각형 84">
            <a:extLst>
              <a:ext uri="{FF2B5EF4-FFF2-40B4-BE49-F238E27FC236}">
                <a16:creationId xmlns:a16="http://schemas.microsoft.com/office/drawing/2014/main" xmlns="" id="{3DDB6D5E-7F2E-473D-849C-25819E58F9C7}"/>
              </a:ext>
            </a:extLst>
          </p:cNvPr>
          <p:cNvSpPr/>
          <p:nvPr/>
        </p:nvSpPr>
        <p:spPr>
          <a:xfrm>
            <a:off x="18193258" y="4761367"/>
            <a:ext cx="566265" cy="218274"/>
          </a:xfrm>
          <a:prstGeom prst="rect">
            <a:avLst/>
          </a:prstGeom>
          <a:solidFill>
            <a:srgbClr val="FFFF00">
              <a:alpha val="75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DB고딕 B" panose="02020503020101020101" pitchFamily="18" charset="-127"/>
              <a:ea typeface="DB고딕 B" panose="02020503020101020101" pitchFamily="18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xmlns="" id="{CEBC9256-0EF5-4133-9420-8AF6A27302FD}"/>
              </a:ext>
            </a:extLst>
          </p:cNvPr>
          <p:cNvSpPr/>
          <p:nvPr/>
        </p:nvSpPr>
        <p:spPr>
          <a:xfrm>
            <a:off x="17820498" y="5830168"/>
            <a:ext cx="569372" cy="183363"/>
          </a:xfrm>
          <a:prstGeom prst="rect">
            <a:avLst/>
          </a:prstGeom>
          <a:solidFill>
            <a:srgbClr val="FFFF00">
              <a:alpha val="75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DB고딕 B" panose="02020503020101020101" pitchFamily="18" charset="-127"/>
              <a:ea typeface="DB고딕 B" panose="0202050302010102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6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5094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34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64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4521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DB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3300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Point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4212276" y="3382617"/>
            <a:ext cx="2405062" cy="2969270"/>
          </a:xfrm>
          <a:prstGeom prst="rect">
            <a:avLst/>
          </a:prstGeom>
          <a:noFill/>
          <a:ln w="38100">
            <a:gradFill>
              <a:gsLst>
                <a:gs pos="0">
                  <a:srgbClr val="00753A"/>
                </a:gs>
                <a:gs pos="100000">
                  <a:srgbClr val="009A4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3" name="직사각형 12"/>
          <p:cNvSpPr/>
          <p:nvPr/>
        </p:nvSpPr>
        <p:spPr>
          <a:xfrm>
            <a:off x="17241225" y="3382616"/>
            <a:ext cx="2405947" cy="2969270"/>
          </a:xfrm>
          <a:prstGeom prst="rect">
            <a:avLst/>
          </a:prstGeom>
          <a:noFill/>
          <a:ln w="38100">
            <a:gradFill>
              <a:gsLst>
                <a:gs pos="100000">
                  <a:srgbClr val="0070C0"/>
                </a:gs>
                <a:gs pos="47000">
                  <a:srgbClr val="1F4E79"/>
                </a:gs>
                <a:gs pos="0">
                  <a:srgbClr val="00B0F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" name="직사각형 13"/>
          <p:cNvSpPr/>
          <p:nvPr/>
        </p:nvSpPr>
        <p:spPr>
          <a:xfrm>
            <a:off x="11092838" y="3388892"/>
            <a:ext cx="2375694" cy="2969269"/>
          </a:xfrm>
          <a:prstGeom prst="rect">
            <a:avLst/>
          </a:prstGeom>
          <a:noFill/>
          <a:ln w="38100">
            <a:gradFill>
              <a:gsLst>
                <a:gs pos="0">
                  <a:srgbClr val="FF9379"/>
                </a:gs>
                <a:gs pos="100000">
                  <a:srgbClr val="FF33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193740" y="2644670"/>
            <a:ext cx="2442133" cy="1455193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17222667" y="2644669"/>
            <a:ext cx="2442133" cy="1455193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  <a:gs pos="57000">
                <a:srgbClr val="1F4E79"/>
              </a:gs>
            </a:gsLst>
            <a:lin ang="16200000" scaled="0"/>
          </a:gra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11074581" y="2644670"/>
            <a:ext cx="2410430" cy="1455193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14088366" y="2653058"/>
            <a:ext cx="2633469" cy="1450888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noFill/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암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뇌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심</a:t>
            </a:r>
            <a:endParaRPr lang="en-US" altLang="ko-K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알뜰하게 </a:t>
            </a:r>
            <a:r>
              <a:rPr lang="ko-KR" altLang="en-US" sz="2400" b="1" spc="-150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올커버</a:t>
            </a:r>
            <a:endParaRPr lang="en-US" sz="2400" b="1" spc="-15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1572119" y="4406886"/>
            <a:ext cx="1420863" cy="308024"/>
          </a:xfrm>
          <a:prstGeom prst="roundRect">
            <a:avLst/>
          </a:pr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반값 보험료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17241225" y="4660586"/>
            <a:ext cx="2402926" cy="628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경증부터 진단만 받아도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</a:p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부위별 각각 연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endParaRPr lang="en-US" altLang="ko-KR" sz="12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17686559" y="4295805"/>
            <a:ext cx="1565892" cy="365410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  <a:gs pos="57000">
                <a:srgbClr val="1F4E79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상해는 통합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xmlns="" id="{E3C6CC89-4E88-41AA-A1BA-7C3E52500277}"/>
              </a:ext>
            </a:extLst>
          </p:cNvPr>
          <p:cNvSpPr>
            <a:spLocks/>
          </p:cNvSpPr>
          <p:nvPr/>
        </p:nvSpPr>
        <p:spPr bwMode="auto">
          <a:xfrm>
            <a:off x="10966250" y="2653056"/>
            <a:ext cx="2633469" cy="1459992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noFill/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수술비</a:t>
            </a:r>
            <a:endParaRPr lang="en-US" altLang="ko-K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매회지급 부활</a:t>
            </a:r>
            <a:endParaRPr lang="en-US" sz="2400" b="1" spc="-15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xmlns="" id="{0F918906-E489-49C8-BEB6-9E5EFE451DF5}"/>
              </a:ext>
            </a:extLst>
          </p:cNvPr>
          <p:cNvSpPr/>
          <p:nvPr/>
        </p:nvSpPr>
        <p:spPr>
          <a:xfrm>
            <a:off x="11092838" y="4137903"/>
            <a:ext cx="2375694" cy="329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제일 싸니까</a:t>
            </a: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xmlns="" id="{2F1E239A-8218-4933-B8CC-2BF701995A18}"/>
              </a:ext>
            </a:extLst>
          </p:cNvPr>
          <p:cNvSpPr/>
          <p:nvPr/>
        </p:nvSpPr>
        <p:spPr>
          <a:xfrm>
            <a:off x="12105078" y="556563"/>
            <a:ext cx="6600044" cy="1276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2024</a:t>
            </a:r>
            <a:r>
              <a:rPr lang="ko-KR" altLang="en-US" sz="2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년 </a:t>
            </a:r>
            <a:r>
              <a:rPr lang="ko-KR" altLang="en-US" sz="2400" b="1" dirty="0" err="1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디비해용</a:t>
            </a:r>
            <a:r>
              <a:rPr lang="en-US" altLang="ko-KR" sz="2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~!</a:t>
            </a:r>
          </a:p>
          <a:p>
            <a:pPr algn="ctr"/>
            <a:r>
              <a:rPr lang="en-US" altLang="ko-KR" sz="4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1</a:t>
            </a:r>
            <a:r>
              <a:rPr lang="ko-KR" altLang="en-US" sz="4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월 </a:t>
            </a:r>
            <a:r>
              <a:rPr lang="en-US" altLang="ko-KR" sz="4400" b="1" dirty="0">
                <a:gradFill>
                  <a:gsLst>
                    <a:gs pos="0">
                      <a:srgbClr val="10844A"/>
                    </a:gs>
                    <a:gs pos="50000">
                      <a:srgbClr val="20AD73"/>
                    </a:gs>
                    <a:gs pos="100000">
                      <a:srgbClr val="24B575"/>
                    </a:gs>
                  </a:gsLst>
                  <a:lin ang="16200000" scaled="0"/>
                </a:gra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DB</a:t>
            </a:r>
            <a:r>
              <a:rPr lang="ko-KR" altLang="en-US" sz="4400" b="1" dirty="0">
                <a:gradFill>
                  <a:gsLst>
                    <a:gs pos="0">
                      <a:srgbClr val="10844A"/>
                    </a:gs>
                    <a:gs pos="50000">
                      <a:srgbClr val="20AD73"/>
                    </a:gs>
                    <a:gs pos="100000">
                      <a:srgbClr val="24B575"/>
                    </a:gs>
                  </a:gsLst>
                  <a:lin ang="16200000" scaled="0"/>
                </a:gra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포인트</a:t>
            </a:r>
            <a:endParaRPr lang="en-US" altLang="ko-KR" sz="4400" b="1" dirty="0">
              <a:gradFill>
                <a:gsLst>
                  <a:gs pos="0">
                    <a:srgbClr val="EC661F"/>
                  </a:gs>
                  <a:gs pos="56000">
                    <a:srgbClr val="FF3300"/>
                  </a:gs>
                  <a:gs pos="100000">
                    <a:srgbClr val="FF603B"/>
                  </a:gs>
                </a:gsLst>
                <a:lin ang="16200000" scaled="0"/>
              </a:gradFill>
              <a:effectLst/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xmlns="" id="{DB2C51BD-1C67-492D-A4BD-C20C6BC9A0D9}"/>
              </a:ext>
            </a:extLst>
          </p:cNvPr>
          <p:cNvSpPr>
            <a:spLocks/>
          </p:cNvSpPr>
          <p:nvPr/>
        </p:nvSpPr>
        <p:spPr bwMode="auto">
          <a:xfrm>
            <a:off x="17124195" y="2644669"/>
            <a:ext cx="2633469" cy="1448946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noFill/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</a:t>
            </a:r>
            <a:r>
              <a:rPr lang="ko-KR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방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상</a:t>
            </a:r>
            <a:r>
              <a:rPr lang="ko-KR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해</a:t>
            </a:r>
            <a:endParaRPr lang="en-US" altLang="ko-K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b="1" spc="-150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한방</a:t>
            </a:r>
            <a:r>
              <a:rPr lang="ko-KR" altLang="en-US" sz="2400" b="1" spc="-150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통원</a:t>
            </a:r>
            <a:r>
              <a:rPr lang="en-US" altLang="ko-KR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+</a:t>
            </a:r>
            <a:r>
              <a:rPr lang="ko-KR" altLang="en-US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상해</a:t>
            </a:r>
            <a:r>
              <a:rPr lang="ko-KR" altLang="en-US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진단</a:t>
            </a:r>
            <a:endParaRPr lang="en-US" altLang="ko-KR" sz="2400" b="1" spc="-15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64" name="모서리가 둥근 직사각형 74">
            <a:extLst>
              <a:ext uri="{FF2B5EF4-FFF2-40B4-BE49-F238E27FC236}">
                <a16:creationId xmlns:a16="http://schemas.microsoft.com/office/drawing/2014/main" xmlns="" id="{913F971C-F60A-4F90-AA8E-397701A6FEE4}"/>
              </a:ext>
            </a:extLst>
          </p:cNvPr>
          <p:cNvSpPr/>
          <p:nvPr/>
        </p:nvSpPr>
        <p:spPr>
          <a:xfrm>
            <a:off x="14286785" y="4290688"/>
            <a:ext cx="828755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비갱신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0" name="모서리가 둥근 직사각형 54">
            <a:extLst>
              <a:ext uri="{FF2B5EF4-FFF2-40B4-BE49-F238E27FC236}">
                <a16:creationId xmlns:a16="http://schemas.microsoft.com/office/drawing/2014/main" xmlns="" id="{E0AC4EC2-712B-4366-BEF4-A9D5F1CD4AFF}"/>
              </a:ext>
            </a:extLst>
          </p:cNvPr>
          <p:cNvSpPr/>
          <p:nvPr/>
        </p:nvSpPr>
        <p:spPr>
          <a:xfrm>
            <a:off x="11577054" y="5136967"/>
            <a:ext cx="1420863" cy="308024"/>
          </a:xfrm>
          <a:prstGeom prst="roundRect">
            <a:avLst/>
          </a:pr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매 회 지 급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1" name="모서리가 둥근 직사각형 54">
            <a:extLst>
              <a:ext uri="{FF2B5EF4-FFF2-40B4-BE49-F238E27FC236}">
                <a16:creationId xmlns:a16="http://schemas.microsoft.com/office/drawing/2014/main" xmlns="" id="{29E7740F-0584-44F9-ACAC-74819139605D}"/>
              </a:ext>
            </a:extLst>
          </p:cNvPr>
          <p:cNvSpPr/>
          <p:nvPr/>
        </p:nvSpPr>
        <p:spPr>
          <a:xfrm>
            <a:off x="11577055" y="5883122"/>
            <a:ext cx="1420863" cy="308024"/>
          </a:xfrm>
          <a:prstGeom prst="roundRect">
            <a:avLst/>
          </a:pr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체증형 보장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xmlns="" id="{7336DA92-4970-4302-9A25-1635E598F21C}"/>
              </a:ext>
            </a:extLst>
          </p:cNvPr>
          <p:cNvSpPr/>
          <p:nvPr/>
        </p:nvSpPr>
        <p:spPr>
          <a:xfrm>
            <a:off x="11092838" y="4856349"/>
            <a:ext cx="2375694" cy="329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계속 받으니까</a:t>
            </a: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xmlns="" id="{426C6D32-BF6C-4CB0-9186-26D2BD56ECED}"/>
              </a:ext>
            </a:extLst>
          </p:cNvPr>
          <p:cNvSpPr/>
          <p:nvPr/>
        </p:nvSpPr>
        <p:spPr>
          <a:xfrm>
            <a:off x="11092838" y="5612351"/>
            <a:ext cx="2375694" cy="329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더 받으니까</a:t>
            </a: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xmlns="" id="{CDFE7E4E-C4FC-4121-A7FA-BD4C1366DFE8}"/>
              </a:ext>
            </a:extLst>
          </p:cNvPr>
          <p:cNvSpPr/>
          <p:nvPr/>
        </p:nvSpPr>
        <p:spPr>
          <a:xfrm>
            <a:off x="15003801" y="4319378"/>
            <a:ext cx="1715401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표적항암약물치료비</a:t>
            </a:r>
            <a:endParaRPr lang="en-US" altLang="ko-KR" sz="2000" spc="-8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6" name="모서리가 둥근 직사각형 74">
            <a:extLst>
              <a:ext uri="{FF2B5EF4-FFF2-40B4-BE49-F238E27FC236}">
                <a16:creationId xmlns:a16="http://schemas.microsoft.com/office/drawing/2014/main" xmlns="" id="{97FAB6CC-E71B-4EAC-9BB5-8BAD243F7597}"/>
              </a:ext>
            </a:extLst>
          </p:cNvPr>
          <p:cNvSpPr/>
          <p:nvPr/>
        </p:nvSpPr>
        <p:spPr>
          <a:xfrm>
            <a:off x="15450820" y="4705626"/>
            <a:ext cx="1062876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납입면제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xmlns="" id="{3D82B456-2DE9-4B62-AD39-F5C3E4357BEE}"/>
              </a:ext>
            </a:extLst>
          </p:cNvPr>
          <p:cNvSpPr/>
          <p:nvPr/>
        </p:nvSpPr>
        <p:spPr>
          <a:xfrm>
            <a:off x="14217361" y="4746485"/>
            <a:ext cx="1279179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뇌</a:t>
            </a:r>
            <a:r>
              <a:rPr lang="ko-KR" altLang="en-US" sz="1600" dirty="0" err="1">
                <a:solidFill>
                  <a:schemeClr val="bg2">
                    <a:lumMod val="25000"/>
                  </a:schemeClr>
                </a:solidFill>
                <a:latin typeface="+mn-ea"/>
              </a:rPr>
              <a:t>∙</a:t>
            </a:r>
            <a:r>
              <a:rPr lang="ko-KR" altLang="en-US" sz="160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허</a:t>
            </a:r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진단 시</a:t>
            </a:r>
            <a:endParaRPr lang="en-US" altLang="ko-KR" sz="20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00" name="모서리가 둥근 직사각형 74">
            <a:extLst>
              <a:ext uri="{FF2B5EF4-FFF2-40B4-BE49-F238E27FC236}">
                <a16:creationId xmlns:a16="http://schemas.microsoft.com/office/drawing/2014/main" xmlns="" id="{F66B494B-D279-4460-9957-A54B22D3BDB3}"/>
              </a:ext>
            </a:extLst>
          </p:cNvPr>
          <p:cNvSpPr/>
          <p:nvPr/>
        </p:nvSpPr>
        <p:spPr>
          <a:xfrm>
            <a:off x="14295714" y="5876897"/>
            <a:ext cx="915743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암주요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02" name="모서리가 둥근 직사각형 74">
            <a:extLst>
              <a:ext uri="{FF2B5EF4-FFF2-40B4-BE49-F238E27FC236}">
                <a16:creationId xmlns:a16="http://schemas.microsoft.com/office/drawing/2014/main" xmlns="" id="{161AD989-2690-4D6C-A1D1-7FA1D67F3078}"/>
              </a:ext>
            </a:extLst>
          </p:cNvPr>
          <p:cNvSpPr/>
          <p:nvPr/>
        </p:nvSpPr>
        <p:spPr>
          <a:xfrm>
            <a:off x="14293691" y="5422856"/>
            <a:ext cx="915743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통합형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9" name="직사각형 98">
            <a:extLst>
              <a:ext uri="{FF2B5EF4-FFF2-40B4-BE49-F238E27FC236}">
                <a16:creationId xmlns:a16="http://schemas.microsoft.com/office/drawing/2014/main" xmlns="" id="{93253E27-BD7C-4C45-B501-9D8E1E5EFC43}"/>
              </a:ext>
            </a:extLst>
          </p:cNvPr>
          <p:cNvSpPr/>
          <p:nvPr/>
        </p:nvSpPr>
        <p:spPr>
          <a:xfrm>
            <a:off x="15164974" y="5470630"/>
            <a:ext cx="1491232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진단비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뇌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5</a:t>
            </a:r>
            <a:r>
              <a:rPr lang="ko-KR" altLang="en-US" sz="14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r>
              <a:rPr lang="ko-KR" altLang="en-US" sz="1400" dirty="0" err="1">
                <a:solidFill>
                  <a:schemeClr val="bg2">
                    <a:lumMod val="25000"/>
                  </a:schemeClr>
                </a:solidFill>
                <a:latin typeface="+mn-ea"/>
              </a:rPr>
              <a:t>∙</a:t>
            </a:r>
            <a:r>
              <a:rPr lang="ko-KR" altLang="en-US" sz="14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심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7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)</a:t>
            </a:r>
            <a:endParaRPr lang="en-US" altLang="ko-KR" sz="2000" spc="-8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2" name="모서리가 둥근 직사각형 74">
            <a:extLst>
              <a:ext uri="{FF2B5EF4-FFF2-40B4-BE49-F238E27FC236}">
                <a16:creationId xmlns:a16="http://schemas.microsoft.com/office/drawing/2014/main" xmlns="" id="{65CCEA8B-66AA-4496-A0E4-D5CC3A2DEE9B}"/>
              </a:ext>
            </a:extLst>
          </p:cNvPr>
          <p:cNvSpPr/>
          <p:nvPr/>
        </p:nvSpPr>
        <p:spPr>
          <a:xfrm>
            <a:off x="17652064" y="5324765"/>
            <a:ext cx="1565892" cy="365410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  <a:gs pos="57000">
                <a:srgbClr val="1F4E79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한방은 통원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xmlns="" id="{43F8D072-D9CD-4D44-A06C-D0829A1EED52}"/>
              </a:ext>
            </a:extLst>
          </p:cNvPr>
          <p:cNvSpPr/>
          <p:nvPr/>
        </p:nvSpPr>
        <p:spPr>
          <a:xfrm>
            <a:off x="11444016" y="1840038"/>
            <a:ext cx="3453628" cy="517770"/>
          </a:xfrm>
          <a:prstGeom prst="rect">
            <a:avLst/>
          </a:prstGeom>
          <a:noFill/>
          <a:ln w="38100">
            <a:gradFill>
              <a:gsLst>
                <a:gs pos="0">
                  <a:schemeClr val="bg2">
                    <a:lumMod val="50000"/>
                  </a:schemeClr>
                </a:gs>
                <a:gs pos="5200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3200000" scaled="0"/>
            </a:gra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xmlns="" id="{1694CC2C-181E-44CB-A433-24BD4A66E8BD}"/>
              </a:ext>
            </a:extLst>
          </p:cNvPr>
          <p:cNvSpPr/>
          <p:nvPr/>
        </p:nvSpPr>
        <p:spPr>
          <a:xfrm>
            <a:off x="11572120" y="1929068"/>
            <a:ext cx="3315796" cy="356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한번 더</a:t>
            </a:r>
            <a:r>
              <a:rPr lang="en-US" altLang="ko-KR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보험료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인하</a:t>
            </a:r>
            <a:r>
              <a:rPr lang="en-US" altLang="ko-KR" sz="1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최대 </a:t>
            </a:r>
            <a:r>
              <a:rPr lang="en-US" altLang="ko-KR" sz="1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8.2%)</a:t>
            </a:r>
            <a:endParaRPr lang="en-US" altLang="ko-KR" sz="3200" dirty="0">
              <a:solidFill>
                <a:schemeClr val="tx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xmlns="" id="{C56F8A15-CFC3-4EB8-8D14-044B8AD248CB}"/>
              </a:ext>
            </a:extLst>
          </p:cNvPr>
          <p:cNvSpPr/>
          <p:nvPr/>
        </p:nvSpPr>
        <p:spPr>
          <a:xfrm>
            <a:off x="15920318" y="1830693"/>
            <a:ext cx="3453628" cy="517770"/>
          </a:xfrm>
          <a:prstGeom prst="rect">
            <a:avLst/>
          </a:prstGeom>
          <a:noFill/>
          <a:ln w="38100">
            <a:gradFill>
              <a:gsLst>
                <a:gs pos="0">
                  <a:schemeClr val="bg2">
                    <a:lumMod val="50000"/>
                  </a:schemeClr>
                </a:gs>
                <a:gs pos="5200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3200000" scaled="0"/>
            </a:gra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xmlns="" id="{86E4CB8B-66FE-46CD-80AD-B43FD2192FB7}"/>
              </a:ext>
            </a:extLst>
          </p:cNvPr>
          <p:cNvSpPr/>
          <p:nvPr/>
        </p:nvSpPr>
        <p:spPr>
          <a:xfrm>
            <a:off x="15920318" y="1919723"/>
            <a:ext cx="3453628" cy="356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경증우대 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355</a:t>
            </a:r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간편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더 연장</a:t>
            </a:r>
            <a:r>
              <a:rPr lang="en-US" altLang="ko-KR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  <a:endParaRPr lang="en-US" altLang="ko-KR" sz="3200" dirty="0">
              <a:solidFill>
                <a:schemeClr val="tx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xmlns="" id="{6799BEAC-DA61-4B5F-BC16-92927EA19A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114027" y="1506121"/>
            <a:ext cx="621065" cy="583923"/>
          </a:xfrm>
          <a:prstGeom prst="rect">
            <a:avLst/>
          </a:prstGeom>
        </p:spPr>
      </p:pic>
      <p:pic>
        <p:nvPicPr>
          <p:cNvPr id="53" name="그림 52">
            <a:extLst>
              <a:ext uri="{FF2B5EF4-FFF2-40B4-BE49-F238E27FC236}">
                <a16:creationId xmlns:a16="http://schemas.microsoft.com/office/drawing/2014/main" xmlns="" id="{AA97F3B9-C55E-4ED1-B4E8-B907387C6F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004969" y="1502011"/>
            <a:ext cx="621065" cy="583923"/>
          </a:xfrm>
          <a:prstGeom prst="rect">
            <a:avLst/>
          </a:prstGeom>
        </p:spPr>
      </p:pic>
      <p:sp>
        <p:nvSpPr>
          <p:cNvPr id="54" name="직사각형 53">
            <a:extLst>
              <a:ext uri="{FF2B5EF4-FFF2-40B4-BE49-F238E27FC236}">
                <a16:creationId xmlns:a16="http://schemas.microsoft.com/office/drawing/2014/main" xmlns="" id="{60B5A0FD-C9EA-4712-8B24-3EB4AF2432E5}"/>
              </a:ext>
            </a:extLst>
          </p:cNvPr>
          <p:cNvSpPr/>
          <p:nvPr/>
        </p:nvSpPr>
        <p:spPr>
          <a:xfrm>
            <a:off x="10804082" y="2354042"/>
            <a:ext cx="4728818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청춘어람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20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세 남자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1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급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무해지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20</a:t>
            </a:r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년납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100</a:t>
            </a:r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세만기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납면적용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뇌혈관질환진단비 담보 기준</a:t>
            </a:r>
            <a:endParaRPr lang="en-US" altLang="ko-KR" sz="1050" dirty="0">
              <a:solidFill>
                <a:schemeClr val="bg2">
                  <a:lumMod val="50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xmlns="" id="{73583585-ED04-4DB3-A6F2-19F2123B2F5B}"/>
              </a:ext>
            </a:extLst>
          </p:cNvPr>
          <p:cNvSpPr/>
          <p:nvPr/>
        </p:nvSpPr>
        <p:spPr>
          <a:xfrm>
            <a:off x="15159054" y="5921002"/>
            <a:ext cx="1491232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치료비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연간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)</a:t>
            </a:r>
            <a:endParaRPr lang="en-US" altLang="ko-KR" sz="2000" spc="-8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xmlns="" id="{E7A519BD-A092-43BA-8BA1-5D22F34CA200}"/>
              </a:ext>
            </a:extLst>
          </p:cNvPr>
          <p:cNvSpPr/>
          <p:nvPr/>
        </p:nvSpPr>
        <p:spPr>
          <a:xfrm>
            <a:off x="17222667" y="5695913"/>
            <a:ext cx="2402926" cy="628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비급여도 가능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</a:p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연간 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20</a:t>
            </a:r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 매년 보장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  <a:endParaRPr lang="en-US" altLang="ko-KR" sz="12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3298140B-E7B2-419B-9AEA-3A986919D6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7800"/>
            <a:ext cx="9906000" cy="67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9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9F9DD453-8279-4D13-8FB7-0B84AB635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758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15578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9633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2619" y="11233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259633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5D32B9A4-FB60-4601-AD0B-4E23C4F1F411}"/>
              </a:ext>
            </a:extLst>
          </p:cNvPr>
          <p:cNvSpPr/>
          <p:nvPr/>
        </p:nvSpPr>
        <p:spPr>
          <a:xfrm>
            <a:off x="11093726" y="1254313"/>
            <a:ext cx="823766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지금은 저렴한데</a:t>
            </a:r>
            <a:endParaRPr lang="en-US" altLang="ko-KR" sz="32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36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앞으로도 저렴할까요</a:t>
            </a:r>
            <a:r>
              <a:rPr lang="en-US" altLang="ko-KR" sz="36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?</a:t>
            </a:r>
            <a:endParaRPr lang="en-US" altLang="ko-KR" sz="3200" dirty="0">
              <a:solidFill>
                <a:srgbClr val="4BB208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BA4D3E3E-95E6-400D-8D4A-9CA4672F528F}"/>
              </a:ext>
            </a:extLst>
          </p:cNvPr>
          <p:cNvSpPr/>
          <p:nvPr/>
        </p:nvSpPr>
        <p:spPr>
          <a:xfrm>
            <a:off x="10500399" y="892391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표적항암약물허가치료비</a:t>
            </a:r>
            <a:endParaRPr lang="en-US" altLang="ko-KR" sz="24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25DD3A1B-0E7F-4FEC-9787-2B0F0D3BC2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0284" y="2497622"/>
            <a:ext cx="9104547" cy="3905250"/>
          </a:xfrm>
          <a:prstGeom prst="rect">
            <a:avLst/>
          </a:prstGeom>
        </p:spPr>
      </p:pic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7C4DC4AD-3734-424B-8373-99E29A2F6E21}"/>
              </a:ext>
            </a:extLst>
          </p:cNvPr>
          <p:cNvGrpSpPr/>
          <p:nvPr/>
        </p:nvGrpSpPr>
        <p:grpSpPr>
          <a:xfrm>
            <a:off x="0" y="2434292"/>
            <a:ext cx="9914313" cy="3941826"/>
            <a:chOff x="0" y="2434292"/>
            <a:chExt cx="9914313" cy="3941826"/>
          </a:xfrm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xmlns="" id="{D15D9CC7-7205-4326-9522-183DC96611E3}"/>
                </a:ext>
              </a:extLst>
            </p:cNvPr>
            <p:cNvSpPr/>
            <p:nvPr/>
          </p:nvSpPr>
          <p:spPr>
            <a:xfrm>
              <a:off x="0" y="2434292"/>
              <a:ext cx="9914313" cy="39418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xmlns="" id="{148B228A-6218-47BC-906A-28663E327D26}"/>
                </a:ext>
              </a:extLst>
            </p:cNvPr>
            <p:cNvSpPr/>
            <p:nvPr/>
          </p:nvSpPr>
          <p:spPr>
            <a:xfrm>
              <a:off x="131114" y="3848923"/>
              <a:ext cx="196741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표적항암제 </a:t>
              </a:r>
              <a:endParaRPr lang="en-US" altLang="ko-KR" sz="36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사용 증가</a:t>
              </a:r>
              <a:endParaRPr lang="en-US" altLang="ko-KR" sz="20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</p:txBody>
        </p:sp>
        <p:sp>
          <p:nvSpPr>
            <p:cNvPr id="13" name="오른쪽 화살표 9">
              <a:extLst>
                <a:ext uri="{FF2B5EF4-FFF2-40B4-BE49-F238E27FC236}">
                  <a16:creationId xmlns:a16="http://schemas.microsoft.com/office/drawing/2014/main" xmlns="" id="{B3381A8A-DCC5-4850-B50F-ABE5BC0ACD80}"/>
                </a:ext>
              </a:extLst>
            </p:cNvPr>
            <p:cNvSpPr/>
            <p:nvPr/>
          </p:nvSpPr>
          <p:spPr>
            <a:xfrm>
              <a:off x="4735906" y="3981527"/>
              <a:ext cx="599160" cy="735597"/>
            </a:xfrm>
            <a:prstGeom prst="rightArrow">
              <a:avLst>
                <a:gd name="adj1" fmla="val 45646"/>
                <a:gd name="adj2" fmla="val 53627"/>
              </a:avLst>
            </a:prstGeom>
            <a:gradFill>
              <a:gsLst>
                <a:gs pos="0">
                  <a:srgbClr val="4BB208"/>
                </a:gs>
                <a:gs pos="55000">
                  <a:srgbClr val="4BB208"/>
                </a:gs>
                <a:gs pos="100000">
                  <a:srgbClr val="10844A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xmlns="" id="{9DB69BD3-6CE2-4AEE-B18F-863794A057B3}"/>
                </a:ext>
              </a:extLst>
            </p:cNvPr>
            <p:cNvSpPr/>
            <p:nvPr/>
          </p:nvSpPr>
          <p:spPr>
            <a:xfrm>
              <a:off x="2619659" y="3848923"/>
              <a:ext cx="224189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보상청구</a:t>
              </a:r>
              <a:endParaRPr lang="en-US" altLang="ko-KR" sz="36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증가</a:t>
              </a:r>
              <a:endParaRPr lang="en-US" altLang="ko-KR" sz="20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xmlns="" id="{F1538EFF-B277-484B-AFC3-CBBE4FA894E1}"/>
                </a:ext>
              </a:extLst>
            </p:cNvPr>
            <p:cNvSpPr/>
            <p:nvPr/>
          </p:nvSpPr>
          <p:spPr>
            <a:xfrm>
              <a:off x="5398076" y="3848924"/>
              <a:ext cx="178949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손해율</a:t>
              </a:r>
              <a:endParaRPr lang="en-US" altLang="ko-KR" sz="36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상승</a:t>
              </a:r>
              <a:endParaRPr lang="en-US" altLang="ko-KR" sz="20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xmlns="" id="{267BBAEF-D7E8-469F-B5CA-20104CC6B24B}"/>
                </a:ext>
              </a:extLst>
            </p:cNvPr>
            <p:cNvSpPr/>
            <p:nvPr/>
          </p:nvSpPr>
          <p:spPr>
            <a:xfrm>
              <a:off x="8034034" y="3848924"/>
              <a:ext cx="174355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보험료</a:t>
              </a:r>
              <a:endParaRPr lang="en-US" altLang="ko-KR" sz="36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  <a:p>
              <a:pPr algn="ctr"/>
              <a:r>
                <a:rPr lang="ko-KR" altLang="en-US" sz="3600" b="1">
                  <a:gradFill>
                    <a:gsLst>
                      <a:gs pos="0">
                        <a:srgbClr val="4BB208"/>
                      </a:gs>
                      <a:gs pos="55000">
                        <a:srgbClr val="4BB208"/>
                      </a:gs>
                      <a:gs pos="100000">
                        <a:srgbClr val="10844A"/>
                      </a:gs>
                    </a:gsLst>
                    <a:lin ang="10800000" scaled="0"/>
                  </a:gradFill>
                  <a:latin typeface="배달의민족 연성" panose="020B0600000101010101" pitchFamily="50" charset="-127"/>
                  <a:ea typeface="배달의민족 연성" panose="020B0600000101010101" pitchFamily="50" charset="-127"/>
                </a:rPr>
                <a:t>인상</a:t>
              </a:r>
              <a:endParaRPr lang="en-US" altLang="ko-KR" sz="2000" b="1">
                <a:gradFill>
                  <a:gsLst>
                    <a:gs pos="0">
                      <a:srgbClr val="4BB208"/>
                    </a:gs>
                    <a:gs pos="55000">
                      <a:srgbClr val="4BB208"/>
                    </a:gs>
                    <a:gs pos="100000">
                      <a:srgbClr val="10844A"/>
                    </a:gs>
                  </a:gsLst>
                  <a:lin ang="10800000" scaled="0"/>
                </a:gradFill>
                <a:latin typeface="배달의민족 연성" panose="020B0600000101010101" pitchFamily="50" charset="-127"/>
                <a:ea typeface="배달의민족 연성" panose="020B0600000101010101" pitchFamily="50" charset="-127"/>
              </a:endParaRPr>
            </a:p>
          </p:txBody>
        </p:sp>
        <p:sp>
          <p:nvSpPr>
            <p:cNvPr id="17" name="오른쪽 화살표 15">
              <a:extLst>
                <a:ext uri="{FF2B5EF4-FFF2-40B4-BE49-F238E27FC236}">
                  <a16:creationId xmlns:a16="http://schemas.microsoft.com/office/drawing/2014/main" xmlns="" id="{41DC4FE5-A6C7-4E71-8CE4-85DB01234C0E}"/>
                </a:ext>
              </a:extLst>
            </p:cNvPr>
            <p:cNvSpPr/>
            <p:nvPr/>
          </p:nvSpPr>
          <p:spPr>
            <a:xfrm>
              <a:off x="2146150" y="4058533"/>
              <a:ext cx="599160" cy="735597"/>
            </a:xfrm>
            <a:prstGeom prst="rightArrow">
              <a:avLst>
                <a:gd name="adj1" fmla="val 45646"/>
                <a:gd name="adj2" fmla="val 53627"/>
              </a:avLst>
            </a:prstGeom>
            <a:gradFill>
              <a:gsLst>
                <a:gs pos="0">
                  <a:srgbClr val="4BB208"/>
                </a:gs>
                <a:gs pos="55000">
                  <a:srgbClr val="4BB208"/>
                </a:gs>
                <a:gs pos="100000">
                  <a:srgbClr val="10844A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오른쪽 화살표 16">
              <a:extLst>
                <a:ext uri="{FF2B5EF4-FFF2-40B4-BE49-F238E27FC236}">
                  <a16:creationId xmlns:a16="http://schemas.microsoft.com/office/drawing/2014/main" xmlns="" id="{5383520E-A1DE-4764-B35B-32ACA0E24CE6}"/>
                </a:ext>
              </a:extLst>
            </p:cNvPr>
            <p:cNvSpPr/>
            <p:nvPr/>
          </p:nvSpPr>
          <p:spPr>
            <a:xfrm>
              <a:off x="7325661" y="4020030"/>
              <a:ext cx="599160" cy="735597"/>
            </a:xfrm>
            <a:prstGeom prst="rightArrow">
              <a:avLst>
                <a:gd name="adj1" fmla="val 45646"/>
                <a:gd name="adj2" fmla="val 53627"/>
              </a:avLst>
            </a:prstGeom>
            <a:gradFill>
              <a:gsLst>
                <a:gs pos="0">
                  <a:srgbClr val="4BB208"/>
                </a:gs>
                <a:gs pos="55000">
                  <a:srgbClr val="4BB208"/>
                </a:gs>
                <a:gs pos="100000">
                  <a:srgbClr val="10844A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511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xmlns="" id="{6C090809-2BB9-4ACF-9AB2-B36EB923C6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047615" y="361943"/>
            <a:ext cx="3086299" cy="2151559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59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557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97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27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2997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A9372EBC-AEDD-4769-8544-8518F5652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2926" y="2553630"/>
            <a:ext cx="7899548" cy="3866227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xmlns="" id="{86AE9E64-EA17-4E67-9864-F18565DB00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467" y="908287"/>
            <a:ext cx="4260466" cy="1554639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7D47CDEC-8813-4FF7-84A0-9D0580BB9814}"/>
              </a:ext>
            </a:extLst>
          </p:cNvPr>
          <p:cNvSpPr/>
          <p:nvPr/>
        </p:nvSpPr>
        <p:spPr>
          <a:xfrm>
            <a:off x="12452939" y="1139487"/>
            <a:ext cx="55995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8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비갱신</a:t>
            </a:r>
            <a:endParaRPr lang="en-US" altLang="ko-KR" sz="7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19" name="모서리가 둥근 직사각형 74">
            <a:extLst>
              <a:ext uri="{FF2B5EF4-FFF2-40B4-BE49-F238E27FC236}">
                <a16:creationId xmlns:a16="http://schemas.microsoft.com/office/drawing/2014/main" xmlns="" id="{7245E8AA-6FEF-4625-A332-2FB273DEFFE6}"/>
              </a:ext>
            </a:extLst>
          </p:cNvPr>
          <p:cNvSpPr/>
          <p:nvPr/>
        </p:nvSpPr>
        <p:spPr>
          <a:xfrm>
            <a:off x="14573970" y="618786"/>
            <a:ext cx="1357460" cy="398510"/>
          </a:xfrm>
          <a:prstGeom prst="roundRect">
            <a:avLst/>
          </a:prstGeom>
          <a:solidFill>
            <a:srgbClr val="FF491D"/>
          </a:soli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DB only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xmlns="" id="{A366023E-A410-499F-9DBF-31EDAA075A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715378" y="578127"/>
            <a:ext cx="822750" cy="77354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665CE53-C077-47B8-A722-9546274802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4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26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6224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64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94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5664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xmlns="" id="{498C81FE-AD44-45CE-BF01-0FBED94CE6C3}"/>
              </a:ext>
            </a:extLst>
          </p:cNvPr>
          <p:cNvSpPr/>
          <p:nvPr/>
        </p:nvSpPr>
        <p:spPr>
          <a:xfrm>
            <a:off x="12122769" y="812799"/>
            <a:ext cx="4227211" cy="430213"/>
          </a:xfrm>
          <a:prstGeom prst="round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0" name="모서리가 둥근 직사각형 8">
            <a:extLst>
              <a:ext uri="{FF2B5EF4-FFF2-40B4-BE49-F238E27FC236}">
                <a16:creationId xmlns:a16="http://schemas.microsoft.com/office/drawing/2014/main" xmlns="" id="{FD7B2E15-3DF3-4920-BB43-E7869D1662E6}"/>
              </a:ext>
            </a:extLst>
          </p:cNvPr>
          <p:cNvSpPr/>
          <p:nvPr/>
        </p:nvSpPr>
        <p:spPr>
          <a:xfrm>
            <a:off x="10771882" y="807463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8D985A3A-5880-436E-B662-7296B601359D}"/>
              </a:ext>
            </a:extLst>
          </p:cNvPr>
          <p:cNvSpPr/>
          <p:nvPr/>
        </p:nvSpPr>
        <p:spPr>
          <a:xfrm>
            <a:off x="12161788" y="759631"/>
            <a:ext cx="4403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분리형보단 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통합형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9DB2BAFF-EC5B-49EF-9C2A-CD2DCF3F869B}"/>
              </a:ext>
            </a:extLst>
          </p:cNvPr>
          <p:cNvSpPr/>
          <p:nvPr/>
        </p:nvSpPr>
        <p:spPr>
          <a:xfrm>
            <a:off x="11400569" y="2016147"/>
            <a:ext cx="82376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3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각각 가입하는 것보다 </a:t>
            </a:r>
            <a:r>
              <a:rPr lang="ko-KR" altLang="en-US" sz="2300" dirty="0">
                <a:solidFill>
                  <a:srgbClr val="FF6699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더 저렴하니까</a:t>
            </a:r>
            <a:endParaRPr lang="en-US" altLang="ko-KR" sz="23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ko-KR" altLang="en-US" sz="3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통합형 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뇌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/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심장 </a:t>
            </a:r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진단비</a:t>
            </a:r>
            <a:endParaRPr lang="en-US" altLang="ko-KR" sz="28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12345CE8-7620-4A06-AD42-294AF331D65F}"/>
              </a:ext>
            </a:extLst>
          </p:cNvPr>
          <p:cNvSpPr/>
          <p:nvPr/>
        </p:nvSpPr>
        <p:spPr>
          <a:xfrm>
            <a:off x="10807242" y="1581073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왜 통합형이 더 낫다는 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거에요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..?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BC7D495B-8EBA-44B8-9342-518E352179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6420" y="3983161"/>
            <a:ext cx="6705961" cy="2126619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xmlns="" id="{C2606295-DB8A-4F87-AB41-EA496C2152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91225" y="3312660"/>
            <a:ext cx="1856351" cy="430818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FA01A155-8FC8-47B1-8029-A4F3E4DF02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84808" y="3845829"/>
            <a:ext cx="1607828" cy="184405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EEF74AB7-5FE0-4AEA-9095-E2A4A38508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02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700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40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7062" y="11233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4140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078E98A6-D161-4AD0-B7AA-B804B2453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3099" y="1086706"/>
            <a:ext cx="6774510" cy="535274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A5B62ABF-E00C-4A3F-9B46-936F97C32E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8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24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922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2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92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2362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104DA52C-98D9-4DF3-805F-B26B6C282F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7230" y="919690"/>
            <a:ext cx="7783940" cy="535023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5A562CE1-439E-4B09-ADCB-6BC471DC78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2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18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5716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56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86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5156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276311C8-AD6E-42AE-AB6E-55E459EF3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8205" y="2199968"/>
            <a:ext cx="8840789" cy="3469171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FCC69F37-26AE-4BBB-BBCF-F0434B11F5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4100" y="1070470"/>
            <a:ext cx="7529000" cy="593770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80DC4322-B1F8-4BB8-B81E-72AA2CD79F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8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>
            <a:extLst>
              <a:ext uri="{FF2B5EF4-FFF2-40B4-BE49-F238E27FC236}">
                <a16:creationId xmlns:a16="http://schemas.microsoft.com/office/drawing/2014/main" xmlns="" id="{CBDF170B-9D5E-4D40-BFEA-AF8C0F4D59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9221"/>
          <a:stretch/>
        </p:blipFill>
        <p:spPr>
          <a:xfrm rot="20951379">
            <a:off x="11528576" y="3978852"/>
            <a:ext cx="934987" cy="948078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xmlns="" id="{615AC5CE-5276-4F1F-9AE6-2B4E748FDF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55" r="32556"/>
          <a:stretch/>
        </p:blipFill>
        <p:spPr>
          <a:xfrm rot="712443">
            <a:off x="18303406" y="4122089"/>
            <a:ext cx="1020355" cy="948078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xmlns="" id="{5C6E36B1-F159-419A-96A7-5CCD82DD96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10"/>
          <a:stretch/>
        </p:blipFill>
        <p:spPr>
          <a:xfrm rot="21294525">
            <a:off x="13870163" y="5169014"/>
            <a:ext cx="1020355" cy="94807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7EFFBEB-3E09-482C-AE6E-AFDDB1BFE67B}"/>
              </a:ext>
            </a:extLst>
          </p:cNvPr>
          <p:cNvSpPr txBox="1"/>
          <p:nvPr/>
        </p:nvSpPr>
        <p:spPr>
          <a:xfrm>
            <a:off x="11188389" y="3660918"/>
            <a:ext cx="8789023" cy="2341858"/>
          </a:xfrm>
          <a:prstGeom prst="roundRect">
            <a:avLst/>
          </a:prstGeom>
          <a:noFill/>
          <a:ln>
            <a:solidFill>
              <a:srgbClr val="14A65D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chemeClr val="bg1">
                <a:alpha val="70000"/>
              </a:scheme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endParaRPr lang="en-US" altLang="ko-KR" sz="3200" b="1" kern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007F41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sym typeface="Wingdings" panose="05000000000000000000" pitchFamily="2" charset="2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1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6859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99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9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6299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xmlns="" id="{72B66427-9E79-4477-AA6C-0BA87BD68C06}"/>
              </a:ext>
            </a:extLst>
          </p:cNvPr>
          <p:cNvSpPr/>
          <p:nvPr/>
        </p:nvSpPr>
        <p:spPr>
          <a:xfrm>
            <a:off x="12186269" y="812799"/>
            <a:ext cx="4227211" cy="430213"/>
          </a:xfrm>
          <a:prstGeom prst="round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0" name="모서리가 둥근 직사각형 8">
            <a:extLst>
              <a:ext uri="{FF2B5EF4-FFF2-40B4-BE49-F238E27FC236}">
                <a16:creationId xmlns:a16="http://schemas.microsoft.com/office/drawing/2014/main" xmlns="" id="{5B0160CF-D066-44C3-B5B0-4F9679BB2CC4}"/>
              </a:ext>
            </a:extLst>
          </p:cNvPr>
          <p:cNvSpPr/>
          <p:nvPr/>
        </p:nvSpPr>
        <p:spPr>
          <a:xfrm>
            <a:off x="10835382" y="807463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2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783DDA8F-98C7-4585-9963-6DBAB681FBA5}"/>
              </a:ext>
            </a:extLst>
          </p:cNvPr>
          <p:cNvSpPr/>
          <p:nvPr/>
        </p:nvSpPr>
        <p:spPr>
          <a:xfrm>
            <a:off x="12225288" y="759631"/>
            <a:ext cx="4403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분리형보단 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통합형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BDE05857-23DC-4AFC-9FF4-6102FB0D1407}"/>
              </a:ext>
            </a:extLst>
          </p:cNvPr>
          <p:cNvSpPr/>
          <p:nvPr/>
        </p:nvSpPr>
        <p:spPr>
          <a:xfrm>
            <a:off x="11464069" y="1831321"/>
            <a:ext cx="823766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3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깔끔하게 이거 하나면 오케이</a:t>
            </a:r>
            <a:r>
              <a:rPr lang="en-US" altLang="ko-KR" sz="23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~!</a:t>
            </a:r>
            <a:endParaRPr lang="en-US" altLang="ko-KR" sz="23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/>
            <a:r>
              <a:rPr lang="en-US" altLang="ko-KR" sz="1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(</a:t>
            </a:r>
            <a:r>
              <a:rPr lang="ko-KR" altLang="en-US" sz="1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통합형</a:t>
            </a:r>
            <a:r>
              <a:rPr lang="en-US" altLang="ko-KR" sz="1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)</a:t>
            </a:r>
            <a:r>
              <a:rPr lang="ko-KR" altLang="en-US" sz="36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3600" dirty="0" err="1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암주요</a:t>
            </a:r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치료비 </a:t>
            </a:r>
            <a:r>
              <a:rPr lang="en-US" altLang="ko-KR" sz="36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+</a:t>
            </a:r>
          </a:p>
          <a:p>
            <a:pPr algn="ctr"/>
            <a:r>
              <a:rPr lang="ko-KR" altLang="en-US" sz="36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종합병원 암주요치료비</a:t>
            </a:r>
            <a:endParaRPr lang="en-US" altLang="ko-KR" sz="2800" dirty="0">
              <a:solidFill>
                <a:schemeClr val="bg2">
                  <a:lumMod val="25000"/>
                </a:schemeClr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A4798D2F-C46F-4BF4-B2E1-CF50984976F7}"/>
              </a:ext>
            </a:extLst>
          </p:cNvPr>
          <p:cNvSpPr/>
          <p:nvPr/>
        </p:nvSpPr>
        <p:spPr>
          <a:xfrm>
            <a:off x="10870742" y="1396247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암 특약 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왜이리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많아요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..?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어떻게 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가입해야되죠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?</a:t>
            </a:r>
          </a:p>
        </p:txBody>
      </p:sp>
      <p:sp>
        <p:nvSpPr>
          <p:cNvPr id="16" name="모서리가 둥근 직사각형 74">
            <a:extLst>
              <a:ext uri="{FF2B5EF4-FFF2-40B4-BE49-F238E27FC236}">
                <a16:creationId xmlns:a16="http://schemas.microsoft.com/office/drawing/2014/main" xmlns="" id="{9149DB6D-028A-455F-91CD-00D3C61089B8}"/>
              </a:ext>
            </a:extLst>
          </p:cNvPr>
          <p:cNvSpPr/>
          <p:nvPr/>
        </p:nvSpPr>
        <p:spPr>
          <a:xfrm rot="20856293">
            <a:off x="12043093" y="2144498"/>
            <a:ext cx="1117556" cy="55950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신담보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7" name="모서리가 둥근 직사각형 74">
            <a:extLst>
              <a:ext uri="{FF2B5EF4-FFF2-40B4-BE49-F238E27FC236}">
                <a16:creationId xmlns:a16="http://schemas.microsoft.com/office/drawing/2014/main" xmlns="" id="{BF6DCF85-7852-4893-A7FA-94862454397D}"/>
              </a:ext>
            </a:extLst>
          </p:cNvPr>
          <p:cNvSpPr/>
          <p:nvPr/>
        </p:nvSpPr>
        <p:spPr>
          <a:xfrm>
            <a:off x="11544639" y="4677142"/>
            <a:ext cx="1883075" cy="98078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수 술</a:t>
            </a:r>
            <a:endParaRPr lang="en-US" altLang="ko-KR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20" name="모서리가 둥근 직사각형 74">
            <a:extLst>
              <a:ext uri="{FF2B5EF4-FFF2-40B4-BE49-F238E27FC236}">
                <a16:creationId xmlns:a16="http://schemas.microsoft.com/office/drawing/2014/main" xmlns="" id="{7F303FEF-838B-4114-9202-B7C81531F636}"/>
              </a:ext>
            </a:extLst>
          </p:cNvPr>
          <p:cNvSpPr/>
          <p:nvPr/>
        </p:nvSpPr>
        <p:spPr>
          <a:xfrm>
            <a:off x="14651090" y="4677143"/>
            <a:ext cx="1883075" cy="98078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방사선</a:t>
            </a:r>
            <a:endParaRPr lang="en-US" altLang="ko-KR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21" name="모서리가 둥근 직사각형 74">
            <a:extLst>
              <a:ext uri="{FF2B5EF4-FFF2-40B4-BE49-F238E27FC236}">
                <a16:creationId xmlns:a16="http://schemas.microsoft.com/office/drawing/2014/main" xmlns="" id="{43953AB2-29C0-46EC-938F-7340D4D47C37}"/>
              </a:ext>
            </a:extLst>
          </p:cNvPr>
          <p:cNvSpPr/>
          <p:nvPr/>
        </p:nvSpPr>
        <p:spPr>
          <a:xfrm>
            <a:off x="17757541" y="4677142"/>
            <a:ext cx="1883075" cy="98078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약 물</a:t>
            </a:r>
            <a:endParaRPr lang="en-US" altLang="ko-KR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22" name="십자형 21">
            <a:extLst>
              <a:ext uri="{FF2B5EF4-FFF2-40B4-BE49-F238E27FC236}">
                <a16:creationId xmlns:a16="http://schemas.microsoft.com/office/drawing/2014/main" xmlns="" id="{1C8B9880-8399-4D8E-A454-5A7C8A1F8AD9}"/>
              </a:ext>
            </a:extLst>
          </p:cNvPr>
          <p:cNvSpPr/>
          <p:nvPr/>
        </p:nvSpPr>
        <p:spPr>
          <a:xfrm>
            <a:off x="16874003" y="4907241"/>
            <a:ext cx="543699" cy="543699"/>
          </a:xfrm>
          <a:prstGeom prst="plus">
            <a:avLst>
              <a:gd name="adj" fmla="val 37084"/>
            </a:avLst>
          </a:prstGeom>
          <a:solidFill>
            <a:srgbClr val="1084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십자형 22">
            <a:extLst>
              <a:ext uri="{FF2B5EF4-FFF2-40B4-BE49-F238E27FC236}">
                <a16:creationId xmlns:a16="http://schemas.microsoft.com/office/drawing/2014/main" xmlns="" id="{18DDE933-0A93-4BFC-A097-32DCC78277DA}"/>
              </a:ext>
            </a:extLst>
          </p:cNvPr>
          <p:cNvSpPr/>
          <p:nvPr/>
        </p:nvSpPr>
        <p:spPr>
          <a:xfrm>
            <a:off x="13767552" y="4907241"/>
            <a:ext cx="543699" cy="543699"/>
          </a:xfrm>
          <a:prstGeom prst="plus">
            <a:avLst>
              <a:gd name="adj" fmla="val 37084"/>
            </a:avLst>
          </a:prstGeom>
          <a:solidFill>
            <a:srgbClr val="1084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3E7D9055-1C76-4D85-BA8C-B66230F944D8}"/>
              </a:ext>
            </a:extLst>
          </p:cNvPr>
          <p:cNvSpPr/>
          <p:nvPr/>
        </p:nvSpPr>
        <p:spPr>
          <a:xfrm>
            <a:off x="10870742" y="3776928"/>
            <a:ext cx="94243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3</a:t>
            </a:r>
            <a:r>
              <a:rPr lang="ko-KR" altLang="en-US" sz="3200" b="1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대 암 치료를 하나의 특약으로 한방에</a:t>
            </a:r>
            <a:r>
              <a:rPr lang="en-US" altLang="ko-KR" sz="3200" b="1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~!</a:t>
            </a:r>
          </a:p>
        </p:txBody>
      </p:sp>
      <p:pic>
        <p:nvPicPr>
          <p:cNvPr id="59" name="그림 58">
            <a:extLst>
              <a:ext uri="{FF2B5EF4-FFF2-40B4-BE49-F238E27FC236}">
                <a16:creationId xmlns:a16="http://schemas.microsoft.com/office/drawing/2014/main" xmlns="" id="{1F493D2B-79DF-4216-A550-A3094FA225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70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668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8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862" y="11233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2108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A458817D-CB0F-4949-878F-B1198543BC50}"/>
              </a:ext>
            </a:extLst>
          </p:cNvPr>
          <p:cNvSpPr/>
          <p:nvPr/>
        </p:nvSpPr>
        <p:spPr>
          <a:xfrm>
            <a:off x="11847296" y="2328390"/>
            <a:ext cx="6671921" cy="8072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13" name="갈매기형 수장 18">
            <a:extLst>
              <a:ext uri="{FF2B5EF4-FFF2-40B4-BE49-F238E27FC236}">
                <a16:creationId xmlns:a16="http://schemas.microsoft.com/office/drawing/2014/main" xmlns="" id="{E8D6DF88-63E0-49B0-9D2D-BE5B9530EF43}"/>
              </a:ext>
            </a:extLst>
          </p:cNvPr>
          <p:cNvSpPr/>
          <p:nvPr/>
        </p:nvSpPr>
        <p:spPr>
          <a:xfrm>
            <a:off x="11664540" y="1902377"/>
            <a:ext cx="272829" cy="852026"/>
          </a:xfrm>
          <a:prstGeom prst="chevron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갈매기형 수장 19">
            <a:extLst>
              <a:ext uri="{FF2B5EF4-FFF2-40B4-BE49-F238E27FC236}">
                <a16:creationId xmlns:a16="http://schemas.microsoft.com/office/drawing/2014/main" xmlns="" id="{DDD4B5DF-2CC4-4084-97C6-395BB445071F}"/>
              </a:ext>
            </a:extLst>
          </p:cNvPr>
          <p:cNvSpPr/>
          <p:nvPr/>
        </p:nvSpPr>
        <p:spPr>
          <a:xfrm>
            <a:off x="18377769" y="1902377"/>
            <a:ext cx="272829" cy="852026"/>
          </a:xfrm>
          <a:prstGeom prst="chevron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갈매기형 수장 27">
            <a:extLst>
              <a:ext uri="{FF2B5EF4-FFF2-40B4-BE49-F238E27FC236}">
                <a16:creationId xmlns:a16="http://schemas.microsoft.com/office/drawing/2014/main" xmlns="" id="{E3246762-0F76-4808-B2F5-451B078149A1}"/>
              </a:ext>
            </a:extLst>
          </p:cNvPr>
          <p:cNvSpPr/>
          <p:nvPr/>
        </p:nvSpPr>
        <p:spPr>
          <a:xfrm>
            <a:off x="13007186" y="1902377"/>
            <a:ext cx="272829" cy="852026"/>
          </a:xfrm>
          <a:prstGeom prst="chevron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47134CD-996C-4565-A36C-01B7B8D61ED2}"/>
              </a:ext>
            </a:extLst>
          </p:cNvPr>
          <p:cNvSpPr txBox="1"/>
          <p:nvPr/>
        </p:nvSpPr>
        <p:spPr>
          <a:xfrm>
            <a:off x="11937369" y="1129288"/>
            <a:ext cx="956563" cy="546234"/>
          </a:xfrm>
          <a:prstGeom prst="roundRect">
            <a:avLst/>
          </a:prstGeom>
          <a:solidFill>
            <a:schemeClr val="bg2">
              <a:lumMod val="25000"/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진단 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1</a:t>
            </a:r>
            <a:r>
              <a:rPr lang="ko-KR" altLang="en-US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차년</a:t>
            </a: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19" name="모서리가 둥근 직사각형 41">
            <a:extLst>
              <a:ext uri="{FF2B5EF4-FFF2-40B4-BE49-F238E27FC236}">
                <a16:creationId xmlns:a16="http://schemas.microsoft.com/office/drawing/2014/main" xmlns="" id="{2C47F1FA-8DFD-4C5D-B27C-22F4DFFBBCA4}"/>
              </a:ext>
            </a:extLst>
          </p:cNvPr>
          <p:cNvSpPr/>
          <p:nvPr/>
        </p:nvSpPr>
        <p:spPr>
          <a:xfrm>
            <a:off x="11009522" y="3013474"/>
            <a:ext cx="1194515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24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</a:t>
            </a:r>
            <a:endParaRPr lang="en-US" altLang="ko-KR" sz="1600" b="1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월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일</a:t>
            </a: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xmlns="" id="{54DC4ACF-624B-44AA-80A2-6A766A518C1E}"/>
              </a:ext>
            </a:extLst>
          </p:cNvPr>
          <p:cNvSpPr/>
          <p:nvPr/>
        </p:nvSpPr>
        <p:spPr>
          <a:xfrm>
            <a:off x="12024977" y="2206204"/>
            <a:ext cx="894599" cy="328032"/>
          </a:xfrm>
          <a:prstGeom prst="ellipse">
            <a:avLst/>
          </a:prstGeom>
          <a:solidFill>
            <a:srgbClr val="008F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9EF03F2-B3FF-44B7-A79D-41501442A7D7}"/>
              </a:ext>
            </a:extLst>
          </p:cNvPr>
          <p:cNvSpPr txBox="1"/>
          <p:nvPr/>
        </p:nvSpPr>
        <p:spPr>
          <a:xfrm>
            <a:off x="12190747" y="2201638"/>
            <a:ext cx="587355" cy="327124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400" b="1" kern="0" spc="-50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암수술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24" name="모서리가 둥근 직사각형 54">
            <a:extLst>
              <a:ext uri="{FF2B5EF4-FFF2-40B4-BE49-F238E27FC236}">
                <a16:creationId xmlns:a16="http://schemas.microsoft.com/office/drawing/2014/main" xmlns="" id="{86D2FA36-729B-4C63-ACBD-859BEB8569FE}"/>
              </a:ext>
            </a:extLst>
          </p:cNvPr>
          <p:cNvSpPr/>
          <p:nvPr/>
        </p:nvSpPr>
        <p:spPr>
          <a:xfrm>
            <a:off x="10745822" y="3684250"/>
            <a:ext cx="8019292" cy="385865"/>
          </a:xfrm>
          <a:prstGeom prst="roundRect">
            <a:avLst/>
          </a:prstGeom>
          <a:noFill/>
          <a:ln w="12700">
            <a:solidFill>
              <a:srgbClr val="33A5C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갈매기형 수장 27">
            <a:extLst>
              <a:ext uri="{FF2B5EF4-FFF2-40B4-BE49-F238E27FC236}">
                <a16:creationId xmlns:a16="http://schemas.microsoft.com/office/drawing/2014/main" xmlns="" id="{432C58B9-3E3F-459E-8736-5D69D1A8AAEA}"/>
              </a:ext>
            </a:extLst>
          </p:cNvPr>
          <p:cNvSpPr/>
          <p:nvPr/>
        </p:nvSpPr>
        <p:spPr>
          <a:xfrm>
            <a:off x="17035124" y="1902377"/>
            <a:ext cx="272829" cy="852026"/>
          </a:xfrm>
          <a:prstGeom prst="chevron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갈매기형 수장 27">
            <a:extLst>
              <a:ext uri="{FF2B5EF4-FFF2-40B4-BE49-F238E27FC236}">
                <a16:creationId xmlns:a16="http://schemas.microsoft.com/office/drawing/2014/main" xmlns="" id="{AB6B13F3-0A62-4D2E-89BF-AC24F018DAAC}"/>
              </a:ext>
            </a:extLst>
          </p:cNvPr>
          <p:cNvSpPr/>
          <p:nvPr/>
        </p:nvSpPr>
        <p:spPr>
          <a:xfrm>
            <a:off x="15692478" y="1902377"/>
            <a:ext cx="272829" cy="852026"/>
          </a:xfrm>
          <a:prstGeom prst="chevron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4" name="모서리가 둥근 직사각형 41">
            <a:extLst>
              <a:ext uri="{FF2B5EF4-FFF2-40B4-BE49-F238E27FC236}">
                <a16:creationId xmlns:a16="http://schemas.microsoft.com/office/drawing/2014/main" xmlns="" id="{86B8FF68-45AF-4D4A-A997-E011693BC378}"/>
              </a:ext>
            </a:extLst>
          </p:cNvPr>
          <p:cNvSpPr/>
          <p:nvPr/>
        </p:nvSpPr>
        <p:spPr>
          <a:xfrm>
            <a:off x="12392982" y="3013474"/>
            <a:ext cx="1194515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25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</a:t>
            </a:r>
            <a:endParaRPr lang="en-US" altLang="ko-KR" sz="1600" b="1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월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일</a:t>
            </a:r>
          </a:p>
        </p:txBody>
      </p:sp>
      <p:sp>
        <p:nvSpPr>
          <p:cNvPr id="35" name="모서리가 둥근 직사각형 41">
            <a:extLst>
              <a:ext uri="{FF2B5EF4-FFF2-40B4-BE49-F238E27FC236}">
                <a16:creationId xmlns:a16="http://schemas.microsoft.com/office/drawing/2014/main" xmlns="" id="{0430F44F-871E-45A4-9F9C-FE4270ECA103}"/>
              </a:ext>
            </a:extLst>
          </p:cNvPr>
          <p:cNvSpPr/>
          <p:nvPr/>
        </p:nvSpPr>
        <p:spPr>
          <a:xfrm>
            <a:off x="13776442" y="3013474"/>
            <a:ext cx="1194515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26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</a:t>
            </a:r>
            <a:endParaRPr lang="en-US" altLang="ko-KR" sz="1600" b="1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월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일</a:t>
            </a:r>
          </a:p>
        </p:txBody>
      </p:sp>
      <p:sp>
        <p:nvSpPr>
          <p:cNvPr id="36" name="모서리가 둥근 직사각형 41">
            <a:extLst>
              <a:ext uri="{FF2B5EF4-FFF2-40B4-BE49-F238E27FC236}">
                <a16:creationId xmlns:a16="http://schemas.microsoft.com/office/drawing/2014/main" xmlns="" id="{6C27D711-F029-48CB-965E-F86FBEB932D4}"/>
              </a:ext>
            </a:extLst>
          </p:cNvPr>
          <p:cNvSpPr/>
          <p:nvPr/>
        </p:nvSpPr>
        <p:spPr>
          <a:xfrm>
            <a:off x="15159902" y="3013474"/>
            <a:ext cx="1194515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27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</a:t>
            </a:r>
            <a:endParaRPr lang="en-US" altLang="ko-KR" sz="1600" b="1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월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일</a:t>
            </a:r>
          </a:p>
        </p:txBody>
      </p:sp>
      <p:sp>
        <p:nvSpPr>
          <p:cNvPr id="37" name="모서리가 둥근 직사각형 41">
            <a:extLst>
              <a:ext uri="{FF2B5EF4-FFF2-40B4-BE49-F238E27FC236}">
                <a16:creationId xmlns:a16="http://schemas.microsoft.com/office/drawing/2014/main" xmlns="" id="{C47D1AD4-4C26-4F86-B747-C9610C7F01E3}"/>
              </a:ext>
            </a:extLst>
          </p:cNvPr>
          <p:cNvSpPr/>
          <p:nvPr/>
        </p:nvSpPr>
        <p:spPr>
          <a:xfrm>
            <a:off x="16543362" y="3013474"/>
            <a:ext cx="1194515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28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</a:t>
            </a:r>
            <a:endParaRPr lang="en-US" altLang="ko-KR" sz="1600" b="1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월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일</a:t>
            </a:r>
          </a:p>
        </p:txBody>
      </p:sp>
      <p:sp>
        <p:nvSpPr>
          <p:cNvPr id="38" name="갈매기형 수장 27">
            <a:extLst>
              <a:ext uri="{FF2B5EF4-FFF2-40B4-BE49-F238E27FC236}">
                <a16:creationId xmlns:a16="http://schemas.microsoft.com/office/drawing/2014/main" xmlns="" id="{269E3178-E418-4563-A6E7-E94468F99C85}"/>
              </a:ext>
            </a:extLst>
          </p:cNvPr>
          <p:cNvSpPr/>
          <p:nvPr/>
        </p:nvSpPr>
        <p:spPr>
          <a:xfrm>
            <a:off x="14349832" y="1902377"/>
            <a:ext cx="272829" cy="852026"/>
          </a:xfrm>
          <a:prstGeom prst="chevron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모서리가 둥근 직사각형 41">
            <a:extLst>
              <a:ext uri="{FF2B5EF4-FFF2-40B4-BE49-F238E27FC236}">
                <a16:creationId xmlns:a16="http://schemas.microsoft.com/office/drawing/2014/main" xmlns="" id="{E65A364D-A8F1-4255-A445-E604767D5399}"/>
              </a:ext>
            </a:extLst>
          </p:cNvPr>
          <p:cNvSpPr/>
          <p:nvPr/>
        </p:nvSpPr>
        <p:spPr>
          <a:xfrm>
            <a:off x="17926824" y="3013474"/>
            <a:ext cx="1194515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29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</a:t>
            </a:r>
            <a:endParaRPr lang="en-US" altLang="ko-KR" sz="1600" b="1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월</a:t>
            </a:r>
            <a:r>
              <a:rPr lang="en-US" altLang="ko-KR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일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24B3B19-59D7-4BA2-AEC4-E3CE8A990398}"/>
              </a:ext>
            </a:extLst>
          </p:cNvPr>
          <p:cNvSpPr txBox="1"/>
          <p:nvPr/>
        </p:nvSpPr>
        <p:spPr>
          <a:xfrm>
            <a:off x="13315907" y="1129288"/>
            <a:ext cx="956563" cy="546234"/>
          </a:xfrm>
          <a:prstGeom prst="roundRect">
            <a:avLst/>
          </a:prstGeom>
          <a:solidFill>
            <a:schemeClr val="bg2">
              <a:lumMod val="25000"/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진단 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2</a:t>
            </a:r>
            <a:r>
              <a:rPr lang="ko-KR" altLang="en-US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차년</a:t>
            </a: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DBCC7B6F-C5E2-4B24-ACE7-F2036F091F5A}"/>
              </a:ext>
            </a:extLst>
          </p:cNvPr>
          <p:cNvSpPr txBox="1"/>
          <p:nvPr/>
        </p:nvSpPr>
        <p:spPr>
          <a:xfrm>
            <a:off x="14694445" y="1129288"/>
            <a:ext cx="956563" cy="546234"/>
          </a:xfrm>
          <a:prstGeom prst="roundRect">
            <a:avLst/>
          </a:prstGeom>
          <a:solidFill>
            <a:schemeClr val="bg2">
              <a:lumMod val="25000"/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진단 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3</a:t>
            </a:r>
            <a:r>
              <a:rPr lang="ko-KR" altLang="en-US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차년</a:t>
            </a: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DB146FEA-8EA9-497D-A826-46B4C46F7D08}"/>
              </a:ext>
            </a:extLst>
          </p:cNvPr>
          <p:cNvSpPr txBox="1"/>
          <p:nvPr/>
        </p:nvSpPr>
        <p:spPr>
          <a:xfrm>
            <a:off x="16072983" y="1129288"/>
            <a:ext cx="956563" cy="546234"/>
          </a:xfrm>
          <a:prstGeom prst="roundRect">
            <a:avLst/>
          </a:prstGeom>
          <a:solidFill>
            <a:schemeClr val="bg2">
              <a:lumMod val="25000"/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진단 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4</a:t>
            </a:r>
            <a:r>
              <a:rPr lang="ko-KR" altLang="en-US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차년</a:t>
            </a: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80D8BFAC-46D8-4F86-8FE1-D84A64C79117}"/>
              </a:ext>
            </a:extLst>
          </p:cNvPr>
          <p:cNvSpPr txBox="1"/>
          <p:nvPr/>
        </p:nvSpPr>
        <p:spPr>
          <a:xfrm>
            <a:off x="17451523" y="1129288"/>
            <a:ext cx="956563" cy="546234"/>
          </a:xfrm>
          <a:prstGeom prst="roundRect">
            <a:avLst/>
          </a:prstGeom>
          <a:solidFill>
            <a:schemeClr val="bg2">
              <a:lumMod val="25000"/>
              <a:alpha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진단 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en-US" altLang="ko-KR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5</a:t>
            </a:r>
            <a:r>
              <a:rPr lang="ko-KR" altLang="en-US" sz="16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차년</a:t>
            </a:r>
            <a:r>
              <a:rPr lang="ko-KR" altLang="en-US" sz="12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도</a:t>
            </a:r>
            <a:endParaRPr lang="en-US" altLang="ko-KR" sz="12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xmlns="" id="{9966338C-4966-4E94-9E11-52F18CC630AF}"/>
              </a:ext>
            </a:extLst>
          </p:cNvPr>
          <p:cNvSpPr/>
          <p:nvPr/>
        </p:nvSpPr>
        <p:spPr>
          <a:xfrm>
            <a:off x="14726426" y="2210793"/>
            <a:ext cx="894599" cy="328032"/>
          </a:xfrm>
          <a:prstGeom prst="ellipse">
            <a:avLst/>
          </a:prstGeom>
          <a:solidFill>
            <a:srgbClr val="008F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290E49F7-BA14-4425-A85A-01B8D67EF63D}"/>
              </a:ext>
            </a:extLst>
          </p:cNvPr>
          <p:cNvSpPr txBox="1"/>
          <p:nvPr/>
        </p:nvSpPr>
        <p:spPr>
          <a:xfrm>
            <a:off x="14892196" y="2206227"/>
            <a:ext cx="587355" cy="327124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약물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xmlns="" id="{B91E8613-F248-4790-A04D-D6C0A67FF568}"/>
              </a:ext>
            </a:extLst>
          </p:cNvPr>
          <p:cNvSpPr/>
          <p:nvPr/>
        </p:nvSpPr>
        <p:spPr>
          <a:xfrm>
            <a:off x="16143965" y="2210770"/>
            <a:ext cx="894599" cy="328032"/>
          </a:xfrm>
          <a:prstGeom prst="ellipse">
            <a:avLst/>
          </a:prstGeom>
          <a:solidFill>
            <a:srgbClr val="008F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6F5B9D6D-A08F-4FEE-A657-BA1AF1FA629C}"/>
              </a:ext>
            </a:extLst>
          </p:cNvPr>
          <p:cNvSpPr txBox="1"/>
          <p:nvPr/>
        </p:nvSpPr>
        <p:spPr>
          <a:xfrm>
            <a:off x="16309735" y="2206204"/>
            <a:ext cx="587355" cy="327124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방사선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xmlns="" id="{A61BB317-4186-4AD6-A55E-66D4939AE078}"/>
              </a:ext>
            </a:extLst>
          </p:cNvPr>
          <p:cNvSpPr/>
          <p:nvPr/>
        </p:nvSpPr>
        <p:spPr>
          <a:xfrm>
            <a:off x="17469344" y="2113126"/>
            <a:ext cx="894599" cy="543999"/>
          </a:xfrm>
          <a:prstGeom prst="ellipse">
            <a:avLst/>
          </a:prstGeom>
          <a:solidFill>
            <a:srgbClr val="008FB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4CC4F90-E64E-4759-B269-EE5E32835B5C}"/>
              </a:ext>
            </a:extLst>
          </p:cNvPr>
          <p:cNvSpPr txBox="1"/>
          <p:nvPr/>
        </p:nvSpPr>
        <p:spPr>
          <a:xfrm>
            <a:off x="17605930" y="2205838"/>
            <a:ext cx="587355" cy="327124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lIns="0" rIns="0" rtlCol="0" anchor="ctr">
            <a:noAutofit/>
          </a:bodyPr>
          <a:lstStyle/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방사선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  <a:p>
            <a:pPr marL="171450" lvl="0" indent="-171450" algn="ctr" eaLnBrk="0" hangingPunct="0">
              <a:buClr>
                <a:srgbClr val="006600"/>
              </a:buClr>
            </a:pPr>
            <a:r>
              <a:rPr lang="ko-KR" altLang="en-US" sz="1400" b="1" kern="0" spc="-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  <a:sym typeface="Wingdings" panose="05000000000000000000" pitchFamily="2" charset="2"/>
              </a:rPr>
              <a:t>약물</a:t>
            </a:r>
            <a:endParaRPr lang="en-US" altLang="ko-KR" sz="1400" b="1" kern="0" spc="-50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  <a:sym typeface="Wingdings" panose="05000000000000000000" pitchFamily="2" charset="2"/>
            </a:endParaRPr>
          </a:p>
        </p:txBody>
      </p:sp>
      <p:sp>
        <p:nvSpPr>
          <p:cNvPr id="51" name="화살표: 아래쪽 50">
            <a:extLst>
              <a:ext uri="{FF2B5EF4-FFF2-40B4-BE49-F238E27FC236}">
                <a16:creationId xmlns:a16="http://schemas.microsoft.com/office/drawing/2014/main" xmlns="" id="{A3277C46-C773-4CC2-83BE-5EE4551C180B}"/>
              </a:ext>
            </a:extLst>
          </p:cNvPr>
          <p:cNvSpPr/>
          <p:nvPr/>
        </p:nvSpPr>
        <p:spPr>
          <a:xfrm>
            <a:off x="12338266" y="2695639"/>
            <a:ext cx="268021" cy="948447"/>
          </a:xfrm>
          <a:prstGeom prst="downArrow">
            <a:avLst/>
          </a:prstGeom>
          <a:solidFill>
            <a:srgbClr val="33A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화살표: 아래쪽 51">
            <a:extLst>
              <a:ext uri="{FF2B5EF4-FFF2-40B4-BE49-F238E27FC236}">
                <a16:creationId xmlns:a16="http://schemas.microsoft.com/office/drawing/2014/main" xmlns="" id="{129CC461-04FE-4AA1-B791-07E8C3C42011}"/>
              </a:ext>
            </a:extLst>
          </p:cNvPr>
          <p:cNvSpPr/>
          <p:nvPr/>
        </p:nvSpPr>
        <p:spPr>
          <a:xfrm>
            <a:off x="15063411" y="2695639"/>
            <a:ext cx="268021" cy="948447"/>
          </a:xfrm>
          <a:prstGeom prst="downArrow">
            <a:avLst/>
          </a:prstGeom>
          <a:solidFill>
            <a:srgbClr val="33A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화살표: 아래쪽 52">
            <a:extLst>
              <a:ext uri="{FF2B5EF4-FFF2-40B4-BE49-F238E27FC236}">
                <a16:creationId xmlns:a16="http://schemas.microsoft.com/office/drawing/2014/main" xmlns="" id="{8AE005C3-775C-4DCC-9D7D-2D73279C8B8C}"/>
              </a:ext>
            </a:extLst>
          </p:cNvPr>
          <p:cNvSpPr/>
          <p:nvPr/>
        </p:nvSpPr>
        <p:spPr>
          <a:xfrm>
            <a:off x="16433333" y="2695639"/>
            <a:ext cx="268021" cy="948447"/>
          </a:xfrm>
          <a:prstGeom prst="downArrow">
            <a:avLst/>
          </a:prstGeom>
          <a:solidFill>
            <a:srgbClr val="33A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화살표: 아래쪽 53">
            <a:extLst>
              <a:ext uri="{FF2B5EF4-FFF2-40B4-BE49-F238E27FC236}">
                <a16:creationId xmlns:a16="http://schemas.microsoft.com/office/drawing/2014/main" xmlns="" id="{7D7C27BC-E613-4CF4-BDDF-2C56D982FA90}"/>
              </a:ext>
            </a:extLst>
          </p:cNvPr>
          <p:cNvSpPr/>
          <p:nvPr/>
        </p:nvSpPr>
        <p:spPr>
          <a:xfrm>
            <a:off x="17849485" y="2695639"/>
            <a:ext cx="268021" cy="948447"/>
          </a:xfrm>
          <a:prstGeom prst="downArrow">
            <a:avLst/>
          </a:prstGeom>
          <a:solidFill>
            <a:srgbClr val="33A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모서리가 둥근 직사각형 41">
            <a:extLst>
              <a:ext uri="{FF2B5EF4-FFF2-40B4-BE49-F238E27FC236}">
                <a16:creationId xmlns:a16="http://schemas.microsoft.com/office/drawing/2014/main" xmlns="" id="{3950A37A-D719-42BF-AE0F-8C10A1090F80}"/>
              </a:ext>
            </a:extLst>
          </p:cNvPr>
          <p:cNvSpPr/>
          <p:nvPr/>
        </p:nvSpPr>
        <p:spPr>
          <a:xfrm>
            <a:off x="11635162" y="3741609"/>
            <a:ext cx="1574899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700</a:t>
            </a:r>
            <a:r>
              <a:rPr lang="ko-KR" altLang="en-US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만원</a:t>
            </a:r>
          </a:p>
        </p:txBody>
      </p:sp>
      <p:sp>
        <p:nvSpPr>
          <p:cNvPr id="57" name="모서리가 둥근 직사각형 41">
            <a:extLst>
              <a:ext uri="{FF2B5EF4-FFF2-40B4-BE49-F238E27FC236}">
                <a16:creationId xmlns:a16="http://schemas.microsoft.com/office/drawing/2014/main" xmlns="" id="{DC88A264-2193-44C3-9171-A61513B98212}"/>
              </a:ext>
            </a:extLst>
          </p:cNvPr>
          <p:cNvSpPr/>
          <p:nvPr/>
        </p:nvSpPr>
        <p:spPr>
          <a:xfrm>
            <a:off x="14412688" y="3741609"/>
            <a:ext cx="1574899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2,500</a:t>
            </a:r>
            <a:r>
              <a:rPr lang="ko-KR" altLang="en-US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만원</a:t>
            </a:r>
          </a:p>
        </p:txBody>
      </p:sp>
      <p:sp>
        <p:nvSpPr>
          <p:cNvPr id="58" name="모서리가 둥근 직사각형 41">
            <a:extLst>
              <a:ext uri="{FF2B5EF4-FFF2-40B4-BE49-F238E27FC236}">
                <a16:creationId xmlns:a16="http://schemas.microsoft.com/office/drawing/2014/main" xmlns="" id="{FB2F43FB-54D1-41D2-8842-93B3BE3CBB87}"/>
              </a:ext>
            </a:extLst>
          </p:cNvPr>
          <p:cNvSpPr/>
          <p:nvPr/>
        </p:nvSpPr>
        <p:spPr>
          <a:xfrm>
            <a:off x="15763814" y="3741609"/>
            <a:ext cx="1574899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800</a:t>
            </a:r>
            <a:r>
              <a:rPr lang="ko-KR" altLang="en-US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만원</a:t>
            </a:r>
          </a:p>
        </p:txBody>
      </p:sp>
      <p:sp>
        <p:nvSpPr>
          <p:cNvPr id="59" name="모서리가 둥근 직사각형 41">
            <a:extLst>
              <a:ext uri="{FF2B5EF4-FFF2-40B4-BE49-F238E27FC236}">
                <a16:creationId xmlns:a16="http://schemas.microsoft.com/office/drawing/2014/main" xmlns="" id="{7AC852C2-FED0-441F-94A2-CE180DFDAF87}"/>
              </a:ext>
            </a:extLst>
          </p:cNvPr>
          <p:cNvSpPr/>
          <p:nvPr/>
        </p:nvSpPr>
        <p:spPr>
          <a:xfrm>
            <a:off x="17190214" y="3741609"/>
            <a:ext cx="1574899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3,700</a:t>
            </a:r>
            <a:r>
              <a:rPr lang="ko-KR" altLang="en-US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만원</a:t>
            </a:r>
          </a:p>
        </p:txBody>
      </p:sp>
      <p:graphicFrame>
        <p:nvGraphicFramePr>
          <p:cNvPr id="60" name="표 59">
            <a:extLst>
              <a:ext uri="{FF2B5EF4-FFF2-40B4-BE49-F238E27FC236}">
                <a16:creationId xmlns:a16="http://schemas.microsoft.com/office/drawing/2014/main" xmlns="" id="{A54648C0-420F-4D21-9494-95DF423EC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33875"/>
              </p:ext>
            </p:extLst>
          </p:nvPr>
        </p:nvGraphicFramePr>
        <p:xfrm>
          <a:off x="10817889" y="4525805"/>
          <a:ext cx="8691823" cy="1668780"/>
        </p:xfrm>
        <a:graphic>
          <a:graphicData uri="http://schemas.openxmlformats.org/drawingml/2006/table">
            <a:tbl>
              <a:tblPr/>
              <a:tblGrid>
                <a:gridCol w="2505763">
                  <a:extLst>
                    <a:ext uri="{9D8B030D-6E8A-4147-A177-3AD203B41FA5}">
                      <a16:colId xmlns:a16="http://schemas.microsoft.com/office/drawing/2014/main" xmlns="" val="3406459981"/>
                    </a:ext>
                  </a:extLst>
                </a:gridCol>
                <a:gridCol w="1237212">
                  <a:extLst>
                    <a:ext uri="{9D8B030D-6E8A-4147-A177-3AD203B41FA5}">
                      <a16:colId xmlns:a16="http://schemas.microsoft.com/office/drawing/2014/main" xmlns="" val="261944128"/>
                    </a:ext>
                  </a:extLst>
                </a:gridCol>
                <a:gridCol w="1237212">
                  <a:extLst>
                    <a:ext uri="{9D8B030D-6E8A-4147-A177-3AD203B41FA5}">
                      <a16:colId xmlns:a16="http://schemas.microsoft.com/office/drawing/2014/main" xmlns="" val="1606030202"/>
                    </a:ext>
                  </a:extLst>
                </a:gridCol>
                <a:gridCol w="1237212">
                  <a:extLst>
                    <a:ext uri="{9D8B030D-6E8A-4147-A177-3AD203B41FA5}">
                      <a16:colId xmlns:a16="http://schemas.microsoft.com/office/drawing/2014/main" xmlns="" val="206452347"/>
                    </a:ext>
                  </a:extLst>
                </a:gridCol>
                <a:gridCol w="1237212">
                  <a:extLst>
                    <a:ext uri="{9D8B030D-6E8A-4147-A177-3AD203B41FA5}">
                      <a16:colId xmlns:a16="http://schemas.microsoft.com/office/drawing/2014/main" xmlns="" val="2097275428"/>
                    </a:ext>
                  </a:extLst>
                </a:gridCol>
                <a:gridCol w="1237212">
                  <a:extLst>
                    <a:ext uri="{9D8B030D-6E8A-4147-A177-3AD203B41FA5}">
                      <a16:colId xmlns:a16="http://schemas.microsoft.com/office/drawing/2014/main" xmlns="" val="3946573614"/>
                    </a:ext>
                  </a:extLst>
                </a:gridCol>
              </a:tblGrid>
              <a:tr h="55626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보험금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</a:t>
                      </a:r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차년도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</a:t>
                      </a:r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차년도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3</a:t>
                      </a:r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차년도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4</a:t>
                      </a:r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차년도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5</a:t>
                      </a:r>
                      <a:r>
                        <a:rPr lang="ko-KR" altLang="en-US" sz="1800" b="0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차년도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5898671"/>
                  </a:ext>
                </a:extLst>
              </a:tr>
              <a:tr h="55626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암주요치료비</a:t>
                      </a:r>
                      <a:endParaRPr lang="en-US" altLang="ko-KR" sz="18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-</a:t>
                      </a:r>
                      <a:endParaRPr lang="ko-KR" altLang="en-US" sz="18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1,000</a:t>
                      </a:r>
                      <a:r>
                        <a:rPr lang="ko-KR" altLang="en-US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5351595"/>
                  </a:ext>
                </a:extLst>
              </a:tr>
              <a:tr h="55626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800" b="0" i="0" u="none" strike="noStrike" dirty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종합병원 암주요치료비</a:t>
                      </a:r>
                      <a:endParaRPr lang="en-US" altLang="ko-KR" sz="1800" b="0" i="0" u="none" strike="noStrike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-</a:t>
                      </a:r>
                      <a:endParaRPr lang="ko-KR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-</a:t>
                      </a:r>
                      <a:endParaRPr lang="ko-KR" altLang="en-US" sz="18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2,000</a:t>
                      </a:r>
                      <a:r>
                        <a:rPr lang="ko-KR" altLang="en-US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-</a:t>
                      </a:r>
                      <a:endParaRPr lang="ko-KR" altLang="en-US" sz="18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배달의민족 주아" panose="02020603020101020101" pitchFamily="18" charset="-127"/>
                        <a:ea typeface="배달의민족 주아" panose="02020603020101020101" pitchFamily="18" charset="-127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3,000</a:t>
                      </a:r>
                      <a:r>
                        <a:rPr lang="ko-KR" altLang="en-US" sz="18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배달의민족 주아" panose="02020603020101020101" pitchFamily="18" charset="-127"/>
                          <a:ea typeface="배달의민족 주아" panose="02020603020101020101" pitchFamily="18" charset="-127"/>
                        </a:rPr>
                        <a:t>만원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9891518"/>
                  </a:ext>
                </a:extLst>
              </a:tr>
            </a:tbl>
          </a:graphicData>
        </a:graphic>
      </p:graphicFrame>
      <p:sp>
        <p:nvSpPr>
          <p:cNvPr id="61" name="모서리가 둥근 직사각형 41">
            <a:extLst>
              <a:ext uri="{FF2B5EF4-FFF2-40B4-BE49-F238E27FC236}">
                <a16:creationId xmlns:a16="http://schemas.microsoft.com/office/drawing/2014/main" xmlns="" id="{11373311-9EEB-40E5-AF38-7124063F1D24}"/>
              </a:ext>
            </a:extLst>
          </p:cNvPr>
          <p:cNvSpPr/>
          <p:nvPr/>
        </p:nvSpPr>
        <p:spPr>
          <a:xfrm>
            <a:off x="10535331" y="3755129"/>
            <a:ext cx="1489646" cy="2949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rgbClr val="33A5CB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본인부담금</a:t>
            </a:r>
          </a:p>
        </p:txBody>
      </p:sp>
      <p:pic>
        <p:nvPicPr>
          <p:cNvPr id="104" name="그림 103">
            <a:extLst>
              <a:ext uri="{FF2B5EF4-FFF2-40B4-BE49-F238E27FC236}">
                <a16:creationId xmlns:a16="http://schemas.microsoft.com/office/drawing/2014/main" xmlns="" id="{99FFE292-8BCA-4B39-A85D-E88489151A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3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62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160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30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1600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9" name="모서리가 둥근 직사각형 8">
            <a:extLst>
              <a:ext uri="{FF2B5EF4-FFF2-40B4-BE49-F238E27FC236}">
                <a16:creationId xmlns:a16="http://schemas.microsoft.com/office/drawing/2014/main" xmlns="" id="{9C1D9424-77B8-49DA-8E17-A48CA942AEDF}"/>
              </a:ext>
            </a:extLst>
          </p:cNvPr>
          <p:cNvSpPr/>
          <p:nvPr/>
        </p:nvSpPr>
        <p:spPr>
          <a:xfrm>
            <a:off x="11902805" y="812799"/>
            <a:ext cx="4442348" cy="430213"/>
          </a:xfrm>
          <a:prstGeom prst="round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0" name="모서리가 둥근 직사각형 8">
            <a:extLst>
              <a:ext uri="{FF2B5EF4-FFF2-40B4-BE49-F238E27FC236}">
                <a16:creationId xmlns:a16="http://schemas.microsoft.com/office/drawing/2014/main" xmlns="" id="{909B234F-23A6-4694-85FC-3DC14720E8DC}"/>
              </a:ext>
            </a:extLst>
          </p:cNvPr>
          <p:cNvSpPr/>
          <p:nvPr/>
        </p:nvSpPr>
        <p:spPr>
          <a:xfrm>
            <a:off x="10365482" y="807463"/>
            <a:ext cx="1641067" cy="442796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3 solution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0D809112-E3AF-4F90-9B64-537A1711159B}"/>
              </a:ext>
            </a:extLst>
          </p:cNvPr>
          <p:cNvSpPr/>
          <p:nvPr/>
        </p:nvSpPr>
        <p:spPr>
          <a:xfrm>
            <a:off x="11968458" y="759631"/>
            <a:ext cx="4403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뇌허</a:t>
            </a:r>
            <a:r>
              <a:rPr lang="ko-KR" altLang="en-US" sz="2800" dirty="0">
                <a:solidFill>
                  <a:srgbClr val="4BB208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납면</a:t>
            </a:r>
            <a:r>
              <a:rPr lang="ko-KR" altLang="en-US" sz="2800" dirty="0">
                <a:solidFill>
                  <a:schemeClr val="bg2">
                    <a:lumMod val="25000"/>
                  </a:schemeClr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으로 효율적으로</a:t>
            </a:r>
            <a:endParaRPr lang="en-US" altLang="ko-KR" sz="2000" dirty="0">
              <a:solidFill>
                <a:srgbClr val="FF6699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2485C6EC-974C-45DF-9235-A417B7AD2A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63788" y="1645105"/>
            <a:ext cx="8298423" cy="766074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xmlns="" id="{540B48FC-36DD-4978-8184-A8997493B6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6956" y="2889835"/>
            <a:ext cx="7572089" cy="305886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89CEADD2-F20E-4B9A-8119-1A352F0C8D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3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35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033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3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3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1473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A874845B-2E25-4EF5-B5F9-0EE16BC770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0087" y="907638"/>
            <a:ext cx="6860427" cy="680479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930184FB-33A3-470A-9B08-43E76C92ED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64967" y="1898079"/>
            <a:ext cx="6470666" cy="245965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804CD367-A410-4C4F-9C9B-BECE220AEC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14636" y="4485265"/>
            <a:ext cx="7371329" cy="182827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9A4FD278-01C4-4805-806E-227830EB72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AA00D38A-0223-40CE-BA0A-5B5F26B4D0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136" y="563637"/>
            <a:ext cx="8626329" cy="609843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48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2046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86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16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1473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보험료 인하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29BAEFF9-6503-4A58-81CB-9545DDB8BE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7800"/>
            <a:ext cx="9906000" cy="67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6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72AD240D-991F-4D2F-9804-ACF8B25DD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4305" y="725418"/>
            <a:ext cx="6621591" cy="5799281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3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5081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21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5162" y="1090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9F3E8F-F229-4D2A-BDA5-A13807DCA114}"/>
              </a:ext>
            </a:extLst>
          </p:cNvPr>
          <p:cNvSpPr txBox="1"/>
          <p:nvPr/>
        </p:nvSpPr>
        <p:spPr>
          <a:xfrm>
            <a:off x="104521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Ⅱ. 3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대질환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보장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87E09D09-A866-48A9-AA20-E263F47354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3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C5FD420B-2255-4F02-9754-EF30379130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0611" y="481243"/>
            <a:ext cx="9914313" cy="633865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52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201050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90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2062" y="10906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10490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354B9EE4-1212-4BD0-8FD6-8A3D7E2236A7}"/>
              </a:ext>
            </a:extLst>
          </p:cNvPr>
          <p:cNvSpPr/>
          <p:nvPr/>
        </p:nvSpPr>
        <p:spPr>
          <a:xfrm>
            <a:off x="11897413" y="5554566"/>
            <a:ext cx="8209175" cy="58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상상플러스  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한상플랜</a:t>
            </a:r>
            <a:endParaRPr lang="en-US" altLang="ko-KR" sz="2400" dirty="0">
              <a:solidFill>
                <a:schemeClr val="bg1">
                  <a:lumMod val="85000"/>
                </a:schemeClr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092909EA-D252-4928-92DA-1BF670710348}"/>
              </a:ext>
            </a:extLst>
          </p:cNvPr>
          <p:cNvSpPr/>
          <p:nvPr/>
        </p:nvSpPr>
        <p:spPr>
          <a:xfrm>
            <a:off x="13853524" y="2163598"/>
            <a:ext cx="4288483" cy="81582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C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新</a:t>
            </a:r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en-US" altLang="ko-KR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담 </a:t>
            </a:r>
            <a:r>
              <a:rPr lang="en-US" altLang="ko-KR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</a:t>
            </a:r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보</a:t>
            </a:r>
            <a:endParaRPr lang="en-US" altLang="ko-KR" sz="6600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DF0456C2-EED0-40ED-B673-750787FBE042}"/>
              </a:ext>
            </a:extLst>
          </p:cNvPr>
          <p:cNvSpPr/>
          <p:nvPr/>
        </p:nvSpPr>
        <p:spPr>
          <a:xfrm>
            <a:off x="13700942" y="2707126"/>
            <a:ext cx="4602116" cy="127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통합 상해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진단비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한방 외래 치료비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902BFA38-416C-4FE3-A7EA-9401FDD764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4573"/>
            <a:ext cx="9906000" cy="680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32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430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062" y="10906"/>
            <a:ext cx="1499195" cy="41018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BCB42A46-C943-4BAD-A586-5D6DF3F58D82}"/>
              </a:ext>
            </a:extLst>
          </p:cNvPr>
          <p:cNvSpPr/>
          <p:nvPr/>
        </p:nvSpPr>
        <p:spPr>
          <a:xfrm>
            <a:off x="10527842" y="661943"/>
            <a:ext cx="94243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DB</a:t>
            </a:r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손보는</a:t>
            </a:r>
            <a:endParaRPr lang="en-US" altLang="ko-KR" sz="40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  <a:p>
            <a:pPr algn="ctr"/>
            <a:r>
              <a:rPr lang="ko-KR" altLang="en-US" sz="4000" dirty="0">
                <a:solidFill>
                  <a:srgbClr val="FF6699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수술비</a:t>
            </a:r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도 </a:t>
            </a:r>
            <a:r>
              <a:rPr lang="ko-KR" altLang="en-US" sz="4000" dirty="0" err="1">
                <a:solidFill>
                  <a:srgbClr val="FF6699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올리스크</a:t>
            </a:r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보장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  <a:p>
            <a:pPr algn="ctr"/>
            <a:r>
              <a:rPr lang="ko-KR" altLang="en-US" sz="4000" dirty="0">
                <a:solidFill>
                  <a:srgbClr val="FF6699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진단비</a:t>
            </a:r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도 </a:t>
            </a:r>
            <a:r>
              <a:rPr lang="ko-KR" altLang="en-US" sz="4000" dirty="0">
                <a:solidFill>
                  <a:srgbClr val="FF6699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통합형</a:t>
            </a:r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</a:t>
            </a:r>
            <a:r>
              <a:rPr lang="ko-KR" altLang="en-US" sz="4000" dirty="0" err="1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올커버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A21AAC13-F330-4578-8C60-B22EDB15D8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3149" y="2079778"/>
            <a:ext cx="3013702" cy="426293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A84C424E-CC62-4B60-AAC7-273E4E8A5188}"/>
              </a:ext>
            </a:extLst>
          </p:cNvPr>
          <p:cNvSpPr/>
          <p:nvPr/>
        </p:nvSpPr>
        <p:spPr>
          <a:xfrm>
            <a:off x="10287000" y="5063015"/>
            <a:ext cx="9906000" cy="923330"/>
          </a:xfrm>
          <a:prstGeom prst="rect">
            <a:avLst/>
          </a:prstGeom>
          <a:solidFill>
            <a:schemeClr val="tx1">
              <a:alpha val="84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이제는 </a:t>
            </a:r>
            <a:r>
              <a:rPr lang="ko-KR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상해</a:t>
            </a:r>
            <a:r>
              <a:rPr lang="ko-KR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보장도 </a:t>
            </a:r>
            <a:r>
              <a:rPr lang="ko-KR" altLang="en-US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통합형</a:t>
            </a:r>
            <a:r>
              <a:rPr lang="ko-KR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으로</a:t>
            </a:r>
            <a:r>
              <a:rPr lang="en-US" altLang="ko-KR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xmlns="" id="{B8ED1B3B-75D8-4125-AAD5-FD05510A9206}"/>
              </a:ext>
            </a:extLst>
          </p:cNvPr>
          <p:cNvSpPr/>
          <p:nvPr/>
        </p:nvSpPr>
        <p:spPr>
          <a:xfrm rot="20722367">
            <a:off x="10665309" y="1596944"/>
            <a:ext cx="2127130" cy="100249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매회지급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질병수술비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xmlns="" id="{FFD3A4DD-4F06-4420-AE26-3F332ACF2F7C}"/>
              </a:ext>
            </a:extLst>
          </p:cNvPr>
          <p:cNvSpPr/>
          <p:nvPr/>
        </p:nvSpPr>
        <p:spPr>
          <a:xfrm rot="999058">
            <a:off x="17577490" y="1596944"/>
            <a:ext cx="2127130" cy="1002493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통합형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  <a:p>
            <a:pPr algn="ctr"/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뇌심진단비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3CF646-11FC-42B4-AE6E-816F5CE218BA}"/>
              </a:ext>
            </a:extLst>
          </p:cNvPr>
          <p:cNvSpPr txBox="1"/>
          <p:nvPr/>
        </p:nvSpPr>
        <p:spPr>
          <a:xfrm>
            <a:off x="102870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</a:t>
            </a:r>
            <a:r>
              <a:rPr lang="en-US" altLang="ko-KR" sz="2400" b="1" spc="-5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7433F32-D1FA-4596-8074-3A45942E14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0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67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065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5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562" y="10906"/>
            <a:ext cx="1499195" cy="41018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BFC0C804-6A10-4160-BB20-D990FDB879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86093" y="958726"/>
            <a:ext cx="6634814" cy="141563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5FDC1306-F848-46BC-B93F-E35FA323B2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35756" y="3076857"/>
            <a:ext cx="8335489" cy="29504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78C80B2-E84B-4553-98FD-1A1F46953399}"/>
              </a:ext>
            </a:extLst>
          </p:cNvPr>
          <p:cNvSpPr txBox="1"/>
          <p:nvPr/>
        </p:nvSpPr>
        <p:spPr>
          <a:xfrm>
            <a:off x="103505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</a:t>
            </a:r>
            <a:r>
              <a:rPr lang="en-US" altLang="ko-KR" sz="2400" b="1" spc="-5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50538274-6979-418D-8CE6-981DDA6793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0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그림 43">
            <a:extLst>
              <a:ext uri="{FF2B5EF4-FFF2-40B4-BE49-F238E27FC236}">
                <a16:creationId xmlns:a16="http://schemas.microsoft.com/office/drawing/2014/main" xmlns="" id="{377A7B9C-B35B-4082-A8B8-28E66E8B8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05" l="952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71760">
            <a:off x="16870720" y="3247496"/>
            <a:ext cx="3295507" cy="3465204"/>
          </a:xfrm>
          <a:prstGeom prst="rect">
            <a:avLst/>
          </a:prstGeom>
        </p:spPr>
      </p:pic>
      <p:sp>
        <p:nvSpPr>
          <p:cNvPr id="31" name="모서리가 둥근 직사각형 24">
            <a:extLst>
              <a:ext uri="{FF2B5EF4-FFF2-40B4-BE49-F238E27FC236}">
                <a16:creationId xmlns:a16="http://schemas.microsoft.com/office/drawing/2014/main" xmlns="" id="{21023361-1132-4718-8B26-1140EF45B4AD}"/>
              </a:ext>
            </a:extLst>
          </p:cNvPr>
          <p:cNvSpPr/>
          <p:nvPr/>
        </p:nvSpPr>
        <p:spPr>
          <a:xfrm>
            <a:off x="10833989" y="3429000"/>
            <a:ext cx="6216897" cy="2947118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8601" y="64654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68421" y="64725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2476" y="4818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5462" y="49006"/>
            <a:ext cx="1499195" cy="41018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250403D3-5AC7-4E1C-81FA-F89F2595BD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38572" y="1021596"/>
            <a:ext cx="7253656" cy="2110710"/>
          </a:xfrm>
          <a:prstGeom prst="rect">
            <a:avLst/>
          </a:prstGeom>
        </p:spPr>
      </p:pic>
      <p:sp>
        <p:nvSpPr>
          <p:cNvPr id="29" name="모서리가 둥근 직사각형 19">
            <a:extLst>
              <a:ext uri="{FF2B5EF4-FFF2-40B4-BE49-F238E27FC236}">
                <a16:creationId xmlns:a16="http://schemas.microsoft.com/office/drawing/2014/main" xmlns="" id="{9C974AF8-5647-4D82-AC96-2CDD27689922}"/>
              </a:ext>
            </a:extLst>
          </p:cNvPr>
          <p:cNvSpPr/>
          <p:nvPr/>
        </p:nvSpPr>
        <p:spPr>
          <a:xfrm>
            <a:off x="11331831" y="5195114"/>
            <a:ext cx="1934521" cy="102263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82227C48-2844-406C-9983-2A5035F0EC8D}"/>
              </a:ext>
            </a:extLst>
          </p:cNvPr>
          <p:cNvSpPr/>
          <p:nvPr/>
        </p:nvSpPr>
        <p:spPr>
          <a:xfrm>
            <a:off x="11249474" y="5293461"/>
            <a:ext cx="21193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화상 </a:t>
            </a:r>
            <a:r>
              <a:rPr lang="ko-KR" altLang="en-US" sz="2400" dirty="0" err="1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진단비</a:t>
            </a:r>
            <a:endParaRPr lang="en-US" altLang="ko-KR" sz="2400" dirty="0"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  <a:p>
            <a:pPr algn="ctr"/>
            <a:r>
              <a:rPr lang="ko-KR" altLang="en-US" sz="24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골절 </a:t>
            </a:r>
            <a:r>
              <a:rPr lang="ko-KR" altLang="en-US" sz="2400" dirty="0" err="1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진단비</a:t>
            </a:r>
            <a:endParaRPr lang="en-US" altLang="ko-KR" sz="800" dirty="0"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4" name="모서리가 둥근 직사각형 19">
            <a:extLst>
              <a:ext uri="{FF2B5EF4-FFF2-40B4-BE49-F238E27FC236}">
                <a16:creationId xmlns:a16="http://schemas.microsoft.com/office/drawing/2014/main" xmlns="" id="{6D70E0C8-2341-466D-8C8E-FD69028CF74F}"/>
              </a:ext>
            </a:extLst>
          </p:cNvPr>
          <p:cNvSpPr/>
          <p:nvPr/>
        </p:nvSpPr>
        <p:spPr>
          <a:xfrm rot="20357485">
            <a:off x="10795619" y="5228905"/>
            <a:ext cx="708400" cy="33936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기존</a:t>
            </a:r>
          </a:p>
        </p:txBody>
      </p:sp>
      <p:sp>
        <p:nvSpPr>
          <p:cNvPr id="35" name="모서리가 둥근 직사각형 19">
            <a:extLst>
              <a:ext uri="{FF2B5EF4-FFF2-40B4-BE49-F238E27FC236}">
                <a16:creationId xmlns:a16="http://schemas.microsoft.com/office/drawing/2014/main" xmlns="" id="{551B9553-BFE4-4571-A216-E3C9C52367E2}"/>
              </a:ext>
            </a:extLst>
          </p:cNvPr>
          <p:cNvSpPr/>
          <p:nvPr/>
        </p:nvSpPr>
        <p:spPr>
          <a:xfrm rot="20820319">
            <a:off x="10473173" y="3269654"/>
            <a:ext cx="1099930" cy="459270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추가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5CC5DD11-DAE0-457F-8E25-731574477009}"/>
              </a:ext>
            </a:extLst>
          </p:cNvPr>
          <p:cNvSpPr/>
          <p:nvPr/>
        </p:nvSpPr>
        <p:spPr>
          <a:xfrm>
            <a:off x="10848260" y="3847149"/>
            <a:ext cx="61883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탈구</a:t>
            </a:r>
            <a:r>
              <a:rPr lang="en-US" altLang="ko-K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염좌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및 긴장</a:t>
            </a:r>
            <a:r>
              <a:rPr lang="en-US" altLang="ko-K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열린상처</a:t>
            </a:r>
            <a:r>
              <a:rPr lang="en-US" altLang="ko-K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표재성 손상</a:t>
            </a:r>
            <a:endParaRPr lang="en-US" altLang="ko-KR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7" name="모서리가 둥근 직사각형 19">
            <a:extLst>
              <a:ext uri="{FF2B5EF4-FFF2-40B4-BE49-F238E27FC236}">
                <a16:creationId xmlns:a16="http://schemas.microsoft.com/office/drawing/2014/main" xmlns="" id="{0C76C161-50E6-48A9-BB12-CD5108842B09}"/>
              </a:ext>
            </a:extLst>
          </p:cNvPr>
          <p:cNvSpPr/>
          <p:nvPr/>
        </p:nvSpPr>
        <p:spPr>
          <a:xfrm>
            <a:off x="11030272" y="3824126"/>
            <a:ext cx="5824330" cy="523220"/>
          </a:xfrm>
          <a:prstGeom prst="round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129252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xmlns="" id="{4CF8364A-8DBE-404D-A69D-E4486303B123}"/>
              </a:ext>
            </a:extLst>
          </p:cNvPr>
          <p:cNvSpPr/>
          <p:nvPr/>
        </p:nvSpPr>
        <p:spPr>
          <a:xfrm>
            <a:off x="10848260" y="4555165"/>
            <a:ext cx="61883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골절</a:t>
            </a:r>
            <a:r>
              <a:rPr lang="en-US" altLang="ko-K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근육 및 힘줄 손상</a:t>
            </a:r>
            <a:r>
              <a:rPr lang="en-US" altLang="ko-K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신경 및 혈관 손상</a:t>
            </a:r>
            <a:endParaRPr lang="en-US" altLang="ko-KR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39" name="모서리가 둥근 직사각형 19">
            <a:extLst>
              <a:ext uri="{FF2B5EF4-FFF2-40B4-BE49-F238E27FC236}">
                <a16:creationId xmlns:a16="http://schemas.microsoft.com/office/drawing/2014/main" xmlns="" id="{35AC2B5B-2DC7-41B6-B62C-81A54143249E}"/>
              </a:ext>
            </a:extLst>
          </p:cNvPr>
          <p:cNvSpPr/>
          <p:nvPr/>
        </p:nvSpPr>
        <p:spPr>
          <a:xfrm>
            <a:off x="11030272" y="4532142"/>
            <a:ext cx="5824330" cy="523220"/>
          </a:xfrm>
          <a:prstGeom prst="round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129252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xmlns="" id="{7875C465-D22F-4208-9CE0-BF2CBC86E7A2}"/>
              </a:ext>
            </a:extLst>
          </p:cNvPr>
          <p:cNvSpPr/>
          <p:nvPr/>
        </p:nvSpPr>
        <p:spPr>
          <a:xfrm>
            <a:off x="13444357" y="5292391"/>
            <a:ext cx="34102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으깸손상</a:t>
            </a:r>
            <a:r>
              <a:rPr lang="en-US" altLang="ko-K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외상성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절단</a:t>
            </a:r>
            <a:endParaRPr lang="en-US" altLang="ko-KR" sz="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1" name="모서리가 둥근 직사각형 19">
            <a:extLst>
              <a:ext uri="{FF2B5EF4-FFF2-40B4-BE49-F238E27FC236}">
                <a16:creationId xmlns:a16="http://schemas.microsoft.com/office/drawing/2014/main" xmlns="" id="{5BBF2289-08F4-4B73-871C-11D250253A1F}"/>
              </a:ext>
            </a:extLst>
          </p:cNvPr>
          <p:cNvSpPr/>
          <p:nvPr/>
        </p:nvSpPr>
        <p:spPr>
          <a:xfrm>
            <a:off x="13592897" y="5269368"/>
            <a:ext cx="3209641" cy="523220"/>
          </a:xfrm>
          <a:prstGeom prst="round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129252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xmlns="" id="{C72B4FD5-92A2-4DFC-81B8-5ECB7C40D142}"/>
              </a:ext>
            </a:extLst>
          </p:cNvPr>
          <p:cNvSpPr/>
          <p:nvPr/>
        </p:nvSpPr>
        <p:spPr>
          <a:xfrm rot="597818">
            <a:off x="17409051" y="4200479"/>
            <a:ext cx="25641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상해 사고</a:t>
            </a:r>
            <a:endParaRPr lang="en-US" altLang="ko-KR" sz="4000" dirty="0">
              <a:solidFill>
                <a:schemeClr val="bg2">
                  <a:lumMod val="25000"/>
                </a:schemeClr>
              </a:solidFill>
              <a:latin typeface="배달의민족 연성" panose="020B0600000101010101" pitchFamily="50" charset="-127"/>
              <a:ea typeface="배달의민족 연성" panose="020B0600000101010101" pitchFamily="50" charset="-127"/>
            </a:endParaRPr>
          </a:p>
          <a:p>
            <a:pPr algn="ctr"/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(S,T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코드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)</a:t>
            </a:r>
          </a:p>
          <a:p>
            <a:pPr algn="ctr"/>
            <a:r>
              <a:rPr lang="ko-KR" altLang="en-US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전체를 보장</a:t>
            </a:r>
            <a:r>
              <a:rPr lang="en-US" altLang="ko-KR" sz="40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4AC42DD-BD1C-4046-920F-7C8B88BAABB3}"/>
              </a:ext>
            </a:extLst>
          </p:cNvPr>
          <p:cNvSpPr txBox="1"/>
          <p:nvPr/>
        </p:nvSpPr>
        <p:spPr>
          <a:xfrm>
            <a:off x="10312476" y="3810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</a:t>
            </a:r>
            <a:r>
              <a:rPr lang="en-US" altLang="ko-KR" sz="2400" b="1" spc="-5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7DEE2EC-C1FB-4CE8-B081-0EEFEC921B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2131"/>
            <a:ext cx="9906000" cy="683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2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40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3938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78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0862" y="112336"/>
            <a:ext cx="1499195" cy="410186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7FC69A0D-C6C5-4DA2-906C-F48016B430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52920" y="1089465"/>
            <a:ext cx="7875761" cy="138632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E5880C47-A5EE-4A18-945D-ACEDC2294B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0396" y="3492330"/>
            <a:ext cx="8960808" cy="25244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4B2A3CC-27F8-4FF2-83A6-3A023B92E8BC}"/>
              </a:ext>
            </a:extLst>
          </p:cNvPr>
          <p:cNvSpPr txBox="1"/>
          <p:nvPr/>
        </p:nvSpPr>
        <p:spPr>
          <a:xfrm>
            <a:off x="103378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</a:t>
            </a:r>
            <a:r>
              <a:rPr lang="en-US" altLang="ko-KR" sz="2400" b="1" spc="-5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29FDAF68-2195-4E17-82CD-C01ABBAF82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59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>
            <a:extLst>
              <a:ext uri="{FF2B5EF4-FFF2-40B4-BE49-F238E27FC236}">
                <a16:creationId xmlns:a16="http://schemas.microsoft.com/office/drawing/2014/main" xmlns="" id="{6ACCFD36-B039-4FED-AEDA-5646CB68C5C9}"/>
              </a:ext>
            </a:extLst>
          </p:cNvPr>
          <p:cNvSpPr/>
          <p:nvPr/>
        </p:nvSpPr>
        <p:spPr>
          <a:xfrm>
            <a:off x="10143144" y="3295792"/>
            <a:ext cx="9914313" cy="563191"/>
          </a:xfrm>
          <a:prstGeom prst="rect">
            <a:avLst/>
          </a:prstGeom>
          <a:solidFill>
            <a:srgbClr val="FFFF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19">
            <a:extLst>
              <a:ext uri="{FF2B5EF4-FFF2-40B4-BE49-F238E27FC236}">
                <a16:creationId xmlns:a16="http://schemas.microsoft.com/office/drawing/2014/main" xmlns="" id="{64220B43-90AB-481D-B3C4-E64D34798471}"/>
              </a:ext>
            </a:extLst>
          </p:cNvPr>
          <p:cNvSpPr/>
          <p:nvPr/>
        </p:nvSpPr>
        <p:spPr>
          <a:xfrm>
            <a:off x="11924370" y="3974715"/>
            <a:ext cx="6351861" cy="219917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35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2033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73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362" y="112336"/>
            <a:ext cx="1499195" cy="41018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98DC54A5-9BC7-4AB9-9603-93DEA51012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62960" y="975347"/>
            <a:ext cx="6522717" cy="2080846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xmlns="" id="{438439CE-BACE-4ABE-B43C-92C5256886FB}"/>
              </a:ext>
            </a:extLst>
          </p:cNvPr>
          <p:cNvGrpSpPr/>
          <p:nvPr/>
        </p:nvGrpSpPr>
        <p:grpSpPr>
          <a:xfrm>
            <a:off x="11920603" y="4023355"/>
            <a:ext cx="6359394" cy="2499956"/>
            <a:chOff x="653478" y="2855529"/>
            <a:chExt cx="3909048" cy="2499956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xmlns="" id="{82A884EC-3D02-46D0-8532-527D5A36DF3C}"/>
                </a:ext>
              </a:extLst>
            </p:cNvPr>
            <p:cNvGrpSpPr/>
            <p:nvPr/>
          </p:nvGrpSpPr>
          <p:grpSpPr>
            <a:xfrm>
              <a:off x="658108" y="2855529"/>
              <a:ext cx="3904418" cy="2034806"/>
              <a:chOff x="684742" y="2748999"/>
              <a:chExt cx="3904418" cy="2034806"/>
            </a:xfrm>
          </p:grpSpPr>
          <p:graphicFrame>
            <p:nvGraphicFramePr>
              <p:cNvPr id="16" name="차트 15">
                <a:extLst>
                  <a:ext uri="{FF2B5EF4-FFF2-40B4-BE49-F238E27FC236}">
                    <a16:creationId xmlns:a16="http://schemas.microsoft.com/office/drawing/2014/main" xmlns="" id="{0B7A9FE9-627B-4CA9-B6C2-C61DE0BE94AC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5229997"/>
                  </p:ext>
                </p:extLst>
              </p:nvPr>
            </p:nvGraphicFramePr>
            <p:xfrm>
              <a:off x="684742" y="2748999"/>
              <a:ext cx="3904418" cy="170166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9F2DD98E-C7EC-4B95-A2D7-1ACC66C83589}"/>
                  </a:ext>
                </a:extLst>
              </p:cNvPr>
              <p:cNvSpPr txBox="1"/>
              <p:nvPr/>
            </p:nvSpPr>
            <p:spPr>
              <a:xfrm>
                <a:off x="778245" y="4399085"/>
                <a:ext cx="6071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근골격계통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4A00EA3A-418B-4E8F-9BDE-C3B20BB769ED}"/>
                  </a:ext>
                </a:extLst>
              </p:cNvPr>
              <p:cNvSpPr txBox="1"/>
              <p:nvPr/>
            </p:nvSpPr>
            <p:spPr>
              <a:xfrm>
                <a:off x="1395336" y="4322140"/>
                <a:ext cx="6081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손상</a:t>
                </a:r>
                <a:r>
                  <a:rPr lang="en-US" altLang="ko-KR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, </a:t>
                </a:r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중독</a:t>
                </a:r>
                <a:endParaRPr lang="en-US" altLang="ko-KR" sz="1200" spc="300" dirty="0">
                  <a:latin typeface="배달의민족 주아" panose="02020603020101020101" pitchFamily="18" charset="-127"/>
                  <a:ea typeface="배달의민족 주아" panose="02020603020101020101" pitchFamily="18" charset="-127"/>
                </a:endParaRPr>
              </a:p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및  외인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2BE34ED0-0E54-4BD0-88B7-23EF1ADDC83D}"/>
                  </a:ext>
                </a:extLst>
              </p:cNvPr>
              <p:cNvSpPr txBox="1"/>
              <p:nvPr/>
            </p:nvSpPr>
            <p:spPr>
              <a:xfrm>
                <a:off x="2063606" y="4399085"/>
                <a:ext cx="5293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자양강장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C7FAF9C4-F8FE-4A95-89FD-E548847334C9}"/>
                  </a:ext>
                </a:extLst>
              </p:cNvPr>
              <p:cNvSpPr txBox="1"/>
              <p:nvPr/>
            </p:nvSpPr>
            <p:spPr>
              <a:xfrm>
                <a:off x="2686357" y="4399085"/>
                <a:ext cx="5175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소화계통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B35A6C7E-E991-4131-8BD5-8DDAEB0289E7}"/>
                  </a:ext>
                </a:extLst>
              </p:cNvPr>
              <p:cNvSpPr txBox="1"/>
              <p:nvPr/>
            </p:nvSpPr>
            <p:spPr>
              <a:xfrm>
                <a:off x="3270017" y="4322140"/>
                <a:ext cx="609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교통사고</a:t>
                </a:r>
                <a:endParaRPr lang="en-US" altLang="ko-KR" sz="1200" spc="300" dirty="0">
                  <a:latin typeface="배달의민족 주아" panose="02020603020101020101" pitchFamily="18" charset="-127"/>
                  <a:ea typeface="배달의민족 주아" panose="02020603020101020101" pitchFamily="18" charset="-127"/>
                </a:endParaRPr>
              </a:p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상해증후군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E356FA60-8502-449A-8DD0-272ED8B7DAE6}"/>
                  </a:ext>
                </a:extLst>
              </p:cNvPr>
              <p:cNvSpPr txBox="1"/>
              <p:nvPr/>
            </p:nvSpPr>
            <p:spPr>
              <a:xfrm>
                <a:off x="3930328" y="4399085"/>
                <a:ext cx="5115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1200" spc="300" dirty="0">
                    <a:latin typeface="배달의민족 주아" panose="02020603020101020101" pitchFamily="18" charset="-127"/>
                    <a:ea typeface="배달의민족 주아" panose="02020603020101020101" pitchFamily="18" charset="-127"/>
                  </a:rPr>
                  <a:t>호흡계통</a:t>
                </a:r>
              </a:p>
            </p:txBody>
          </p:sp>
        </p:grpSp>
        <p:sp>
          <p:nvSpPr>
            <p:cNvPr id="13" name="모서리가 둥근 직사각형 13">
              <a:extLst>
                <a:ext uri="{FF2B5EF4-FFF2-40B4-BE49-F238E27FC236}">
                  <a16:creationId xmlns:a16="http://schemas.microsoft.com/office/drawing/2014/main" xmlns="" id="{65A0E1FF-B3EE-4BA3-8727-18D3CA1C3561}"/>
                </a:ext>
              </a:extLst>
            </p:cNvPr>
            <p:cNvSpPr/>
            <p:nvPr/>
          </p:nvSpPr>
          <p:spPr>
            <a:xfrm>
              <a:off x="653478" y="5051556"/>
              <a:ext cx="3808654" cy="303929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 defTabSz="914400" eaLnBrk="0" latinLnBrk="1" hangingPunct="0">
                <a:lnSpc>
                  <a:spcPct val="150000"/>
                </a:lnSpc>
                <a:buClr>
                  <a:srgbClr val="006600"/>
                </a:buClr>
                <a:defRPr/>
              </a:pPr>
              <a:r>
                <a:rPr kumimoji="0" lang="ko-KR" altLang="en-US" sz="1000" i="0" u="none" strike="noStrike" kern="0" cap="none" spc="0" normalizeH="0" baseline="0" noProof="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배달의민족 주아" panose="02020603020101020101" pitchFamily="18" charset="-127"/>
                  <a:ea typeface="배달의민족 주아" panose="02020603020101020101" pitchFamily="18" charset="-127"/>
                  <a:sym typeface="Wingdings" panose="05000000000000000000" pitchFamily="2" charset="2"/>
                </a:rPr>
                <a:t>출처 </a:t>
              </a:r>
              <a:r>
                <a:rPr kumimoji="0" lang="en-US" altLang="ko-KR" sz="1000" i="0" u="none" strike="noStrike" kern="0" cap="none" spc="0" normalizeH="0" baseline="0" noProof="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배달의민족 주아" panose="02020603020101020101" pitchFamily="18" charset="-127"/>
                  <a:ea typeface="배달의민족 주아" panose="02020603020101020101" pitchFamily="18" charset="-127"/>
                  <a:sym typeface="Wingdings" panose="05000000000000000000" pitchFamily="2" charset="2"/>
                </a:rPr>
                <a:t>: </a:t>
              </a:r>
              <a:r>
                <a:rPr kumimoji="0" lang="ko-KR" altLang="en-US" sz="1000" i="0" u="none" strike="noStrike" kern="0" cap="none" spc="0" normalizeH="0" baseline="0" noProof="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배달의민족 주아" panose="02020603020101020101" pitchFamily="18" charset="-127"/>
                  <a:ea typeface="배달의민족 주아" panose="02020603020101020101" pitchFamily="18" charset="-127"/>
                  <a:sym typeface="Wingdings" panose="05000000000000000000" pitchFamily="2" charset="2"/>
                </a:rPr>
                <a:t>보건복지부</a:t>
              </a:r>
              <a:r>
                <a:rPr kumimoji="0" lang="en-US" altLang="ko-KR" sz="1000" i="0" u="none" strike="noStrike" kern="0" cap="none" spc="0" normalizeH="0" baseline="0" noProof="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배달의민족 주아" panose="02020603020101020101" pitchFamily="18" charset="-127"/>
                  <a:ea typeface="배달의민족 주아" panose="02020603020101020101" pitchFamily="18" charset="-127"/>
                  <a:sym typeface="Wingdings" panose="05000000000000000000" pitchFamily="2" charset="2"/>
                </a:rPr>
                <a:t>, </a:t>
              </a:r>
              <a:r>
                <a:rPr kumimoji="0" lang="ko-KR" altLang="en-US" sz="1000" i="0" u="none" strike="noStrike" kern="0" cap="none" spc="0" normalizeH="0" baseline="0" noProof="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배달의민족 주아" panose="02020603020101020101" pitchFamily="18" charset="-127"/>
                  <a:ea typeface="배달의민족 주아" panose="02020603020101020101" pitchFamily="18" charset="-127"/>
                  <a:sym typeface="Wingdings" panose="05000000000000000000" pitchFamily="2" charset="2"/>
                </a:rPr>
                <a:t>한방의료 이용 실태조사</a:t>
              </a:r>
              <a:r>
                <a:rPr kumimoji="0" lang="en-US" altLang="ko-KR" sz="1000" i="0" u="none" strike="noStrike" kern="0" cap="none" spc="0" normalizeH="0" baseline="0" noProof="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배달의민족 주아" panose="02020603020101020101" pitchFamily="18" charset="-127"/>
                  <a:ea typeface="배달의민족 주아" panose="02020603020101020101" pitchFamily="18" charset="-127"/>
                  <a:sym typeface="Wingdings" panose="05000000000000000000" pitchFamily="2" charset="2"/>
                </a:rPr>
                <a:t>(2022)</a:t>
              </a:r>
              <a:endParaRPr lang="en-US" altLang="ko-KR" sz="1000" i="1" kern="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0000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  <a:sym typeface="Wingdings" panose="05000000000000000000" pitchFamily="2" charset="2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5ACA50F-6A9D-4AA5-B2EC-E4B463E70038}"/>
              </a:ext>
            </a:extLst>
          </p:cNvPr>
          <p:cNvSpPr txBox="1"/>
          <p:nvPr/>
        </p:nvSpPr>
        <p:spPr>
          <a:xfrm>
            <a:off x="101473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</a:t>
            </a:r>
            <a:r>
              <a:rPr lang="en-US" altLang="ko-KR" sz="2400" b="1" spc="-5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xmlns="" id="{035ECC28-4BCA-4FB3-9A9F-A0A14ECED7D5}"/>
              </a:ext>
            </a:extLst>
          </p:cNvPr>
          <p:cNvSpPr/>
          <p:nvPr/>
        </p:nvSpPr>
        <p:spPr>
          <a:xfrm>
            <a:off x="10388142" y="3400903"/>
            <a:ext cx="9424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한방치료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의 경우 </a:t>
            </a:r>
            <a:r>
              <a:rPr lang="ko-KR" altLang="en-US" sz="2400" dirty="0">
                <a:solidFill>
                  <a:srgbClr val="4BB208"/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근골격계 및 상해사고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 관련 치료 중심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배달의민족 연성" panose="020B0600000101010101" pitchFamily="50" charset="-127"/>
                <a:ea typeface="배달의민족 연성" panose="020B0600000101010101" pitchFamily="50" charset="-127"/>
              </a:rPr>
              <a:t>!</a:t>
            </a:r>
          </a:p>
        </p:txBody>
      </p:sp>
      <p:pic>
        <p:nvPicPr>
          <p:cNvPr id="38" name="그림 37">
            <a:extLst>
              <a:ext uri="{FF2B5EF4-FFF2-40B4-BE49-F238E27FC236}">
                <a16:creationId xmlns:a16="http://schemas.microsoft.com/office/drawing/2014/main" xmlns="" id="{05C7B05F-2A92-4584-8494-766F99D0C98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5614" y="4029427"/>
            <a:ext cx="1396602" cy="98733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F223AC87-72B8-49D5-878D-23BA7333DB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2923"/>
            <a:ext cx="9906000" cy="67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9">
            <a:extLst>
              <a:ext uri="{FF2B5EF4-FFF2-40B4-BE49-F238E27FC236}">
                <a16:creationId xmlns:a16="http://schemas.microsoft.com/office/drawing/2014/main" xmlns="" id="{AA0A9E50-EABA-4D16-A6A8-47DD49B1A918}"/>
              </a:ext>
            </a:extLst>
          </p:cNvPr>
          <p:cNvSpPr/>
          <p:nvPr/>
        </p:nvSpPr>
        <p:spPr>
          <a:xfrm rot="21196659">
            <a:off x="13640553" y="2011375"/>
            <a:ext cx="5006191" cy="91428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AE4AEB9B-61A1-49E0-AD9E-44F745394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05" y="1589422"/>
            <a:ext cx="2758270" cy="1957482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56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954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94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2462" y="112336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04394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Ⅲ</a:t>
            </a:r>
            <a:r>
              <a:rPr lang="en-US" altLang="ko-KR" sz="2400" b="1" spc="-5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. </a:t>
            </a:r>
            <a:r>
              <a:rPr lang="ko-KR" altLang="en-US" sz="2400" b="1" spc="-50" dirty="0" err="1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신담보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E807ECD7-BD58-4992-86A8-850E1ED434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20369" y="1024388"/>
            <a:ext cx="8744063" cy="53700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9AF14BB3-B1D6-494F-9FBC-B5363EDDB1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31226" y="3448476"/>
            <a:ext cx="8722349" cy="2791693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84D72C53-46BA-4003-9458-8D4B135CBE83}"/>
              </a:ext>
            </a:extLst>
          </p:cNvPr>
          <p:cNvSpPr/>
          <p:nvPr/>
        </p:nvSpPr>
        <p:spPr>
          <a:xfrm rot="21159938">
            <a:off x="13473902" y="2177520"/>
            <a:ext cx="533163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4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상해보장 업계 비교</a:t>
            </a:r>
            <a:endParaRPr lang="en-US" altLang="ko-KR" sz="1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B00755BC-BD4D-4866-BC73-10FBC7FADB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0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C5FD420B-2255-4F02-9754-EF30379130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511" y="392343"/>
            <a:ext cx="9914313" cy="633865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6101" y="63384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685921" y="63455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9976" y="3548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962" y="-77994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0629976" y="-8890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Ⅳ.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화재보험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354B9EE4-1212-4BD0-8FD6-8A3D7E2236A7}"/>
              </a:ext>
            </a:extLst>
          </p:cNvPr>
          <p:cNvSpPr/>
          <p:nvPr/>
        </p:nvSpPr>
        <p:spPr>
          <a:xfrm>
            <a:off x="11478313" y="5465666"/>
            <a:ext cx="8209175" cy="58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화재보험  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든든한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DB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092909EA-D252-4928-92DA-1BF670710348}"/>
              </a:ext>
            </a:extLst>
          </p:cNvPr>
          <p:cNvSpPr/>
          <p:nvPr/>
        </p:nvSpPr>
        <p:spPr>
          <a:xfrm>
            <a:off x="13434424" y="2074698"/>
            <a:ext cx="4288483" cy="81582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화재보험</a:t>
            </a:r>
            <a:endParaRPr lang="en-US" altLang="ko-KR" sz="6600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DF0456C2-EED0-40ED-B673-750787FBE042}"/>
              </a:ext>
            </a:extLst>
          </p:cNvPr>
          <p:cNvSpPr/>
          <p:nvPr/>
        </p:nvSpPr>
        <p:spPr>
          <a:xfrm>
            <a:off x="13281842" y="2618226"/>
            <a:ext cx="4602116" cy="192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겨울철 동파사고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높은 </a:t>
            </a:r>
            <a:r>
              <a:rPr lang="ko-KR" alt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환급률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FEBD6AEC-C848-4EB7-BE6C-1FCD717DF5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4573"/>
            <a:ext cx="9906000" cy="680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11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1801" y="652878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571621" y="653588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5676" y="54521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8662" y="112336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0515676" y="10143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Ⅳ.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화재보험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D356E3C9-2F89-4C44-987E-ADE587C7DF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96689" y="980485"/>
            <a:ext cx="6343822" cy="1047832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4E4CC6D4-9433-4848-87F5-4D62AD830E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58592" y="2332518"/>
            <a:ext cx="7220016" cy="406514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81BCB8DF-5412-4BD8-88F5-472DFB7AC6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07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4205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45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5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3632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경증우대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355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2AF4816D-1B60-4C6B-9C2C-6443A7D7E3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87828" y="954793"/>
            <a:ext cx="5856744" cy="64465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8BB74B5C-8836-4668-B808-7E572AB401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09719" y="1927149"/>
            <a:ext cx="7612963" cy="4357071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xmlns="" id="{806375F2-2AA2-4BD6-A035-BB6653E1DF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9879"/>
            <a:ext cx="9906000" cy="675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0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67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065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5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562" y="10906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03505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Ⅳ.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화재보험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B259104B-9755-4431-B0B1-D312771E77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3859" y="1664240"/>
            <a:ext cx="9599282" cy="433011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05EA5A83-844B-4259-A13B-C4248F4A97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0847"/>
            <a:ext cx="9906000" cy="675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1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직사각형 84">
            <a:extLst>
              <a:ext uri="{FF2B5EF4-FFF2-40B4-BE49-F238E27FC236}">
                <a16:creationId xmlns:a16="http://schemas.microsoft.com/office/drawing/2014/main" xmlns="" id="{3DDB6D5E-7F2E-473D-849C-25819E58F9C7}"/>
              </a:ext>
            </a:extLst>
          </p:cNvPr>
          <p:cNvSpPr/>
          <p:nvPr/>
        </p:nvSpPr>
        <p:spPr>
          <a:xfrm>
            <a:off x="18002758" y="4761367"/>
            <a:ext cx="566265" cy="218274"/>
          </a:xfrm>
          <a:prstGeom prst="rect">
            <a:avLst/>
          </a:prstGeom>
          <a:solidFill>
            <a:srgbClr val="FFFF00">
              <a:alpha val="75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DB고딕 B" panose="02020503020101020101" pitchFamily="18" charset="-127"/>
              <a:ea typeface="DB고딕 B" panose="02020503020101020101" pitchFamily="18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xmlns="" id="{CEBC9256-0EF5-4133-9420-8AF6A27302FD}"/>
              </a:ext>
            </a:extLst>
          </p:cNvPr>
          <p:cNvSpPr/>
          <p:nvPr/>
        </p:nvSpPr>
        <p:spPr>
          <a:xfrm>
            <a:off x="17629998" y="5830168"/>
            <a:ext cx="569372" cy="183363"/>
          </a:xfrm>
          <a:prstGeom prst="rect">
            <a:avLst/>
          </a:prstGeom>
          <a:solidFill>
            <a:srgbClr val="FFFF00">
              <a:alpha val="75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DB고딕 B" panose="02020503020101020101" pitchFamily="18" charset="-127"/>
              <a:ea typeface="DB고딕 B" panose="0202050302010102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91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3189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29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9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2616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DB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3300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Point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4021776" y="3382617"/>
            <a:ext cx="2405062" cy="2969270"/>
          </a:xfrm>
          <a:prstGeom prst="rect">
            <a:avLst/>
          </a:prstGeom>
          <a:noFill/>
          <a:ln w="38100">
            <a:gradFill>
              <a:gsLst>
                <a:gs pos="0">
                  <a:srgbClr val="00753A"/>
                </a:gs>
                <a:gs pos="100000">
                  <a:srgbClr val="009A4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3" name="직사각형 12"/>
          <p:cNvSpPr/>
          <p:nvPr/>
        </p:nvSpPr>
        <p:spPr>
          <a:xfrm>
            <a:off x="17050725" y="3382616"/>
            <a:ext cx="2405947" cy="2969270"/>
          </a:xfrm>
          <a:prstGeom prst="rect">
            <a:avLst/>
          </a:prstGeom>
          <a:noFill/>
          <a:ln w="38100">
            <a:gradFill>
              <a:gsLst>
                <a:gs pos="100000">
                  <a:srgbClr val="0070C0"/>
                </a:gs>
                <a:gs pos="47000">
                  <a:srgbClr val="1F4E79"/>
                </a:gs>
                <a:gs pos="0">
                  <a:srgbClr val="00B0F0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" name="직사각형 13"/>
          <p:cNvSpPr/>
          <p:nvPr/>
        </p:nvSpPr>
        <p:spPr>
          <a:xfrm>
            <a:off x="10902338" y="3388892"/>
            <a:ext cx="2375694" cy="2969269"/>
          </a:xfrm>
          <a:prstGeom prst="rect">
            <a:avLst/>
          </a:prstGeom>
          <a:noFill/>
          <a:ln w="38100">
            <a:gradFill>
              <a:gsLst>
                <a:gs pos="0">
                  <a:srgbClr val="FF9379"/>
                </a:gs>
                <a:gs pos="100000">
                  <a:srgbClr val="FF33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003240" y="2644670"/>
            <a:ext cx="2442133" cy="1455193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17032167" y="2644669"/>
            <a:ext cx="2442133" cy="1455193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  <a:gs pos="57000">
                <a:srgbClr val="1F4E79"/>
              </a:gs>
            </a:gsLst>
            <a:lin ang="16200000" scaled="0"/>
          </a:gra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10884081" y="2644670"/>
            <a:ext cx="2410430" cy="1455193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13897866" y="2653058"/>
            <a:ext cx="2633469" cy="1450888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noFill/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암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뇌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심</a:t>
            </a:r>
            <a:endParaRPr lang="en-US" altLang="ko-K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알뜰하게 </a:t>
            </a:r>
            <a:r>
              <a:rPr lang="ko-KR" altLang="en-US" sz="2400" b="1" spc="-150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올커버</a:t>
            </a:r>
            <a:endParaRPr lang="en-US" sz="2400" b="1" spc="-15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1381619" y="4406886"/>
            <a:ext cx="1420863" cy="308024"/>
          </a:xfrm>
          <a:prstGeom prst="roundRect">
            <a:avLst/>
          </a:pr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반값 보험료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17050725" y="4660586"/>
            <a:ext cx="2402926" cy="628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경증부터 진단만 받아도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</a:p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부위별 각각 연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endParaRPr lang="en-US" altLang="ko-KR" sz="12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17496059" y="4295805"/>
            <a:ext cx="1565892" cy="365410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  <a:gs pos="57000">
                <a:srgbClr val="1F4E79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상해는 통합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xmlns="" id="{E3C6CC89-4E88-41AA-A1BA-7C3E52500277}"/>
              </a:ext>
            </a:extLst>
          </p:cNvPr>
          <p:cNvSpPr>
            <a:spLocks/>
          </p:cNvSpPr>
          <p:nvPr/>
        </p:nvSpPr>
        <p:spPr bwMode="auto">
          <a:xfrm>
            <a:off x="10775750" y="2653056"/>
            <a:ext cx="2633469" cy="1459992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noFill/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수술비</a:t>
            </a:r>
            <a:endParaRPr lang="en-US" altLang="ko-K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매회지급 부활</a:t>
            </a:r>
            <a:endParaRPr lang="en-US" sz="2400" b="1" spc="-15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xmlns="" id="{0F918906-E489-49C8-BEB6-9E5EFE451DF5}"/>
              </a:ext>
            </a:extLst>
          </p:cNvPr>
          <p:cNvSpPr/>
          <p:nvPr/>
        </p:nvSpPr>
        <p:spPr>
          <a:xfrm>
            <a:off x="10902338" y="4137903"/>
            <a:ext cx="2375694" cy="329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제일 싸니까</a:t>
            </a: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xmlns="" id="{2F1E239A-8218-4933-B8CC-2BF701995A18}"/>
              </a:ext>
            </a:extLst>
          </p:cNvPr>
          <p:cNvSpPr/>
          <p:nvPr/>
        </p:nvSpPr>
        <p:spPr>
          <a:xfrm>
            <a:off x="11914578" y="556563"/>
            <a:ext cx="6600044" cy="1276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2024</a:t>
            </a:r>
            <a:r>
              <a:rPr lang="ko-KR" altLang="en-US" sz="2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년 </a:t>
            </a:r>
            <a:r>
              <a:rPr lang="ko-KR" altLang="en-US" sz="2400" b="1" dirty="0" err="1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디비해용</a:t>
            </a:r>
            <a:r>
              <a:rPr lang="en-US" altLang="ko-KR" sz="2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~!</a:t>
            </a:r>
          </a:p>
          <a:p>
            <a:pPr algn="ctr"/>
            <a:r>
              <a:rPr lang="en-US" altLang="ko-KR" sz="4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1</a:t>
            </a:r>
            <a:r>
              <a:rPr lang="ko-KR" altLang="en-US" sz="4400" b="1" dirty="0">
                <a:solidFill>
                  <a:schemeClr val="bg2">
                    <a:lumMod val="2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월 </a:t>
            </a:r>
            <a:r>
              <a:rPr lang="en-US" altLang="ko-KR" sz="4400" b="1" dirty="0">
                <a:gradFill>
                  <a:gsLst>
                    <a:gs pos="0">
                      <a:srgbClr val="10844A"/>
                    </a:gs>
                    <a:gs pos="50000">
                      <a:srgbClr val="20AD73"/>
                    </a:gs>
                    <a:gs pos="100000">
                      <a:srgbClr val="24B575"/>
                    </a:gs>
                  </a:gsLst>
                  <a:lin ang="16200000" scaled="0"/>
                </a:gra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DB</a:t>
            </a:r>
            <a:r>
              <a:rPr lang="ko-KR" altLang="en-US" sz="4400" b="1" dirty="0">
                <a:gradFill>
                  <a:gsLst>
                    <a:gs pos="0">
                      <a:srgbClr val="10844A"/>
                    </a:gs>
                    <a:gs pos="50000">
                      <a:srgbClr val="20AD73"/>
                    </a:gs>
                    <a:gs pos="100000">
                      <a:srgbClr val="24B575"/>
                    </a:gs>
                  </a:gsLst>
                  <a:lin ang="16200000" scaled="0"/>
                </a:gra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포인트</a:t>
            </a:r>
            <a:endParaRPr lang="en-US" altLang="ko-KR" sz="4400" b="1" dirty="0">
              <a:gradFill>
                <a:gsLst>
                  <a:gs pos="0">
                    <a:srgbClr val="EC661F"/>
                  </a:gs>
                  <a:gs pos="56000">
                    <a:srgbClr val="FF3300"/>
                  </a:gs>
                  <a:gs pos="100000">
                    <a:srgbClr val="FF603B"/>
                  </a:gs>
                </a:gsLst>
                <a:lin ang="16200000" scaled="0"/>
              </a:gradFill>
              <a:effectLst/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xmlns="" id="{DB2C51BD-1C67-492D-A4BD-C20C6BC9A0D9}"/>
              </a:ext>
            </a:extLst>
          </p:cNvPr>
          <p:cNvSpPr>
            <a:spLocks/>
          </p:cNvSpPr>
          <p:nvPr/>
        </p:nvSpPr>
        <p:spPr bwMode="auto">
          <a:xfrm>
            <a:off x="16933695" y="2644669"/>
            <a:ext cx="2633469" cy="1448946"/>
          </a:xfrm>
          <a:custGeom>
            <a:avLst/>
            <a:gdLst>
              <a:gd name="T0" fmla="*/ 1048 w 1048"/>
              <a:gd name="T1" fmla="*/ 1047 h 1047"/>
              <a:gd name="T2" fmla="*/ 503 w 1048"/>
              <a:gd name="T3" fmla="*/ 1047 h 1047"/>
              <a:gd name="T4" fmla="*/ 0 w 1048"/>
              <a:gd name="T5" fmla="*/ 544 h 1047"/>
              <a:gd name="T6" fmla="*/ 0 w 1048"/>
              <a:gd name="T7" fmla="*/ 0 h 1047"/>
              <a:gd name="T8" fmla="*/ 544 w 1048"/>
              <a:gd name="T9" fmla="*/ 0 h 1047"/>
              <a:gd name="T10" fmla="*/ 1048 w 1048"/>
              <a:gd name="T11" fmla="*/ 503 h 1047"/>
              <a:gd name="T12" fmla="*/ 1048 w 1048"/>
              <a:gd name="T13" fmla="*/ 1047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8" h="1047">
                <a:moveTo>
                  <a:pt x="1048" y="1047"/>
                </a:moveTo>
                <a:cubicBezTo>
                  <a:pt x="503" y="1047"/>
                  <a:pt x="503" y="1047"/>
                  <a:pt x="503" y="1047"/>
                </a:cubicBezTo>
                <a:cubicBezTo>
                  <a:pt x="225" y="1047"/>
                  <a:pt x="0" y="822"/>
                  <a:pt x="0" y="544"/>
                </a:cubicBezTo>
                <a:cubicBezTo>
                  <a:pt x="0" y="0"/>
                  <a:pt x="0" y="0"/>
                  <a:pt x="0" y="0"/>
                </a:cubicBezTo>
                <a:cubicBezTo>
                  <a:pt x="544" y="0"/>
                  <a:pt x="544" y="0"/>
                  <a:pt x="544" y="0"/>
                </a:cubicBezTo>
                <a:cubicBezTo>
                  <a:pt x="822" y="0"/>
                  <a:pt x="1048" y="225"/>
                  <a:pt x="1048" y="503"/>
                </a:cubicBezTo>
                <a:lnTo>
                  <a:pt x="1048" y="1047"/>
                </a:lnTo>
                <a:close/>
              </a:path>
            </a:pathLst>
          </a:custGeom>
          <a:noFill/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</a:t>
            </a:r>
            <a:r>
              <a:rPr lang="ko-KR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방</a:t>
            </a:r>
            <a:r>
              <a:rPr lang="en-US" altLang="ko-K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·</a:t>
            </a:r>
            <a:r>
              <a:rPr lang="ko-KR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상</a:t>
            </a:r>
            <a:r>
              <a:rPr lang="ko-KR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해</a:t>
            </a:r>
            <a:endParaRPr lang="en-US" altLang="ko-K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  <a:p>
            <a:pPr algn="ctr"/>
            <a:r>
              <a:rPr lang="ko-KR" altLang="en-US" b="1" spc="-150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한방</a:t>
            </a:r>
            <a:r>
              <a:rPr lang="ko-KR" altLang="en-US" sz="2400" b="1" spc="-150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통원</a:t>
            </a:r>
            <a:r>
              <a:rPr lang="en-US" altLang="ko-KR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+</a:t>
            </a:r>
            <a:r>
              <a:rPr lang="ko-KR" altLang="en-US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상해</a:t>
            </a:r>
            <a:r>
              <a:rPr lang="ko-KR" altLang="en-US" sz="2400" b="1" spc="-15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진단</a:t>
            </a:r>
            <a:endParaRPr lang="en-US" altLang="ko-KR" sz="2400" b="1" spc="-15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  <p:sp>
        <p:nvSpPr>
          <p:cNvPr id="64" name="모서리가 둥근 직사각형 74">
            <a:extLst>
              <a:ext uri="{FF2B5EF4-FFF2-40B4-BE49-F238E27FC236}">
                <a16:creationId xmlns:a16="http://schemas.microsoft.com/office/drawing/2014/main" xmlns="" id="{913F971C-F60A-4F90-AA8E-397701A6FEE4}"/>
              </a:ext>
            </a:extLst>
          </p:cNvPr>
          <p:cNvSpPr/>
          <p:nvPr/>
        </p:nvSpPr>
        <p:spPr>
          <a:xfrm>
            <a:off x="14096285" y="4290688"/>
            <a:ext cx="828755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비갱신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0" name="모서리가 둥근 직사각형 54">
            <a:extLst>
              <a:ext uri="{FF2B5EF4-FFF2-40B4-BE49-F238E27FC236}">
                <a16:creationId xmlns:a16="http://schemas.microsoft.com/office/drawing/2014/main" xmlns="" id="{E0AC4EC2-712B-4366-BEF4-A9D5F1CD4AFF}"/>
              </a:ext>
            </a:extLst>
          </p:cNvPr>
          <p:cNvSpPr/>
          <p:nvPr/>
        </p:nvSpPr>
        <p:spPr>
          <a:xfrm>
            <a:off x="11386554" y="5136967"/>
            <a:ext cx="1420863" cy="308024"/>
          </a:xfrm>
          <a:prstGeom prst="roundRect">
            <a:avLst/>
          </a:pr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매 회 지 급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1" name="모서리가 둥근 직사각형 54">
            <a:extLst>
              <a:ext uri="{FF2B5EF4-FFF2-40B4-BE49-F238E27FC236}">
                <a16:creationId xmlns:a16="http://schemas.microsoft.com/office/drawing/2014/main" xmlns="" id="{29E7740F-0584-44F9-ACAC-74819139605D}"/>
              </a:ext>
            </a:extLst>
          </p:cNvPr>
          <p:cNvSpPr/>
          <p:nvPr/>
        </p:nvSpPr>
        <p:spPr>
          <a:xfrm>
            <a:off x="11386555" y="5883122"/>
            <a:ext cx="1420863" cy="308024"/>
          </a:xfrm>
          <a:prstGeom prst="roundRect">
            <a:avLst/>
          </a:prstGeom>
          <a:gradFill>
            <a:gsLst>
              <a:gs pos="0">
                <a:srgbClr val="EC661F"/>
              </a:gs>
              <a:gs pos="56000">
                <a:srgbClr val="FF3300"/>
              </a:gs>
              <a:gs pos="100000">
                <a:srgbClr val="FF603B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체증형 보장</a:t>
            </a:r>
            <a:endParaRPr lang="en-US" altLang="ko-K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xmlns="" id="{7336DA92-4970-4302-9A25-1635E598F21C}"/>
              </a:ext>
            </a:extLst>
          </p:cNvPr>
          <p:cNvSpPr/>
          <p:nvPr/>
        </p:nvSpPr>
        <p:spPr>
          <a:xfrm>
            <a:off x="10902338" y="4856349"/>
            <a:ext cx="2375694" cy="329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계속 받으니까</a:t>
            </a: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xmlns="" id="{426C6D32-BF6C-4CB0-9186-26D2BD56ECED}"/>
              </a:ext>
            </a:extLst>
          </p:cNvPr>
          <p:cNvSpPr/>
          <p:nvPr/>
        </p:nvSpPr>
        <p:spPr>
          <a:xfrm>
            <a:off x="10902338" y="5612351"/>
            <a:ext cx="2375694" cy="3292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더 받으니까</a:t>
            </a:r>
            <a:endParaRPr lang="en-US" altLang="ko-KR" sz="16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5" name="직사각형 94">
            <a:extLst>
              <a:ext uri="{FF2B5EF4-FFF2-40B4-BE49-F238E27FC236}">
                <a16:creationId xmlns:a16="http://schemas.microsoft.com/office/drawing/2014/main" xmlns="" id="{CDFE7E4E-C4FC-4121-A7FA-BD4C1366DFE8}"/>
              </a:ext>
            </a:extLst>
          </p:cNvPr>
          <p:cNvSpPr/>
          <p:nvPr/>
        </p:nvSpPr>
        <p:spPr>
          <a:xfrm>
            <a:off x="14813301" y="4319378"/>
            <a:ext cx="1715401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표적항암약물치료비</a:t>
            </a:r>
            <a:endParaRPr lang="en-US" altLang="ko-KR" sz="2000" spc="-8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6" name="모서리가 둥근 직사각형 74">
            <a:extLst>
              <a:ext uri="{FF2B5EF4-FFF2-40B4-BE49-F238E27FC236}">
                <a16:creationId xmlns:a16="http://schemas.microsoft.com/office/drawing/2014/main" xmlns="" id="{97FAB6CC-E71B-4EAC-9BB5-8BAD243F7597}"/>
              </a:ext>
            </a:extLst>
          </p:cNvPr>
          <p:cNvSpPr/>
          <p:nvPr/>
        </p:nvSpPr>
        <p:spPr>
          <a:xfrm>
            <a:off x="15260320" y="4705626"/>
            <a:ext cx="1062876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납입면제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xmlns="" id="{3D82B456-2DE9-4B62-AD39-F5C3E4357BEE}"/>
              </a:ext>
            </a:extLst>
          </p:cNvPr>
          <p:cNvSpPr/>
          <p:nvPr/>
        </p:nvSpPr>
        <p:spPr>
          <a:xfrm>
            <a:off x="14026861" y="4746485"/>
            <a:ext cx="1279179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뇌</a:t>
            </a:r>
            <a:r>
              <a:rPr lang="ko-KR" altLang="en-US" sz="1600" dirty="0" err="1">
                <a:solidFill>
                  <a:schemeClr val="bg2">
                    <a:lumMod val="25000"/>
                  </a:schemeClr>
                </a:solidFill>
                <a:latin typeface="+mn-ea"/>
              </a:rPr>
              <a:t>∙</a:t>
            </a:r>
            <a:r>
              <a:rPr lang="ko-KR" altLang="en-US" sz="160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허</a:t>
            </a:r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진단 시</a:t>
            </a:r>
            <a:endParaRPr lang="en-US" altLang="ko-KR" sz="20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00" name="모서리가 둥근 직사각형 74">
            <a:extLst>
              <a:ext uri="{FF2B5EF4-FFF2-40B4-BE49-F238E27FC236}">
                <a16:creationId xmlns:a16="http://schemas.microsoft.com/office/drawing/2014/main" xmlns="" id="{F66B494B-D279-4460-9957-A54B22D3BDB3}"/>
              </a:ext>
            </a:extLst>
          </p:cNvPr>
          <p:cNvSpPr/>
          <p:nvPr/>
        </p:nvSpPr>
        <p:spPr>
          <a:xfrm>
            <a:off x="14105214" y="5876897"/>
            <a:ext cx="915743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암주요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02" name="모서리가 둥근 직사각형 74">
            <a:extLst>
              <a:ext uri="{FF2B5EF4-FFF2-40B4-BE49-F238E27FC236}">
                <a16:creationId xmlns:a16="http://schemas.microsoft.com/office/drawing/2014/main" xmlns="" id="{161AD989-2690-4D6C-A1D1-7FA1D67F3078}"/>
              </a:ext>
            </a:extLst>
          </p:cNvPr>
          <p:cNvSpPr/>
          <p:nvPr/>
        </p:nvSpPr>
        <p:spPr>
          <a:xfrm>
            <a:off x="14103191" y="5422856"/>
            <a:ext cx="915743" cy="350036"/>
          </a:xfrm>
          <a:prstGeom prst="roundRect">
            <a:avLst/>
          </a:prstGeom>
          <a:gradFill>
            <a:gsLst>
              <a:gs pos="0">
                <a:srgbClr val="10844A"/>
              </a:gs>
              <a:gs pos="50000">
                <a:srgbClr val="20AD73"/>
              </a:gs>
              <a:gs pos="100000">
                <a:srgbClr val="24B575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통합형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99" name="직사각형 98">
            <a:extLst>
              <a:ext uri="{FF2B5EF4-FFF2-40B4-BE49-F238E27FC236}">
                <a16:creationId xmlns:a16="http://schemas.microsoft.com/office/drawing/2014/main" xmlns="" id="{93253E27-BD7C-4C45-B501-9D8E1E5EFC43}"/>
              </a:ext>
            </a:extLst>
          </p:cNvPr>
          <p:cNvSpPr/>
          <p:nvPr/>
        </p:nvSpPr>
        <p:spPr>
          <a:xfrm>
            <a:off x="14974474" y="5470630"/>
            <a:ext cx="1491232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진단비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뇌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5</a:t>
            </a:r>
            <a:r>
              <a:rPr lang="ko-KR" altLang="en-US" sz="14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r>
              <a:rPr lang="ko-KR" altLang="en-US" sz="1400" dirty="0" err="1">
                <a:solidFill>
                  <a:schemeClr val="bg2">
                    <a:lumMod val="25000"/>
                  </a:schemeClr>
                </a:solidFill>
                <a:latin typeface="+mn-ea"/>
              </a:rPr>
              <a:t>∙</a:t>
            </a:r>
            <a:r>
              <a:rPr lang="ko-KR" altLang="en-US" sz="1400" spc="-80" dirty="0" err="1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심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7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)</a:t>
            </a:r>
            <a:endParaRPr lang="en-US" altLang="ko-KR" sz="2000" spc="-8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2" name="모서리가 둥근 직사각형 74">
            <a:extLst>
              <a:ext uri="{FF2B5EF4-FFF2-40B4-BE49-F238E27FC236}">
                <a16:creationId xmlns:a16="http://schemas.microsoft.com/office/drawing/2014/main" xmlns="" id="{65CCEA8B-66AA-4496-A0E4-D5CC3A2DEE9B}"/>
              </a:ext>
            </a:extLst>
          </p:cNvPr>
          <p:cNvSpPr/>
          <p:nvPr/>
        </p:nvSpPr>
        <p:spPr>
          <a:xfrm>
            <a:off x="17461564" y="5324765"/>
            <a:ext cx="1565892" cy="365410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  <a:gs pos="57000">
                <a:srgbClr val="1F4E79"/>
              </a:gs>
            </a:gsLst>
            <a:lin ang="16200000" scaled="0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한방은 통원</a:t>
            </a:r>
            <a:endParaRPr lang="en-US" altLang="ko-KR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xmlns="" id="{43F8D072-D9CD-4D44-A06C-D0829A1EED52}"/>
              </a:ext>
            </a:extLst>
          </p:cNvPr>
          <p:cNvSpPr/>
          <p:nvPr/>
        </p:nvSpPr>
        <p:spPr>
          <a:xfrm>
            <a:off x="11253516" y="1840038"/>
            <a:ext cx="3453628" cy="517770"/>
          </a:xfrm>
          <a:prstGeom prst="rect">
            <a:avLst/>
          </a:prstGeom>
          <a:noFill/>
          <a:ln w="38100">
            <a:gradFill>
              <a:gsLst>
                <a:gs pos="0">
                  <a:schemeClr val="bg2">
                    <a:lumMod val="50000"/>
                  </a:schemeClr>
                </a:gs>
                <a:gs pos="5200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3200000" scaled="0"/>
            </a:gra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xmlns="" id="{1694CC2C-181E-44CB-A433-24BD4A66E8BD}"/>
              </a:ext>
            </a:extLst>
          </p:cNvPr>
          <p:cNvSpPr/>
          <p:nvPr/>
        </p:nvSpPr>
        <p:spPr>
          <a:xfrm>
            <a:off x="11381620" y="1929068"/>
            <a:ext cx="3315796" cy="356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한번 더</a:t>
            </a:r>
            <a:r>
              <a:rPr lang="en-US" altLang="ko-KR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보험료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인하</a:t>
            </a:r>
            <a:r>
              <a:rPr lang="en-US" altLang="ko-KR" sz="1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최대 </a:t>
            </a:r>
            <a:r>
              <a:rPr lang="en-US" altLang="ko-KR" sz="1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8.2%)</a:t>
            </a:r>
            <a:endParaRPr lang="en-US" altLang="ko-KR" sz="3200" dirty="0">
              <a:solidFill>
                <a:schemeClr val="tx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xmlns="" id="{C56F8A15-CFC3-4EB8-8D14-044B8AD248CB}"/>
              </a:ext>
            </a:extLst>
          </p:cNvPr>
          <p:cNvSpPr/>
          <p:nvPr/>
        </p:nvSpPr>
        <p:spPr>
          <a:xfrm>
            <a:off x="15729818" y="1830693"/>
            <a:ext cx="3453628" cy="517770"/>
          </a:xfrm>
          <a:prstGeom prst="rect">
            <a:avLst/>
          </a:prstGeom>
          <a:noFill/>
          <a:ln w="38100">
            <a:gradFill>
              <a:gsLst>
                <a:gs pos="0">
                  <a:schemeClr val="bg2">
                    <a:lumMod val="50000"/>
                  </a:schemeClr>
                </a:gs>
                <a:gs pos="52000">
                  <a:schemeClr val="tx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3200000" scaled="0"/>
            </a:gra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xmlns="" id="{86E4CB8B-66FE-46CD-80AD-B43FD2192FB7}"/>
              </a:ext>
            </a:extLst>
          </p:cNvPr>
          <p:cNvSpPr/>
          <p:nvPr/>
        </p:nvSpPr>
        <p:spPr>
          <a:xfrm>
            <a:off x="15729818" y="1919723"/>
            <a:ext cx="3453628" cy="356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경증우대 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355</a:t>
            </a:r>
            <a:r>
              <a:rPr lang="ko-KR" altLang="en-US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간편</a:t>
            </a:r>
            <a:r>
              <a:rPr lang="en-US" altLang="ko-KR" sz="2400" dirty="0">
                <a:solidFill>
                  <a:srgbClr val="FF491D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ko-KR" altLang="en-US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더 연장</a:t>
            </a:r>
            <a:r>
              <a:rPr lang="en-US" altLang="ko-KR" sz="2400" dirty="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  <a:endParaRPr lang="en-US" altLang="ko-KR" sz="3200" dirty="0">
              <a:solidFill>
                <a:schemeClr val="tx1"/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xmlns="" id="{6799BEAC-DA61-4B5F-BC16-92927EA19A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23527" y="1506121"/>
            <a:ext cx="621065" cy="583923"/>
          </a:xfrm>
          <a:prstGeom prst="rect">
            <a:avLst/>
          </a:prstGeom>
        </p:spPr>
      </p:pic>
      <p:pic>
        <p:nvPicPr>
          <p:cNvPr id="53" name="그림 52">
            <a:extLst>
              <a:ext uri="{FF2B5EF4-FFF2-40B4-BE49-F238E27FC236}">
                <a16:creationId xmlns:a16="http://schemas.microsoft.com/office/drawing/2014/main" xmlns="" id="{AA97F3B9-C55E-4ED1-B4E8-B907387C6F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814469" y="1502011"/>
            <a:ext cx="621065" cy="583923"/>
          </a:xfrm>
          <a:prstGeom prst="rect">
            <a:avLst/>
          </a:prstGeom>
        </p:spPr>
      </p:pic>
      <p:sp>
        <p:nvSpPr>
          <p:cNvPr id="54" name="직사각형 53">
            <a:extLst>
              <a:ext uri="{FF2B5EF4-FFF2-40B4-BE49-F238E27FC236}">
                <a16:creationId xmlns:a16="http://schemas.microsoft.com/office/drawing/2014/main" xmlns="" id="{60B5A0FD-C9EA-4712-8B24-3EB4AF2432E5}"/>
              </a:ext>
            </a:extLst>
          </p:cNvPr>
          <p:cNvSpPr/>
          <p:nvPr/>
        </p:nvSpPr>
        <p:spPr>
          <a:xfrm>
            <a:off x="10613582" y="2354042"/>
            <a:ext cx="4728818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청춘어람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20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세 남자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1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급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무해지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20</a:t>
            </a:r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년납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100</a:t>
            </a:r>
            <a:r>
              <a:rPr lang="ko-KR" altLang="en-US" sz="900" dirty="0" err="1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세만기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 납면적용</a:t>
            </a:r>
            <a:r>
              <a:rPr lang="en-US" altLang="ko-KR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, </a:t>
            </a:r>
            <a:r>
              <a:rPr lang="ko-KR" altLang="en-US" sz="900" dirty="0">
                <a:solidFill>
                  <a:schemeClr val="bg2">
                    <a:lumMod val="50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뇌혈관질환진단비 담보 기준</a:t>
            </a:r>
            <a:endParaRPr lang="en-US" altLang="ko-KR" sz="1050" dirty="0">
              <a:solidFill>
                <a:schemeClr val="bg2">
                  <a:lumMod val="50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xmlns="" id="{73583585-ED04-4DB3-A6F2-19F2123B2F5B}"/>
              </a:ext>
            </a:extLst>
          </p:cNvPr>
          <p:cNvSpPr/>
          <p:nvPr/>
        </p:nvSpPr>
        <p:spPr>
          <a:xfrm>
            <a:off x="14968554" y="5921002"/>
            <a:ext cx="1491232" cy="290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치료비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(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연간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</a:t>
            </a:r>
            <a:r>
              <a:rPr lang="en-US" altLang="ko-KR" sz="1400" spc="-8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)</a:t>
            </a:r>
            <a:endParaRPr lang="en-US" altLang="ko-KR" sz="2000" spc="-8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xmlns="" id="{E7A519BD-A092-43BA-8BA1-5D22F34CA200}"/>
              </a:ext>
            </a:extLst>
          </p:cNvPr>
          <p:cNvSpPr/>
          <p:nvPr/>
        </p:nvSpPr>
        <p:spPr>
          <a:xfrm>
            <a:off x="17032167" y="5695913"/>
            <a:ext cx="2402926" cy="628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비급여도 가능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</a:p>
          <a:p>
            <a:pPr algn="ctr"/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연간 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20</a:t>
            </a:r>
            <a:r>
              <a:rPr lang="ko-KR" altLang="en-US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회 매년 보장</a:t>
            </a:r>
            <a:r>
              <a:rPr lang="en-US" altLang="ko-KR" sz="1600" dirty="0">
                <a:solidFill>
                  <a:schemeClr val="bg2">
                    <a:lumMod val="2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!</a:t>
            </a:r>
            <a:endParaRPr lang="en-US" altLang="ko-KR" sz="1200" dirty="0">
              <a:solidFill>
                <a:schemeClr val="bg2">
                  <a:lumMod val="25000"/>
                </a:schemeClr>
              </a:solidFill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562DDC48-6BC6-4279-A027-A08F26C1FA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9879"/>
            <a:ext cx="9906000" cy="675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0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15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4713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53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83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4140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경증우대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355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395FA8B4-C593-489D-B88C-C064F029FD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55225" y="1858672"/>
            <a:ext cx="7623551" cy="448942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0A5CF241-A251-41C9-977E-9C0680A82F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38628" y="954793"/>
            <a:ext cx="5856744" cy="644653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6DECCB62-A674-424A-B32A-020895736A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9879"/>
            <a:ext cx="9906000" cy="675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7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64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3062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02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2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2489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경증우대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355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8342A3B4-AD14-4A58-8771-5BC2B50C26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4745" y="915881"/>
            <a:ext cx="8094311" cy="2896439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078E38A7-E6BB-46D8-A1C1-71F420B964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59628" y="4434739"/>
            <a:ext cx="7684544" cy="1672750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CAEB29AB-FE74-4432-A489-10AF287485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9879"/>
            <a:ext cx="9906000" cy="675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2918" y="6431603"/>
            <a:ext cx="9333751" cy="32921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242738" y="6438704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6793" y="474662"/>
            <a:ext cx="9914313" cy="889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9779" y="41786"/>
            <a:ext cx="1499195" cy="410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2145C8-EAD7-46DF-A04E-CCC1AA705588}"/>
              </a:ext>
            </a:extLst>
          </p:cNvPr>
          <p:cNvSpPr txBox="1"/>
          <p:nvPr/>
        </p:nvSpPr>
        <p:spPr>
          <a:xfrm>
            <a:off x="10185400" y="0"/>
            <a:ext cx="644236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8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경증우대 </a:t>
            </a: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F41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355</a:t>
            </a:r>
            <a:endParaRPr lang="ko-KR" altLang="en-US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solidFill>
                <a:srgbClr val="FF330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9F5A7E4E-B2F9-4414-A233-257C3E56EE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9706" y="709086"/>
            <a:ext cx="7097388" cy="257947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7BA48B66-0DAF-425B-8CB5-7306CEEFBC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35861" y="3613345"/>
            <a:ext cx="7205078" cy="2748699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2AD1A785-D17E-4D26-8DE0-810327CD2A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7800"/>
            <a:ext cx="9906000" cy="67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4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C5FD420B-2255-4F02-9754-EF30379130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111" y="481243"/>
            <a:ext cx="9914313" cy="6338657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A031857-5039-4A34-84A5-3209EDC33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701" y="6427357"/>
            <a:ext cx="9333751" cy="32921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24DD26C6-C50E-4660-A362-C3AAB12BEDBB}"/>
              </a:ext>
            </a:extLst>
          </p:cNvPr>
          <p:cNvSpPr/>
          <p:nvPr/>
        </p:nvSpPr>
        <p:spPr>
          <a:xfrm>
            <a:off x="19406521" y="6434458"/>
            <a:ext cx="658821" cy="294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rgbClr val="FF0000"/>
                </a:solidFill>
              </a:rPr>
              <a:t>교육용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674201E9-7911-4441-A434-38C4CD059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0576" y="443782"/>
            <a:ext cx="9914313" cy="88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AC89BAA1-3C55-4EBF-94D0-1F7E632914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562" y="10906"/>
            <a:ext cx="1499195" cy="4101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D75305-FEE9-496D-AFBA-5A7508F2DD5E}"/>
              </a:ext>
            </a:extLst>
          </p:cNvPr>
          <p:cNvSpPr txBox="1"/>
          <p:nvPr/>
        </p:nvSpPr>
        <p:spPr>
          <a:xfrm>
            <a:off x="10350576" y="0"/>
            <a:ext cx="4626262" cy="4247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ko-KR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Ⅰ. </a:t>
            </a:r>
            <a:r>
              <a:rPr lang="ko-KR" altLang="en-US" sz="2400" b="1" spc="-50" dirty="0">
                <a:ln w="13500">
                  <a:solidFill>
                    <a:srgbClr val="00CC99">
                      <a:shade val="2500"/>
                      <a:alpha val="6500"/>
                    </a:srgbClr>
                  </a:solidFill>
                  <a:prstDash val="solid"/>
                </a:ln>
                <a:latin typeface="에스코어 드림 7 ExtraBold" panose="020B0803030302020204" pitchFamily="34" charset="-127"/>
                <a:ea typeface="에스코어 드림 7 ExtraBold" panose="020B0803030302020204" pitchFamily="34" charset="-127"/>
                <a:cs typeface="Arial" charset="0"/>
              </a:rPr>
              <a:t>수술비</a:t>
            </a:r>
            <a:endParaRPr lang="ko-KR" altLang="en-US" sz="1400" b="1" spc="-50" dirty="0">
              <a:ln w="13500">
                <a:solidFill>
                  <a:srgbClr val="00CC99">
                    <a:shade val="2500"/>
                    <a:alpha val="6500"/>
                  </a:srgbClr>
                </a:solidFill>
                <a:prstDash val="solid"/>
              </a:ln>
              <a:latin typeface="에스코어 드림 7 ExtraBold" panose="020B0803030302020204" pitchFamily="34" charset="-127"/>
              <a:ea typeface="에스코어 드림 7 ExtraBold" panose="020B0803030302020204" pitchFamily="34" charset="-127"/>
              <a:cs typeface="Arial" charset="0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354B9EE4-1212-4BD0-8FD6-8A3D7E2236A7}"/>
              </a:ext>
            </a:extLst>
          </p:cNvPr>
          <p:cNvSpPr/>
          <p:nvPr/>
        </p:nvSpPr>
        <p:spPr>
          <a:xfrm>
            <a:off x="11198913" y="5554566"/>
            <a:ext cx="8209175" cy="58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#DB</a:t>
            </a:r>
            <a:r>
              <a:rPr lang="ko-KR" altLang="en-US" sz="2400" dirty="0" err="1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는수술비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  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#</a:t>
            </a:r>
            <a:r>
              <a:rPr lang="ko-KR" altLang="en-US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수술비는</a:t>
            </a:r>
            <a:r>
              <a:rPr lang="en-US" altLang="ko-KR" sz="2400" dirty="0">
                <a:solidFill>
                  <a:schemeClr val="bg1">
                    <a:lumMod val="85000"/>
                  </a:schemeClr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DB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092909EA-D252-4928-92DA-1BF670710348}"/>
              </a:ext>
            </a:extLst>
          </p:cNvPr>
          <p:cNvSpPr/>
          <p:nvPr/>
        </p:nvSpPr>
        <p:spPr>
          <a:xfrm>
            <a:off x="13155024" y="2163598"/>
            <a:ext cx="4288483" cy="81582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ko-KR" altLang="en-US" sz="6600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수  술  비</a:t>
            </a:r>
            <a:endParaRPr lang="en-US" altLang="ko-KR" sz="6600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DF0456C2-EED0-40ED-B673-750787FBE042}"/>
              </a:ext>
            </a:extLst>
          </p:cNvPr>
          <p:cNvSpPr/>
          <p:nvPr/>
        </p:nvSpPr>
        <p:spPr>
          <a:xfrm>
            <a:off x="14217650" y="2707126"/>
            <a:ext cx="3425008" cy="192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반값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 보험료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매회지급 </a:t>
            </a:r>
            <a:r>
              <a:rPr lang="ko-KR" alt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부활</a:t>
            </a:r>
            <a:endParaRPr lang="en-US" altLang="ko-KR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체증</a:t>
            </a:r>
            <a:r>
              <a:rPr lang="ko-KR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여기어때 잘난체 OTF" panose="020B0600000101010101" pitchFamily="34" charset="-127"/>
                <a:ea typeface="여기어때 잘난체 OTF" panose="020B0600000101010101" pitchFamily="34" charset="-127"/>
              </a:rPr>
              <a:t>형 수술비</a:t>
            </a:r>
            <a:endParaRPr lang="en-US" altLang="ko-K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여기어때 잘난체 OTF" panose="020B0600000101010101" pitchFamily="34" charset="-127"/>
              <a:ea typeface="여기어때 잘난체 OTF" panose="020B0600000101010101" pitchFamily="34" charset="-127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xmlns="" id="{BFC7DBB4-E595-4627-8C77-582E15195400}"/>
              </a:ext>
            </a:extLst>
          </p:cNvPr>
          <p:cNvSpPr/>
          <p:nvPr/>
        </p:nvSpPr>
        <p:spPr>
          <a:xfrm>
            <a:off x="13979525" y="305752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xmlns="" id="{C8E51FAB-EE35-40BB-B015-3642DDE31311}"/>
              </a:ext>
            </a:extLst>
          </p:cNvPr>
          <p:cNvSpPr/>
          <p:nvPr/>
        </p:nvSpPr>
        <p:spPr>
          <a:xfrm>
            <a:off x="13979525" y="3695700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xmlns="" id="{9F4A54BF-DD81-420D-A05B-CAFE6E34D46E}"/>
              </a:ext>
            </a:extLst>
          </p:cNvPr>
          <p:cNvSpPr/>
          <p:nvPr/>
        </p:nvSpPr>
        <p:spPr>
          <a:xfrm>
            <a:off x="13979525" y="4333875"/>
            <a:ext cx="123825" cy="1238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1395842C-A84B-4E2F-95CF-4F53F5D4E6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2481"/>
            <a:ext cx="9906000" cy="681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4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2879</TotalTime>
  <Words>1638</Words>
  <Application>Microsoft Office PowerPoint</Application>
  <PresentationFormat>A4 용지(210x297mm)</PresentationFormat>
  <Paragraphs>578</Paragraphs>
  <Slides>51</Slides>
  <Notes>29</Notes>
  <HiddenSlides>0</HiddenSlides>
  <MMClips>0</MMClips>
  <ScaleCrop>false</ScaleCrop>
  <HeadingPairs>
    <vt:vector size="6" baseType="variant">
      <vt:variant>
        <vt:lpstr>사용한 글꼴</vt:lpstr>
      </vt:variant>
      <vt:variant>
        <vt:i4>16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68" baseType="lpstr">
      <vt:lpstr>DB고딕 B</vt:lpstr>
      <vt:lpstr>HY견고딕</vt:lpstr>
      <vt:lpstr>HY견명조</vt:lpstr>
      <vt:lpstr>HY궁서B</vt:lpstr>
      <vt:lpstr>맑은 고딕</vt:lpstr>
      <vt:lpstr>배달의민족 도현</vt:lpstr>
      <vt:lpstr>배달의민족 연성</vt:lpstr>
      <vt:lpstr>배달의민족 주아</vt:lpstr>
      <vt:lpstr>에스코어 드림 4 Regular</vt:lpstr>
      <vt:lpstr>에스코어 드림 5 Medium</vt:lpstr>
      <vt:lpstr>에스코어 드림 7 ExtraBold</vt:lpstr>
      <vt:lpstr>여기어때 잘난체 OTF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박종민</dc:creator>
  <cp:lastModifiedBy>vison901@naver.com</cp:lastModifiedBy>
  <cp:revision>96</cp:revision>
  <dcterms:created xsi:type="dcterms:W3CDTF">2023-12-18T08:15:57Z</dcterms:created>
  <dcterms:modified xsi:type="dcterms:W3CDTF">2023-12-27T05:34:44Z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asoo_Trace_ID">
    <vt:lpwstr>eyJub2RlMSI6eyJkc2QiOiIwMTAwMDAwMDAwMDAyMjIyIiwibG9nVGltZSI6IjIwMjMtMTItMjBUMDA6MTQ6MjhaIiwicElEIjoxLCJ0cmFjZUlkIjoiRUZEMjdBNTA1NEE1NEIyNTk0OEZGNDg4OTA4MTAwRjUiLCJ1c2VyQ29kZSI6IjExNDExMzkwIn0sIm5vZGUyIjp7ImRzZCI6IjAxMDAwMDAwMDAwMDIyMjIiLCJsb2dUaW1lIjoiMjA</vt:lpwstr>
  </property>
</Properties>
</file>