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8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9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77" r:id="rId2"/>
    <p:sldMasterId id="2147483690" r:id="rId3"/>
    <p:sldMasterId id="2147483703" r:id="rId4"/>
    <p:sldMasterId id="2147483715" r:id="rId5"/>
    <p:sldMasterId id="2147483730" r:id="rId6"/>
    <p:sldMasterId id="2147483746" r:id="rId7"/>
    <p:sldMasterId id="2147483758" r:id="rId8"/>
    <p:sldMasterId id="2147483770" r:id="rId9"/>
    <p:sldMasterId id="2147483782" r:id="rId10"/>
  </p:sldMasterIdLst>
  <p:notesMasterIdLst>
    <p:notesMasterId r:id="rId54"/>
  </p:notesMasterIdLst>
  <p:sldIdLst>
    <p:sldId id="14411" r:id="rId11"/>
    <p:sldId id="14413" r:id="rId12"/>
    <p:sldId id="14304" r:id="rId13"/>
    <p:sldId id="484" r:id="rId14"/>
    <p:sldId id="14293" r:id="rId15"/>
    <p:sldId id="14363" r:id="rId16"/>
    <p:sldId id="14430" r:id="rId17"/>
    <p:sldId id="14466" r:id="rId18"/>
    <p:sldId id="14490" r:id="rId19"/>
    <p:sldId id="14491" r:id="rId20"/>
    <p:sldId id="14492" r:id="rId21"/>
    <p:sldId id="14493" r:id="rId22"/>
    <p:sldId id="14494" r:id="rId23"/>
    <p:sldId id="14495" r:id="rId24"/>
    <p:sldId id="14400" r:id="rId25"/>
    <p:sldId id="14470" r:id="rId26"/>
    <p:sldId id="14489" r:id="rId27"/>
    <p:sldId id="14498" r:id="rId28"/>
    <p:sldId id="14480" r:id="rId29"/>
    <p:sldId id="14481" r:id="rId30"/>
    <p:sldId id="14497" r:id="rId31"/>
    <p:sldId id="14483" r:id="rId32"/>
    <p:sldId id="14438" r:id="rId33"/>
    <p:sldId id="14420" r:id="rId34"/>
    <p:sldId id="14499" r:id="rId35"/>
    <p:sldId id="14496" r:id="rId36"/>
    <p:sldId id="14500" r:id="rId37"/>
    <p:sldId id="14501" r:id="rId38"/>
    <p:sldId id="14444" r:id="rId39"/>
    <p:sldId id="14435" r:id="rId40"/>
    <p:sldId id="14459" r:id="rId41"/>
    <p:sldId id="14445" r:id="rId42"/>
    <p:sldId id="14450" r:id="rId43"/>
    <p:sldId id="14453" r:id="rId44"/>
    <p:sldId id="14487" r:id="rId45"/>
    <p:sldId id="14388" r:id="rId46"/>
    <p:sldId id="14334" r:id="rId47"/>
    <p:sldId id="14389" r:id="rId48"/>
    <p:sldId id="14458" r:id="rId49"/>
    <p:sldId id="14428" r:id="rId50"/>
    <p:sldId id="14274" r:id="rId51"/>
    <p:sldId id="445" r:id="rId52"/>
    <p:sldId id="446" r:id="rId53"/>
  </p:sldIdLst>
  <p:sldSz cx="12192000" cy="6858000"/>
  <p:notesSz cx="6858000" cy="9144000"/>
  <p:embeddedFontLst>
    <p:embeddedFont>
      <p:font typeface="KB금융 제목체 Medium" panose="020B0603000000000000" pitchFamily="50" charset="-127"/>
      <p:regular r:id="rId55"/>
    </p:embeddedFont>
    <p:embeddedFont>
      <p:font typeface="Marlett" pitchFamily="2" charset="2"/>
      <p:regular r:id="rId56"/>
    </p:embeddedFont>
    <p:embeddedFont>
      <p:font typeface="KB금융 본문체 Light" panose="020B0303000000000000" pitchFamily="50" charset="-127"/>
      <p:regular r:id="rId57"/>
    </p:embeddedFont>
    <p:embeddedFont>
      <p:font typeface="맑은 고딕" panose="020B0503020000020004" pitchFamily="50" charset="-127"/>
      <p:regular r:id="rId58"/>
      <p:bold r:id="rId59"/>
    </p:embeddedFont>
    <p:embeddedFont>
      <p:font typeface="Trebuchet MS" panose="020B0603020202020204" pitchFamily="34" charset="0"/>
      <p:regular r:id="rId60"/>
      <p:bold r:id="rId61"/>
      <p:italic r:id="rId62"/>
      <p:boldItalic r:id="rId63"/>
    </p:embeddedFont>
    <p:embeddedFont>
      <p:font typeface="KB금융 본문체 Bold" panose="020B0803000000000000" pitchFamily="50" charset="-127"/>
      <p:bold r:id="rId64"/>
    </p:embeddedFont>
    <p:embeddedFont>
      <p:font typeface="나눔고딕 ExtraBold" panose="020D0904000000000000" pitchFamily="50" charset="-127"/>
      <p:bold r:id="rId65"/>
    </p:embeddedFont>
    <p:embeddedFont>
      <p:font typeface="KB금융 본문체 Medium" panose="020B0603000000000000" pitchFamily="50" charset="-127"/>
      <p:regular r:id="rId66"/>
    </p:embeddedFont>
    <p:embeddedFont>
      <p:font typeface="HY견고딕" panose="02030600000101010101" pitchFamily="18" charset="-127"/>
      <p:regular r:id="rId67"/>
    </p:embeddedFont>
    <p:embeddedFont>
      <p:font typeface="KB금융 제목체 Bold" panose="020B0803000000000000" pitchFamily="50" charset="-127"/>
      <p:bold r:id="rId6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5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51443B"/>
    <a:srgbClr val="FCC8FA"/>
    <a:srgbClr val="0066FF"/>
    <a:srgbClr val="0000FF"/>
    <a:srgbClr val="FFFCE7"/>
    <a:srgbClr val="FFFEF7"/>
    <a:srgbClr val="032C89"/>
    <a:srgbClr val="DEF3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48" autoAdjust="0"/>
    <p:restoredTop sz="93979" autoAdjust="0"/>
  </p:normalViewPr>
  <p:slideViewPr>
    <p:cSldViewPr snapToGrid="0" showGuides="1">
      <p:cViewPr varScale="1">
        <p:scale>
          <a:sx n="108" d="100"/>
          <a:sy n="108" d="100"/>
        </p:scale>
        <p:origin x="510" y="102"/>
      </p:cViewPr>
      <p:guideLst>
        <p:guide orient="horz" pos="315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63" Type="http://schemas.openxmlformats.org/officeDocument/2006/relationships/font" Target="fonts/font9.fntdata"/><Relationship Id="rId68" Type="http://schemas.openxmlformats.org/officeDocument/2006/relationships/font" Target="fonts/font14.fntdata"/><Relationship Id="rId7" Type="http://schemas.openxmlformats.org/officeDocument/2006/relationships/slideMaster" Target="slideMasters/slideMaster7.xml"/><Relationship Id="rId71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font" Target="fonts/font4.fntdata"/><Relationship Id="rId66" Type="http://schemas.openxmlformats.org/officeDocument/2006/relationships/font" Target="fonts/font12.fntdata"/><Relationship Id="rId5" Type="http://schemas.openxmlformats.org/officeDocument/2006/relationships/slideMaster" Target="slideMasters/slideMaster5.xml"/><Relationship Id="rId61" Type="http://schemas.openxmlformats.org/officeDocument/2006/relationships/font" Target="fonts/font7.fntdata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font" Target="fonts/font2.fntdata"/><Relationship Id="rId64" Type="http://schemas.openxmlformats.org/officeDocument/2006/relationships/font" Target="fonts/font10.fntdata"/><Relationship Id="rId69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72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font" Target="fonts/font5.fntdata"/><Relationship Id="rId67" Type="http://schemas.openxmlformats.org/officeDocument/2006/relationships/font" Target="fonts/font13.fntdata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notesMaster" Target="notesMasters/notesMaster1.xml"/><Relationship Id="rId62" Type="http://schemas.openxmlformats.org/officeDocument/2006/relationships/font" Target="fonts/font8.fntdata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font" Target="fonts/font3.fntdata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font" Target="fonts/font6.fntdata"/><Relationship Id="rId65" Type="http://schemas.openxmlformats.org/officeDocument/2006/relationships/font" Target="fonts/font11.fntdata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Relationship Id="rId34" Type="http://schemas.openxmlformats.org/officeDocument/2006/relationships/slide" Target="slides/slide24.xml"/><Relationship Id="rId50" Type="http://schemas.openxmlformats.org/officeDocument/2006/relationships/slide" Target="slides/slide40.xml"/><Relationship Id="rId55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E2DD0-96EE-4CD0-B7E8-CFFBCA0CC6DF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7B424-9F7A-4B61-9FA1-2D9866B243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0473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54389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541338" y="871538"/>
            <a:ext cx="7761288" cy="436721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2541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541338" y="871538"/>
            <a:ext cx="7761288" cy="436721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9703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541338" y="871538"/>
            <a:ext cx="7761288" cy="436721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8098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541338" y="871538"/>
            <a:ext cx="7761288" cy="436721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3005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541338" y="871538"/>
            <a:ext cx="7761288" cy="436721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5676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541338" y="871538"/>
            <a:ext cx="7761288" cy="436721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8007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541338" y="871538"/>
            <a:ext cx="7761288" cy="436721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1292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86871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64821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0292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26720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82388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18148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95148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68015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26200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40040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4737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5306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18654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7058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8930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541338" y="871538"/>
            <a:ext cx="7761288" cy="436721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98230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699863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4005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2254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973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1732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3768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3434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-206375" y="803275"/>
            <a:ext cx="7148513" cy="40211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FA85D2-3714-45FF-9B33-48D2844CCF48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2998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8.png"/><Relationship Id="rId4" Type="http://schemas.openxmlformats.org/officeDocument/2006/relationships/image" Target="../media/image3.svg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1.sv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8.png"/><Relationship Id="rId4" Type="http://schemas.openxmlformats.org/officeDocument/2006/relationships/image" Target="../media/image3.sv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1.sv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3.gif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6.svg"/><Relationship Id="rId4" Type="http://schemas.openxmlformats.org/officeDocument/2006/relationships/image" Target="../media/image12.pn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731D717B-75A9-206B-3D2C-45C91A5ADD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471212C-9718-9B37-E0DF-C187ED2D9736}"/>
              </a:ext>
            </a:extLst>
          </p:cNvPr>
          <p:cNvSpPr/>
          <p:nvPr userDrawn="1"/>
        </p:nvSpPr>
        <p:spPr>
          <a:xfrm>
            <a:off x="-1123950" y="6449610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 dirty="0">
              <a:solidFill>
                <a:schemeClr val="bg1">
                  <a:alpha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3" name="그래픽 2">
            <a:extLst>
              <a:ext uri="{FF2B5EF4-FFF2-40B4-BE49-F238E27FC236}">
                <a16:creationId xmlns:a16="http://schemas.microsoft.com/office/drawing/2014/main" id="{F2B31D0A-0FCB-E8B9-FDCE-DB90C36672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642875" y="303448"/>
            <a:ext cx="1286077" cy="20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082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45601F7-99BB-8C7A-4CE0-231BCFD4B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120C1E2-1796-B72E-8BDA-5FD2E6CC3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BAB94A5-A78D-6793-592B-1A70F59A3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07254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248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248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510445613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2" y="1600205"/>
            <a:ext cx="53926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89785" y="1600205"/>
            <a:ext cx="53926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064699081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7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75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830969099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47597194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183" y="6669089"/>
            <a:ext cx="1330782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1961071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7385" y="273055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189604945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555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555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676334048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236172736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2" y="274643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784245985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609601" y="274643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54573410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147658-02C5-BEA3-D7D6-F2181D928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7DCA37-F5B4-BB59-187A-50F60AC34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13BEB51-4D82-8D0D-AB4E-EC8EA64A4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7EE564E-0F02-09A3-62DD-F0BC5295C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F361DBD-50F1-A008-382F-835432942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AC59E49-3D14-C67E-52EA-F077B22CF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74429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573305099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248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248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627533993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2" y="1600205"/>
            <a:ext cx="53926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89785" y="1600205"/>
            <a:ext cx="53926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837753689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7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75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280673158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592737096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183" y="6669089"/>
            <a:ext cx="1330782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2268482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7385" y="273055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915295540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555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555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766241106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817423505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2" y="274643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2438372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3083F6-6ED4-9C38-DE33-E49877D10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87226B7-F454-0008-E6EC-B4D36E5DFD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5C42A31-0DEC-60C3-8496-FAE26443B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9B03DA3-7C2B-34DA-29F2-2CE1AD6FA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047194E-8177-263D-3FAB-75CF9951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29812E5-AC19-C56C-CA28-662100955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939149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609601" y="274643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06438956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0526FA-BD78-4085-8F7E-A914E81E4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A7CD9AE-BA32-49A3-B544-0CC9AF010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8C5065-8EE9-D1BE-901E-A3FB43D52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EFAA65D-6CD7-CB89-8281-A304F9C9A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EFDE37D-16AF-7FFB-08BE-D3F565A62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5911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C92BECA-AD1E-4989-BE93-85579C0C60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FE6381C-A826-C30E-44D1-0D7072127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398D1C-4EDE-3111-F2EC-62DEE2935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5F02B31-7C4A-11BD-D72C-BDE019D7F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3B5D66-5CE7-0721-C893-68664D63E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2484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77506230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248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248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50351256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2" y="1600205"/>
            <a:ext cx="53926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89785" y="1600205"/>
            <a:ext cx="53926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20106938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7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75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00062804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82134757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D471212C-9718-9B37-E0DF-C187ED2D9736}"/>
              </a:ext>
            </a:extLst>
          </p:cNvPr>
          <p:cNvSpPr/>
          <p:nvPr userDrawn="1"/>
        </p:nvSpPr>
        <p:spPr>
          <a:xfrm>
            <a:off x="0" y="6449610"/>
            <a:ext cx="12192000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>
              <a:solidFill>
                <a:schemeClr val="tx2">
                  <a:lumMod val="75000"/>
                  <a:lumOff val="25000"/>
                  <a:alpha val="80000"/>
                </a:schemeClr>
              </a:solidFill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9B3DB06C-6C65-6E70-D284-59820E5EBC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681" y="204245"/>
            <a:ext cx="1699443" cy="28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5161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183" y="6669089"/>
            <a:ext cx="1330782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467554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7385" y="273055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97183953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555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555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80080385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88213019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2" y="274643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946327327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609601" y="274643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426460596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82B6-0DB5-4A95-883E-2DF45162D4C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F02E33-870D-4A0D-8768-3B7799470939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4071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82B6-0DB5-4A95-883E-2DF45162D4C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F02E33-870D-4A0D-8768-3B7799470939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0791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82B6-0DB5-4A95-883E-2DF45162D4C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F02E33-870D-4A0D-8768-3B7799470939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9110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82B6-0DB5-4A95-883E-2DF45162D4C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F02E33-870D-4A0D-8768-3B7799470939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55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E6B8D9A9-3FB5-5394-3E35-1AED628E9BE1}"/>
              </a:ext>
            </a:extLst>
          </p:cNvPr>
          <p:cNvSpPr/>
          <p:nvPr userDrawn="1"/>
        </p:nvSpPr>
        <p:spPr>
          <a:xfrm>
            <a:off x="0" y="0"/>
            <a:ext cx="12192000" cy="7837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79621E7-64AB-D93C-3CA5-DC72FA6AB1C7}"/>
              </a:ext>
            </a:extLst>
          </p:cNvPr>
          <p:cNvSpPr/>
          <p:nvPr userDrawn="1"/>
        </p:nvSpPr>
        <p:spPr>
          <a:xfrm>
            <a:off x="0" y="6574971"/>
            <a:ext cx="12192000" cy="283029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900">
              <a:solidFill>
                <a:schemeClr val="tx2">
                  <a:lumMod val="75000"/>
                  <a:lumOff val="25000"/>
                  <a:alpha val="80000"/>
                </a:schemeClr>
              </a:solidFill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0D5B1802-05B3-765B-BDBA-831427C8E5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681" y="279401"/>
            <a:ext cx="1699443" cy="28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4358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82B6-0DB5-4A95-883E-2DF45162D4C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F02E33-870D-4A0D-8768-3B7799470939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7894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82B6-0DB5-4A95-883E-2DF45162D4C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F02E33-870D-4A0D-8768-3B7799470939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1884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82B6-0DB5-4A95-883E-2DF45162D4C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F02E33-870D-4A0D-8768-3B7799470939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6761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82B6-0DB5-4A95-883E-2DF45162D4C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F02E33-870D-4A0D-8768-3B7799470939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9935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82B6-0DB5-4A95-883E-2DF45162D4C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F02E33-870D-4A0D-8768-3B7799470939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0087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82B6-0DB5-4A95-883E-2DF45162D4C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F02E33-870D-4A0D-8768-3B7799470939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338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42031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82B6-0DB5-4A95-883E-2DF45162D4C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EF02E33-870D-4A0D-8768-3B7799470939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6723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824110721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248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248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301203779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2" y="1600205"/>
            <a:ext cx="53926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89785" y="1600205"/>
            <a:ext cx="53926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45818651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>
            <a:extLst>
              <a:ext uri="{FF2B5EF4-FFF2-40B4-BE49-F238E27FC236}">
                <a16:creationId xmlns:a16="http://schemas.microsoft.com/office/drawing/2014/main" id="{0D5B1802-05B3-765B-BDBA-831427C8E5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927" y="302068"/>
            <a:ext cx="1170997" cy="19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00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7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75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29110385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4027679210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183" y="6669089"/>
            <a:ext cx="1330782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99866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7385" y="273055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101360696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555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555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6653856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459189576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2" y="274643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49932573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609601" y="274643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326153873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731D717B-75A9-206B-3D2C-45C91A5ADD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471212C-9718-9B37-E0DF-C187ED2D9736}"/>
              </a:ext>
            </a:extLst>
          </p:cNvPr>
          <p:cNvSpPr/>
          <p:nvPr userDrawn="1"/>
        </p:nvSpPr>
        <p:spPr>
          <a:xfrm>
            <a:off x="0" y="6449610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 dirty="0">
              <a:solidFill>
                <a:schemeClr val="bg1">
                  <a:alpha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3" name="그래픽 2">
            <a:extLst>
              <a:ext uri="{FF2B5EF4-FFF2-40B4-BE49-F238E27FC236}">
                <a16:creationId xmlns:a16="http://schemas.microsoft.com/office/drawing/2014/main" id="{F2B31D0A-0FCB-E8B9-FDCE-DB90C36672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642875" y="303448"/>
            <a:ext cx="1286077" cy="207335"/>
          </a:xfrm>
          <a:prstGeom prst="rect">
            <a:avLst/>
          </a:prstGeom>
        </p:spPr>
      </p:pic>
      <p:pic>
        <p:nvPicPr>
          <p:cNvPr id="4" name="그림 3" descr="텍스트, 실내, 사람이(가) 표시된 사진&#10;&#10;자동 생성된 설명">
            <a:extLst>
              <a:ext uri="{FF2B5EF4-FFF2-40B4-BE49-F238E27FC236}">
                <a16:creationId xmlns:a16="http://schemas.microsoft.com/office/drawing/2014/main" id="{7420ED85-2EF8-A29E-F5C7-4F8DA4BAC99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933" y="2844800"/>
            <a:ext cx="4321721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6664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D471212C-9718-9B37-E0DF-C187ED2D9736}"/>
              </a:ext>
            </a:extLst>
          </p:cNvPr>
          <p:cNvSpPr/>
          <p:nvPr userDrawn="1"/>
        </p:nvSpPr>
        <p:spPr>
          <a:xfrm>
            <a:off x="0" y="6449610"/>
            <a:ext cx="12192000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>
              <a:solidFill>
                <a:schemeClr val="tx2">
                  <a:lumMod val="75000"/>
                  <a:lumOff val="25000"/>
                  <a:alpha val="80000"/>
                </a:schemeClr>
              </a:solidFill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9B3DB06C-6C65-6E70-D284-59820E5EBC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681" y="204245"/>
            <a:ext cx="1699443" cy="28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95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A390A7-BC97-DDB4-3713-BD0839CF2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6FC9D1-102F-505B-BFDF-81C12D4744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438ADA-BD02-F05A-20CB-7B95E15C3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7E7FB33-BE1D-4B3C-08D8-B29B2129B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6CC8F8A-7F70-C6EC-7176-A23637327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68530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E6B8D9A9-3FB5-5394-3E35-1AED628E9BE1}"/>
              </a:ext>
            </a:extLst>
          </p:cNvPr>
          <p:cNvSpPr/>
          <p:nvPr userDrawn="1"/>
        </p:nvSpPr>
        <p:spPr>
          <a:xfrm>
            <a:off x="0" y="0"/>
            <a:ext cx="12192000" cy="7837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79621E7-64AB-D93C-3CA5-DC72FA6AB1C7}"/>
              </a:ext>
            </a:extLst>
          </p:cNvPr>
          <p:cNvSpPr/>
          <p:nvPr userDrawn="1"/>
        </p:nvSpPr>
        <p:spPr>
          <a:xfrm>
            <a:off x="0" y="6574971"/>
            <a:ext cx="12192000" cy="283029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900">
              <a:solidFill>
                <a:schemeClr val="tx2">
                  <a:lumMod val="75000"/>
                  <a:lumOff val="25000"/>
                  <a:alpha val="80000"/>
                </a:schemeClr>
              </a:solidFill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0D5B1802-05B3-765B-BDBA-831427C8E5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681" y="279401"/>
            <a:ext cx="1699443" cy="28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908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>
            <a:extLst>
              <a:ext uri="{FF2B5EF4-FFF2-40B4-BE49-F238E27FC236}">
                <a16:creationId xmlns:a16="http://schemas.microsoft.com/office/drawing/2014/main" id="{0D5B1802-05B3-765B-BDBA-831427C8E5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927" y="302068"/>
            <a:ext cx="1170997" cy="193004"/>
          </a:xfrm>
          <a:prstGeom prst="rect">
            <a:avLst/>
          </a:prstGeom>
        </p:spPr>
      </p:pic>
      <p:sp>
        <p:nvSpPr>
          <p:cNvPr id="2" name="사각형: 둥근 위쪽 모서리 1">
            <a:extLst>
              <a:ext uri="{FF2B5EF4-FFF2-40B4-BE49-F238E27FC236}">
                <a16:creationId xmlns:a16="http://schemas.microsoft.com/office/drawing/2014/main" id="{98E676C9-D5FB-766F-55B3-D1E80D80EB08}"/>
              </a:ext>
            </a:extLst>
          </p:cNvPr>
          <p:cNvSpPr/>
          <p:nvPr userDrawn="1"/>
        </p:nvSpPr>
        <p:spPr>
          <a:xfrm>
            <a:off x="158622" y="0"/>
            <a:ext cx="11867117" cy="176733"/>
          </a:xfrm>
          <a:prstGeom prst="round2SameRect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래픽 2">
            <a:extLst>
              <a:ext uri="{FF2B5EF4-FFF2-40B4-BE49-F238E27FC236}">
                <a16:creationId xmlns:a16="http://schemas.microsoft.com/office/drawing/2014/main" id="{FBC1B87D-2377-25B1-AB19-97080E6D880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58619" y="361626"/>
            <a:ext cx="11867125" cy="35361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471212C-9718-9B37-E0DF-C187ED2D9736}"/>
              </a:ext>
            </a:extLst>
          </p:cNvPr>
          <p:cNvSpPr/>
          <p:nvPr userDrawn="1"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 dirty="0">
              <a:solidFill>
                <a:schemeClr val="tx1">
                  <a:lumMod val="95000"/>
                  <a:lumOff val="5000"/>
                  <a:alpha val="80000"/>
                </a:schemeClr>
              </a:solidFill>
              <a:effectLst/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2692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A390A7-BC97-DDB4-3713-BD0839CF2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6FC9D1-102F-505B-BFDF-81C12D4744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438ADA-BD02-F05A-20CB-7B95E15C3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7E7FB33-BE1D-4B3C-08D8-B29B2129B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6CC8F8A-7F70-C6EC-7176-A23637327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052086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7AC6F1-6D09-0041-2307-3305245D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2FDA69-B481-3BDB-DC81-ED064E641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4A11505-4BC8-8BAA-FF8B-3B316F977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435DEF-90D8-661B-C1C8-AE1D68449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3193702-F102-1A6D-FC17-52FDB9ADC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48111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1C6199-14F7-642A-863C-B39775589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65B321D-3982-1B8C-EF88-0162D2D1C1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81BCD34-9CFF-B200-7BDA-DD73911CA3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884CD0E-499D-6779-C325-F2D2AFF85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07467EB-C471-055D-B203-432464176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5909DB3-5C8F-F74E-DD9A-0735754CA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77148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B030BF-9D65-584A-402B-32C4AB2C8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C74A2E6-2EAB-01A4-8C2B-007AAE064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37D67FB-DF0F-536C-6AF7-E41708D247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6B18192-0500-F8CC-481A-81B07C4420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615DC63-C468-65E0-5735-D38B269DF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DE83B96-434F-5335-5C94-20C8E37CA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E9C5CC9-A2DF-B045-3164-16F40CC34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DA4C944-AA79-1E4A-FD3E-DF5763655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6805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3AD2C3-4DE5-7296-52EE-01FE523D8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8B076CA-3142-D84E-1B79-5C9CD48C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01A0B63-8612-06DD-404F-419C80FB8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7519CE4-CB77-95E5-20ED-A03C96B90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91502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45601F7-99BB-8C7A-4CE0-231BCFD4B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120C1E2-1796-B72E-8BDA-5FD2E6CC3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BAB94A5-A78D-6793-592B-1A70F59A3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8864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147658-02C5-BEA3-D7D6-F2181D928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7DCA37-F5B4-BB59-187A-50F60AC34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13BEB51-4D82-8D0D-AB4E-EC8EA64A4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7EE564E-0F02-09A3-62DD-F0BC5295C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F361DBD-50F1-A008-382F-835432942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AC59E49-3D14-C67E-52EA-F077B22CF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364138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3083F6-6ED4-9C38-DE33-E49877D10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87226B7-F454-0008-E6EC-B4D36E5DFD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5C42A31-0DEC-60C3-8496-FAE26443B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9B03DA3-7C2B-34DA-29F2-2CE1AD6FA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047194E-8177-263D-3FAB-75CF9951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29812E5-AC19-C56C-CA28-662100955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2376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7AC6F1-6D09-0041-2307-3305245D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2FDA69-B481-3BDB-DC81-ED064E641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4A11505-4BC8-8BAA-FF8B-3B316F977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435DEF-90D8-661B-C1C8-AE1D68449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3193702-F102-1A6D-FC17-52FDB9ADC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489664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0526FA-BD78-4085-8F7E-A914E81E4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A7CD9AE-BA32-49A3-B544-0CC9AF010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8C5065-8EE9-D1BE-901E-A3FB43D52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EFAA65D-6CD7-CB89-8281-A304F9C9A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EFDE37D-16AF-7FFB-08BE-D3F565A62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95933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C92BECA-AD1E-4989-BE93-85579C0C60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FE6381C-A826-C30E-44D1-0D7072127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398D1C-4EDE-3111-F2EC-62DEE2935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5F02B31-7C4A-11BD-D72C-BDE019D7F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3B5D66-5CE7-0721-C893-68664D63E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9248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731D717B-75A9-206B-3D2C-45C91A5ADD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471212C-9718-9B37-E0DF-C187ED2D9736}"/>
              </a:ext>
            </a:extLst>
          </p:cNvPr>
          <p:cNvSpPr/>
          <p:nvPr userDrawn="1"/>
        </p:nvSpPr>
        <p:spPr>
          <a:xfrm>
            <a:off x="0" y="6449610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 dirty="0">
                <a:solidFill>
                  <a:schemeClr val="bg1">
                    <a:alpha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 dirty="0">
              <a:solidFill>
                <a:schemeClr val="bg1">
                  <a:alpha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3" name="그래픽 2">
            <a:extLst>
              <a:ext uri="{FF2B5EF4-FFF2-40B4-BE49-F238E27FC236}">
                <a16:creationId xmlns:a16="http://schemas.microsoft.com/office/drawing/2014/main" id="{F2B31D0A-0FCB-E8B9-FDCE-DB90C36672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642875" y="303448"/>
            <a:ext cx="1286077" cy="207335"/>
          </a:xfrm>
          <a:prstGeom prst="rect">
            <a:avLst/>
          </a:prstGeom>
        </p:spPr>
      </p:pic>
      <p:pic>
        <p:nvPicPr>
          <p:cNvPr id="4" name="그림 3" descr="텍스트, 실내, 사람이(가) 표시된 사진&#10;&#10;자동 생성된 설명">
            <a:extLst>
              <a:ext uri="{FF2B5EF4-FFF2-40B4-BE49-F238E27FC236}">
                <a16:creationId xmlns:a16="http://schemas.microsoft.com/office/drawing/2014/main" id="{7420ED85-2EF8-A29E-F5C7-4F8DA4BAC99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933" y="2844800"/>
            <a:ext cx="4321721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41022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D471212C-9718-9B37-E0DF-C187ED2D9736}"/>
              </a:ext>
            </a:extLst>
          </p:cNvPr>
          <p:cNvSpPr/>
          <p:nvPr userDrawn="1"/>
        </p:nvSpPr>
        <p:spPr>
          <a:xfrm>
            <a:off x="0" y="6449610"/>
            <a:ext cx="12192000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>
              <a:solidFill>
                <a:schemeClr val="tx2">
                  <a:lumMod val="75000"/>
                  <a:lumOff val="25000"/>
                  <a:alpha val="80000"/>
                </a:schemeClr>
              </a:solidFill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9B3DB06C-6C65-6E70-D284-59820E5EBC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681" y="204245"/>
            <a:ext cx="1699443" cy="280102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AD115D4A-71C3-9F81-EEE0-1CF11E51C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0000"/>
          </a:blip>
          <a:srcRect r="11111"/>
          <a:stretch/>
        </p:blipFill>
        <p:spPr>
          <a:xfrm>
            <a:off x="0" y="11821"/>
            <a:ext cx="9131014" cy="684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442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E6B8D9A9-3FB5-5394-3E35-1AED628E9BE1}"/>
              </a:ext>
            </a:extLst>
          </p:cNvPr>
          <p:cNvSpPr/>
          <p:nvPr userDrawn="1"/>
        </p:nvSpPr>
        <p:spPr>
          <a:xfrm>
            <a:off x="0" y="0"/>
            <a:ext cx="12192000" cy="7837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79621E7-64AB-D93C-3CA5-DC72FA6AB1C7}"/>
              </a:ext>
            </a:extLst>
          </p:cNvPr>
          <p:cNvSpPr/>
          <p:nvPr userDrawn="1"/>
        </p:nvSpPr>
        <p:spPr>
          <a:xfrm>
            <a:off x="0" y="6574971"/>
            <a:ext cx="12192000" cy="283029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900">
                <a:solidFill>
                  <a:schemeClr val="tx2">
                    <a:lumMod val="75000"/>
                    <a:lumOff val="25000"/>
                    <a:alpha val="80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900">
              <a:solidFill>
                <a:schemeClr val="tx2">
                  <a:lumMod val="75000"/>
                  <a:lumOff val="25000"/>
                  <a:alpha val="80000"/>
                </a:schemeClr>
              </a:solidFill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0D5B1802-05B3-765B-BDBA-831427C8E5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681" y="279401"/>
            <a:ext cx="1699443" cy="28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264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>
            <a:extLst>
              <a:ext uri="{FF2B5EF4-FFF2-40B4-BE49-F238E27FC236}">
                <a16:creationId xmlns:a16="http://schemas.microsoft.com/office/drawing/2014/main" id="{0D5B1802-05B3-765B-BDBA-831427C8E5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927" y="302068"/>
            <a:ext cx="1170997" cy="193004"/>
          </a:xfrm>
          <a:prstGeom prst="rect">
            <a:avLst/>
          </a:prstGeom>
        </p:spPr>
      </p:pic>
      <p:sp>
        <p:nvSpPr>
          <p:cNvPr id="2" name="사각형: 둥근 위쪽 모서리 1">
            <a:extLst>
              <a:ext uri="{FF2B5EF4-FFF2-40B4-BE49-F238E27FC236}">
                <a16:creationId xmlns:a16="http://schemas.microsoft.com/office/drawing/2014/main" id="{98E676C9-D5FB-766F-55B3-D1E80D80EB08}"/>
              </a:ext>
            </a:extLst>
          </p:cNvPr>
          <p:cNvSpPr/>
          <p:nvPr userDrawn="1"/>
        </p:nvSpPr>
        <p:spPr>
          <a:xfrm>
            <a:off x="158622" y="0"/>
            <a:ext cx="11867117" cy="176733"/>
          </a:xfrm>
          <a:prstGeom prst="round2SameRect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래픽 2">
            <a:extLst>
              <a:ext uri="{FF2B5EF4-FFF2-40B4-BE49-F238E27FC236}">
                <a16:creationId xmlns:a16="http://schemas.microsoft.com/office/drawing/2014/main" id="{FBC1B87D-2377-25B1-AB19-97080E6D880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58619" y="361626"/>
            <a:ext cx="11867125" cy="35361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93388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래픽 6">
            <a:extLst>
              <a:ext uri="{FF2B5EF4-FFF2-40B4-BE49-F238E27FC236}">
                <a16:creationId xmlns:a16="http://schemas.microsoft.com/office/drawing/2014/main" id="{74AAC2E2-39DC-AB06-A101-1BEFE3DDFA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58620" y="1"/>
            <a:ext cx="11913218" cy="59298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십자형 7">
            <a:extLst>
              <a:ext uri="{FF2B5EF4-FFF2-40B4-BE49-F238E27FC236}">
                <a16:creationId xmlns:a16="http://schemas.microsoft.com/office/drawing/2014/main" id="{31CD32A0-D286-6117-99CA-2ECE4B49D141}"/>
              </a:ext>
            </a:extLst>
          </p:cNvPr>
          <p:cNvSpPr/>
          <p:nvPr userDrawn="1"/>
        </p:nvSpPr>
        <p:spPr>
          <a:xfrm flipV="1">
            <a:off x="8153895" y="228046"/>
            <a:ext cx="162572" cy="156812"/>
          </a:xfrm>
          <a:prstGeom prst="plus">
            <a:avLst>
              <a:gd name="adj" fmla="val 38000"/>
            </a:avLst>
          </a:prstGeom>
          <a:solidFill>
            <a:schemeClr val="l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ctr"/>
            <a:endParaRPr lang="ko-KR" altLang="en-US" sz="1800" dirty="0">
              <a:latin typeface="에스코어 드림 6 Bold" panose="020B0703030302020204" pitchFamily="34" charset="-127"/>
              <a:ea typeface="에스코어 드림 6 Bold" panose="020B0703030302020204" pitchFamily="34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206FAC9B-2B22-BCCD-266F-0F637FE7188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720" y="209950"/>
            <a:ext cx="1170997" cy="19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15284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8687F785-3D33-62E1-9AF4-C1FD7D643B89}"/>
              </a:ext>
            </a:extLst>
          </p:cNvPr>
          <p:cNvGrpSpPr/>
          <p:nvPr userDrawn="1"/>
        </p:nvGrpSpPr>
        <p:grpSpPr>
          <a:xfrm>
            <a:off x="158620" y="0"/>
            <a:ext cx="11851672" cy="715244"/>
            <a:chOff x="158620" y="0"/>
            <a:chExt cx="8826852" cy="715244"/>
          </a:xfrm>
        </p:grpSpPr>
        <p:sp>
          <p:nvSpPr>
            <p:cNvPr id="7" name="사각형: 둥근 위쪽 모서리 6">
              <a:extLst>
                <a:ext uri="{FF2B5EF4-FFF2-40B4-BE49-F238E27FC236}">
                  <a16:creationId xmlns:a16="http://schemas.microsoft.com/office/drawing/2014/main" id="{AA2094E6-7F39-FFAC-1A00-D0360AD265E8}"/>
                </a:ext>
              </a:extLst>
            </p:cNvPr>
            <p:cNvSpPr/>
            <p:nvPr userDrawn="1"/>
          </p:nvSpPr>
          <p:spPr>
            <a:xfrm>
              <a:off x="158623" y="0"/>
              <a:ext cx="8826846" cy="176733"/>
            </a:xfrm>
            <a:prstGeom prst="round2SameRect">
              <a:avLst>
                <a:gd name="adj1" fmla="val 0"/>
                <a:gd name="adj2" fmla="val 50000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" name="그래픽 7">
              <a:extLst>
                <a:ext uri="{FF2B5EF4-FFF2-40B4-BE49-F238E27FC236}">
                  <a16:creationId xmlns:a16="http://schemas.microsoft.com/office/drawing/2014/main" id="{02578CF1-1E68-DD66-F993-085C19832A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58620" y="361626"/>
              <a:ext cx="8826852" cy="353618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9" name="그래픽 8">
            <a:extLst>
              <a:ext uri="{FF2B5EF4-FFF2-40B4-BE49-F238E27FC236}">
                <a16:creationId xmlns:a16="http://schemas.microsoft.com/office/drawing/2014/main" id="{A51D06B8-2E33-D5B2-C728-4724C3DC3D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567348" y="6640516"/>
            <a:ext cx="1069026" cy="172343"/>
          </a:xfrm>
          <a:prstGeom prst="rect">
            <a:avLst/>
          </a:prstGeom>
        </p:spPr>
      </p:pic>
      <p:pic>
        <p:nvPicPr>
          <p:cNvPr id="10" name="그래픽 9">
            <a:extLst>
              <a:ext uri="{FF2B5EF4-FFF2-40B4-BE49-F238E27FC236}">
                <a16:creationId xmlns:a16="http://schemas.microsoft.com/office/drawing/2014/main" id="{025146C2-113B-E0A3-219F-FED5684159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0800000">
            <a:off x="158620" y="6500651"/>
            <a:ext cx="11851668" cy="35361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695940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1C6199-14F7-642A-863C-B39775589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65B321D-3982-1B8C-EF88-0162D2D1C1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81BCD34-9CFF-B200-7BDA-DD73911CA3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884CD0E-499D-6779-C325-F2D2AFF85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07467EB-C471-055D-B203-432464176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5909DB3-5C8F-F74E-DD9A-0735754CA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053858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B030BF-9D65-584A-402B-32C4AB2C8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C74A2E6-2EAB-01A4-8C2B-007AAE064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37D67FB-DF0F-536C-6AF7-E41708D247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6B18192-0500-F8CC-481A-81B07C4420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615DC63-C468-65E0-5735-D38B269DF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DE83B96-434F-5335-5C94-20C8E37CA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E9C5CC9-A2DF-B045-3164-16F40CC34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DA4C944-AA79-1E4A-FD3E-DF5763655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446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1C6199-14F7-642A-863C-B39775589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65B321D-3982-1B8C-EF88-0162D2D1C1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81BCD34-9CFF-B200-7BDA-DD73911CA3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884CD0E-499D-6779-C325-F2D2AFF85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07467EB-C471-055D-B203-432464176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5909DB3-5C8F-F74E-DD9A-0735754CA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35908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3AD2C3-4DE5-7296-52EE-01FE523D8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8B076CA-3142-D84E-1B79-5C9CD48C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01A0B63-8612-06DD-404F-419C80FB8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7519CE4-CB77-95E5-20ED-A03C96B90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41527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45601F7-99BB-8C7A-4CE0-231BCFD4B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120C1E2-1796-B72E-8BDA-5FD2E6CC3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BAB94A5-A78D-6793-592B-1A70F59A3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8458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147658-02C5-BEA3-D7D6-F2181D928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7DCA37-F5B4-BB59-187A-50F60AC34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13BEB51-4D82-8D0D-AB4E-EC8EA64A4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7EE564E-0F02-09A3-62DD-F0BC5295C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F361DBD-50F1-A008-382F-835432942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AC59E49-3D14-C67E-52EA-F077B22CF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08741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3083F6-6ED4-9C38-DE33-E49877D10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87226B7-F454-0008-E6EC-B4D36E5DFD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5C42A31-0DEC-60C3-8496-FAE26443B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9B03DA3-7C2B-34DA-29F2-2CE1AD6FA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047194E-8177-263D-3FAB-75CF9951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29812E5-AC19-C56C-CA28-662100955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51121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0526FA-BD78-4085-8F7E-A914E81E4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A7CD9AE-BA32-49A3-B544-0CC9AF010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8C5065-8EE9-D1BE-901E-A3FB43D52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EFAA65D-6CD7-CB89-8281-A304F9C9A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EFDE37D-16AF-7FFB-08BE-D3F565A62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817614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C92BECA-AD1E-4989-BE93-85579C0C60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FE6381C-A826-C30E-44D1-0D7072127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398D1C-4EDE-3111-F2EC-62DEE2935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5F02B31-7C4A-11BD-D72C-BDE019D7F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3B5D66-5CE7-0721-C893-68664D63E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1355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C45B3-218E-4B35-988A-49194C5593D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79FCB-5934-4BB3-8A0C-64CB3062DC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0679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323942089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248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248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793563398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2" y="1600205"/>
            <a:ext cx="53926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89785" y="1600205"/>
            <a:ext cx="53926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48077163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B030BF-9D65-584A-402B-32C4AB2C8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C74A2E6-2EAB-01A4-8C2B-007AAE064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37D67FB-DF0F-536C-6AF7-E41708D247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6B18192-0500-F8CC-481A-81B07C4420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615DC63-C468-65E0-5735-D38B269DF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DE83B96-434F-5335-5C94-20C8E37CA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E9C5CC9-A2DF-B045-3164-16F40CC34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DA4C944-AA79-1E4A-FD3E-DF5763655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249161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7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75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32436456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471486832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183" y="6669089"/>
            <a:ext cx="1330782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2234481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7385" y="273055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773446513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555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555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33990282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698162275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2" y="274643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91751882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609601" y="274643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512181181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800420570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248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248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60012450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3AD2C3-4DE5-7296-52EE-01FE523D8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8B076CA-3142-D84E-1B79-5C9CD48C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70D0-A70A-4C0A-9A30-7E11D5DA0BDE}" type="datetimeFigureOut">
              <a:rPr lang="ko-KR" altLang="en-US" smtClean="0"/>
              <a:t>2023-12-28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01A0B63-8612-06DD-404F-419C80FB8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7519CE4-CB77-95E5-20ED-A03C96B90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DB33E-6C06-4536-9B85-D5DF5E384F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82390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2" y="1600205"/>
            <a:ext cx="53926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89785" y="1600205"/>
            <a:ext cx="539261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73599491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75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75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695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695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922584274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156195152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183" y="6669089"/>
            <a:ext cx="1330782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2104419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7385" y="273055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204334741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555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555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555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864388055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878965389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2" y="274643"/>
            <a:ext cx="8042031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434302632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609601" y="274643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408657603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26615848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384798E-9669-3827-EBD7-C52847917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27DEED5-B507-0C48-DC01-90916093E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AA5C167-76A3-AF3E-F5FF-47E5E20D13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defRPr>
            </a:lvl1pPr>
          </a:lstStyle>
          <a:p>
            <a:fld id="{747970D0-A70A-4C0A-9A30-7E11D5DA0BDE}" type="datetimeFigureOut">
              <a:rPr lang="ko-KR" altLang="en-US" smtClean="0"/>
              <a:pPr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94D375C-73E8-F808-BD41-9698837C5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BB28E8-C4C1-F077-B8E5-C55A53C581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defRPr>
            </a:lvl1pPr>
          </a:lstStyle>
          <a:p>
            <a:fld id="{C22DB33E-6C06-4536-9B85-D5DF5E384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1964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49" r:id="rId3"/>
    <p:sldLayoutId id="2147483662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KB금융 본문체 Bold" panose="020B0803000000000000" pitchFamily="50" charset="-127"/>
          <a:ea typeface="KB금융 본문체 Bold" panose="020B0803000000000000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27"/>
          <p:cNvSpPr txBox="1">
            <a:spLocks noChangeArrowheads="1"/>
          </p:cNvSpPr>
          <p:nvPr/>
        </p:nvSpPr>
        <p:spPr bwMode="auto">
          <a:xfrm>
            <a:off x="11680011" y="6642100"/>
            <a:ext cx="605789" cy="24765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fld id="{4E4C3B77-867B-48C5-B81F-350AC384F943}" type="slidenum">
              <a:rPr lang="en-US" altLang="ko-KR" sz="1000" i="1" smtClean="0">
                <a:solidFill>
                  <a:srgbClr val="000000"/>
                </a:solidFill>
                <a:latin typeface="Trebuchet MS" pitchFamily="34" charset="0"/>
                <a:ea typeface="굴림" pitchFamily="50" charset="-127"/>
              </a:rPr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altLang="ko-KR" sz="1000" i="1">
              <a:solidFill>
                <a:srgbClr val="000000"/>
              </a:solidFill>
              <a:latin typeface="Trebuchet MS" pitchFamily="34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5690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9pPr>
    </p:titleStyle>
    <p:bodyStyle>
      <a:lvl1pPr marL="190500" indent="-1905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1pPr>
      <a:lvl2pPr marL="468313" indent="-23018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2pPr>
      <a:lvl3pPr marL="698500" indent="-215900" algn="l" rtl="0" eaLnBrk="0" fontAlgn="base" latinLnBrk="1" hangingPunct="0">
        <a:spcBef>
          <a:spcPct val="20000"/>
        </a:spcBef>
        <a:spcAft>
          <a:spcPct val="0"/>
        </a:spcAft>
        <a:buSzPct val="75000"/>
        <a:buFont typeface="Marlett" pitchFamily="2" charset="2"/>
        <a:buChar char="4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3pPr>
      <a:lvl4pPr marL="952500" indent="-2032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4pPr>
      <a:lvl5pPr marL="122555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16827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6pPr>
      <a:lvl7pPr marL="21399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7pPr>
      <a:lvl8pPr marL="25971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8pPr>
      <a:lvl9pPr marL="30543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2"/>
          <p:cNvSpPr>
            <a:spLocks noChangeShapeType="1"/>
          </p:cNvSpPr>
          <p:nvPr userDrawn="1"/>
        </p:nvSpPr>
        <p:spPr bwMode="auto">
          <a:xfrm>
            <a:off x="173922" y="6661150"/>
            <a:ext cx="11844158" cy="0"/>
          </a:xfrm>
          <a:prstGeom prst="line">
            <a:avLst/>
          </a:prstGeom>
          <a:noFill/>
          <a:ln w="19050">
            <a:solidFill>
              <a:srgbClr val="544F3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sz="1800"/>
          </a:p>
        </p:txBody>
      </p:sp>
      <p:sp>
        <p:nvSpPr>
          <p:cNvPr id="1027" name="Line 23"/>
          <p:cNvSpPr>
            <a:spLocks noChangeShapeType="1"/>
          </p:cNvSpPr>
          <p:nvPr userDrawn="1"/>
        </p:nvSpPr>
        <p:spPr bwMode="auto">
          <a:xfrm>
            <a:off x="226683" y="512763"/>
            <a:ext cx="11738635" cy="0"/>
          </a:xfrm>
          <a:prstGeom prst="line">
            <a:avLst/>
          </a:prstGeom>
          <a:noFill/>
          <a:ln w="19050">
            <a:solidFill>
              <a:srgbClr val="FFB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sz="1800"/>
          </a:p>
        </p:txBody>
      </p:sp>
      <p:sp>
        <p:nvSpPr>
          <p:cNvPr id="2052" name="Text Box 27"/>
          <p:cNvSpPr txBox="1">
            <a:spLocks noChangeArrowheads="1"/>
          </p:cNvSpPr>
          <p:nvPr userDrawn="1"/>
        </p:nvSpPr>
        <p:spPr bwMode="auto">
          <a:xfrm>
            <a:off x="11680011" y="6642100"/>
            <a:ext cx="605789" cy="24765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fld id="{4E4C3B77-867B-48C5-B81F-350AC384F943}" type="slidenum">
              <a:rPr lang="en-US" altLang="ko-KR" sz="1000" i="1" smtClean="0">
                <a:solidFill>
                  <a:srgbClr val="000000"/>
                </a:solidFill>
                <a:latin typeface="Trebuchet MS" pitchFamily="34" charset="0"/>
                <a:ea typeface="굴림" pitchFamily="50" charset="-127"/>
              </a:rPr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altLang="ko-KR" sz="1000" i="1" dirty="0">
              <a:solidFill>
                <a:srgbClr val="000000"/>
              </a:solidFill>
              <a:latin typeface="Trebuchet MS" pitchFamily="34" charset="0"/>
              <a:ea typeface="굴림" pitchFamily="50" charset="-127"/>
            </a:endParaRPr>
          </a:p>
        </p:txBody>
      </p:sp>
      <p:pic>
        <p:nvPicPr>
          <p:cNvPr id="1029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057" y="6688139"/>
            <a:ext cx="1154907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664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9pPr>
    </p:titleStyle>
    <p:bodyStyle>
      <a:lvl1pPr marL="190500" indent="-1905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1pPr>
      <a:lvl2pPr marL="468313" indent="-23018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2pPr>
      <a:lvl3pPr marL="698500" indent="-215900" algn="l" rtl="0" eaLnBrk="0" fontAlgn="base" latinLnBrk="1" hangingPunct="0">
        <a:spcBef>
          <a:spcPct val="20000"/>
        </a:spcBef>
        <a:spcAft>
          <a:spcPct val="0"/>
        </a:spcAft>
        <a:buSzPct val="75000"/>
        <a:buFont typeface="Marlett" pitchFamily="2" charset="2"/>
        <a:buChar char="4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3pPr>
      <a:lvl4pPr marL="952500" indent="-2032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4pPr>
      <a:lvl5pPr marL="122555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16827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6pPr>
      <a:lvl7pPr marL="21399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7pPr>
      <a:lvl8pPr marL="25971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8pPr>
      <a:lvl9pPr marL="30543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682B6-0DB5-4A95-883E-2DF45162D4C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2023-12-28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4"/>
            <a:ext cx="12192000" cy="6856552"/>
          </a:xfrm>
          <a:prstGeom prst="rect">
            <a:avLst/>
          </a:prstGeom>
        </p:spPr>
      </p:pic>
      <p:cxnSp>
        <p:nvCxnSpPr>
          <p:cNvPr id="8" name="직선 연결선 7"/>
          <p:cNvCxnSpPr/>
          <p:nvPr/>
        </p:nvCxnSpPr>
        <p:spPr>
          <a:xfrm>
            <a:off x="407631" y="6544394"/>
            <a:ext cx="1136935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0757" y="6628975"/>
            <a:ext cx="1196308" cy="162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슬라이드 번호 개체 틀 5"/>
          <p:cNvSpPr txBox="1">
            <a:spLocks/>
          </p:cNvSpPr>
          <p:nvPr/>
        </p:nvSpPr>
        <p:spPr>
          <a:xfrm>
            <a:off x="6075210" y="65329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fontAlgn="auto" latinLnBrk="1" hangingPunct="1">
              <a:spcBef>
                <a:spcPts val="0"/>
              </a:spcBef>
              <a:spcAft>
                <a:spcPts val="0"/>
              </a:spcAft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D6438661-5651-43DE-9F49-2DC4C0EBEDCD}" type="slidenum">
              <a:rPr lang="ko-KR" altLang="en-US" sz="1400" smtClean="0">
                <a:solidFill>
                  <a:prstClr val="black"/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pPr>
                <a:defRPr/>
              </a:pPr>
              <a:t>‹#›</a:t>
            </a:fld>
            <a:endParaRPr lang="ko-KR" altLang="en-US" sz="1400" dirty="0">
              <a:solidFill>
                <a:prstClr val="black"/>
              </a:solidFill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7729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2"/>
          <p:cNvSpPr>
            <a:spLocks noChangeShapeType="1"/>
          </p:cNvSpPr>
          <p:nvPr/>
        </p:nvSpPr>
        <p:spPr bwMode="auto">
          <a:xfrm>
            <a:off x="173922" y="6661150"/>
            <a:ext cx="11844158" cy="0"/>
          </a:xfrm>
          <a:prstGeom prst="line">
            <a:avLst/>
          </a:prstGeom>
          <a:noFill/>
          <a:ln w="19050">
            <a:solidFill>
              <a:srgbClr val="544F3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sz="1800"/>
          </a:p>
        </p:txBody>
      </p:sp>
      <p:sp>
        <p:nvSpPr>
          <p:cNvPr id="2051" name="Line 23"/>
          <p:cNvSpPr>
            <a:spLocks noChangeShapeType="1"/>
          </p:cNvSpPr>
          <p:nvPr/>
        </p:nvSpPr>
        <p:spPr bwMode="auto">
          <a:xfrm>
            <a:off x="226683" y="512763"/>
            <a:ext cx="11738635" cy="0"/>
          </a:xfrm>
          <a:prstGeom prst="line">
            <a:avLst/>
          </a:prstGeom>
          <a:noFill/>
          <a:ln w="19050">
            <a:solidFill>
              <a:srgbClr val="FFB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sz="1800"/>
          </a:p>
        </p:txBody>
      </p:sp>
      <p:sp>
        <p:nvSpPr>
          <p:cNvPr id="2052" name="Text Box 27"/>
          <p:cNvSpPr txBox="1">
            <a:spLocks noChangeArrowheads="1"/>
          </p:cNvSpPr>
          <p:nvPr/>
        </p:nvSpPr>
        <p:spPr bwMode="auto">
          <a:xfrm>
            <a:off x="11680011" y="6642100"/>
            <a:ext cx="605789" cy="24765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spcBef>
                <a:spcPct val="50000"/>
              </a:spcBef>
              <a:defRPr/>
            </a:pPr>
            <a:fld id="{6557BA48-75A2-4732-9F9B-4740AB356FCA}" type="slidenum">
              <a:rPr lang="en-US" altLang="ko-KR" sz="1000" b="1" i="1" smtClean="0">
                <a:solidFill>
                  <a:srgbClr val="000000"/>
                </a:solidFill>
                <a:latin typeface="Trebuchet MS" panose="020B0603020202020204" pitchFamily="34" charset="0"/>
              </a:rPr>
              <a:pPr eaLnBrk="1" latinLnBrk="1" hangingPunct="1">
                <a:spcBef>
                  <a:spcPct val="50000"/>
                </a:spcBef>
                <a:defRPr/>
              </a:pPr>
              <a:t>‹#›</a:t>
            </a:fld>
            <a:endParaRPr lang="en-US" altLang="ko-KR" sz="1000" b="1" i="1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  <p:pic>
        <p:nvPicPr>
          <p:cNvPr id="2053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057" y="6688139"/>
            <a:ext cx="1154907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3325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9pPr>
    </p:titleStyle>
    <p:bodyStyle>
      <a:lvl1pPr marL="190500" indent="-1905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1pPr>
      <a:lvl2pPr marL="468313" indent="-23018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2pPr>
      <a:lvl3pPr marL="698500" indent="-215900" algn="l" rtl="0" eaLnBrk="0" fontAlgn="base" latinLnBrk="1" hangingPunct="0">
        <a:spcBef>
          <a:spcPct val="20000"/>
        </a:spcBef>
        <a:spcAft>
          <a:spcPct val="0"/>
        </a:spcAft>
        <a:buSzPct val="75000"/>
        <a:buFont typeface="Marlett" pitchFamily="2" charset="2"/>
        <a:buChar char="4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3pPr>
      <a:lvl4pPr marL="952500" indent="-2032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4pPr>
      <a:lvl5pPr marL="122555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16827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6pPr>
      <a:lvl7pPr marL="21399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7pPr>
      <a:lvl8pPr marL="25971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8pPr>
      <a:lvl9pPr marL="30543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384798E-9669-3827-EBD7-C52847917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27DEED5-B507-0C48-DC01-90916093E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AA5C167-76A3-AF3E-F5FF-47E5E20D13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defRPr>
            </a:lvl1pPr>
          </a:lstStyle>
          <a:p>
            <a:fld id="{747970D0-A70A-4C0A-9A30-7E11D5DA0BDE}" type="datetimeFigureOut">
              <a:rPr lang="ko-KR" altLang="en-US" smtClean="0"/>
              <a:pPr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94D375C-73E8-F808-BD41-9698837C5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BB28E8-C4C1-F077-B8E5-C55A53C581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defRPr>
            </a:lvl1pPr>
          </a:lstStyle>
          <a:p>
            <a:fld id="{C22DB33E-6C06-4536-9B85-D5DF5E384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3010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KB금융 본문체 Bold" panose="020B0803000000000000" pitchFamily="50" charset="-127"/>
          <a:ea typeface="KB금융 본문체 Bold" panose="020B0803000000000000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384798E-9669-3827-EBD7-C52847917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27DEED5-B507-0C48-DC01-90916093E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AA5C167-76A3-AF3E-F5FF-47E5E20D13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defRPr>
            </a:lvl1pPr>
          </a:lstStyle>
          <a:p>
            <a:fld id="{747970D0-A70A-4C0A-9A30-7E11D5DA0BDE}" type="datetimeFigureOut">
              <a:rPr lang="ko-KR" altLang="en-US" smtClean="0"/>
              <a:pPr/>
              <a:t>2023-12-28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94D375C-73E8-F808-BD41-9698837C5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BB28E8-C4C1-F077-B8E5-C55A53C581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KB금융 본문체 Light" panose="020B0303000000000000" pitchFamily="50" charset="-127"/>
                <a:ea typeface="KB금융 본문체 Light" panose="020B0303000000000000" pitchFamily="50" charset="-127"/>
              </a:defRPr>
            </a:lvl1pPr>
          </a:lstStyle>
          <a:p>
            <a:fld id="{C22DB33E-6C06-4536-9B85-D5DF5E384F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649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KB금융 본문체 Bold" panose="020B0803000000000000" pitchFamily="50" charset="-127"/>
          <a:ea typeface="KB금융 본문체 Bold" panose="020B0803000000000000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KB금융 본문체 Light" panose="020B0303000000000000" pitchFamily="50" charset="-127"/>
          <a:ea typeface="KB금융 본문체 Light" panose="020B0303000000000000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10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9pPr>
    </p:titleStyle>
    <p:bodyStyle>
      <a:lvl1pPr marL="190500" indent="-1905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1pPr>
      <a:lvl2pPr marL="468313" indent="-23018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2pPr>
      <a:lvl3pPr marL="698500" indent="-215900" algn="l" rtl="0" eaLnBrk="0" fontAlgn="base" latinLnBrk="1" hangingPunct="0">
        <a:spcBef>
          <a:spcPct val="20000"/>
        </a:spcBef>
        <a:spcAft>
          <a:spcPct val="0"/>
        </a:spcAft>
        <a:buSzPct val="75000"/>
        <a:buFont typeface="Marlett" pitchFamily="2" charset="2"/>
        <a:buChar char="4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3pPr>
      <a:lvl4pPr marL="952500" indent="-2032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4pPr>
      <a:lvl5pPr marL="122555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16827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6pPr>
      <a:lvl7pPr marL="21399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7pPr>
      <a:lvl8pPr marL="25971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8pPr>
      <a:lvl9pPr marL="30543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27"/>
          <p:cNvSpPr txBox="1">
            <a:spLocks noChangeArrowheads="1"/>
          </p:cNvSpPr>
          <p:nvPr/>
        </p:nvSpPr>
        <p:spPr bwMode="auto">
          <a:xfrm>
            <a:off x="11680011" y="6642100"/>
            <a:ext cx="605789" cy="24765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defRPr sz="2000" b="1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fld id="{4E4C3B77-867B-48C5-B81F-350AC384F943}" type="slidenum">
              <a:rPr lang="en-US" altLang="ko-KR" sz="1000" i="1" smtClean="0">
                <a:solidFill>
                  <a:srgbClr val="000000"/>
                </a:solidFill>
                <a:latin typeface="Trebuchet MS" pitchFamily="34" charset="0"/>
                <a:ea typeface="굴림" pitchFamily="50" charset="-127"/>
              </a:rPr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altLang="ko-KR" sz="1000" i="1">
              <a:solidFill>
                <a:srgbClr val="000000"/>
              </a:solidFill>
              <a:latin typeface="Trebuchet MS" pitchFamily="34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64318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ransition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9pPr>
    </p:titleStyle>
    <p:bodyStyle>
      <a:lvl1pPr marL="190500" indent="-1905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1pPr>
      <a:lvl2pPr marL="468313" indent="-23018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2pPr>
      <a:lvl3pPr marL="698500" indent="-215900" algn="l" rtl="0" eaLnBrk="0" fontAlgn="base" latinLnBrk="1" hangingPunct="0">
        <a:spcBef>
          <a:spcPct val="20000"/>
        </a:spcBef>
        <a:spcAft>
          <a:spcPct val="0"/>
        </a:spcAft>
        <a:buSzPct val="75000"/>
        <a:buFont typeface="Marlett" pitchFamily="2" charset="2"/>
        <a:buChar char="4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3pPr>
      <a:lvl4pPr marL="952500" indent="-2032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4pPr>
      <a:lvl5pPr marL="122555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16827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6pPr>
      <a:lvl7pPr marL="21399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7pPr>
      <a:lvl8pPr marL="25971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8pPr>
      <a:lvl9pPr marL="30543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26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ransition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700">
          <a:solidFill>
            <a:schemeClr val="tx2"/>
          </a:solidFill>
          <a:latin typeface="Gulim" pitchFamily="50" charset="-127"/>
          <a:ea typeface="Gulim" pitchFamily="50" charset="-127"/>
        </a:defRPr>
      </a:lvl9pPr>
    </p:titleStyle>
    <p:bodyStyle>
      <a:lvl1pPr marL="190500" indent="-1905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1pPr>
      <a:lvl2pPr marL="468313" indent="-23018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2pPr>
      <a:lvl3pPr marL="698500" indent="-215900" algn="l" rtl="0" eaLnBrk="0" fontAlgn="base" latinLnBrk="1" hangingPunct="0">
        <a:spcBef>
          <a:spcPct val="20000"/>
        </a:spcBef>
        <a:spcAft>
          <a:spcPct val="0"/>
        </a:spcAft>
        <a:buSzPct val="75000"/>
        <a:buFont typeface="Marlett" pitchFamily="2" charset="2"/>
        <a:buChar char="4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3pPr>
      <a:lvl4pPr marL="952500" indent="-2032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4pPr>
      <a:lvl5pPr marL="122555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16827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6pPr>
      <a:lvl7pPr marL="21399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7pPr>
      <a:lvl8pPr marL="25971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8pPr>
      <a:lvl9pPr marL="3054350" indent="-228600" algn="l" rtl="0" fontAlgn="base" latinLnBrk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1.xml"/><Relationship Id="rId5" Type="http://schemas.microsoft.com/office/2007/relationships/hdphoto" Target="../media/hdphoto1.wdp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31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32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36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37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39.png"/><Relationship Id="rId4" Type="http://schemas.openxmlformats.org/officeDocument/2006/relationships/image" Target="../media/image3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만화 영화, 책, 장난감이(가) 표시된 사진&#10;&#10;자동 생성된 설명">
            <a:extLst>
              <a:ext uri="{FF2B5EF4-FFF2-40B4-BE49-F238E27FC236}">
                <a16:creationId xmlns:a16="http://schemas.microsoft.com/office/drawing/2014/main" id="{97E5B20E-C344-B5A4-1ECA-34B4C76466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38" b="7093"/>
          <a:stretch/>
        </p:blipFill>
        <p:spPr>
          <a:xfrm>
            <a:off x="6897757" y="724534"/>
            <a:ext cx="4456665" cy="5408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1A1FF3-8871-87F6-6BB1-D7F0EC5B1E58}"/>
              </a:ext>
            </a:extLst>
          </p:cNvPr>
          <p:cNvSpPr txBox="1"/>
          <p:nvPr/>
        </p:nvSpPr>
        <p:spPr>
          <a:xfrm>
            <a:off x="608925" y="769070"/>
            <a:ext cx="56825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24.1</a:t>
            </a:r>
            <a:r>
              <a:rPr lang="ko-KR" altLang="en-US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월 </a:t>
            </a:r>
            <a:r>
              <a:rPr lang="en-US" altLang="ko-KR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GA</a:t>
            </a:r>
            <a:r>
              <a:rPr lang="ko-KR" altLang="en-US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마케팅 전략 </a:t>
            </a:r>
            <a:r>
              <a:rPr lang="en-US" altLang="ko-KR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Pack</a:t>
            </a:r>
            <a:endParaRPr lang="ko-KR" altLang="en-US" sz="5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7D27B2-D0EC-D178-8398-BD8E33923E8E}"/>
              </a:ext>
            </a:extLst>
          </p:cNvPr>
          <p:cNvSpPr txBox="1"/>
          <p:nvPr/>
        </p:nvSpPr>
        <p:spPr>
          <a:xfrm>
            <a:off x="9449184" y="6371546"/>
            <a:ext cx="228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dirty="0"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GA</a:t>
            </a:r>
            <a:r>
              <a:rPr lang="ko-KR" altLang="en-US" dirty="0"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마케팅파트 송하진</a:t>
            </a:r>
            <a:endParaRPr lang="ko-KR" altLang="en-US" b="1" dirty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KB금융 제목체 Bold" panose="020B0803000000000000" pitchFamily="50" charset="-127"/>
              <a:ea typeface="KB금융 제목체 Bold" panose="020B08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763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종합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/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자녀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/</a:t>
            </a: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유병자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</a:t>
            </a: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신담보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탑재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5481885" cy="377119"/>
            <a:chOff x="545389" y="906639"/>
            <a:chExt cx="5481885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5131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365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일당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체증형수술비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질병재활치료비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/1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인실일당</a:t>
              </a: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A0E51CD-6A9E-34C1-F96C-A4D258A4C11A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F04A02-FC94-21BE-86EF-175F0F36D57E}"/>
              </a:ext>
            </a:extLst>
          </p:cNvPr>
          <p:cNvSpPr txBox="1"/>
          <p:nvPr/>
        </p:nvSpPr>
        <p:spPr>
          <a:xfrm>
            <a:off x="2089728" y="4772694"/>
            <a:ext cx="826979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☞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 </a:t>
            </a:r>
            <a:r>
              <a:rPr lang="ko-KR" altLang="en-US" sz="32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업계 최대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365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일 한도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 일당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일당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/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간병사용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/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간호간병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)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srgbClr val="51443B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  <a:sym typeface="Wingdings" panose="05000000000000000000" pitchFamily="2" charset="2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/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수술시마다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30% 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체증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되는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3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대 수술비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srgbClr val="51443B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  <a:sym typeface="Wingdings" panose="05000000000000000000" pitchFamily="2" charset="2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/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상해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.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질병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재활치료비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/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종합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.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상급종합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1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  <a:sym typeface="Wingdings" panose="05000000000000000000" pitchFamily="2" charset="2"/>
              </a:rPr>
              <a:t>인실 일당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  <a:sym typeface="Wingdings" panose="05000000000000000000" pitchFamily="2" charset="2"/>
            </a:endParaRP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0347E46C-0EFE-3F98-E961-FA97E9C891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436222"/>
              </p:ext>
            </p:extLst>
          </p:nvPr>
        </p:nvGraphicFramePr>
        <p:xfrm>
          <a:off x="965314" y="1409661"/>
          <a:ext cx="10400517" cy="3195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8555">
                  <a:extLst>
                    <a:ext uri="{9D8B030D-6E8A-4147-A177-3AD203B41FA5}">
                      <a16:colId xmlns:a16="http://schemas.microsoft.com/office/drawing/2014/main" val="778619720"/>
                    </a:ext>
                  </a:extLst>
                </a:gridCol>
                <a:gridCol w="4611756">
                  <a:extLst>
                    <a:ext uri="{9D8B030D-6E8A-4147-A177-3AD203B41FA5}">
                      <a16:colId xmlns:a16="http://schemas.microsoft.com/office/drawing/2014/main" val="3419320330"/>
                    </a:ext>
                  </a:extLst>
                </a:gridCol>
                <a:gridCol w="4120206">
                  <a:extLst>
                    <a:ext uri="{9D8B030D-6E8A-4147-A177-3AD203B41FA5}">
                      <a16:colId xmlns:a16="http://schemas.microsoft.com/office/drawing/2014/main" val="128936320"/>
                    </a:ext>
                  </a:extLst>
                </a:gridCol>
              </a:tblGrid>
              <a:tr h="38683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구분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 err="1">
                          <a:solidFill>
                            <a:schemeClr val="tx1"/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담보명</a:t>
                      </a:r>
                      <a:endParaRPr lang="ko-KR" altLang="en-US" sz="1300" dirty="0">
                        <a:solidFill>
                          <a:schemeClr val="tx1"/>
                        </a:solidFill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1"/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주요내용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1186554"/>
                  </a:ext>
                </a:extLst>
              </a:tr>
              <a:tr h="38683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입원일당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상해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질병입원일당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요양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정신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한방 제외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, 1-365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  <a:endParaRPr lang="ko-KR" altLang="en-US" sz="13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입원일당 최대 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365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 한도 보장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요양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정신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한방병원 제외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  <a:endParaRPr lang="ko-KR" altLang="en-US" sz="13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9285051"/>
                  </a:ext>
                </a:extLst>
              </a:tr>
              <a:tr h="38683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상해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질병입원일당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요양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정신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한방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, 1-180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  <a:endParaRPr lang="ko-KR" altLang="en-US" sz="13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요양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정신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한방병원 </a:t>
                      </a:r>
                      <a:r>
                        <a:rPr lang="ko-KR" altLang="en-US" sz="13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입원시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최대 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180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 한도 보장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400473"/>
                  </a:ext>
                </a:extLst>
              </a:tr>
              <a:tr h="38683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간병인사용일당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상해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질병 간병인사용일당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요양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정신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한방 제외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, 181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-365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  <a:endParaRPr lang="ko-KR" altLang="en-US" sz="13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요양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정신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한방병원 제외 간병인사용시 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365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 한도 보장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5783590"/>
                  </a:ext>
                </a:extLst>
              </a:tr>
              <a:tr h="38683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간호간병서비스</a:t>
                      </a:r>
                      <a:endParaRPr lang="ko-KR" altLang="en-US" sz="13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상해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질병 </a:t>
                      </a:r>
                      <a:r>
                        <a:rPr lang="ko-KR" altLang="en-US" sz="13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간호간병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요양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정신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한방 제외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, 1-365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</a:p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상해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질병 </a:t>
                      </a:r>
                      <a:r>
                        <a:rPr lang="ko-KR" altLang="en-US" sz="13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간호간병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요양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정신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한방 제외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, 181-365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  <a:endParaRPr lang="ko-KR" altLang="en-US" sz="13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요양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정신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한방병원 </a:t>
                      </a:r>
                      <a:r>
                        <a:rPr lang="ko-KR" altLang="en-US" sz="13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제외시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최대 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365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 한도 보장</a:t>
                      </a:r>
                      <a:endParaRPr lang="en-US" altLang="ko-KR" sz="13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  <a:p>
                      <a:pPr algn="ctr" latinLnBrk="1"/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OR 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기존 담보 </a:t>
                      </a:r>
                      <a:r>
                        <a:rPr lang="ko-KR" altLang="en-US" sz="13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업셀용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별도 탑재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3817665"/>
                  </a:ext>
                </a:extLst>
              </a:tr>
              <a:tr h="38683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체증형수술비</a:t>
                      </a:r>
                      <a:endParaRPr lang="ko-KR" altLang="en-US" sz="13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암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3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유사암제외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뇌혈관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허혈성심장질환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수술비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(30%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체증형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  <a:endParaRPr lang="ko-KR" altLang="en-US" sz="13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3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대 수술시마다 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30%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씩 체증된 금액 보장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최대 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5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회 체증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  <a:endParaRPr lang="ko-KR" altLang="en-US" sz="1300" dirty="0">
                        <a:solidFill>
                          <a:schemeClr val="tx2">
                            <a:lumMod val="90000"/>
                            <a:lumOff val="10000"/>
                          </a:schemeClr>
                        </a:solidFill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9312530"/>
                  </a:ext>
                </a:extLst>
              </a:tr>
              <a:tr h="38683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재활치료비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상해 재활치료비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질병 재활치료비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재활치료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급여限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시 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15/30/60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회 한도 보장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7455825"/>
                  </a:ext>
                </a:extLst>
              </a:tr>
              <a:tr h="38683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1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인실일당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종합병원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(30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일한도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 1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인실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상급종합병원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(60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일한도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 1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인실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종합병원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(30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)/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상급종합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(60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일</a:t>
                      </a:r>
                      <a:r>
                        <a:rPr lang="en-US" altLang="ko-KR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 1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인실 </a:t>
                      </a:r>
                      <a:r>
                        <a:rPr lang="ko-KR" altLang="en-US" sz="1300" dirty="0" err="1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입원시</a:t>
                      </a:r>
                      <a:r>
                        <a:rPr lang="ko-KR" altLang="en-US" sz="1300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추가 보장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709102"/>
                  </a:ext>
                </a:extLst>
              </a:tr>
            </a:tbl>
          </a:graphicData>
        </a:graphic>
      </p:graphicFrame>
      <p:sp>
        <p:nvSpPr>
          <p:cNvPr id="6" name="직사각형 5">
            <a:extLst>
              <a:ext uri="{FF2B5EF4-FFF2-40B4-BE49-F238E27FC236}">
                <a16:creationId xmlns:a16="http://schemas.microsoft.com/office/drawing/2014/main" id="{988933E2-DB5B-31E5-FCA0-B86C1C4D81BE}"/>
              </a:ext>
            </a:extLst>
          </p:cNvPr>
          <p:cNvSpPr/>
          <p:nvPr/>
        </p:nvSpPr>
        <p:spPr>
          <a:xfrm>
            <a:off x="6907694" y="2097156"/>
            <a:ext cx="596348" cy="180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SET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DF551A0B-6C57-5519-F0E1-237E0E242D8E}"/>
              </a:ext>
            </a:extLst>
          </p:cNvPr>
          <p:cNvSpPr/>
          <p:nvPr/>
        </p:nvSpPr>
        <p:spPr>
          <a:xfrm>
            <a:off x="7000463" y="2488095"/>
            <a:ext cx="596348" cy="180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업셀용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A5839B13-2043-FF40-8360-95955886FB32}"/>
              </a:ext>
            </a:extLst>
          </p:cNvPr>
          <p:cNvSpPr/>
          <p:nvPr/>
        </p:nvSpPr>
        <p:spPr>
          <a:xfrm>
            <a:off x="6695664" y="2978423"/>
            <a:ext cx="596348" cy="180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solidFill>
                  <a:schemeClr val="bg1"/>
                </a:solidFill>
                <a:latin typeface="KB금융 제목체 Bold"/>
                <a:ea typeface="KB금융 제목체 Bold"/>
              </a:rPr>
              <a:t>NEW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0A3188B-22F6-569B-F9ED-799C8E42E072}"/>
              </a:ext>
            </a:extLst>
          </p:cNvPr>
          <p:cNvSpPr/>
          <p:nvPr/>
        </p:nvSpPr>
        <p:spPr>
          <a:xfrm>
            <a:off x="6788430" y="3200396"/>
            <a:ext cx="596348" cy="180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업셀용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3" name="화살표: 왼쪽/위쪽 12">
            <a:extLst>
              <a:ext uri="{FF2B5EF4-FFF2-40B4-BE49-F238E27FC236}">
                <a16:creationId xmlns:a16="http://schemas.microsoft.com/office/drawing/2014/main" id="{671B70B8-8023-2AE8-D76A-C3662D16AF6B}"/>
              </a:ext>
            </a:extLst>
          </p:cNvPr>
          <p:cNvSpPr/>
          <p:nvPr/>
        </p:nvSpPr>
        <p:spPr>
          <a:xfrm rot="18574265">
            <a:off x="6575696" y="2076180"/>
            <a:ext cx="286309" cy="279146"/>
          </a:xfrm>
          <a:prstGeom prst="lef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834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365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일 한도 보장되는 일당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4090478" cy="377119"/>
            <a:chOff x="545389" y="906639"/>
            <a:chExt cx="4090478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3740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365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일 한도 일당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간병사용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간호간병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나눔고딕 ExtraBold" pitchFamily="2" charset="-127"/>
                <a:cs typeface="+mn-cs"/>
              </a:endParaRP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A0E51CD-6A9E-34C1-F96C-A4D258A4C11A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E9C7D25-B998-7058-AD91-E82CBBDC8B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13" t="17488" r="7131" b="41984"/>
          <a:stretch/>
        </p:blipFill>
        <p:spPr>
          <a:xfrm>
            <a:off x="382321" y="1744167"/>
            <a:ext cx="6277080" cy="4203301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8C9FB823-9827-84D8-F2DE-88CAB2B713FC}"/>
              </a:ext>
            </a:extLst>
          </p:cNvPr>
          <p:cNvSpPr/>
          <p:nvPr/>
        </p:nvSpPr>
        <p:spPr>
          <a:xfrm>
            <a:off x="6818243" y="2098457"/>
            <a:ext cx="5247640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기존 일당 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180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일 한도 보장 후 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180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일 면책 →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‘365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일 보장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’</a:t>
            </a:r>
            <a:endParaRPr kumimoji="0" lang="ko-KR" altLang="en-US" sz="3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8A4EEBF-449E-FF5C-3A99-C4D60D3F5621}"/>
              </a:ext>
            </a:extLst>
          </p:cNvPr>
          <p:cNvSpPr/>
          <p:nvPr/>
        </p:nvSpPr>
        <p:spPr>
          <a:xfrm>
            <a:off x="6831497" y="3632392"/>
            <a:ext cx="5247640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간병인사용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간호간병일당</a:t>
            </a:r>
            <a:endParaRPr kumimoji="0" lang="en-US" altLang="ko-KR" sz="3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181</a:t>
            </a:r>
            <a:r>
              <a:rPr lang="ko-KR" altLang="en-US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일</a:t>
            </a:r>
            <a:r>
              <a:rPr lang="en-US" altLang="ko-KR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~365</a:t>
            </a:r>
            <a:r>
              <a:rPr lang="ko-KR" altLang="en-US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일 </a:t>
            </a:r>
            <a:r>
              <a:rPr lang="ko-KR" altLang="en-US" sz="31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업셀링도</a:t>
            </a:r>
            <a:r>
              <a:rPr lang="ko-KR" altLang="en-US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가능</a:t>
            </a:r>
            <a:endParaRPr kumimoji="0" lang="ko-KR" altLang="en-US" sz="3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20AA53-A630-5683-1EF7-6E7F5E598E8D}"/>
              </a:ext>
            </a:extLst>
          </p:cNvPr>
          <p:cNvSpPr txBox="1"/>
          <p:nvPr/>
        </p:nvSpPr>
        <p:spPr>
          <a:xfrm>
            <a:off x="6831497" y="4918169"/>
            <a:ext cx="52476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※</a:t>
            </a:r>
            <a:r>
              <a:rPr kumimoji="0" lang="ko-KR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단</a:t>
            </a:r>
            <a:r>
              <a:rPr kumimoji="0" lang="en-US" altLang="ko-KR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요양</a:t>
            </a:r>
            <a:r>
              <a:rPr lang="en-US" altLang="ko-KR" sz="1600" dirty="0">
                <a:solidFill>
                  <a:prstClr val="black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/</a:t>
            </a:r>
            <a:r>
              <a:rPr lang="ko-KR" altLang="en-US" sz="1600" dirty="0">
                <a:solidFill>
                  <a:prstClr val="black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정신</a:t>
            </a:r>
            <a:r>
              <a:rPr lang="en-US" altLang="ko-KR" sz="1600" dirty="0">
                <a:solidFill>
                  <a:prstClr val="black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/</a:t>
            </a:r>
            <a:r>
              <a:rPr lang="ko-KR" altLang="en-US" sz="1600" dirty="0">
                <a:solidFill>
                  <a:prstClr val="black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한방병원은 모두 </a:t>
            </a:r>
            <a:r>
              <a:rPr lang="en-US" altLang="ko-KR" sz="1600" dirty="0">
                <a:solidFill>
                  <a:prstClr val="black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181</a:t>
            </a:r>
            <a:r>
              <a:rPr lang="ko-KR" altLang="en-US" sz="1600" dirty="0">
                <a:solidFill>
                  <a:prstClr val="black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일 이후 보장에서 제외</a:t>
            </a:r>
            <a:endParaRPr kumimoji="0" lang="en-US" altLang="ko-KR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682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1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인실 입원일당 추가 탑재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4366195" cy="377119"/>
            <a:chOff x="545389" y="906639"/>
            <a:chExt cx="4366195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40158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종합병원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상급종합병원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1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인실 입원일당</a:t>
              </a: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A0E51CD-6A9E-34C1-F96C-A4D258A4C11A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74760AF2-587C-7584-B3B6-F90112BA94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78" t="60333" r="6703" b="7658"/>
          <a:stretch/>
        </p:blipFill>
        <p:spPr>
          <a:xfrm>
            <a:off x="2696186" y="1362627"/>
            <a:ext cx="6799628" cy="3552008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5291E0EE-F9AD-F3E8-9308-C1E6C105EFEB}"/>
              </a:ext>
            </a:extLst>
          </p:cNvPr>
          <p:cNvSpPr/>
          <p:nvPr/>
        </p:nvSpPr>
        <p:spPr>
          <a:xfrm>
            <a:off x="1226129" y="5009318"/>
            <a:ext cx="9559636" cy="74068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종합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자녀 최대 상급종합 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50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만</a:t>
            </a:r>
            <a:r>
              <a:rPr lang="en-US" altLang="ko-KR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(</a:t>
            </a:r>
            <a:r>
              <a:rPr lang="ko-KR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유병자는 </a:t>
            </a:r>
            <a:r>
              <a:rPr lang="en-US" altLang="ko-KR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30</a:t>
            </a:r>
            <a:r>
              <a:rPr lang="ko-KR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만</a:t>
            </a:r>
            <a:r>
              <a:rPr lang="en-US" altLang="ko-KR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)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종합병원 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5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만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D629D264-8ED9-E288-A65F-A4DE30ED05A3}"/>
              </a:ext>
            </a:extLst>
          </p:cNvPr>
          <p:cNvSpPr/>
          <p:nvPr/>
        </p:nvSpPr>
        <p:spPr>
          <a:xfrm>
            <a:off x="1226129" y="5823719"/>
            <a:ext cx="9559635" cy="74068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업계 최대 한도 종합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(30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일한도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)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상급종합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(60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일한도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)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1BC6FE-258F-767A-1C5D-794476A23681}"/>
              </a:ext>
            </a:extLst>
          </p:cNvPr>
          <p:cNvSpPr txBox="1"/>
          <p:nvPr/>
        </p:nvSpPr>
        <p:spPr>
          <a:xfrm>
            <a:off x="3114262" y="4584213"/>
            <a:ext cx="56818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※</a:t>
            </a:r>
            <a:r>
              <a:rPr kumimoji="0" lang="ko-KR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기존 종합</a:t>
            </a:r>
            <a:r>
              <a:rPr kumimoji="0" lang="en-US" altLang="ko-KR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/</a:t>
            </a:r>
            <a:r>
              <a:rPr kumimoji="0" lang="ko-KR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상급종합 입원일당</a:t>
            </a:r>
            <a:r>
              <a:rPr kumimoji="0" lang="en-US" altLang="ko-KR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(</a:t>
            </a:r>
            <a:r>
              <a:rPr kumimoji="0" lang="ko-KR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합산 최대 </a:t>
            </a:r>
            <a:r>
              <a:rPr kumimoji="0" lang="en-US" altLang="ko-KR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2</a:t>
            </a:r>
            <a:r>
              <a:rPr kumimoji="0" lang="ko-KR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만</a:t>
            </a:r>
            <a:r>
              <a:rPr kumimoji="0" lang="en-US" altLang="ko-KR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)</a:t>
            </a:r>
            <a:r>
              <a:rPr kumimoji="0" lang="ko-KR" alt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도 추가 보장가능</a:t>
            </a:r>
            <a:endParaRPr kumimoji="0" lang="en-US" altLang="ko-KR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659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3</a:t>
            </a: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대질환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수술비 체증형 탑재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2750368" cy="377119"/>
            <a:chOff x="545389" y="906639"/>
            <a:chExt cx="2750368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4000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수술 회당 </a:t>
              </a:r>
              <a:r>
                <a:rPr lang="en-US" altLang="ko-KR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30%</a:t>
              </a:r>
              <a:r>
                <a:rPr lang="ko-KR" altLang="en-US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씩 체증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나눔고딕 ExtraBold" pitchFamily="2" charset="-127"/>
                <a:cs typeface="+mn-cs"/>
              </a:endParaRP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A0E51CD-6A9E-34C1-F96C-A4D258A4C11A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D9F05A11-91C5-6D1E-4320-12F6F06263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27" t="17432" r="7114" b="44687"/>
          <a:stretch/>
        </p:blipFill>
        <p:spPr>
          <a:xfrm>
            <a:off x="356548" y="1728759"/>
            <a:ext cx="6732337" cy="4198831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378629C6-0156-E7F5-DCDD-5A091852C552}"/>
              </a:ext>
            </a:extLst>
          </p:cNvPr>
          <p:cNvSpPr/>
          <p:nvPr/>
        </p:nvSpPr>
        <p:spPr>
          <a:xfrm>
            <a:off x="7195929" y="2396629"/>
            <a:ext cx="4869953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수술시마다 매회 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30%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씩</a:t>
            </a:r>
            <a:endParaRPr lang="en-US" altLang="ko-KR" sz="3100" dirty="0">
              <a:solidFill>
                <a:prstClr val="black">
                  <a:lumMod val="85000"/>
                  <a:lumOff val="15000"/>
                </a:prstClr>
              </a:solidFill>
              <a:latin typeface="KB금융 제목체 Bold"/>
              <a:ea typeface="KB금융 제목체 Bold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체증된 금액으로 보장</a:t>
            </a:r>
            <a:endParaRPr kumimoji="0" lang="ko-KR" altLang="en-US" sz="3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4699884E-99CE-D31D-64D9-2D9D23E88D09}"/>
              </a:ext>
            </a:extLst>
          </p:cNvPr>
          <p:cNvSpPr/>
          <p:nvPr/>
        </p:nvSpPr>
        <p:spPr>
          <a:xfrm>
            <a:off x="7209183" y="3930564"/>
            <a:ext cx="4869953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최대 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5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회 체증→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220%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rPr>
              <a:t>限</a:t>
            </a:r>
            <a:endParaRPr kumimoji="0" lang="en-US" altLang="ko-KR" sz="3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(ex.</a:t>
            </a:r>
            <a:r>
              <a:rPr lang="ko-KR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최초 </a:t>
            </a:r>
            <a:r>
              <a:rPr lang="en-US" altLang="ko-KR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1</a:t>
            </a:r>
            <a:r>
              <a:rPr lang="ko-KR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천 가입→</a:t>
            </a:r>
            <a:r>
              <a:rPr lang="en-US" altLang="ko-KR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5</a:t>
            </a:r>
            <a:r>
              <a:rPr lang="ko-KR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회 </a:t>
            </a:r>
            <a:r>
              <a:rPr lang="ko-KR" altLang="en-US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수술시</a:t>
            </a:r>
            <a:r>
              <a:rPr lang="ko-KR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 </a:t>
            </a:r>
            <a:r>
              <a:rPr lang="en-US" altLang="ko-KR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2.2</a:t>
            </a:r>
            <a:r>
              <a:rPr lang="ko-KR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천 보장</a:t>
            </a:r>
            <a:r>
              <a:rPr lang="en-US" altLang="ko-KR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)</a:t>
            </a:r>
            <a:endParaRPr kumimoji="0" lang="ko-KR" altLang="en-US" sz="3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231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상해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/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질병 재활치료비 탑재</a:t>
            </a:r>
            <a:endParaRPr kumimoji="1" lang="ko-KR" altLang="en-US" sz="2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2796856" cy="377119"/>
            <a:chOff x="545389" y="906639"/>
            <a:chExt cx="2796856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4465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종합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자녀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유병자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 탑재</a:t>
              </a: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A0E51CD-6A9E-34C1-F96C-A4D258A4C11A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291E0EE-F9AD-F3E8-9308-C1E6C105EFEB}"/>
              </a:ext>
            </a:extLst>
          </p:cNvPr>
          <p:cNvSpPr/>
          <p:nvPr/>
        </p:nvSpPr>
        <p:spPr>
          <a:xfrm>
            <a:off x="1226129" y="5009318"/>
            <a:ext cx="9559636" cy="74068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주력상품 모두 탑재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질병 재활치료비 최대 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2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만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D629D264-8ED9-E288-A65F-A4DE30ED05A3}"/>
              </a:ext>
            </a:extLst>
          </p:cNvPr>
          <p:cNvSpPr/>
          <p:nvPr/>
        </p:nvSpPr>
        <p:spPr>
          <a:xfrm>
            <a:off x="1226129" y="5823719"/>
            <a:ext cx="9559635" cy="74068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질병 재활치료비 </a:t>
            </a:r>
            <a:r>
              <a:rPr kumimoji="0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15</a:t>
            </a: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회한 </a:t>
            </a:r>
            <a:r>
              <a:rPr kumimoji="0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</a:t>
            </a: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만</a:t>
            </a:r>
            <a:r>
              <a:rPr kumimoji="0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+60</a:t>
            </a: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회한 </a:t>
            </a:r>
            <a:r>
              <a:rPr kumimoji="0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</a:t>
            </a:r>
            <a:r>
              <a:rPr kumimoji="0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만 합 </a:t>
            </a:r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2</a:t>
            </a:r>
            <a:r>
              <a:rPr lang="ko-KR" alt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만이 </a:t>
            </a:r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BEST!</a:t>
            </a:r>
            <a:endParaRPr kumimoji="0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D81375A-95D8-C5BC-D01D-2E0EA9A319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51" t="56941" r="6796" b="7861"/>
          <a:stretch/>
        </p:blipFill>
        <p:spPr>
          <a:xfrm>
            <a:off x="2806449" y="1383393"/>
            <a:ext cx="6178523" cy="353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15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1746" y="2635773"/>
            <a:ext cx="92086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더 완벽해진 </a:t>
            </a:r>
            <a:r>
              <a:rPr kumimoji="0" lang="ko-KR" alt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오텐텐플러스</a:t>
            </a:r>
            <a:endParaRPr kumimoji="0" lang="ko-KR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KB금융 제목체 Bold"/>
              <a:ea typeface="KB금융 본문체 Medium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50BAFB-834C-01C5-2691-E60494823693}"/>
              </a:ext>
            </a:extLst>
          </p:cNvPr>
          <p:cNvSpPr txBox="1"/>
          <p:nvPr/>
        </p:nvSpPr>
        <p:spPr>
          <a:xfrm>
            <a:off x="1242849" y="1939083"/>
            <a:ext cx="841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어른이 보험도 이제 </a:t>
            </a:r>
            <a:r>
              <a:rPr kumimoji="0" lang="ko-KR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오텐텐으로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!</a:t>
            </a:r>
            <a:endParaRPr kumimoji="0" lang="en-US" altLang="ko-KR" sz="3200" b="1" i="0" u="none" strike="noStrike" kern="1200" cap="none" spc="0" normalizeH="0" baseline="0" noProof="0" dirty="0">
              <a:ln>
                <a:noFill/>
              </a:ln>
              <a:solidFill>
                <a:srgbClr val="39302A">
                  <a:lumMod val="90000"/>
                  <a:lumOff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KB금융 제목체 Medium" panose="020B0603000000000000" pitchFamily="50" charset="-127"/>
              <a:ea typeface="KB금융 제목체 Medium" panose="020B06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099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D02EA967-6A32-0C7C-2F23-D98BA42B34FF}"/>
              </a:ext>
            </a:extLst>
          </p:cNvPr>
          <p:cNvGrpSpPr/>
          <p:nvPr/>
        </p:nvGrpSpPr>
        <p:grpSpPr>
          <a:xfrm>
            <a:off x="545389" y="906639"/>
            <a:ext cx="2040238" cy="377119"/>
            <a:chOff x="545389" y="906639"/>
            <a:chExt cx="2040238" cy="377119"/>
          </a:xfrm>
        </p:grpSpPr>
        <p:pic>
          <p:nvPicPr>
            <p:cNvPr id="10" name="그림 9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07F54A42-6047-A95B-F213-CF614DEF0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97EA9D8-52F6-B326-7A81-E78977AF212A}"/>
                </a:ext>
              </a:extLst>
            </p:cNvPr>
            <p:cNvSpPr txBox="1"/>
            <p:nvPr/>
          </p:nvSpPr>
          <p:spPr>
            <a:xfrm>
              <a:off x="895741" y="910532"/>
              <a:ext cx="16898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2024</a:t>
              </a:r>
              <a:r>
                <a:rPr lang="ko-KR" altLang="en-US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년 트렌드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나눔고딕 ExtraBold" pitchFamily="2" charset="-127"/>
                <a:cs typeface="+mn-cs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9985791-9425-FF65-801E-9E3E4C366D3B}"/>
              </a:ext>
            </a:extLst>
          </p:cNvPr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젊을수록 가격에 더 민감</a:t>
            </a:r>
            <a:endParaRPr kumimoji="1" lang="en-US" altLang="ko-KR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9369053-AA98-FC62-7F70-48DA9289E39F}"/>
              </a:ext>
            </a:extLst>
          </p:cNvPr>
          <p:cNvSpPr/>
          <p:nvPr/>
        </p:nvSpPr>
        <p:spPr>
          <a:xfrm>
            <a:off x="1226129" y="4999379"/>
            <a:ext cx="9559636" cy="74068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표준체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比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유병자는 비싸게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, 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건강하다면 더 저렴하게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!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1D8B9D3C-2AED-EC18-44A1-0725E40D4088}"/>
              </a:ext>
            </a:extLst>
          </p:cNvPr>
          <p:cNvSpPr/>
          <p:nvPr/>
        </p:nvSpPr>
        <p:spPr>
          <a:xfrm>
            <a:off x="1226129" y="5813780"/>
            <a:ext cx="9559635" cy="74068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건강하면 최대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29%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저렴한 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오텐텐이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가장 합리적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!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00954D6-9D27-603F-6804-F367FE0F8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741" y="1275041"/>
            <a:ext cx="3957037" cy="3619564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E374542B-10D5-B1AB-1F8F-D73C5D044A39}"/>
              </a:ext>
            </a:extLst>
          </p:cNvPr>
          <p:cNvSpPr/>
          <p:nvPr/>
        </p:nvSpPr>
        <p:spPr>
          <a:xfrm>
            <a:off x="895741" y="3084824"/>
            <a:ext cx="3957037" cy="244785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31F186-40B6-8BFB-A980-3A5A4BC6C583}"/>
              </a:ext>
            </a:extLst>
          </p:cNvPr>
          <p:cNvSpPr txBox="1"/>
          <p:nvPr/>
        </p:nvSpPr>
        <p:spPr>
          <a:xfrm>
            <a:off x="4892534" y="1488053"/>
            <a:ext cx="7064239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‘</a:t>
            </a:r>
            <a:r>
              <a:rPr kumimoji="0" lang="ko-KR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버라이어티 가격 전략</a:t>
            </a:r>
            <a:r>
              <a:rPr kumimoji="0" lang="en-US" altLang="ko-KR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’</a:t>
            </a:r>
            <a:endParaRPr kumimoji="0" lang="en-US" altLang="ko-KR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4000" b="1" dirty="0">
              <a:solidFill>
                <a:prstClr val="black"/>
              </a:solidFill>
              <a:latin typeface="KB금융 제목체 Bold" panose="020B0803000000000000" pitchFamily="50" charset="-127"/>
              <a:ea typeface="KB금융 제목체 Bold" panose="020B0803000000000000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최저가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(</a:t>
            </a:r>
            <a:r>
              <a:rPr kumimoji="0" lang="ko-KR" altLang="en-US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rPr>
              <a:t>最低價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)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→</a:t>
            </a:r>
            <a:r>
              <a:rPr kumimoji="0" lang="ko-KR" alt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최적가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(</a:t>
            </a:r>
            <a:r>
              <a:rPr kumimoji="0" lang="ko-KR" altLang="en-US" sz="36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rPr>
              <a:t>最適價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)</a:t>
            </a: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dirty="0">
                <a:solidFill>
                  <a:prstClr val="black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: </a:t>
            </a:r>
            <a:r>
              <a:rPr lang="ko-KR" altLang="en-US" sz="3600" b="1" dirty="0">
                <a:solidFill>
                  <a:prstClr val="black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건강한 사람일수록</a:t>
            </a:r>
            <a:endParaRPr lang="en-US" altLang="ko-KR" sz="3600" b="1" dirty="0">
              <a:solidFill>
                <a:prstClr val="black"/>
              </a:solidFill>
              <a:latin typeface="KB금융 제목체 Bold" panose="020B0803000000000000" pitchFamily="50" charset="-127"/>
              <a:ea typeface="KB금융 제목체 Bold" panose="020B0803000000000000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600" b="1" dirty="0">
                <a:solidFill>
                  <a:prstClr val="black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저렴한 보험료로</a:t>
            </a:r>
            <a:r>
              <a:rPr lang="en-US" altLang="ko-KR" sz="3600" b="1" dirty="0">
                <a:solidFill>
                  <a:prstClr val="black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!</a:t>
            </a:r>
            <a:endParaRPr kumimoji="0" lang="en-US" altLang="ko-KR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618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D02EA967-6A32-0C7C-2F23-D98BA42B34FF}"/>
              </a:ext>
            </a:extLst>
          </p:cNvPr>
          <p:cNvGrpSpPr/>
          <p:nvPr/>
        </p:nvGrpSpPr>
        <p:grpSpPr>
          <a:xfrm>
            <a:off x="545389" y="906639"/>
            <a:ext cx="3426835" cy="377119"/>
            <a:chOff x="545389" y="906639"/>
            <a:chExt cx="3426835" cy="377119"/>
          </a:xfrm>
        </p:grpSpPr>
        <p:pic>
          <p:nvPicPr>
            <p:cNvPr id="10" name="그림 9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07F54A42-6047-A95B-F213-CF614DEF0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97EA9D8-52F6-B326-7A81-E78977AF212A}"/>
                </a:ext>
              </a:extLst>
            </p:cNvPr>
            <p:cNvSpPr txBox="1"/>
            <p:nvPr/>
          </p:nvSpPr>
          <p:spPr>
            <a:xfrm>
              <a:off x="895741" y="910532"/>
              <a:ext cx="30764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뇌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허혈진단시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납면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 기능 탑재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9985791-9425-FF65-801E-9E3E4C366D3B}"/>
              </a:ext>
            </a:extLst>
          </p:cNvPr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1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종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(40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세限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)/2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종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(41~65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세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)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분리</a:t>
            </a:r>
            <a:endParaRPr kumimoji="1" lang="en-US" altLang="ko-KR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9369053-AA98-FC62-7F70-48DA9289E39F}"/>
              </a:ext>
            </a:extLst>
          </p:cNvPr>
          <p:cNvSpPr/>
          <p:nvPr/>
        </p:nvSpPr>
        <p:spPr>
          <a:xfrm>
            <a:off x="1226129" y="4929806"/>
            <a:ext cx="9559636" cy="74068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‘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뇌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허혈성 </a:t>
            </a:r>
            <a:r>
              <a:rPr lang="ko-KR" altLang="en-US" sz="3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진단시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</a:t>
            </a:r>
            <a:r>
              <a:rPr lang="ko-KR" altLang="en-US" sz="3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납면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’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</a:t>
            </a:r>
            <a:r>
              <a:rPr lang="ko-KR" altLang="en-US" sz="3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가능→어른이도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</a:t>
            </a:r>
            <a:r>
              <a:rPr lang="ko-KR" altLang="en-US" sz="3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오텐텐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!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1D8B9D3C-2AED-EC18-44A1-0725E40D4088}"/>
              </a:ext>
            </a:extLst>
          </p:cNvPr>
          <p:cNvSpPr/>
          <p:nvPr/>
        </p:nvSpPr>
        <p:spPr>
          <a:xfrm>
            <a:off x="1226129" y="5744207"/>
            <a:ext cx="9559635" cy="74068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가장 건강할 나이인 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40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세까지 가격</a:t>
            </a:r>
            <a:r>
              <a:rPr lang="en-US" altLang="ko-KR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보장도 </a:t>
            </a:r>
            <a:r>
              <a:rPr lang="ko-KR" altLang="en-US" sz="31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오텐텐이</a:t>
            </a:r>
            <a:r>
              <a:rPr lang="ko-KR" altLang="en-US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유리</a:t>
            </a:r>
            <a:endParaRPr kumimoji="0" lang="en-US" altLang="ko-KR" sz="3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47B16284-302C-B801-28F2-D0309CD55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679947"/>
              </p:ext>
            </p:extLst>
          </p:nvPr>
        </p:nvGraphicFramePr>
        <p:xfrm>
          <a:off x="1226129" y="1432200"/>
          <a:ext cx="9559635" cy="3364609"/>
        </p:xfrm>
        <a:graphic>
          <a:graphicData uri="http://schemas.openxmlformats.org/drawingml/2006/table">
            <a:tbl>
              <a:tblPr/>
              <a:tblGrid>
                <a:gridCol w="1314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397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5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9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327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구분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현행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변경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238">
                <a:tc vMerge="1">
                  <a:txBody>
                    <a:bodyPr/>
                    <a:lstStyle/>
                    <a:p>
                      <a:pPr algn="ctr" rtl="0" fontAlgn="ctr"/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1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종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2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종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238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가입연령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구분없음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 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(15~65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세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15~40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세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41~65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세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238">
                <a:tc rowSpan="1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납입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  <a:p>
                      <a:pPr algn="ctr" rtl="0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면제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  <a:p>
                      <a:pPr algn="ctr" rtl="0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사유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(12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대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상해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80%</a:t>
                      </a:r>
                      <a:r>
                        <a:rPr lang="ko-KR" alt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이상후유장해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상해</a:t>
                      </a:r>
                      <a:r>
                        <a:rPr lang="en-US" altLang="ko-K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50%</a:t>
                      </a:r>
                      <a:r>
                        <a:rPr lang="ko-KR" alt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이상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현행과 동일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238">
                <a:tc vMerge="1">
                  <a:txBody>
                    <a:bodyPr/>
                    <a:lstStyle/>
                    <a:p>
                      <a:pPr algn="ctr" rtl="0" fontAlgn="ctr"/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질병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80%</a:t>
                      </a:r>
                      <a:r>
                        <a:rPr lang="ko-KR" alt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이상후유장해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질병</a:t>
                      </a:r>
                      <a:r>
                        <a:rPr lang="en-US" altLang="ko-K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50%</a:t>
                      </a:r>
                      <a:r>
                        <a:rPr lang="ko-KR" alt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이상</a:t>
                      </a:r>
                      <a:endParaRPr lang="en-US" altLang="ko-KR" sz="1400" b="1" i="0" u="none" strike="noStrike" dirty="0">
                        <a:solidFill>
                          <a:srgbClr val="FF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238"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암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(</a:t>
                      </a:r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유사암제외</a:t>
                      </a:r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)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진단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좌동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2238"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뇌졸중진단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뇌혈관진단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2238"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급성심근경색증진단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허혈성진단</a:t>
                      </a:r>
                      <a:endParaRPr lang="ko-KR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2238"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말기간경화증진단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좌동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2238"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말기신부전증진단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좌동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2238"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말기폐질환증진단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좌동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2238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양성뇌종양진단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좌동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2238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중대한재생불량성빈혈진단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좌동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2238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만성당뇨합병증진단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좌동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2238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중대화상부식진단비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B금융 본문체 Light" panose="020B0303000000000000" pitchFamily="50" charset="-127"/>
                          <a:ea typeface="KB금융 본문체 Light" panose="020B0303000000000000" pitchFamily="50" charset="-127"/>
                        </a:rPr>
                        <a:t>좌동</a:t>
                      </a:r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B금융 본문체 Light" panose="020B0303000000000000" pitchFamily="50" charset="-127"/>
                        <a:ea typeface="KB금융 본문체 Light" panose="020B0303000000000000" pitchFamily="50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204C8483-69A1-629C-696A-AD61A0DAC56C}"/>
              </a:ext>
            </a:extLst>
          </p:cNvPr>
          <p:cNvSpPr/>
          <p:nvPr/>
        </p:nvSpPr>
        <p:spPr>
          <a:xfrm>
            <a:off x="5973416" y="2812777"/>
            <a:ext cx="636104" cy="40750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75B500-4FB4-F7E1-E8A8-D4A56615BB2F}"/>
              </a:ext>
            </a:extLst>
          </p:cNvPr>
          <p:cNvSpPr txBox="1"/>
          <p:nvPr/>
        </p:nvSpPr>
        <p:spPr>
          <a:xfrm>
            <a:off x="6271590" y="1151244"/>
            <a:ext cx="454217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※</a:t>
            </a:r>
            <a:r>
              <a:rPr kumimoji="0" lang="ko-KR" altLang="en-US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무해지형은 </a:t>
            </a:r>
            <a:r>
              <a:rPr kumimoji="0" lang="en-US" altLang="ko-KR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1/2</a:t>
            </a:r>
            <a:r>
              <a:rPr kumimoji="0" lang="ko-KR" altLang="en-US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종 모두 </a:t>
            </a:r>
            <a:r>
              <a:rPr kumimoji="0" lang="en-US" altLang="ko-KR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‘</a:t>
            </a:r>
            <a:r>
              <a:rPr kumimoji="0" lang="ko-KR" altLang="en-US" sz="11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외상성뇌출혈</a:t>
            </a:r>
            <a:r>
              <a:rPr kumimoji="0" lang="en-US" altLang="ko-KR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’</a:t>
            </a:r>
            <a:r>
              <a:rPr kumimoji="0" lang="ko-KR" altLang="en-US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 포함 </a:t>
            </a:r>
            <a:r>
              <a:rPr kumimoji="0" lang="en-US" altLang="ko-KR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13</a:t>
            </a:r>
            <a:r>
              <a:rPr kumimoji="0" lang="ko-KR" altLang="en-US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대 </a:t>
            </a:r>
            <a:r>
              <a:rPr kumimoji="0" lang="ko-KR" altLang="en-US" sz="11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납면</a:t>
            </a:r>
            <a:endParaRPr kumimoji="0" lang="en-US" altLang="ko-KR" sz="11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013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D02EA967-6A32-0C7C-2F23-D98BA42B34FF}"/>
              </a:ext>
            </a:extLst>
          </p:cNvPr>
          <p:cNvGrpSpPr/>
          <p:nvPr/>
        </p:nvGrpSpPr>
        <p:grpSpPr>
          <a:xfrm>
            <a:off x="545389" y="906639"/>
            <a:ext cx="2404119" cy="377119"/>
            <a:chOff x="545389" y="906639"/>
            <a:chExt cx="2404119" cy="377119"/>
          </a:xfrm>
        </p:grpSpPr>
        <p:pic>
          <p:nvPicPr>
            <p:cNvPr id="10" name="그림 9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07F54A42-6047-A95B-F213-CF614DEF0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97EA9D8-52F6-B326-7A81-E78977AF212A}"/>
                </a:ext>
              </a:extLst>
            </p:cNvPr>
            <p:cNvSpPr txBox="1"/>
            <p:nvPr/>
          </p:nvSpPr>
          <p:spPr>
            <a:xfrm>
              <a:off x="895741" y="910532"/>
              <a:ext cx="20537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오텐텐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신담보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 플랜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9985791-9425-FF65-801E-9E3E4C366D3B}"/>
              </a:ext>
            </a:extLst>
          </p:cNvPr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오텐텐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</a:t>
            </a: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납면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강화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/</a:t>
            </a: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신담보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탑재</a:t>
            </a:r>
            <a:endParaRPr kumimoji="1" lang="en-US" altLang="ko-KR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9B0CFC9-2EB1-7137-386D-61130A3B21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47" t="38021" r="3863" b="17126"/>
          <a:stretch/>
        </p:blipFill>
        <p:spPr>
          <a:xfrm>
            <a:off x="422536" y="1406018"/>
            <a:ext cx="5825446" cy="4189711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40F12C2-F700-E195-3C95-F7B6276E47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60" t="84278" r="4978" b="6584"/>
          <a:stretch/>
        </p:blipFill>
        <p:spPr>
          <a:xfrm>
            <a:off x="445395" y="5741407"/>
            <a:ext cx="5883966" cy="844826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7E66D030-F8F2-96C6-91F1-7291DA48BDF7}"/>
              </a:ext>
            </a:extLst>
          </p:cNvPr>
          <p:cNvSpPr/>
          <p:nvPr/>
        </p:nvSpPr>
        <p:spPr>
          <a:xfrm>
            <a:off x="6629402" y="1879797"/>
            <a:ext cx="5247640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365</a:t>
            </a:r>
            <a:r>
              <a:rPr lang="ko-KR" altLang="en-US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일 한도로 입원일당 보장</a:t>
            </a:r>
            <a:endParaRPr lang="en-US" altLang="ko-KR" sz="3100" dirty="0">
              <a:solidFill>
                <a:prstClr val="black">
                  <a:lumMod val="85000"/>
                  <a:lumOff val="15000"/>
                </a:prstClr>
              </a:solidFill>
              <a:latin typeface="KB금융 제목체 Bold"/>
              <a:ea typeface="KB금융 제목체 Bold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(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간병사용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간호간병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포함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)</a:t>
            </a:r>
            <a:endParaRPr kumimoji="0" lang="ko-KR" altLang="en-US" sz="3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46D2FAE2-5BA1-8F52-9145-F912E410E36A}"/>
              </a:ext>
            </a:extLst>
          </p:cNvPr>
          <p:cNvSpPr/>
          <p:nvPr/>
        </p:nvSpPr>
        <p:spPr>
          <a:xfrm>
            <a:off x="6642656" y="3542942"/>
            <a:ext cx="5247640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체증되는 </a:t>
            </a:r>
            <a:r>
              <a:rPr lang="en-US" altLang="ko-KR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3</a:t>
            </a:r>
            <a:r>
              <a:rPr lang="ko-KR" altLang="en-US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대 수술비</a:t>
            </a:r>
            <a:endParaRPr lang="en-US" altLang="ko-KR" sz="3100" dirty="0">
              <a:solidFill>
                <a:prstClr val="black">
                  <a:lumMod val="85000"/>
                  <a:lumOff val="15000"/>
                </a:prstClr>
              </a:solidFill>
              <a:latin typeface="KB금융 제목체 Bold"/>
              <a:ea typeface="KB금융 제목체 Bold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상해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질병 재활치료비</a:t>
            </a:r>
            <a:endParaRPr kumimoji="0" lang="ko-KR" altLang="en-US" sz="3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E50F494C-E124-E508-9A1D-3BFB9C682FED}"/>
              </a:ext>
            </a:extLst>
          </p:cNvPr>
          <p:cNvSpPr/>
          <p:nvPr/>
        </p:nvSpPr>
        <p:spPr>
          <a:xfrm>
            <a:off x="6645971" y="5206088"/>
            <a:ext cx="5247640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종합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상급종합 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인실 입원일당</a:t>
            </a:r>
          </a:p>
        </p:txBody>
      </p:sp>
    </p:spTree>
    <p:extLst>
      <p:ext uri="{BB962C8B-B14F-4D97-AF65-F5344CB8AC3E}">
        <p14:creationId xmlns:p14="http://schemas.microsoft.com/office/powerpoint/2010/main" val="405940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D02EA967-6A32-0C7C-2F23-D98BA42B34FF}"/>
              </a:ext>
            </a:extLst>
          </p:cNvPr>
          <p:cNvGrpSpPr/>
          <p:nvPr/>
        </p:nvGrpSpPr>
        <p:grpSpPr>
          <a:xfrm>
            <a:off x="545389" y="906639"/>
            <a:ext cx="3426835" cy="377119"/>
            <a:chOff x="545389" y="906639"/>
            <a:chExt cx="3426835" cy="377119"/>
          </a:xfrm>
        </p:grpSpPr>
        <p:pic>
          <p:nvPicPr>
            <p:cNvPr id="10" name="그림 9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07F54A42-6047-A95B-F213-CF614DEF0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97EA9D8-52F6-B326-7A81-E78977AF212A}"/>
                </a:ext>
              </a:extLst>
            </p:cNvPr>
            <p:cNvSpPr txBox="1"/>
            <p:nvPr/>
          </p:nvSpPr>
          <p:spPr>
            <a:xfrm>
              <a:off x="895741" y="910532"/>
              <a:ext cx="30764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심장질환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2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위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/3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위 보장되나요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9985791-9425-FF65-801E-9E3E4C366D3B}"/>
              </a:ext>
            </a:extLst>
          </p:cNvPr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부정맥은 전체 심장질환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</a:rPr>
              <a:t>中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2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위</a:t>
            </a:r>
            <a:endParaRPr kumimoji="1" lang="en-US" altLang="ko-KR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F8D92DD-12F6-AF8B-A199-97CA7411EB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140" y="1567115"/>
            <a:ext cx="6301408" cy="4654774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3D43ACC7-EC81-62F0-3E20-98C6D049147D}"/>
              </a:ext>
            </a:extLst>
          </p:cNvPr>
          <p:cNvSpPr/>
          <p:nvPr/>
        </p:nvSpPr>
        <p:spPr>
          <a:xfrm>
            <a:off x="7227888" y="2448853"/>
            <a:ext cx="2269475" cy="870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협심증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9E6147C-04BD-55BB-F88C-FB2733A7BD62}"/>
              </a:ext>
            </a:extLst>
          </p:cNvPr>
          <p:cNvSpPr/>
          <p:nvPr/>
        </p:nvSpPr>
        <p:spPr>
          <a:xfrm>
            <a:off x="7227888" y="3512339"/>
            <a:ext cx="2269475" cy="87033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부정맥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0A567117-9028-44CB-88C4-79D60788385F}"/>
              </a:ext>
            </a:extLst>
          </p:cNvPr>
          <p:cNvSpPr/>
          <p:nvPr/>
        </p:nvSpPr>
        <p:spPr>
          <a:xfrm>
            <a:off x="7227888" y="4575825"/>
            <a:ext cx="2269475" cy="870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심부전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583018B-3813-53EB-C4AC-FBBEABA0F482}"/>
              </a:ext>
            </a:extLst>
          </p:cNvPr>
          <p:cNvSpPr/>
          <p:nvPr/>
        </p:nvSpPr>
        <p:spPr>
          <a:xfrm>
            <a:off x="7227888" y="5639312"/>
            <a:ext cx="2269475" cy="870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심근경색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34CAAC-F2E0-9040-0BCE-49A666E71B89}"/>
              </a:ext>
            </a:extLst>
          </p:cNvPr>
          <p:cNvSpPr txBox="1"/>
          <p:nvPr/>
        </p:nvSpPr>
        <p:spPr>
          <a:xfrm>
            <a:off x="7360647" y="1071450"/>
            <a:ext cx="43675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☞ 심장질환 환자수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(2020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년 기준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)</a:t>
            </a:r>
            <a:endParaRPr kumimoji="0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DC49F7-8B95-9536-290F-E79A49ED84D0}"/>
              </a:ext>
            </a:extLst>
          </p:cNvPr>
          <p:cNvSpPr txBox="1"/>
          <p:nvPr/>
        </p:nvSpPr>
        <p:spPr>
          <a:xfrm>
            <a:off x="7479915" y="1588280"/>
            <a:ext cx="41256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총 </a:t>
            </a:r>
            <a:r>
              <a:rPr kumimoji="0" lang="en-US" altLang="ko-K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162</a:t>
            </a:r>
            <a:r>
              <a:rPr kumimoji="0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만 </a:t>
            </a:r>
            <a:r>
              <a:rPr kumimoji="0" lang="en-US" altLang="ko-K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4</a:t>
            </a:r>
            <a:r>
              <a:rPr kumimoji="0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천명</a:t>
            </a:r>
            <a:endParaRPr kumimoji="0" lang="en-US" altLang="ko-KR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DC1A69D-C69A-6FE2-50B7-DBCB7C1E2FA6}"/>
              </a:ext>
            </a:extLst>
          </p:cNvPr>
          <p:cNvSpPr/>
          <p:nvPr/>
        </p:nvSpPr>
        <p:spPr>
          <a:xfrm>
            <a:off x="9566895" y="2448853"/>
            <a:ext cx="2269475" cy="870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66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만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9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천명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032CEEA9-62F4-D37E-E5B0-1D7701BAB516}"/>
              </a:ext>
            </a:extLst>
          </p:cNvPr>
          <p:cNvSpPr/>
          <p:nvPr/>
        </p:nvSpPr>
        <p:spPr>
          <a:xfrm>
            <a:off x="9566895" y="3512339"/>
            <a:ext cx="2269475" cy="87033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40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만명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FFE084A-8662-1401-8AD3-B56C6F0B19AD}"/>
              </a:ext>
            </a:extLst>
          </p:cNvPr>
          <p:cNvSpPr/>
          <p:nvPr/>
        </p:nvSpPr>
        <p:spPr>
          <a:xfrm>
            <a:off x="9566895" y="4575825"/>
            <a:ext cx="2269475" cy="870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22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만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7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천명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AC02251C-0FCF-B0AD-9FBE-97CBEBF1EC07}"/>
              </a:ext>
            </a:extLst>
          </p:cNvPr>
          <p:cNvSpPr/>
          <p:nvPr/>
        </p:nvSpPr>
        <p:spPr>
          <a:xfrm>
            <a:off x="9566895" y="5639312"/>
            <a:ext cx="2269475" cy="870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12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만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1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천명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D13CEA9-1AE0-52AF-4EBE-889C115868D9}"/>
              </a:ext>
            </a:extLst>
          </p:cNvPr>
          <p:cNvSpPr/>
          <p:nvPr/>
        </p:nvSpPr>
        <p:spPr>
          <a:xfrm>
            <a:off x="7007088" y="2296166"/>
            <a:ext cx="596348" cy="3377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위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59696EA-5329-4797-8E35-534F8A7520A5}"/>
              </a:ext>
            </a:extLst>
          </p:cNvPr>
          <p:cNvSpPr/>
          <p:nvPr/>
        </p:nvSpPr>
        <p:spPr>
          <a:xfrm>
            <a:off x="7007088" y="3399269"/>
            <a:ext cx="596348" cy="3377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위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2ECE8C37-83FF-4D89-FE9B-DC4441521B46}"/>
              </a:ext>
            </a:extLst>
          </p:cNvPr>
          <p:cNvSpPr/>
          <p:nvPr/>
        </p:nvSpPr>
        <p:spPr>
          <a:xfrm>
            <a:off x="7007088" y="4502372"/>
            <a:ext cx="596348" cy="3377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3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위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D31FA1CE-6407-FAA9-272D-A2BBA4FC3218}"/>
              </a:ext>
            </a:extLst>
          </p:cNvPr>
          <p:cNvSpPr/>
          <p:nvPr/>
        </p:nvSpPr>
        <p:spPr>
          <a:xfrm>
            <a:off x="7007088" y="5605475"/>
            <a:ext cx="596348" cy="3377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4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위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A7C28A-7176-D25E-98EC-213EEF19020F}"/>
              </a:ext>
            </a:extLst>
          </p:cNvPr>
          <p:cNvSpPr txBox="1"/>
          <p:nvPr/>
        </p:nvSpPr>
        <p:spPr>
          <a:xfrm>
            <a:off x="486670" y="6220192"/>
            <a:ext cx="62818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※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건강보험심사평가원</a:t>
            </a: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(2021</a:t>
            </a: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년 </a:t>
            </a: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9</a:t>
            </a: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월 보도자료</a:t>
            </a: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)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385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파도가 일렁이는 해변의 일몰">
            <a:extLst>
              <a:ext uri="{FF2B5EF4-FFF2-40B4-BE49-F238E27FC236}">
                <a16:creationId xmlns:a16="http://schemas.microsoft.com/office/drawing/2014/main" id="{4077BADA-76C0-805B-4375-D8E46D7F27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9" b="885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1A1FF3-8871-87F6-6BB1-D7F0EC5B1E58}"/>
              </a:ext>
            </a:extLst>
          </p:cNvPr>
          <p:cNvSpPr txBox="1"/>
          <p:nvPr/>
        </p:nvSpPr>
        <p:spPr>
          <a:xfrm>
            <a:off x="476575" y="399566"/>
            <a:ext cx="9114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24.1</a:t>
            </a:r>
            <a:r>
              <a:rPr lang="ko-KR" altLang="en-US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월 </a:t>
            </a:r>
            <a:r>
              <a:rPr lang="en-US" altLang="ko-KR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GA</a:t>
            </a:r>
            <a:r>
              <a:rPr lang="ko-KR" altLang="en-US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마케팅 전략 </a:t>
            </a:r>
            <a:r>
              <a:rPr lang="en-US" altLang="ko-KR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Pack</a:t>
            </a:r>
            <a:endParaRPr lang="ko-KR" altLang="en-US" sz="5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7D27B2-D0EC-D178-8398-BD8E33923E8E}"/>
              </a:ext>
            </a:extLst>
          </p:cNvPr>
          <p:cNvSpPr txBox="1"/>
          <p:nvPr/>
        </p:nvSpPr>
        <p:spPr>
          <a:xfrm>
            <a:off x="9459123" y="6321851"/>
            <a:ext cx="228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dirty="0">
                <a:solidFill>
                  <a:schemeClr val="bg1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GA</a:t>
            </a:r>
            <a:r>
              <a:rPr lang="ko-KR" altLang="en-US" dirty="0">
                <a:solidFill>
                  <a:schemeClr val="bg1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마케팅파트 송하진</a:t>
            </a:r>
            <a:endParaRPr lang="ko-KR" altLang="en-US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KB금융 제목체 Bold" panose="020B0803000000000000" pitchFamily="50" charset="-127"/>
              <a:ea typeface="KB금융 제목체 Bold" panose="020B08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65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D02EA967-6A32-0C7C-2F23-D98BA42B34FF}"/>
              </a:ext>
            </a:extLst>
          </p:cNvPr>
          <p:cNvGrpSpPr/>
          <p:nvPr/>
        </p:nvGrpSpPr>
        <p:grpSpPr>
          <a:xfrm>
            <a:off x="545389" y="906639"/>
            <a:ext cx="4439933" cy="377119"/>
            <a:chOff x="545389" y="906639"/>
            <a:chExt cx="4439933" cy="377119"/>
          </a:xfrm>
        </p:grpSpPr>
        <p:pic>
          <p:nvPicPr>
            <p:cNvPr id="10" name="그림 9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07F54A42-6047-A95B-F213-CF614DEF0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97EA9D8-52F6-B326-7A81-E78977AF212A}"/>
                </a:ext>
              </a:extLst>
            </p:cNvPr>
            <p:cNvSpPr txBox="1"/>
            <p:nvPr/>
          </p:nvSpPr>
          <p:spPr>
            <a:xfrm>
              <a:off x="895741" y="910532"/>
              <a:ext cx="40895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허혈성만으로는 부정맥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심부전 보장불가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9985791-9425-FF65-801E-9E3E4C366D3B}"/>
              </a:ext>
            </a:extLst>
          </p:cNvPr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심장질환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(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특정</a:t>
            </a:r>
            <a:r>
              <a:rPr kumimoji="1" lang="en-US" altLang="ko-KR" sz="2100" dirty="0" err="1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Ⅰ,Ⅱ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)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와 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I49</a:t>
            </a:r>
            <a:r>
              <a:rPr kumimoji="1" lang="ko-KR" altLang="en-US" sz="2100" dirty="0" err="1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진단비</a:t>
            </a:r>
            <a:endParaRPr kumimoji="1" lang="en-US" altLang="ko-KR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3D43ACC7-EC81-62F0-3E20-98C6D049147D}"/>
              </a:ext>
            </a:extLst>
          </p:cNvPr>
          <p:cNvSpPr/>
          <p:nvPr/>
        </p:nvSpPr>
        <p:spPr>
          <a:xfrm>
            <a:off x="1015946" y="1922077"/>
            <a:ext cx="2269475" cy="870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협심증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9E6147C-04BD-55BB-F88C-FB2733A7BD62}"/>
              </a:ext>
            </a:extLst>
          </p:cNvPr>
          <p:cNvSpPr/>
          <p:nvPr/>
        </p:nvSpPr>
        <p:spPr>
          <a:xfrm>
            <a:off x="1015946" y="2985563"/>
            <a:ext cx="2269475" cy="87033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부정맥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0A567117-9028-44CB-88C4-79D60788385F}"/>
              </a:ext>
            </a:extLst>
          </p:cNvPr>
          <p:cNvSpPr/>
          <p:nvPr/>
        </p:nvSpPr>
        <p:spPr>
          <a:xfrm>
            <a:off x="1015946" y="4049049"/>
            <a:ext cx="2269475" cy="870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심부전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583018B-3813-53EB-C4AC-FBBEABA0F482}"/>
              </a:ext>
            </a:extLst>
          </p:cNvPr>
          <p:cNvSpPr/>
          <p:nvPr/>
        </p:nvSpPr>
        <p:spPr>
          <a:xfrm>
            <a:off x="1015946" y="5112536"/>
            <a:ext cx="2269475" cy="870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심근경색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DC1A69D-C69A-6FE2-50B7-DBCB7C1E2FA6}"/>
              </a:ext>
            </a:extLst>
          </p:cNvPr>
          <p:cNvSpPr/>
          <p:nvPr/>
        </p:nvSpPr>
        <p:spPr>
          <a:xfrm>
            <a:off x="3354953" y="1922077"/>
            <a:ext cx="2269475" cy="870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66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만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9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천명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032CEEA9-62F4-D37E-E5B0-1D7701BAB516}"/>
              </a:ext>
            </a:extLst>
          </p:cNvPr>
          <p:cNvSpPr/>
          <p:nvPr/>
        </p:nvSpPr>
        <p:spPr>
          <a:xfrm>
            <a:off x="3354953" y="2985563"/>
            <a:ext cx="2269475" cy="87033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40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만명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FFE084A-8662-1401-8AD3-B56C6F0B19AD}"/>
              </a:ext>
            </a:extLst>
          </p:cNvPr>
          <p:cNvSpPr/>
          <p:nvPr/>
        </p:nvSpPr>
        <p:spPr>
          <a:xfrm>
            <a:off x="3354953" y="4049049"/>
            <a:ext cx="2269475" cy="870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22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만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7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천명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AC02251C-0FCF-B0AD-9FBE-97CBEBF1EC07}"/>
              </a:ext>
            </a:extLst>
          </p:cNvPr>
          <p:cNvSpPr/>
          <p:nvPr/>
        </p:nvSpPr>
        <p:spPr>
          <a:xfrm>
            <a:off x="3354953" y="5112536"/>
            <a:ext cx="2269475" cy="8703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12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만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1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천명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D13CEA9-1AE0-52AF-4EBE-889C115868D9}"/>
              </a:ext>
            </a:extLst>
          </p:cNvPr>
          <p:cNvSpPr/>
          <p:nvPr/>
        </p:nvSpPr>
        <p:spPr>
          <a:xfrm>
            <a:off x="795146" y="1769390"/>
            <a:ext cx="596348" cy="3377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위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59696EA-5329-4797-8E35-534F8A7520A5}"/>
              </a:ext>
            </a:extLst>
          </p:cNvPr>
          <p:cNvSpPr/>
          <p:nvPr/>
        </p:nvSpPr>
        <p:spPr>
          <a:xfrm>
            <a:off x="795146" y="2872493"/>
            <a:ext cx="596348" cy="3377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위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2ECE8C37-83FF-4D89-FE9B-DC4441521B46}"/>
              </a:ext>
            </a:extLst>
          </p:cNvPr>
          <p:cNvSpPr/>
          <p:nvPr/>
        </p:nvSpPr>
        <p:spPr>
          <a:xfrm>
            <a:off x="795146" y="3975596"/>
            <a:ext cx="596348" cy="3377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3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위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D31FA1CE-6407-FAA9-272D-A2BBA4FC3218}"/>
              </a:ext>
            </a:extLst>
          </p:cNvPr>
          <p:cNvSpPr/>
          <p:nvPr/>
        </p:nvSpPr>
        <p:spPr>
          <a:xfrm>
            <a:off x="795146" y="5078699"/>
            <a:ext cx="596348" cy="3377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4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위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453CB5D-34B7-3725-8D74-4E4C76247753}"/>
              </a:ext>
            </a:extLst>
          </p:cNvPr>
          <p:cNvSpPr/>
          <p:nvPr/>
        </p:nvSpPr>
        <p:spPr>
          <a:xfrm>
            <a:off x="9790376" y="5108516"/>
            <a:ext cx="1656184" cy="8542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급성심근경색증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진단비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F2B6F3A-C749-7DEB-0846-4EEC17256A7C}"/>
              </a:ext>
            </a:extLst>
          </p:cNvPr>
          <p:cNvSpPr/>
          <p:nvPr/>
        </p:nvSpPr>
        <p:spPr>
          <a:xfrm>
            <a:off x="7918734" y="5123600"/>
            <a:ext cx="1656184" cy="8542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허혈성심장질환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진단비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DF7D8FBC-6382-51FA-951F-0BDAC33C2A50}"/>
              </a:ext>
            </a:extLst>
          </p:cNvPr>
          <p:cNvSpPr/>
          <p:nvPr/>
        </p:nvSpPr>
        <p:spPr>
          <a:xfrm>
            <a:off x="7918734" y="1923200"/>
            <a:ext cx="1656184" cy="8542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허혈성심장질환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진단비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F2018D2-B161-47F9-53EA-3923363D0FE3}"/>
              </a:ext>
            </a:extLst>
          </p:cNvPr>
          <p:cNvSpPr/>
          <p:nvPr/>
        </p:nvSpPr>
        <p:spPr>
          <a:xfrm>
            <a:off x="5711451" y="1933139"/>
            <a:ext cx="2016225" cy="8542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심장질환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특정 </a:t>
            </a: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Ⅰ,Ⅱ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진단비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5A405C9D-8719-71AA-4ED4-8DF57D279897}"/>
              </a:ext>
            </a:extLst>
          </p:cNvPr>
          <p:cNvSpPr/>
          <p:nvPr/>
        </p:nvSpPr>
        <p:spPr>
          <a:xfrm>
            <a:off x="5738319" y="2994911"/>
            <a:ext cx="2016225" cy="85423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심장질환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특정 </a:t>
            </a: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Ⅰ,Ⅱ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진단비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&amp;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부정맥</a:t>
            </a:r>
            <a:r>
              <a:rPr kumimoji="0" lang="en-US" altLang="ko-KR" sz="105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(I49)</a:t>
            </a:r>
            <a:r>
              <a:rPr kumimoji="0" lang="ko-KR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진단비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D16BC1FD-11FF-BCD6-0EAA-D1285363723E}"/>
              </a:ext>
            </a:extLst>
          </p:cNvPr>
          <p:cNvSpPr/>
          <p:nvPr/>
        </p:nvSpPr>
        <p:spPr>
          <a:xfrm>
            <a:off x="5711450" y="4056683"/>
            <a:ext cx="2016225" cy="8542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심장질환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특정 </a:t>
            </a: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Ⅰ,Ⅱ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진단비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809017A-08B2-03FF-4FB4-056FF8137D9C}"/>
              </a:ext>
            </a:extLst>
          </p:cNvPr>
          <p:cNvSpPr/>
          <p:nvPr/>
        </p:nvSpPr>
        <p:spPr>
          <a:xfrm>
            <a:off x="5691573" y="5118455"/>
            <a:ext cx="2016225" cy="8542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심장질환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특정 </a:t>
            </a: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Ⅰ,Ⅱ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본문체 Medium" panose="020B0603000000000000" pitchFamily="50" charset="-127"/>
                <a:ea typeface="KB금융 본문체 Medium" panose="020B0603000000000000" pitchFamily="50" charset="-127"/>
                <a:cs typeface="+mn-cs"/>
              </a:rPr>
              <a:t>진단비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KB금융 본문체 Medium" panose="020B0603000000000000" pitchFamily="50" charset="-127"/>
              <a:ea typeface="KB금융 본문체 Medium" panose="020B0603000000000000" pitchFamily="50" charset="-127"/>
              <a:cs typeface="+mn-cs"/>
            </a:endParaRPr>
          </a:p>
        </p:txBody>
      </p:sp>
      <p:pic>
        <p:nvPicPr>
          <p:cNvPr id="29" name="Picture 2" descr="리그 오브 레전드 일본 오각형 펜타클, 레드 스타, 각도, 화이트, 별 png | PNGWing">
            <a:extLst>
              <a:ext uri="{FF2B5EF4-FFF2-40B4-BE49-F238E27FC236}">
                <a16:creationId xmlns:a16="http://schemas.microsoft.com/office/drawing/2014/main" id="{C4039F79-DE2E-4FF9-BE1F-1912208E14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097" t="26923" r="32103" b="36692"/>
          <a:stretch/>
        </p:blipFill>
        <p:spPr bwMode="auto">
          <a:xfrm>
            <a:off x="5443537" y="2743286"/>
            <a:ext cx="615079" cy="61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3287DD-1D4B-F8D4-F301-FDF900DBCCC0}"/>
              </a:ext>
            </a:extLst>
          </p:cNvPr>
          <p:cNvSpPr txBox="1"/>
          <p:nvPr/>
        </p:nvSpPr>
        <p:spPr>
          <a:xfrm>
            <a:off x="5834270" y="976885"/>
            <a:ext cx="62815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#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35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세까지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#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부정맥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(I49)1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5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백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#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60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세까지는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#1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천</a:t>
            </a:r>
            <a:endParaRPr kumimoji="0" lang="en-US" altLang="ko-KR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74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D02EA967-6A32-0C7C-2F23-D98BA42B34FF}"/>
              </a:ext>
            </a:extLst>
          </p:cNvPr>
          <p:cNvGrpSpPr/>
          <p:nvPr/>
        </p:nvGrpSpPr>
        <p:grpSpPr>
          <a:xfrm>
            <a:off x="545389" y="906639"/>
            <a:ext cx="4439933" cy="377119"/>
            <a:chOff x="545389" y="906639"/>
            <a:chExt cx="4439933" cy="377119"/>
          </a:xfrm>
        </p:grpSpPr>
        <p:pic>
          <p:nvPicPr>
            <p:cNvPr id="10" name="그림 9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07F54A42-6047-A95B-F213-CF614DEF0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97EA9D8-52F6-B326-7A81-E78977AF212A}"/>
                </a:ext>
              </a:extLst>
            </p:cNvPr>
            <p:cNvSpPr txBox="1"/>
            <p:nvPr/>
          </p:nvSpPr>
          <p:spPr>
            <a:xfrm>
              <a:off x="895741" y="910532"/>
              <a:ext cx="40895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허혈성만으로는 부정맥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심부전 보장불가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9985791-9425-FF65-801E-9E3E4C366D3B}"/>
              </a:ext>
            </a:extLst>
          </p:cNvPr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부정맥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(I49)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진단비의 중요성</a:t>
            </a:r>
            <a:endParaRPr kumimoji="1" lang="en-US" altLang="ko-KR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C3B1650F-3BD1-A6F3-4CE8-FA52F9215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565" y="1415479"/>
            <a:ext cx="5173339" cy="5143641"/>
          </a:xfrm>
          <a:prstGeom prst="rect">
            <a:avLst/>
          </a:prstGeom>
        </p:spPr>
      </p:pic>
      <p:grpSp>
        <p:nvGrpSpPr>
          <p:cNvPr id="33" name="그룹 32">
            <a:extLst>
              <a:ext uri="{FF2B5EF4-FFF2-40B4-BE49-F238E27FC236}">
                <a16:creationId xmlns:a16="http://schemas.microsoft.com/office/drawing/2014/main" id="{552BB613-6931-2295-E42C-7C280187098E}"/>
              </a:ext>
            </a:extLst>
          </p:cNvPr>
          <p:cNvGrpSpPr/>
          <p:nvPr/>
        </p:nvGrpSpPr>
        <p:grpSpPr>
          <a:xfrm>
            <a:off x="720565" y="1399495"/>
            <a:ext cx="5925123" cy="5159625"/>
            <a:chOff x="720565" y="1399495"/>
            <a:chExt cx="5925123" cy="5159625"/>
          </a:xfrm>
        </p:grpSpPr>
        <p:pic>
          <p:nvPicPr>
            <p:cNvPr id="25" name="그림 24">
              <a:extLst>
                <a:ext uri="{FF2B5EF4-FFF2-40B4-BE49-F238E27FC236}">
                  <a16:creationId xmlns:a16="http://schemas.microsoft.com/office/drawing/2014/main" id="{943C18B8-EB62-ED61-4E70-2B1C0F002F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9600" t="55995"/>
            <a:stretch/>
          </p:blipFill>
          <p:spPr>
            <a:xfrm>
              <a:off x="720565" y="1399495"/>
              <a:ext cx="5925123" cy="5159625"/>
            </a:xfrm>
            <a:prstGeom prst="rect">
              <a:avLst/>
            </a:prstGeom>
          </p:spPr>
        </p:pic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83F048B6-1676-2D68-D020-84B4BD8DA738}"/>
                </a:ext>
              </a:extLst>
            </p:cNvPr>
            <p:cNvSpPr/>
            <p:nvPr/>
          </p:nvSpPr>
          <p:spPr>
            <a:xfrm>
              <a:off x="775629" y="1460027"/>
              <a:ext cx="2842216" cy="1054573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endParaRPr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DB57CFB1-1C24-7B27-6FCD-6693613AAEE0}"/>
                </a:ext>
              </a:extLst>
            </p:cNvPr>
            <p:cNvSpPr/>
            <p:nvPr/>
          </p:nvSpPr>
          <p:spPr>
            <a:xfrm>
              <a:off x="775629" y="3816114"/>
              <a:ext cx="2842216" cy="2743006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endParaRPr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988B38E4-6B53-2DD8-2483-0AD55F924B6D}"/>
                </a:ext>
              </a:extLst>
            </p:cNvPr>
            <p:cNvSpPr/>
            <p:nvPr/>
          </p:nvSpPr>
          <p:spPr>
            <a:xfrm>
              <a:off x="3683126" y="1511713"/>
              <a:ext cx="2842216" cy="1251365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endParaRPr>
            </a:p>
          </p:txBody>
        </p:sp>
      </p:grp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A0A41C5-281D-8708-6807-D9F9D3639204}"/>
              </a:ext>
            </a:extLst>
          </p:cNvPr>
          <p:cNvSpPr/>
          <p:nvPr/>
        </p:nvSpPr>
        <p:spPr>
          <a:xfrm>
            <a:off x="6710969" y="1770464"/>
            <a:ext cx="5275622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혈관이 아닌 심장 자체의 </a:t>
            </a:r>
            <a:r>
              <a:rPr lang="ko-KR" altLang="en-US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문제</a:t>
            </a:r>
            <a:endParaRPr lang="en-US" altLang="ko-KR" sz="3100" dirty="0">
              <a:solidFill>
                <a:prstClr val="black">
                  <a:lumMod val="85000"/>
                  <a:lumOff val="15000"/>
                </a:prstClr>
              </a:solidFill>
              <a:latin typeface="KB금융 제목체 Bold"/>
              <a:ea typeface="KB금융 제목체 Bold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기존 심혈관 담보 보장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X</a:t>
            </a:r>
            <a:endParaRPr kumimoji="0" lang="ko-KR" altLang="en-US" sz="3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FC55C8A9-C825-0D42-8A04-6D33AA88712A}"/>
              </a:ext>
            </a:extLst>
          </p:cNvPr>
          <p:cNvSpPr/>
          <p:nvPr/>
        </p:nvSpPr>
        <p:spPr>
          <a:xfrm>
            <a:off x="6724223" y="3373977"/>
            <a:ext cx="5275622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노화로 인한 질환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→고령화된 한국 취약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777E8A88-0B2C-D83B-297C-454A0D0115C5}"/>
              </a:ext>
            </a:extLst>
          </p:cNvPr>
          <p:cNvSpPr/>
          <p:nvPr/>
        </p:nvSpPr>
        <p:spPr>
          <a:xfrm>
            <a:off x="6727538" y="4977490"/>
            <a:ext cx="5275622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스마트워치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보급 등으로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젊은 부정맥 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질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환자 급증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635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985791-9425-FF65-801E-9E3E4C366D3B}"/>
              </a:ext>
            </a:extLst>
          </p:cNvPr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부정맥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(I49)</a:t>
            </a:r>
            <a:r>
              <a:rPr kumimoji="1" lang="ko-KR" altLang="en-US" sz="2100" dirty="0" err="1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진단비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 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확대 연장</a:t>
            </a:r>
            <a:endParaRPr kumimoji="1" lang="en-US" altLang="ko-KR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B3F41288-B708-AE43-2F32-F57D83DA9858}"/>
              </a:ext>
            </a:extLst>
          </p:cNvPr>
          <p:cNvGrpSpPr/>
          <p:nvPr/>
        </p:nvGrpSpPr>
        <p:grpSpPr>
          <a:xfrm>
            <a:off x="545389" y="906639"/>
            <a:ext cx="3585533" cy="377119"/>
            <a:chOff x="545389" y="906639"/>
            <a:chExt cx="3585533" cy="377119"/>
          </a:xfrm>
        </p:grpSpPr>
        <p:pic>
          <p:nvPicPr>
            <p:cNvPr id="18" name="그림 17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DDC494E9-9FED-FFDC-AAD9-4A08CF9DB0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BD757EB-000B-9316-483F-3D98B55FEDD7}"/>
                </a:ext>
              </a:extLst>
            </p:cNvPr>
            <p:cNvSpPr txBox="1"/>
            <p:nvPr/>
          </p:nvSpPr>
          <p:spPr>
            <a:xfrm>
              <a:off x="895741" y="910532"/>
              <a:ext cx="32351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종합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자녀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유병자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I49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가입금액</a:t>
              </a:r>
            </a:p>
          </p:txBody>
        </p: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3C64B46D-3A48-EB4C-690F-C1E0E7279375}"/>
              </a:ext>
            </a:extLst>
          </p:cNvPr>
          <p:cNvSpPr/>
          <p:nvPr/>
        </p:nvSpPr>
        <p:spPr>
          <a:xfrm>
            <a:off x="548810" y="1951894"/>
            <a:ext cx="2269475" cy="8703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종합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183A1DA-AA40-A31D-2632-68AE9D28A140}"/>
              </a:ext>
            </a:extLst>
          </p:cNvPr>
          <p:cNvSpPr/>
          <p:nvPr/>
        </p:nvSpPr>
        <p:spPr>
          <a:xfrm>
            <a:off x="548810" y="3636573"/>
            <a:ext cx="2269475" cy="8703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자녀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9E4C57C-007F-DAB1-AFBF-F47820A917AF}"/>
              </a:ext>
            </a:extLst>
          </p:cNvPr>
          <p:cNvSpPr/>
          <p:nvPr/>
        </p:nvSpPr>
        <p:spPr>
          <a:xfrm>
            <a:off x="548810" y="5142352"/>
            <a:ext cx="2269475" cy="8703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유병자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D43E51F9-5E89-7F9A-5711-1B73FF187149}"/>
              </a:ext>
            </a:extLst>
          </p:cNvPr>
          <p:cNvSpPr/>
          <p:nvPr/>
        </p:nvSpPr>
        <p:spPr>
          <a:xfrm>
            <a:off x="2957392" y="1734261"/>
            <a:ext cx="3065724" cy="5598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오텐텐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/</a:t>
            </a: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닥플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/4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세대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E748388-5DDA-2330-434A-65855F5AAE9E}"/>
              </a:ext>
            </a:extLst>
          </p:cNvPr>
          <p:cNvSpPr/>
          <p:nvPr/>
        </p:nvSpPr>
        <p:spPr>
          <a:xfrm>
            <a:off x="2980585" y="2529390"/>
            <a:ext cx="3065724" cy="5598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금쪽희플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D26227EA-FE98-9F75-4CBB-6DDEA04FBDB1}"/>
              </a:ext>
            </a:extLst>
          </p:cNvPr>
          <p:cNvSpPr/>
          <p:nvPr/>
        </p:nvSpPr>
        <p:spPr>
          <a:xfrm>
            <a:off x="2988309" y="3636573"/>
            <a:ext cx="3065724" cy="8703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금쪽자녀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E2CFE19-23BC-46A4-F5A7-3909EA661FDE}"/>
              </a:ext>
            </a:extLst>
          </p:cNvPr>
          <p:cNvSpPr/>
          <p:nvPr/>
        </p:nvSpPr>
        <p:spPr>
          <a:xfrm>
            <a:off x="2986652" y="5142352"/>
            <a:ext cx="3065724" cy="8703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2.5.5/2.3.5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(</a:t>
            </a:r>
            <a:r>
              <a:rPr kumimoji="0" lang="ko-KR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중증간편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 포함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)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KB금융 제목체 Bold" panose="020B0803000000000000" pitchFamily="50" charset="-127"/>
              <a:ea typeface="KB금융 제목체 Bold" panose="020B0803000000000000" pitchFamily="50" charset="-127"/>
              <a:cs typeface="+mn-cs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6581428-5CA8-4368-8EFB-04202C8F837E}"/>
              </a:ext>
            </a:extLst>
          </p:cNvPr>
          <p:cNvSpPr/>
          <p:nvPr/>
        </p:nvSpPr>
        <p:spPr>
          <a:xfrm>
            <a:off x="6197550" y="1734261"/>
            <a:ext cx="2700000" cy="561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15~35</a:t>
            </a:r>
            <a:r>
              <a:rPr kumimoji="0" lang="ko-KR" altLang="en-US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세 </a:t>
            </a:r>
            <a:r>
              <a:rPr kumimoji="0" lang="en-US" altLang="ko-K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: 1.5</a:t>
            </a:r>
            <a:r>
              <a:rPr kumimoji="0" lang="ko-KR" altLang="en-US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A68CE36D-B6C5-5117-B058-CF574DE3AF74}"/>
              </a:ext>
            </a:extLst>
          </p:cNvPr>
          <p:cNvSpPr/>
          <p:nvPr/>
        </p:nvSpPr>
        <p:spPr>
          <a:xfrm>
            <a:off x="9023570" y="1734261"/>
            <a:ext cx="2700000" cy="561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500" dirty="0">
                <a:solidFill>
                  <a:sysClr val="windowText" lastClr="0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3</a:t>
            </a:r>
            <a:r>
              <a:rPr kumimoji="0" lang="en-US" altLang="ko-K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6~60</a:t>
            </a:r>
            <a:r>
              <a:rPr kumimoji="0" lang="ko-KR" altLang="en-US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세 </a:t>
            </a:r>
            <a:r>
              <a:rPr kumimoji="0" lang="en-US" altLang="ko-K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: 1</a:t>
            </a:r>
            <a:r>
              <a:rPr kumimoji="0" lang="ko-KR" altLang="en-US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32AC725-21EB-B945-EB52-DF76755BC16A}"/>
              </a:ext>
            </a:extLst>
          </p:cNvPr>
          <p:cNvSpPr/>
          <p:nvPr/>
        </p:nvSpPr>
        <p:spPr>
          <a:xfrm>
            <a:off x="6200862" y="2529390"/>
            <a:ext cx="5522707" cy="561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0~35</a:t>
            </a:r>
            <a:r>
              <a:rPr kumimoji="0" lang="ko-KR" altLang="en-US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세 </a:t>
            </a:r>
            <a:r>
              <a:rPr kumimoji="0" lang="en-US" altLang="ko-K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: 1.5</a:t>
            </a:r>
            <a:r>
              <a:rPr kumimoji="0" lang="ko-KR" altLang="en-US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C88B868-F309-6197-5FB9-5B7F9D8F698B}"/>
              </a:ext>
            </a:extLst>
          </p:cNvPr>
          <p:cNvSpPr/>
          <p:nvPr/>
        </p:nvSpPr>
        <p:spPr>
          <a:xfrm>
            <a:off x="6224056" y="3636573"/>
            <a:ext cx="5522400" cy="871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500" dirty="0">
                <a:solidFill>
                  <a:sysClr val="windowText" lastClr="0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태아</a:t>
            </a:r>
            <a:r>
              <a:rPr kumimoji="0" lang="en-US" altLang="ko-K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~15</a:t>
            </a:r>
            <a:r>
              <a:rPr kumimoji="0" lang="ko-KR" altLang="en-US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세 </a:t>
            </a:r>
            <a:r>
              <a:rPr kumimoji="0" lang="en-US" altLang="ko-K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: 1.5</a:t>
            </a:r>
            <a:r>
              <a:rPr kumimoji="0" lang="ko-KR" altLang="en-US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02813D6-9BA6-AA2C-18FF-72F3588EB819}"/>
              </a:ext>
            </a:extLst>
          </p:cNvPr>
          <p:cNvSpPr/>
          <p:nvPr/>
        </p:nvSpPr>
        <p:spPr>
          <a:xfrm>
            <a:off x="6220743" y="5142352"/>
            <a:ext cx="5522400" cy="871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15~60</a:t>
            </a:r>
            <a:r>
              <a:rPr kumimoji="0" lang="ko-KR" altLang="en-US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세 </a:t>
            </a:r>
            <a:r>
              <a:rPr kumimoji="0" lang="en-US" altLang="ko-KR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: 1</a:t>
            </a:r>
            <a:r>
              <a:rPr kumimoji="0" lang="ko-KR" altLang="en-US" sz="2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KB금융 제목체 Bold" panose="020B0803000000000000" pitchFamily="50" charset="-127"/>
                <a:ea typeface="KB금융 제목체 Bold" panose="020B0803000000000000" pitchFamily="50" charset="-127"/>
                <a:cs typeface="+mn-cs"/>
              </a:rPr>
              <a:t>천</a:t>
            </a:r>
          </a:p>
        </p:txBody>
      </p:sp>
    </p:spTree>
    <p:extLst>
      <p:ext uri="{BB962C8B-B14F-4D97-AF65-F5344CB8AC3E}">
        <p14:creationId xmlns:p14="http://schemas.microsoft.com/office/powerpoint/2010/main" val="215658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오텐텐은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이래서 좋아요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3840410" cy="377119"/>
            <a:chOff x="545389" y="906639"/>
            <a:chExt cx="3840410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34900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오텐텐을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 가장 먼저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해야하는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 이유</a:t>
              </a:r>
            </a:p>
          </p:txBody>
        </p:sp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id="{C114CB63-C5C8-77B7-FF15-691052FD35CD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C78A5B3-4292-EDA8-A138-689BA8C9426E}"/>
              </a:ext>
            </a:extLst>
          </p:cNvPr>
          <p:cNvSpPr/>
          <p:nvPr/>
        </p:nvSpPr>
        <p:spPr>
          <a:xfrm>
            <a:off x="1431234" y="4068997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뇌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허혈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진단 포함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12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대 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납면되니까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!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(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어른이도 </a:t>
            </a:r>
            <a:r>
              <a:rPr lang="ko-KR" altLang="en-US" sz="2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오텐텐</a:t>
            </a:r>
            <a:r>
              <a:rPr lang="en-US" altLang="ko-KR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)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5139F2AD-EFD9-75E5-74C4-7CF5E5275CEB}"/>
              </a:ext>
            </a:extLst>
          </p:cNvPr>
          <p:cNvSpPr/>
          <p:nvPr/>
        </p:nvSpPr>
        <p:spPr>
          <a:xfrm>
            <a:off x="1431234" y="2395693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5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년 일반고지형으로 가입해도 무사고면 할인되니까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AB95533-871B-91F1-47E3-70BE4D3A40AC}"/>
              </a:ext>
            </a:extLst>
          </p:cNvPr>
          <p:cNvSpPr/>
          <p:nvPr/>
        </p:nvSpPr>
        <p:spPr>
          <a:xfrm>
            <a:off x="1431234" y="3232345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줄어든 보험료로 저렴하게 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신담보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넣을 수 있으니까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D3036E60-283D-3C9F-A6E3-9AFAF903DA00}"/>
              </a:ext>
            </a:extLst>
          </p:cNvPr>
          <p:cNvSpPr/>
          <p:nvPr/>
        </p:nvSpPr>
        <p:spPr>
          <a:xfrm>
            <a:off x="1431234" y="4905649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연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세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무 다 가능하고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, 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최신 담보 모두 탑재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450C82E0-5A8F-C01C-21AB-DBA9B3CAD936}"/>
              </a:ext>
            </a:extLst>
          </p:cNvPr>
          <p:cNvSpPr/>
          <p:nvPr/>
        </p:nvSpPr>
        <p:spPr>
          <a:xfrm>
            <a:off x="1431234" y="1559041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10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년 건강하면 업계 최저 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보험료니까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C76D07E4-67B3-BA7C-6F2E-03771E2E4636}"/>
              </a:ext>
            </a:extLst>
          </p:cNvPr>
          <p:cNvSpPr/>
          <p:nvPr/>
        </p:nvSpPr>
        <p:spPr>
          <a:xfrm>
            <a:off x="1454427" y="5742303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16~35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세 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오텐텐→금쪽희플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/36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세 이상 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오텐텐→닥플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330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1746" y="2635773"/>
            <a:ext cx="97908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업계 최고 </a:t>
            </a:r>
            <a:r>
              <a:rPr lang="en-US" altLang="ko-KR" sz="4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KB </a:t>
            </a:r>
            <a:r>
              <a:rPr kumimoji="0" lang="ko-KR" alt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유병자보험</a:t>
            </a:r>
            <a:endParaRPr lang="en-US" altLang="ko-KR" sz="4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B금융 제목체 Bold"/>
              <a:ea typeface="KB금융 본문체 Medium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50BAFB-834C-01C5-2691-E60494823693}"/>
              </a:ext>
            </a:extLst>
          </p:cNvPr>
          <p:cNvSpPr txBox="1"/>
          <p:nvPr/>
        </p:nvSpPr>
        <p:spPr>
          <a:xfrm>
            <a:off x="1242849" y="1939083"/>
            <a:ext cx="841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업계 유일 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2.N.5, 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업계 최대 </a:t>
            </a:r>
            <a:r>
              <a:rPr kumimoji="0" lang="ko-KR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경증예외질환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 등</a:t>
            </a:r>
            <a:endParaRPr kumimoji="0" lang="en-US" altLang="ko-KR" sz="3200" b="1" i="0" u="none" strike="noStrike" kern="1200" cap="none" spc="0" normalizeH="0" baseline="0" noProof="0" dirty="0">
              <a:ln>
                <a:noFill/>
              </a:ln>
              <a:solidFill>
                <a:srgbClr val="39302A">
                  <a:lumMod val="90000"/>
                  <a:lumOff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KB금융 제목체 Medium" panose="020B0603000000000000" pitchFamily="50" charset="-127"/>
              <a:ea typeface="KB금융 제목체 Medium" panose="020B06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551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갈수록 커져가는 간병 부담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2473049" cy="377119"/>
            <a:chOff x="545389" y="906639"/>
            <a:chExt cx="2473049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1226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간병 관련 최근 기사</a:t>
              </a:r>
            </a:p>
          </p:txBody>
        </p:sp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id="{C114CB63-C5C8-77B7-FF15-691052FD35CD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C5CECD49-DA59-16D6-7B05-003C784CB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407" y="1548930"/>
            <a:ext cx="6892114" cy="4581939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343954C4-D6E6-C1FC-E5B4-E766F8D047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8150" y="1501945"/>
            <a:ext cx="8216742" cy="498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47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간병부담 경감 대책 발표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2905860" cy="377119"/>
            <a:chOff x="545389" y="906639"/>
            <a:chExt cx="2905860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5555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초고령화 사회 간병 보장</a:t>
              </a:r>
            </a:p>
          </p:txBody>
        </p:sp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id="{C114CB63-C5C8-77B7-FF15-691052FD35CD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D8F802A-8915-7183-78DA-CE6E41DF68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565" y="1481896"/>
            <a:ext cx="4378209" cy="4929270"/>
          </a:xfrm>
          <a:prstGeom prst="rect">
            <a:avLst/>
          </a:prstGeom>
        </p:spPr>
      </p:pic>
      <p:grpSp>
        <p:nvGrpSpPr>
          <p:cNvPr id="12" name="그룹 11">
            <a:extLst>
              <a:ext uri="{FF2B5EF4-FFF2-40B4-BE49-F238E27FC236}">
                <a16:creationId xmlns:a16="http://schemas.microsoft.com/office/drawing/2014/main" id="{5D52F6F0-32F0-50AA-2F81-166C3128A7AA}"/>
              </a:ext>
            </a:extLst>
          </p:cNvPr>
          <p:cNvGrpSpPr/>
          <p:nvPr/>
        </p:nvGrpSpPr>
        <p:grpSpPr>
          <a:xfrm>
            <a:off x="5458381" y="866883"/>
            <a:ext cx="5454784" cy="5656812"/>
            <a:chOff x="5458381" y="866883"/>
            <a:chExt cx="5454784" cy="5656812"/>
          </a:xfrm>
        </p:grpSpPr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21A9A8BA-0D17-1FBD-E244-726DD46A8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58381" y="866883"/>
              <a:ext cx="5454784" cy="5656812"/>
            </a:xfrm>
            <a:prstGeom prst="rect">
              <a:avLst/>
            </a:prstGeom>
          </p:spPr>
        </p:pic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D1D7B00D-DBF7-2A67-ED7D-8A75A6BC92B7}"/>
                </a:ext>
              </a:extLst>
            </p:cNvPr>
            <p:cNvSpPr/>
            <p:nvPr/>
          </p:nvSpPr>
          <p:spPr>
            <a:xfrm>
              <a:off x="5512671" y="4789635"/>
              <a:ext cx="5400494" cy="1734060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051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간병부담 경감 대책 발표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2551596" cy="377119"/>
            <a:chOff x="545389" y="906639"/>
            <a:chExt cx="2551596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201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간호간병</a:t>
              </a:r>
              <a:r>
                <a:rPr lang="ko-KR" altLang="en-US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서비스 확대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나눔고딕 ExtraBold" pitchFamily="2" charset="-127"/>
                <a:cs typeface="+mn-cs"/>
              </a:endParaRPr>
            </a:p>
          </p:txBody>
        </p:sp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id="{C114CB63-C5C8-77B7-FF15-691052FD35CD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E85BD72-B06A-57A0-7777-27DF6C147B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97" y="1511713"/>
            <a:ext cx="5868219" cy="4706007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45AC754A-BD77-58CE-EC91-DE475A56D1CE}"/>
              </a:ext>
            </a:extLst>
          </p:cNvPr>
          <p:cNvSpPr/>
          <p:nvPr/>
        </p:nvSpPr>
        <p:spPr>
          <a:xfrm>
            <a:off x="6661274" y="1740647"/>
            <a:ext cx="5275622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중증 환자 </a:t>
            </a:r>
            <a:r>
              <a:rPr kumimoji="0" lang="ko-KR" altLang="en-US" sz="3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간호간병서비스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확대</a:t>
            </a:r>
            <a:endParaRPr kumimoji="0" lang="ko-KR" altLang="en-US" sz="3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1BB2E31-0165-5013-3022-D71288C70366}"/>
              </a:ext>
            </a:extLst>
          </p:cNvPr>
          <p:cNvSpPr/>
          <p:nvPr/>
        </p:nvSpPr>
        <p:spPr>
          <a:xfrm>
            <a:off x="6674528" y="3344160"/>
            <a:ext cx="5275622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간호간병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인력 대폭 충원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6CC7DF7-B9DC-684A-8414-327C8330F734}"/>
              </a:ext>
            </a:extLst>
          </p:cNvPr>
          <p:cNvSpPr/>
          <p:nvPr/>
        </p:nvSpPr>
        <p:spPr>
          <a:xfrm>
            <a:off x="6677843" y="4947673"/>
            <a:ext cx="5275622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간호간병서비스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도입 병원 확대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77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간병 보장을 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KB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로 해야 하는 이유</a:t>
            </a:r>
            <a:endParaRPr kumimoji="1" lang="ko-KR" altLang="en-US" sz="2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2404119" cy="377119"/>
            <a:chOff x="545389" y="906639"/>
            <a:chExt cx="2404119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0537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저렴하고 충분하게</a:t>
              </a:r>
            </a:p>
          </p:txBody>
        </p:sp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id="{C114CB63-C5C8-77B7-FF15-691052FD35CD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085EF440-D349-DC68-1D03-1A245C106426}"/>
              </a:ext>
            </a:extLst>
          </p:cNvPr>
          <p:cNvSpPr/>
          <p:nvPr/>
        </p:nvSpPr>
        <p:spPr>
          <a:xfrm>
            <a:off x="1234511" y="1611103"/>
            <a:ext cx="9698534" cy="94559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간병사용일당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간호간병일당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저렴하고 충분한 보장</a:t>
            </a:r>
            <a:endParaRPr kumimoji="0" lang="ko-KR" altLang="en-US" sz="3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58E314D-567A-60A1-D621-074010E33B21}"/>
              </a:ext>
            </a:extLst>
          </p:cNvPr>
          <p:cNvSpPr/>
          <p:nvPr/>
        </p:nvSpPr>
        <p:spPr>
          <a:xfrm>
            <a:off x="1234511" y="2793059"/>
            <a:ext cx="9698534" cy="9468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90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세까지 초고령자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유병자도 가입가능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D0114B6C-8471-779C-F0AA-04B8F8257046}"/>
              </a:ext>
            </a:extLst>
          </p:cNvPr>
          <p:cNvSpPr/>
          <p:nvPr/>
        </p:nvSpPr>
        <p:spPr>
          <a:xfrm>
            <a:off x="1234511" y="3976216"/>
            <a:ext cx="9698534" cy="9468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업계 최초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181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일 이상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365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일 한도 보장 가능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95BEB719-CC02-71D2-6D98-E9D2DAB83B10}"/>
              </a:ext>
            </a:extLst>
          </p:cNvPr>
          <p:cNvSpPr/>
          <p:nvPr/>
        </p:nvSpPr>
        <p:spPr>
          <a:xfrm>
            <a:off x="1234511" y="5159374"/>
            <a:ext cx="9698534" cy="9468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2.5.5/2.3.5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(</a:t>
            </a: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중증간편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포함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)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/2.2.5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까지 동일 금액 보장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922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KB 2.5.5/2.3.5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의 장점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(3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대 질환 보장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)</a:t>
            </a:r>
            <a:endParaRPr kumimoji="1" lang="ko-KR" altLang="en-US" sz="2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4C44D80-A3BD-C6FD-30D9-DDE5E7A745DB}"/>
              </a:ext>
            </a:extLst>
          </p:cNvPr>
          <p:cNvSpPr/>
          <p:nvPr/>
        </p:nvSpPr>
        <p:spPr>
          <a:xfrm>
            <a:off x="2273642" y="6594028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B3BA872C-324C-374C-469B-79EA0D2F73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68" t="25084" r="5033" b="47466"/>
          <a:stretch/>
        </p:blipFill>
        <p:spPr>
          <a:xfrm>
            <a:off x="6055523" y="2625139"/>
            <a:ext cx="5761383" cy="2834635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93E1F4B9-120D-EF88-6A5E-6799FFD58F6B}"/>
              </a:ext>
            </a:extLst>
          </p:cNvPr>
          <p:cNvSpPr/>
          <p:nvPr/>
        </p:nvSpPr>
        <p:spPr>
          <a:xfrm>
            <a:off x="6096000" y="1341781"/>
            <a:ext cx="5718313" cy="1262273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6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암종별</a:t>
            </a:r>
            <a:r>
              <a:rPr lang="ko-KR" altLang="en-US" sz="26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</a:t>
            </a:r>
            <a:r>
              <a:rPr lang="en-US" altLang="ko-KR" sz="26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9</a:t>
            </a:r>
            <a:r>
              <a:rPr lang="ko-KR" altLang="en-US" sz="26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회 보장 </a:t>
            </a:r>
            <a:r>
              <a:rPr lang="ko-KR" altLang="en-US" sz="26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통합암진단</a:t>
            </a:r>
            <a:endParaRPr lang="en-US" altLang="ko-KR" sz="2600" dirty="0">
              <a:solidFill>
                <a:prstClr val="black">
                  <a:lumMod val="85000"/>
                  <a:lumOff val="15000"/>
                </a:prstClr>
              </a:solidFill>
              <a:latin typeface="KB금융 제목체 Bold"/>
              <a:ea typeface="KB금융 제목체 Bold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심도별</a:t>
            </a:r>
            <a:r>
              <a:rPr kumimoji="0" lang="ko-KR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</a:t>
            </a:r>
            <a:r>
              <a:rPr kumimoji="0" lang="en-US" altLang="ko-KR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5</a:t>
            </a:r>
            <a:r>
              <a:rPr kumimoji="0" lang="ko-KR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회 보장 </a:t>
            </a:r>
            <a:r>
              <a:rPr kumimoji="0" lang="ko-KR" alt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통합뇌질병</a:t>
            </a:r>
            <a:endParaRPr kumimoji="0" lang="en-US" altLang="ko-KR" sz="2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6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26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가장 넓은 심장보장</a:t>
            </a:r>
            <a:endParaRPr kumimoji="0" lang="ko-KR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73F67845-E0A6-B1F9-9F3E-37394EF5EF27}"/>
              </a:ext>
            </a:extLst>
          </p:cNvPr>
          <p:cNvGrpSpPr/>
          <p:nvPr/>
        </p:nvGrpSpPr>
        <p:grpSpPr>
          <a:xfrm>
            <a:off x="545389" y="906639"/>
            <a:ext cx="2162066" cy="377119"/>
            <a:chOff x="545389" y="906639"/>
            <a:chExt cx="2162066" cy="377119"/>
          </a:xfrm>
        </p:grpSpPr>
        <p:pic>
          <p:nvPicPr>
            <p:cNvPr id="5" name="그림 4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D72C34BF-66C5-315D-62E0-96468DA57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204E04C-88DF-9079-0524-171CAF3D50AC}"/>
                </a:ext>
              </a:extLst>
            </p:cNvPr>
            <p:cNvSpPr txBox="1"/>
            <p:nvPr/>
          </p:nvSpPr>
          <p:spPr>
            <a:xfrm>
              <a:off x="895741" y="910532"/>
              <a:ext cx="18117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KB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는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2.N.5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니까</a:t>
              </a:r>
            </a:p>
          </p:txBody>
        </p:sp>
      </p:grpSp>
      <p:sp>
        <p:nvSpPr>
          <p:cNvPr id="7" name="직사각형 6">
            <a:extLst>
              <a:ext uri="{FF2B5EF4-FFF2-40B4-BE49-F238E27FC236}">
                <a16:creationId xmlns:a16="http://schemas.microsoft.com/office/drawing/2014/main" id="{11265CEE-E4F9-1263-E69C-25BB52D0700B}"/>
              </a:ext>
            </a:extLst>
          </p:cNvPr>
          <p:cNvSpPr/>
          <p:nvPr/>
        </p:nvSpPr>
        <p:spPr>
          <a:xfrm>
            <a:off x="377687" y="1610139"/>
            <a:ext cx="5466520" cy="111649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0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255/235</a:t>
            </a:r>
            <a:r>
              <a:rPr lang="ko-KR" altLang="en-US" sz="30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간편 </a:t>
            </a:r>
            <a:r>
              <a:rPr lang="en-US" altLang="ko-KR" sz="30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681</a:t>
            </a:r>
            <a:r>
              <a:rPr lang="ko-KR" altLang="en-US" sz="30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개</a:t>
            </a:r>
            <a:r>
              <a:rPr lang="en-US" altLang="ko-KR" sz="30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</a:t>
            </a:r>
            <a:r>
              <a:rPr lang="ko-KR" altLang="en-US" sz="30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경증질환</a:t>
            </a:r>
            <a:endParaRPr lang="en-US" altLang="ko-KR" sz="3000" dirty="0">
              <a:solidFill>
                <a:prstClr val="black">
                  <a:lumMod val="85000"/>
                  <a:lumOff val="15000"/>
                </a:prstClr>
              </a:solidFill>
              <a:latin typeface="KB금융 제목체 Bold"/>
              <a:ea typeface="KB금융 제목체 Bold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(</a:t>
            </a:r>
            <a:r>
              <a:rPr kumimoji="0" lang="ko-KR" alt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중증간편플랜</a:t>
            </a:r>
            <a:r>
              <a:rPr kumimoji="0" lang="ko-KR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</a:t>
            </a:r>
            <a:r>
              <a:rPr kumimoji="0" lang="en-US" altLang="ko-KR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544</a:t>
            </a:r>
            <a:r>
              <a:rPr kumimoji="0" lang="ko-KR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개</a:t>
            </a:r>
            <a:r>
              <a:rPr kumimoji="0" lang="en-US" altLang="ko-KR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)</a:t>
            </a:r>
            <a:r>
              <a:rPr kumimoji="0" lang="ko-KR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운영</a:t>
            </a:r>
            <a:endParaRPr kumimoji="0" lang="ko-KR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93A95BD9-DF66-946C-170F-8893113BAF3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82" y="2756908"/>
            <a:ext cx="2748951" cy="3890113"/>
          </a:xfrm>
          <a:prstGeom prst="rect">
            <a:avLst/>
          </a:prstGeom>
        </p:spPr>
      </p:pic>
      <p:pic>
        <p:nvPicPr>
          <p:cNvPr id="11" name="그림 10" descr="텍스트, 스크린샷, 폰트, 번호이(가) 표시된 사진&#10;&#10;자동 생성된 설명">
            <a:extLst>
              <a:ext uri="{FF2B5EF4-FFF2-40B4-BE49-F238E27FC236}">
                <a16:creationId xmlns:a16="http://schemas.microsoft.com/office/drawing/2014/main" id="{EA672368-93C8-4EFC-80D2-E97BA3BD637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733" y="2756908"/>
            <a:ext cx="2750002" cy="3891600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2CC03954-9363-83DF-CC1F-A268AE347250}"/>
              </a:ext>
            </a:extLst>
          </p:cNvPr>
          <p:cNvSpPr/>
          <p:nvPr/>
        </p:nvSpPr>
        <p:spPr>
          <a:xfrm>
            <a:off x="6096000" y="5496339"/>
            <a:ext cx="5718313" cy="1043608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60</a:t>
            </a:r>
            <a:r>
              <a:rPr lang="ko-KR" alt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세도 심장</a:t>
            </a:r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(</a:t>
            </a:r>
            <a:r>
              <a:rPr lang="en-US" altLang="ko-KR" sz="28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Ⅰ,Ⅱ</a:t>
            </a:r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) </a:t>
            </a:r>
            <a:r>
              <a:rPr lang="ko-KR" alt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최대 </a:t>
            </a:r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2</a:t>
            </a:r>
            <a:r>
              <a:rPr lang="ko-KR" alt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천</a:t>
            </a:r>
            <a:r>
              <a:rPr lang="en-US" altLang="ko-KR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(~65</a:t>
            </a:r>
            <a:r>
              <a:rPr lang="ko-KR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세 </a:t>
            </a:r>
            <a:r>
              <a:rPr lang="en-US" altLang="ko-KR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1.5</a:t>
            </a:r>
            <a:r>
              <a:rPr lang="ko-KR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천</a:t>
            </a:r>
            <a:r>
              <a:rPr lang="en-US" altLang="ko-KR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)</a:t>
            </a: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부정맥</a:t>
            </a:r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(I49)</a:t>
            </a:r>
            <a:r>
              <a:rPr lang="ko-KR" altLang="en-US" sz="28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진단비</a:t>
            </a:r>
            <a:r>
              <a:rPr lang="ko-KR" alt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최대 </a:t>
            </a:r>
            <a:r>
              <a:rPr lang="en-US" altLang="ko-KR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1</a:t>
            </a:r>
            <a:r>
              <a:rPr lang="ko-KR" alt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천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A2361E-B095-183D-025A-E043554B5B40}"/>
              </a:ext>
            </a:extLst>
          </p:cNvPr>
          <p:cNvSpPr txBox="1"/>
          <p:nvPr/>
        </p:nvSpPr>
        <p:spPr>
          <a:xfrm>
            <a:off x="4621696" y="837739"/>
            <a:ext cx="74444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경증질환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681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개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즉시인수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000" dirty="0" err="1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통합암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000" dirty="0" err="1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통합뇌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000" dirty="0" err="1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가장넓은심장</a:t>
            </a:r>
            <a:endParaRPr lang="en-US" altLang="ko-KR" sz="2000" dirty="0">
              <a:solidFill>
                <a:srgbClr val="C00000"/>
              </a:solidFill>
              <a:latin typeface="KB금융 제목체 Bold" panose="020B0803000000000000" pitchFamily="50" charset="-127"/>
              <a:ea typeface="KB금융 제목체 Bold" panose="020B08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043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7991B275-464D-FAEA-8B90-37A9204993DB}"/>
              </a:ext>
            </a:extLst>
          </p:cNvPr>
          <p:cNvGrpSpPr/>
          <p:nvPr/>
        </p:nvGrpSpPr>
        <p:grpSpPr>
          <a:xfrm>
            <a:off x="545702" y="590711"/>
            <a:ext cx="6368281" cy="669611"/>
            <a:chOff x="526358" y="551145"/>
            <a:chExt cx="6818381" cy="78913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A5CB47F-61C1-6C78-A349-DA1FC47FA4EF}"/>
                </a:ext>
              </a:extLst>
            </p:cNvPr>
            <p:cNvSpPr txBox="1"/>
            <p:nvPr/>
          </p:nvSpPr>
          <p:spPr>
            <a:xfrm>
              <a:off x="526358" y="651124"/>
              <a:ext cx="6818381" cy="68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목차</a:t>
              </a:r>
            </a:p>
          </p:txBody>
        </p:sp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6EE259C1-0A71-626B-DD65-D3610978CB6D}"/>
                </a:ext>
              </a:extLst>
            </p:cNvPr>
            <p:cNvCxnSpPr>
              <a:cxnSpLocks/>
            </p:cNvCxnSpPr>
            <p:nvPr/>
          </p:nvCxnSpPr>
          <p:spPr>
            <a:xfrm>
              <a:off x="637721" y="551145"/>
              <a:ext cx="6117604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1A05B45D-212F-FA27-CC0E-096AED57B069}"/>
              </a:ext>
            </a:extLst>
          </p:cNvPr>
          <p:cNvGrpSpPr/>
          <p:nvPr/>
        </p:nvGrpSpPr>
        <p:grpSpPr>
          <a:xfrm>
            <a:off x="1320209" y="1059400"/>
            <a:ext cx="9546039" cy="5039300"/>
            <a:chOff x="1320209" y="1059400"/>
            <a:chExt cx="9546039" cy="5039300"/>
          </a:xfrm>
        </p:grpSpPr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41164442-16C5-2993-84E8-D18BAD6EBFD9}"/>
                </a:ext>
              </a:extLst>
            </p:cNvPr>
            <p:cNvGrpSpPr/>
            <p:nvPr/>
          </p:nvGrpSpPr>
          <p:grpSpPr>
            <a:xfrm>
              <a:off x="1325752" y="1059400"/>
              <a:ext cx="9540496" cy="746967"/>
              <a:chOff x="1325752" y="1612668"/>
              <a:chExt cx="9540496" cy="851335"/>
            </a:xfrm>
          </p:grpSpPr>
          <p:sp>
            <p:nvSpPr>
              <p:cNvPr id="25" name="사각형: 둥근 모서리 28">
                <a:extLst>
                  <a:ext uri="{FF2B5EF4-FFF2-40B4-BE49-F238E27FC236}">
                    <a16:creationId xmlns:a16="http://schemas.microsoft.com/office/drawing/2014/main" id="{74641AE6-C93C-15A2-0749-5CFDC02262C0}"/>
                  </a:ext>
                </a:extLst>
              </p:cNvPr>
              <p:cNvSpPr/>
              <p:nvPr/>
            </p:nvSpPr>
            <p:spPr>
              <a:xfrm>
                <a:off x="1580623" y="1612668"/>
                <a:ext cx="9285625" cy="85133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B금융 본문체 Light" panose="020B0303000000000000" pitchFamily="50" charset="-127"/>
                  <a:ea typeface="KB금융 본문체 Light" panose="020B0303000000000000" pitchFamily="50" charset="-127"/>
                  <a:cs typeface="+mn-cs"/>
                </a:endParaRPr>
              </a:p>
            </p:txBody>
          </p:sp>
          <p:sp>
            <p:nvSpPr>
              <p:cNvPr id="26" name="타원 25">
                <a:extLst>
                  <a:ext uri="{FF2B5EF4-FFF2-40B4-BE49-F238E27FC236}">
                    <a16:creationId xmlns:a16="http://schemas.microsoft.com/office/drawing/2014/main" id="{9BFC27AA-7BCE-1536-904B-06861F370449}"/>
                  </a:ext>
                </a:extLst>
              </p:cNvPr>
              <p:cNvSpPr/>
              <p:nvPr/>
            </p:nvSpPr>
            <p:spPr>
              <a:xfrm>
                <a:off x="1325752" y="1612668"/>
                <a:ext cx="883646" cy="851335"/>
              </a:xfrm>
              <a:prstGeom prst="ellipse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1</a:t>
                </a:r>
                <a:endParaRPr kumimoji="0" lang="ko-KR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endParaRPr>
              </a:p>
            </p:txBody>
          </p:sp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8E393773-4954-6B48-376B-2475A5DB5888}"/>
                  </a:ext>
                </a:extLst>
              </p:cNvPr>
              <p:cNvSpPr/>
              <p:nvPr/>
            </p:nvSpPr>
            <p:spPr>
              <a:xfrm>
                <a:off x="2209398" y="1766724"/>
                <a:ext cx="8656850" cy="5432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1443B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전월 </a:t>
                </a:r>
                <a:r>
                  <a:rPr kumimoji="0" lang="en-US" altLang="ko-KR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1443B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Review </a:t>
                </a:r>
                <a:r>
                  <a:rPr kumimoji="0" lang="ko-KR" alt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1443B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및 마감 추이</a:t>
                </a:r>
                <a:r>
                  <a:rPr kumimoji="0" lang="en-US" altLang="ko-KR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1443B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/</a:t>
                </a:r>
                <a:r>
                  <a:rPr kumimoji="0" lang="ko-KR" alt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1443B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주요 </a:t>
                </a:r>
                <a:r>
                  <a:rPr kumimoji="0" lang="en-US" altLang="ko-KR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1443B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Issue</a:t>
                </a:r>
                <a:r>
                  <a:rPr kumimoji="0" lang="ko-KR" alt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1443B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사항</a:t>
                </a:r>
                <a:endPara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endParaRPr>
              </a:p>
            </p:txBody>
          </p:sp>
        </p:grpSp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8F962B31-B6D4-3CBA-D9F0-53DE6D905D5F}"/>
                </a:ext>
              </a:extLst>
            </p:cNvPr>
            <p:cNvGrpSpPr/>
            <p:nvPr/>
          </p:nvGrpSpPr>
          <p:grpSpPr>
            <a:xfrm>
              <a:off x="1325752" y="1912906"/>
              <a:ext cx="9540496" cy="746967"/>
              <a:chOff x="1325752" y="2585428"/>
              <a:chExt cx="9540496" cy="851335"/>
            </a:xfrm>
          </p:grpSpPr>
          <p:sp>
            <p:nvSpPr>
              <p:cNvPr id="22" name="사각형: 둥근 모서리 32">
                <a:extLst>
                  <a:ext uri="{FF2B5EF4-FFF2-40B4-BE49-F238E27FC236}">
                    <a16:creationId xmlns:a16="http://schemas.microsoft.com/office/drawing/2014/main" id="{C79D6922-E17C-52C0-F7C5-60CEDDEA1F4C}"/>
                  </a:ext>
                </a:extLst>
              </p:cNvPr>
              <p:cNvSpPr/>
              <p:nvPr/>
            </p:nvSpPr>
            <p:spPr>
              <a:xfrm>
                <a:off x="1580623" y="2585428"/>
                <a:ext cx="9285625" cy="851335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  <a:alpha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B금융 본문체 Light" panose="020B0303000000000000" pitchFamily="50" charset="-127"/>
                  <a:ea typeface="KB금융 본문체 Light" panose="020B0303000000000000" pitchFamily="50" charset="-127"/>
                  <a:cs typeface="+mn-cs"/>
                </a:endParaRPr>
              </a:p>
            </p:txBody>
          </p:sp>
          <p:sp>
            <p:nvSpPr>
              <p:cNvPr id="23" name="타원 22">
                <a:extLst>
                  <a:ext uri="{FF2B5EF4-FFF2-40B4-BE49-F238E27FC236}">
                    <a16:creationId xmlns:a16="http://schemas.microsoft.com/office/drawing/2014/main" id="{6D13B0B4-D807-D011-C245-B9564DF2DCFB}"/>
                  </a:ext>
                </a:extLst>
              </p:cNvPr>
              <p:cNvSpPr/>
              <p:nvPr/>
            </p:nvSpPr>
            <p:spPr>
              <a:xfrm>
                <a:off x="1325752" y="2585428"/>
                <a:ext cx="883646" cy="85133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2</a:t>
                </a:r>
                <a:endParaRPr kumimoji="0" lang="ko-KR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endParaRPr>
              </a:p>
            </p:txBody>
          </p:sp>
          <p:sp>
            <p:nvSpPr>
              <p:cNvPr id="24" name="직사각형 23">
                <a:extLst>
                  <a:ext uri="{FF2B5EF4-FFF2-40B4-BE49-F238E27FC236}">
                    <a16:creationId xmlns:a16="http://schemas.microsoft.com/office/drawing/2014/main" id="{80085EC9-8D7B-FDFB-C672-F29D5475E2B5}"/>
                  </a:ext>
                </a:extLst>
              </p:cNvPr>
              <p:cNvSpPr/>
              <p:nvPr/>
            </p:nvSpPr>
            <p:spPr>
              <a:xfrm>
                <a:off x="2209398" y="2739483"/>
                <a:ext cx="8656850" cy="5432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9302A">
                        <a:lumMod val="90000"/>
                        <a:lumOff val="10000"/>
                      </a:srgbClr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1</a:t>
                </a:r>
                <a:r>
                  <a:rPr kumimoji="0" lang="ko-KR" alt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9302A">
                        <a:lumMod val="90000"/>
                        <a:lumOff val="10000"/>
                      </a:srgbClr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월 장기 상품 변경사항</a:t>
                </a:r>
              </a:p>
            </p:txBody>
          </p:sp>
        </p:grp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ECE049C8-9D90-CAC5-B49D-20F3B034AF5E}"/>
                </a:ext>
              </a:extLst>
            </p:cNvPr>
            <p:cNvGrpSpPr/>
            <p:nvPr/>
          </p:nvGrpSpPr>
          <p:grpSpPr>
            <a:xfrm>
              <a:off x="1325752" y="2766413"/>
              <a:ext cx="9540496" cy="746967"/>
              <a:chOff x="1325752" y="3558188"/>
              <a:chExt cx="9540496" cy="851335"/>
            </a:xfrm>
          </p:grpSpPr>
          <p:sp>
            <p:nvSpPr>
              <p:cNvPr id="19" name="사각형: 둥근 모서리 36">
                <a:extLst>
                  <a:ext uri="{FF2B5EF4-FFF2-40B4-BE49-F238E27FC236}">
                    <a16:creationId xmlns:a16="http://schemas.microsoft.com/office/drawing/2014/main" id="{F4D73064-68A4-D5B3-67CF-69DB1A048C57}"/>
                  </a:ext>
                </a:extLst>
              </p:cNvPr>
              <p:cNvSpPr/>
              <p:nvPr/>
            </p:nvSpPr>
            <p:spPr>
              <a:xfrm>
                <a:off x="1580623" y="3558188"/>
                <a:ext cx="9285625" cy="85133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B금융 본문체 Light" panose="020B0303000000000000" pitchFamily="50" charset="-127"/>
                  <a:ea typeface="KB금융 본문체 Light" panose="020B0303000000000000" pitchFamily="50" charset="-127"/>
                  <a:cs typeface="+mn-cs"/>
                </a:endParaRPr>
              </a:p>
            </p:txBody>
          </p:sp>
          <p:sp>
            <p:nvSpPr>
              <p:cNvPr id="20" name="타원 19">
                <a:extLst>
                  <a:ext uri="{FF2B5EF4-FFF2-40B4-BE49-F238E27FC236}">
                    <a16:creationId xmlns:a16="http://schemas.microsoft.com/office/drawing/2014/main" id="{E474457D-3408-3AFB-854E-432585263098}"/>
                  </a:ext>
                </a:extLst>
              </p:cNvPr>
              <p:cNvSpPr/>
              <p:nvPr/>
            </p:nvSpPr>
            <p:spPr>
              <a:xfrm>
                <a:off x="1325752" y="3558188"/>
                <a:ext cx="883646" cy="851335"/>
              </a:xfrm>
              <a:prstGeom prst="ellipse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3</a:t>
                </a:r>
                <a:endParaRPr kumimoji="0" lang="ko-KR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endParaRPr>
              </a:p>
            </p:txBody>
          </p:sp>
          <p:sp>
            <p:nvSpPr>
              <p:cNvPr id="21" name="직사각형 20">
                <a:extLst>
                  <a:ext uri="{FF2B5EF4-FFF2-40B4-BE49-F238E27FC236}">
                    <a16:creationId xmlns:a16="http://schemas.microsoft.com/office/drawing/2014/main" id="{D122263C-0CD6-E47A-DD3F-61BB5DA44200}"/>
                  </a:ext>
                </a:extLst>
              </p:cNvPr>
              <p:cNvSpPr/>
              <p:nvPr/>
            </p:nvSpPr>
            <p:spPr>
              <a:xfrm>
                <a:off x="2209398" y="3712243"/>
                <a:ext cx="8656850" cy="5432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2200" dirty="0">
                    <a:solidFill>
                      <a:srgbClr val="51443B"/>
                    </a:solidFill>
                    <a:latin typeface="KB금융 본문체 Bold" panose="020B0803000000000000" pitchFamily="50" charset="-127"/>
                    <a:ea typeface="KB금융 본문체 Bold" panose="020B0803000000000000" pitchFamily="50" charset="-127"/>
                  </a:rPr>
                  <a:t>1</a:t>
                </a:r>
                <a:r>
                  <a:rPr lang="ko-KR" altLang="en-US" sz="2200" dirty="0">
                    <a:solidFill>
                      <a:srgbClr val="51443B"/>
                    </a:solidFill>
                    <a:latin typeface="KB금융 본문체 Bold" panose="020B0803000000000000" pitchFamily="50" charset="-127"/>
                    <a:ea typeface="KB금융 본문체 Bold" panose="020B0803000000000000" pitchFamily="50" charset="-127"/>
                  </a:rPr>
                  <a:t>월 장기 상품</a:t>
                </a:r>
                <a:r>
                  <a:rPr kumimoji="0" lang="ko-KR" alt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1443B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 영업 전략</a:t>
                </a:r>
                <a:endPara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endParaRPr>
              </a:p>
            </p:txBody>
          </p:sp>
        </p:grpSp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C5A7D7D1-2A40-F4F7-07CF-59071261A082}"/>
                </a:ext>
              </a:extLst>
            </p:cNvPr>
            <p:cNvGrpSpPr/>
            <p:nvPr/>
          </p:nvGrpSpPr>
          <p:grpSpPr>
            <a:xfrm>
              <a:off x="1325752" y="3619919"/>
              <a:ext cx="9540496" cy="746967"/>
              <a:chOff x="1325752" y="4530948"/>
              <a:chExt cx="9540496" cy="851335"/>
            </a:xfrm>
          </p:grpSpPr>
          <p:sp>
            <p:nvSpPr>
              <p:cNvPr id="16" name="사각형: 둥근 모서리 40">
                <a:extLst>
                  <a:ext uri="{FF2B5EF4-FFF2-40B4-BE49-F238E27FC236}">
                    <a16:creationId xmlns:a16="http://schemas.microsoft.com/office/drawing/2014/main" id="{DEFA7F90-7A99-EA42-7C92-1E6F97D25F79}"/>
                  </a:ext>
                </a:extLst>
              </p:cNvPr>
              <p:cNvSpPr/>
              <p:nvPr/>
            </p:nvSpPr>
            <p:spPr>
              <a:xfrm>
                <a:off x="1580623" y="4530948"/>
                <a:ext cx="9285625" cy="851335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  <a:alpha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B금융 본문체 Light" panose="020B0303000000000000" pitchFamily="50" charset="-127"/>
                  <a:ea typeface="KB금융 본문체 Light" panose="020B0303000000000000" pitchFamily="50" charset="-127"/>
                  <a:cs typeface="+mn-cs"/>
                </a:endParaRPr>
              </a:p>
            </p:txBody>
          </p:sp>
          <p:sp>
            <p:nvSpPr>
              <p:cNvPr id="17" name="타원 16">
                <a:extLst>
                  <a:ext uri="{FF2B5EF4-FFF2-40B4-BE49-F238E27FC236}">
                    <a16:creationId xmlns:a16="http://schemas.microsoft.com/office/drawing/2014/main" id="{AFE189B8-B928-E445-DB7A-18C086711932}"/>
                  </a:ext>
                </a:extLst>
              </p:cNvPr>
              <p:cNvSpPr/>
              <p:nvPr/>
            </p:nvSpPr>
            <p:spPr>
              <a:xfrm>
                <a:off x="1325752" y="4530948"/>
                <a:ext cx="883646" cy="85133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4</a:t>
                </a:r>
                <a:endParaRPr kumimoji="0" lang="ko-KR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endParaRPr>
              </a:p>
            </p:txBody>
          </p:sp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B959C6E6-95F2-FEF5-2F50-4C69CBEB437A}"/>
                  </a:ext>
                </a:extLst>
              </p:cNvPr>
              <p:cNvSpPr/>
              <p:nvPr/>
            </p:nvSpPr>
            <p:spPr>
              <a:xfrm>
                <a:off x="2209398" y="4687785"/>
                <a:ext cx="8656850" cy="5432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9302A">
                        <a:lumMod val="90000"/>
                        <a:lumOff val="10000"/>
                      </a:srgbClr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장기 인수 지침 개정안</a:t>
                </a:r>
              </a:p>
            </p:txBody>
          </p:sp>
        </p:grp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9AC4A93A-B817-758A-082C-F25D27D0B119}"/>
                </a:ext>
              </a:extLst>
            </p:cNvPr>
            <p:cNvGrpSpPr/>
            <p:nvPr/>
          </p:nvGrpSpPr>
          <p:grpSpPr>
            <a:xfrm>
              <a:off x="1325752" y="4473427"/>
              <a:ext cx="9540496" cy="746967"/>
              <a:chOff x="1325752" y="5503709"/>
              <a:chExt cx="9540496" cy="851335"/>
            </a:xfrm>
          </p:grpSpPr>
          <p:sp>
            <p:nvSpPr>
              <p:cNvPr id="13" name="사각형: 둥근 모서리 44">
                <a:extLst>
                  <a:ext uri="{FF2B5EF4-FFF2-40B4-BE49-F238E27FC236}">
                    <a16:creationId xmlns:a16="http://schemas.microsoft.com/office/drawing/2014/main" id="{EA630058-0195-243E-91C1-8A1A5234FD37}"/>
                  </a:ext>
                </a:extLst>
              </p:cNvPr>
              <p:cNvSpPr/>
              <p:nvPr/>
            </p:nvSpPr>
            <p:spPr>
              <a:xfrm>
                <a:off x="1580623" y="5503709"/>
                <a:ext cx="9285625" cy="85133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B금융 본문체 Light" panose="020B0303000000000000" pitchFamily="50" charset="-127"/>
                  <a:ea typeface="KB금융 본문체 Light" panose="020B0303000000000000" pitchFamily="50" charset="-127"/>
                  <a:cs typeface="+mn-cs"/>
                </a:endParaRPr>
              </a:p>
            </p:txBody>
          </p:sp>
          <p:sp>
            <p:nvSpPr>
              <p:cNvPr id="14" name="타원 13">
                <a:extLst>
                  <a:ext uri="{FF2B5EF4-FFF2-40B4-BE49-F238E27FC236}">
                    <a16:creationId xmlns:a16="http://schemas.microsoft.com/office/drawing/2014/main" id="{24D9A7D2-F287-DB7A-C47A-104F814A0437}"/>
                  </a:ext>
                </a:extLst>
              </p:cNvPr>
              <p:cNvSpPr/>
              <p:nvPr/>
            </p:nvSpPr>
            <p:spPr>
              <a:xfrm>
                <a:off x="1325752" y="5503709"/>
                <a:ext cx="883646" cy="851335"/>
              </a:xfrm>
              <a:prstGeom prst="ellipse">
                <a:avLst/>
              </a:prstGeom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5</a:t>
                </a:r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endParaRPr>
              </a:p>
            </p:txBody>
          </p: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F3F03C52-EBB6-58E4-ABF8-1878B6B3DA15}"/>
                  </a:ext>
                </a:extLst>
              </p:cNvPr>
              <p:cNvSpPr/>
              <p:nvPr/>
            </p:nvSpPr>
            <p:spPr>
              <a:xfrm>
                <a:off x="2209398" y="5660545"/>
                <a:ext cx="8656850" cy="5432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1443B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1</a:t>
                </a:r>
                <a:r>
                  <a:rPr kumimoji="0" lang="ko-KR" alt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1443B"/>
                    </a:solidFill>
                    <a:effectLst/>
                    <a:uLnTx/>
                    <a:uFillTx/>
                    <a:latin typeface="KB금융 본문체 Bold" panose="020B0803000000000000" pitchFamily="50" charset="-127"/>
                    <a:ea typeface="KB금융 본문체 Bold" panose="020B0803000000000000" pitchFamily="50" charset="-127"/>
                    <a:cs typeface="+mn-cs"/>
                  </a:rPr>
                  <a:t>월 영업 자료 및 영상 제공 일정 안내</a:t>
                </a:r>
                <a:endPara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endParaRPr>
              </a:p>
            </p:txBody>
          </p:sp>
        </p:grpSp>
        <p:sp>
          <p:nvSpPr>
            <p:cNvPr id="28" name="사각형: 둥근 모서리 40">
              <a:extLst>
                <a:ext uri="{FF2B5EF4-FFF2-40B4-BE49-F238E27FC236}">
                  <a16:creationId xmlns:a16="http://schemas.microsoft.com/office/drawing/2014/main" id="{DEFA7F90-7A99-EA42-7C92-1E6F97D25F79}"/>
                </a:ext>
              </a:extLst>
            </p:cNvPr>
            <p:cNvSpPr/>
            <p:nvPr/>
          </p:nvSpPr>
          <p:spPr>
            <a:xfrm>
              <a:off x="1575080" y="5351733"/>
              <a:ext cx="9285625" cy="746967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endParaRPr>
            </a:p>
          </p:txBody>
        </p:sp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AFE189B8-B928-E445-DB7A-18C086711932}"/>
                </a:ext>
              </a:extLst>
            </p:cNvPr>
            <p:cNvSpPr/>
            <p:nvPr/>
          </p:nvSpPr>
          <p:spPr>
            <a:xfrm>
              <a:off x="1320209" y="5351733"/>
              <a:ext cx="883646" cy="746967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6</a:t>
              </a:r>
              <a:endPara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Bold" panose="020B0803000000000000" pitchFamily="50" charset="-127"/>
                <a:ea typeface="KB금융 본문체 Bold" panose="020B0803000000000000" pitchFamily="50" charset="-127"/>
                <a:cs typeface="+mn-cs"/>
              </a:endParaRPr>
            </a:p>
          </p:txBody>
        </p:sp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F3F03C52-EBB6-58E4-ABF8-1878B6B3DA15}"/>
                </a:ext>
              </a:extLst>
            </p:cNvPr>
            <p:cNvSpPr/>
            <p:nvPr/>
          </p:nvSpPr>
          <p:spPr>
            <a:xfrm>
              <a:off x="2195544" y="5478339"/>
              <a:ext cx="8656850" cy="476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2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1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 </a:t>
              </a: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GA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마케팅본부 주관 행사</a:t>
              </a: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/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교육 일정 안내</a:t>
              </a:r>
              <a:endParaRPr kumimoji="0" lang="ko-KR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KB금융 본문체 Bold" panose="020B0803000000000000" pitchFamily="50" charset="-127"/>
                <a:ea typeface="KB금융 본문체 Bold" panose="020B0803000000000000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387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2561214" cy="377119"/>
            <a:chOff x="545389" y="906639"/>
            <a:chExt cx="2561214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210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7690</a:t>
              </a:r>
              <a:r>
                <a:rPr lang="ko-KR" altLang="en-US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 간병</a:t>
              </a:r>
              <a:r>
                <a:rPr lang="en-US" altLang="ko-KR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/</a:t>
              </a:r>
              <a:r>
                <a:rPr lang="ko-KR" altLang="en-US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독감플랜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나눔고딕 ExtraBold" pitchFamily="2" charset="-127"/>
                <a:cs typeface="+mn-cs"/>
              </a:endParaRPr>
            </a:p>
          </p:txBody>
        </p:sp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id="{C114CB63-C5C8-77B7-FF15-691052FD35CD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 dirty="0">
              <a:solidFill>
                <a:schemeClr val="tx1">
                  <a:lumMod val="95000"/>
                  <a:lumOff val="5000"/>
                  <a:alpha val="80000"/>
                </a:schemeClr>
              </a:solidFill>
              <a:effectLst/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0A8A7D3-8E5E-8949-483B-C122DA918367}"/>
              </a:ext>
            </a:extLst>
          </p:cNvPr>
          <p:cNvSpPr/>
          <p:nvPr/>
        </p:nvSpPr>
        <p:spPr>
          <a:xfrm>
            <a:off x="1298862" y="5661705"/>
            <a:ext cx="9594276" cy="868114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업계 유일 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76~90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세도 간병보장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+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독감 보장 가능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8EF32A-F182-E41A-4804-10FE939AF519}"/>
              </a:ext>
            </a:extLst>
          </p:cNvPr>
          <p:cNvSpPr txBox="1"/>
          <p:nvPr/>
        </p:nvSpPr>
        <p:spPr>
          <a:xfrm>
            <a:off x="5734878" y="877495"/>
            <a:ext cx="6361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#76~90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세고령자도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간병사용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000" dirty="0" err="1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간호간병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독감</a:t>
            </a:r>
            <a:endParaRPr lang="en-US" altLang="ko-KR" sz="2000" dirty="0">
              <a:solidFill>
                <a:srgbClr val="C00000"/>
              </a:solidFill>
              <a:latin typeface="KB금융 제목체 Bold" panose="020B0803000000000000" pitchFamily="50" charset="-127"/>
              <a:ea typeface="KB금융 제목체 Bold" panose="020B0803000000000000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A8E9076-468E-7CFF-E794-C83AEE2C6E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57" t="2026" r="4461" b="52548"/>
          <a:stretch/>
        </p:blipFill>
        <p:spPr>
          <a:xfrm>
            <a:off x="258418" y="1368583"/>
            <a:ext cx="5983357" cy="4199884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EBA945AF-D874-178B-F2C3-4F14758F15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25" t="47376" r="4093" b="6134"/>
          <a:stretch/>
        </p:blipFill>
        <p:spPr>
          <a:xfrm>
            <a:off x="6202019" y="1329767"/>
            <a:ext cx="5900530" cy="42387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710F64-5657-BEE7-1B54-2C879EA5C4BF}"/>
              </a:ext>
            </a:extLst>
          </p:cNvPr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KB 2.5.5/2.3.5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의 장점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(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초고령자 보장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)</a:t>
            </a:r>
            <a:endParaRPr kumimoji="1" lang="ko-KR" altLang="en-US" sz="2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162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3200812" cy="377119"/>
            <a:chOff x="545389" y="906639"/>
            <a:chExt cx="3200812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8504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중증유병자는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중증간편플랜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나눔고딕 ExtraBold" pitchFamily="2" charset="-127"/>
                <a:cs typeface="+mn-cs"/>
              </a:endParaRPr>
            </a:p>
          </p:txBody>
        </p:sp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id="{C114CB63-C5C8-77B7-FF15-691052FD35CD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 dirty="0">
              <a:solidFill>
                <a:schemeClr val="tx1">
                  <a:lumMod val="95000"/>
                  <a:lumOff val="5000"/>
                  <a:alpha val="80000"/>
                </a:schemeClr>
              </a:solidFill>
              <a:effectLst/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0C37D9D8-74D9-4DF5-63AB-FA94069D18A3}"/>
              </a:ext>
            </a:extLst>
          </p:cNvPr>
          <p:cNvSpPr/>
          <p:nvPr/>
        </p:nvSpPr>
        <p:spPr>
          <a:xfrm>
            <a:off x="6689037" y="1882497"/>
            <a:ext cx="5357189" cy="10992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입원</a:t>
            </a:r>
            <a:r>
              <a:rPr lang="en-US" altLang="ko-KR" sz="2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/</a:t>
            </a:r>
            <a:r>
              <a:rPr lang="ko-KR" altLang="en-US" sz="2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수술 </a:t>
            </a:r>
            <a:r>
              <a:rPr lang="en-US" altLang="ko-KR" sz="2800" b="0" i="0" dirty="0">
                <a:solidFill>
                  <a:srgbClr val="FF0000"/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1</a:t>
            </a:r>
            <a:r>
              <a:rPr lang="ko-KR" altLang="en-US" sz="2800" b="0" i="0" dirty="0">
                <a:solidFill>
                  <a:srgbClr val="FF0000"/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년</a:t>
            </a:r>
            <a:r>
              <a:rPr lang="ko-KR" altLang="en-US" sz="2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 지났다면</a:t>
            </a:r>
            <a:endParaRPr lang="en-US" altLang="ko-KR" sz="2800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KB금융 본문체 Bold" panose="020B0803000000000000" pitchFamily="50" charset="-127"/>
              <a:ea typeface="KB금융 본문체 Bold" panose="020B0803000000000000" pitchFamily="50" charset="-127"/>
            </a:endParaRPr>
          </a:p>
          <a:p>
            <a:pPr algn="ctr"/>
            <a:r>
              <a:rPr lang="en-US" altLang="ko-KR" sz="2800" dirty="0">
                <a:solidFill>
                  <a:srgbClr val="FF0000"/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2.3.5</a:t>
            </a:r>
            <a:r>
              <a:rPr lang="ko-KR" altLang="en-US" sz="2800" dirty="0">
                <a:solidFill>
                  <a:srgbClr val="FF0000"/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가격과 보장</a:t>
            </a:r>
            <a:r>
              <a:rPr lang="ko-KR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으로</a:t>
            </a:r>
            <a:r>
              <a:rPr lang="en-US" altLang="ko-K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!</a:t>
            </a:r>
            <a:r>
              <a:rPr lang="en-US" altLang="ko-KR" dirty="0">
                <a:solidFill>
                  <a:schemeClr val="tx1">
                    <a:lumMod val="95000"/>
                    <a:lumOff val="5000"/>
                  </a:schemeClr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(</a:t>
            </a:r>
            <a:r>
              <a:rPr lang="ko-KR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경증질환 </a:t>
            </a:r>
            <a:r>
              <a:rPr lang="en-US" altLang="ko-KR" dirty="0">
                <a:solidFill>
                  <a:schemeClr val="tx1">
                    <a:lumMod val="95000"/>
                    <a:lumOff val="5000"/>
                  </a:schemeClr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544</a:t>
            </a:r>
            <a:r>
              <a:rPr lang="ko-KR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개</a:t>
            </a:r>
            <a:r>
              <a:rPr lang="en-US" altLang="ko-KR" dirty="0">
                <a:solidFill>
                  <a:schemeClr val="tx1">
                    <a:lumMod val="95000"/>
                    <a:lumOff val="5000"/>
                  </a:schemeClr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)</a:t>
            </a:r>
            <a:endParaRPr lang="ko-KR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KB금융 본문체 Bold" panose="020B0803000000000000" pitchFamily="50" charset="-127"/>
              <a:ea typeface="KB금융 본문체 Bold" panose="020B0803000000000000" pitchFamily="50" charset="-127"/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2F16170B-1297-FA28-A4AE-11C54185556B}"/>
              </a:ext>
            </a:extLst>
          </p:cNvPr>
          <p:cNvSpPr/>
          <p:nvPr/>
        </p:nvSpPr>
        <p:spPr>
          <a:xfrm>
            <a:off x="6702291" y="3386619"/>
            <a:ext cx="5357189" cy="10992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0" i="0" dirty="0">
                <a:solidFill>
                  <a:schemeClr val="tx1"/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타사</a:t>
            </a:r>
            <a:r>
              <a:rPr lang="ko-KR" altLang="en-US" sz="2800" b="0" i="0" dirty="0">
                <a:solidFill>
                  <a:srgbClr val="FF0000"/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 </a:t>
            </a:r>
            <a:r>
              <a:rPr lang="en-US" altLang="ko-KR" sz="2800" b="0" i="0" dirty="0">
                <a:solidFill>
                  <a:srgbClr val="FF0000"/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3.2.5/3.1.5</a:t>
            </a:r>
            <a:r>
              <a:rPr lang="ko-KR" altLang="en-US" sz="2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보다 보장 좋고</a:t>
            </a:r>
            <a:endParaRPr lang="en-US" altLang="ko-KR" sz="2800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KB금융 본문체 Bold" panose="020B0803000000000000" pitchFamily="50" charset="-127"/>
              <a:ea typeface="KB금융 본문체 Bold" panose="020B0803000000000000" pitchFamily="50" charset="-127"/>
            </a:endParaRPr>
          </a:p>
          <a:p>
            <a:pPr algn="ctr"/>
            <a:r>
              <a:rPr lang="ko-KR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보험료도 싸고</a:t>
            </a:r>
            <a:r>
              <a:rPr lang="en-US" altLang="ko-K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!</a:t>
            </a:r>
            <a:endParaRPr lang="ko-KR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KB금융 본문체 Bold" panose="020B0803000000000000" pitchFamily="50" charset="-127"/>
              <a:ea typeface="KB금융 본문체 Bold" panose="020B0803000000000000" pitchFamily="50" charset="-127"/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2CBAF71D-222A-19DE-2308-1FD2D483CAAB}"/>
              </a:ext>
            </a:extLst>
          </p:cNvPr>
          <p:cNvSpPr/>
          <p:nvPr/>
        </p:nvSpPr>
        <p:spPr>
          <a:xfrm>
            <a:off x="6705606" y="4890740"/>
            <a:ext cx="5357189" cy="10992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solidFill>
                  <a:srgbClr val="FF0000"/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2</a:t>
            </a:r>
            <a:r>
              <a:rPr lang="en-US" altLang="ko-KR" sz="2800" b="0" i="0" dirty="0">
                <a:solidFill>
                  <a:srgbClr val="FF0000"/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.3.5</a:t>
            </a:r>
            <a:r>
              <a:rPr lang="ko-KR" altLang="en-US" sz="2800" b="0" i="0" dirty="0">
                <a:solidFill>
                  <a:schemeClr val="tx1"/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랑</a:t>
            </a:r>
            <a:r>
              <a:rPr lang="en-US" altLang="ko-KR" sz="2800" b="0" i="0" dirty="0">
                <a:solidFill>
                  <a:schemeClr val="tx1"/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 </a:t>
            </a:r>
            <a:r>
              <a:rPr lang="ko-KR" altLang="en-US" sz="2800" b="0" i="0" dirty="0">
                <a:solidFill>
                  <a:schemeClr val="tx1"/>
                </a:solidFill>
                <a:effectLst/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보험료 같으니까</a:t>
            </a:r>
            <a:endParaRPr lang="en-US" altLang="ko-KR" sz="2800" b="0" i="0" dirty="0">
              <a:solidFill>
                <a:schemeClr val="tx1"/>
              </a:solidFill>
              <a:effectLst/>
              <a:latin typeface="KB금융 본문체 Bold" panose="020B0803000000000000" pitchFamily="50" charset="-127"/>
              <a:ea typeface="KB금융 본문체 Bold" panose="020B0803000000000000" pitchFamily="50" charset="-127"/>
            </a:endParaRPr>
          </a:p>
          <a:p>
            <a:pPr algn="ctr"/>
            <a:r>
              <a:rPr lang="ko-KR" altLang="en-US" sz="2800" dirty="0">
                <a:solidFill>
                  <a:schemeClr val="tx1"/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혹시나 모를 </a:t>
            </a:r>
            <a:r>
              <a:rPr lang="ko-KR" altLang="en-US" sz="2800" dirty="0">
                <a:solidFill>
                  <a:srgbClr val="FF0000"/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고지위반 걱정 덜고</a:t>
            </a:r>
            <a:r>
              <a:rPr lang="en-US" altLang="ko-KR" sz="2800" dirty="0">
                <a:solidFill>
                  <a:srgbClr val="FF0000"/>
                </a:solidFill>
                <a:latin typeface="KB금융 본문체 Bold" panose="020B0803000000000000" pitchFamily="50" charset="-127"/>
                <a:ea typeface="KB금융 본문체 Bold" panose="020B0803000000000000" pitchFamily="50" charset="-127"/>
              </a:rPr>
              <a:t>!</a:t>
            </a:r>
            <a:endParaRPr lang="ko-KR" altLang="en-US" sz="2800" dirty="0">
              <a:solidFill>
                <a:srgbClr val="FF0000"/>
              </a:solidFill>
              <a:latin typeface="KB금융 본문체 Bold" panose="020B0803000000000000" pitchFamily="50" charset="-127"/>
              <a:ea typeface="KB금융 본문체 Bold" panose="020B0803000000000000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8F6F29-AB8B-FDAF-CF27-012815129356}"/>
              </a:ext>
            </a:extLst>
          </p:cNvPr>
          <p:cNvSpPr txBox="1"/>
          <p:nvPr/>
        </p:nvSpPr>
        <p:spPr>
          <a:xfrm>
            <a:off x="4651513" y="1026580"/>
            <a:ext cx="74444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#1</a:t>
            </a:r>
            <a:r>
              <a:rPr lang="ko-KR" altLang="en-US" sz="2000" dirty="0" err="1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년내입원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/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수술도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경증질환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544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개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#215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심사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#235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보험료</a:t>
            </a:r>
            <a:r>
              <a:rPr lang="en-US" altLang="ko-KR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/</a:t>
            </a:r>
            <a:r>
              <a:rPr lang="ko-KR" altLang="en-US" sz="20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보장</a:t>
            </a:r>
            <a:endParaRPr lang="en-US" altLang="ko-KR" sz="2000" dirty="0">
              <a:solidFill>
                <a:srgbClr val="C00000"/>
              </a:solidFill>
              <a:latin typeface="KB금융 제목체 Bold" panose="020B0803000000000000" pitchFamily="50" charset="-127"/>
              <a:ea typeface="KB금융 제목체 Bold" panose="020B0803000000000000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B6F6334-1335-BEFB-8270-0557D2ABBA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46" t="16926" r="2954" b="37899"/>
          <a:stretch/>
        </p:blipFill>
        <p:spPr>
          <a:xfrm>
            <a:off x="347866" y="1848342"/>
            <a:ext cx="6082752" cy="41767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ACFC9A-4F3F-87DE-CB70-CC2FBD7A3DEE}"/>
              </a:ext>
            </a:extLst>
          </p:cNvPr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KB </a:t>
            </a: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유병자보험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의 장점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(</a:t>
            </a:r>
            <a:r>
              <a:rPr kumimoji="1" lang="ko-KR" altLang="en-US" sz="2100" dirty="0" err="1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중증간편플랜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)</a:t>
            </a:r>
            <a:endParaRPr kumimoji="1" lang="ko-KR" altLang="en-US" sz="2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9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유병자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상품별 경쟁력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4C44D80-A3BD-C6FD-30D9-DDE5E7A745DB}"/>
              </a:ext>
            </a:extLst>
          </p:cNvPr>
          <p:cNvSpPr/>
          <p:nvPr/>
        </p:nvSpPr>
        <p:spPr>
          <a:xfrm>
            <a:off x="2273642" y="6594028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7E1C29D-B09A-0931-A992-581FA5EEE93B}"/>
              </a:ext>
            </a:extLst>
          </p:cNvPr>
          <p:cNvGrpSpPr/>
          <p:nvPr/>
        </p:nvGrpSpPr>
        <p:grpSpPr>
          <a:xfrm>
            <a:off x="545389" y="906639"/>
            <a:ext cx="3364319" cy="377119"/>
            <a:chOff x="545389" y="906639"/>
            <a:chExt cx="3364319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83E8AF5B-6B73-33B2-926A-E837DBA2F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315D3FD-9C68-BF85-3CF5-66FDE009851A}"/>
                </a:ext>
              </a:extLst>
            </p:cNvPr>
            <p:cNvSpPr txBox="1"/>
            <p:nvPr/>
          </p:nvSpPr>
          <p:spPr>
            <a:xfrm>
              <a:off x="895741" y="910532"/>
              <a:ext cx="30139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KB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유병자는 이래서 좋습니다</a:t>
              </a:r>
            </a:p>
          </p:txBody>
        </p:sp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id="{53BF99FC-50CE-CC77-5386-33EB8FD158A4}"/>
              </a:ext>
            </a:extLst>
          </p:cNvPr>
          <p:cNvSpPr/>
          <p:nvPr/>
        </p:nvSpPr>
        <p:spPr>
          <a:xfrm>
            <a:off x="1451112" y="3637416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.5.5/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.3.5 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통합암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뇌질병진단비 보장 경쟁력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1A079BD7-0707-2A71-47FB-8D109D28896D}"/>
              </a:ext>
            </a:extLst>
          </p:cNvPr>
          <p:cNvSpPr/>
          <p:nvPr/>
        </p:nvSpPr>
        <p:spPr>
          <a:xfrm>
            <a:off x="1451112" y="1418784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3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개월 아닌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개월만 묻는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2.N.5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유병자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787D01A-AFC5-8212-B8D4-1942E906FDDF}"/>
              </a:ext>
            </a:extLst>
          </p:cNvPr>
          <p:cNvSpPr/>
          <p:nvPr/>
        </p:nvSpPr>
        <p:spPr>
          <a:xfrm>
            <a:off x="1451112" y="2897872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dirty="0">
                <a:solidFill>
                  <a:srgbClr val="FF0000"/>
                </a:solidFill>
                <a:latin typeface="KB금융 제목체 Bold"/>
                <a:ea typeface="KB금융 제목체 Bold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.5.5/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.3.5</a:t>
            </a:r>
            <a:r>
              <a:rPr lang="en-US" altLang="ko-KR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경증예외질환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681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개 즉시인수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!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2C9E25FD-033F-48E9-4B18-22E2411D7847}"/>
              </a:ext>
            </a:extLst>
          </p:cNvPr>
          <p:cNvSpPr/>
          <p:nvPr/>
        </p:nvSpPr>
        <p:spPr>
          <a:xfrm>
            <a:off x="1451112" y="4376960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.5.5/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.3.5 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가장 넓은 심장보장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(I49 1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천만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)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7A8AD63C-A94F-FEFD-035A-96B25DCC106E}"/>
              </a:ext>
            </a:extLst>
          </p:cNvPr>
          <p:cNvSpPr/>
          <p:nvPr/>
        </p:nvSpPr>
        <p:spPr>
          <a:xfrm>
            <a:off x="1451112" y="2158328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dirty="0">
                <a:solidFill>
                  <a:srgbClr val="FF0000"/>
                </a:solidFill>
                <a:latin typeface="KB금융 제목체 Bold"/>
                <a:ea typeface="KB금융 제목체 Bold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.5.5/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.3.5(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*</a:t>
            </a:r>
            <a:r>
              <a:rPr lang="en-US" altLang="ko-KR" sz="3200" dirty="0">
                <a:solidFill>
                  <a:srgbClr val="C00000"/>
                </a:solidFill>
                <a:latin typeface="KB금융 제목체 Bold"/>
                <a:ea typeface="KB금융 제목체 Bold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.1.5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중증간편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)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의 가격경쟁력 우위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3FEB979-1612-9068-EA3D-018340A1A17C}"/>
              </a:ext>
            </a:extLst>
          </p:cNvPr>
          <p:cNvSpPr/>
          <p:nvPr/>
        </p:nvSpPr>
        <p:spPr>
          <a:xfrm>
            <a:off x="1451112" y="5116504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.5.5/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.3.5 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신담보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탑재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(365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일당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,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간병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3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간호간병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등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)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C455D78C-6E63-E47B-0140-9B7E43F3BF0C}"/>
              </a:ext>
            </a:extLst>
          </p:cNvPr>
          <p:cNvSpPr/>
          <p:nvPr/>
        </p:nvSpPr>
        <p:spPr>
          <a:xfrm>
            <a:off x="1451112" y="5856048"/>
            <a:ext cx="9521687" cy="648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.5.5/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.3.5 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76~90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세 간병보장 및 독감치료비</a:t>
            </a:r>
          </a:p>
        </p:txBody>
      </p:sp>
    </p:spTree>
    <p:extLst>
      <p:ext uri="{BB962C8B-B14F-4D97-AF65-F5344CB8AC3E}">
        <p14:creationId xmlns:p14="http://schemas.microsoft.com/office/powerpoint/2010/main" val="187676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1747" y="2635773"/>
            <a:ext cx="8641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9</a:t>
            </a:r>
            <a:r>
              <a:rPr kumimoji="0" lang="ko-KR" alt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회주는</a:t>
            </a: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 </a:t>
            </a:r>
            <a:r>
              <a:rPr kumimoji="0" lang="ko-KR" alt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암보험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/KB</a:t>
            </a:r>
            <a:r>
              <a:rPr kumimoji="0" lang="ko-KR" alt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실버암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  <a:sym typeface="Wingdings" panose="05000000000000000000" pitchFamily="2" charset="2"/>
              </a:rPr>
              <a:t>!</a:t>
            </a:r>
            <a:endParaRPr kumimoji="0" lang="ko-KR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KB금융 제목체 Bold"/>
              <a:ea typeface="KB금융 본문체 Medium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50BAFB-834C-01C5-2691-E60494823693}"/>
              </a:ext>
            </a:extLst>
          </p:cNvPr>
          <p:cNvSpPr txBox="1"/>
          <p:nvPr/>
        </p:nvSpPr>
        <p:spPr>
          <a:xfrm>
            <a:off x="1242849" y="1939083"/>
            <a:ext cx="841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통합암진단비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/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암은 역시 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KB</a:t>
            </a:r>
            <a:endParaRPr kumimoji="0" lang="en-US" altLang="ko-KR" sz="3200" b="1" i="0" u="none" strike="noStrike" kern="1200" cap="none" spc="0" normalizeH="0" baseline="0" noProof="0" dirty="0">
              <a:ln>
                <a:noFill/>
              </a:ln>
              <a:solidFill>
                <a:srgbClr val="39302A">
                  <a:lumMod val="90000"/>
                  <a:lumOff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KB금융 제목체 Medium" panose="020B0603000000000000" pitchFamily="50" charset="-127"/>
              <a:ea typeface="KB금융 제목체 Medium" panose="020B06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00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KB </a:t>
            </a: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통합암진단비의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장점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2620525" cy="377119"/>
            <a:chOff x="545389" y="906639"/>
            <a:chExt cx="2620525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2701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면책기간 내 암진단시</a:t>
              </a:r>
            </a:p>
          </p:txBody>
        </p:sp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id="{C114CB63-C5C8-77B7-FF15-691052FD35CD}"/>
              </a:ext>
            </a:extLst>
          </p:cNvPr>
          <p:cNvSpPr/>
          <p:nvPr/>
        </p:nvSpPr>
        <p:spPr>
          <a:xfrm>
            <a:off x="2273642" y="6616338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 dirty="0">
              <a:solidFill>
                <a:schemeClr val="tx1">
                  <a:lumMod val="95000"/>
                  <a:lumOff val="5000"/>
                  <a:alpha val="80000"/>
                </a:schemeClr>
              </a:solidFill>
              <a:effectLst/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54C6E19C-FA7E-F6E2-DB20-7C905FA7AA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75" b="-1"/>
          <a:stretch/>
        </p:blipFill>
        <p:spPr>
          <a:xfrm>
            <a:off x="720565" y="1476992"/>
            <a:ext cx="5933662" cy="280595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75294434-E181-3C8D-ABDD-E6248EA711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236" y="4393853"/>
            <a:ext cx="6146847" cy="2143984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7489236F-92DF-1DF5-BC9E-D80F985663B3}"/>
              </a:ext>
            </a:extLst>
          </p:cNvPr>
          <p:cNvSpPr/>
          <p:nvPr/>
        </p:nvSpPr>
        <p:spPr>
          <a:xfrm>
            <a:off x="654717" y="4853472"/>
            <a:ext cx="6059143" cy="712441"/>
          </a:xfrm>
          <a:prstGeom prst="rect">
            <a:avLst/>
          </a:prstGeom>
          <a:solidFill>
            <a:srgbClr val="FF0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D90095F3-1714-DBD8-74D3-BA1643BDA5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5088" y="2378293"/>
            <a:ext cx="4268880" cy="4031120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1E255889-26DC-034A-6DF3-CD24F408299C}"/>
              </a:ext>
            </a:extLst>
          </p:cNvPr>
          <p:cNvSpPr/>
          <p:nvPr/>
        </p:nvSpPr>
        <p:spPr>
          <a:xfrm>
            <a:off x="2176672" y="4312760"/>
            <a:ext cx="2812775" cy="3387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KB </a:t>
            </a:r>
            <a:r>
              <a:rPr lang="ko-KR" altLang="en-US" dirty="0" err="1">
                <a:solidFill>
                  <a:schemeClr val="tx1"/>
                </a:solidFill>
                <a:latin typeface="+mj-ea"/>
                <a:ea typeface="+mj-ea"/>
              </a:rPr>
              <a:t>통합암진단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 무효조항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0FE81A1-35A1-D21D-AEE2-C3402E4DC138}"/>
              </a:ext>
            </a:extLst>
          </p:cNvPr>
          <p:cNvSpPr/>
          <p:nvPr/>
        </p:nvSpPr>
        <p:spPr>
          <a:xfrm>
            <a:off x="7993140" y="2012451"/>
            <a:ext cx="2812775" cy="3387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  <a:latin typeface="+mj-ea"/>
                <a:ea typeface="+mj-ea"/>
              </a:rPr>
              <a:t>C</a:t>
            </a:r>
            <a:r>
              <a:rPr lang="ko-KR" altLang="en-US" dirty="0">
                <a:solidFill>
                  <a:schemeClr val="bg1"/>
                </a:solidFill>
                <a:latin typeface="+mj-ea"/>
                <a:ea typeface="+mj-ea"/>
              </a:rPr>
              <a:t>사 </a:t>
            </a:r>
            <a:r>
              <a:rPr lang="ko-KR" altLang="en-US" dirty="0" err="1">
                <a:solidFill>
                  <a:schemeClr val="bg1"/>
                </a:solidFill>
                <a:latin typeface="+mj-ea"/>
                <a:ea typeface="+mj-ea"/>
              </a:rPr>
              <a:t>통합암진단</a:t>
            </a:r>
            <a:r>
              <a:rPr lang="ko-KR" altLang="en-US" dirty="0">
                <a:solidFill>
                  <a:schemeClr val="bg1"/>
                </a:solidFill>
                <a:latin typeface="+mj-ea"/>
                <a:ea typeface="+mj-ea"/>
              </a:rPr>
              <a:t> 무효조항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D87ECD3-4A7F-B7C8-BE00-8B5D02168314}"/>
              </a:ext>
            </a:extLst>
          </p:cNvPr>
          <p:cNvSpPr/>
          <p:nvPr/>
        </p:nvSpPr>
        <p:spPr>
          <a:xfrm>
            <a:off x="7265089" y="3220245"/>
            <a:ext cx="4268880" cy="765346"/>
          </a:xfrm>
          <a:prstGeom prst="rect">
            <a:avLst/>
          </a:prstGeom>
          <a:solidFill>
            <a:srgbClr val="FF0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0A21195-AEB7-D8FE-E79C-71CDB349C1D7}"/>
              </a:ext>
            </a:extLst>
          </p:cNvPr>
          <p:cNvSpPr/>
          <p:nvPr/>
        </p:nvSpPr>
        <p:spPr>
          <a:xfrm>
            <a:off x="720565" y="5606164"/>
            <a:ext cx="5933662" cy="84149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+mj-ea"/>
                <a:ea typeface="+mj-ea"/>
              </a:rPr>
              <a:t>“</a:t>
            </a:r>
            <a:r>
              <a:rPr lang="ko-KR" altLang="en-US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+mj-ea"/>
                <a:ea typeface="+mj-ea"/>
              </a:rPr>
              <a:t>해당 세부보장을 무효로</a:t>
            </a:r>
            <a:r>
              <a:rPr lang="en-US" altLang="ko-K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+mj-ea"/>
                <a:ea typeface="+mj-ea"/>
              </a:rPr>
              <a:t>…”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43112138-1DF6-167A-B0B9-D2A4F6A650F4}"/>
              </a:ext>
            </a:extLst>
          </p:cNvPr>
          <p:cNvSpPr/>
          <p:nvPr/>
        </p:nvSpPr>
        <p:spPr>
          <a:xfrm>
            <a:off x="7265088" y="4039097"/>
            <a:ext cx="4315676" cy="841499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FF0000">
                  <a:alpha val="83000"/>
                </a:srgbClr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dirty="0">
                <a:solidFill>
                  <a:schemeClr val="bg1"/>
                </a:solidFill>
                <a:latin typeface="+mj-ea"/>
                <a:ea typeface="+mj-ea"/>
              </a:rPr>
              <a:t>“</a:t>
            </a:r>
            <a:r>
              <a:rPr lang="ko-KR" altLang="en-US" sz="3200" dirty="0">
                <a:solidFill>
                  <a:schemeClr val="bg1"/>
                </a:solidFill>
                <a:latin typeface="+mj-ea"/>
                <a:ea typeface="+mj-ea"/>
              </a:rPr>
              <a:t>이 보장을 무효로</a:t>
            </a:r>
            <a:r>
              <a:rPr lang="en-US" altLang="ko-KR" sz="3200" dirty="0">
                <a:solidFill>
                  <a:schemeClr val="bg1"/>
                </a:solidFill>
                <a:latin typeface="+mj-ea"/>
                <a:ea typeface="+mj-ea"/>
              </a:rPr>
              <a:t>…”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0D78DB-0A7E-BACC-E910-4F6D1B7BB7EA}"/>
              </a:ext>
            </a:extLst>
          </p:cNvPr>
          <p:cNvSpPr txBox="1"/>
          <p:nvPr/>
        </p:nvSpPr>
        <p:spPr>
          <a:xfrm>
            <a:off x="5913781" y="927389"/>
            <a:ext cx="59336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>
                <a:solidFill>
                  <a:srgbClr val="C0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#9</a:t>
            </a:r>
            <a:r>
              <a:rPr lang="ko-KR" altLang="en-US" sz="2400" dirty="0" err="1">
                <a:solidFill>
                  <a:srgbClr val="C0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회주는통합암</a:t>
            </a:r>
            <a:r>
              <a:rPr lang="en-US" altLang="ko-KR" sz="2400" dirty="0">
                <a:solidFill>
                  <a:srgbClr val="C0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#</a:t>
            </a:r>
            <a:r>
              <a:rPr lang="ko-KR" altLang="en-US" sz="2400" dirty="0" err="1">
                <a:solidFill>
                  <a:srgbClr val="C0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암은역시</a:t>
            </a:r>
            <a:r>
              <a:rPr lang="en-US" altLang="ko-KR" sz="2400" dirty="0">
                <a:solidFill>
                  <a:srgbClr val="C0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KB</a:t>
            </a:r>
            <a:endParaRPr kumimoji="0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4114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최대 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9</a:t>
            </a: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회주는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</a:t>
            </a: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통합암진단비</a:t>
            </a:r>
            <a:endParaRPr kumimoji="1" lang="ko-KR" altLang="en-US" sz="2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3220048" cy="377119"/>
            <a:chOff x="545389" y="906639"/>
            <a:chExt cx="3220048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8696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통합암진단비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세번받는표적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나눔고딕 ExtraBold" pitchFamily="2" charset="-127"/>
                <a:cs typeface="+mn-cs"/>
              </a:endParaRPr>
            </a:p>
          </p:txBody>
        </p:sp>
      </p:grpSp>
      <p:sp>
        <p:nvSpPr>
          <p:cNvPr id="8" name="직사각형 7">
            <a:extLst>
              <a:ext uri="{FF2B5EF4-FFF2-40B4-BE49-F238E27FC236}">
                <a16:creationId xmlns:a16="http://schemas.microsoft.com/office/drawing/2014/main" id="{C114CB63-C5C8-77B7-FF15-691052FD35CD}"/>
              </a:ext>
            </a:extLst>
          </p:cNvPr>
          <p:cNvSpPr/>
          <p:nvPr/>
        </p:nvSpPr>
        <p:spPr>
          <a:xfrm>
            <a:off x="2273642" y="6616338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 dirty="0">
              <a:solidFill>
                <a:schemeClr val="tx1">
                  <a:lumMod val="95000"/>
                  <a:lumOff val="5000"/>
                  <a:alpha val="80000"/>
                </a:schemeClr>
              </a:solidFill>
              <a:effectLst/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9947F1-DDB6-6806-192C-E70487E302A0}"/>
              </a:ext>
            </a:extLst>
          </p:cNvPr>
          <p:cNvSpPr txBox="1"/>
          <p:nvPr/>
        </p:nvSpPr>
        <p:spPr>
          <a:xfrm>
            <a:off x="5225142" y="927389"/>
            <a:ext cx="66223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dirty="0">
                <a:solidFill>
                  <a:srgbClr val="C0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#9</a:t>
            </a:r>
            <a:r>
              <a:rPr lang="ko-KR" altLang="en-US" sz="2400" dirty="0" err="1">
                <a:solidFill>
                  <a:srgbClr val="C0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회주는통합암</a:t>
            </a:r>
            <a:r>
              <a:rPr lang="en-US" altLang="ko-KR" sz="2400" dirty="0">
                <a:solidFill>
                  <a:srgbClr val="C0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#</a:t>
            </a:r>
            <a:r>
              <a:rPr lang="ko-KR" altLang="en-US" sz="2400" dirty="0" err="1">
                <a:solidFill>
                  <a:srgbClr val="C0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세번받는표적</a:t>
            </a:r>
            <a:r>
              <a:rPr lang="en-US" altLang="ko-KR" sz="2400" dirty="0">
                <a:solidFill>
                  <a:srgbClr val="C0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#</a:t>
            </a:r>
            <a:r>
              <a:rPr lang="ko-KR" altLang="en-US" sz="2400" dirty="0" err="1">
                <a:solidFill>
                  <a:srgbClr val="C0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간편보다저렴한암</a:t>
            </a:r>
            <a:r>
              <a:rPr lang="en-US" altLang="ko-KR" sz="2400" dirty="0">
                <a:solidFill>
                  <a:srgbClr val="C0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 </a:t>
            </a:r>
            <a:endParaRPr kumimoji="0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  <a:sym typeface="Wingdings" panose="05000000000000000000" pitchFamily="2" charset="2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5B33F515-8802-AC11-27C1-7507370FF4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49" t="69306" r="3296" b="6348"/>
          <a:stretch/>
        </p:blipFill>
        <p:spPr>
          <a:xfrm>
            <a:off x="1416881" y="1540519"/>
            <a:ext cx="9358237" cy="3453629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CAA01444-0749-ECFC-FE5D-FD14F3045658}"/>
              </a:ext>
            </a:extLst>
          </p:cNvPr>
          <p:cNvSpPr/>
          <p:nvPr/>
        </p:nvSpPr>
        <p:spPr>
          <a:xfrm>
            <a:off x="1226129" y="5010190"/>
            <a:ext cx="9559636" cy="74068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(60</a:t>
            </a:r>
            <a:r>
              <a:rPr lang="ko-KR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세 이하</a:t>
            </a:r>
            <a:r>
              <a:rPr lang="en-US" altLang="ko-KR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) </a:t>
            </a:r>
            <a:r>
              <a:rPr lang="en-US" altLang="ko-KR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‘9</a:t>
            </a:r>
            <a:r>
              <a:rPr lang="ko-KR" altLang="en-US" sz="2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회주는암보험</a:t>
            </a:r>
            <a:r>
              <a:rPr lang="en-US" altLang="ko-KR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’</a:t>
            </a:r>
            <a:r>
              <a:rPr lang="ko-KR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으로 </a:t>
            </a:r>
            <a:r>
              <a:rPr lang="en-US" altLang="ko-KR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9</a:t>
            </a:r>
            <a:r>
              <a:rPr lang="ko-KR" altLang="en-US" sz="2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회주는</a:t>
            </a:r>
            <a:r>
              <a:rPr lang="ko-KR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</a:t>
            </a:r>
            <a:r>
              <a:rPr lang="ko-KR" altLang="en-US" sz="2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통합암</a:t>
            </a:r>
            <a:r>
              <a:rPr lang="en-US" altLang="ko-KR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+</a:t>
            </a:r>
            <a:r>
              <a:rPr lang="ko-KR" altLang="en-US" sz="2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세번받는표적</a:t>
            </a:r>
            <a:r>
              <a:rPr lang="en-US" altLang="ko-KR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+</a:t>
            </a:r>
            <a:r>
              <a:rPr lang="ko-KR" altLang="en-US" sz="2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암통원</a:t>
            </a:r>
            <a:r>
              <a:rPr lang="ko-KR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</a:t>
            </a:r>
            <a:r>
              <a:rPr lang="en-US" altLang="ko-KR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40</a:t>
            </a:r>
            <a:r>
              <a:rPr lang="ko-KR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만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8F54460F-D772-0732-7023-278EC5983A0B}"/>
              </a:ext>
            </a:extLst>
          </p:cNvPr>
          <p:cNvSpPr/>
          <p:nvPr/>
        </p:nvSpPr>
        <p:spPr>
          <a:xfrm>
            <a:off x="1226129" y="5824591"/>
            <a:ext cx="9559635" cy="740689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(60~90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세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)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‘</a:t>
            </a: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실버암보험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’</a:t>
            </a:r>
            <a:r>
              <a:rPr lang="ko-KR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고혈압</a:t>
            </a:r>
            <a:r>
              <a:rPr lang="en-US" altLang="ko-KR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당뇨 고지없이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9</a:t>
            </a: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회주는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</a:t>
            </a: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통합암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+</a:t>
            </a: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세번받는표적</a:t>
            </a:r>
            <a:endParaRPr kumimoji="0" lang="en-US" altLang="ko-KR" sz="3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688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1747" y="2635773"/>
            <a:ext cx="8641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금쪽같은 자녀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/</a:t>
            </a: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금쪽같은 희망플러스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  <a:sym typeface="Wingdings" panose="05000000000000000000" pitchFamily="2" charset="2"/>
              </a:rPr>
              <a:t>!</a:t>
            </a:r>
            <a:endParaRPr kumimoji="0" lang="ko-KR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KB금융 제목체 Bold"/>
              <a:ea typeface="KB금융 본문체 Medium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50BAFB-834C-01C5-2691-E60494823693}"/>
              </a:ext>
            </a:extLst>
          </p:cNvPr>
          <p:cNvSpPr txBox="1"/>
          <p:nvPr/>
        </p:nvSpPr>
        <p:spPr>
          <a:xfrm>
            <a:off x="1242849" y="1939083"/>
            <a:ext cx="841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납면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/</a:t>
            </a:r>
            <a:r>
              <a:rPr lang="ko-KR" altLang="en-US" sz="3200" b="1" dirty="0"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면책</a:t>
            </a:r>
            <a:r>
              <a:rPr lang="en-US" altLang="ko-KR" sz="3200" b="1" dirty="0"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/</a:t>
            </a:r>
            <a:r>
              <a:rPr lang="ko-KR" altLang="en-US" sz="3200" b="1" dirty="0"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감액 조건 좋은 자녀</a:t>
            </a:r>
            <a:r>
              <a:rPr lang="en-US" altLang="ko-KR" sz="3200" b="1" dirty="0"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/</a:t>
            </a:r>
            <a:r>
              <a:rPr lang="ko-KR" altLang="en-US" sz="3200" b="1" dirty="0"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어른이</a:t>
            </a:r>
            <a:endParaRPr kumimoji="0" lang="en-US" altLang="ko-KR" sz="3200" b="1" i="0" u="none" strike="noStrike" kern="1200" cap="none" spc="0" normalizeH="0" baseline="0" noProof="0" dirty="0">
              <a:ln>
                <a:noFill/>
              </a:ln>
              <a:solidFill>
                <a:srgbClr val="39302A">
                  <a:lumMod val="90000"/>
                  <a:lumOff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KB금융 제목체 Medium" panose="020B0603000000000000" pitchFamily="50" charset="-127"/>
              <a:ea typeface="KB금융 제목체 Medium" panose="020B06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74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금쪽</a:t>
            </a:r>
            <a:r>
              <a:rPr kumimoji="1" lang="ko-KR" altLang="en-US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같은 내 자녀를 위해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(</a:t>
            </a:r>
            <a:r>
              <a:rPr kumimoji="1" lang="ko-KR" altLang="en-US" sz="2100" dirty="0" err="1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금쪽자녀신담보플랜</a:t>
            </a:r>
            <a:r>
              <a:rPr kumimoji="1" lang="en-US" altLang="ko-KR" sz="2100" dirty="0">
                <a:solidFill>
                  <a:srgbClr val="000000"/>
                </a:solidFill>
                <a:latin typeface="KB금융 제목체 Bold" pitchFamily="50" charset="-127"/>
                <a:ea typeface="KB금융 제목체 Bold" pitchFamily="50" charset="-127"/>
              </a:rPr>
              <a:t>)</a:t>
            </a:r>
            <a:endParaRPr kumimoji="1" lang="ko-KR" altLang="en-US" sz="2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2827312" cy="377119"/>
            <a:chOff x="545389" y="906639"/>
            <a:chExt cx="2827312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476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1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인실 보장 및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365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일당</a:t>
              </a:r>
            </a:p>
          </p:txBody>
        </p:sp>
      </p:grp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B7AF6DAD-D176-9275-A823-6D6E6039041B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 dirty="0">
              <a:solidFill>
                <a:schemeClr val="tx1">
                  <a:lumMod val="95000"/>
                  <a:lumOff val="5000"/>
                  <a:alpha val="80000"/>
                </a:schemeClr>
              </a:solidFill>
              <a:effectLst/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483C14-C057-3525-8E27-91D71C75BA33}"/>
              </a:ext>
            </a:extLst>
          </p:cNvPr>
          <p:cNvSpPr txBox="1"/>
          <p:nvPr/>
        </p:nvSpPr>
        <p:spPr>
          <a:xfrm>
            <a:off x="5585791" y="860440"/>
            <a:ext cx="66062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400" dirty="0" err="1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자녀보험의핵심</a:t>
            </a:r>
            <a:r>
              <a:rPr lang="en-US" altLang="ko-KR" sz="24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400" dirty="0" err="1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입원일당이니까</a:t>
            </a:r>
            <a:r>
              <a:rPr lang="en-US" altLang="ko-KR" sz="24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#1</a:t>
            </a:r>
            <a:r>
              <a:rPr lang="ko-KR" altLang="en-US" sz="24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인실일당</a:t>
            </a:r>
            <a:endParaRPr lang="en-US" altLang="ko-KR" sz="1600" dirty="0">
              <a:solidFill>
                <a:srgbClr val="C00000"/>
              </a:solidFill>
              <a:latin typeface="KB금융 제목체 Bold" panose="020B0803000000000000" pitchFamily="50" charset="-127"/>
              <a:ea typeface="KB금융 제목체 Bold" panose="020B0803000000000000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3CB4515-CBC7-B5F8-D441-6C13466FC2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85" t="42242" r="3474" b="5915"/>
          <a:stretch/>
        </p:blipFill>
        <p:spPr>
          <a:xfrm>
            <a:off x="545389" y="1503862"/>
            <a:ext cx="6059157" cy="4793157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CF3338E4-D90F-4BBC-92A4-392A02F98E81}"/>
              </a:ext>
            </a:extLst>
          </p:cNvPr>
          <p:cNvSpPr/>
          <p:nvPr/>
        </p:nvSpPr>
        <p:spPr>
          <a:xfrm>
            <a:off x="6629402" y="1879797"/>
            <a:ext cx="5247640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365</a:t>
            </a:r>
            <a:r>
              <a:rPr lang="ko-KR" altLang="en-US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일 한도로 입원일당 보장</a:t>
            </a:r>
            <a:endParaRPr lang="en-US" altLang="ko-KR" sz="3100" dirty="0">
              <a:solidFill>
                <a:prstClr val="black">
                  <a:lumMod val="85000"/>
                  <a:lumOff val="15000"/>
                </a:prstClr>
              </a:solidFill>
              <a:latin typeface="KB금융 제목체 Bold"/>
              <a:ea typeface="KB금융 제목체 Bold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(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간병사용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간호간병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 포함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)</a:t>
            </a:r>
            <a:endParaRPr kumimoji="0" lang="ko-KR" altLang="en-US" sz="3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30D8FA2F-6217-5FC6-3C51-0ADAB8FE69FB}"/>
              </a:ext>
            </a:extLst>
          </p:cNvPr>
          <p:cNvSpPr/>
          <p:nvPr/>
        </p:nvSpPr>
        <p:spPr>
          <a:xfrm>
            <a:off x="6642656" y="3542942"/>
            <a:ext cx="5247640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상해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.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질병 재활치료비</a:t>
            </a:r>
            <a:endParaRPr kumimoji="0" lang="en-US" altLang="ko-KR" sz="3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31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창상봉합술</a:t>
            </a:r>
            <a:r>
              <a:rPr lang="ko-KR" altLang="en-US" sz="3100" dirty="0">
                <a:solidFill>
                  <a:prstClr val="black">
                    <a:lumMod val="85000"/>
                    <a:lumOff val="15000"/>
                  </a:prstClr>
                </a:solidFill>
                <a:latin typeface="KB금융 제목체 Bold"/>
                <a:ea typeface="KB금융 제목체 Bold"/>
              </a:rPr>
              <a:t> 탑재</a:t>
            </a:r>
            <a:endParaRPr lang="en-US" altLang="ko-KR" sz="3100" dirty="0">
              <a:solidFill>
                <a:prstClr val="black">
                  <a:lumMod val="85000"/>
                  <a:lumOff val="15000"/>
                </a:prstClr>
              </a:solidFill>
              <a:latin typeface="KB금융 제목체 Bold"/>
              <a:ea typeface="KB금융 제목체 Bold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F8C7998-08DC-DB8A-8532-F016CFF4FA73}"/>
              </a:ext>
            </a:extLst>
          </p:cNvPr>
          <p:cNvSpPr/>
          <p:nvPr/>
        </p:nvSpPr>
        <p:spPr>
          <a:xfrm>
            <a:off x="6645971" y="5206088"/>
            <a:ext cx="5247640" cy="11200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종합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상급종합 </a:t>
            </a:r>
            <a:r>
              <a:rPr kumimoji="0" lang="en-US" altLang="ko-KR" sz="3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1</a:t>
            </a:r>
            <a:r>
              <a:rPr kumimoji="0" lang="ko-KR" altLang="en-US" sz="3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인실 일당</a:t>
            </a:r>
            <a:endParaRPr kumimoji="0" lang="en-US" altLang="ko-KR" sz="3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81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1747" y="2635773"/>
            <a:ext cx="8641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KB </a:t>
            </a: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플러스 운전자상해보험</a:t>
            </a:r>
            <a:endParaRPr kumimoji="0" lang="en-US" altLang="ko-KR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KB금융 제목체 Bold"/>
              <a:ea typeface="KB금융 본문체 Medium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50BAFB-834C-01C5-2691-E60494823693}"/>
              </a:ext>
            </a:extLst>
          </p:cNvPr>
          <p:cNvSpPr txBox="1"/>
          <p:nvPr/>
        </p:nvSpPr>
        <p:spPr>
          <a:xfrm>
            <a:off x="1242849" y="1939083"/>
            <a:ext cx="841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200" b="1" dirty="0" err="1"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교사처</a:t>
            </a:r>
            <a:r>
              <a:rPr lang="ko-KR" altLang="en-US" sz="3200" b="1" dirty="0"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 중상해보장 확대</a:t>
            </a:r>
            <a:r>
              <a:rPr lang="en-US" altLang="ko-KR" sz="3200" b="1" dirty="0"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/</a:t>
            </a:r>
            <a:r>
              <a:rPr lang="ko-KR" altLang="en-US" sz="3200" b="1" dirty="0"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상해재활치료비</a:t>
            </a:r>
            <a:endParaRPr kumimoji="0" lang="en-US" altLang="ko-KR" sz="3200" b="1" i="0" u="none" strike="noStrike" kern="1200" cap="none" spc="0" normalizeH="0" baseline="0" noProof="0" dirty="0">
              <a:ln>
                <a:noFill/>
              </a:ln>
              <a:solidFill>
                <a:srgbClr val="39302A">
                  <a:lumMod val="90000"/>
                  <a:lumOff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KB금융 제목체 Medium" panose="020B0603000000000000" pitchFamily="50" charset="-127"/>
              <a:ea typeface="KB금융 제목체 Medium" panose="020B06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99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교사처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중상해보장 확대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/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상해재활치료비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C114CB63-C5C8-77B7-FF15-691052FD35CD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본 자료는 사내교육용 자료이므로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고객에게 제시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·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교부할 수 없으며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보험안내자료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광고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,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선전물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)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의 사용을 엄격히 금지합니다 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  <a:alpha val="80000"/>
                  </a:prstClr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rPr>
              <a:t>※</a:t>
            </a:r>
            <a:endParaRPr kumimoji="0" lang="ko-KR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  <a:alpha val="80000"/>
                </a:prstClr>
              </a:solidFill>
              <a:effectLst/>
              <a:uLnTx/>
              <a:uFillTx/>
              <a:latin typeface="KB금융 본문체 Light" panose="020B0303000000000000" pitchFamily="50" charset="-127"/>
              <a:ea typeface="KB금융 본문체 Light" panose="020B0303000000000000" pitchFamily="50" charset="-127"/>
              <a:cs typeface="+mn-cs"/>
            </a:endParaRP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2F0CB9F1-929D-07D0-D690-DD0174A9A2A6}"/>
              </a:ext>
            </a:extLst>
          </p:cNvPr>
          <p:cNvGrpSpPr/>
          <p:nvPr/>
        </p:nvGrpSpPr>
        <p:grpSpPr>
          <a:xfrm>
            <a:off x="545389" y="906639"/>
            <a:ext cx="2715102" cy="377119"/>
            <a:chOff x="545389" y="906639"/>
            <a:chExt cx="2715102" cy="377119"/>
          </a:xfrm>
        </p:grpSpPr>
        <p:pic>
          <p:nvPicPr>
            <p:cNvPr id="35" name="그림 34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ABBA24D9-8076-39F9-E319-7434C0DD2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A5962C9-BA3E-C21C-688B-A6105EB44927}"/>
                </a:ext>
              </a:extLst>
            </p:cNvPr>
            <p:cNvSpPr txBox="1"/>
            <p:nvPr/>
          </p:nvSpPr>
          <p:spPr>
            <a:xfrm>
              <a:off x="895741" y="910532"/>
              <a:ext cx="2364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교사처도 상재치도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KB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나눔고딕 ExtraBold" pitchFamily="2" charset="-127"/>
                <a:cs typeface="+mn-cs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649D338-F401-456D-EC47-D35B11025265}"/>
              </a:ext>
            </a:extLst>
          </p:cNvPr>
          <p:cNvSpPr txBox="1"/>
          <p:nvPr/>
        </p:nvSpPr>
        <p:spPr>
          <a:xfrm>
            <a:off x="5275385" y="979163"/>
            <a:ext cx="68669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400" dirty="0" err="1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교사처중상해확대</a:t>
            </a:r>
            <a:r>
              <a:rPr lang="en-US" altLang="ko-KR" sz="24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400" dirty="0" err="1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직군제한없는</a:t>
            </a:r>
            <a:r>
              <a:rPr lang="en-US" altLang="ko-KR" sz="24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#</a:t>
            </a:r>
            <a:r>
              <a:rPr lang="ko-KR" altLang="en-US" sz="2400" dirty="0">
                <a:solidFill>
                  <a:srgbClr val="C00000"/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상해재활치료비</a:t>
            </a:r>
            <a:endParaRPr lang="en-US" altLang="ko-KR" sz="1600" dirty="0">
              <a:solidFill>
                <a:srgbClr val="C00000"/>
              </a:solidFill>
              <a:latin typeface="KB금융 제목체 Bold" panose="020B0803000000000000" pitchFamily="50" charset="-127"/>
              <a:ea typeface="KB금융 제목체 Bold" panose="020B0803000000000000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F1F3554-C931-A839-9FDD-D8DBFE3E94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73" t="2936" r="4965" b="22878"/>
          <a:stretch/>
        </p:blipFill>
        <p:spPr>
          <a:xfrm>
            <a:off x="931178" y="1306957"/>
            <a:ext cx="4604918" cy="527989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66FD8E73-62C4-696A-AA18-E9D2E80017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53" t="76687" r="4905" b="5994"/>
          <a:stretch/>
        </p:blipFill>
        <p:spPr>
          <a:xfrm>
            <a:off x="5687366" y="4059531"/>
            <a:ext cx="6116098" cy="1699574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67829CEB-664A-E272-99CF-CF2965A65A52}"/>
              </a:ext>
            </a:extLst>
          </p:cNvPr>
          <p:cNvSpPr/>
          <p:nvPr/>
        </p:nvSpPr>
        <p:spPr>
          <a:xfrm>
            <a:off x="5687367" y="5766225"/>
            <a:ext cx="6116098" cy="8254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18~60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세 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: 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합 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3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만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/61~70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세 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: 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합 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2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만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/71~80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세 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: 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합 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1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만</a:t>
            </a: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  <a:latin typeface="KB금융 제목체 Bold" panose="020B0803000000000000" pitchFamily="50" charset="-127"/>
              <a:ea typeface="KB금융 제목체 Bold" panose="020B0803000000000000" pitchFamily="50" charset="-127"/>
            </a:endParaRPr>
          </a:p>
          <a:p>
            <a:pPr algn="ctr"/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※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직업 제한 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: 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주부 합 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2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만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, 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업계 한도 </a:t>
            </a: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: 1</a:t>
            </a:r>
            <a:r>
              <a:rPr lang="ko-KR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KB금융 제목체 Bold" panose="020B0803000000000000" pitchFamily="50" charset="-127"/>
                <a:ea typeface="KB금융 제목체 Bold" panose="020B0803000000000000" pitchFamily="50" charset="-127"/>
              </a:rPr>
              <a:t>건</a:t>
            </a:r>
          </a:p>
        </p:txBody>
      </p:sp>
      <p:pic>
        <p:nvPicPr>
          <p:cNvPr id="11" name="그림 10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4DFD84C7-80A2-681D-08E1-C2F37A16163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8" r="1068"/>
          <a:stretch/>
        </p:blipFill>
        <p:spPr>
          <a:xfrm>
            <a:off x="5496472" y="1567856"/>
            <a:ext cx="6558148" cy="2394544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A1FB90FA-1E3F-EFA1-97D5-D13789EF7848}"/>
              </a:ext>
            </a:extLst>
          </p:cNvPr>
          <p:cNvSpPr/>
          <p:nvPr/>
        </p:nvSpPr>
        <p:spPr>
          <a:xfrm>
            <a:off x="11429493" y="1758299"/>
            <a:ext cx="604807" cy="2032894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CFDB882-D939-9DB3-4074-581C66DB3721}"/>
              </a:ext>
            </a:extLst>
          </p:cNvPr>
          <p:cNvSpPr/>
          <p:nvPr/>
        </p:nvSpPr>
        <p:spPr>
          <a:xfrm>
            <a:off x="5662705" y="3227427"/>
            <a:ext cx="6371595" cy="742093"/>
          </a:xfrm>
          <a:prstGeom prst="rect">
            <a:avLst/>
          </a:prstGeom>
          <a:solidFill>
            <a:srgbClr val="FF0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3C23D13-6E4A-9969-C767-815586C0563B}"/>
              </a:ext>
            </a:extLst>
          </p:cNvPr>
          <p:cNvSpPr/>
          <p:nvPr/>
        </p:nvSpPr>
        <p:spPr>
          <a:xfrm>
            <a:off x="1225581" y="4372546"/>
            <a:ext cx="4049804" cy="207849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591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1747" y="1907985"/>
            <a:ext cx="78574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4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12</a:t>
            </a:r>
            <a:r>
              <a:rPr lang="ko-KR" altLang="en-US" sz="4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월</a:t>
            </a: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 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Review/</a:t>
            </a: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주요 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Issue</a:t>
            </a:r>
            <a:endParaRPr kumimoji="0" lang="ko-KR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KB금융 제목체 Bold"/>
              <a:ea typeface="KB금융 본문체 Medium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73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1747" y="2178572"/>
            <a:ext cx="8641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1</a:t>
            </a: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월 인수지침 변경사항</a:t>
            </a:r>
          </a:p>
        </p:txBody>
      </p:sp>
    </p:spTree>
    <p:extLst>
      <p:ext uri="{BB962C8B-B14F-4D97-AF65-F5344CB8AC3E}">
        <p14:creationId xmlns:p14="http://schemas.microsoft.com/office/powerpoint/2010/main" val="175023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이 달에 우리가 집중해야 할 일</a:t>
            </a:r>
            <a:endParaRPr kumimoji="1" lang="en-US" altLang="ko-KR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B금융 제목체 Bold" pitchFamily="50" charset="-127"/>
              <a:ea typeface="KB금융 제목체 Bold" pitchFamily="50" charset="-127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843069-9A60-8301-3568-6AE2DE4B0DAC}"/>
              </a:ext>
            </a:extLst>
          </p:cNvPr>
          <p:cNvSpPr txBox="1"/>
          <p:nvPr/>
        </p:nvSpPr>
        <p:spPr>
          <a:xfrm>
            <a:off x="867747" y="1162188"/>
            <a:ext cx="10412963" cy="864000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2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업계 최고 종합보험 </a:t>
            </a:r>
            <a:r>
              <a:rPr lang="ko-KR" altLang="en-US" sz="4000" kern="0" dirty="0" err="1">
                <a:solidFill>
                  <a:srgbClr val="FFC000"/>
                </a:solidFill>
                <a:latin typeface="KB금융 제목체 Bold"/>
                <a:ea typeface="KB금융 제목체 Bold"/>
              </a:rPr>
              <a:t>오텐텐</a:t>
            </a:r>
            <a:r>
              <a:rPr lang="en-US" altLang="ko-KR" sz="40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, </a:t>
            </a:r>
            <a:r>
              <a:rPr lang="ko-KR" altLang="en-US" sz="40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이제 뇌</a:t>
            </a:r>
            <a:r>
              <a:rPr lang="en-US" altLang="ko-KR" sz="40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40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허 </a:t>
            </a:r>
            <a:r>
              <a:rPr lang="ko-KR" altLang="en-US" sz="4000" kern="0" dirty="0" err="1">
                <a:solidFill>
                  <a:srgbClr val="FFC000"/>
                </a:solidFill>
                <a:latin typeface="KB금융 제목체 Bold"/>
                <a:ea typeface="KB금융 제목체 Bold"/>
              </a:rPr>
              <a:t>납면도</a:t>
            </a:r>
            <a:r>
              <a:rPr lang="en-US" altLang="ko-KR" sz="40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!</a:t>
            </a:r>
            <a:endParaRPr kumimoji="0" lang="en-US" altLang="ko-KR" sz="40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E601D2-4B89-41C9-4969-347C994A3614}"/>
              </a:ext>
            </a:extLst>
          </p:cNvPr>
          <p:cNvSpPr txBox="1"/>
          <p:nvPr/>
        </p:nvSpPr>
        <p:spPr>
          <a:xfrm>
            <a:off x="867747" y="2263979"/>
            <a:ext cx="10412963" cy="864000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2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I49</a:t>
            </a:r>
            <a:r>
              <a:rPr lang="ko-KR" altLang="en-US" sz="3600" kern="0" dirty="0" err="1">
                <a:solidFill>
                  <a:srgbClr val="FFC000"/>
                </a:solidFill>
                <a:latin typeface="KB금융 제목체 Bold"/>
                <a:ea typeface="KB금융 제목체 Bold"/>
              </a:rPr>
              <a:t>진단비</a:t>
            </a:r>
            <a:r>
              <a:rPr lang="ko-KR" altLang="en-US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 </a:t>
            </a:r>
            <a:r>
              <a:rPr lang="en-US" altLang="ko-KR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~35</a:t>
            </a:r>
            <a:r>
              <a:rPr lang="ko-KR" altLang="en-US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세 </a:t>
            </a:r>
            <a:r>
              <a:rPr lang="en-US" altLang="ko-KR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1</a:t>
            </a:r>
            <a:r>
              <a:rPr lang="ko-KR" altLang="en-US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천</a:t>
            </a:r>
            <a:r>
              <a:rPr lang="en-US" altLang="ko-KR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5</a:t>
            </a:r>
            <a:r>
              <a:rPr lang="ko-KR" altLang="en-US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백</a:t>
            </a:r>
            <a:r>
              <a:rPr lang="en-US" altLang="ko-KR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/36~60</a:t>
            </a:r>
            <a:r>
              <a:rPr lang="ko-KR" altLang="en-US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세 </a:t>
            </a:r>
            <a:r>
              <a:rPr lang="en-US" altLang="ko-KR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1</a:t>
            </a:r>
            <a:r>
              <a:rPr lang="ko-KR" altLang="en-US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천만 연장</a:t>
            </a:r>
            <a:r>
              <a:rPr lang="en-US" altLang="ko-KR" sz="36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!</a:t>
            </a:r>
            <a:endParaRPr kumimoji="0" lang="en-US" altLang="ko-KR" sz="36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BD26DA-A944-55C6-DF18-9C4EE7835538}"/>
              </a:ext>
            </a:extLst>
          </p:cNvPr>
          <p:cNvSpPr txBox="1"/>
          <p:nvPr/>
        </p:nvSpPr>
        <p:spPr>
          <a:xfrm>
            <a:off x="867747" y="3365770"/>
            <a:ext cx="10412963" cy="864000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2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365</a:t>
            </a:r>
            <a:r>
              <a:rPr lang="ko-KR" altLang="en-US" sz="32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일당</a:t>
            </a:r>
            <a:r>
              <a:rPr lang="en-US" altLang="ko-KR" sz="32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32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체증형 수술비</a:t>
            </a:r>
            <a:r>
              <a:rPr lang="en-US" altLang="ko-KR" sz="32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/</a:t>
            </a:r>
            <a:r>
              <a:rPr lang="ko-KR" altLang="en-US" sz="32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질병재활치료비</a:t>
            </a:r>
            <a:r>
              <a:rPr lang="en-US" altLang="ko-KR" sz="32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/1</a:t>
            </a:r>
            <a:r>
              <a:rPr lang="ko-KR" altLang="en-US" sz="32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인실 일당 탑재</a:t>
            </a:r>
            <a:r>
              <a:rPr lang="en-US" altLang="ko-KR" sz="3200" kern="0" dirty="0">
                <a:solidFill>
                  <a:srgbClr val="FFC000"/>
                </a:solidFill>
                <a:latin typeface="KB금융 제목체 Bold"/>
                <a:ea typeface="KB금융 제목체 Bold"/>
              </a:rPr>
              <a:t>!</a:t>
            </a:r>
            <a:endParaRPr kumimoji="0" lang="en-US" altLang="ko-KR" sz="32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KB금융 제목체 Bold"/>
              <a:ea typeface="KB금융 제목체 Bold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472E61-16EF-CAA7-8644-9065EC6E9235}"/>
              </a:ext>
            </a:extLst>
          </p:cNvPr>
          <p:cNvSpPr txBox="1"/>
          <p:nvPr/>
        </p:nvSpPr>
        <p:spPr>
          <a:xfrm>
            <a:off x="867747" y="4467561"/>
            <a:ext cx="10412963" cy="864000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2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5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2.N.5</a:t>
            </a:r>
            <a:r>
              <a:rPr kumimoji="0" lang="ko-KR" altLang="en-US" sz="35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간편</a:t>
            </a:r>
            <a:r>
              <a:rPr kumimoji="0" lang="en-US" altLang="ko-KR" sz="35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/681</a:t>
            </a:r>
            <a:r>
              <a:rPr kumimoji="0" lang="ko-KR" altLang="en-US" sz="35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개 </a:t>
            </a:r>
            <a:r>
              <a:rPr kumimoji="0" lang="ko-KR" altLang="en-US" sz="3500" b="0" i="0" u="none" strike="noStrike" kern="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경증예외질환</a:t>
            </a:r>
            <a:r>
              <a:rPr kumimoji="0" lang="en-US" altLang="ko-KR" sz="35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/</a:t>
            </a:r>
            <a:r>
              <a:rPr kumimoji="0" lang="ko-KR" altLang="en-US" sz="35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가장 넓은 </a:t>
            </a:r>
            <a:r>
              <a:rPr kumimoji="0" lang="en-US" altLang="ko-KR" sz="35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3</a:t>
            </a:r>
            <a:r>
              <a:rPr kumimoji="0" lang="ko-KR" altLang="en-US" sz="35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  <a:cs typeface="+mn-cs"/>
              </a:rPr>
              <a:t>대 보장</a:t>
            </a:r>
            <a:endParaRPr kumimoji="0" lang="en-US" altLang="ko-KR" sz="35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KB금융 제목체 Bold"/>
              <a:ea typeface="KB금융 제목체 Bold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5F04CE-7FA1-F457-F3C3-174FBC74D0B8}"/>
              </a:ext>
            </a:extLst>
          </p:cNvPr>
          <p:cNvSpPr txBox="1"/>
          <p:nvPr/>
        </p:nvSpPr>
        <p:spPr>
          <a:xfrm>
            <a:off x="867747" y="5569350"/>
            <a:ext cx="10412963" cy="864000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</p:spPr>
        <p:txBody>
          <a:bodyPr wrap="square" rtlCol="0" anchor="ctr">
            <a:noAutofit/>
          </a:bodyPr>
          <a:lstStyle/>
          <a:p>
            <a:pPr marL="0" marR="0" lvl="0" indent="0" algn="ctr" defTabSz="9142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</a:rPr>
              <a:t>76~90</a:t>
            </a:r>
            <a:r>
              <a:rPr kumimoji="0" lang="ko-KR" altLang="en-US" sz="3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</a:rPr>
              <a:t>세 간병보장</a:t>
            </a:r>
            <a:r>
              <a:rPr kumimoji="0" lang="en-US" altLang="ko-KR" sz="3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</a:rPr>
              <a:t>/9</a:t>
            </a:r>
            <a:r>
              <a:rPr kumimoji="0" lang="ko-KR" altLang="en-US" sz="3400" b="0" i="0" u="none" strike="noStrike" kern="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</a:rPr>
              <a:t>회주는</a:t>
            </a:r>
            <a:r>
              <a:rPr kumimoji="0" lang="ko-KR" altLang="en-US" sz="3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</a:rPr>
              <a:t> </a:t>
            </a:r>
            <a:r>
              <a:rPr kumimoji="0" lang="ko-KR" altLang="en-US" sz="3400" b="0" i="0" u="none" strike="noStrike" kern="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</a:rPr>
              <a:t>통합암</a:t>
            </a:r>
            <a:r>
              <a:rPr kumimoji="0" lang="en-US" altLang="ko-KR" sz="3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</a:rPr>
              <a:t>/</a:t>
            </a:r>
            <a:r>
              <a:rPr kumimoji="0" lang="ko-KR" altLang="en-US" sz="3400" b="0" i="0" u="none" strike="noStrike" kern="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</a:rPr>
              <a:t>교사처</a:t>
            </a:r>
            <a:r>
              <a:rPr kumimoji="0" lang="ko-KR" altLang="en-US" sz="34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KB금융 제목체 Bold"/>
                <a:ea typeface="KB금융 제목체 Bold"/>
              </a:rPr>
              <a:t> 중상해 확대</a:t>
            </a:r>
            <a:endParaRPr kumimoji="0" lang="en-US" altLang="ko-KR" sz="34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KB금융 제목체 Bold"/>
              <a:ea typeface="KB금융 제목체 Bold"/>
            </a:endParaRPr>
          </a:p>
        </p:txBody>
      </p:sp>
    </p:spTree>
    <p:extLst>
      <p:ext uri="{BB962C8B-B14F-4D97-AF65-F5344CB8AC3E}">
        <p14:creationId xmlns:p14="http://schemas.microsoft.com/office/powerpoint/2010/main" val="33922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7991B275-464D-FAEA-8B90-37A9204993DB}"/>
              </a:ext>
            </a:extLst>
          </p:cNvPr>
          <p:cNvGrpSpPr/>
          <p:nvPr/>
        </p:nvGrpSpPr>
        <p:grpSpPr>
          <a:xfrm>
            <a:off x="944676" y="506732"/>
            <a:ext cx="7016567" cy="669611"/>
            <a:chOff x="965925" y="551145"/>
            <a:chExt cx="7512487" cy="78913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A5CB47F-61C1-6C78-A349-DA1FC47FA4EF}"/>
                </a:ext>
              </a:extLst>
            </p:cNvPr>
            <p:cNvSpPr txBox="1"/>
            <p:nvPr/>
          </p:nvSpPr>
          <p:spPr>
            <a:xfrm>
              <a:off x="965925" y="651124"/>
              <a:ext cx="7512487" cy="68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3200" dirty="0">
                  <a:solidFill>
                    <a:srgbClr val="39302A">
                      <a:lumMod val="90000"/>
                      <a:lumOff val="10000"/>
                    </a:srgbClr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24. 1</a:t>
              </a:r>
              <a:r>
                <a:rPr kumimoji="0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 </a:t>
              </a:r>
              <a:r>
                <a:rPr kumimoji="0" lang="en-US" altLang="ko-K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GA</a:t>
              </a:r>
              <a:r>
                <a:rPr kumimoji="0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마케팅 자료</a:t>
              </a:r>
              <a:r>
                <a:rPr kumimoji="0" lang="en-US" altLang="ko-K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/</a:t>
              </a:r>
              <a:r>
                <a:rPr kumimoji="0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교육 지원 일정</a:t>
              </a:r>
            </a:p>
          </p:txBody>
        </p:sp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6EE259C1-0A71-626B-DD65-D3610978CB6D}"/>
                </a:ext>
              </a:extLst>
            </p:cNvPr>
            <p:cNvCxnSpPr>
              <a:cxnSpLocks/>
            </p:cNvCxnSpPr>
            <p:nvPr/>
          </p:nvCxnSpPr>
          <p:spPr>
            <a:xfrm>
              <a:off x="1006597" y="551145"/>
              <a:ext cx="7099359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73719859-34F9-FE81-99FB-0159B9F22F7A}"/>
              </a:ext>
            </a:extLst>
          </p:cNvPr>
          <p:cNvGrpSpPr/>
          <p:nvPr/>
        </p:nvGrpSpPr>
        <p:grpSpPr>
          <a:xfrm>
            <a:off x="1580623" y="1338973"/>
            <a:ext cx="9285625" cy="600177"/>
            <a:chOff x="1580623" y="1448302"/>
            <a:chExt cx="9285625" cy="600177"/>
          </a:xfrm>
        </p:grpSpPr>
        <p:sp>
          <p:nvSpPr>
            <p:cNvPr id="25" name="사각형: 둥근 모서리 28">
              <a:extLst>
                <a:ext uri="{FF2B5EF4-FFF2-40B4-BE49-F238E27FC236}">
                  <a16:creationId xmlns:a16="http://schemas.microsoft.com/office/drawing/2014/main" id="{74641AE6-C93C-15A2-0749-5CFDC02262C0}"/>
                </a:ext>
              </a:extLst>
            </p:cNvPr>
            <p:cNvSpPr/>
            <p:nvPr/>
          </p:nvSpPr>
          <p:spPr>
            <a:xfrm>
              <a:off x="1580623" y="1448302"/>
              <a:ext cx="9285625" cy="60017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endParaRPr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8E393773-4954-6B48-376B-2475A5DB5888}"/>
                </a:ext>
              </a:extLst>
            </p:cNvPr>
            <p:cNvSpPr/>
            <p:nvPr/>
          </p:nvSpPr>
          <p:spPr>
            <a:xfrm>
              <a:off x="1843640" y="1525280"/>
              <a:ext cx="8656850" cy="476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2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1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 </a:t>
              </a: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GA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마케팅 전략</a:t>
              </a: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Pack 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공유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(12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28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일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)</a:t>
              </a:r>
              <a:endParaRPr kumimoji="0" lang="ko-KR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KB금융 본문체 Bold" panose="020B0803000000000000" pitchFamily="50" charset="-127"/>
                <a:ea typeface="KB금융 본문체 Bold" panose="020B0803000000000000" pitchFamily="50" charset="-127"/>
                <a:cs typeface="+mn-cs"/>
              </a:endParaRPr>
            </a:p>
          </p:txBody>
        </p:sp>
      </p:grp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B965C9B7-B85D-0AF9-239F-C280752A3449}"/>
              </a:ext>
            </a:extLst>
          </p:cNvPr>
          <p:cNvGrpSpPr/>
          <p:nvPr/>
        </p:nvGrpSpPr>
        <p:grpSpPr>
          <a:xfrm>
            <a:off x="1580623" y="2089058"/>
            <a:ext cx="9285625" cy="600177"/>
            <a:chOff x="1580623" y="2196907"/>
            <a:chExt cx="9285625" cy="600177"/>
          </a:xfrm>
        </p:grpSpPr>
        <p:sp>
          <p:nvSpPr>
            <p:cNvPr id="22" name="사각형: 둥근 모서리 32">
              <a:extLst>
                <a:ext uri="{FF2B5EF4-FFF2-40B4-BE49-F238E27FC236}">
                  <a16:creationId xmlns:a16="http://schemas.microsoft.com/office/drawing/2014/main" id="{C79D6922-E17C-52C0-F7C5-60CEDDEA1F4C}"/>
                </a:ext>
              </a:extLst>
            </p:cNvPr>
            <p:cNvSpPr/>
            <p:nvPr/>
          </p:nvSpPr>
          <p:spPr>
            <a:xfrm>
              <a:off x="1580623" y="2196907"/>
              <a:ext cx="9285625" cy="600177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80085EC9-8D7B-FDFB-C672-F29D5475E2B5}"/>
                </a:ext>
              </a:extLst>
            </p:cNvPr>
            <p:cNvSpPr/>
            <p:nvPr/>
          </p:nvSpPr>
          <p:spPr>
            <a:xfrm>
              <a:off x="1910140" y="2305513"/>
              <a:ext cx="8656850" cy="3829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1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 희망드림소식지</a:t>
              </a: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_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수도권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(12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29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일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)/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지방권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(1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2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일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)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현장 도착</a:t>
              </a: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35E3E99F-1548-A693-DBF0-FA79996CDA27}"/>
              </a:ext>
            </a:extLst>
          </p:cNvPr>
          <p:cNvGrpSpPr/>
          <p:nvPr/>
        </p:nvGrpSpPr>
        <p:grpSpPr>
          <a:xfrm>
            <a:off x="1580623" y="2839143"/>
            <a:ext cx="9285625" cy="600177"/>
            <a:chOff x="1580623" y="2945512"/>
            <a:chExt cx="9285625" cy="600177"/>
          </a:xfrm>
        </p:grpSpPr>
        <p:sp>
          <p:nvSpPr>
            <p:cNvPr id="19" name="사각형: 둥근 모서리 36">
              <a:extLst>
                <a:ext uri="{FF2B5EF4-FFF2-40B4-BE49-F238E27FC236}">
                  <a16:creationId xmlns:a16="http://schemas.microsoft.com/office/drawing/2014/main" id="{F4D73064-68A4-D5B3-67CF-69DB1A048C57}"/>
                </a:ext>
              </a:extLst>
            </p:cNvPr>
            <p:cNvSpPr/>
            <p:nvPr/>
          </p:nvSpPr>
          <p:spPr>
            <a:xfrm>
              <a:off x="1580623" y="2945512"/>
              <a:ext cx="9285625" cy="60017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endParaRPr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D122263C-0CD6-E47A-DD3F-61BB5DA44200}"/>
                </a:ext>
              </a:extLst>
            </p:cNvPr>
            <p:cNvSpPr/>
            <p:nvPr/>
          </p:nvSpPr>
          <p:spPr>
            <a:xfrm>
              <a:off x="1885207" y="3054118"/>
              <a:ext cx="8656850" cy="3829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GA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마케팅 전략</a:t>
              </a: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Pack 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설명 영상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(12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29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일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)</a:t>
              </a: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/1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 상품 변경사항 영상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(1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2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일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)</a:t>
              </a:r>
              <a:endPara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KB금융 본문체 Bold" panose="020B0803000000000000" pitchFamily="50" charset="-127"/>
                <a:ea typeface="KB금융 본문체 Bold" panose="020B0803000000000000" pitchFamily="50" charset="-127"/>
                <a:cs typeface="+mn-cs"/>
              </a:endParaRPr>
            </a:p>
          </p:txBody>
        </p:sp>
      </p:grp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EE06C8D6-661F-B08D-7899-C093D2958E1B}"/>
              </a:ext>
            </a:extLst>
          </p:cNvPr>
          <p:cNvGrpSpPr/>
          <p:nvPr/>
        </p:nvGrpSpPr>
        <p:grpSpPr>
          <a:xfrm>
            <a:off x="1580623" y="4339313"/>
            <a:ext cx="9285625" cy="600177"/>
            <a:chOff x="1580623" y="4544756"/>
            <a:chExt cx="9285625" cy="600177"/>
          </a:xfrm>
        </p:grpSpPr>
        <p:sp>
          <p:nvSpPr>
            <p:cNvPr id="13" name="사각형: 둥근 모서리 44">
              <a:extLst>
                <a:ext uri="{FF2B5EF4-FFF2-40B4-BE49-F238E27FC236}">
                  <a16:creationId xmlns:a16="http://schemas.microsoft.com/office/drawing/2014/main" id="{EA630058-0195-243E-91C1-8A1A5234FD37}"/>
                </a:ext>
              </a:extLst>
            </p:cNvPr>
            <p:cNvSpPr/>
            <p:nvPr/>
          </p:nvSpPr>
          <p:spPr>
            <a:xfrm>
              <a:off x="1580623" y="4544756"/>
              <a:ext cx="9285625" cy="60017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endParaRPr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B959C6E6-95F2-FEF5-2F50-4C69CBEB437A}"/>
                </a:ext>
              </a:extLst>
            </p:cNvPr>
            <p:cNvSpPr/>
            <p:nvPr/>
          </p:nvSpPr>
          <p:spPr>
            <a:xfrm>
              <a:off x="1868578" y="4658945"/>
              <a:ext cx="8656850" cy="3829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200" dirty="0">
                  <a:solidFill>
                    <a:srgbClr val="39302A">
                      <a:lumMod val="90000"/>
                      <a:lumOff val="10000"/>
                    </a:srgbClr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1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 </a:t>
              </a: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1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차 </a:t>
              </a:r>
              <a:r>
                <a:rPr kumimoji="0" lang="ko-KR" alt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리플렛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(1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</a:t>
              </a:r>
              <a:r>
                <a:rPr lang="en-US" altLang="ko-KR" sz="1600" dirty="0">
                  <a:solidFill>
                    <a:srgbClr val="39302A">
                      <a:lumMod val="90000"/>
                      <a:lumOff val="10000"/>
                    </a:srgbClr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5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일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)</a:t>
              </a:r>
              <a:endPara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/>
                <a:uLnTx/>
                <a:uFillTx/>
                <a:latin typeface="KB금융 본문체 Bold" panose="020B0803000000000000" pitchFamily="50" charset="-127"/>
                <a:ea typeface="KB금융 본문체 Bold" panose="020B0803000000000000" pitchFamily="50" charset="-127"/>
                <a:cs typeface="+mn-cs"/>
              </a:endParaRPr>
            </a:p>
          </p:txBody>
        </p:sp>
      </p:grp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E1B52ECC-C096-75D2-3924-DC0DFAB41ABF}"/>
              </a:ext>
            </a:extLst>
          </p:cNvPr>
          <p:cNvGrpSpPr/>
          <p:nvPr/>
        </p:nvGrpSpPr>
        <p:grpSpPr>
          <a:xfrm>
            <a:off x="1580623" y="3589228"/>
            <a:ext cx="9285625" cy="600177"/>
            <a:chOff x="1580623" y="3703554"/>
            <a:chExt cx="9285625" cy="600177"/>
          </a:xfrm>
        </p:grpSpPr>
        <p:sp>
          <p:nvSpPr>
            <p:cNvPr id="16" name="사각형: 둥근 모서리 40">
              <a:extLst>
                <a:ext uri="{FF2B5EF4-FFF2-40B4-BE49-F238E27FC236}">
                  <a16:creationId xmlns:a16="http://schemas.microsoft.com/office/drawing/2014/main" id="{DEFA7F90-7A99-EA42-7C92-1E6F97D25F79}"/>
                </a:ext>
              </a:extLst>
            </p:cNvPr>
            <p:cNvSpPr/>
            <p:nvPr/>
          </p:nvSpPr>
          <p:spPr>
            <a:xfrm>
              <a:off x="1580623" y="3703554"/>
              <a:ext cx="9285625" cy="600177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endParaRPr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01FEB4AA-8528-66CB-B56E-F1266253B7A4}"/>
                </a:ext>
              </a:extLst>
            </p:cNvPr>
            <p:cNvSpPr/>
            <p:nvPr/>
          </p:nvSpPr>
          <p:spPr>
            <a:xfrm>
              <a:off x="1885204" y="3823079"/>
              <a:ext cx="8656850" cy="3829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Zoom 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라이브 방송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(1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차 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: 12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월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27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일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/2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차 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: 12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29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일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)</a:t>
              </a:r>
              <a:endPara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본문체 Bold" panose="020B0803000000000000" pitchFamily="50" charset="-127"/>
                <a:ea typeface="KB금융 본문체 Bold" panose="020B0803000000000000" pitchFamily="50" charset="-127"/>
                <a:cs typeface="+mn-cs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0305B7E-E340-46EF-4DCC-8471AC641D9D}"/>
              </a:ext>
            </a:extLst>
          </p:cNvPr>
          <p:cNvGrpSpPr/>
          <p:nvPr/>
        </p:nvGrpSpPr>
        <p:grpSpPr>
          <a:xfrm>
            <a:off x="1575080" y="5089398"/>
            <a:ext cx="9285625" cy="600177"/>
            <a:chOff x="1575080" y="5385958"/>
            <a:chExt cx="9285625" cy="600177"/>
          </a:xfrm>
        </p:grpSpPr>
        <p:sp>
          <p:nvSpPr>
            <p:cNvPr id="28" name="사각형: 둥근 모서리 40">
              <a:extLst>
                <a:ext uri="{FF2B5EF4-FFF2-40B4-BE49-F238E27FC236}">
                  <a16:creationId xmlns:a16="http://schemas.microsoft.com/office/drawing/2014/main" id="{DEFA7F90-7A99-EA42-7C92-1E6F97D25F79}"/>
                </a:ext>
              </a:extLst>
            </p:cNvPr>
            <p:cNvSpPr/>
            <p:nvPr/>
          </p:nvSpPr>
          <p:spPr>
            <a:xfrm>
              <a:off x="1575080" y="5385958"/>
              <a:ext cx="9285625" cy="600177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endParaRPr>
            </a:p>
          </p:txBody>
        </p:sp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F3F03C52-EBB6-58E4-ABF8-1878B6B3DA15}"/>
                </a:ext>
              </a:extLst>
            </p:cNvPr>
            <p:cNvSpPr/>
            <p:nvPr/>
          </p:nvSpPr>
          <p:spPr>
            <a:xfrm>
              <a:off x="1887972" y="5484235"/>
              <a:ext cx="8656850" cy="4136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미라클</a:t>
              </a:r>
              <a:r>
                <a:rPr kumimoji="0" lang="ko-KR" alt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 러닝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(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교안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_12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29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일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)</a:t>
              </a: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/</a:t>
              </a:r>
              <a:r>
                <a:rPr kumimoji="0" lang="ko-KR" alt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소식팡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(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영상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_1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3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일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)</a:t>
              </a:r>
              <a:endPara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KB금융 본문체 Bold" panose="020B0803000000000000" pitchFamily="50" charset="-127"/>
                <a:ea typeface="KB금융 본문체 Bold" panose="020B0803000000000000" pitchFamily="50" charset="-127"/>
                <a:cs typeface="+mn-cs"/>
              </a:endParaRPr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EE45547C-8E4E-3B93-D81A-35C95E5A4C0C}"/>
              </a:ext>
            </a:extLst>
          </p:cNvPr>
          <p:cNvGrpSpPr/>
          <p:nvPr/>
        </p:nvGrpSpPr>
        <p:grpSpPr>
          <a:xfrm>
            <a:off x="1580623" y="5839484"/>
            <a:ext cx="9285625" cy="600177"/>
            <a:chOff x="1580623" y="5839484"/>
            <a:chExt cx="9285625" cy="600177"/>
          </a:xfrm>
        </p:grpSpPr>
        <p:sp>
          <p:nvSpPr>
            <p:cNvPr id="4" name="사각형: 둥근 모서리 44">
              <a:extLst>
                <a:ext uri="{FF2B5EF4-FFF2-40B4-BE49-F238E27FC236}">
                  <a16:creationId xmlns:a16="http://schemas.microsoft.com/office/drawing/2014/main" id="{E3F5025A-9433-727D-20D4-78B775E18E53}"/>
                </a:ext>
              </a:extLst>
            </p:cNvPr>
            <p:cNvSpPr/>
            <p:nvPr/>
          </p:nvSpPr>
          <p:spPr>
            <a:xfrm>
              <a:off x="1580623" y="5839484"/>
              <a:ext cx="9285625" cy="60017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endParaRPr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8E393773-4954-6B48-376B-2475A5DB5888}"/>
                </a:ext>
              </a:extLst>
            </p:cNvPr>
            <p:cNvSpPr/>
            <p:nvPr/>
          </p:nvSpPr>
          <p:spPr>
            <a:xfrm>
              <a:off x="1642188" y="5914747"/>
              <a:ext cx="9125339" cy="476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Together </a:t>
              </a:r>
              <a:r>
                <a:rPr lang="en-US" altLang="ko-KR" sz="22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KB </a:t>
              </a:r>
              <a:r>
                <a:rPr lang="ko-KR" altLang="en-US" sz="22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지원</a:t>
              </a:r>
              <a:r>
                <a:rPr lang="en-US" altLang="ko-KR" sz="22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/</a:t>
              </a:r>
              <a:r>
                <a:rPr lang="ko-KR" altLang="en-US" sz="2200" dirty="0" err="1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학습체</a:t>
              </a:r>
              <a:r>
                <a:rPr lang="ko-KR" altLang="en-US" sz="22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 주제 공유</a:t>
              </a:r>
              <a:endParaRPr kumimoji="0" lang="ko-KR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KB금융 본문체 Bold" panose="020B0803000000000000" pitchFamily="50" charset="-127"/>
                <a:ea typeface="KB금융 본문체 Bold" panose="020B0803000000000000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91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7991B275-464D-FAEA-8B90-37A9204993DB}"/>
              </a:ext>
            </a:extLst>
          </p:cNvPr>
          <p:cNvGrpSpPr/>
          <p:nvPr/>
        </p:nvGrpSpPr>
        <p:grpSpPr>
          <a:xfrm>
            <a:off x="649708" y="590711"/>
            <a:ext cx="6385578" cy="669611"/>
            <a:chOff x="637721" y="551145"/>
            <a:chExt cx="6836901" cy="78913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A5CB47F-61C1-6C78-A349-DA1FC47FA4EF}"/>
                </a:ext>
              </a:extLst>
            </p:cNvPr>
            <p:cNvSpPr txBox="1"/>
            <p:nvPr/>
          </p:nvSpPr>
          <p:spPr>
            <a:xfrm>
              <a:off x="656241" y="651124"/>
              <a:ext cx="6818381" cy="68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3200" dirty="0">
                  <a:solidFill>
                    <a:srgbClr val="39302A">
                      <a:lumMod val="90000"/>
                      <a:lumOff val="10000"/>
                    </a:srgbClr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24. 1</a:t>
              </a:r>
              <a:r>
                <a:rPr kumimoji="0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 </a:t>
              </a:r>
              <a:r>
                <a:rPr kumimoji="0" lang="en-US" altLang="ko-K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GA</a:t>
              </a:r>
              <a:r>
                <a:rPr kumimoji="0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마케팅 교육</a:t>
              </a:r>
              <a:r>
                <a:rPr kumimoji="0" lang="en-US" altLang="ko-K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/</a:t>
              </a:r>
              <a:r>
                <a:rPr kumimoji="0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39302A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행사 일정</a:t>
              </a:r>
            </a:p>
          </p:txBody>
        </p:sp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6EE259C1-0A71-626B-DD65-D3610978CB6D}"/>
                </a:ext>
              </a:extLst>
            </p:cNvPr>
            <p:cNvCxnSpPr>
              <a:cxnSpLocks/>
            </p:cNvCxnSpPr>
            <p:nvPr/>
          </p:nvCxnSpPr>
          <p:spPr>
            <a:xfrm>
              <a:off x="637721" y="551145"/>
              <a:ext cx="6285270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그룹 4"/>
          <p:cNvGrpSpPr/>
          <p:nvPr/>
        </p:nvGrpSpPr>
        <p:grpSpPr>
          <a:xfrm>
            <a:off x="1554938" y="4007965"/>
            <a:ext cx="9285625" cy="918426"/>
            <a:chOff x="1580623" y="1375286"/>
            <a:chExt cx="9285625" cy="600177"/>
          </a:xfrm>
        </p:grpSpPr>
        <p:sp>
          <p:nvSpPr>
            <p:cNvPr id="7" name="사각형: 둥근 모서리 28">
              <a:extLst>
                <a:ext uri="{FF2B5EF4-FFF2-40B4-BE49-F238E27FC236}">
                  <a16:creationId xmlns:a16="http://schemas.microsoft.com/office/drawing/2014/main" id="{74641AE6-C93C-15A2-0749-5CFDC02262C0}"/>
                </a:ext>
              </a:extLst>
            </p:cNvPr>
            <p:cNvSpPr/>
            <p:nvPr/>
          </p:nvSpPr>
          <p:spPr>
            <a:xfrm>
              <a:off x="1580623" y="1375286"/>
              <a:ext cx="9285625" cy="60017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endParaRPr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8E393773-4954-6B48-376B-2475A5DB5888}"/>
                </a:ext>
              </a:extLst>
            </p:cNvPr>
            <p:cNvSpPr/>
            <p:nvPr/>
          </p:nvSpPr>
          <p:spPr>
            <a:xfrm>
              <a:off x="1705398" y="1452264"/>
              <a:ext cx="9044608" cy="476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24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차세대 전산 화면 교육</a:t>
              </a:r>
              <a:r>
                <a:rPr lang="en-US" altLang="ko-KR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_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대표매니저 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: 1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월 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17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일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(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수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), </a:t>
              </a:r>
              <a:r>
                <a:rPr lang="ko-KR" altLang="en-US" sz="1600" dirty="0" err="1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마케터지점장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 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: 1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월 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18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일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(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목</a:t>
              </a:r>
              <a:r>
                <a:rPr lang="en-US" altLang="ko-KR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)/</a:t>
              </a:r>
              <a:r>
                <a:rPr lang="ko-KR" altLang="en-US" sz="1600" dirty="0" err="1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인재니움</a:t>
              </a:r>
              <a:r>
                <a:rPr lang="ko-KR" altLang="en-US" sz="16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 수원</a:t>
              </a:r>
              <a:endParaRPr kumimoji="0" lang="ko-KR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본문체 Bold" panose="020B0803000000000000" pitchFamily="50" charset="-127"/>
                <a:ea typeface="KB금융 본문체 Bold" panose="020B0803000000000000" pitchFamily="50" charset="-127"/>
                <a:cs typeface="+mn-cs"/>
              </a:endParaRPr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9C812884-6846-C39F-54DA-A5A5D4AF5FC8}"/>
              </a:ext>
            </a:extLst>
          </p:cNvPr>
          <p:cNvGrpSpPr/>
          <p:nvPr/>
        </p:nvGrpSpPr>
        <p:grpSpPr>
          <a:xfrm>
            <a:off x="1554938" y="2768455"/>
            <a:ext cx="9285625" cy="918426"/>
            <a:chOff x="1554938" y="1661928"/>
            <a:chExt cx="9285625" cy="918426"/>
          </a:xfrm>
        </p:grpSpPr>
        <p:sp>
          <p:nvSpPr>
            <p:cNvPr id="4" name="사각형: 둥근 모서리 32">
              <a:extLst>
                <a:ext uri="{FF2B5EF4-FFF2-40B4-BE49-F238E27FC236}">
                  <a16:creationId xmlns:a16="http://schemas.microsoft.com/office/drawing/2014/main" id="{2E682FFB-4143-A7E9-A575-0DDCC2CEE95C}"/>
                </a:ext>
              </a:extLst>
            </p:cNvPr>
            <p:cNvSpPr/>
            <p:nvPr/>
          </p:nvSpPr>
          <p:spPr>
            <a:xfrm>
              <a:off x="1554938" y="1661928"/>
              <a:ext cx="9285625" cy="91842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endParaRPr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D30BFA99-F159-7864-170F-47A97E37A95C}"/>
                </a:ext>
              </a:extLst>
            </p:cNvPr>
            <p:cNvSpPr/>
            <p:nvPr/>
          </p:nvSpPr>
          <p:spPr>
            <a:xfrm>
              <a:off x="1785161" y="1751162"/>
              <a:ext cx="8656850" cy="7293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400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1</a:t>
              </a:r>
              <a:r>
                <a:rPr lang="ko-KR" altLang="en-US" sz="2400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월 신임지점장 </a:t>
              </a:r>
              <a:r>
                <a:rPr lang="ko-KR" altLang="en-US" sz="2400" dirty="0" err="1">
                  <a:solidFill>
                    <a:schemeClr val="tx2">
                      <a:lumMod val="90000"/>
                      <a:lumOff val="10000"/>
                    </a:schemeClr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온보딩</a:t>
              </a:r>
              <a:r>
                <a:rPr lang="ko-KR" altLang="en-US" sz="2400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 과정</a:t>
              </a:r>
              <a:r>
                <a:rPr lang="en-US" altLang="ko-KR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_1</a:t>
              </a:r>
              <a:r>
                <a:rPr lang="ko-KR" altLang="en-US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월 </a:t>
              </a:r>
              <a:r>
                <a:rPr lang="en-US" altLang="ko-KR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16(</a:t>
              </a:r>
              <a:r>
                <a:rPr lang="ko-KR" altLang="en-US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화</a:t>
              </a:r>
              <a:r>
                <a:rPr lang="en-US" altLang="ko-KR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)~17</a:t>
              </a:r>
              <a:r>
                <a:rPr lang="ko-KR" altLang="en-US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일</a:t>
              </a:r>
              <a:r>
                <a:rPr lang="en-US" altLang="ko-KR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(</a:t>
              </a:r>
              <a:r>
                <a:rPr lang="ko-KR" altLang="en-US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수</a:t>
              </a:r>
              <a:r>
                <a:rPr lang="en-US" altLang="ko-KR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)/</a:t>
              </a:r>
              <a:r>
                <a:rPr lang="ko-KR" altLang="en-US" dirty="0" err="1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인재니움</a:t>
              </a:r>
              <a:r>
                <a:rPr lang="ko-KR" altLang="en-US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 수원</a:t>
              </a:r>
              <a:endParaRPr kumimoji="0" lang="ko-KR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본문체 Bold" panose="020B0803000000000000" pitchFamily="50" charset="-127"/>
                <a:ea typeface="KB금융 본문체 Bold" panose="020B0803000000000000" pitchFamily="50" charset="-127"/>
                <a:cs typeface="+mn-cs"/>
              </a:endParaRP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2B3623BD-B64D-18C9-9649-9DD2DB456E34}"/>
              </a:ext>
            </a:extLst>
          </p:cNvPr>
          <p:cNvGrpSpPr/>
          <p:nvPr/>
        </p:nvGrpSpPr>
        <p:grpSpPr>
          <a:xfrm>
            <a:off x="1554938" y="5247476"/>
            <a:ext cx="9285625" cy="917966"/>
            <a:chOff x="1554938" y="3962186"/>
            <a:chExt cx="9285625" cy="917966"/>
          </a:xfrm>
        </p:grpSpPr>
        <p:sp>
          <p:nvSpPr>
            <p:cNvPr id="14" name="사각형: 둥근 모서리 32">
              <a:extLst>
                <a:ext uri="{FF2B5EF4-FFF2-40B4-BE49-F238E27FC236}">
                  <a16:creationId xmlns:a16="http://schemas.microsoft.com/office/drawing/2014/main" id="{09570265-5713-2D18-ABDB-AC22A293826F}"/>
                </a:ext>
              </a:extLst>
            </p:cNvPr>
            <p:cNvSpPr/>
            <p:nvPr/>
          </p:nvSpPr>
          <p:spPr>
            <a:xfrm>
              <a:off x="1554938" y="3962186"/>
              <a:ext cx="9285625" cy="91796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endParaRPr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64DCE870-E52F-7DB5-E89D-89C05FF503B4}"/>
                </a:ext>
              </a:extLst>
            </p:cNvPr>
            <p:cNvSpPr/>
            <p:nvPr/>
          </p:nvSpPr>
          <p:spPr>
            <a:xfrm>
              <a:off x="1892763" y="4122655"/>
              <a:ext cx="8656850" cy="5857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1</a:t>
              </a:r>
              <a:r>
                <a: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 스타클럽 </a:t>
              </a:r>
              <a:r>
                <a: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Day</a:t>
              </a:r>
              <a:r>
                <a:rPr lang="en-US" altLang="ko-KR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(</a:t>
              </a:r>
              <a:r>
                <a:rPr kumimoji="0" lang="en-US" altLang="ko-KR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1</a:t>
              </a:r>
              <a:r>
                <a:rPr kumimoji="0" lang="ko-KR" alt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월 </a:t>
              </a:r>
              <a:r>
                <a:rPr kumimoji="0" lang="en-US" altLang="ko-KR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18</a:t>
              </a:r>
              <a:r>
                <a:rPr kumimoji="0" lang="ko-KR" alt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일</a:t>
              </a:r>
              <a:r>
                <a:rPr kumimoji="0" lang="en-US" altLang="ko-KR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(</a:t>
              </a:r>
              <a:r>
                <a:rPr kumimoji="0" lang="ko-KR" alt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목</a:t>
              </a:r>
              <a:r>
                <a:rPr kumimoji="0" lang="en-US" altLang="ko-KR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),</a:t>
              </a:r>
              <a:r>
                <a:rPr kumimoji="0" lang="ko-KR" alt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 </a:t>
              </a:r>
              <a:r>
                <a:rPr kumimoji="0" lang="en-US" altLang="ko-KR" b="0" i="0" u="none" strike="noStrike" kern="1200" cap="none" spc="0" normalizeH="0" baseline="0" noProof="0" dirty="0">
                  <a:ln>
                    <a:noFill/>
                  </a:ln>
                  <a:solidFill>
                    <a:srgbClr val="51443B"/>
                  </a:solidFill>
                  <a:effectLst/>
                  <a:uLnTx/>
                  <a:uFillTx/>
                  <a:latin typeface="KB금융 본문체 Bold" panose="020B0803000000000000" pitchFamily="50" charset="-127"/>
                  <a:ea typeface="KB금융 본문체 Bold" panose="020B0803000000000000" pitchFamily="50" charset="-127"/>
                  <a:cs typeface="+mn-cs"/>
                </a:rPr>
                <a:t>Zoom)</a:t>
              </a:r>
              <a:endParaRPr kumimoji="0" lang="ko-KR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KB금융 본문체 Bold" panose="020B0803000000000000" pitchFamily="50" charset="-127"/>
                <a:ea typeface="KB금융 본문체 Bold" panose="020B0803000000000000" pitchFamily="50" charset="-127"/>
                <a:cs typeface="+mn-cs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4529BEE0-166F-7CD1-5FA0-9FF13ECFD32D}"/>
              </a:ext>
            </a:extLst>
          </p:cNvPr>
          <p:cNvGrpSpPr/>
          <p:nvPr/>
        </p:nvGrpSpPr>
        <p:grpSpPr>
          <a:xfrm>
            <a:off x="1568192" y="1528945"/>
            <a:ext cx="9285625" cy="918426"/>
            <a:chOff x="1580623" y="1375286"/>
            <a:chExt cx="9285625" cy="600177"/>
          </a:xfrm>
        </p:grpSpPr>
        <p:sp>
          <p:nvSpPr>
            <p:cNvPr id="12" name="사각형: 둥근 모서리 28">
              <a:extLst>
                <a:ext uri="{FF2B5EF4-FFF2-40B4-BE49-F238E27FC236}">
                  <a16:creationId xmlns:a16="http://schemas.microsoft.com/office/drawing/2014/main" id="{3245BF8F-4C38-884A-5777-D4ED443E9D20}"/>
                </a:ext>
              </a:extLst>
            </p:cNvPr>
            <p:cNvSpPr/>
            <p:nvPr/>
          </p:nvSpPr>
          <p:spPr>
            <a:xfrm>
              <a:off x="1580623" y="1375286"/>
              <a:ext cx="9285625" cy="60017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B금융 본문체 Light" panose="020B0303000000000000" pitchFamily="50" charset="-127"/>
                <a:ea typeface="KB금융 본문체 Light" panose="020B0303000000000000" pitchFamily="50" charset="-127"/>
                <a:cs typeface="+mn-cs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9F2C0832-E3DE-59C3-320C-28F3E3301E1F}"/>
                </a:ext>
              </a:extLst>
            </p:cNvPr>
            <p:cNvSpPr/>
            <p:nvPr/>
          </p:nvSpPr>
          <p:spPr>
            <a:xfrm>
              <a:off x="1843640" y="1452264"/>
              <a:ext cx="8656850" cy="476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4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1</a:t>
              </a:r>
              <a:r>
                <a:rPr lang="ko-KR" altLang="en-US" sz="24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월 신임 청약매니저 직무교육</a:t>
              </a:r>
              <a:r>
                <a:rPr lang="en-US" altLang="ko-KR" sz="2400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_</a:t>
              </a:r>
              <a:r>
                <a:rPr lang="en-US" altLang="ko-KR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1</a:t>
              </a:r>
              <a:r>
                <a:rPr lang="ko-KR" altLang="en-US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월 </a:t>
              </a:r>
              <a:r>
                <a:rPr lang="en-US" altLang="ko-KR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9(</a:t>
              </a:r>
              <a:r>
                <a:rPr lang="ko-KR" altLang="en-US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화</a:t>
              </a:r>
              <a:r>
                <a:rPr lang="en-US" altLang="ko-KR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)~10</a:t>
              </a:r>
              <a:r>
                <a:rPr lang="ko-KR" altLang="en-US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일</a:t>
              </a:r>
              <a:r>
                <a:rPr lang="en-US" altLang="ko-KR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(</a:t>
              </a:r>
              <a:r>
                <a:rPr lang="ko-KR" altLang="en-US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수</a:t>
              </a:r>
              <a:r>
                <a:rPr lang="en-US" altLang="ko-KR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)/</a:t>
              </a:r>
              <a:r>
                <a:rPr lang="ko-KR" altLang="en-US" dirty="0" err="1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인재니움</a:t>
              </a:r>
              <a:r>
                <a:rPr lang="ko-KR" altLang="en-US" dirty="0">
                  <a:solidFill>
                    <a:srgbClr val="51443B"/>
                  </a:solidFill>
                  <a:latin typeface="KB금융 본문체 Bold" panose="020B0803000000000000" pitchFamily="50" charset="-127"/>
                  <a:ea typeface="KB금융 본문체 Bold" panose="020B0803000000000000" pitchFamily="50" charset="-127"/>
                </a:rPr>
                <a:t> 수원</a:t>
              </a:r>
              <a:endParaRPr kumimoji="0" lang="ko-KR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KB금융 본문체 Bold" panose="020B0803000000000000" pitchFamily="50" charset="-127"/>
                <a:ea typeface="KB금융 본문체 Bold" panose="020B0803000000000000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708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4973" y="2813055"/>
            <a:ext cx="8417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상품 변경 사항 안내</a:t>
            </a:r>
            <a:endParaRPr lang="en-US" altLang="ko-KR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673CE0-68FD-0847-13BE-8D6A162E8FAF}"/>
              </a:ext>
            </a:extLst>
          </p:cNvPr>
          <p:cNvSpPr txBox="1"/>
          <p:nvPr/>
        </p:nvSpPr>
        <p:spPr>
          <a:xfrm>
            <a:off x="1578751" y="1939083"/>
            <a:ext cx="841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24.1</a:t>
            </a:r>
            <a:r>
              <a:rPr lang="ko-KR" altLang="en-US" sz="3200" b="1" dirty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B금융 제목체 Bold"/>
                <a:ea typeface="KB금융 본문체 Medium"/>
              </a:rPr>
              <a:t>월 주요 이슈</a:t>
            </a:r>
            <a:endParaRPr lang="en-US" altLang="ko-KR" sz="3200" b="1" dirty="0"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B금융 제목체 Medium" panose="020B0603000000000000" pitchFamily="50" charset="-127"/>
              <a:ea typeface="KB금융 제목체 Medium" panose="020B06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858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오텐텐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1/2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종 분리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2994024" cy="377119"/>
            <a:chOff x="545389" y="906639"/>
            <a:chExt cx="2994024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6436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뇌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허혈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진단시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납면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 탑재</a:t>
              </a: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A0E51CD-6A9E-34C1-F96C-A4D258A4C11A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 dirty="0">
              <a:solidFill>
                <a:schemeClr val="tx1">
                  <a:lumMod val="95000"/>
                  <a:lumOff val="5000"/>
                  <a:alpha val="80000"/>
                </a:schemeClr>
              </a:solidFill>
              <a:effectLst/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11EE65B-7A4A-2574-4236-23F42C99143E}"/>
              </a:ext>
            </a:extLst>
          </p:cNvPr>
          <p:cNvSpPr/>
          <p:nvPr/>
        </p:nvSpPr>
        <p:spPr>
          <a:xfrm>
            <a:off x="2089728" y="1686293"/>
            <a:ext cx="8269793" cy="2310548"/>
          </a:xfrm>
          <a:prstGeom prst="rect">
            <a:avLst/>
          </a:prstGeom>
          <a:gradFill flip="none" rotWithShape="1">
            <a:gsLst>
              <a:gs pos="20000">
                <a:schemeClr val="accent1">
                  <a:lumMod val="60000"/>
                  <a:lumOff val="40000"/>
                </a:schemeClr>
              </a:gs>
              <a:gs pos="34000">
                <a:schemeClr val="bg2">
                  <a:lumMod val="40000"/>
                  <a:lumOff val="60000"/>
                </a:schemeClr>
              </a:gs>
              <a:gs pos="58000">
                <a:schemeClr val="accent1">
                  <a:lumMod val="40000"/>
                  <a:lumOff val="60000"/>
                </a:schemeClr>
              </a:gs>
            </a:gsLst>
            <a:lin ang="5400000" scaled="1"/>
            <a:tileRect/>
          </a:gradFill>
          <a:ln w="57150">
            <a:solidFill>
              <a:schemeClr val="accent2">
                <a:lumMod val="20000"/>
                <a:lumOff val="80000"/>
              </a:schemeClr>
            </a:solidFill>
          </a:ln>
          <a:effectLst>
            <a:softEdge rad="2540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5400" dirty="0" err="1">
                <a:solidFill>
                  <a:srgbClr val="51443B"/>
                </a:solidFill>
                <a:latin typeface="+mj-ea"/>
                <a:ea typeface="+mj-ea"/>
              </a:rPr>
              <a:t>오텐텐</a:t>
            </a:r>
            <a:r>
              <a:rPr lang="ko-KR" altLang="en-US" sz="5400" dirty="0">
                <a:solidFill>
                  <a:srgbClr val="51443B"/>
                </a:solidFill>
                <a:latin typeface="+mj-ea"/>
                <a:ea typeface="+mj-ea"/>
              </a:rPr>
              <a:t> 뇌</a:t>
            </a:r>
            <a:r>
              <a:rPr lang="en-US" altLang="ko-KR" sz="5400" dirty="0">
                <a:solidFill>
                  <a:srgbClr val="51443B"/>
                </a:solidFill>
                <a:latin typeface="+mj-ea"/>
                <a:ea typeface="+mj-ea"/>
              </a:rPr>
              <a:t>/</a:t>
            </a:r>
            <a:r>
              <a:rPr lang="ko-KR" altLang="en-US" sz="5400" dirty="0" err="1">
                <a:solidFill>
                  <a:srgbClr val="51443B"/>
                </a:solidFill>
                <a:latin typeface="+mj-ea"/>
                <a:ea typeface="+mj-ea"/>
              </a:rPr>
              <a:t>허혈</a:t>
            </a:r>
            <a:r>
              <a:rPr lang="ko-KR" altLang="en-US" sz="5400" dirty="0">
                <a:solidFill>
                  <a:srgbClr val="51443B"/>
                </a:solidFill>
                <a:latin typeface="+mj-ea"/>
                <a:ea typeface="+mj-ea"/>
              </a:rPr>
              <a:t> </a:t>
            </a:r>
            <a:r>
              <a:rPr lang="ko-KR" altLang="en-US" sz="5400" dirty="0" err="1">
                <a:solidFill>
                  <a:srgbClr val="51443B"/>
                </a:solidFill>
                <a:latin typeface="+mj-ea"/>
                <a:ea typeface="+mj-ea"/>
              </a:rPr>
              <a:t>납면</a:t>
            </a:r>
            <a:r>
              <a:rPr lang="ko-KR" altLang="en-US" sz="5400" dirty="0">
                <a:solidFill>
                  <a:srgbClr val="51443B"/>
                </a:solidFill>
                <a:latin typeface="+mj-ea"/>
                <a:ea typeface="+mj-ea"/>
              </a:rPr>
              <a:t> 탑재</a:t>
            </a:r>
            <a:endParaRPr lang="en-US" altLang="ko-KR" sz="4600" dirty="0">
              <a:solidFill>
                <a:schemeClr val="tx2">
                  <a:lumMod val="90000"/>
                  <a:lumOff val="10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2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종분리</a:t>
            </a:r>
            <a:r>
              <a:rPr lang="ko-KR" altLang="en-US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 </a:t>
            </a:r>
            <a:r>
              <a:rPr lang="en-US" altLang="ko-KR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1</a:t>
            </a:r>
            <a:r>
              <a:rPr lang="ko-KR" altLang="en-US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종</a:t>
            </a:r>
            <a:r>
              <a:rPr lang="en-US" altLang="ko-KR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(15~40</a:t>
            </a:r>
            <a:r>
              <a:rPr lang="ko-KR" altLang="en-US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세</a:t>
            </a:r>
            <a:r>
              <a:rPr lang="en-US" altLang="ko-KR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)/2</a:t>
            </a:r>
            <a:r>
              <a:rPr lang="ko-KR" altLang="en-US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종</a:t>
            </a:r>
            <a:r>
              <a:rPr lang="en-US" altLang="ko-KR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(41~65</a:t>
            </a:r>
            <a:r>
              <a:rPr lang="ko-KR" altLang="en-US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세</a:t>
            </a:r>
            <a:r>
              <a:rPr lang="en-US" altLang="ko-KR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)</a:t>
            </a:r>
            <a:endParaRPr lang="ko-KR" altLang="en-US" sz="4600" dirty="0">
              <a:solidFill>
                <a:schemeClr val="tx2">
                  <a:lumMod val="90000"/>
                  <a:lumOff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DC2B6D-5544-308F-601B-1A2E8D963551}"/>
              </a:ext>
            </a:extLst>
          </p:cNvPr>
          <p:cNvSpPr txBox="1"/>
          <p:nvPr/>
        </p:nvSpPr>
        <p:spPr>
          <a:xfrm>
            <a:off x="1958010" y="4322488"/>
            <a:ext cx="866692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4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☞</a:t>
            </a:r>
            <a:r>
              <a:rPr lang="en-US" altLang="ko-KR" sz="44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 1</a:t>
            </a:r>
            <a:r>
              <a:rPr lang="ko-KR" altLang="en-US" sz="44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종 </a:t>
            </a:r>
            <a:r>
              <a:rPr lang="ko-KR" altLang="en-US" sz="4400" dirty="0">
                <a:solidFill>
                  <a:srgbClr val="FF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뇌</a:t>
            </a:r>
            <a:r>
              <a:rPr lang="en-US" altLang="ko-KR" sz="4400" dirty="0">
                <a:solidFill>
                  <a:srgbClr val="FF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/</a:t>
            </a:r>
            <a:r>
              <a:rPr lang="ko-KR" altLang="en-US" sz="4400" dirty="0" err="1">
                <a:solidFill>
                  <a:srgbClr val="FF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허혈</a:t>
            </a:r>
            <a:r>
              <a:rPr lang="ko-KR" altLang="en-US" sz="4400" dirty="0">
                <a:solidFill>
                  <a:srgbClr val="FF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 </a:t>
            </a:r>
            <a:r>
              <a:rPr lang="ko-KR" altLang="en-US" sz="4400" dirty="0" err="1">
                <a:solidFill>
                  <a:srgbClr val="FF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납면</a:t>
            </a:r>
            <a:r>
              <a:rPr lang="ko-KR" altLang="en-US" sz="4400" dirty="0">
                <a:solidFill>
                  <a:srgbClr val="FF0000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 포함 </a:t>
            </a:r>
            <a:r>
              <a:rPr lang="en-US" altLang="ko-KR" sz="44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12</a:t>
            </a:r>
            <a:r>
              <a:rPr lang="ko-KR" altLang="en-US" sz="44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대 </a:t>
            </a:r>
            <a:r>
              <a:rPr lang="ko-KR" altLang="en-US" sz="4400" dirty="0" err="1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납면</a:t>
            </a:r>
            <a:endParaRPr lang="en-US" altLang="ko-KR" sz="4400" dirty="0">
              <a:solidFill>
                <a:srgbClr val="51443B"/>
              </a:solidFill>
              <a:latin typeface="KB금융 제목체 Bold"/>
              <a:ea typeface="KB금융 제목체 Bold"/>
              <a:sym typeface="Wingdings" panose="05000000000000000000" pitchFamily="2" charset="2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44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2</a:t>
            </a:r>
            <a:r>
              <a:rPr lang="ko-KR" altLang="en-US" sz="44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종 기존 </a:t>
            </a:r>
            <a:r>
              <a:rPr lang="en-US" altLang="ko-KR" sz="44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12</a:t>
            </a:r>
            <a:r>
              <a:rPr lang="ko-KR" altLang="en-US" sz="44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대 </a:t>
            </a:r>
            <a:r>
              <a:rPr lang="ko-KR" altLang="en-US" sz="4400" dirty="0" err="1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납면</a:t>
            </a:r>
            <a:r>
              <a:rPr lang="ko-KR" altLang="en-US" sz="44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 동일</a:t>
            </a:r>
            <a:endParaRPr lang="en-US" altLang="ko-KR" dirty="0">
              <a:solidFill>
                <a:srgbClr val="51443B"/>
              </a:solidFill>
              <a:latin typeface="KB금융 제목체 Bold"/>
              <a:ea typeface="KB금융 제목체 Bold"/>
              <a:sym typeface="Wingdings" panose="05000000000000000000" pitchFamily="2" charset="2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(*</a:t>
            </a:r>
            <a:r>
              <a:rPr lang="ko-KR" altLang="en-US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무해지형은 </a:t>
            </a:r>
            <a:r>
              <a:rPr lang="ko-KR" altLang="en-US" dirty="0" err="1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외상성뇌출혈</a:t>
            </a:r>
            <a:r>
              <a:rPr lang="ko-KR" altLang="en-US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 포함 </a:t>
            </a:r>
            <a:r>
              <a:rPr lang="en-US" altLang="ko-KR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13</a:t>
            </a:r>
            <a:r>
              <a:rPr lang="ko-KR" altLang="en-US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대 </a:t>
            </a:r>
            <a:r>
              <a:rPr lang="ko-KR" altLang="en-US" dirty="0" err="1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납면</a:t>
            </a:r>
            <a:r>
              <a:rPr lang="en-US" altLang="ko-KR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)</a:t>
            </a:r>
            <a:r>
              <a:rPr lang="ko-KR" altLang="en-US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 </a:t>
            </a:r>
            <a:endParaRPr kumimoji="0" lang="en-US" altLang="ko-KR" b="0" i="0" u="none" strike="noStrike" kern="1200" cap="none" spc="0" normalizeH="0" baseline="0" noProof="0" dirty="0">
              <a:ln>
                <a:noFill/>
              </a:ln>
              <a:solidFill>
                <a:srgbClr val="51443B"/>
              </a:solidFill>
              <a:effectLst/>
              <a:uLnTx/>
              <a:uFillTx/>
              <a:latin typeface="+mj-ea"/>
              <a:ea typeface="+mj-ea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0313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종합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/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자녀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/</a:t>
            </a: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유병자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</a:t>
            </a: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신담보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탑재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5481885" cy="377119"/>
            <a:chOff x="545389" y="906639"/>
            <a:chExt cx="5481885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5131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365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일당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체증형수술비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질병재활치료비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/1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KB금융 제목체 Bold"/>
                  <a:ea typeface="나눔고딕 ExtraBold" pitchFamily="2" charset="-127"/>
                  <a:cs typeface="+mn-cs"/>
                </a:rPr>
                <a:t>인실일당</a:t>
              </a: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A0E51CD-6A9E-34C1-F96C-A4D258A4C11A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 dirty="0">
              <a:solidFill>
                <a:schemeClr val="tx1">
                  <a:lumMod val="95000"/>
                  <a:lumOff val="5000"/>
                  <a:alpha val="80000"/>
                </a:schemeClr>
              </a:solidFill>
              <a:effectLst/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CD7EEBE-F36B-02F3-235C-E9FCB61590FE}"/>
              </a:ext>
            </a:extLst>
          </p:cNvPr>
          <p:cNvSpPr/>
          <p:nvPr/>
        </p:nvSpPr>
        <p:spPr>
          <a:xfrm>
            <a:off x="2089728" y="1686293"/>
            <a:ext cx="8269793" cy="2310548"/>
          </a:xfrm>
          <a:prstGeom prst="rect">
            <a:avLst/>
          </a:prstGeom>
          <a:gradFill flip="none" rotWithShape="1">
            <a:gsLst>
              <a:gs pos="20000">
                <a:schemeClr val="accent1">
                  <a:lumMod val="60000"/>
                  <a:lumOff val="40000"/>
                </a:schemeClr>
              </a:gs>
              <a:gs pos="34000">
                <a:schemeClr val="bg2">
                  <a:lumMod val="40000"/>
                  <a:lumOff val="60000"/>
                </a:schemeClr>
              </a:gs>
              <a:gs pos="58000">
                <a:schemeClr val="accent1">
                  <a:lumMod val="40000"/>
                  <a:lumOff val="60000"/>
                </a:schemeClr>
              </a:gs>
            </a:gsLst>
            <a:lin ang="5400000" scaled="1"/>
            <a:tileRect/>
          </a:gradFill>
          <a:ln w="57150">
            <a:solidFill>
              <a:schemeClr val="accent2">
                <a:lumMod val="20000"/>
                <a:lumOff val="80000"/>
              </a:schemeClr>
            </a:solidFill>
          </a:ln>
          <a:effectLst>
            <a:softEdge rad="2540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54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주력상품 </a:t>
            </a:r>
            <a:r>
              <a:rPr lang="ko-KR" altLang="en-US" sz="54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신담보</a:t>
            </a:r>
            <a:r>
              <a:rPr lang="ko-KR" altLang="en-US" sz="54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 탑재</a:t>
            </a:r>
            <a:endParaRPr lang="en-US" altLang="ko-KR" sz="4600" dirty="0">
              <a:solidFill>
                <a:schemeClr val="tx2">
                  <a:lumMod val="90000"/>
                  <a:lumOff val="10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365</a:t>
            </a:r>
            <a:r>
              <a:rPr lang="ko-KR" altLang="en-US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일당</a:t>
            </a:r>
            <a:r>
              <a:rPr lang="en-US" altLang="ko-KR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28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체증형수술비</a:t>
            </a:r>
            <a:r>
              <a:rPr lang="en-US" altLang="ko-KR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질병재활치료비</a:t>
            </a:r>
            <a:r>
              <a:rPr lang="en-US" altLang="ko-KR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/1</a:t>
            </a:r>
            <a:r>
              <a:rPr lang="ko-KR" altLang="en-US" sz="28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인실일당</a:t>
            </a:r>
            <a:endParaRPr lang="ko-KR" altLang="en-US" sz="4600" dirty="0">
              <a:solidFill>
                <a:schemeClr val="tx2">
                  <a:lumMod val="90000"/>
                  <a:lumOff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F04A02-FC94-21BE-86EF-175F0F36D57E}"/>
              </a:ext>
            </a:extLst>
          </p:cNvPr>
          <p:cNvSpPr txBox="1"/>
          <p:nvPr/>
        </p:nvSpPr>
        <p:spPr>
          <a:xfrm>
            <a:off x="2089728" y="4464585"/>
            <a:ext cx="826979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6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☞</a:t>
            </a:r>
            <a:r>
              <a:rPr lang="en-US" altLang="ko-KR" sz="36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 365</a:t>
            </a:r>
            <a:r>
              <a:rPr lang="ko-KR" altLang="en-US" sz="36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일 한도 입원일당</a:t>
            </a:r>
            <a:endParaRPr lang="en-US" altLang="ko-KR" sz="3600" dirty="0">
              <a:solidFill>
                <a:srgbClr val="51443B"/>
              </a:solidFill>
              <a:latin typeface="KB금융 제목체 Bold"/>
              <a:ea typeface="KB금융 제목체 Bold"/>
              <a:sym typeface="Wingdings" panose="05000000000000000000" pitchFamily="2" charset="2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/</a:t>
            </a:r>
            <a:r>
              <a:rPr kumimoji="0" lang="ko-KR" alt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수술시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30% </a:t>
            </a:r>
            <a:r>
              <a:rPr kumimoji="0" lang="ko-KR" alt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체증형수술비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/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상해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.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질병재활치료비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/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종합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.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상급종합 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1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51443B"/>
                </a:solidFill>
                <a:effectLst/>
                <a:uLnTx/>
                <a:uFillTx/>
                <a:latin typeface="+mj-ea"/>
                <a:ea typeface="+mj-ea"/>
                <a:sym typeface="Wingdings" panose="05000000000000000000" pitchFamily="2" charset="2"/>
              </a:rPr>
              <a:t>인실 입원일당</a:t>
            </a:r>
            <a:endParaRPr kumimoji="0" lang="en-US" altLang="ko-KR" sz="3600" b="0" i="0" u="none" strike="noStrike" kern="1200" cap="none" spc="0" normalizeH="0" baseline="0" noProof="0" dirty="0">
              <a:ln>
                <a:noFill/>
              </a:ln>
              <a:solidFill>
                <a:srgbClr val="51443B"/>
              </a:solidFill>
              <a:effectLst/>
              <a:uLnTx/>
              <a:uFillTx/>
              <a:latin typeface="+mj-ea"/>
              <a:ea typeface="+mj-ea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7560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29437" y="178368"/>
            <a:ext cx="8566469" cy="500315"/>
          </a:xfrm>
          <a:prstGeom prst="rect">
            <a:avLst/>
          </a:prstGeom>
          <a:noFill/>
        </p:spPr>
        <p:txBody>
          <a:bodyPr wrap="square" lIns="89475" tIns="72000" rIns="89475" bIns="0" rtlCol="0" anchor="ctr" anchorCtr="0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부정맥</a:t>
            </a:r>
            <a:r>
              <a:rPr kumimoji="1" lang="en-US" altLang="ko-KR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(I49)</a:t>
            </a:r>
            <a:r>
              <a:rPr kumimoji="1" lang="ko-KR" altLang="en-US" sz="2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진단비</a:t>
            </a:r>
            <a:r>
              <a:rPr kumimoji="1" lang="ko-KR" alt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B금융 제목체 Bold" pitchFamily="50" charset="-127"/>
                <a:ea typeface="KB금융 제목체 Bold" pitchFamily="50" charset="-127"/>
                <a:cs typeface="+mn-cs"/>
              </a:rPr>
              <a:t> 확대 연장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8FA2ACD-0AF5-6D80-9BB5-2AFD7F795F91}"/>
              </a:ext>
            </a:extLst>
          </p:cNvPr>
          <p:cNvGrpSpPr/>
          <p:nvPr/>
        </p:nvGrpSpPr>
        <p:grpSpPr>
          <a:xfrm>
            <a:off x="545389" y="906639"/>
            <a:ext cx="3279359" cy="377119"/>
            <a:chOff x="545389" y="906639"/>
            <a:chExt cx="3279359" cy="377119"/>
          </a:xfrm>
        </p:grpSpPr>
        <p:pic>
          <p:nvPicPr>
            <p:cNvPr id="3" name="그림 2" descr="텍스트, 운송, 벡터그래픽, 신호등이(가) 표시된 사진&#10;&#10;자동 생성된 설명">
              <a:extLst>
                <a:ext uri="{FF2B5EF4-FFF2-40B4-BE49-F238E27FC236}">
                  <a16:creationId xmlns:a16="http://schemas.microsoft.com/office/drawing/2014/main" id="{62E02B00-6384-0426-82BA-6B7A63D9E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89" y="906639"/>
              <a:ext cx="350352" cy="37711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499041F-11EC-99F1-2399-ECCFC497BCE9}"/>
                </a:ext>
              </a:extLst>
            </p:cNvPr>
            <p:cNvSpPr txBox="1"/>
            <p:nvPr/>
          </p:nvSpPr>
          <p:spPr>
            <a:xfrm>
              <a:off x="895741" y="910532"/>
              <a:ext cx="2929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종합</a:t>
              </a:r>
              <a:r>
                <a:rPr lang="en-US" altLang="ko-KR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/</a:t>
              </a:r>
              <a:r>
                <a:rPr lang="ko-KR" altLang="en-US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자녀 </a:t>
              </a:r>
              <a:r>
                <a:rPr lang="en-US" altLang="ko-KR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35</a:t>
              </a:r>
              <a:r>
                <a:rPr lang="ko-KR" altLang="en-US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세까지 </a:t>
              </a:r>
              <a:r>
                <a:rPr lang="en-US" altLang="ko-KR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1</a:t>
              </a:r>
              <a:r>
                <a:rPr lang="ko-KR" altLang="en-US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천</a:t>
              </a:r>
              <a:r>
                <a:rPr lang="en-US" altLang="ko-KR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5</a:t>
              </a:r>
              <a:r>
                <a:rPr lang="ko-KR" altLang="en-US" dirty="0">
                  <a:solidFill>
                    <a:prstClr val="black"/>
                  </a:solidFill>
                  <a:latin typeface="KB금융 제목체 Bold"/>
                  <a:ea typeface="나눔고딕 ExtraBold" pitchFamily="2" charset="-127"/>
                </a:rPr>
                <a:t>백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B금융 제목체 Bold"/>
                <a:ea typeface="나눔고딕 ExtraBold" pitchFamily="2" charset="-127"/>
                <a:cs typeface="+mn-cs"/>
              </a:endParaRP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A0E51CD-6A9E-34C1-F96C-A4D258A4C11A}"/>
              </a:ext>
            </a:extLst>
          </p:cNvPr>
          <p:cNvSpPr/>
          <p:nvPr/>
        </p:nvSpPr>
        <p:spPr>
          <a:xfrm>
            <a:off x="2273642" y="6556704"/>
            <a:ext cx="8109527" cy="283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본 자료는 사내교육용 자료이므로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고객에게 제시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·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교부할 수 없으며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 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보험안내자료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(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광고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,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선전물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)</a:t>
            </a:r>
            <a:r>
              <a:rPr lang="ko-KR" altLang="en-US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의 사용을 엄격히 금지합니다 </a:t>
            </a:r>
            <a:r>
              <a:rPr lang="en-US" altLang="ko-KR" sz="800" dirty="0">
                <a:solidFill>
                  <a:schemeClr val="tx1">
                    <a:lumMod val="95000"/>
                    <a:lumOff val="5000"/>
                    <a:alpha val="80000"/>
                  </a:schemeClr>
                </a:solidFill>
                <a:effectLst/>
                <a:latin typeface="KB금융 본문체 Light" panose="020B0303000000000000" pitchFamily="50" charset="-127"/>
                <a:ea typeface="KB금융 본문체 Light" panose="020B0303000000000000" pitchFamily="50" charset="-127"/>
              </a:rPr>
              <a:t>※</a:t>
            </a:r>
            <a:endParaRPr lang="ko-KR" altLang="en-US" sz="800" dirty="0">
              <a:solidFill>
                <a:schemeClr val="tx1">
                  <a:lumMod val="95000"/>
                  <a:lumOff val="5000"/>
                  <a:alpha val="80000"/>
                </a:schemeClr>
              </a:solidFill>
              <a:effectLst/>
              <a:latin typeface="KB금융 본문체 Light" panose="020B0303000000000000" pitchFamily="50" charset="-127"/>
              <a:ea typeface="KB금융 본문체 Light" panose="020B0303000000000000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CD7EEBE-F36B-02F3-235C-E9FCB61590FE}"/>
              </a:ext>
            </a:extLst>
          </p:cNvPr>
          <p:cNvSpPr/>
          <p:nvPr/>
        </p:nvSpPr>
        <p:spPr>
          <a:xfrm>
            <a:off x="2089728" y="1914894"/>
            <a:ext cx="8269793" cy="2310548"/>
          </a:xfrm>
          <a:prstGeom prst="rect">
            <a:avLst/>
          </a:prstGeom>
          <a:gradFill flip="none" rotWithShape="1">
            <a:gsLst>
              <a:gs pos="20000">
                <a:schemeClr val="accent1">
                  <a:lumMod val="60000"/>
                  <a:lumOff val="40000"/>
                </a:schemeClr>
              </a:gs>
              <a:gs pos="34000">
                <a:schemeClr val="bg2">
                  <a:lumMod val="40000"/>
                  <a:lumOff val="60000"/>
                </a:schemeClr>
              </a:gs>
              <a:gs pos="58000">
                <a:schemeClr val="accent1">
                  <a:lumMod val="40000"/>
                  <a:lumOff val="60000"/>
                </a:schemeClr>
              </a:gs>
            </a:gsLst>
            <a:lin ang="5400000" scaled="1"/>
            <a:tileRect/>
          </a:gradFill>
          <a:ln w="57150">
            <a:solidFill>
              <a:schemeClr val="accent2">
                <a:lumMod val="20000"/>
                <a:lumOff val="80000"/>
              </a:schemeClr>
            </a:solidFill>
          </a:ln>
          <a:effectLst>
            <a:softEdge rad="2540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48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부정맥</a:t>
            </a:r>
            <a:r>
              <a:rPr lang="en-US" altLang="ko-KR" sz="48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(I49)</a:t>
            </a:r>
            <a:r>
              <a:rPr lang="ko-KR" altLang="en-US" sz="48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진단비</a:t>
            </a:r>
            <a:r>
              <a:rPr lang="ko-KR" altLang="en-US" sz="48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 확대 연장</a:t>
            </a:r>
            <a:r>
              <a:rPr lang="ko-KR" altLang="en-US" sz="54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  </a:t>
            </a:r>
            <a:endParaRPr lang="en-US" altLang="ko-KR" sz="4600" dirty="0">
              <a:solidFill>
                <a:schemeClr val="tx2">
                  <a:lumMod val="90000"/>
                  <a:lumOff val="10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(~35</a:t>
            </a:r>
            <a:r>
              <a:rPr lang="ko-KR" altLang="en-US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세 </a:t>
            </a:r>
            <a:r>
              <a:rPr lang="en-US" altLang="ko-KR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1.5</a:t>
            </a:r>
            <a:r>
              <a:rPr lang="ko-KR" altLang="en-US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천</a:t>
            </a:r>
            <a:r>
              <a:rPr lang="en-US" altLang="ko-KR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/36~60</a:t>
            </a:r>
            <a:r>
              <a:rPr lang="ko-KR" altLang="en-US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세 </a:t>
            </a:r>
            <a:r>
              <a:rPr lang="en-US" altLang="ko-KR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1</a:t>
            </a:r>
            <a:r>
              <a:rPr lang="ko-KR" altLang="en-US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천 한도</a:t>
            </a:r>
            <a:r>
              <a:rPr lang="en-US" altLang="ko-KR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</a:rPr>
              <a:t>)</a:t>
            </a:r>
            <a:endParaRPr lang="ko-KR" altLang="en-US" sz="4600" dirty="0">
              <a:solidFill>
                <a:schemeClr val="tx2">
                  <a:lumMod val="90000"/>
                  <a:lumOff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9EC85D-5F13-DF54-9EE2-4CD0992291EC}"/>
              </a:ext>
            </a:extLst>
          </p:cNvPr>
          <p:cNvSpPr txBox="1"/>
          <p:nvPr/>
        </p:nvSpPr>
        <p:spPr>
          <a:xfrm>
            <a:off x="1229437" y="4739930"/>
            <a:ext cx="98924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6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☞</a:t>
            </a:r>
            <a:r>
              <a:rPr lang="en-US" altLang="ko-KR" sz="36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 </a:t>
            </a:r>
            <a:r>
              <a:rPr lang="ko-KR" altLang="en-US" sz="36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종합</a:t>
            </a:r>
            <a:r>
              <a:rPr lang="en-US" altLang="ko-KR" sz="36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(</a:t>
            </a:r>
            <a:r>
              <a:rPr lang="ko-KR" altLang="en-US" sz="3600" dirty="0" err="1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오텐텐</a:t>
            </a:r>
            <a:r>
              <a:rPr lang="en-US" altLang="ko-KR" sz="36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/</a:t>
            </a:r>
            <a:r>
              <a:rPr lang="ko-KR" altLang="en-US" sz="3600" dirty="0" err="1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닥플</a:t>
            </a:r>
            <a:r>
              <a:rPr lang="en-US" altLang="ko-KR" sz="36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/</a:t>
            </a:r>
            <a:r>
              <a:rPr lang="ko-KR" altLang="en-US" sz="3600" dirty="0" err="1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금쪽희플</a:t>
            </a:r>
            <a:r>
              <a:rPr lang="en-US" altLang="ko-KR" sz="36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)/</a:t>
            </a:r>
            <a:r>
              <a:rPr lang="ko-KR" altLang="en-US" sz="3600" dirty="0" err="1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금쪽자녀</a:t>
            </a:r>
            <a:r>
              <a:rPr lang="ko-KR" altLang="en-US" sz="3600" dirty="0">
                <a:solidFill>
                  <a:srgbClr val="51443B"/>
                </a:solidFill>
                <a:latin typeface="KB금융 제목체 Bold"/>
                <a:ea typeface="KB금융 제목체 Bold"/>
                <a:sym typeface="Wingdings" panose="05000000000000000000" pitchFamily="2" charset="2"/>
              </a:rPr>
              <a:t> 모두 연장  </a:t>
            </a:r>
            <a:endParaRPr kumimoji="0" lang="en-US" altLang="ko-KR" sz="3600" b="0" i="0" u="none" strike="noStrike" kern="1200" cap="none" spc="0" normalizeH="0" baseline="0" noProof="0" dirty="0">
              <a:ln>
                <a:noFill/>
              </a:ln>
              <a:solidFill>
                <a:srgbClr val="51443B"/>
              </a:solidFill>
              <a:effectLst/>
              <a:uLnTx/>
              <a:uFillTx/>
              <a:latin typeface="+mj-ea"/>
              <a:ea typeface="+mj-ea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9242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1746" y="2635773"/>
            <a:ext cx="92086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종합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/</a:t>
            </a: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자녀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/</a:t>
            </a:r>
            <a:r>
              <a:rPr kumimoji="0" lang="ko-KR" alt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유병자</a:t>
            </a: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 </a:t>
            </a:r>
            <a:r>
              <a:rPr kumimoji="0" lang="ko-KR" alt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신담보</a:t>
            </a:r>
            <a:r>
              <a:rPr kumimoji="0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 탑재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50BAFB-834C-01C5-2691-E60494823693}"/>
              </a:ext>
            </a:extLst>
          </p:cNvPr>
          <p:cNvSpPr txBox="1"/>
          <p:nvPr/>
        </p:nvSpPr>
        <p:spPr>
          <a:xfrm>
            <a:off x="1242849" y="1939083"/>
            <a:ext cx="8417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1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월 탑재 </a:t>
            </a:r>
            <a:r>
              <a:rPr kumimoji="0" lang="ko-KR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신담보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9302A">
                    <a:lumMod val="90000"/>
                    <a:lumOff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KB금융 제목체 Bold"/>
                <a:ea typeface="KB금융 본문체 Medium"/>
                <a:cs typeface="+mn-cs"/>
              </a:rPr>
              <a:t> 안내</a:t>
            </a:r>
            <a:endParaRPr kumimoji="0" lang="en-US" altLang="ko-KR" sz="3200" b="1" i="0" u="none" strike="noStrike" kern="1200" cap="none" spc="0" normalizeH="0" baseline="0" noProof="0" dirty="0">
              <a:ln>
                <a:noFill/>
              </a:ln>
              <a:solidFill>
                <a:srgbClr val="39302A">
                  <a:lumMod val="90000"/>
                  <a:lumOff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KB금융 제목체 Medium" panose="020B0603000000000000" pitchFamily="50" charset="-127"/>
              <a:ea typeface="KB금융 제목체 Medium" panose="020B0603000000000000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261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3">
      <a:dk1>
        <a:sysClr val="windowText" lastClr="000000"/>
      </a:dk1>
      <a:lt1>
        <a:sysClr val="window" lastClr="FFFFFF"/>
      </a:lt1>
      <a:dk2>
        <a:srgbClr val="39302A"/>
      </a:dk2>
      <a:lt2>
        <a:srgbClr val="FEE100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FF9900"/>
      </a:accent6>
      <a:hlink>
        <a:srgbClr val="2998E3"/>
      </a:hlink>
      <a:folHlink>
        <a:srgbClr val="7F723D"/>
      </a:folHlink>
    </a:clrScheme>
    <a:fontScheme name="사용자 지정 4">
      <a:majorFont>
        <a:latin typeface="KB금융 제목체 Bold"/>
        <a:ea typeface="KB금융 제목체 Bold"/>
        <a:cs typeface=""/>
      </a:majorFont>
      <a:minorFont>
        <a:latin typeface="KB금융 본문체 Medium"/>
        <a:ea typeface="KB금융 본문체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UK B&amp;W Template">
  <a:themeElements>
    <a:clrScheme name="1_UK B&amp;W Template 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FFFF"/>
      </a:accent5>
      <a:accent6>
        <a:srgbClr val="737373"/>
      </a:accent6>
      <a:hlink>
        <a:srgbClr val="DDDDDD"/>
      </a:hlink>
      <a:folHlink>
        <a:srgbClr val="4D4D4D"/>
      </a:folHlink>
    </a:clrScheme>
    <a:fontScheme name="1_UK B&amp;W Template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3200" tIns="44321" rIns="44015" bIns="44321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ko-KR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3200" tIns="44321" rIns="44015" bIns="44321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ko-KR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1_UK B&amp;W Template 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FFFFFF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737373"/>
        </a:accent6>
        <a:hlink>
          <a:srgbClr val="DDDDD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UK B&amp;W Template">
  <a:themeElements>
    <a:clrScheme name="1_UK B&amp;W Template 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FFFF"/>
      </a:accent5>
      <a:accent6>
        <a:srgbClr val="737373"/>
      </a:accent6>
      <a:hlink>
        <a:srgbClr val="DDDDDD"/>
      </a:hlink>
      <a:folHlink>
        <a:srgbClr val="4D4D4D"/>
      </a:folHlink>
    </a:clrScheme>
    <a:fontScheme name="1_UK B&amp;W Template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3200" tIns="44321" rIns="44015" bIns="44321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3200" tIns="44321" rIns="44015" bIns="44321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ko-KR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1_UK B&amp;W Template 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FFFFFF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737373"/>
        </a:accent6>
        <a:hlink>
          <a:srgbClr val="DDDDD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UK B&amp;W Template">
  <a:themeElements>
    <a:clrScheme name="1_UK B&amp;W Template 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FFFF"/>
      </a:accent5>
      <a:accent6>
        <a:srgbClr val="737373"/>
      </a:accent6>
      <a:hlink>
        <a:srgbClr val="DDDDDD"/>
      </a:hlink>
      <a:folHlink>
        <a:srgbClr val="4D4D4D"/>
      </a:folHlink>
    </a:clrScheme>
    <a:fontScheme name="1_UK B&amp;W Template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3200" tIns="44321" rIns="44015" bIns="44321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ko-KR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3200" tIns="44321" rIns="44015" bIns="44321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ko-KR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1_UK B&amp;W Template 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FFFFFF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737373"/>
        </a:accent6>
        <a:hlink>
          <a:srgbClr val="DDDDD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Office 테마">
  <a:themeElements>
    <a:clrScheme name="사용자 지정 3">
      <a:dk1>
        <a:sysClr val="windowText" lastClr="000000"/>
      </a:dk1>
      <a:lt1>
        <a:sysClr val="window" lastClr="FFFFFF"/>
      </a:lt1>
      <a:dk2>
        <a:srgbClr val="39302A"/>
      </a:dk2>
      <a:lt2>
        <a:srgbClr val="FEE100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FF9900"/>
      </a:accent6>
      <a:hlink>
        <a:srgbClr val="2998E3"/>
      </a:hlink>
      <a:folHlink>
        <a:srgbClr val="7F723D"/>
      </a:folHlink>
    </a:clrScheme>
    <a:fontScheme name="사용자 지정 4">
      <a:majorFont>
        <a:latin typeface="KB금융 제목체 Bold"/>
        <a:ea typeface="KB금융 제목체 Bold"/>
        <a:cs typeface=""/>
      </a:majorFont>
      <a:minorFont>
        <a:latin typeface="KB금융 본문체 Medium"/>
        <a:ea typeface="KB금융 본문체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Office 테마">
  <a:themeElements>
    <a:clrScheme name="사용자 지정 3">
      <a:dk1>
        <a:sysClr val="windowText" lastClr="000000"/>
      </a:dk1>
      <a:lt1>
        <a:sysClr val="window" lastClr="FFFFFF"/>
      </a:lt1>
      <a:dk2>
        <a:srgbClr val="39302A"/>
      </a:dk2>
      <a:lt2>
        <a:srgbClr val="FEE100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FF9900"/>
      </a:accent6>
      <a:hlink>
        <a:srgbClr val="2998E3"/>
      </a:hlink>
      <a:folHlink>
        <a:srgbClr val="7F723D"/>
      </a:folHlink>
    </a:clrScheme>
    <a:fontScheme name="사용자 지정 4">
      <a:majorFont>
        <a:latin typeface="KB금융 제목체 Bold"/>
        <a:ea typeface="KB금융 제목체 Bold"/>
        <a:cs typeface=""/>
      </a:majorFont>
      <a:minorFont>
        <a:latin typeface="KB금융 본문체 Medium"/>
        <a:ea typeface="KB금융 본문체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UK B&amp;W Template">
  <a:themeElements>
    <a:clrScheme name="1_UK B&amp;W Template 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FFFF"/>
      </a:accent5>
      <a:accent6>
        <a:srgbClr val="737373"/>
      </a:accent6>
      <a:hlink>
        <a:srgbClr val="DDDDDD"/>
      </a:hlink>
      <a:folHlink>
        <a:srgbClr val="4D4D4D"/>
      </a:folHlink>
    </a:clrScheme>
    <a:fontScheme name="1_UK B&amp;W Template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3200" tIns="44321" rIns="44015" bIns="44321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3200" tIns="44321" rIns="44015" bIns="44321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ko-KR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1_UK B&amp;W Template 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FFFFFF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737373"/>
        </a:accent6>
        <a:hlink>
          <a:srgbClr val="DDDDD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UK B&amp;W Template">
  <a:themeElements>
    <a:clrScheme name="1_UK B&amp;W Template 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FFFF"/>
      </a:accent5>
      <a:accent6>
        <a:srgbClr val="737373"/>
      </a:accent6>
      <a:hlink>
        <a:srgbClr val="DDDDDD"/>
      </a:hlink>
      <a:folHlink>
        <a:srgbClr val="4D4D4D"/>
      </a:folHlink>
    </a:clrScheme>
    <a:fontScheme name="1_UK B&amp;W Template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3200" tIns="44321" rIns="44015" bIns="44321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3200" tIns="44321" rIns="44015" bIns="44321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ko-KR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1_UK B&amp;W Template 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FFFFFF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737373"/>
        </a:accent6>
        <a:hlink>
          <a:srgbClr val="DDDDD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UK B&amp;W Template">
  <a:themeElements>
    <a:clrScheme name="1_UK B&amp;W Template 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FFFF"/>
      </a:accent5>
      <a:accent6>
        <a:srgbClr val="737373"/>
      </a:accent6>
      <a:hlink>
        <a:srgbClr val="DDDDDD"/>
      </a:hlink>
      <a:folHlink>
        <a:srgbClr val="4D4D4D"/>
      </a:folHlink>
    </a:clrScheme>
    <a:fontScheme name="1_UK B&amp;W Template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3200" tIns="44321" rIns="44015" bIns="44321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ko-KR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3200" tIns="44321" rIns="44015" bIns="44321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ko-KR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1_UK B&amp;W Template 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FFFFFF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737373"/>
        </a:accent6>
        <a:hlink>
          <a:srgbClr val="DDDDD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68872</TotalTime>
  <Words>2537</Words>
  <Application>Microsoft Office PowerPoint</Application>
  <PresentationFormat>와이드스크린</PresentationFormat>
  <Paragraphs>385</Paragraphs>
  <Slides>43</Slides>
  <Notes>32</Notes>
  <HiddenSlides>0</HiddenSlides>
  <MMClips>0</MMClips>
  <ScaleCrop>false</ScaleCrop>
  <HeadingPairs>
    <vt:vector size="6" baseType="variant">
      <vt:variant>
        <vt:lpstr>사용한 글꼴</vt:lpstr>
      </vt:variant>
      <vt:variant>
        <vt:i4>15</vt:i4>
      </vt:variant>
      <vt:variant>
        <vt:lpstr>테마</vt:lpstr>
      </vt:variant>
      <vt:variant>
        <vt:i4>10</vt:i4>
      </vt:variant>
      <vt:variant>
        <vt:lpstr>슬라이드 제목</vt:lpstr>
      </vt:variant>
      <vt:variant>
        <vt:i4>43</vt:i4>
      </vt:variant>
    </vt:vector>
  </HeadingPairs>
  <TitlesOfParts>
    <vt:vector size="68" baseType="lpstr">
      <vt:lpstr>KB금융 제목체 Medium</vt:lpstr>
      <vt:lpstr>Marlett</vt:lpstr>
      <vt:lpstr>KB금융 본문체 Light</vt:lpstr>
      <vt:lpstr>에스코어 드림 6 Bold</vt:lpstr>
      <vt:lpstr>맑은 고딕</vt:lpstr>
      <vt:lpstr>Gulim</vt:lpstr>
      <vt:lpstr>Trebuchet MS</vt:lpstr>
      <vt:lpstr>KB금융 본문체 Bold</vt:lpstr>
      <vt:lpstr>나눔고딕 ExtraBold</vt:lpstr>
      <vt:lpstr>KB금융 본문체 Medium</vt:lpstr>
      <vt:lpstr>HY견고딕</vt:lpstr>
      <vt:lpstr>Gulim</vt:lpstr>
      <vt:lpstr>KB금융 제목체 Bold</vt:lpstr>
      <vt:lpstr>Wingdings</vt:lpstr>
      <vt:lpstr>Arial</vt:lpstr>
      <vt:lpstr>Office 테마</vt:lpstr>
      <vt:lpstr>1_UK B&amp;W Template</vt:lpstr>
      <vt:lpstr>1_디자인 사용자 지정</vt:lpstr>
      <vt:lpstr>2_UK B&amp;W Template</vt:lpstr>
      <vt:lpstr>2_Office 테마</vt:lpstr>
      <vt:lpstr>3_Office 테마</vt:lpstr>
      <vt:lpstr>3_UK B&amp;W Template</vt:lpstr>
      <vt:lpstr>4_UK B&amp;W Template</vt:lpstr>
      <vt:lpstr>5_UK B&amp;W Template</vt:lpstr>
      <vt:lpstr>6_UK B&amp;W Template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 서하</dc:creator>
  <cp:lastModifiedBy>kbins</cp:lastModifiedBy>
  <cp:revision>521</cp:revision>
  <cp:lastPrinted>2023-02-09T23:51:53Z</cp:lastPrinted>
  <dcterms:created xsi:type="dcterms:W3CDTF">2022-11-09T01:07:34Z</dcterms:created>
  <dcterms:modified xsi:type="dcterms:W3CDTF">2023-12-28T06:22:37Z</dcterms:modified>
</cp:coreProperties>
</file>