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3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6" r:id="rId1"/>
    <p:sldMasterId id="2147483671" r:id="rId2"/>
    <p:sldMasterId id="2147483677" r:id="rId3"/>
    <p:sldMasterId id="2147483683" r:id="rId4"/>
  </p:sldMasterIdLst>
  <p:notesMasterIdLst>
    <p:notesMasterId r:id="rId42"/>
  </p:notesMasterIdLst>
  <p:sldIdLst>
    <p:sldId id="575" r:id="rId5"/>
    <p:sldId id="576" r:id="rId6"/>
    <p:sldId id="577" r:id="rId7"/>
    <p:sldId id="578" r:id="rId8"/>
    <p:sldId id="579" r:id="rId9"/>
    <p:sldId id="580" r:id="rId10"/>
    <p:sldId id="581" r:id="rId11"/>
    <p:sldId id="582" r:id="rId12"/>
    <p:sldId id="583" r:id="rId13"/>
    <p:sldId id="584" r:id="rId14"/>
    <p:sldId id="585" r:id="rId15"/>
    <p:sldId id="586" r:id="rId16"/>
    <p:sldId id="587" r:id="rId17"/>
    <p:sldId id="588" r:id="rId18"/>
    <p:sldId id="589" r:id="rId19"/>
    <p:sldId id="590" r:id="rId20"/>
    <p:sldId id="591" r:id="rId21"/>
    <p:sldId id="592" r:id="rId22"/>
    <p:sldId id="593" r:id="rId23"/>
    <p:sldId id="594" r:id="rId24"/>
    <p:sldId id="595" r:id="rId25"/>
    <p:sldId id="596" r:id="rId26"/>
    <p:sldId id="610" r:id="rId27"/>
    <p:sldId id="611" r:id="rId28"/>
    <p:sldId id="597" r:id="rId29"/>
    <p:sldId id="598" r:id="rId30"/>
    <p:sldId id="599" r:id="rId31"/>
    <p:sldId id="600" r:id="rId32"/>
    <p:sldId id="601" r:id="rId33"/>
    <p:sldId id="602" r:id="rId34"/>
    <p:sldId id="603" r:id="rId35"/>
    <p:sldId id="604" r:id="rId36"/>
    <p:sldId id="605" r:id="rId37"/>
    <p:sldId id="606" r:id="rId38"/>
    <p:sldId id="607" r:id="rId39"/>
    <p:sldId id="608" r:id="rId40"/>
    <p:sldId id="609" r:id="rId41"/>
  </p:sldIdLst>
  <p:sldSz cx="12192000" cy="6858000"/>
  <p:notesSz cx="6807200" cy="9939338"/>
  <p:embeddedFontLst>
    <p:embeddedFont>
      <p:font typeface="배달의민족 주아" panose="02020603020101020101" pitchFamily="18" charset="-127"/>
      <p:regular r:id="rId43"/>
    </p:embeddedFont>
    <p:embeddedFont>
      <p:font typeface="흥국씨앗 L" panose="020B0303000000000000" pitchFamily="50" charset="-127"/>
      <p:regular r:id="rId44"/>
    </p:embeddedFont>
    <p:embeddedFont>
      <p:font typeface="휴먼둥근헤드라인" panose="02030504000101010101" pitchFamily="18" charset="-127"/>
      <p:regular r:id="rId45"/>
    </p:embeddedFont>
    <p:embeddedFont>
      <p:font typeface="경기천년제목 Medium" panose="02020603020101020101" pitchFamily="18" charset="-127"/>
      <p:regular r:id="rId46"/>
    </p:embeddedFont>
    <p:embeddedFont>
      <p:font typeface="이사만루체 Medium" panose="020B0600000101010101" charset="-127"/>
      <p:regular r:id="rId47"/>
    </p:embeddedFont>
    <p:embeddedFont>
      <p:font typeface="세방고딕 OTF Bold" panose="020B0600000101010101" charset="0"/>
      <p:bold r:id="rId48"/>
    </p:embeddedFont>
    <p:embeddedFont>
      <p:font typeface="경기천년제목 Bold" panose="02020803020101020101" pitchFamily="18" charset="-127"/>
      <p:bold r:id="rId49"/>
    </p:embeddedFont>
    <p:embeddedFont>
      <p:font typeface="Helvetica" panose="020B0604020202020204" pitchFamily="34" charset="0"/>
      <p:regular r:id="rId50"/>
      <p:bold r:id="rId51"/>
      <p:italic r:id="rId52"/>
      <p:boldItalic r:id="rId53"/>
    </p:embeddedFont>
    <p:embeddedFont>
      <p:font typeface="Calibri Light" panose="020F0302020204030204" pitchFamily="34" charset="0"/>
      <p:regular r:id="rId54"/>
      <p:italic r:id="rId55"/>
    </p:embeddedFont>
    <p:embeddedFont>
      <p:font typeface="강한공군체 Bold" panose="020B0800000101010101" pitchFamily="50" charset="-127"/>
      <p:bold r:id="rId56"/>
    </p:embeddedFont>
    <p:embeddedFont>
      <p:font typeface="흥국씨앗 B" panose="020B0803000000000000" pitchFamily="50" charset="-127"/>
      <p:bold r:id="rId57"/>
    </p:embeddedFont>
    <p:embeddedFont>
      <p:font typeface="흥국씨앗 M" panose="020B0603000000000000" pitchFamily="50" charset="-127"/>
      <p:regular r:id="rId58"/>
    </p:embeddedFont>
    <p:embeddedFont>
      <p:font typeface="맑은 고딕" panose="020B0503020000020004" pitchFamily="50" charset="-127"/>
      <p:regular r:id="rId59"/>
      <p:bold r:id="rId60"/>
    </p:embeddedFont>
    <p:embeddedFont>
      <p:font typeface="Calibri" panose="020F0502020204030204" pitchFamily="34" charset="0"/>
      <p:regular r:id="rId61"/>
      <p:bold r:id="rId62"/>
      <p:italic r:id="rId63"/>
      <p:boldItalic r:id="rId64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3399"/>
    <a:srgbClr val="66CCFF"/>
    <a:srgbClr val="CC99FF"/>
    <a:srgbClr val="FFCCFF"/>
    <a:srgbClr val="FF66FF"/>
    <a:srgbClr val="E5007F"/>
    <a:srgbClr val="E5E5E5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2833802-FEF1-4C79-8D5D-14CF1EAF98D9}" styleName="밝은 스타일 2 - 강조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A111915-BE36-4E01-A7E5-04B1672EAD32}" styleName="밝은 스타일 2 - 강조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0E3FDE45-AF77-4B5C-9715-49D594BDF05E}" styleName="밝은 스타일 1 - 강조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D27102A9-8310-4765-A935-A1911B00CA55}" styleName="밝은 스타일 1 - 강조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935" autoAdjust="0"/>
    <p:restoredTop sz="94645" autoAdjust="0"/>
  </p:normalViewPr>
  <p:slideViewPr>
    <p:cSldViewPr snapToGrid="0">
      <p:cViewPr varScale="1">
        <p:scale>
          <a:sx n="109" d="100"/>
          <a:sy n="109" d="100"/>
        </p:scale>
        <p:origin x="618" y="7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notesMaster" Target="notesMasters/notesMaster1.xml"/><Relationship Id="rId47" Type="http://schemas.openxmlformats.org/officeDocument/2006/relationships/font" Target="fonts/font5.fntdata"/><Relationship Id="rId50" Type="http://schemas.openxmlformats.org/officeDocument/2006/relationships/font" Target="fonts/font8.fntdata"/><Relationship Id="rId55" Type="http://schemas.openxmlformats.org/officeDocument/2006/relationships/font" Target="fonts/font13.fntdata"/><Relationship Id="rId63" Type="http://schemas.openxmlformats.org/officeDocument/2006/relationships/font" Target="fonts/font21.fntdata"/><Relationship Id="rId68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font" Target="fonts/font3.fntdata"/><Relationship Id="rId53" Type="http://schemas.openxmlformats.org/officeDocument/2006/relationships/font" Target="fonts/font11.fntdata"/><Relationship Id="rId58" Type="http://schemas.openxmlformats.org/officeDocument/2006/relationships/font" Target="fonts/font16.fntdata"/><Relationship Id="rId66" Type="http://schemas.openxmlformats.org/officeDocument/2006/relationships/viewProps" Target="viewProps.xml"/><Relationship Id="rId5" Type="http://schemas.openxmlformats.org/officeDocument/2006/relationships/slide" Target="slides/slide1.xml"/><Relationship Id="rId61" Type="http://schemas.openxmlformats.org/officeDocument/2006/relationships/font" Target="fonts/font19.fntdata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font" Target="fonts/font1.fntdata"/><Relationship Id="rId48" Type="http://schemas.openxmlformats.org/officeDocument/2006/relationships/font" Target="fonts/font6.fntdata"/><Relationship Id="rId56" Type="http://schemas.openxmlformats.org/officeDocument/2006/relationships/font" Target="fonts/font14.fntdata"/><Relationship Id="rId64" Type="http://schemas.openxmlformats.org/officeDocument/2006/relationships/font" Target="fonts/font22.fntdata"/><Relationship Id="rId8" Type="http://schemas.openxmlformats.org/officeDocument/2006/relationships/slide" Target="slides/slide4.xml"/><Relationship Id="rId51" Type="http://schemas.openxmlformats.org/officeDocument/2006/relationships/font" Target="fonts/font9.fntdata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font" Target="fonts/font4.fntdata"/><Relationship Id="rId59" Type="http://schemas.openxmlformats.org/officeDocument/2006/relationships/font" Target="fonts/font17.fntdata"/><Relationship Id="rId67" Type="http://schemas.openxmlformats.org/officeDocument/2006/relationships/theme" Target="theme/theme1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font" Target="fonts/font12.fntdata"/><Relationship Id="rId62" Type="http://schemas.openxmlformats.org/officeDocument/2006/relationships/font" Target="fonts/font20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font" Target="fonts/font7.fntdata"/><Relationship Id="rId57" Type="http://schemas.openxmlformats.org/officeDocument/2006/relationships/font" Target="fonts/font15.fntdata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font" Target="fonts/font2.fntdata"/><Relationship Id="rId52" Type="http://schemas.openxmlformats.org/officeDocument/2006/relationships/font" Target="fonts/font10.fntdata"/><Relationship Id="rId60" Type="http://schemas.openxmlformats.org/officeDocument/2006/relationships/font" Target="fonts/font18.fntdata"/><Relationship Id="rId65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B24698-964E-4EFE-9825-94B42F1BAAC2}" type="datetimeFigureOut">
              <a:rPr lang="ko-KR" altLang="en-US" smtClean="0"/>
              <a:t>2023-12-27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3013"/>
            <a:ext cx="5962650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1038" y="4783138"/>
            <a:ext cx="5445125" cy="39131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6038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70B0D4-7586-4B1C-84A0-38EB5C6CE11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92343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D70B0D4-7586-4B1C-84A0-38EB5C6CE11D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094766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D70B0D4-7586-4B1C-84A0-38EB5C6CE11D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903155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4.xml"/><Relationship Id="rId4" Type="http://schemas.microsoft.com/office/2007/relationships/hdphoto" Target="../media/hdphoto1.wdp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제목 슬라이드 복사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 userDrawn="1"/>
        </p:nvSpPr>
        <p:spPr>
          <a:xfrm>
            <a:off x="0" y="6521906"/>
            <a:ext cx="12192000" cy="331447"/>
          </a:xfrm>
          <a:prstGeom prst="rect">
            <a:avLst/>
          </a:prstGeom>
          <a:solidFill>
            <a:schemeClr val="bg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2201" tIns="42201" rIns="42201" bIns="42201" numCol="1" spcCol="38100" rtlCol="0" anchor="ctr">
            <a:sp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/>
              <a:ea typeface="맑은 고딕"/>
              <a:cs typeface="+mj-cs"/>
              <a:sym typeface="맑은 고딕"/>
            </a:endParaRPr>
          </a:p>
        </p:txBody>
      </p:sp>
      <p:sp>
        <p:nvSpPr>
          <p:cNvPr id="7" name="사내교육용"/>
          <p:cNvSpPr txBox="1"/>
          <p:nvPr userDrawn="1"/>
        </p:nvSpPr>
        <p:spPr>
          <a:xfrm>
            <a:off x="128288" y="6556435"/>
            <a:ext cx="1791512" cy="261606"/>
          </a:xfrm>
          <a:prstGeom prst="rect">
            <a:avLst/>
          </a:prstGeom>
          <a:solidFill>
            <a:srgbClr val="7030A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>
            <a:lvl1pPr algn="r">
              <a:defRPr sz="2200">
                <a:solidFill>
                  <a:srgbClr val="FFFFFF"/>
                </a:solidFill>
                <a:latin typeface="배달의민족 한나는 열한살 OTF"/>
                <a:ea typeface="배달의민족 한나는 열한살 OTF"/>
                <a:cs typeface="배달의민족 한나는 열한살 OTF"/>
                <a:sym typeface="배달의민족 한나는 열한살 OTF"/>
              </a:defRPr>
            </a:lvl1pPr>
          </a:lstStyle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sym typeface="배달의민족 한나는 열한살 OTF"/>
              </a:rPr>
              <a:t>판매인</a:t>
            </a:r>
            <a:r>
              <a:rPr kumimoji="0" sz="11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sym typeface="배달의민족 한나는 열한살 OTF"/>
              </a:rPr>
              <a:t>교육용</a:t>
            </a: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sym typeface="배달의민족 한나는 열한살 OTF"/>
              </a:rPr>
              <a:t> - </a:t>
            </a:r>
            <a:r>
              <a:rPr kumimoji="0" lang="ko-KR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sym typeface="배달의민족 한나는 열한살 OTF"/>
              </a:rPr>
              <a:t>고객배포금지</a:t>
            </a:r>
            <a:endParaRPr kumimoji="0" sz="11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sym typeface="배달의민족 한나는 열한살 OTF"/>
            </a:endParaRPr>
          </a:p>
        </p:txBody>
      </p:sp>
      <p:sp>
        <p:nvSpPr>
          <p:cNvPr id="8" name="슬라이드 번호"/>
          <p:cNvSpPr txBox="1">
            <a:spLocks noGrp="1"/>
          </p:cNvSpPr>
          <p:nvPr>
            <p:ph type="sldNum" sz="quarter" idx="4"/>
          </p:nvPr>
        </p:nvSpPr>
        <p:spPr>
          <a:xfrm>
            <a:off x="11309782" y="6557139"/>
            <a:ext cx="707622" cy="275587"/>
          </a:xfrm>
          <a:prstGeom prst="rect">
            <a:avLst/>
          </a:prstGeom>
        </p:spPr>
        <p:txBody>
          <a:bodyPr lIns="91436" tIns="91436" rIns="91436" bIns="91436"/>
          <a:lstStyle>
            <a:lvl1pPr algn="r">
              <a:defRPr sz="1200" spc="0">
                <a:solidFill>
                  <a:schemeClr val="bg1"/>
                </a:solidFill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defRPr>
            </a:lvl1pPr>
          </a:lstStyle>
          <a:p>
            <a:pPr latinLnBrk="0" hangingPunct="0"/>
            <a:fld id="{86CB4B4D-7CA3-9044-876B-883B54F8677D}" type="slidenum">
              <a:rPr lang="en-US" altLang="ko-KR" kern="0" smtClean="0">
                <a:solidFill>
                  <a:srgbClr val="222222"/>
                </a:solidFill>
              </a:rPr>
              <a:pPr latinLnBrk="0" hangingPunct="0"/>
              <a:t>‹#›</a:t>
            </a:fld>
            <a:r>
              <a:rPr lang="en-US" altLang="ko-KR" kern="0" dirty="0" smtClean="0">
                <a:solidFill>
                  <a:srgbClr val="222222"/>
                </a:solidFill>
              </a:rPr>
              <a:t>/22</a:t>
            </a:r>
            <a:endParaRPr lang="en-US" altLang="ko-KR" kern="0" dirty="0">
              <a:solidFill>
                <a:srgbClr val="222222"/>
              </a:solidFill>
            </a:endParaRPr>
          </a:p>
        </p:txBody>
      </p:sp>
      <p:sp>
        <p:nvSpPr>
          <p:cNvPr id="9" name="사내교육용"/>
          <p:cNvSpPr txBox="1"/>
          <p:nvPr userDrawn="1"/>
        </p:nvSpPr>
        <p:spPr>
          <a:xfrm>
            <a:off x="2021936" y="6558377"/>
            <a:ext cx="8484050" cy="261606"/>
          </a:xfrm>
          <a:prstGeom prst="rect">
            <a:avLst/>
          </a:prstGeom>
          <a:noFill/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>
            <a:lvl1pPr algn="r">
              <a:defRPr sz="2200">
                <a:solidFill>
                  <a:srgbClr val="FFFFFF"/>
                </a:solidFill>
                <a:latin typeface="배달의민족 한나는 열한살 OTF"/>
                <a:ea typeface="배달의민족 한나는 열한살 OTF"/>
                <a:cs typeface="배달의민족 한나는 열한살 OTF"/>
                <a:sym typeface="배달의민족 한나는 열한살 OTF"/>
              </a:defRPr>
            </a:lvl1pPr>
          </a:lstStyle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sym typeface="배달의민족 한나는 열한살 OTF"/>
              </a:rPr>
              <a:t>본 자료는 흥국생명 </a:t>
            </a:r>
            <a:r>
              <a:rPr kumimoji="0" lang="en-US" altLang="ko-KR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sym typeface="배달의민족 한나는 열한살 OTF"/>
              </a:rPr>
              <a:t>GA </a:t>
            </a:r>
            <a:r>
              <a:rPr kumimoji="0" lang="ko-KR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sym typeface="배달의민족 한나는 열한살 OTF"/>
              </a:rPr>
              <a:t>설계사 교육용 자료로 고객에게 교부</a:t>
            </a:r>
            <a:r>
              <a:rPr kumimoji="0" lang="en-US" altLang="ko-KR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sym typeface="배달의민족 한나는 열한살 OTF"/>
              </a:rPr>
              <a:t>/</a:t>
            </a:r>
            <a:r>
              <a:rPr kumimoji="0" lang="ko-KR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sym typeface="배달의민족 한나는 열한살 OTF"/>
              </a:rPr>
              <a:t>배포할 수 없으며</a:t>
            </a:r>
            <a:r>
              <a:rPr kumimoji="0" lang="en-US" altLang="ko-KR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sym typeface="배달의민족 한나는 열한살 OTF"/>
              </a:rPr>
              <a:t>, </a:t>
            </a:r>
            <a:r>
              <a:rPr kumimoji="0" lang="ko-KR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sym typeface="배달의민족 한나는 열한살 OTF"/>
              </a:rPr>
              <a:t>특히 보험 안내자료</a:t>
            </a:r>
            <a:r>
              <a:rPr kumimoji="0" lang="en-US" altLang="ko-KR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sym typeface="배달의민족 한나는 열한살 OTF"/>
              </a:rPr>
              <a:t>(</a:t>
            </a:r>
            <a:r>
              <a:rPr kumimoji="0" lang="ko-KR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sym typeface="배달의민족 한나는 열한살 OTF"/>
              </a:rPr>
              <a:t>광고</a:t>
            </a:r>
            <a:r>
              <a:rPr kumimoji="0" lang="en-US" altLang="ko-KR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sym typeface="배달의민족 한나는 열한살 OTF"/>
              </a:rPr>
              <a:t>/</a:t>
            </a:r>
            <a:r>
              <a:rPr kumimoji="0" lang="ko-KR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sym typeface="배달의민족 한나는 열한살 OTF"/>
              </a:rPr>
              <a:t>선전물</a:t>
            </a:r>
            <a:r>
              <a:rPr kumimoji="0" lang="en-US" altLang="ko-KR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sym typeface="배달의민족 한나는 열한살 OTF"/>
              </a:rPr>
              <a:t>)</a:t>
            </a:r>
            <a:r>
              <a:rPr kumimoji="0" lang="ko-KR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sym typeface="배달의민족 한나는 열한살 OTF"/>
              </a:rPr>
              <a:t>로의 사용을 엄격히 금지합니다</a:t>
            </a:r>
            <a:endParaRPr kumimoji="0" sz="1100" b="0" i="0" u="none" strike="noStrike" kern="0" cap="none" spc="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sym typeface="배달의민족 한나는 열한살 OTF"/>
            </a:endParaRPr>
          </a:p>
        </p:txBody>
      </p:sp>
    </p:spTree>
    <p:extLst>
      <p:ext uri="{BB962C8B-B14F-4D97-AF65-F5344CB8AC3E}">
        <p14:creationId xmlns:p14="http://schemas.microsoft.com/office/powerpoint/2010/main" val="179350350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앞 표지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 userDrawn="1"/>
        </p:nvSpPr>
        <p:spPr>
          <a:xfrm>
            <a:off x="375139" y="1219200"/>
            <a:ext cx="11441723" cy="5181600"/>
          </a:xfrm>
          <a:prstGeom prst="rect">
            <a:avLst/>
          </a:prstGeom>
          <a:solidFill>
            <a:srgbClr val="B0A7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6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  <a:sym typeface="맑은 고딕"/>
            </a:endParaRPr>
          </a:p>
        </p:txBody>
      </p:sp>
      <p:pic>
        <p:nvPicPr>
          <p:cNvPr id="6" name="그림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8406" y="3657603"/>
            <a:ext cx="3747539" cy="2410211"/>
          </a:xfrm>
          <a:prstGeom prst="rect">
            <a:avLst/>
          </a:prstGeom>
        </p:spPr>
      </p:pic>
      <p:sp>
        <p:nvSpPr>
          <p:cNvPr id="7" name="TextBox 6"/>
          <p:cNvSpPr txBox="1"/>
          <p:nvPr userDrawn="1"/>
        </p:nvSpPr>
        <p:spPr>
          <a:xfrm>
            <a:off x="10222524" y="281857"/>
            <a:ext cx="1551114" cy="241476"/>
          </a:xfrm>
          <a:prstGeom prst="rect">
            <a:avLst/>
          </a:prstGeom>
          <a:solidFill>
            <a:srgbClr val="E4007F"/>
          </a:solidFill>
          <a:ln>
            <a:solidFill>
              <a:srgbClr val="FF0000"/>
            </a:solidFill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969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흥국씨앗 L" pitchFamily="50" charset="-127"/>
                <a:ea typeface="흥국씨앗 L" pitchFamily="50" charset="-127"/>
                <a:cs typeface="+mj-cs"/>
                <a:sym typeface="맑은 고딕"/>
              </a:rPr>
              <a:t>사내교육용</a:t>
            </a:r>
            <a:r>
              <a:rPr kumimoji="0" lang="en-US" altLang="ko-KR" sz="969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흥국씨앗 L" pitchFamily="50" charset="-127"/>
                <a:ea typeface="흥국씨앗 L" pitchFamily="50" charset="-127"/>
                <a:cs typeface="+mj-cs"/>
                <a:sym typeface="맑은 고딕"/>
              </a:rPr>
              <a:t>-</a:t>
            </a:r>
            <a:r>
              <a:rPr kumimoji="0" lang="ko-KR" altLang="en-US" sz="969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흥국씨앗 L" pitchFamily="50" charset="-127"/>
                <a:ea typeface="흥국씨앗 L" pitchFamily="50" charset="-127"/>
                <a:cs typeface="+mj-cs"/>
                <a:sym typeface="맑은 고딕"/>
              </a:rPr>
              <a:t>대외비</a:t>
            </a:r>
          </a:p>
        </p:txBody>
      </p:sp>
      <p:pic>
        <p:nvPicPr>
          <p:cNvPr id="8" name="그림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139" y="290810"/>
            <a:ext cx="1476501" cy="318790"/>
          </a:xfrm>
          <a:prstGeom prst="rect">
            <a:avLst/>
          </a:prstGeom>
        </p:spPr>
      </p:pic>
      <p:sp>
        <p:nvSpPr>
          <p:cNvPr id="10" name="텍스트 개체 틀 12"/>
          <p:cNvSpPr>
            <a:spLocks noGrp="1"/>
          </p:cNvSpPr>
          <p:nvPr>
            <p:ph type="body" sz="quarter" idx="11" hasCustomPrompt="1"/>
          </p:nvPr>
        </p:nvSpPr>
        <p:spPr>
          <a:xfrm>
            <a:off x="965299" y="1622218"/>
            <a:ext cx="7713785" cy="1654382"/>
          </a:xfrm>
          <a:prstGeom prst="rect">
            <a:avLst/>
          </a:prstGeom>
          <a:noFill/>
        </p:spPr>
        <p:txBody>
          <a:bodyPr anchor="ctr">
            <a:noAutofit/>
          </a:bodyPr>
          <a:lstStyle>
            <a:lvl1pPr marL="0" indent="0">
              <a:buNone/>
              <a:defRPr lang="ko-KR" altLang="en-US" sz="3200" kern="1200" dirty="0" smtClean="0">
                <a:solidFill>
                  <a:srgbClr val="2E0A6D"/>
                </a:solidFill>
                <a:latin typeface="흥국씨앗 B" panose="02000503000000020004" pitchFamily="50" charset="-127"/>
                <a:ea typeface="흥국씨앗 B" panose="02000503000000020004" pitchFamily="50" charset="-127"/>
                <a:cs typeface="+mn-cs"/>
              </a:defRPr>
            </a:lvl1pPr>
          </a:lstStyle>
          <a:p>
            <a:pPr lvl="0"/>
            <a:r>
              <a:rPr lang="ko-KR" altLang="en-US" dirty="0"/>
              <a:t>건강보험</a:t>
            </a:r>
            <a:endParaRPr lang="en-US" altLang="ko-KR" dirty="0"/>
          </a:p>
          <a:p>
            <a:pPr lvl="0"/>
            <a:r>
              <a:rPr lang="en-US" altLang="ko-KR" dirty="0"/>
              <a:t>(</a:t>
            </a:r>
            <a:r>
              <a:rPr lang="ko-KR" altLang="en-US" dirty="0"/>
              <a:t>무</a:t>
            </a:r>
            <a:r>
              <a:rPr lang="en-US" altLang="ko-KR" dirty="0"/>
              <a:t>)00000000</a:t>
            </a:r>
            <a:r>
              <a:rPr lang="ko-KR" altLang="en-US" dirty="0"/>
              <a:t>보험</a:t>
            </a:r>
            <a:endParaRPr lang="en-US" altLang="ko-KR" dirty="0"/>
          </a:p>
          <a:p>
            <a:pPr lvl="0"/>
            <a:r>
              <a:rPr lang="en-US" altLang="ko-KR" dirty="0"/>
              <a:t>(</a:t>
            </a:r>
            <a:r>
              <a:rPr lang="ko-KR" altLang="en-US" dirty="0" err="1"/>
              <a:t>무해지환급형</a:t>
            </a:r>
            <a:r>
              <a:rPr lang="en-US" altLang="ko-KR" dirty="0"/>
              <a:t>)</a:t>
            </a:r>
            <a:endParaRPr lang="ko-KR" altLang="en-US" dirty="0"/>
          </a:p>
        </p:txBody>
      </p:sp>
      <p:sp>
        <p:nvSpPr>
          <p:cNvPr id="9" name="TextBox 1"/>
          <p:cNvSpPr txBox="1">
            <a:spLocks noChangeArrowheads="1"/>
          </p:cNvSpPr>
          <p:nvPr userDrawn="1"/>
        </p:nvSpPr>
        <p:spPr bwMode="auto">
          <a:xfrm>
            <a:off x="1730859" y="6602945"/>
            <a:ext cx="873028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9pPr>
          </a:lstStyle>
          <a:p>
            <a:pPr marL="0" marR="0" lvl="0" indent="0" algn="ctr" defTabSz="914400" rtl="0" eaLnBrk="1" fontAlgn="auto" latin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영업교육팀 제</a:t>
            </a:r>
            <a:r>
              <a:rPr kumimoji="0" lang="en-US" altLang="ko-KR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21-IA1-000073</a:t>
            </a:r>
            <a:r>
              <a:rPr kumimoji="0" lang="ko-KR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호</a:t>
            </a:r>
            <a:r>
              <a:rPr kumimoji="0" lang="en-US" altLang="ko-K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(</a:t>
            </a:r>
            <a:r>
              <a:rPr kumimoji="0" lang="ko-KR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준법감시인 </a:t>
            </a:r>
            <a:r>
              <a:rPr kumimoji="0" lang="ko-KR" alt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심의필</a:t>
            </a:r>
            <a:r>
              <a:rPr kumimoji="0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 </a:t>
            </a:r>
            <a:r>
              <a:rPr kumimoji="0" lang="en-US" altLang="ko-KR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2021.11.08~2022.11.07 </a:t>
            </a:r>
            <a:r>
              <a:rPr kumimoji="0" lang="ko-KR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또는 상품 개정 시</a:t>
            </a:r>
            <a:r>
              <a:rPr kumimoji="0" lang="en-US" altLang="ko-KR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)</a:t>
            </a:r>
            <a:endParaRPr kumimoji="0" lang="ko-KR" alt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흥국씨앗 L" panose="020B0303000000000000" pitchFamily="50" charset="-127"/>
              <a:ea typeface="흥국씨앗 L" panose="020B0303000000000000" pitchFamily="50" charset="-127"/>
              <a:cs typeface="+mj-cs"/>
              <a:sym typeface="맑은 고딕"/>
            </a:endParaRPr>
          </a:p>
        </p:txBody>
      </p:sp>
      <p:sp>
        <p:nvSpPr>
          <p:cNvPr id="11" name="TextBox 1"/>
          <p:cNvSpPr txBox="1">
            <a:spLocks noChangeArrowheads="1"/>
          </p:cNvSpPr>
          <p:nvPr userDrawn="1"/>
        </p:nvSpPr>
        <p:spPr bwMode="auto">
          <a:xfrm>
            <a:off x="1367492" y="6426428"/>
            <a:ext cx="945702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9pPr>
          </a:lstStyle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본 자료는 사내교육용 자료로 고객에게 교부</a:t>
            </a:r>
            <a:r>
              <a:rPr kumimoji="0" lang="en-US" altLang="ko-KR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, </a:t>
            </a:r>
            <a:r>
              <a:rPr kumimoji="0" lang="ko-KR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배포할 수 없으며</a:t>
            </a:r>
            <a:r>
              <a:rPr kumimoji="0" lang="en-US" altLang="ko-KR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, </a:t>
            </a:r>
            <a:r>
              <a:rPr kumimoji="0" lang="ko-KR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특히 보험안내자료</a:t>
            </a:r>
            <a:r>
              <a:rPr kumimoji="0" lang="en-US" altLang="ko-KR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(</a:t>
            </a:r>
            <a:r>
              <a:rPr kumimoji="0" lang="ko-KR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광고</a:t>
            </a:r>
            <a:r>
              <a:rPr kumimoji="0" lang="en-US" altLang="ko-KR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·</a:t>
            </a:r>
            <a:r>
              <a:rPr kumimoji="0" lang="ko-KR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선전물</a:t>
            </a:r>
            <a:r>
              <a:rPr kumimoji="0" lang="en-US" altLang="ko-KR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)</a:t>
            </a:r>
            <a:r>
              <a:rPr kumimoji="0" lang="ko-KR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로의 사용을 엄격히 금지합니다</a:t>
            </a:r>
            <a:r>
              <a:rPr kumimoji="0" lang="en-US" altLang="ko-KR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. </a:t>
            </a:r>
            <a:endParaRPr kumimoji="0" lang="ko-KR" alt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흥국씨앗 L" panose="020B0303000000000000" pitchFamily="50" charset="-127"/>
              <a:ea typeface="흥국씨앗 L" panose="020B0303000000000000" pitchFamily="50" charset="-127"/>
              <a:cs typeface="+mj-cs"/>
              <a:sym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2227401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목차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 userDrawn="1"/>
        </p:nvSpPr>
        <p:spPr>
          <a:xfrm>
            <a:off x="-11725" y="0"/>
            <a:ext cx="12215449" cy="838200"/>
          </a:xfrm>
          <a:prstGeom prst="rect">
            <a:avLst/>
          </a:prstGeom>
          <a:solidFill>
            <a:srgbClr val="B0A7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6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  <a:sym typeface="맑은 고딕"/>
            </a:endParaRPr>
          </a:p>
        </p:txBody>
      </p:sp>
      <p:sp>
        <p:nvSpPr>
          <p:cNvPr id="5" name="TextBox 4"/>
          <p:cNvSpPr txBox="1"/>
          <p:nvPr userDrawn="1"/>
        </p:nvSpPr>
        <p:spPr>
          <a:xfrm>
            <a:off x="351693" y="168944"/>
            <a:ext cx="6471139" cy="4901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585" b="0" i="0" u="none" strike="noStrike" kern="1200" cap="none" spc="0" normalizeH="0" baseline="0" noProof="0" dirty="0">
                <a:ln>
                  <a:noFill/>
                </a:ln>
                <a:solidFill>
                  <a:srgbClr val="2E0A6D"/>
                </a:solidFill>
                <a:effectLst/>
                <a:uLnTx/>
                <a:uFillTx/>
                <a:latin typeface="흥국씨앗 B" panose="02000503000000020004" pitchFamily="50" charset="-127"/>
                <a:ea typeface="흥국씨앗 B" panose="02000503000000020004" pitchFamily="50" charset="-127"/>
                <a:cs typeface="+mj-cs"/>
                <a:sym typeface="맑은 고딕"/>
              </a:rPr>
              <a:t>Contents</a:t>
            </a:r>
            <a:endParaRPr kumimoji="0" lang="ko-KR" altLang="en-US" sz="2585" b="0" i="0" u="none" strike="noStrike" kern="1200" cap="none" spc="0" normalizeH="0" baseline="0" noProof="0" dirty="0">
              <a:ln>
                <a:noFill/>
              </a:ln>
              <a:solidFill>
                <a:srgbClr val="2E0A6D"/>
              </a:solidFill>
              <a:effectLst/>
              <a:uLnTx/>
              <a:uFillTx/>
              <a:latin typeface="흥국씨앗 B" panose="02000503000000020004" pitchFamily="50" charset="-127"/>
              <a:ea typeface="흥국씨앗 B" panose="02000503000000020004" pitchFamily="50" charset="-127"/>
              <a:cs typeface="+mj-cs"/>
              <a:sym typeface="맑은 고딕"/>
            </a:endParaRPr>
          </a:p>
        </p:txBody>
      </p:sp>
      <p:sp>
        <p:nvSpPr>
          <p:cNvPr id="6" name="직사각형 5"/>
          <p:cNvSpPr/>
          <p:nvPr userDrawn="1"/>
        </p:nvSpPr>
        <p:spPr>
          <a:xfrm>
            <a:off x="2" y="6570000"/>
            <a:ext cx="12203723" cy="2880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6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  <a:sym typeface="맑은 고딕"/>
            </a:endParaRPr>
          </a:p>
        </p:txBody>
      </p:sp>
      <p:sp>
        <p:nvSpPr>
          <p:cNvPr id="7" name="TextBox 1"/>
          <p:cNvSpPr txBox="1">
            <a:spLocks noChangeArrowheads="1"/>
          </p:cNvSpPr>
          <p:nvPr userDrawn="1"/>
        </p:nvSpPr>
        <p:spPr bwMode="auto">
          <a:xfrm>
            <a:off x="814619" y="6552597"/>
            <a:ext cx="10562765" cy="3054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9pPr>
          </a:lstStyle>
          <a:p>
            <a:pPr marL="0" marR="0" lvl="0" indent="0" algn="ctr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92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본 자료는 사내교육용 자료로 고객에게 교부 배포할 수 없으며</a:t>
            </a:r>
            <a:r>
              <a:rPr kumimoji="0" lang="en-US" altLang="ko-KR" sz="92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, </a:t>
            </a:r>
            <a:r>
              <a:rPr kumimoji="0" lang="ko-KR" altLang="en-US" sz="92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특히 보험안내자료</a:t>
            </a:r>
            <a:r>
              <a:rPr kumimoji="0" lang="en-US" altLang="ko-KR" sz="92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(</a:t>
            </a:r>
            <a:r>
              <a:rPr kumimoji="0" lang="ko-KR" altLang="en-US" sz="923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광고</a:t>
            </a:r>
            <a:r>
              <a:rPr kumimoji="0" lang="en-US" altLang="ko-KR" sz="923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·</a:t>
            </a:r>
            <a:r>
              <a:rPr kumimoji="0" lang="ko-KR" altLang="en-US" sz="923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선전물</a:t>
            </a:r>
            <a:r>
              <a:rPr kumimoji="0" lang="en-US" altLang="ko-KR" sz="92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)</a:t>
            </a:r>
            <a:r>
              <a:rPr kumimoji="0" lang="ko-KR" altLang="en-US" sz="92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로의 사용을 엄격히 금지합니다</a:t>
            </a:r>
            <a:r>
              <a:rPr kumimoji="0" lang="en-US" altLang="ko-KR" sz="92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. </a:t>
            </a:r>
            <a:endParaRPr kumimoji="0" lang="ko-KR" altLang="en-US" sz="923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흥국씨앗 L" panose="020B0303000000000000" pitchFamily="50" charset="-127"/>
              <a:ea typeface="흥국씨앗 L" panose="020B0303000000000000" pitchFamily="50" charset="-127"/>
              <a:cs typeface="+mj-cs"/>
              <a:sym typeface="맑은 고딕"/>
            </a:endParaRPr>
          </a:p>
        </p:txBody>
      </p:sp>
      <p:pic>
        <p:nvPicPr>
          <p:cNvPr id="8" name="그림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7909" y="3733803"/>
            <a:ext cx="3747539" cy="2410211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10222524" y="281857"/>
            <a:ext cx="1551114" cy="241476"/>
          </a:xfrm>
          <a:prstGeom prst="rect">
            <a:avLst/>
          </a:prstGeom>
          <a:solidFill>
            <a:srgbClr val="E4007F"/>
          </a:solidFill>
          <a:ln>
            <a:solidFill>
              <a:srgbClr val="FF0000"/>
            </a:solidFill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969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흥국씨앗 L" pitchFamily="50" charset="-127"/>
                <a:ea typeface="흥국씨앗 L" pitchFamily="50" charset="-127"/>
                <a:cs typeface="+mj-cs"/>
                <a:sym typeface="맑은 고딕"/>
              </a:rPr>
              <a:t>사내교육용</a:t>
            </a:r>
            <a:r>
              <a:rPr kumimoji="0" lang="en-US" altLang="ko-KR" sz="969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흥국씨앗 L" pitchFamily="50" charset="-127"/>
                <a:ea typeface="흥국씨앗 L" pitchFamily="50" charset="-127"/>
                <a:cs typeface="+mj-cs"/>
                <a:sym typeface="맑은 고딕"/>
              </a:rPr>
              <a:t>-</a:t>
            </a:r>
            <a:r>
              <a:rPr kumimoji="0" lang="ko-KR" altLang="en-US" sz="969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흥국씨앗 L" pitchFamily="50" charset="-127"/>
                <a:ea typeface="흥국씨앗 L" pitchFamily="50" charset="-127"/>
                <a:cs typeface="+mj-cs"/>
                <a:sym typeface="맑은 고딕"/>
              </a:rPr>
              <a:t>대외비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351693" y="168944"/>
            <a:ext cx="6471139" cy="4901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585" b="0" i="0" u="none" strike="noStrike" kern="1200" cap="none" spc="0" normalizeH="0" baseline="0" noProof="0" dirty="0">
                <a:ln>
                  <a:noFill/>
                </a:ln>
                <a:solidFill>
                  <a:srgbClr val="2E0A6D"/>
                </a:solidFill>
                <a:effectLst/>
                <a:uLnTx/>
                <a:uFillTx/>
                <a:latin typeface="흥국씨앗 B" panose="02000503000000020004" pitchFamily="50" charset="-127"/>
                <a:ea typeface="흥국씨앗 B" panose="02000503000000020004" pitchFamily="50" charset="-127"/>
                <a:cs typeface="+mj-cs"/>
                <a:sym typeface="맑은 고딕"/>
              </a:rPr>
              <a:t>Contents</a:t>
            </a:r>
            <a:endParaRPr kumimoji="0" lang="ko-KR" altLang="en-US" sz="2585" b="0" i="0" u="none" strike="noStrike" kern="1200" cap="none" spc="0" normalizeH="0" baseline="0" noProof="0" dirty="0">
              <a:ln>
                <a:noFill/>
              </a:ln>
              <a:solidFill>
                <a:srgbClr val="2E0A6D"/>
              </a:solidFill>
              <a:effectLst/>
              <a:uLnTx/>
              <a:uFillTx/>
              <a:latin typeface="흥국씨앗 B" panose="02000503000000020004" pitchFamily="50" charset="-127"/>
              <a:ea typeface="흥국씨앗 B" panose="02000503000000020004" pitchFamily="50" charset="-127"/>
              <a:cs typeface="+mj-cs"/>
              <a:sym typeface="맑은 고딕"/>
            </a:endParaRPr>
          </a:p>
        </p:txBody>
      </p:sp>
      <p:sp>
        <p:nvSpPr>
          <p:cNvPr id="12" name="텍스트 개체 틀 8"/>
          <p:cNvSpPr>
            <a:spLocks noGrp="1"/>
          </p:cNvSpPr>
          <p:nvPr>
            <p:ph type="body" sz="quarter" idx="10" hasCustomPrompt="1"/>
          </p:nvPr>
        </p:nvSpPr>
        <p:spPr>
          <a:xfrm>
            <a:off x="1725855" y="1905711"/>
            <a:ext cx="7690339" cy="203132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lvl1pPr marL="0" indent="0">
              <a:lnSpc>
                <a:spcPct val="150000"/>
              </a:lnSpc>
              <a:buNone/>
              <a:defRPr lang="ko-KR" altLang="en-US" dirty="0">
                <a:solidFill>
                  <a:srgbClr val="2E0A6D"/>
                </a:solidFill>
                <a:latin typeface="흥국씨앗 B" panose="02000503000000020004" pitchFamily="50" charset="-127"/>
                <a:ea typeface="흥국씨앗 B" panose="02000503000000020004" pitchFamily="50" charset="-127"/>
              </a:defRPr>
            </a:lvl1pPr>
          </a:lstStyle>
          <a:p>
            <a:pPr marL="0" lvl="0" latinLnBrk="0"/>
            <a:r>
              <a:rPr lang="en-US" altLang="ko-KR" dirty="0"/>
              <a:t>1.</a:t>
            </a:r>
            <a:br>
              <a:rPr lang="en-US" altLang="ko-KR" dirty="0"/>
            </a:br>
            <a:r>
              <a:rPr lang="en-US" altLang="ko-KR" dirty="0"/>
              <a:t>2.</a:t>
            </a:r>
            <a:br>
              <a:rPr lang="en-US" altLang="ko-KR" dirty="0"/>
            </a:br>
            <a:r>
              <a:rPr lang="en-US" altLang="ko-KR" dirty="0"/>
              <a:t>3.</a:t>
            </a:r>
            <a:endParaRPr lang="ko-KR" altLang="en-US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1347939" y="6609471"/>
            <a:ext cx="844062" cy="248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D4B208C-7584-49B4-9C4B-FF9D5AF8C0A4}" type="slidenum">
              <a:rPr kumimoji="0" lang="ko-KR" altLang="en-US" sz="1015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kumimoji="0" lang="en-US" altLang="ko-KR" sz="1015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/44</a:t>
            </a:r>
            <a:endParaRPr kumimoji="0" lang="ko-KR" altLang="en-US" sz="1015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흥국씨앗 L" panose="020B0303000000000000" pitchFamily="50" charset="-127"/>
              <a:ea typeface="흥국씨앗 L" panose="020B0303000000000000" pitchFamily="50" charset="-127"/>
              <a:cs typeface="+mj-cs"/>
              <a:sym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4289038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소제목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 userDrawn="1"/>
        </p:nvSpPr>
        <p:spPr>
          <a:xfrm>
            <a:off x="-11725" y="0"/>
            <a:ext cx="12215449" cy="838200"/>
          </a:xfrm>
          <a:prstGeom prst="rect">
            <a:avLst/>
          </a:prstGeom>
          <a:solidFill>
            <a:srgbClr val="B0A7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6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  <a:sym typeface="맑은 고딕"/>
            </a:endParaRPr>
          </a:p>
        </p:txBody>
      </p:sp>
      <p:sp>
        <p:nvSpPr>
          <p:cNvPr id="4" name="TextBox 3"/>
          <p:cNvSpPr txBox="1"/>
          <p:nvPr userDrawn="1"/>
        </p:nvSpPr>
        <p:spPr>
          <a:xfrm>
            <a:off x="10222524" y="281857"/>
            <a:ext cx="1551114" cy="241476"/>
          </a:xfrm>
          <a:prstGeom prst="rect">
            <a:avLst/>
          </a:prstGeom>
          <a:solidFill>
            <a:srgbClr val="E4007F"/>
          </a:solidFill>
          <a:ln>
            <a:solidFill>
              <a:srgbClr val="FF0000"/>
            </a:solidFill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969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흥국씨앗 L" pitchFamily="50" charset="-127"/>
                <a:ea typeface="흥국씨앗 L" pitchFamily="50" charset="-127"/>
                <a:cs typeface="+mj-cs"/>
                <a:sym typeface="맑은 고딕"/>
              </a:rPr>
              <a:t>사내교육용</a:t>
            </a:r>
            <a:r>
              <a:rPr kumimoji="0" lang="en-US" altLang="ko-KR" sz="969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흥국씨앗 L" pitchFamily="50" charset="-127"/>
                <a:ea typeface="흥국씨앗 L" pitchFamily="50" charset="-127"/>
                <a:cs typeface="+mj-cs"/>
                <a:sym typeface="맑은 고딕"/>
              </a:rPr>
              <a:t>-</a:t>
            </a:r>
            <a:r>
              <a:rPr kumimoji="0" lang="ko-KR" altLang="en-US" sz="969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흥국씨앗 L" pitchFamily="50" charset="-127"/>
                <a:ea typeface="흥국씨앗 L" pitchFamily="50" charset="-127"/>
                <a:cs typeface="+mj-cs"/>
                <a:sym typeface="맑은 고딕"/>
              </a:rPr>
              <a:t>대외비</a:t>
            </a:r>
          </a:p>
        </p:txBody>
      </p:sp>
      <p:pic>
        <p:nvPicPr>
          <p:cNvPr id="5" name="그림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7079" y="3524382"/>
            <a:ext cx="2098431" cy="2638425"/>
          </a:xfrm>
          <a:prstGeom prst="rect">
            <a:avLst/>
          </a:prstGeom>
        </p:spPr>
      </p:pic>
      <p:sp>
        <p:nvSpPr>
          <p:cNvPr id="8" name="텍스트 개체 틀 7"/>
          <p:cNvSpPr>
            <a:spLocks noGrp="1"/>
          </p:cNvSpPr>
          <p:nvPr>
            <p:ph type="body" sz="quarter" idx="10" hasCustomPrompt="1"/>
          </p:nvPr>
        </p:nvSpPr>
        <p:spPr>
          <a:xfrm>
            <a:off x="2532185" y="3372414"/>
            <a:ext cx="7877908" cy="45038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lvl1pPr marL="0" indent="0" algn="l">
              <a:buNone/>
              <a:defRPr lang="ko-KR" altLang="en-US" sz="2585" dirty="0">
                <a:solidFill>
                  <a:srgbClr val="2E0A6D"/>
                </a:solidFill>
                <a:latin typeface="흥국씨앗 B" panose="02000503000000020004" pitchFamily="50" charset="-127"/>
                <a:ea typeface="흥국씨앗 B" panose="02000503000000020004" pitchFamily="50" charset="-127"/>
              </a:defRPr>
            </a:lvl1pPr>
          </a:lstStyle>
          <a:p>
            <a:pPr marL="0" lvl="0" latinLnBrk="0"/>
            <a:r>
              <a:rPr lang="ko-KR" altLang="en-US" dirty="0"/>
              <a:t>소제목 </a:t>
            </a:r>
          </a:p>
        </p:txBody>
      </p:sp>
      <p:sp>
        <p:nvSpPr>
          <p:cNvPr id="10" name="직사각형 9"/>
          <p:cNvSpPr/>
          <p:nvPr userDrawn="1"/>
        </p:nvSpPr>
        <p:spPr>
          <a:xfrm>
            <a:off x="2" y="6570000"/>
            <a:ext cx="12203723" cy="2880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6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  <a:sym typeface="맑은 고딕"/>
            </a:endParaRPr>
          </a:p>
        </p:txBody>
      </p:sp>
      <p:sp>
        <p:nvSpPr>
          <p:cNvPr id="11" name="TextBox 1"/>
          <p:cNvSpPr txBox="1">
            <a:spLocks noChangeArrowheads="1"/>
          </p:cNvSpPr>
          <p:nvPr userDrawn="1"/>
        </p:nvSpPr>
        <p:spPr bwMode="auto">
          <a:xfrm>
            <a:off x="814619" y="6552597"/>
            <a:ext cx="10562765" cy="3054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9pPr>
          </a:lstStyle>
          <a:p>
            <a:pPr marL="0" marR="0" lvl="0" indent="0" algn="ctr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92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본 자료는 사내교육용 자료로 고객에게 교부 배포할 수 없으며</a:t>
            </a:r>
            <a:r>
              <a:rPr kumimoji="0" lang="en-US" altLang="ko-KR" sz="92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, </a:t>
            </a:r>
            <a:r>
              <a:rPr kumimoji="0" lang="ko-KR" altLang="en-US" sz="92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특히 보험안내자료</a:t>
            </a:r>
            <a:r>
              <a:rPr kumimoji="0" lang="en-US" altLang="ko-KR" sz="92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(</a:t>
            </a:r>
            <a:r>
              <a:rPr kumimoji="0" lang="ko-KR" altLang="en-US" sz="923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광고</a:t>
            </a:r>
            <a:r>
              <a:rPr kumimoji="0" lang="en-US" altLang="ko-KR" sz="923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·</a:t>
            </a:r>
            <a:r>
              <a:rPr kumimoji="0" lang="ko-KR" altLang="en-US" sz="923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선전물</a:t>
            </a:r>
            <a:r>
              <a:rPr kumimoji="0" lang="en-US" altLang="ko-KR" sz="92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)</a:t>
            </a:r>
            <a:r>
              <a:rPr kumimoji="0" lang="ko-KR" altLang="en-US" sz="92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로의 사용을 엄격히 금지합니다</a:t>
            </a:r>
            <a:r>
              <a:rPr kumimoji="0" lang="en-US" altLang="ko-KR" sz="92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. </a:t>
            </a:r>
            <a:endParaRPr kumimoji="0" lang="ko-KR" altLang="en-US" sz="923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흥국씨앗 L" panose="020B0303000000000000" pitchFamily="50" charset="-127"/>
              <a:ea typeface="흥국씨앗 L" panose="020B0303000000000000" pitchFamily="50" charset="-127"/>
              <a:cs typeface="+mj-cs"/>
              <a:sym typeface="맑은 고딕"/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11347939" y="6609471"/>
            <a:ext cx="844062" cy="248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D4B208C-7584-49B4-9C4B-FF9D5AF8C0A4}" type="slidenum">
              <a:rPr kumimoji="0" lang="ko-KR" altLang="en-US" sz="1015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kumimoji="0" lang="en-US" altLang="ko-KR" sz="1015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/44</a:t>
            </a:r>
            <a:endParaRPr kumimoji="0" lang="ko-KR" altLang="en-US" sz="1015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흥국씨앗 L" panose="020B0303000000000000" pitchFamily="50" charset="-127"/>
              <a:ea typeface="흥국씨앗 L" panose="020B0303000000000000" pitchFamily="50" charset="-127"/>
              <a:cs typeface="+mj-cs"/>
              <a:sym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2692652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본문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 userDrawn="1"/>
        </p:nvSpPr>
        <p:spPr>
          <a:xfrm>
            <a:off x="-11725" y="0"/>
            <a:ext cx="12215449" cy="838200"/>
          </a:xfrm>
          <a:prstGeom prst="rect">
            <a:avLst/>
          </a:prstGeom>
          <a:solidFill>
            <a:srgbClr val="B0A7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6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  <a:sym typeface="맑은 고딕"/>
            </a:endParaRPr>
          </a:p>
        </p:txBody>
      </p:sp>
      <p:sp>
        <p:nvSpPr>
          <p:cNvPr id="4" name="TextBox 3"/>
          <p:cNvSpPr txBox="1"/>
          <p:nvPr userDrawn="1"/>
        </p:nvSpPr>
        <p:spPr>
          <a:xfrm>
            <a:off x="10222524" y="281857"/>
            <a:ext cx="1551114" cy="241476"/>
          </a:xfrm>
          <a:prstGeom prst="rect">
            <a:avLst/>
          </a:prstGeom>
          <a:solidFill>
            <a:srgbClr val="E4007F"/>
          </a:solidFill>
          <a:ln>
            <a:solidFill>
              <a:srgbClr val="FF0000"/>
            </a:solidFill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969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흥국씨앗 L" pitchFamily="50" charset="-127"/>
                <a:ea typeface="흥국씨앗 L" pitchFamily="50" charset="-127"/>
                <a:cs typeface="+mj-cs"/>
                <a:sym typeface="맑은 고딕"/>
              </a:rPr>
              <a:t>사내교육용</a:t>
            </a:r>
            <a:r>
              <a:rPr kumimoji="0" lang="en-US" altLang="ko-KR" sz="969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흥국씨앗 L" pitchFamily="50" charset="-127"/>
                <a:ea typeface="흥국씨앗 L" pitchFamily="50" charset="-127"/>
                <a:cs typeface="+mj-cs"/>
                <a:sym typeface="맑은 고딕"/>
              </a:rPr>
              <a:t>-</a:t>
            </a:r>
            <a:r>
              <a:rPr kumimoji="0" lang="ko-KR" altLang="en-US" sz="969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흥국씨앗 L" pitchFamily="50" charset="-127"/>
                <a:ea typeface="흥국씨앗 L" pitchFamily="50" charset="-127"/>
                <a:cs typeface="+mj-cs"/>
                <a:sym typeface="맑은 고딕"/>
              </a:rPr>
              <a:t>대외비</a:t>
            </a:r>
          </a:p>
        </p:txBody>
      </p:sp>
      <p:sp>
        <p:nvSpPr>
          <p:cNvPr id="7" name="텍스트 개체 틀 7"/>
          <p:cNvSpPr>
            <a:spLocks noGrp="1"/>
          </p:cNvSpPr>
          <p:nvPr>
            <p:ph type="body" sz="quarter" idx="10" hasCustomPrompt="1"/>
          </p:nvPr>
        </p:nvSpPr>
        <p:spPr>
          <a:xfrm>
            <a:off x="656492" y="224722"/>
            <a:ext cx="9190893" cy="4801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lvl1pPr marL="0" indent="0">
              <a:buNone/>
              <a:defRPr lang="ko-KR" altLang="en-US" dirty="0">
                <a:solidFill>
                  <a:srgbClr val="2E0A6D"/>
                </a:solidFill>
                <a:latin typeface="흥국씨앗 B" panose="02000503000000020004" pitchFamily="50" charset="-127"/>
                <a:ea typeface="흥국씨앗 B" panose="02000503000000020004" pitchFamily="50" charset="-127"/>
              </a:defRPr>
            </a:lvl1pPr>
          </a:lstStyle>
          <a:p>
            <a:pPr marL="0" lvl="0" latinLnBrk="0"/>
            <a:r>
              <a:rPr lang="ko-KR" altLang="en-US" dirty="0"/>
              <a:t>본문 제목</a:t>
            </a:r>
          </a:p>
        </p:txBody>
      </p:sp>
      <p:sp>
        <p:nvSpPr>
          <p:cNvPr id="9" name="직사각형 8"/>
          <p:cNvSpPr/>
          <p:nvPr userDrawn="1"/>
        </p:nvSpPr>
        <p:spPr>
          <a:xfrm>
            <a:off x="2" y="6570000"/>
            <a:ext cx="12203723" cy="2880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6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  <a:sym typeface="맑은 고딕"/>
            </a:endParaRPr>
          </a:p>
        </p:txBody>
      </p:sp>
      <p:sp>
        <p:nvSpPr>
          <p:cNvPr id="10" name="TextBox 1"/>
          <p:cNvSpPr txBox="1">
            <a:spLocks noChangeArrowheads="1"/>
          </p:cNvSpPr>
          <p:nvPr userDrawn="1"/>
        </p:nvSpPr>
        <p:spPr bwMode="auto">
          <a:xfrm>
            <a:off x="814619" y="6552597"/>
            <a:ext cx="10562765" cy="3054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9pPr>
          </a:lstStyle>
          <a:p>
            <a:pPr marL="0" marR="0" lvl="0" indent="0" algn="ctr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92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본 자료는 사내교육용 자료로 고객에게 교부 배포할 수 없으며</a:t>
            </a:r>
            <a:r>
              <a:rPr kumimoji="0" lang="en-US" altLang="ko-KR" sz="92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, </a:t>
            </a:r>
            <a:r>
              <a:rPr kumimoji="0" lang="ko-KR" altLang="en-US" sz="92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특히 보험안내자료</a:t>
            </a:r>
            <a:r>
              <a:rPr kumimoji="0" lang="en-US" altLang="ko-KR" sz="92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(</a:t>
            </a:r>
            <a:r>
              <a:rPr kumimoji="0" lang="ko-KR" altLang="en-US" sz="923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광고</a:t>
            </a:r>
            <a:r>
              <a:rPr kumimoji="0" lang="en-US" altLang="ko-KR" sz="923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·</a:t>
            </a:r>
            <a:r>
              <a:rPr kumimoji="0" lang="ko-KR" altLang="en-US" sz="923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선전물</a:t>
            </a:r>
            <a:r>
              <a:rPr kumimoji="0" lang="en-US" altLang="ko-KR" sz="92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)</a:t>
            </a:r>
            <a:r>
              <a:rPr kumimoji="0" lang="ko-KR" altLang="en-US" sz="92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로의 사용을 엄격히 금지합니다</a:t>
            </a:r>
            <a:r>
              <a:rPr kumimoji="0" lang="en-US" altLang="ko-KR" sz="92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. </a:t>
            </a:r>
            <a:endParaRPr kumimoji="0" lang="ko-KR" altLang="en-US" sz="923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흥국씨앗 L" panose="020B0303000000000000" pitchFamily="50" charset="-127"/>
              <a:ea typeface="흥국씨앗 L" panose="020B0303000000000000" pitchFamily="50" charset="-127"/>
              <a:cs typeface="+mj-cs"/>
              <a:sym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182688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뒷 표지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10222524" y="281857"/>
            <a:ext cx="1551114" cy="241476"/>
          </a:xfrm>
          <a:prstGeom prst="rect">
            <a:avLst/>
          </a:prstGeom>
          <a:solidFill>
            <a:srgbClr val="E4007F"/>
          </a:solidFill>
          <a:ln>
            <a:solidFill>
              <a:srgbClr val="FF0000"/>
            </a:solidFill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969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흥국씨앗 L" pitchFamily="50" charset="-127"/>
                <a:ea typeface="흥국씨앗 L" pitchFamily="50" charset="-127"/>
                <a:cs typeface="+mj-cs"/>
                <a:sym typeface="맑은 고딕"/>
              </a:rPr>
              <a:t>사내교육용</a:t>
            </a:r>
            <a:r>
              <a:rPr kumimoji="0" lang="en-US" altLang="ko-KR" sz="969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흥국씨앗 L" pitchFamily="50" charset="-127"/>
                <a:ea typeface="흥국씨앗 L" pitchFamily="50" charset="-127"/>
                <a:cs typeface="+mj-cs"/>
                <a:sym typeface="맑은 고딕"/>
              </a:rPr>
              <a:t>-</a:t>
            </a:r>
            <a:r>
              <a:rPr kumimoji="0" lang="ko-KR" altLang="en-US" sz="969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흥국씨앗 L" pitchFamily="50" charset="-127"/>
                <a:ea typeface="흥국씨앗 L" pitchFamily="50" charset="-127"/>
                <a:cs typeface="+mj-cs"/>
                <a:sym typeface="맑은 고딕"/>
              </a:rPr>
              <a:t>대외비</a:t>
            </a:r>
          </a:p>
        </p:txBody>
      </p:sp>
      <p:pic>
        <p:nvPicPr>
          <p:cNvPr id="4" name="그림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139" y="290810"/>
            <a:ext cx="1476501" cy="318790"/>
          </a:xfrm>
          <a:prstGeom prst="rect">
            <a:avLst/>
          </a:prstGeom>
        </p:spPr>
      </p:pic>
      <p:sp>
        <p:nvSpPr>
          <p:cNvPr id="5" name="직사각형 4"/>
          <p:cNvSpPr/>
          <p:nvPr userDrawn="1"/>
        </p:nvSpPr>
        <p:spPr>
          <a:xfrm>
            <a:off x="375139" y="1219200"/>
            <a:ext cx="11441723" cy="5181600"/>
          </a:xfrm>
          <a:prstGeom prst="rect">
            <a:avLst/>
          </a:prstGeom>
          <a:solidFill>
            <a:srgbClr val="B0A7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6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  <a:sym typeface="맑은 고딕"/>
            </a:endParaRPr>
          </a:p>
        </p:txBody>
      </p:sp>
      <p:sp>
        <p:nvSpPr>
          <p:cNvPr id="9" name="TextBox 1"/>
          <p:cNvSpPr txBox="1">
            <a:spLocks noChangeArrowheads="1"/>
          </p:cNvSpPr>
          <p:nvPr userDrawn="1"/>
        </p:nvSpPr>
        <p:spPr bwMode="auto">
          <a:xfrm>
            <a:off x="375139" y="5012587"/>
            <a:ext cx="9457021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9pPr>
          </a:lstStyle>
          <a:p>
            <a:pPr marL="0" marR="0" lvl="0" indent="0" algn="l" defTabSz="914400" rtl="0" eaLnBrk="1" fontAlgn="auto" latinLnBrk="1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본 자료는 사내교육용 자료로 고객에게 교부</a:t>
            </a:r>
            <a:r>
              <a:rPr kumimoji="0" lang="en-US" altLang="ko-KR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·</a:t>
            </a:r>
            <a:r>
              <a:rPr kumimoji="0" lang="ko-KR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배포할 수 없으며</a:t>
            </a:r>
            <a:r>
              <a:rPr kumimoji="0" lang="en-US" altLang="ko-KR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, </a:t>
            </a:r>
            <a:r>
              <a:rPr kumimoji="0" lang="ko-KR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특히 보험안내자료</a:t>
            </a:r>
            <a:r>
              <a:rPr kumimoji="0" lang="en-US" altLang="ko-KR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(</a:t>
            </a:r>
            <a:r>
              <a:rPr kumimoji="0" lang="ko-KR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광고</a:t>
            </a:r>
            <a:r>
              <a:rPr kumimoji="0" lang="en-US" altLang="ko-KR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·</a:t>
            </a:r>
            <a:r>
              <a:rPr kumimoji="0" lang="ko-KR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선전물</a:t>
            </a:r>
            <a:r>
              <a:rPr kumimoji="0" lang="en-US" altLang="ko-KR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)</a:t>
            </a:r>
            <a:r>
              <a:rPr kumimoji="0" lang="ko-KR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로의 사용을 엄격히 금지합니다</a:t>
            </a:r>
            <a:r>
              <a:rPr kumimoji="0" lang="en-US" altLang="ko-KR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.</a:t>
            </a:r>
            <a:br>
              <a:rPr kumimoji="0" lang="en-US" altLang="ko-KR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</a:br>
            <a:r>
              <a:rPr kumimoji="0" lang="ko-KR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영업교육자료의 전체 또는 일부를 발췌하여 고객에게 배포 시 미승인 자료로 간주됩니다</a:t>
            </a:r>
            <a:r>
              <a:rPr kumimoji="0" lang="en-US" altLang="ko-KR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.</a:t>
            </a:r>
          </a:p>
          <a:p>
            <a:pPr marL="0" marR="0" lvl="0" indent="0" algn="l" defTabSz="914400" rtl="0" eaLnBrk="1" fontAlgn="auto" latinLnBrk="1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[</a:t>
            </a:r>
            <a:r>
              <a:rPr kumimoji="0" lang="ko-KR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미승인안내장 제작 및 배포 불가</a:t>
            </a:r>
            <a:r>
              <a:rPr kumimoji="0" lang="en-US" altLang="ko-KR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]</a:t>
            </a:r>
            <a:br>
              <a:rPr kumimoji="0" lang="en-US" altLang="ko-KR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</a:br>
            <a:r>
              <a:rPr kumimoji="0" lang="en-US" altLang="ko-KR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 - </a:t>
            </a:r>
            <a:r>
              <a:rPr kumimoji="0" lang="ko-KR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블로그</a:t>
            </a:r>
            <a:r>
              <a:rPr kumimoji="0" lang="en-US" altLang="ko-KR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, </a:t>
            </a:r>
            <a:r>
              <a:rPr kumimoji="0" lang="ko-KR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유튜브 및 </a:t>
            </a:r>
            <a:r>
              <a:rPr kumimoji="0" lang="en-US" altLang="ko-KR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SNS</a:t>
            </a:r>
            <a:r>
              <a:rPr kumimoji="0" lang="ko-KR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등을 통하여  미승인 광고물 노출 금지 </a:t>
            </a:r>
            <a:r>
              <a:rPr kumimoji="0" lang="en-US" altLang="ko-KR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/>
            </a:r>
            <a:br>
              <a:rPr kumimoji="0" lang="en-US" altLang="ko-KR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</a:br>
            <a:r>
              <a:rPr kumimoji="0" lang="en-US" altLang="ko-KR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 - </a:t>
            </a:r>
            <a:r>
              <a:rPr kumimoji="0" lang="ko-KR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위반 시 양정규정 적용</a:t>
            </a:r>
            <a:r>
              <a:rPr kumimoji="0" lang="en-US" altLang="ko-KR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(</a:t>
            </a:r>
            <a:r>
              <a:rPr kumimoji="0" lang="ko-KR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허위〮과장광고 </a:t>
            </a:r>
            <a:r>
              <a:rPr kumimoji="0" lang="en-US" altLang="ko-KR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20p / </a:t>
            </a:r>
            <a:r>
              <a:rPr kumimoji="0" lang="ko-KR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미승인안내장 </a:t>
            </a:r>
            <a:r>
              <a:rPr kumimoji="0" lang="en-US" altLang="ko-KR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15p) </a:t>
            </a:r>
            <a:br>
              <a:rPr kumimoji="0" lang="en-US" altLang="ko-KR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</a:br>
            <a:r>
              <a:rPr kumimoji="0" lang="en-US" altLang="ko-KR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 - </a:t>
            </a:r>
            <a:r>
              <a:rPr kumimoji="0" lang="ko-KR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불법안내자료 및 배포 행위 발견 시 제보 안내</a:t>
            </a:r>
            <a:r>
              <a:rPr kumimoji="0" lang="en-US" altLang="ko-KR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(</a:t>
            </a:r>
            <a:r>
              <a:rPr kumimoji="0" lang="ko-KR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흥국생명 홈페이지 </a:t>
            </a:r>
            <a:r>
              <a:rPr kumimoji="0" lang="en-US" altLang="ko-KR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&gt; </a:t>
            </a:r>
            <a:r>
              <a:rPr kumimoji="0" lang="ko-KR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회사소개 </a:t>
            </a:r>
            <a:r>
              <a:rPr kumimoji="0" lang="en-US" altLang="ko-KR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&gt; </a:t>
            </a:r>
            <a:r>
              <a:rPr kumimoji="0" lang="ko-KR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윤리경영</a:t>
            </a:r>
            <a:r>
              <a:rPr kumimoji="0" lang="en-US" altLang="ko-KR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&gt; </a:t>
            </a:r>
            <a:r>
              <a:rPr kumimoji="0" lang="ko-KR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부조리 신고</a:t>
            </a:r>
            <a:r>
              <a:rPr kumimoji="0" lang="en-US" altLang="ko-KR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)</a:t>
            </a:r>
          </a:p>
        </p:txBody>
      </p:sp>
      <p:sp>
        <p:nvSpPr>
          <p:cNvPr id="6" name="TextBox 1"/>
          <p:cNvSpPr txBox="1">
            <a:spLocks noChangeArrowheads="1"/>
          </p:cNvSpPr>
          <p:nvPr userDrawn="1"/>
        </p:nvSpPr>
        <p:spPr bwMode="auto">
          <a:xfrm>
            <a:off x="1367491" y="6401478"/>
            <a:ext cx="9457021" cy="2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9pPr>
          </a:lstStyle>
          <a:p>
            <a:pPr marL="0" marR="0" lvl="0" indent="0" algn="ctr" defTabSz="914400" rtl="0" eaLnBrk="1" fontAlgn="auto" latinLnBrk="1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영업교육팀</a:t>
            </a:r>
            <a:r>
              <a:rPr kumimoji="0" lang="ko-KR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 제</a:t>
            </a:r>
            <a:r>
              <a:rPr kumimoji="0" lang="en-US" altLang="ko-KR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21-IA1-000073</a:t>
            </a:r>
            <a:r>
              <a:rPr kumimoji="0" lang="ko-KR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호</a:t>
            </a:r>
            <a:r>
              <a:rPr kumimoji="0" lang="en-US" altLang="ko-KR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(</a:t>
            </a:r>
            <a:r>
              <a:rPr kumimoji="0" lang="ko-KR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준법감시인 </a:t>
            </a:r>
            <a:r>
              <a:rPr kumimoji="0" lang="ko-KR" altLang="en-US" sz="1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심의필</a:t>
            </a:r>
            <a:r>
              <a:rPr kumimoji="0" lang="ko-KR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 </a:t>
            </a:r>
            <a:r>
              <a:rPr kumimoji="0" lang="en-US" altLang="ko-KR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2021.11.08~2022.11.07 </a:t>
            </a:r>
            <a:r>
              <a:rPr kumimoji="0" lang="ko-KR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또는 상품 개정 시</a:t>
            </a:r>
            <a:r>
              <a:rPr kumimoji="0" lang="en-US" altLang="ko-KR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071298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bg>
      <p:bgPr>
        <a:solidFill>
          <a:srgbClr val="83C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48709CA3-3F26-26A1-81A3-8FA1AF538E3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989"/>
          <a:stretch/>
        </p:blipFill>
        <p:spPr>
          <a:xfrm>
            <a:off x="0" y="398033"/>
            <a:ext cx="12192000" cy="4619882"/>
          </a:xfrm>
          <a:prstGeom prst="rect">
            <a:avLst/>
          </a:prstGeom>
        </p:spPr>
      </p:pic>
      <p:sp>
        <p:nvSpPr>
          <p:cNvPr id="3" name="직사각형 2">
            <a:extLst>
              <a:ext uri="{FF2B5EF4-FFF2-40B4-BE49-F238E27FC236}">
                <a16:creationId xmlns:a16="http://schemas.microsoft.com/office/drawing/2014/main" id="{EAA764FF-FCA8-8E24-8198-0282A2365634}"/>
              </a:ext>
            </a:extLst>
          </p:cNvPr>
          <p:cNvSpPr/>
          <p:nvPr userDrawn="1"/>
        </p:nvSpPr>
        <p:spPr>
          <a:xfrm>
            <a:off x="0" y="4299858"/>
            <a:ext cx="12192000" cy="22860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029452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37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직사각형 13">
            <a:extLst>
              <a:ext uri="{FF2B5EF4-FFF2-40B4-BE49-F238E27FC236}">
                <a16:creationId xmlns:a16="http://schemas.microsoft.com/office/drawing/2014/main" id="{40FC53CC-00B3-E8B5-2CEE-784E0E41A00F}"/>
              </a:ext>
            </a:extLst>
          </p:cNvPr>
          <p:cNvSpPr/>
          <p:nvPr userDrawn="1"/>
        </p:nvSpPr>
        <p:spPr>
          <a:xfrm>
            <a:off x="0" y="0"/>
            <a:ext cx="12192000" cy="2606040"/>
          </a:xfrm>
          <a:prstGeom prst="rect">
            <a:avLst/>
          </a:prstGeom>
          <a:solidFill>
            <a:srgbClr val="83C0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FDD67041-CC06-B526-94B6-E9A1CBAB5E64}"/>
              </a:ext>
            </a:extLst>
          </p:cNvPr>
          <p:cNvSpPr/>
          <p:nvPr userDrawn="1"/>
        </p:nvSpPr>
        <p:spPr>
          <a:xfrm>
            <a:off x="0" y="1987177"/>
            <a:ext cx="12192000" cy="949662"/>
          </a:xfrm>
          <a:prstGeom prst="rect">
            <a:avLst/>
          </a:prstGeom>
          <a:solidFill>
            <a:srgbClr val="C7F50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8E094A2-6F8B-8C59-54B6-C6F1D4F0FCFA}"/>
              </a:ext>
            </a:extLst>
          </p:cNvPr>
          <p:cNvSpPr txBox="1"/>
          <p:nvPr userDrawn="1"/>
        </p:nvSpPr>
        <p:spPr>
          <a:xfrm>
            <a:off x="10434460" y="75018"/>
            <a:ext cx="1680373" cy="261610"/>
          </a:xfrm>
          <a:prstGeom prst="rect">
            <a:avLst/>
          </a:prstGeom>
          <a:solidFill>
            <a:srgbClr val="E4007F"/>
          </a:solidFill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흥국씨앗 L" pitchFamily="50" charset="-127"/>
                <a:ea typeface="흥국씨앗 L" pitchFamily="50" charset="-127"/>
                <a:cs typeface="+mn-cs"/>
              </a:rPr>
              <a:t>사내교육용</a:t>
            </a:r>
            <a:r>
              <a:rPr kumimoji="0" lang="en-US" altLang="ko-KR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흥국씨앗 L" pitchFamily="50" charset="-127"/>
                <a:ea typeface="흥국씨앗 L" pitchFamily="50" charset="-127"/>
                <a:cs typeface="+mn-cs"/>
              </a:rPr>
              <a:t>-</a:t>
            </a:r>
            <a:r>
              <a:rPr kumimoji="0" lang="ko-KR" alt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흥국씨앗 L" pitchFamily="50" charset="-127"/>
                <a:ea typeface="흥국씨앗 L" pitchFamily="50" charset="-127"/>
                <a:cs typeface="+mn-cs"/>
              </a:rPr>
              <a:t>대외비</a:t>
            </a:r>
          </a:p>
        </p:txBody>
      </p:sp>
      <p:sp>
        <p:nvSpPr>
          <p:cNvPr id="10" name="텍스트 개체 틀 9">
            <a:extLst>
              <a:ext uri="{FF2B5EF4-FFF2-40B4-BE49-F238E27FC236}">
                <a16:creationId xmlns:a16="http://schemas.microsoft.com/office/drawing/2014/main" id="{2E446683-255D-E208-B1CB-8A025EC1C49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55172" y="3429001"/>
            <a:ext cx="6081656" cy="2165705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50000"/>
              </a:lnSpc>
              <a:buNone/>
              <a:defRPr sz="3600">
                <a:solidFill>
                  <a:schemeClr val="tx1"/>
                </a:solidFill>
                <a:latin typeface="이사만루체 Medium" panose="00000600000000000000" pitchFamily="2" charset="-127"/>
                <a:ea typeface="이사만루체 Medium" panose="00000600000000000000" pitchFamily="2" charset="-127"/>
              </a:defRPr>
            </a:lvl1pPr>
          </a:lstStyle>
          <a:p>
            <a:pPr lvl="0"/>
            <a:r>
              <a:rPr lang="en-US" altLang="ko-KR" dirty="0"/>
              <a:t> 1.</a:t>
            </a:r>
            <a:br>
              <a:rPr lang="en-US" altLang="ko-KR" dirty="0"/>
            </a:br>
            <a:r>
              <a:rPr lang="en-US" altLang="ko-KR" dirty="0"/>
              <a:t>2.</a:t>
            </a:r>
            <a:br>
              <a:rPr lang="en-US" altLang="ko-KR" dirty="0"/>
            </a:br>
            <a:r>
              <a:rPr lang="en-US" altLang="ko-KR" dirty="0"/>
              <a:t>3.</a:t>
            </a:r>
          </a:p>
        </p:txBody>
      </p:sp>
      <p:grpSp>
        <p:nvGrpSpPr>
          <p:cNvPr id="17" name="그룹 16">
            <a:extLst>
              <a:ext uri="{FF2B5EF4-FFF2-40B4-BE49-F238E27FC236}">
                <a16:creationId xmlns:a16="http://schemas.microsoft.com/office/drawing/2014/main" id="{F3044676-6F0B-3AF5-8AE0-750A35859D37}"/>
              </a:ext>
            </a:extLst>
          </p:cNvPr>
          <p:cNvGrpSpPr/>
          <p:nvPr userDrawn="1"/>
        </p:nvGrpSpPr>
        <p:grpSpPr>
          <a:xfrm>
            <a:off x="0" y="1"/>
            <a:ext cx="5020235" cy="2662968"/>
            <a:chOff x="0" y="1"/>
            <a:chExt cx="4589696" cy="3246120"/>
          </a:xfrm>
        </p:grpSpPr>
        <p:pic>
          <p:nvPicPr>
            <p:cNvPr id="13" name="그림 12">
              <a:extLst>
                <a:ext uri="{FF2B5EF4-FFF2-40B4-BE49-F238E27FC236}">
                  <a16:creationId xmlns:a16="http://schemas.microsoft.com/office/drawing/2014/main" id="{AFFD501D-FE51-A47A-AEF1-94E7E2D08AC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"/>
              <a:ext cx="4502059" cy="3246120"/>
            </a:xfrm>
            <a:prstGeom prst="rect">
              <a:avLst/>
            </a:prstGeom>
          </p:spPr>
        </p:pic>
        <p:sp>
          <p:nvSpPr>
            <p:cNvPr id="16" name="자유형: 도형 15">
              <a:extLst>
                <a:ext uri="{FF2B5EF4-FFF2-40B4-BE49-F238E27FC236}">
                  <a16:creationId xmlns:a16="http://schemas.microsoft.com/office/drawing/2014/main" id="{19EB5EE8-F91C-09C5-88DA-6EB3421F9A9B}"/>
                </a:ext>
              </a:extLst>
            </p:cNvPr>
            <p:cNvSpPr/>
            <p:nvPr userDrawn="1"/>
          </p:nvSpPr>
          <p:spPr>
            <a:xfrm>
              <a:off x="4056296" y="2189625"/>
              <a:ext cx="533400" cy="209550"/>
            </a:xfrm>
            <a:custGeom>
              <a:avLst/>
              <a:gdLst>
                <a:gd name="connsiteX0" fmla="*/ 175260 w 533400"/>
                <a:gd name="connsiteY0" fmla="*/ 0 h 209550"/>
                <a:gd name="connsiteX1" fmla="*/ 0 w 533400"/>
                <a:gd name="connsiteY1" fmla="*/ 167640 h 209550"/>
                <a:gd name="connsiteX2" fmla="*/ 68580 w 533400"/>
                <a:gd name="connsiteY2" fmla="*/ 209550 h 209550"/>
                <a:gd name="connsiteX3" fmla="*/ 304800 w 533400"/>
                <a:gd name="connsiteY3" fmla="*/ 156210 h 209550"/>
                <a:gd name="connsiteX4" fmla="*/ 533400 w 533400"/>
                <a:gd name="connsiteY4" fmla="*/ 201930 h 209550"/>
                <a:gd name="connsiteX5" fmla="*/ 525780 w 533400"/>
                <a:gd name="connsiteY5" fmla="*/ 49530 h 209550"/>
                <a:gd name="connsiteX6" fmla="*/ 175260 w 533400"/>
                <a:gd name="connsiteY6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33400" h="209550">
                  <a:moveTo>
                    <a:pt x="175260" y="0"/>
                  </a:moveTo>
                  <a:lnTo>
                    <a:pt x="0" y="167640"/>
                  </a:lnTo>
                  <a:lnTo>
                    <a:pt x="68580" y="209550"/>
                  </a:lnTo>
                  <a:lnTo>
                    <a:pt x="304800" y="156210"/>
                  </a:lnTo>
                  <a:lnTo>
                    <a:pt x="533400" y="201930"/>
                  </a:lnTo>
                  <a:lnTo>
                    <a:pt x="525780" y="49530"/>
                  </a:lnTo>
                  <a:lnTo>
                    <a:pt x="175260" y="0"/>
                  </a:lnTo>
                  <a:close/>
                </a:path>
              </a:pathLst>
            </a:custGeom>
            <a:solidFill>
              <a:srgbClr val="83C0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11DE5636-5EA4-F343-4359-68B4C19CB0FA}"/>
              </a:ext>
            </a:extLst>
          </p:cNvPr>
          <p:cNvSpPr txBox="1"/>
          <p:nvPr userDrawn="1"/>
        </p:nvSpPr>
        <p:spPr>
          <a:xfrm>
            <a:off x="4787153" y="2277933"/>
            <a:ext cx="26176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세방고딕 OTF Bold" panose="00000800000000000000" pitchFamily="50" charset="-127"/>
                <a:ea typeface="세방고딕 OTF Bold" panose="00000800000000000000" pitchFamily="50" charset="-127"/>
                <a:cs typeface="+mn-cs"/>
              </a:rPr>
              <a:t>목 차</a:t>
            </a:r>
          </a:p>
        </p:txBody>
      </p:sp>
    </p:spTree>
    <p:extLst>
      <p:ext uri="{BB962C8B-B14F-4D97-AF65-F5344CB8AC3E}">
        <p14:creationId xmlns:p14="http://schemas.microsoft.com/office/powerpoint/2010/main" val="27836049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직사각형 13">
            <a:extLst>
              <a:ext uri="{FF2B5EF4-FFF2-40B4-BE49-F238E27FC236}">
                <a16:creationId xmlns:a16="http://schemas.microsoft.com/office/drawing/2014/main" id="{40FC53CC-00B3-E8B5-2CEE-784E0E41A00F}"/>
              </a:ext>
            </a:extLst>
          </p:cNvPr>
          <p:cNvSpPr/>
          <p:nvPr userDrawn="1"/>
        </p:nvSpPr>
        <p:spPr>
          <a:xfrm>
            <a:off x="0" y="0"/>
            <a:ext cx="12192000" cy="2606040"/>
          </a:xfrm>
          <a:prstGeom prst="rect">
            <a:avLst/>
          </a:prstGeom>
          <a:solidFill>
            <a:srgbClr val="83C0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FDD67041-CC06-B526-94B6-E9A1CBAB5E64}"/>
              </a:ext>
            </a:extLst>
          </p:cNvPr>
          <p:cNvSpPr/>
          <p:nvPr userDrawn="1"/>
        </p:nvSpPr>
        <p:spPr>
          <a:xfrm>
            <a:off x="0" y="2428240"/>
            <a:ext cx="12192000" cy="4201160"/>
          </a:xfrm>
          <a:prstGeom prst="rect">
            <a:avLst/>
          </a:prstGeom>
          <a:solidFill>
            <a:srgbClr val="C7F50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8E094A2-6F8B-8C59-54B6-C6F1D4F0FCFA}"/>
              </a:ext>
            </a:extLst>
          </p:cNvPr>
          <p:cNvSpPr txBox="1"/>
          <p:nvPr userDrawn="1"/>
        </p:nvSpPr>
        <p:spPr>
          <a:xfrm>
            <a:off x="10434460" y="75018"/>
            <a:ext cx="1680373" cy="261610"/>
          </a:xfrm>
          <a:prstGeom prst="rect">
            <a:avLst/>
          </a:prstGeom>
          <a:solidFill>
            <a:srgbClr val="E4007F"/>
          </a:solidFill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흥국씨앗 L" pitchFamily="50" charset="-127"/>
                <a:ea typeface="흥국씨앗 L" pitchFamily="50" charset="-127"/>
                <a:cs typeface="+mn-cs"/>
              </a:rPr>
              <a:t>사내교육용</a:t>
            </a:r>
            <a:r>
              <a:rPr kumimoji="0" lang="en-US" altLang="ko-KR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흥국씨앗 L" pitchFamily="50" charset="-127"/>
                <a:ea typeface="흥국씨앗 L" pitchFamily="50" charset="-127"/>
                <a:cs typeface="+mn-cs"/>
              </a:rPr>
              <a:t>-</a:t>
            </a:r>
            <a:r>
              <a:rPr kumimoji="0" lang="ko-KR" alt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흥국씨앗 L" pitchFamily="50" charset="-127"/>
                <a:ea typeface="흥국씨앗 L" pitchFamily="50" charset="-127"/>
                <a:cs typeface="+mn-cs"/>
              </a:rPr>
              <a:t>대외비</a:t>
            </a: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912B7F9A-870F-47D3-77BE-F9EA5D4BCF09}"/>
              </a:ext>
            </a:extLst>
          </p:cNvPr>
          <p:cNvSpPr/>
          <p:nvPr userDrawn="1"/>
        </p:nvSpPr>
        <p:spPr>
          <a:xfrm>
            <a:off x="0" y="3429000"/>
            <a:ext cx="12192000" cy="2133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0" name="텍스트 개체 틀 9">
            <a:extLst>
              <a:ext uri="{FF2B5EF4-FFF2-40B4-BE49-F238E27FC236}">
                <a16:creationId xmlns:a16="http://schemas.microsoft.com/office/drawing/2014/main" id="{2E446683-255D-E208-B1CB-8A025EC1C49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36430" y="4052214"/>
            <a:ext cx="9319141" cy="100298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4800">
                <a:solidFill>
                  <a:schemeClr val="tx1"/>
                </a:solidFill>
                <a:latin typeface="이사만루체 Medium" panose="00000600000000000000" pitchFamily="2" charset="-127"/>
                <a:ea typeface="이사만루체 Medium" panose="00000600000000000000" pitchFamily="2" charset="-127"/>
              </a:defRPr>
            </a:lvl1pPr>
          </a:lstStyle>
          <a:p>
            <a:pPr lvl="0"/>
            <a:r>
              <a:rPr lang="ko-KR" altLang="en-US" dirty="0"/>
              <a:t>세부내용</a:t>
            </a:r>
          </a:p>
        </p:txBody>
      </p:sp>
      <p:grpSp>
        <p:nvGrpSpPr>
          <p:cNvPr id="17" name="그룹 16">
            <a:extLst>
              <a:ext uri="{FF2B5EF4-FFF2-40B4-BE49-F238E27FC236}">
                <a16:creationId xmlns:a16="http://schemas.microsoft.com/office/drawing/2014/main" id="{F3044676-6F0B-3AF5-8AE0-750A35859D37}"/>
              </a:ext>
            </a:extLst>
          </p:cNvPr>
          <p:cNvGrpSpPr/>
          <p:nvPr userDrawn="1"/>
        </p:nvGrpSpPr>
        <p:grpSpPr>
          <a:xfrm>
            <a:off x="0" y="1"/>
            <a:ext cx="6119595" cy="3246120"/>
            <a:chOff x="0" y="1"/>
            <a:chExt cx="4589696" cy="3246120"/>
          </a:xfrm>
        </p:grpSpPr>
        <p:pic>
          <p:nvPicPr>
            <p:cNvPr id="13" name="그림 12">
              <a:extLst>
                <a:ext uri="{FF2B5EF4-FFF2-40B4-BE49-F238E27FC236}">
                  <a16:creationId xmlns:a16="http://schemas.microsoft.com/office/drawing/2014/main" id="{AFFD501D-FE51-A47A-AEF1-94E7E2D08AC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"/>
              <a:ext cx="4502059" cy="3246120"/>
            </a:xfrm>
            <a:prstGeom prst="rect">
              <a:avLst/>
            </a:prstGeom>
          </p:spPr>
        </p:pic>
        <p:sp>
          <p:nvSpPr>
            <p:cNvPr id="16" name="자유형: 도형 15">
              <a:extLst>
                <a:ext uri="{FF2B5EF4-FFF2-40B4-BE49-F238E27FC236}">
                  <a16:creationId xmlns:a16="http://schemas.microsoft.com/office/drawing/2014/main" id="{19EB5EE8-F91C-09C5-88DA-6EB3421F9A9B}"/>
                </a:ext>
              </a:extLst>
            </p:cNvPr>
            <p:cNvSpPr/>
            <p:nvPr userDrawn="1"/>
          </p:nvSpPr>
          <p:spPr>
            <a:xfrm>
              <a:off x="4056296" y="2189625"/>
              <a:ext cx="533400" cy="209550"/>
            </a:xfrm>
            <a:custGeom>
              <a:avLst/>
              <a:gdLst>
                <a:gd name="connsiteX0" fmla="*/ 175260 w 533400"/>
                <a:gd name="connsiteY0" fmla="*/ 0 h 209550"/>
                <a:gd name="connsiteX1" fmla="*/ 0 w 533400"/>
                <a:gd name="connsiteY1" fmla="*/ 167640 h 209550"/>
                <a:gd name="connsiteX2" fmla="*/ 68580 w 533400"/>
                <a:gd name="connsiteY2" fmla="*/ 209550 h 209550"/>
                <a:gd name="connsiteX3" fmla="*/ 304800 w 533400"/>
                <a:gd name="connsiteY3" fmla="*/ 156210 h 209550"/>
                <a:gd name="connsiteX4" fmla="*/ 533400 w 533400"/>
                <a:gd name="connsiteY4" fmla="*/ 201930 h 209550"/>
                <a:gd name="connsiteX5" fmla="*/ 525780 w 533400"/>
                <a:gd name="connsiteY5" fmla="*/ 49530 h 209550"/>
                <a:gd name="connsiteX6" fmla="*/ 175260 w 533400"/>
                <a:gd name="connsiteY6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33400" h="209550">
                  <a:moveTo>
                    <a:pt x="175260" y="0"/>
                  </a:moveTo>
                  <a:lnTo>
                    <a:pt x="0" y="167640"/>
                  </a:lnTo>
                  <a:lnTo>
                    <a:pt x="68580" y="209550"/>
                  </a:lnTo>
                  <a:lnTo>
                    <a:pt x="304800" y="156210"/>
                  </a:lnTo>
                  <a:lnTo>
                    <a:pt x="533400" y="201930"/>
                  </a:lnTo>
                  <a:lnTo>
                    <a:pt x="525780" y="49530"/>
                  </a:lnTo>
                  <a:lnTo>
                    <a:pt x="175260" y="0"/>
                  </a:lnTo>
                  <a:close/>
                </a:path>
              </a:pathLst>
            </a:custGeom>
            <a:solidFill>
              <a:srgbClr val="83C0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104589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:a16="http://schemas.microsoft.com/office/drawing/2014/main" id="{382B6FE1-8A12-C490-8A71-DE7392FE8669}"/>
              </a:ext>
            </a:extLst>
          </p:cNvPr>
          <p:cNvSpPr/>
          <p:nvPr userDrawn="1"/>
        </p:nvSpPr>
        <p:spPr>
          <a:xfrm>
            <a:off x="0" y="1"/>
            <a:ext cx="12192000" cy="935915"/>
          </a:xfrm>
          <a:prstGeom prst="rect">
            <a:avLst/>
          </a:prstGeom>
          <a:solidFill>
            <a:srgbClr val="9BCD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0" name="텍스트 개체 틀 9">
            <a:extLst>
              <a:ext uri="{FF2B5EF4-FFF2-40B4-BE49-F238E27FC236}">
                <a16:creationId xmlns:a16="http://schemas.microsoft.com/office/drawing/2014/main" id="{2E446683-255D-E208-B1CB-8A025EC1C49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66384" y="266419"/>
            <a:ext cx="10925617" cy="485936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400">
                <a:solidFill>
                  <a:schemeClr val="bg1"/>
                </a:solidFill>
                <a:latin typeface="이사만루체 Medium" panose="00000600000000000000" pitchFamily="2" charset="-127"/>
                <a:ea typeface="이사만루체 Medium" panose="00000600000000000000" pitchFamily="2" charset="-127"/>
              </a:defRPr>
            </a:lvl1pPr>
          </a:lstStyle>
          <a:p>
            <a:pPr lvl="0"/>
            <a:r>
              <a:rPr lang="ko-KR" altLang="en-US" dirty="0"/>
              <a:t>세부내용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8E094A2-6F8B-8C59-54B6-C6F1D4F0FCFA}"/>
              </a:ext>
            </a:extLst>
          </p:cNvPr>
          <p:cNvSpPr txBox="1"/>
          <p:nvPr userDrawn="1"/>
        </p:nvSpPr>
        <p:spPr>
          <a:xfrm>
            <a:off x="10434460" y="75018"/>
            <a:ext cx="1680373" cy="261610"/>
          </a:xfrm>
          <a:prstGeom prst="rect">
            <a:avLst/>
          </a:prstGeom>
          <a:solidFill>
            <a:srgbClr val="E4007F"/>
          </a:solidFill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흥국씨앗 L" pitchFamily="50" charset="-127"/>
                <a:ea typeface="흥국씨앗 L" pitchFamily="50" charset="-127"/>
                <a:cs typeface="+mn-cs"/>
              </a:rPr>
              <a:t>사내교육용</a:t>
            </a:r>
            <a:r>
              <a:rPr kumimoji="0" lang="en-US" altLang="ko-KR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흥국씨앗 L" pitchFamily="50" charset="-127"/>
                <a:ea typeface="흥국씨앗 L" pitchFamily="50" charset="-127"/>
                <a:cs typeface="+mn-cs"/>
              </a:rPr>
              <a:t>-</a:t>
            </a:r>
            <a:r>
              <a:rPr kumimoji="0" lang="ko-KR" alt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흥국씨앗 L" pitchFamily="50" charset="-127"/>
                <a:ea typeface="흥국씨앗 L" pitchFamily="50" charset="-127"/>
                <a:cs typeface="+mn-cs"/>
              </a:rPr>
              <a:t>대외비</a:t>
            </a:r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F2D8C62C-78C6-9F37-43D1-D2E8C33118F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4408" y="-96822"/>
            <a:ext cx="1226917" cy="935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13462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220859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 preserve="1">
  <p:cSld name="1_제목 슬라이드 복사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직사각형 17"/>
          <p:cNvSpPr/>
          <p:nvPr userDrawn="1"/>
        </p:nvSpPr>
        <p:spPr>
          <a:xfrm>
            <a:off x="0" y="1"/>
            <a:ext cx="12192000" cy="961052"/>
          </a:xfrm>
          <a:prstGeom prst="rect">
            <a:avLst/>
          </a:prstGeom>
          <a:solidFill>
            <a:srgbClr val="FFE1FF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2201" tIns="42201" rIns="42201" bIns="42201" numCol="1" spcCol="38100" rtlCol="0" anchor="ctr">
            <a:no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/>
              <a:ea typeface="맑은 고딕"/>
              <a:cs typeface="+mj-cs"/>
              <a:sym typeface="맑은 고딕"/>
            </a:endParaRPr>
          </a:p>
        </p:txBody>
      </p:sp>
      <p:pic>
        <p:nvPicPr>
          <p:cNvPr id="19" name="그림 1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7579" y="337287"/>
            <a:ext cx="1230886" cy="328919"/>
          </a:xfrm>
          <a:prstGeom prst="rect">
            <a:avLst/>
          </a:prstGeom>
        </p:spPr>
      </p:pic>
      <p:sp>
        <p:nvSpPr>
          <p:cNvPr id="8" name="직사각형 7"/>
          <p:cNvSpPr/>
          <p:nvPr userDrawn="1"/>
        </p:nvSpPr>
        <p:spPr>
          <a:xfrm>
            <a:off x="0" y="6521906"/>
            <a:ext cx="12192000" cy="331447"/>
          </a:xfrm>
          <a:prstGeom prst="rect">
            <a:avLst/>
          </a:prstGeom>
          <a:solidFill>
            <a:schemeClr val="bg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2201" tIns="42201" rIns="42201" bIns="42201" numCol="1" spcCol="38100" rtlCol="0" anchor="ctr">
            <a:sp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/>
              <a:ea typeface="맑은 고딕"/>
              <a:cs typeface="+mj-cs"/>
              <a:sym typeface="맑은 고딕"/>
            </a:endParaRPr>
          </a:p>
        </p:txBody>
      </p:sp>
      <p:sp>
        <p:nvSpPr>
          <p:cNvPr id="9" name="사내교육용"/>
          <p:cNvSpPr txBox="1"/>
          <p:nvPr userDrawn="1"/>
        </p:nvSpPr>
        <p:spPr>
          <a:xfrm>
            <a:off x="128288" y="6556435"/>
            <a:ext cx="1791512" cy="261606"/>
          </a:xfrm>
          <a:prstGeom prst="rect">
            <a:avLst/>
          </a:prstGeom>
          <a:solidFill>
            <a:srgbClr val="7030A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>
            <a:lvl1pPr algn="r">
              <a:defRPr sz="2200">
                <a:solidFill>
                  <a:srgbClr val="FFFFFF"/>
                </a:solidFill>
                <a:latin typeface="배달의민족 한나는 열한살 OTF"/>
                <a:ea typeface="배달의민족 한나는 열한살 OTF"/>
                <a:cs typeface="배달의민족 한나는 열한살 OTF"/>
                <a:sym typeface="배달의민족 한나는 열한살 OTF"/>
              </a:defRPr>
            </a:lvl1pPr>
          </a:lstStyle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sym typeface="배달의민족 한나는 열한살 OTF"/>
              </a:rPr>
              <a:t>판매인</a:t>
            </a:r>
            <a:r>
              <a:rPr kumimoji="0" sz="11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sym typeface="배달의민족 한나는 열한살 OTF"/>
              </a:rPr>
              <a:t>교육용</a:t>
            </a: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sym typeface="배달의민족 한나는 열한살 OTF"/>
              </a:rPr>
              <a:t> - </a:t>
            </a:r>
            <a:r>
              <a:rPr kumimoji="0" lang="ko-KR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sym typeface="배달의민족 한나는 열한살 OTF"/>
              </a:rPr>
              <a:t>고객배포금지</a:t>
            </a:r>
            <a:endParaRPr kumimoji="0" sz="11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sym typeface="배달의민족 한나는 열한살 OTF"/>
            </a:endParaRPr>
          </a:p>
        </p:txBody>
      </p:sp>
      <p:sp>
        <p:nvSpPr>
          <p:cNvPr id="10" name="슬라이드 번호"/>
          <p:cNvSpPr txBox="1">
            <a:spLocks noGrp="1"/>
          </p:cNvSpPr>
          <p:nvPr>
            <p:ph type="sldNum" sz="quarter" idx="4"/>
          </p:nvPr>
        </p:nvSpPr>
        <p:spPr>
          <a:xfrm>
            <a:off x="11309782" y="6557139"/>
            <a:ext cx="707622" cy="275587"/>
          </a:xfrm>
          <a:prstGeom prst="rect">
            <a:avLst/>
          </a:prstGeom>
        </p:spPr>
        <p:txBody>
          <a:bodyPr lIns="91436" tIns="91436" rIns="91436" bIns="91436"/>
          <a:lstStyle>
            <a:lvl1pPr algn="r">
              <a:defRPr sz="1200" spc="0">
                <a:solidFill>
                  <a:schemeClr val="bg1"/>
                </a:solidFill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defRPr>
            </a:lvl1pPr>
          </a:lstStyle>
          <a:p>
            <a:pPr latinLnBrk="0" hangingPunct="0"/>
            <a:fld id="{86CB4B4D-7CA3-9044-876B-883B54F8677D}" type="slidenum">
              <a:rPr lang="en-US" altLang="ko-KR" kern="0" smtClean="0">
                <a:solidFill>
                  <a:srgbClr val="222222"/>
                </a:solidFill>
              </a:rPr>
              <a:pPr latinLnBrk="0" hangingPunct="0"/>
              <a:t>‹#›</a:t>
            </a:fld>
            <a:r>
              <a:rPr lang="en-US" altLang="ko-KR" kern="0" dirty="0" smtClean="0">
                <a:solidFill>
                  <a:srgbClr val="222222"/>
                </a:solidFill>
              </a:rPr>
              <a:t>/22</a:t>
            </a:r>
            <a:endParaRPr lang="en-US" altLang="ko-KR" kern="0" dirty="0">
              <a:solidFill>
                <a:srgbClr val="222222"/>
              </a:solidFill>
            </a:endParaRPr>
          </a:p>
        </p:txBody>
      </p:sp>
      <p:sp>
        <p:nvSpPr>
          <p:cNvPr id="11" name="사내교육용"/>
          <p:cNvSpPr txBox="1"/>
          <p:nvPr userDrawn="1"/>
        </p:nvSpPr>
        <p:spPr>
          <a:xfrm>
            <a:off x="2021936" y="6558377"/>
            <a:ext cx="8484050" cy="261606"/>
          </a:xfrm>
          <a:prstGeom prst="rect">
            <a:avLst/>
          </a:prstGeom>
          <a:noFill/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>
            <a:lvl1pPr algn="r">
              <a:defRPr sz="2200">
                <a:solidFill>
                  <a:srgbClr val="FFFFFF"/>
                </a:solidFill>
                <a:latin typeface="배달의민족 한나는 열한살 OTF"/>
                <a:ea typeface="배달의민족 한나는 열한살 OTF"/>
                <a:cs typeface="배달의민족 한나는 열한살 OTF"/>
                <a:sym typeface="배달의민족 한나는 열한살 OTF"/>
              </a:defRPr>
            </a:lvl1pPr>
          </a:lstStyle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sym typeface="배달의민족 한나는 열한살 OTF"/>
              </a:rPr>
              <a:t>본 자료는 흥국생명 </a:t>
            </a:r>
            <a:r>
              <a:rPr kumimoji="0" lang="en-US" altLang="ko-KR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sym typeface="배달의민족 한나는 열한살 OTF"/>
              </a:rPr>
              <a:t>GA </a:t>
            </a:r>
            <a:r>
              <a:rPr kumimoji="0" lang="ko-KR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sym typeface="배달의민족 한나는 열한살 OTF"/>
              </a:rPr>
              <a:t>설계사 교육용 자료로 고객에게 교부</a:t>
            </a:r>
            <a:r>
              <a:rPr kumimoji="0" lang="en-US" altLang="ko-KR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sym typeface="배달의민족 한나는 열한살 OTF"/>
              </a:rPr>
              <a:t>/</a:t>
            </a:r>
            <a:r>
              <a:rPr kumimoji="0" lang="ko-KR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sym typeface="배달의민족 한나는 열한살 OTF"/>
              </a:rPr>
              <a:t>배포할 수 없으며</a:t>
            </a:r>
            <a:r>
              <a:rPr kumimoji="0" lang="en-US" altLang="ko-KR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sym typeface="배달의민족 한나는 열한살 OTF"/>
              </a:rPr>
              <a:t>, </a:t>
            </a:r>
            <a:r>
              <a:rPr kumimoji="0" lang="ko-KR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sym typeface="배달의민족 한나는 열한살 OTF"/>
              </a:rPr>
              <a:t>특히 보험 안내자료</a:t>
            </a:r>
            <a:r>
              <a:rPr kumimoji="0" lang="en-US" altLang="ko-KR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sym typeface="배달의민족 한나는 열한살 OTF"/>
              </a:rPr>
              <a:t>(</a:t>
            </a:r>
            <a:r>
              <a:rPr kumimoji="0" lang="ko-KR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sym typeface="배달의민족 한나는 열한살 OTF"/>
              </a:rPr>
              <a:t>광고</a:t>
            </a:r>
            <a:r>
              <a:rPr kumimoji="0" lang="en-US" altLang="ko-KR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sym typeface="배달의민족 한나는 열한살 OTF"/>
              </a:rPr>
              <a:t>/</a:t>
            </a:r>
            <a:r>
              <a:rPr kumimoji="0" lang="ko-KR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sym typeface="배달의민족 한나는 열한살 OTF"/>
              </a:rPr>
              <a:t>선전물</a:t>
            </a:r>
            <a:r>
              <a:rPr kumimoji="0" lang="en-US" altLang="ko-KR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sym typeface="배달의민족 한나는 열한살 OTF"/>
              </a:rPr>
              <a:t>)</a:t>
            </a:r>
            <a:r>
              <a:rPr kumimoji="0" lang="ko-KR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sym typeface="배달의민족 한나는 열한살 OTF"/>
              </a:rPr>
              <a:t>로의 사용을 엄격히 금지합니다</a:t>
            </a:r>
            <a:endParaRPr kumimoji="0" sz="1100" b="0" i="0" u="none" strike="noStrike" kern="0" cap="none" spc="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sym typeface="배달의민족 한나는 열한살 OTF"/>
            </a:endParaRPr>
          </a:p>
        </p:txBody>
      </p:sp>
    </p:spTree>
    <p:extLst>
      <p:ext uri="{BB962C8B-B14F-4D97-AF65-F5344CB8AC3E}">
        <p14:creationId xmlns:p14="http://schemas.microsoft.com/office/powerpoint/2010/main" val="396886346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A8E094A2-6F8B-8C59-54B6-C6F1D4F0FCFA}"/>
              </a:ext>
            </a:extLst>
          </p:cNvPr>
          <p:cNvSpPr txBox="1"/>
          <p:nvPr userDrawn="1"/>
        </p:nvSpPr>
        <p:spPr>
          <a:xfrm>
            <a:off x="10434460" y="75018"/>
            <a:ext cx="1680373" cy="261610"/>
          </a:xfrm>
          <a:prstGeom prst="rect">
            <a:avLst/>
          </a:prstGeom>
          <a:solidFill>
            <a:srgbClr val="E4007F"/>
          </a:solidFill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흥국씨앗 L" pitchFamily="50" charset="-127"/>
                <a:ea typeface="흥국씨앗 L" pitchFamily="50" charset="-127"/>
                <a:cs typeface="+mn-cs"/>
              </a:rPr>
              <a:t>사내교육용</a:t>
            </a:r>
            <a:r>
              <a:rPr kumimoji="0" lang="en-US" altLang="ko-KR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흥국씨앗 L" pitchFamily="50" charset="-127"/>
                <a:ea typeface="흥국씨앗 L" pitchFamily="50" charset="-127"/>
                <a:cs typeface="+mn-cs"/>
              </a:rPr>
              <a:t>-</a:t>
            </a:r>
            <a:r>
              <a:rPr kumimoji="0" lang="ko-KR" alt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흥국씨앗 L" pitchFamily="50" charset="-127"/>
                <a:ea typeface="흥국씨앗 L" pitchFamily="50" charset="-127"/>
                <a:cs typeface="+mn-cs"/>
              </a:rPr>
              <a:t>대외비</a:t>
            </a: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024975C7-642E-CB12-1A5D-F069D3B44F6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885"/>
          <a:stretch/>
        </p:blipFill>
        <p:spPr>
          <a:xfrm>
            <a:off x="12192000" y="1832216"/>
            <a:ext cx="2208904" cy="837540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EEE0B5FE-64CE-ED49-69AC-68893A29647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159" b="98867" l="9820" r="94188">
                        <a14:foregroundMark x1="25651" y1="98725" x2="38878" y2="95042"/>
                        <a14:foregroundMark x1="38878" y1="95042" x2="39880" y2="93768"/>
                        <a14:foregroundMark x1="24649" y1="98442" x2="39479" y2="98159"/>
                        <a14:foregroundMark x1="39479" y1="98159" x2="39880" y2="97734"/>
                        <a14:foregroundMark x1="60922" y1="99150" x2="78156" y2="99150"/>
                        <a14:foregroundMark x1="66733" y1="48300" x2="67535" y2="48300"/>
                        <a14:foregroundMark x1="93988" y1="93201" x2="94188" y2="94759"/>
                        <a14:foregroundMark x1="32064" y1="81870" x2="32064" y2="8059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2980"/>
          <a:stretch/>
        </p:blipFill>
        <p:spPr>
          <a:xfrm>
            <a:off x="329902" y="1086523"/>
            <a:ext cx="4293829" cy="2597972"/>
          </a:xfrm>
          <a:prstGeom prst="rect">
            <a:avLst/>
          </a:prstGeom>
        </p:spPr>
      </p:pic>
      <p:sp>
        <p:nvSpPr>
          <p:cNvPr id="9" name="직사각형 8">
            <a:extLst>
              <a:ext uri="{FF2B5EF4-FFF2-40B4-BE49-F238E27FC236}">
                <a16:creationId xmlns:a16="http://schemas.microsoft.com/office/drawing/2014/main" id="{FDD67041-CC06-B526-94B6-E9A1CBAB5E64}"/>
              </a:ext>
            </a:extLst>
          </p:cNvPr>
          <p:cNvSpPr/>
          <p:nvPr userDrawn="1"/>
        </p:nvSpPr>
        <p:spPr>
          <a:xfrm>
            <a:off x="0" y="3632884"/>
            <a:ext cx="12192000" cy="2286001"/>
          </a:xfrm>
          <a:prstGeom prst="rect">
            <a:avLst/>
          </a:prstGeom>
          <a:solidFill>
            <a:srgbClr val="C7F50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0" name="텍스트 개체 틀 9">
            <a:extLst>
              <a:ext uri="{FF2B5EF4-FFF2-40B4-BE49-F238E27FC236}">
                <a16:creationId xmlns:a16="http://schemas.microsoft.com/office/drawing/2014/main" id="{2E446683-255D-E208-B1CB-8A025EC1C49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36430" y="4128414"/>
            <a:ext cx="9319141" cy="100298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4800">
                <a:solidFill>
                  <a:schemeClr val="tx1"/>
                </a:solidFill>
                <a:latin typeface="이사만루체 Medium" panose="00000600000000000000" pitchFamily="2" charset="-127"/>
                <a:ea typeface="이사만루체 Medium" panose="00000600000000000000" pitchFamily="2" charset="-127"/>
              </a:defRPr>
            </a:lvl1pPr>
          </a:lstStyle>
          <a:p>
            <a:pPr lvl="0"/>
            <a:r>
              <a:rPr lang="ko-KR" altLang="en-US" dirty="0"/>
              <a:t>세부내용</a:t>
            </a:r>
          </a:p>
        </p:txBody>
      </p:sp>
    </p:spTree>
    <p:extLst>
      <p:ext uri="{BB962C8B-B14F-4D97-AF65-F5344CB8AC3E}">
        <p14:creationId xmlns:p14="http://schemas.microsoft.com/office/powerpoint/2010/main" val="5927170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본문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:a16="http://schemas.microsoft.com/office/drawing/2014/main" id="{DF156E1E-8A23-7D39-F081-306F034B4849}"/>
              </a:ext>
            </a:extLst>
          </p:cNvPr>
          <p:cNvSpPr/>
          <p:nvPr userDrawn="1"/>
        </p:nvSpPr>
        <p:spPr>
          <a:xfrm>
            <a:off x="1" y="6495709"/>
            <a:ext cx="12203723" cy="37134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6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D6130FD6-DBCA-5554-7204-3F665F05C159}"/>
              </a:ext>
            </a:extLst>
          </p:cNvPr>
          <p:cNvSpPr/>
          <p:nvPr userDrawn="1"/>
        </p:nvSpPr>
        <p:spPr>
          <a:xfrm>
            <a:off x="-11724" y="0"/>
            <a:ext cx="12203723" cy="838200"/>
          </a:xfrm>
          <a:prstGeom prst="rect">
            <a:avLst/>
          </a:prstGeom>
          <a:solidFill>
            <a:srgbClr val="AFDE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6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F716719-DBC7-7571-3314-21F7F6572906}"/>
              </a:ext>
            </a:extLst>
          </p:cNvPr>
          <p:cNvSpPr txBox="1"/>
          <p:nvPr userDrawn="1"/>
        </p:nvSpPr>
        <p:spPr>
          <a:xfrm>
            <a:off x="10222525" y="281857"/>
            <a:ext cx="1551113" cy="241476"/>
          </a:xfrm>
          <a:prstGeom prst="rect">
            <a:avLst/>
          </a:prstGeom>
          <a:solidFill>
            <a:srgbClr val="E4007F"/>
          </a:solidFill>
          <a:ln>
            <a:solidFill>
              <a:srgbClr val="FF0000"/>
            </a:solidFill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969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흥국씨앗 L" pitchFamily="50" charset="-127"/>
                <a:ea typeface="흥국씨앗 L" pitchFamily="50" charset="-127"/>
                <a:cs typeface="+mn-cs"/>
              </a:rPr>
              <a:t>사내교육용</a:t>
            </a:r>
            <a:r>
              <a:rPr kumimoji="0" lang="en-US" altLang="ko-KR" sz="969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흥국씨앗 L" pitchFamily="50" charset="-127"/>
                <a:ea typeface="흥국씨앗 L" pitchFamily="50" charset="-127"/>
                <a:cs typeface="+mn-cs"/>
              </a:rPr>
              <a:t>-</a:t>
            </a:r>
            <a:r>
              <a:rPr kumimoji="0" lang="ko-KR" altLang="en-US" sz="969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흥국씨앗 L" pitchFamily="50" charset="-127"/>
                <a:ea typeface="흥국씨앗 L" pitchFamily="50" charset="-127"/>
                <a:cs typeface="+mn-cs"/>
              </a:rPr>
              <a:t>대외비</a:t>
            </a:r>
          </a:p>
        </p:txBody>
      </p:sp>
      <p:sp>
        <p:nvSpPr>
          <p:cNvPr id="12" name="TextBox 1">
            <a:extLst>
              <a:ext uri="{FF2B5EF4-FFF2-40B4-BE49-F238E27FC236}">
                <a16:creationId xmlns:a16="http://schemas.microsoft.com/office/drawing/2014/main" id="{0A42644B-D5AD-F6DC-A33C-AF192AE37360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14619" y="6531922"/>
            <a:ext cx="10562764" cy="3054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92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n-cs"/>
              </a:rPr>
              <a:t>본 자료는 사내교육용 자료로 고객에게 교부 배포할 수 없으며</a:t>
            </a:r>
            <a:r>
              <a:rPr kumimoji="0" lang="en-US" altLang="ko-KR" sz="92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n-cs"/>
              </a:rPr>
              <a:t>, </a:t>
            </a:r>
            <a:r>
              <a:rPr kumimoji="0" lang="ko-KR" altLang="en-US" sz="92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n-cs"/>
              </a:rPr>
              <a:t>특히 보험안내자료</a:t>
            </a:r>
            <a:r>
              <a:rPr kumimoji="0" lang="en-US" altLang="ko-KR" sz="92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n-cs"/>
              </a:rPr>
              <a:t>(</a:t>
            </a:r>
            <a:r>
              <a:rPr kumimoji="0" lang="ko-KR" altLang="en-US" sz="92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n-cs"/>
              </a:rPr>
              <a:t>광고선전물</a:t>
            </a:r>
            <a:r>
              <a:rPr kumimoji="0" lang="en-US" altLang="ko-KR" sz="92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n-cs"/>
              </a:rPr>
              <a:t>)</a:t>
            </a:r>
            <a:r>
              <a:rPr kumimoji="0" lang="ko-KR" altLang="en-US" sz="92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n-cs"/>
              </a:rPr>
              <a:t>로의 사용을 엄격히 금지합니다</a:t>
            </a:r>
            <a:r>
              <a:rPr kumimoji="0" lang="en-US" altLang="ko-KR" sz="92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n-cs"/>
              </a:rPr>
              <a:t>. </a:t>
            </a:r>
            <a:endParaRPr kumimoji="0" lang="ko-KR" altLang="en-US" sz="923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흥국씨앗 L" panose="020B0303000000000000" pitchFamily="50" charset="-127"/>
              <a:ea typeface="흥국씨앗 L" panose="020B0303000000000000" pitchFamily="50" charset="-127"/>
              <a:cs typeface="+mn-cs"/>
            </a:endParaRPr>
          </a:p>
        </p:txBody>
      </p:sp>
      <p:sp>
        <p:nvSpPr>
          <p:cNvPr id="7" name="텍스트 개체 틀 7"/>
          <p:cNvSpPr>
            <a:spLocks noGrp="1"/>
          </p:cNvSpPr>
          <p:nvPr>
            <p:ph type="body" sz="quarter" idx="10" hasCustomPrompt="1"/>
          </p:nvPr>
        </p:nvSpPr>
        <p:spPr>
          <a:xfrm>
            <a:off x="656493" y="224723"/>
            <a:ext cx="9190892" cy="4801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lvl1pPr marL="0" indent="0">
              <a:buNone/>
              <a:defRPr lang="ko-KR" altLang="en-US" dirty="0">
                <a:solidFill>
                  <a:srgbClr val="2E0A6D"/>
                </a:solidFill>
                <a:latin typeface="흥국씨앗 B" panose="02000503000000020004" pitchFamily="50" charset="-127"/>
                <a:ea typeface="흥국씨앗 B" panose="02000503000000020004" pitchFamily="50" charset="-127"/>
              </a:defRPr>
            </a:lvl1pPr>
          </a:lstStyle>
          <a:p>
            <a:pPr marL="0" lvl="0" latinLnBrk="0"/>
            <a:r>
              <a:rPr lang="ko-KR" altLang="en-US" dirty="0"/>
              <a:t>본문 제목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11347939" y="6609470"/>
            <a:ext cx="844061" cy="236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D4B208C-7584-49B4-9C4B-FF9D5AF8C0A4}" type="slidenum">
              <a:rPr kumimoji="0" lang="ko-KR" altLang="en-US" sz="937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kumimoji="0" lang="en-US" altLang="ko-KR" sz="937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n-cs"/>
              </a:rPr>
              <a:t>/41</a:t>
            </a:r>
            <a:endParaRPr kumimoji="0" lang="ko-KR" altLang="en-US" sz="937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흥국씨앗 L" panose="020B0303000000000000" pitchFamily="50" charset="-127"/>
              <a:ea typeface="흥국씨앗 L" panose="020B0303000000000000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01111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12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 preserve="1">
  <p:cSld name="2_제목 슬라이드 복사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 userDrawn="1"/>
        </p:nvSpPr>
        <p:spPr>
          <a:xfrm>
            <a:off x="0" y="6398336"/>
            <a:ext cx="12192000" cy="331447"/>
          </a:xfrm>
          <a:prstGeom prst="rect">
            <a:avLst/>
          </a:prstGeom>
          <a:solidFill>
            <a:schemeClr val="bg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2201" tIns="42201" rIns="42201" bIns="42201" numCol="1" spcCol="38100" rtlCol="0" anchor="ctr">
            <a:sp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/>
              <a:ea typeface="맑은 고딕"/>
              <a:cs typeface="+mj-cs"/>
              <a:sym typeface="맑은 고딕"/>
            </a:endParaRPr>
          </a:p>
        </p:txBody>
      </p:sp>
      <p:sp>
        <p:nvSpPr>
          <p:cNvPr id="13" name="사내교육용"/>
          <p:cNvSpPr txBox="1"/>
          <p:nvPr userDrawn="1"/>
        </p:nvSpPr>
        <p:spPr>
          <a:xfrm>
            <a:off x="535450" y="6432865"/>
            <a:ext cx="1384350" cy="276995"/>
          </a:xfrm>
          <a:prstGeom prst="rect">
            <a:avLst/>
          </a:prstGeom>
          <a:solidFill>
            <a:srgbClr val="7030A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>
            <a:lvl1pPr algn="r">
              <a:defRPr sz="2200">
                <a:solidFill>
                  <a:srgbClr val="FFFFFF"/>
                </a:solidFill>
                <a:latin typeface="배달의민족 한나는 열한살 OTF"/>
                <a:ea typeface="배달의민족 한나는 열한살 OTF"/>
                <a:cs typeface="배달의민족 한나는 열한살 OTF"/>
                <a:sym typeface="배달의민족 한나는 열한살 OTF"/>
              </a:defRPr>
            </a:lvl1pPr>
          </a:lstStyle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sym typeface="배달의민족 한나는 열한살 OTF"/>
              </a:rPr>
              <a:t>사내교육용</a:t>
            </a: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sym typeface="배달의민족 한나는 열한살 OTF"/>
              </a:rPr>
              <a:t> - </a:t>
            </a:r>
            <a:r>
              <a:rPr kumimoji="0" lang="ko-KR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sym typeface="배달의민족 한나는 열한살 OTF"/>
              </a:rPr>
              <a:t>대외비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sym typeface="배달의민족 한나는 열한살 OTF"/>
            </a:endParaRPr>
          </a:p>
        </p:txBody>
      </p:sp>
      <p:sp>
        <p:nvSpPr>
          <p:cNvPr id="14" name="슬라이드 번호"/>
          <p:cNvSpPr txBox="1">
            <a:spLocks noGrp="1"/>
          </p:cNvSpPr>
          <p:nvPr>
            <p:ph type="sldNum" sz="quarter" idx="4"/>
          </p:nvPr>
        </p:nvSpPr>
        <p:spPr>
          <a:xfrm>
            <a:off x="11309782" y="6433569"/>
            <a:ext cx="707622" cy="275587"/>
          </a:xfrm>
          <a:prstGeom prst="rect">
            <a:avLst/>
          </a:prstGeom>
        </p:spPr>
        <p:txBody>
          <a:bodyPr lIns="91436" tIns="91436" rIns="91436" bIns="91436"/>
          <a:lstStyle>
            <a:lvl1pPr algn="r">
              <a:defRPr sz="1200" spc="0">
                <a:solidFill>
                  <a:schemeClr val="bg1"/>
                </a:solidFill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defRPr>
            </a:lvl1pPr>
          </a:lstStyle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lang="en-US" altLang="ko-KR" sz="1200" b="0" i="0" u="none" strike="noStrike" kern="0" cap="none" spc="0" normalizeH="0" baseline="0" noProof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sym typeface="맑은 고딕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kumimoji="0" lang="en-US" altLang="ko-KR" sz="1200" b="0" i="0" u="none" strike="noStrike" kern="0" cap="none" spc="0" normalizeH="0" baseline="0" noProof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sym typeface="맑은 고딕"/>
              </a:rPr>
              <a:t>/72</a:t>
            </a:r>
            <a:endParaRPr kumimoji="0" lang="en-US" altLang="ko-KR" sz="1200" b="0" i="0" u="none" strike="noStrike" kern="0" cap="none" spc="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sym typeface="맑은 고딕"/>
            </a:endParaRPr>
          </a:p>
        </p:txBody>
      </p:sp>
      <p:sp>
        <p:nvSpPr>
          <p:cNvPr id="17" name="사내교육용"/>
          <p:cNvSpPr txBox="1"/>
          <p:nvPr userDrawn="1"/>
        </p:nvSpPr>
        <p:spPr>
          <a:xfrm>
            <a:off x="2021936" y="6434807"/>
            <a:ext cx="8484050" cy="261606"/>
          </a:xfrm>
          <a:prstGeom prst="rect">
            <a:avLst/>
          </a:prstGeom>
          <a:noFill/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>
            <a:lvl1pPr algn="r">
              <a:defRPr sz="2200">
                <a:solidFill>
                  <a:srgbClr val="FFFFFF"/>
                </a:solidFill>
                <a:latin typeface="배달의민족 한나는 열한살 OTF"/>
                <a:ea typeface="배달의민족 한나는 열한살 OTF"/>
                <a:cs typeface="배달의민족 한나는 열한살 OTF"/>
                <a:sym typeface="배달의민족 한나는 열한살 OTF"/>
              </a:defRPr>
            </a:lvl1pPr>
          </a:lstStyle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sym typeface="배달의민족 한나는 열한살 OTF"/>
              </a:rPr>
              <a:t>본 자료는 흥국생명 </a:t>
            </a:r>
            <a:r>
              <a:rPr kumimoji="0" lang="en-US" altLang="ko-KR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sym typeface="배달의민족 한나는 열한살 OTF"/>
              </a:rPr>
              <a:t>GA </a:t>
            </a:r>
            <a:r>
              <a:rPr kumimoji="0" lang="ko-KR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sym typeface="배달의민족 한나는 열한살 OTF"/>
              </a:rPr>
              <a:t>설계사 교육용 자료로 고객에게 교부</a:t>
            </a:r>
            <a:r>
              <a:rPr kumimoji="0" lang="en-US" altLang="ko-KR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sym typeface="배달의민족 한나는 열한살 OTF"/>
              </a:rPr>
              <a:t>/</a:t>
            </a:r>
            <a:r>
              <a:rPr kumimoji="0" lang="ko-KR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sym typeface="배달의민족 한나는 열한살 OTF"/>
              </a:rPr>
              <a:t>배포할 수 없으며</a:t>
            </a:r>
            <a:r>
              <a:rPr kumimoji="0" lang="en-US" altLang="ko-KR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sym typeface="배달의민족 한나는 열한살 OTF"/>
              </a:rPr>
              <a:t>, </a:t>
            </a:r>
            <a:r>
              <a:rPr kumimoji="0" lang="ko-KR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sym typeface="배달의민족 한나는 열한살 OTF"/>
              </a:rPr>
              <a:t>특히 보험 안내자료</a:t>
            </a:r>
            <a:r>
              <a:rPr kumimoji="0" lang="en-US" altLang="ko-KR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sym typeface="배달의민족 한나는 열한살 OTF"/>
              </a:rPr>
              <a:t>(</a:t>
            </a:r>
            <a:r>
              <a:rPr kumimoji="0" lang="ko-KR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sym typeface="배달의민족 한나는 열한살 OTF"/>
              </a:rPr>
              <a:t>광고</a:t>
            </a:r>
            <a:r>
              <a:rPr kumimoji="0" lang="en-US" altLang="ko-KR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sym typeface="배달의민족 한나는 열한살 OTF"/>
              </a:rPr>
              <a:t>/</a:t>
            </a:r>
            <a:r>
              <a:rPr kumimoji="0" lang="ko-KR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sym typeface="배달의민족 한나는 열한살 OTF"/>
              </a:rPr>
              <a:t>선전물</a:t>
            </a:r>
            <a:r>
              <a:rPr kumimoji="0" lang="en-US" altLang="ko-KR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sym typeface="배달의민족 한나는 열한살 OTF"/>
              </a:rPr>
              <a:t>)</a:t>
            </a:r>
            <a:r>
              <a:rPr kumimoji="0" lang="ko-KR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sym typeface="배달의민족 한나는 열한살 OTF"/>
              </a:rPr>
              <a:t>로의 사용을 엄격히 금지합니다</a:t>
            </a:r>
            <a:endParaRPr kumimoji="0" sz="1100" b="0" i="0" u="none" strike="noStrike" kern="0" cap="none" spc="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sym typeface="배달의민족 한나는 열한살 OTF"/>
            </a:endParaRPr>
          </a:p>
        </p:txBody>
      </p:sp>
      <p:sp>
        <p:nvSpPr>
          <p:cNvPr id="18" name="직사각형 17"/>
          <p:cNvSpPr/>
          <p:nvPr userDrawn="1"/>
        </p:nvSpPr>
        <p:spPr>
          <a:xfrm>
            <a:off x="0" y="338541"/>
            <a:ext cx="12192000" cy="331447"/>
          </a:xfrm>
          <a:prstGeom prst="rect">
            <a:avLst/>
          </a:prstGeom>
          <a:solidFill>
            <a:srgbClr val="FFE1FF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2201" tIns="42201" rIns="42201" bIns="42201" numCol="1" spcCol="38100" rtlCol="0" anchor="ctr">
            <a:sp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/>
              <a:ea typeface="맑은 고딕"/>
              <a:cs typeface="+mj-cs"/>
              <a:sym typeface="맑은 고딕"/>
            </a:endParaRPr>
          </a:p>
        </p:txBody>
      </p:sp>
      <p:pic>
        <p:nvPicPr>
          <p:cNvPr id="19" name="그림 1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7579" y="337287"/>
            <a:ext cx="1230886" cy="328919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844150" y="5890512"/>
            <a:ext cx="96842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81372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*</a:t>
            </a:r>
            <a:r>
              <a:rPr kumimoji="0" lang="ko-KR" altLang="en-US" sz="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각 해당 특약 가입시 보장이며 기타 자세한 사항은 약관 및 </a:t>
            </a:r>
            <a:r>
              <a:rPr kumimoji="0" lang="ko-KR" altLang="en-US" sz="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상품설명서</a:t>
            </a:r>
            <a:r>
              <a:rPr kumimoji="0" lang="ko-KR" altLang="en-US" sz="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 참조 바랍니다</a:t>
            </a:r>
            <a:r>
              <a:rPr kumimoji="0" lang="en-US" altLang="ko-KR" sz="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.</a:t>
            </a:r>
            <a:r>
              <a:rPr kumimoji="0" lang="ko-KR" altLang="en-US" sz="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 위 상품은 </a:t>
            </a:r>
            <a:r>
              <a:rPr kumimoji="0" lang="ko-KR" altLang="en-US" sz="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만기시</a:t>
            </a:r>
            <a:r>
              <a:rPr kumimoji="0" lang="ko-KR" altLang="en-US" sz="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 만기환급금이 없는 </a:t>
            </a:r>
            <a:r>
              <a:rPr kumimoji="0" lang="ko-KR" altLang="en-US" sz="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순수보장형</a:t>
            </a:r>
            <a:r>
              <a:rPr kumimoji="0" lang="ko-KR" altLang="en-US" sz="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 상품이며 중도 </a:t>
            </a:r>
            <a:r>
              <a:rPr kumimoji="0" lang="ko-KR" altLang="en-US" sz="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해지시</a:t>
            </a:r>
            <a:r>
              <a:rPr kumimoji="0" lang="ko-KR" altLang="en-US" sz="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 원금손실이 있을 수 있습니다</a:t>
            </a:r>
            <a:r>
              <a:rPr kumimoji="0" lang="en-US" altLang="ko-KR" sz="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. </a:t>
            </a:r>
            <a:r>
              <a:rPr kumimoji="0" lang="ko-KR" altLang="en-US" sz="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갱신형특약의 경우 </a:t>
            </a:r>
            <a:r>
              <a:rPr kumimoji="0" lang="ko-KR" altLang="en-US" sz="6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갱신시</a:t>
            </a:r>
            <a:r>
              <a:rPr kumimoji="0" lang="ko-KR" altLang="en-US" sz="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 보험료가 인상될 수 있습니다</a:t>
            </a:r>
            <a:r>
              <a:rPr kumimoji="0" lang="en-US" altLang="ko-KR" sz="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.</a:t>
            </a:r>
          </a:p>
          <a:p>
            <a:pPr marL="0" marR="0" lvl="0" indent="0" algn="l" defTabSz="81372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*“</a:t>
            </a:r>
            <a:r>
              <a:rPr kumimoji="0" lang="ko-KR" altLang="en-US" sz="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해약환급금</a:t>
            </a:r>
            <a:r>
              <a:rPr kumimoji="0" lang="ko-KR" altLang="en-US" sz="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 </a:t>
            </a:r>
            <a:r>
              <a:rPr kumimoji="0" lang="ko-KR" altLang="en-US" sz="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미지급형</a:t>
            </a:r>
            <a:r>
              <a:rPr kumimoji="0" lang="en-US" altLang="ko-KR" sz="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V2”</a:t>
            </a:r>
            <a:r>
              <a:rPr kumimoji="0" lang="ko-KR" altLang="en-US" sz="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으로 가입시</a:t>
            </a:r>
            <a:r>
              <a:rPr kumimoji="0" lang="en-US" altLang="ko-KR" sz="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, </a:t>
            </a:r>
            <a:r>
              <a:rPr kumimoji="0" lang="ko-KR" altLang="en-US" sz="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보험료 납입기간 중 계약이 해지될 경우 해약환급금을</a:t>
            </a:r>
            <a:r>
              <a:rPr kumimoji="0" lang="en-US" altLang="ko-KR" sz="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 </a:t>
            </a:r>
            <a:r>
              <a:rPr kumimoji="0" lang="ko-KR" altLang="en-US" sz="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지급하지 않으며</a:t>
            </a:r>
            <a:r>
              <a:rPr kumimoji="0" lang="en-US" altLang="ko-KR" sz="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, </a:t>
            </a:r>
            <a:r>
              <a:rPr kumimoji="0" lang="ko-KR" altLang="en-US" sz="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보험료 납입기간이 경과된 이후 해지될 경우 표준형 해약환급금의 </a:t>
            </a:r>
            <a:r>
              <a:rPr kumimoji="0" lang="en-US" altLang="ko-KR" sz="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50%</a:t>
            </a:r>
            <a:r>
              <a:rPr kumimoji="0" lang="ko-KR" altLang="en-US" sz="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에 해당하는 금액을 해약환급금으로 지급하는 상품입니다</a:t>
            </a:r>
            <a:r>
              <a:rPr kumimoji="0" lang="en-US" altLang="ko-KR" sz="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.</a:t>
            </a:r>
            <a:endParaRPr kumimoji="0" lang="en-US" altLang="ko-KR" sz="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cs typeface="Helvetica"/>
              <a:sym typeface="맑은 고딕"/>
            </a:endParaRPr>
          </a:p>
        </p:txBody>
      </p:sp>
      <p:sp>
        <p:nvSpPr>
          <p:cNvPr id="2" name="직사각형 1"/>
          <p:cNvSpPr/>
          <p:nvPr userDrawn="1"/>
        </p:nvSpPr>
        <p:spPr>
          <a:xfrm>
            <a:off x="696972" y="275847"/>
            <a:ext cx="7656263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(</a:t>
            </a:r>
            <a:r>
              <a:rPr kumimoji="0" lang="ko-KR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무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)</a:t>
            </a:r>
            <a:r>
              <a:rPr kumimoji="0" lang="ko-KR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흥국생명 다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(</a:t>
            </a:r>
            <a:r>
              <a:rPr kumimoji="0" lang="ko-KR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多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)</a:t>
            </a:r>
            <a:r>
              <a:rPr kumimoji="0" lang="ko-KR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사랑 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OK355 </a:t>
            </a:r>
            <a:r>
              <a:rPr kumimoji="0" lang="ko-KR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간편건강보험</a:t>
            </a:r>
            <a:endParaRPr kumimoji="0" lang="ko-KR" altLang="en-US" sz="3000" b="0" i="0" u="none" strike="noStrike" kern="1200" cap="none" spc="0" normalizeH="0" baseline="0" noProof="0" dirty="0">
              <a:ln>
                <a:noFill/>
              </a:ln>
              <a:solidFill>
                <a:srgbClr val="2D1264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cs typeface="+mj-cs"/>
              <a:sym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58329657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 preserve="1">
  <p:cSld name="3_제목 슬라이드 복사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 userDrawn="1"/>
        </p:nvSpPr>
        <p:spPr>
          <a:xfrm>
            <a:off x="0" y="6398336"/>
            <a:ext cx="12192000" cy="331447"/>
          </a:xfrm>
          <a:prstGeom prst="rect">
            <a:avLst/>
          </a:prstGeom>
          <a:solidFill>
            <a:schemeClr val="bg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2201" tIns="42201" rIns="42201" bIns="42201" numCol="1" spcCol="38100" rtlCol="0" anchor="ctr">
            <a:sp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/>
              <a:ea typeface="맑은 고딕"/>
              <a:cs typeface="+mj-cs"/>
              <a:sym typeface="맑은 고딕"/>
            </a:endParaRPr>
          </a:p>
        </p:txBody>
      </p:sp>
      <p:sp>
        <p:nvSpPr>
          <p:cNvPr id="13" name="사내교육용"/>
          <p:cNvSpPr txBox="1"/>
          <p:nvPr userDrawn="1"/>
        </p:nvSpPr>
        <p:spPr>
          <a:xfrm>
            <a:off x="535450" y="6432865"/>
            <a:ext cx="1384350" cy="276995"/>
          </a:xfrm>
          <a:prstGeom prst="rect">
            <a:avLst/>
          </a:prstGeom>
          <a:solidFill>
            <a:srgbClr val="7030A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>
            <a:lvl1pPr algn="r">
              <a:defRPr sz="2200">
                <a:solidFill>
                  <a:srgbClr val="FFFFFF"/>
                </a:solidFill>
                <a:latin typeface="배달의민족 한나는 열한살 OTF"/>
                <a:ea typeface="배달의민족 한나는 열한살 OTF"/>
                <a:cs typeface="배달의민족 한나는 열한살 OTF"/>
                <a:sym typeface="배달의민족 한나는 열한살 OTF"/>
              </a:defRPr>
            </a:lvl1pPr>
          </a:lstStyle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sym typeface="배달의민족 한나는 열한살 OTF"/>
              </a:rPr>
              <a:t>사내교육용</a:t>
            </a: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sym typeface="배달의민족 한나는 열한살 OTF"/>
              </a:rPr>
              <a:t> - </a:t>
            </a:r>
            <a:r>
              <a:rPr kumimoji="0" lang="ko-KR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sym typeface="배달의민족 한나는 열한살 OTF"/>
              </a:rPr>
              <a:t>대외비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sym typeface="배달의민족 한나는 열한살 OTF"/>
            </a:endParaRPr>
          </a:p>
        </p:txBody>
      </p:sp>
      <p:sp>
        <p:nvSpPr>
          <p:cNvPr id="14" name="슬라이드 번호"/>
          <p:cNvSpPr txBox="1">
            <a:spLocks noGrp="1"/>
          </p:cNvSpPr>
          <p:nvPr>
            <p:ph type="sldNum" sz="quarter" idx="4"/>
          </p:nvPr>
        </p:nvSpPr>
        <p:spPr>
          <a:xfrm>
            <a:off x="11309782" y="6433569"/>
            <a:ext cx="707622" cy="275587"/>
          </a:xfrm>
          <a:prstGeom prst="rect">
            <a:avLst/>
          </a:prstGeom>
        </p:spPr>
        <p:txBody>
          <a:bodyPr lIns="91436" tIns="91436" rIns="91436" bIns="91436"/>
          <a:lstStyle>
            <a:lvl1pPr algn="r">
              <a:defRPr sz="1200" spc="0">
                <a:solidFill>
                  <a:schemeClr val="bg1"/>
                </a:solidFill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defRPr>
            </a:lvl1pPr>
          </a:lstStyle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lang="en-US" altLang="ko-KR" sz="1200" b="0" i="0" u="none" strike="noStrike" kern="0" cap="none" spc="0" normalizeH="0" baseline="0" noProof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sym typeface="맑은 고딕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kumimoji="0" lang="en-US" altLang="ko-KR" sz="1200" b="0" i="0" u="none" strike="noStrike" kern="0" cap="none" spc="0" normalizeH="0" baseline="0" noProof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sym typeface="맑은 고딕"/>
              </a:rPr>
              <a:t>/72</a:t>
            </a:r>
            <a:endParaRPr kumimoji="0" lang="en-US" altLang="ko-KR" sz="1200" b="0" i="0" u="none" strike="noStrike" kern="0" cap="none" spc="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sym typeface="맑은 고딕"/>
            </a:endParaRPr>
          </a:p>
        </p:txBody>
      </p:sp>
      <p:sp>
        <p:nvSpPr>
          <p:cNvPr id="17" name="사내교육용"/>
          <p:cNvSpPr txBox="1"/>
          <p:nvPr userDrawn="1"/>
        </p:nvSpPr>
        <p:spPr>
          <a:xfrm>
            <a:off x="2021936" y="6434807"/>
            <a:ext cx="8484050" cy="261606"/>
          </a:xfrm>
          <a:prstGeom prst="rect">
            <a:avLst/>
          </a:prstGeom>
          <a:noFill/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>
            <a:lvl1pPr algn="r">
              <a:defRPr sz="2200">
                <a:solidFill>
                  <a:srgbClr val="FFFFFF"/>
                </a:solidFill>
                <a:latin typeface="배달의민족 한나는 열한살 OTF"/>
                <a:ea typeface="배달의민족 한나는 열한살 OTF"/>
                <a:cs typeface="배달의민족 한나는 열한살 OTF"/>
                <a:sym typeface="배달의민족 한나는 열한살 OTF"/>
              </a:defRPr>
            </a:lvl1pPr>
          </a:lstStyle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sym typeface="배달의민족 한나는 열한살 OTF"/>
              </a:rPr>
              <a:t>본 자료는 흥국생명 </a:t>
            </a:r>
            <a:r>
              <a:rPr kumimoji="0" lang="en-US" altLang="ko-KR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sym typeface="배달의민족 한나는 열한살 OTF"/>
              </a:rPr>
              <a:t>GA </a:t>
            </a:r>
            <a:r>
              <a:rPr kumimoji="0" lang="ko-KR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sym typeface="배달의민족 한나는 열한살 OTF"/>
              </a:rPr>
              <a:t>설계사 교육용 자료로 고객에게 교부</a:t>
            </a:r>
            <a:r>
              <a:rPr kumimoji="0" lang="en-US" altLang="ko-KR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sym typeface="배달의민족 한나는 열한살 OTF"/>
              </a:rPr>
              <a:t>/</a:t>
            </a:r>
            <a:r>
              <a:rPr kumimoji="0" lang="ko-KR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sym typeface="배달의민족 한나는 열한살 OTF"/>
              </a:rPr>
              <a:t>배포할 수 없으며</a:t>
            </a:r>
            <a:r>
              <a:rPr kumimoji="0" lang="en-US" altLang="ko-KR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sym typeface="배달의민족 한나는 열한살 OTF"/>
              </a:rPr>
              <a:t>, </a:t>
            </a:r>
            <a:r>
              <a:rPr kumimoji="0" lang="ko-KR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sym typeface="배달의민족 한나는 열한살 OTF"/>
              </a:rPr>
              <a:t>특히 보험 안내자료</a:t>
            </a:r>
            <a:r>
              <a:rPr kumimoji="0" lang="en-US" altLang="ko-KR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sym typeface="배달의민족 한나는 열한살 OTF"/>
              </a:rPr>
              <a:t>(</a:t>
            </a:r>
            <a:r>
              <a:rPr kumimoji="0" lang="ko-KR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sym typeface="배달의민족 한나는 열한살 OTF"/>
              </a:rPr>
              <a:t>광고</a:t>
            </a:r>
            <a:r>
              <a:rPr kumimoji="0" lang="en-US" altLang="ko-KR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sym typeface="배달의민족 한나는 열한살 OTF"/>
              </a:rPr>
              <a:t>/</a:t>
            </a:r>
            <a:r>
              <a:rPr kumimoji="0" lang="ko-KR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sym typeface="배달의민족 한나는 열한살 OTF"/>
              </a:rPr>
              <a:t>선전물</a:t>
            </a:r>
            <a:r>
              <a:rPr kumimoji="0" lang="en-US" altLang="ko-KR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sym typeface="배달의민족 한나는 열한살 OTF"/>
              </a:rPr>
              <a:t>)</a:t>
            </a:r>
            <a:r>
              <a:rPr kumimoji="0" lang="ko-KR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sym typeface="배달의민족 한나는 열한살 OTF"/>
              </a:rPr>
              <a:t>로의 사용을 엄격히 금지합니다</a:t>
            </a:r>
            <a:endParaRPr kumimoji="0" sz="1100" b="0" i="0" u="none" strike="noStrike" kern="0" cap="none" spc="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sym typeface="배달의민족 한나는 열한살 OTF"/>
            </a:endParaRPr>
          </a:p>
        </p:txBody>
      </p:sp>
      <p:sp>
        <p:nvSpPr>
          <p:cNvPr id="18" name="직사각형 17"/>
          <p:cNvSpPr/>
          <p:nvPr userDrawn="1"/>
        </p:nvSpPr>
        <p:spPr>
          <a:xfrm>
            <a:off x="0" y="338541"/>
            <a:ext cx="12192000" cy="331447"/>
          </a:xfrm>
          <a:prstGeom prst="rect">
            <a:avLst/>
          </a:prstGeom>
          <a:solidFill>
            <a:srgbClr val="FFE1FF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2201" tIns="42201" rIns="42201" bIns="42201" numCol="1" spcCol="38100" rtlCol="0" anchor="ctr">
            <a:sp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/>
              <a:ea typeface="맑은 고딕"/>
              <a:cs typeface="+mj-cs"/>
              <a:sym typeface="맑은 고딕"/>
            </a:endParaRPr>
          </a:p>
        </p:txBody>
      </p:sp>
      <p:pic>
        <p:nvPicPr>
          <p:cNvPr id="19" name="그림 1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7579" y="337287"/>
            <a:ext cx="1230886" cy="328919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844150" y="5710899"/>
            <a:ext cx="96842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81372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*</a:t>
            </a:r>
            <a:r>
              <a:rPr kumimoji="0" lang="ko-KR" altLang="en-US" sz="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각 해당 특약 가입시 보장이며 기타 자세한 사항은 약관 및 </a:t>
            </a:r>
            <a:r>
              <a:rPr kumimoji="0" lang="ko-KR" altLang="en-US" sz="6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상품설명서</a:t>
            </a:r>
            <a:r>
              <a:rPr kumimoji="0" lang="ko-KR" altLang="en-US" sz="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 참조 바랍니다</a:t>
            </a:r>
            <a:r>
              <a:rPr kumimoji="0" lang="en-US" altLang="ko-KR" sz="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.</a:t>
            </a:r>
            <a:r>
              <a:rPr kumimoji="0" lang="ko-KR" altLang="en-US" sz="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 위 상품은 </a:t>
            </a:r>
            <a:r>
              <a:rPr kumimoji="0" lang="ko-KR" altLang="en-US" sz="6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만기시</a:t>
            </a:r>
            <a:r>
              <a:rPr kumimoji="0" lang="ko-KR" altLang="en-US" sz="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 만기환급금이 없는 </a:t>
            </a:r>
            <a:r>
              <a:rPr kumimoji="0" lang="ko-KR" altLang="en-US" sz="6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순수보장형</a:t>
            </a:r>
            <a:r>
              <a:rPr kumimoji="0" lang="ko-KR" altLang="en-US" sz="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 상품이며 중도 </a:t>
            </a:r>
            <a:r>
              <a:rPr kumimoji="0" lang="ko-KR" altLang="en-US" sz="6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해지시</a:t>
            </a:r>
            <a:r>
              <a:rPr kumimoji="0" lang="ko-KR" altLang="en-US" sz="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 원금손실이 있을 수 있습니다</a:t>
            </a:r>
            <a:r>
              <a:rPr kumimoji="0" lang="en-US" altLang="ko-KR" sz="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. </a:t>
            </a:r>
            <a:r>
              <a:rPr kumimoji="0" lang="ko-KR" altLang="en-US" sz="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갱신형특약의 경우 </a:t>
            </a:r>
            <a:r>
              <a:rPr kumimoji="0" lang="ko-KR" altLang="en-US" sz="6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갱신시</a:t>
            </a:r>
            <a:r>
              <a:rPr kumimoji="0" lang="ko-KR" altLang="en-US" sz="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 보험료가 인상될 수 있습니다</a:t>
            </a:r>
            <a:r>
              <a:rPr kumimoji="0" lang="en-US" altLang="ko-KR" sz="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.</a:t>
            </a:r>
          </a:p>
          <a:p>
            <a:pPr marL="0" marR="0" lvl="0" indent="0" algn="l" defTabSz="81372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*“</a:t>
            </a:r>
            <a:r>
              <a:rPr kumimoji="0" lang="ko-KR" altLang="en-US" sz="6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해약환급금</a:t>
            </a:r>
            <a:r>
              <a:rPr kumimoji="0" lang="ko-KR" altLang="en-US" sz="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 </a:t>
            </a:r>
            <a:r>
              <a:rPr kumimoji="0" lang="ko-KR" altLang="en-US" sz="6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미지급형</a:t>
            </a:r>
            <a:r>
              <a:rPr kumimoji="0" lang="en-US" altLang="ko-KR" sz="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V2”</a:t>
            </a:r>
            <a:r>
              <a:rPr kumimoji="0" lang="ko-KR" altLang="en-US" sz="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으로 가입시</a:t>
            </a:r>
            <a:r>
              <a:rPr kumimoji="0" lang="en-US" altLang="ko-KR" sz="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, </a:t>
            </a:r>
            <a:r>
              <a:rPr kumimoji="0" lang="ko-KR" altLang="en-US" sz="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보험료 납입기간 중 계약이 해지될 경우 해약환급금을</a:t>
            </a:r>
            <a:r>
              <a:rPr kumimoji="0" lang="en-US" altLang="ko-KR" sz="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 </a:t>
            </a:r>
            <a:r>
              <a:rPr kumimoji="0" lang="ko-KR" altLang="en-US" sz="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지급하지 않으며</a:t>
            </a:r>
            <a:r>
              <a:rPr kumimoji="0" lang="en-US" altLang="ko-KR" sz="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, </a:t>
            </a:r>
            <a:r>
              <a:rPr kumimoji="0" lang="ko-KR" altLang="en-US" sz="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보험료 납입기간이 경과된 이후 해지될 경우 표준형 해약환급금의 </a:t>
            </a:r>
            <a:r>
              <a:rPr kumimoji="0" lang="en-US" altLang="ko-KR" sz="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50%</a:t>
            </a:r>
            <a:r>
              <a:rPr kumimoji="0" lang="ko-KR" altLang="en-US" sz="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에 해당하는 금액을 해약환급금으로 지급하는 상품입니다</a:t>
            </a:r>
            <a:r>
              <a:rPr kumimoji="0" lang="en-US" altLang="ko-KR" sz="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.</a:t>
            </a:r>
          </a:p>
          <a:p>
            <a:pPr marL="0" marR="0" lvl="0" indent="0" algn="l" defTabSz="81372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*“</a:t>
            </a:r>
            <a:r>
              <a:rPr kumimoji="0" lang="ko-KR" altLang="en-US" sz="6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해약환급금</a:t>
            </a:r>
            <a:r>
              <a:rPr kumimoji="0" lang="ko-KR" altLang="en-US" sz="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 </a:t>
            </a:r>
            <a:r>
              <a:rPr kumimoji="0" lang="ko-KR" altLang="en-US" sz="6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일부지급형</a:t>
            </a:r>
            <a:r>
              <a:rPr kumimoji="0" lang="en-US" altLang="ko-KR" sz="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” : </a:t>
            </a:r>
            <a:r>
              <a:rPr kumimoji="0" lang="ko-KR" altLang="en-US" sz="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보험료 납입기간 중 계약이 해지될 경우 표준형 해약환급금의 </a:t>
            </a:r>
            <a:r>
              <a:rPr kumimoji="0" lang="en-US" altLang="ko-KR" sz="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50%</a:t>
            </a:r>
            <a:r>
              <a:rPr kumimoji="0" lang="ko-KR" altLang="en-US" sz="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에 해당하는 금액을 해약환급금으로 지급하고</a:t>
            </a:r>
            <a:r>
              <a:rPr kumimoji="0" lang="en-US" altLang="ko-KR" sz="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, </a:t>
            </a:r>
            <a:r>
              <a:rPr kumimoji="0" lang="ko-KR" altLang="en-US" sz="6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납입완료</a:t>
            </a:r>
            <a:r>
              <a:rPr kumimoji="0" lang="ko-KR" altLang="en-US" sz="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 후에는 표준형의 해약환급금과 동일한 금액을 해약환급금으로 지급합니다</a:t>
            </a:r>
            <a:r>
              <a:rPr kumimoji="0" lang="en-US" altLang="ko-KR" sz="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.</a:t>
            </a:r>
            <a:endParaRPr kumimoji="0" lang="en-US" altLang="ko-KR" sz="6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cs typeface="Helvetica"/>
              <a:sym typeface="맑은 고딕"/>
            </a:endParaRPr>
          </a:p>
          <a:p>
            <a:pPr marL="0" marR="0" lvl="0" indent="0" algn="l" defTabSz="81372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*</a:t>
            </a:r>
            <a:r>
              <a:rPr kumimoji="0" lang="ko-KR" altLang="en-US" sz="6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부부계약</a:t>
            </a:r>
            <a:r>
              <a:rPr kumimoji="0" lang="ko-KR" alt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 할인은 두 계약이 모두 정상인 경우에만 적용</a:t>
            </a:r>
            <a:r>
              <a:rPr kumimoji="0" lang="en-US" altLang="ko-KR" sz="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(</a:t>
            </a:r>
            <a:r>
              <a:rPr kumimoji="0" lang="ko-KR" alt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실효</a:t>
            </a:r>
            <a:r>
              <a:rPr kumimoji="0" lang="en-US" altLang="ko-KR" sz="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, </a:t>
            </a:r>
            <a:r>
              <a:rPr kumimoji="0" lang="ko-KR" alt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소멸</a:t>
            </a:r>
            <a:r>
              <a:rPr kumimoji="0" lang="en-US" altLang="ko-KR" sz="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, </a:t>
            </a:r>
            <a:r>
              <a:rPr kumimoji="0" lang="ko-KR" alt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가족관계등록부상 또는 주민등록상의 배우자 자격을 상실할 경우 할인 </a:t>
            </a:r>
            <a:r>
              <a:rPr kumimoji="0" lang="ko-KR" altLang="en-US" sz="6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미적용</a:t>
            </a:r>
            <a:r>
              <a:rPr kumimoji="0" lang="en-US" altLang="ko-KR" sz="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)</a:t>
            </a:r>
            <a:endParaRPr kumimoji="0" lang="en-US" altLang="ko-KR" sz="6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cs typeface="Helvetica"/>
              <a:sym typeface="맑은 고딕"/>
            </a:endParaRPr>
          </a:p>
        </p:txBody>
      </p:sp>
      <p:sp>
        <p:nvSpPr>
          <p:cNvPr id="2" name="직사각형 1"/>
          <p:cNvSpPr/>
          <p:nvPr userDrawn="1"/>
        </p:nvSpPr>
        <p:spPr>
          <a:xfrm>
            <a:off x="696972" y="275847"/>
            <a:ext cx="7630615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(</a:t>
            </a:r>
            <a:r>
              <a:rPr kumimoji="0" lang="ko-KR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무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)</a:t>
            </a:r>
            <a:r>
              <a:rPr kumimoji="0" lang="ko-KR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흥국생명 </a:t>
            </a:r>
            <a:r>
              <a:rPr kumimoji="0" lang="ko-KR" altLang="en-US" sz="3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치매담은</a:t>
            </a:r>
            <a:r>
              <a:rPr kumimoji="0" lang="ko-KR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 다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(</a:t>
            </a:r>
            <a:r>
              <a:rPr kumimoji="0" lang="ko-KR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多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)</a:t>
            </a:r>
            <a:r>
              <a:rPr kumimoji="0" lang="ko-KR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사랑 보장보험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V2</a:t>
            </a:r>
            <a:endParaRPr kumimoji="0" lang="ko-KR" altLang="en-US" sz="3000" b="0" i="0" u="none" strike="noStrike" kern="1200" cap="none" spc="0" normalizeH="0" baseline="0" noProof="0" dirty="0">
              <a:ln>
                <a:noFill/>
              </a:ln>
              <a:solidFill>
                <a:srgbClr val="2D1264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cs typeface="+mj-cs"/>
              <a:sym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265629042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앞 표지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 userDrawn="1"/>
        </p:nvSpPr>
        <p:spPr>
          <a:xfrm>
            <a:off x="375139" y="1219200"/>
            <a:ext cx="11441723" cy="5181600"/>
          </a:xfrm>
          <a:prstGeom prst="rect">
            <a:avLst/>
          </a:prstGeom>
          <a:solidFill>
            <a:srgbClr val="B0A7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6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  <a:sym typeface="맑은 고딕"/>
            </a:endParaRPr>
          </a:p>
        </p:txBody>
      </p:sp>
      <p:pic>
        <p:nvPicPr>
          <p:cNvPr id="6" name="그림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8406" y="3657603"/>
            <a:ext cx="3747539" cy="2410211"/>
          </a:xfrm>
          <a:prstGeom prst="rect">
            <a:avLst/>
          </a:prstGeom>
        </p:spPr>
      </p:pic>
      <p:sp>
        <p:nvSpPr>
          <p:cNvPr id="7" name="TextBox 6"/>
          <p:cNvSpPr txBox="1"/>
          <p:nvPr userDrawn="1"/>
        </p:nvSpPr>
        <p:spPr>
          <a:xfrm>
            <a:off x="10222524" y="281857"/>
            <a:ext cx="1551114" cy="241476"/>
          </a:xfrm>
          <a:prstGeom prst="rect">
            <a:avLst/>
          </a:prstGeom>
          <a:solidFill>
            <a:srgbClr val="E4007F"/>
          </a:solidFill>
          <a:ln>
            <a:solidFill>
              <a:srgbClr val="FF0000"/>
            </a:solidFill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969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흥국씨앗 L" pitchFamily="50" charset="-127"/>
                <a:ea typeface="흥국씨앗 L" pitchFamily="50" charset="-127"/>
                <a:cs typeface="+mj-cs"/>
                <a:sym typeface="맑은 고딕"/>
              </a:rPr>
              <a:t>사내교육용</a:t>
            </a:r>
            <a:r>
              <a:rPr kumimoji="0" lang="en-US" altLang="ko-KR" sz="969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흥국씨앗 L" pitchFamily="50" charset="-127"/>
                <a:ea typeface="흥국씨앗 L" pitchFamily="50" charset="-127"/>
                <a:cs typeface="+mj-cs"/>
                <a:sym typeface="맑은 고딕"/>
              </a:rPr>
              <a:t>-</a:t>
            </a:r>
            <a:r>
              <a:rPr kumimoji="0" lang="ko-KR" altLang="en-US" sz="969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흥국씨앗 L" pitchFamily="50" charset="-127"/>
                <a:ea typeface="흥국씨앗 L" pitchFamily="50" charset="-127"/>
                <a:cs typeface="+mj-cs"/>
                <a:sym typeface="맑은 고딕"/>
              </a:rPr>
              <a:t>대외비</a:t>
            </a:r>
          </a:p>
        </p:txBody>
      </p:sp>
      <p:pic>
        <p:nvPicPr>
          <p:cNvPr id="8" name="그림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139" y="290810"/>
            <a:ext cx="1476501" cy="318790"/>
          </a:xfrm>
          <a:prstGeom prst="rect">
            <a:avLst/>
          </a:prstGeom>
        </p:spPr>
      </p:pic>
      <p:sp>
        <p:nvSpPr>
          <p:cNvPr id="10" name="텍스트 개체 틀 12"/>
          <p:cNvSpPr>
            <a:spLocks noGrp="1"/>
          </p:cNvSpPr>
          <p:nvPr>
            <p:ph type="body" sz="quarter" idx="11" hasCustomPrompt="1"/>
          </p:nvPr>
        </p:nvSpPr>
        <p:spPr>
          <a:xfrm>
            <a:off x="965299" y="1622218"/>
            <a:ext cx="7713785" cy="1654382"/>
          </a:xfrm>
          <a:prstGeom prst="rect">
            <a:avLst/>
          </a:prstGeom>
          <a:noFill/>
        </p:spPr>
        <p:txBody>
          <a:bodyPr anchor="ctr">
            <a:noAutofit/>
          </a:bodyPr>
          <a:lstStyle>
            <a:lvl1pPr marL="0" indent="0">
              <a:buNone/>
              <a:defRPr lang="ko-KR" altLang="en-US" sz="3200" kern="1200" dirty="0" smtClean="0">
                <a:solidFill>
                  <a:srgbClr val="2E0A6D"/>
                </a:solidFill>
                <a:latin typeface="흥국씨앗 B" panose="02000503000000020004" pitchFamily="50" charset="-127"/>
                <a:ea typeface="흥국씨앗 B" panose="02000503000000020004" pitchFamily="50" charset="-127"/>
                <a:cs typeface="+mn-cs"/>
              </a:defRPr>
            </a:lvl1pPr>
          </a:lstStyle>
          <a:p>
            <a:pPr lvl="0"/>
            <a:r>
              <a:rPr lang="ko-KR" altLang="en-US" dirty="0"/>
              <a:t>건강보험</a:t>
            </a:r>
            <a:endParaRPr lang="en-US" altLang="ko-KR" dirty="0"/>
          </a:p>
          <a:p>
            <a:pPr lvl="0"/>
            <a:r>
              <a:rPr lang="en-US" altLang="ko-KR" dirty="0"/>
              <a:t>(</a:t>
            </a:r>
            <a:r>
              <a:rPr lang="ko-KR" altLang="en-US" dirty="0"/>
              <a:t>무</a:t>
            </a:r>
            <a:r>
              <a:rPr lang="en-US" altLang="ko-KR" dirty="0"/>
              <a:t>)00000000</a:t>
            </a:r>
            <a:r>
              <a:rPr lang="ko-KR" altLang="en-US" dirty="0"/>
              <a:t>보험</a:t>
            </a:r>
            <a:endParaRPr lang="en-US" altLang="ko-KR" dirty="0"/>
          </a:p>
          <a:p>
            <a:pPr lvl="0"/>
            <a:r>
              <a:rPr lang="en-US" altLang="ko-KR" dirty="0"/>
              <a:t>(</a:t>
            </a:r>
            <a:r>
              <a:rPr lang="ko-KR" altLang="en-US" dirty="0" err="1"/>
              <a:t>무해지환급형</a:t>
            </a:r>
            <a:r>
              <a:rPr lang="en-US" altLang="ko-KR" dirty="0"/>
              <a:t>)</a:t>
            </a:r>
            <a:endParaRPr lang="ko-KR" altLang="en-US" dirty="0"/>
          </a:p>
        </p:txBody>
      </p:sp>
      <p:sp>
        <p:nvSpPr>
          <p:cNvPr id="9" name="TextBox 1"/>
          <p:cNvSpPr txBox="1">
            <a:spLocks noChangeArrowheads="1"/>
          </p:cNvSpPr>
          <p:nvPr userDrawn="1"/>
        </p:nvSpPr>
        <p:spPr bwMode="auto">
          <a:xfrm>
            <a:off x="1730859" y="6602945"/>
            <a:ext cx="873028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9pPr>
          </a:lstStyle>
          <a:p>
            <a:pPr marL="0" marR="0" lvl="0" indent="0" algn="ctr" defTabSz="914400" rtl="0" eaLnBrk="1" fontAlgn="auto" latin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영업교육팀 제</a:t>
            </a:r>
            <a:r>
              <a:rPr kumimoji="0" lang="en-US" altLang="ko-KR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21-IA1-000073</a:t>
            </a:r>
            <a:r>
              <a:rPr kumimoji="0" lang="ko-KR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호</a:t>
            </a:r>
            <a:r>
              <a:rPr kumimoji="0" lang="en-US" altLang="ko-K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(</a:t>
            </a:r>
            <a:r>
              <a:rPr kumimoji="0" lang="ko-KR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준법감시인 </a:t>
            </a:r>
            <a:r>
              <a:rPr kumimoji="0" lang="ko-KR" alt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심의필</a:t>
            </a:r>
            <a:r>
              <a:rPr kumimoji="0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 </a:t>
            </a:r>
            <a:r>
              <a:rPr kumimoji="0" lang="en-US" altLang="ko-KR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2021.11.08~2022.11.07 </a:t>
            </a:r>
            <a:r>
              <a:rPr kumimoji="0" lang="ko-KR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또는 상품 개정 시</a:t>
            </a:r>
            <a:r>
              <a:rPr kumimoji="0" lang="en-US" altLang="ko-KR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)</a:t>
            </a:r>
            <a:endParaRPr kumimoji="0" lang="ko-KR" alt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흥국씨앗 L" panose="020B0303000000000000" pitchFamily="50" charset="-127"/>
              <a:ea typeface="흥국씨앗 L" panose="020B0303000000000000" pitchFamily="50" charset="-127"/>
              <a:cs typeface="+mj-cs"/>
              <a:sym typeface="맑은 고딕"/>
            </a:endParaRPr>
          </a:p>
        </p:txBody>
      </p:sp>
      <p:sp>
        <p:nvSpPr>
          <p:cNvPr id="11" name="TextBox 1"/>
          <p:cNvSpPr txBox="1">
            <a:spLocks noChangeArrowheads="1"/>
          </p:cNvSpPr>
          <p:nvPr userDrawn="1"/>
        </p:nvSpPr>
        <p:spPr bwMode="auto">
          <a:xfrm>
            <a:off x="1367492" y="6426428"/>
            <a:ext cx="945702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9pPr>
          </a:lstStyle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본 자료는 사내교육용 자료로 고객에게 교부</a:t>
            </a:r>
            <a:r>
              <a:rPr kumimoji="0" lang="en-US" altLang="ko-KR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, </a:t>
            </a:r>
            <a:r>
              <a:rPr kumimoji="0" lang="ko-KR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배포할 수 없으며</a:t>
            </a:r>
            <a:r>
              <a:rPr kumimoji="0" lang="en-US" altLang="ko-KR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, </a:t>
            </a:r>
            <a:r>
              <a:rPr kumimoji="0" lang="ko-KR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특히 보험안내자료</a:t>
            </a:r>
            <a:r>
              <a:rPr kumimoji="0" lang="en-US" altLang="ko-KR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(</a:t>
            </a:r>
            <a:r>
              <a:rPr kumimoji="0" lang="ko-KR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광고</a:t>
            </a:r>
            <a:r>
              <a:rPr kumimoji="0" lang="en-US" altLang="ko-KR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·</a:t>
            </a:r>
            <a:r>
              <a:rPr kumimoji="0" lang="ko-KR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선전물</a:t>
            </a:r>
            <a:r>
              <a:rPr kumimoji="0" lang="en-US" altLang="ko-KR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)</a:t>
            </a:r>
            <a:r>
              <a:rPr kumimoji="0" lang="ko-KR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로의 사용을 엄격히 금지합니다</a:t>
            </a:r>
            <a:r>
              <a:rPr kumimoji="0" lang="en-US" altLang="ko-KR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. </a:t>
            </a:r>
            <a:endParaRPr kumimoji="0" lang="ko-KR" alt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흥국씨앗 L" panose="020B0303000000000000" pitchFamily="50" charset="-127"/>
              <a:ea typeface="흥국씨앗 L" panose="020B0303000000000000" pitchFamily="50" charset="-127"/>
              <a:cs typeface="+mj-cs"/>
              <a:sym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3784507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목차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 userDrawn="1"/>
        </p:nvSpPr>
        <p:spPr>
          <a:xfrm>
            <a:off x="-11725" y="0"/>
            <a:ext cx="12215449" cy="838200"/>
          </a:xfrm>
          <a:prstGeom prst="rect">
            <a:avLst/>
          </a:prstGeom>
          <a:solidFill>
            <a:srgbClr val="B0A7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6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  <a:sym typeface="맑은 고딕"/>
            </a:endParaRPr>
          </a:p>
        </p:txBody>
      </p:sp>
      <p:sp>
        <p:nvSpPr>
          <p:cNvPr id="5" name="TextBox 4"/>
          <p:cNvSpPr txBox="1"/>
          <p:nvPr userDrawn="1"/>
        </p:nvSpPr>
        <p:spPr>
          <a:xfrm>
            <a:off x="351693" y="168944"/>
            <a:ext cx="6471139" cy="4901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585" b="0" i="0" u="none" strike="noStrike" kern="1200" cap="none" spc="0" normalizeH="0" baseline="0" noProof="0" dirty="0">
                <a:ln>
                  <a:noFill/>
                </a:ln>
                <a:solidFill>
                  <a:srgbClr val="2E0A6D"/>
                </a:solidFill>
                <a:effectLst/>
                <a:uLnTx/>
                <a:uFillTx/>
                <a:latin typeface="흥국씨앗 B" panose="02000503000000020004" pitchFamily="50" charset="-127"/>
                <a:ea typeface="흥국씨앗 B" panose="02000503000000020004" pitchFamily="50" charset="-127"/>
                <a:cs typeface="+mj-cs"/>
                <a:sym typeface="맑은 고딕"/>
              </a:rPr>
              <a:t>Contents</a:t>
            </a:r>
            <a:endParaRPr kumimoji="0" lang="ko-KR" altLang="en-US" sz="2585" b="0" i="0" u="none" strike="noStrike" kern="1200" cap="none" spc="0" normalizeH="0" baseline="0" noProof="0" dirty="0">
              <a:ln>
                <a:noFill/>
              </a:ln>
              <a:solidFill>
                <a:srgbClr val="2E0A6D"/>
              </a:solidFill>
              <a:effectLst/>
              <a:uLnTx/>
              <a:uFillTx/>
              <a:latin typeface="흥국씨앗 B" panose="02000503000000020004" pitchFamily="50" charset="-127"/>
              <a:ea typeface="흥국씨앗 B" panose="02000503000000020004" pitchFamily="50" charset="-127"/>
              <a:cs typeface="+mj-cs"/>
              <a:sym typeface="맑은 고딕"/>
            </a:endParaRPr>
          </a:p>
        </p:txBody>
      </p:sp>
      <p:sp>
        <p:nvSpPr>
          <p:cNvPr id="6" name="직사각형 5"/>
          <p:cNvSpPr/>
          <p:nvPr userDrawn="1"/>
        </p:nvSpPr>
        <p:spPr>
          <a:xfrm>
            <a:off x="2" y="6570000"/>
            <a:ext cx="12203723" cy="2880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6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  <a:sym typeface="맑은 고딕"/>
            </a:endParaRPr>
          </a:p>
        </p:txBody>
      </p:sp>
      <p:sp>
        <p:nvSpPr>
          <p:cNvPr id="7" name="TextBox 1"/>
          <p:cNvSpPr txBox="1">
            <a:spLocks noChangeArrowheads="1"/>
          </p:cNvSpPr>
          <p:nvPr userDrawn="1"/>
        </p:nvSpPr>
        <p:spPr bwMode="auto">
          <a:xfrm>
            <a:off x="814619" y="6552597"/>
            <a:ext cx="10562765" cy="3054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9pPr>
          </a:lstStyle>
          <a:p>
            <a:pPr marL="0" marR="0" lvl="0" indent="0" algn="ctr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92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본 자료는 사내교육용 자료로 고객에게 교부 배포할 수 없으며</a:t>
            </a:r>
            <a:r>
              <a:rPr kumimoji="0" lang="en-US" altLang="ko-KR" sz="92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, </a:t>
            </a:r>
            <a:r>
              <a:rPr kumimoji="0" lang="ko-KR" altLang="en-US" sz="92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특히 보험안내자료</a:t>
            </a:r>
            <a:r>
              <a:rPr kumimoji="0" lang="en-US" altLang="ko-KR" sz="92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(</a:t>
            </a:r>
            <a:r>
              <a:rPr kumimoji="0" lang="ko-KR" altLang="en-US" sz="923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광고</a:t>
            </a:r>
            <a:r>
              <a:rPr kumimoji="0" lang="en-US" altLang="ko-KR" sz="923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·</a:t>
            </a:r>
            <a:r>
              <a:rPr kumimoji="0" lang="ko-KR" altLang="en-US" sz="923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선전물</a:t>
            </a:r>
            <a:r>
              <a:rPr kumimoji="0" lang="en-US" altLang="ko-KR" sz="92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)</a:t>
            </a:r>
            <a:r>
              <a:rPr kumimoji="0" lang="ko-KR" altLang="en-US" sz="92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로의 사용을 엄격히 금지합니다</a:t>
            </a:r>
            <a:r>
              <a:rPr kumimoji="0" lang="en-US" altLang="ko-KR" sz="92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. </a:t>
            </a:r>
            <a:endParaRPr kumimoji="0" lang="ko-KR" altLang="en-US" sz="923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흥국씨앗 L" panose="020B0303000000000000" pitchFamily="50" charset="-127"/>
              <a:ea typeface="흥국씨앗 L" panose="020B0303000000000000" pitchFamily="50" charset="-127"/>
              <a:cs typeface="+mj-cs"/>
              <a:sym typeface="맑은 고딕"/>
            </a:endParaRPr>
          </a:p>
        </p:txBody>
      </p:sp>
      <p:pic>
        <p:nvPicPr>
          <p:cNvPr id="8" name="그림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7909" y="3733803"/>
            <a:ext cx="3747539" cy="2410211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10222524" y="281857"/>
            <a:ext cx="1551114" cy="241476"/>
          </a:xfrm>
          <a:prstGeom prst="rect">
            <a:avLst/>
          </a:prstGeom>
          <a:solidFill>
            <a:srgbClr val="E4007F"/>
          </a:solidFill>
          <a:ln>
            <a:solidFill>
              <a:srgbClr val="FF0000"/>
            </a:solidFill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969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흥국씨앗 L" pitchFamily="50" charset="-127"/>
                <a:ea typeface="흥국씨앗 L" pitchFamily="50" charset="-127"/>
                <a:cs typeface="+mj-cs"/>
                <a:sym typeface="맑은 고딕"/>
              </a:rPr>
              <a:t>사내교육용</a:t>
            </a:r>
            <a:r>
              <a:rPr kumimoji="0" lang="en-US" altLang="ko-KR" sz="969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흥국씨앗 L" pitchFamily="50" charset="-127"/>
                <a:ea typeface="흥국씨앗 L" pitchFamily="50" charset="-127"/>
                <a:cs typeface="+mj-cs"/>
                <a:sym typeface="맑은 고딕"/>
              </a:rPr>
              <a:t>-</a:t>
            </a:r>
            <a:r>
              <a:rPr kumimoji="0" lang="ko-KR" altLang="en-US" sz="969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흥국씨앗 L" pitchFamily="50" charset="-127"/>
                <a:ea typeface="흥국씨앗 L" pitchFamily="50" charset="-127"/>
                <a:cs typeface="+mj-cs"/>
                <a:sym typeface="맑은 고딕"/>
              </a:rPr>
              <a:t>대외비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351693" y="168944"/>
            <a:ext cx="6471139" cy="4901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585" b="0" i="0" u="none" strike="noStrike" kern="1200" cap="none" spc="0" normalizeH="0" baseline="0" noProof="0" dirty="0">
                <a:ln>
                  <a:noFill/>
                </a:ln>
                <a:solidFill>
                  <a:srgbClr val="2E0A6D"/>
                </a:solidFill>
                <a:effectLst/>
                <a:uLnTx/>
                <a:uFillTx/>
                <a:latin typeface="흥국씨앗 B" panose="02000503000000020004" pitchFamily="50" charset="-127"/>
                <a:ea typeface="흥국씨앗 B" panose="02000503000000020004" pitchFamily="50" charset="-127"/>
                <a:cs typeface="+mj-cs"/>
                <a:sym typeface="맑은 고딕"/>
              </a:rPr>
              <a:t>Contents</a:t>
            </a:r>
            <a:endParaRPr kumimoji="0" lang="ko-KR" altLang="en-US" sz="2585" b="0" i="0" u="none" strike="noStrike" kern="1200" cap="none" spc="0" normalizeH="0" baseline="0" noProof="0" dirty="0">
              <a:ln>
                <a:noFill/>
              </a:ln>
              <a:solidFill>
                <a:srgbClr val="2E0A6D"/>
              </a:solidFill>
              <a:effectLst/>
              <a:uLnTx/>
              <a:uFillTx/>
              <a:latin typeface="흥국씨앗 B" panose="02000503000000020004" pitchFamily="50" charset="-127"/>
              <a:ea typeface="흥국씨앗 B" panose="02000503000000020004" pitchFamily="50" charset="-127"/>
              <a:cs typeface="+mj-cs"/>
              <a:sym typeface="맑은 고딕"/>
            </a:endParaRPr>
          </a:p>
        </p:txBody>
      </p:sp>
      <p:sp>
        <p:nvSpPr>
          <p:cNvPr id="12" name="텍스트 개체 틀 8"/>
          <p:cNvSpPr>
            <a:spLocks noGrp="1"/>
          </p:cNvSpPr>
          <p:nvPr>
            <p:ph type="body" sz="quarter" idx="10" hasCustomPrompt="1"/>
          </p:nvPr>
        </p:nvSpPr>
        <p:spPr>
          <a:xfrm>
            <a:off x="1725855" y="1905711"/>
            <a:ext cx="7690339" cy="203132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lvl1pPr marL="0" indent="0">
              <a:lnSpc>
                <a:spcPct val="150000"/>
              </a:lnSpc>
              <a:buNone/>
              <a:defRPr lang="ko-KR" altLang="en-US" dirty="0">
                <a:solidFill>
                  <a:srgbClr val="2E0A6D"/>
                </a:solidFill>
                <a:latin typeface="흥국씨앗 B" panose="02000503000000020004" pitchFamily="50" charset="-127"/>
                <a:ea typeface="흥국씨앗 B" panose="02000503000000020004" pitchFamily="50" charset="-127"/>
              </a:defRPr>
            </a:lvl1pPr>
          </a:lstStyle>
          <a:p>
            <a:pPr marL="0" lvl="0" latinLnBrk="0"/>
            <a:r>
              <a:rPr lang="en-US" altLang="ko-KR" dirty="0"/>
              <a:t>1.</a:t>
            </a:r>
            <a:br>
              <a:rPr lang="en-US" altLang="ko-KR" dirty="0"/>
            </a:br>
            <a:r>
              <a:rPr lang="en-US" altLang="ko-KR" dirty="0"/>
              <a:t>2.</a:t>
            </a:r>
            <a:br>
              <a:rPr lang="en-US" altLang="ko-KR" dirty="0"/>
            </a:br>
            <a:r>
              <a:rPr lang="en-US" altLang="ko-KR" dirty="0"/>
              <a:t>3.</a:t>
            </a:r>
            <a:endParaRPr lang="ko-KR" altLang="en-US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1347939" y="6609471"/>
            <a:ext cx="844062" cy="248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D4B208C-7584-49B4-9C4B-FF9D5AF8C0A4}" type="slidenum">
              <a:rPr kumimoji="0" lang="ko-KR" altLang="en-US" sz="1015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kumimoji="0" lang="en-US" altLang="ko-KR" sz="1015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/44</a:t>
            </a:r>
            <a:endParaRPr kumimoji="0" lang="ko-KR" altLang="en-US" sz="1015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흥국씨앗 L" panose="020B0303000000000000" pitchFamily="50" charset="-127"/>
              <a:ea typeface="흥국씨앗 L" panose="020B0303000000000000" pitchFamily="50" charset="-127"/>
              <a:cs typeface="+mj-cs"/>
              <a:sym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1786495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소제목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 userDrawn="1"/>
        </p:nvSpPr>
        <p:spPr>
          <a:xfrm>
            <a:off x="-11725" y="0"/>
            <a:ext cx="12215449" cy="838200"/>
          </a:xfrm>
          <a:prstGeom prst="rect">
            <a:avLst/>
          </a:prstGeom>
          <a:solidFill>
            <a:srgbClr val="B0A7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6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  <a:sym typeface="맑은 고딕"/>
            </a:endParaRPr>
          </a:p>
        </p:txBody>
      </p:sp>
      <p:sp>
        <p:nvSpPr>
          <p:cNvPr id="4" name="TextBox 3"/>
          <p:cNvSpPr txBox="1"/>
          <p:nvPr userDrawn="1"/>
        </p:nvSpPr>
        <p:spPr>
          <a:xfrm>
            <a:off x="10222524" y="281857"/>
            <a:ext cx="1551114" cy="241476"/>
          </a:xfrm>
          <a:prstGeom prst="rect">
            <a:avLst/>
          </a:prstGeom>
          <a:solidFill>
            <a:srgbClr val="E4007F"/>
          </a:solidFill>
          <a:ln>
            <a:solidFill>
              <a:srgbClr val="FF0000"/>
            </a:solidFill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969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흥국씨앗 L" pitchFamily="50" charset="-127"/>
                <a:ea typeface="흥국씨앗 L" pitchFamily="50" charset="-127"/>
                <a:cs typeface="+mj-cs"/>
                <a:sym typeface="맑은 고딕"/>
              </a:rPr>
              <a:t>사내교육용</a:t>
            </a:r>
            <a:r>
              <a:rPr kumimoji="0" lang="en-US" altLang="ko-KR" sz="969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흥국씨앗 L" pitchFamily="50" charset="-127"/>
                <a:ea typeface="흥국씨앗 L" pitchFamily="50" charset="-127"/>
                <a:cs typeface="+mj-cs"/>
                <a:sym typeface="맑은 고딕"/>
              </a:rPr>
              <a:t>-</a:t>
            </a:r>
            <a:r>
              <a:rPr kumimoji="0" lang="ko-KR" altLang="en-US" sz="969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흥국씨앗 L" pitchFamily="50" charset="-127"/>
                <a:ea typeface="흥국씨앗 L" pitchFamily="50" charset="-127"/>
                <a:cs typeface="+mj-cs"/>
                <a:sym typeface="맑은 고딕"/>
              </a:rPr>
              <a:t>대외비</a:t>
            </a:r>
          </a:p>
        </p:txBody>
      </p:sp>
      <p:pic>
        <p:nvPicPr>
          <p:cNvPr id="5" name="그림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7079" y="3524382"/>
            <a:ext cx="2098431" cy="2638425"/>
          </a:xfrm>
          <a:prstGeom prst="rect">
            <a:avLst/>
          </a:prstGeom>
        </p:spPr>
      </p:pic>
      <p:sp>
        <p:nvSpPr>
          <p:cNvPr id="8" name="텍스트 개체 틀 7"/>
          <p:cNvSpPr>
            <a:spLocks noGrp="1"/>
          </p:cNvSpPr>
          <p:nvPr>
            <p:ph type="body" sz="quarter" idx="10" hasCustomPrompt="1"/>
          </p:nvPr>
        </p:nvSpPr>
        <p:spPr>
          <a:xfrm>
            <a:off x="2532185" y="3372414"/>
            <a:ext cx="7877908" cy="45038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lvl1pPr marL="0" indent="0" algn="l">
              <a:buNone/>
              <a:defRPr lang="ko-KR" altLang="en-US" sz="2585" dirty="0">
                <a:solidFill>
                  <a:srgbClr val="2E0A6D"/>
                </a:solidFill>
                <a:latin typeface="흥국씨앗 B" panose="02000503000000020004" pitchFamily="50" charset="-127"/>
                <a:ea typeface="흥국씨앗 B" panose="02000503000000020004" pitchFamily="50" charset="-127"/>
              </a:defRPr>
            </a:lvl1pPr>
          </a:lstStyle>
          <a:p>
            <a:pPr marL="0" lvl="0" latinLnBrk="0"/>
            <a:r>
              <a:rPr lang="ko-KR" altLang="en-US" dirty="0"/>
              <a:t>소제목 </a:t>
            </a:r>
          </a:p>
        </p:txBody>
      </p:sp>
      <p:sp>
        <p:nvSpPr>
          <p:cNvPr id="10" name="직사각형 9"/>
          <p:cNvSpPr/>
          <p:nvPr userDrawn="1"/>
        </p:nvSpPr>
        <p:spPr>
          <a:xfrm>
            <a:off x="2" y="6570000"/>
            <a:ext cx="12203723" cy="2880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6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  <a:sym typeface="맑은 고딕"/>
            </a:endParaRPr>
          </a:p>
        </p:txBody>
      </p:sp>
      <p:sp>
        <p:nvSpPr>
          <p:cNvPr id="11" name="TextBox 1"/>
          <p:cNvSpPr txBox="1">
            <a:spLocks noChangeArrowheads="1"/>
          </p:cNvSpPr>
          <p:nvPr userDrawn="1"/>
        </p:nvSpPr>
        <p:spPr bwMode="auto">
          <a:xfrm>
            <a:off x="814619" y="6552597"/>
            <a:ext cx="10562765" cy="3054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9pPr>
          </a:lstStyle>
          <a:p>
            <a:pPr marL="0" marR="0" lvl="0" indent="0" algn="ctr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92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본 자료는 사내교육용 자료로 고객에게 교부 배포할 수 없으며</a:t>
            </a:r>
            <a:r>
              <a:rPr kumimoji="0" lang="en-US" altLang="ko-KR" sz="92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, </a:t>
            </a:r>
            <a:r>
              <a:rPr kumimoji="0" lang="ko-KR" altLang="en-US" sz="92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특히 보험안내자료</a:t>
            </a:r>
            <a:r>
              <a:rPr kumimoji="0" lang="en-US" altLang="ko-KR" sz="92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(</a:t>
            </a:r>
            <a:r>
              <a:rPr kumimoji="0" lang="ko-KR" altLang="en-US" sz="923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광고</a:t>
            </a:r>
            <a:r>
              <a:rPr kumimoji="0" lang="en-US" altLang="ko-KR" sz="923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·</a:t>
            </a:r>
            <a:r>
              <a:rPr kumimoji="0" lang="ko-KR" altLang="en-US" sz="923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선전물</a:t>
            </a:r>
            <a:r>
              <a:rPr kumimoji="0" lang="en-US" altLang="ko-KR" sz="92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)</a:t>
            </a:r>
            <a:r>
              <a:rPr kumimoji="0" lang="ko-KR" altLang="en-US" sz="92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로의 사용을 엄격히 금지합니다</a:t>
            </a:r>
            <a:r>
              <a:rPr kumimoji="0" lang="en-US" altLang="ko-KR" sz="92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. </a:t>
            </a:r>
            <a:endParaRPr kumimoji="0" lang="ko-KR" altLang="en-US" sz="923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흥국씨앗 L" panose="020B0303000000000000" pitchFamily="50" charset="-127"/>
              <a:ea typeface="흥국씨앗 L" panose="020B0303000000000000" pitchFamily="50" charset="-127"/>
              <a:cs typeface="+mj-cs"/>
              <a:sym typeface="맑은 고딕"/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11347939" y="6609471"/>
            <a:ext cx="844062" cy="248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D4B208C-7584-49B4-9C4B-FF9D5AF8C0A4}" type="slidenum">
              <a:rPr kumimoji="0" lang="ko-KR" altLang="en-US" sz="1015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kumimoji="0" lang="en-US" altLang="ko-KR" sz="1015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/44</a:t>
            </a:r>
            <a:endParaRPr kumimoji="0" lang="ko-KR" altLang="en-US" sz="1015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흥국씨앗 L" panose="020B0303000000000000" pitchFamily="50" charset="-127"/>
              <a:ea typeface="흥국씨앗 L" panose="020B0303000000000000" pitchFamily="50" charset="-127"/>
              <a:cs typeface="+mj-cs"/>
              <a:sym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586701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본문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 userDrawn="1"/>
        </p:nvSpPr>
        <p:spPr>
          <a:xfrm>
            <a:off x="-11725" y="0"/>
            <a:ext cx="12215449" cy="838200"/>
          </a:xfrm>
          <a:prstGeom prst="rect">
            <a:avLst/>
          </a:prstGeom>
          <a:solidFill>
            <a:srgbClr val="B0A7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6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  <a:sym typeface="맑은 고딕"/>
            </a:endParaRPr>
          </a:p>
        </p:txBody>
      </p:sp>
      <p:sp>
        <p:nvSpPr>
          <p:cNvPr id="4" name="TextBox 3"/>
          <p:cNvSpPr txBox="1"/>
          <p:nvPr userDrawn="1"/>
        </p:nvSpPr>
        <p:spPr>
          <a:xfrm>
            <a:off x="10222524" y="281857"/>
            <a:ext cx="1551114" cy="241476"/>
          </a:xfrm>
          <a:prstGeom prst="rect">
            <a:avLst/>
          </a:prstGeom>
          <a:solidFill>
            <a:srgbClr val="E4007F"/>
          </a:solidFill>
          <a:ln>
            <a:solidFill>
              <a:srgbClr val="FF0000"/>
            </a:solidFill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969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흥국씨앗 L" pitchFamily="50" charset="-127"/>
                <a:ea typeface="흥국씨앗 L" pitchFamily="50" charset="-127"/>
                <a:cs typeface="+mj-cs"/>
                <a:sym typeface="맑은 고딕"/>
              </a:rPr>
              <a:t>사내교육용</a:t>
            </a:r>
            <a:r>
              <a:rPr kumimoji="0" lang="en-US" altLang="ko-KR" sz="969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흥국씨앗 L" pitchFamily="50" charset="-127"/>
                <a:ea typeface="흥국씨앗 L" pitchFamily="50" charset="-127"/>
                <a:cs typeface="+mj-cs"/>
                <a:sym typeface="맑은 고딕"/>
              </a:rPr>
              <a:t>-</a:t>
            </a:r>
            <a:r>
              <a:rPr kumimoji="0" lang="ko-KR" altLang="en-US" sz="969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흥국씨앗 L" pitchFamily="50" charset="-127"/>
                <a:ea typeface="흥국씨앗 L" pitchFamily="50" charset="-127"/>
                <a:cs typeface="+mj-cs"/>
                <a:sym typeface="맑은 고딕"/>
              </a:rPr>
              <a:t>대외비</a:t>
            </a:r>
          </a:p>
        </p:txBody>
      </p:sp>
      <p:sp>
        <p:nvSpPr>
          <p:cNvPr id="7" name="텍스트 개체 틀 7"/>
          <p:cNvSpPr>
            <a:spLocks noGrp="1"/>
          </p:cNvSpPr>
          <p:nvPr>
            <p:ph type="body" sz="quarter" idx="10" hasCustomPrompt="1"/>
          </p:nvPr>
        </p:nvSpPr>
        <p:spPr>
          <a:xfrm>
            <a:off x="656492" y="224722"/>
            <a:ext cx="9190893" cy="4801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lvl1pPr marL="0" indent="0">
              <a:buNone/>
              <a:defRPr lang="ko-KR" altLang="en-US" dirty="0">
                <a:solidFill>
                  <a:srgbClr val="2E0A6D"/>
                </a:solidFill>
                <a:latin typeface="흥국씨앗 B" panose="02000503000000020004" pitchFamily="50" charset="-127"/>
                <a:ea typeface="흥국씨앗 B" panose="02000503000000020004" pitchFamily="50" charset="-127"/>
              </a:defRPr>
            </a:lvl1pPr>
          </a:lstStyle>
          <a:p>
            <a:pPr marL="0" lvl="0" latinLnBrk="0"/>
            <a:r>
              <a:rPr lang="ko-KR" altLang="en-US" dirty="0"/>
              <a:t>본문 제목</a:t>
            </a:r>
          </a:p>
        </p:txBody>
      </p:sp>
      <p:sp>
        <p:nvSpPr>
          <p:cNvPr id="9" name="직사각형 8"/>
          <p:cNvSpPr/>
          <p:nvPr userDrawn="1"/>
        </p:nvSpPr>
        <p:spPr>
          <a:xfrm>
            <a:off x="2" y="6570000"/>
            <a:ext cx="12203723" cy="2880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6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  <a:sym typeface="맑은 고딕"/>
            </a:endParaRPr>
          </a:p>
        </p:txBody>
      </p:sp>
      <p:sp>
        <p:nvSpPr>
          <p:cNvPr id="10" name="TextBox 1"/>
          <p:cNvSpPr txBox="1">
            <a:spLocks noChangeArrowheads="1"/>
          </p:cNvSpPr>
          <p:nvPr userDrawn="1"/>
        </p:nvSpPr>
        <p:spPr bwMode="auto">
          <a:xfrm>
            <a:off x="814619" y="6552597"/>
            <a:ext cx="10562765" cy="3054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9pPr>
          </a:lstStyle>
          <a:p>
            <a:pPr marL="0" marR="0" lvl="0" indent="0" algn="ctr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92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본 자료는 사내교육용 자료로 고객에게 교부 배포할 수 없으며</a:t>
            </a:r>
            <a:r>
              <a:rPr kumimoji="0" lang="en-US" altLang="ko-KR" sz="92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, </a:t>
            </a:r>
            <a:r>
              <a:rPr kumimoji="0" lang="ko-KR" altLang="en-US" sz="92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특히 보험안내자료</a:t>
            </a:r>
            <a:r>
              <a:rPr kumimoji="0" lang="en-US" altLang="ko-KR" sz="92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(</a:t>
            </a:r>
            <a:r>
              <a:rPr kumimoji="0" lang="ko-KR" altLang="en-US" sz="923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광고</a:t>
            </a:r>
            <a:r>
              <a:rPr kumimoji="0" lang="en-US" altLang="ko-KR" sz="923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·</a:t>
            </a:r>
            <a:r>
              <a:rPr kumimoji="0" lang="ko-KR" altLang="en-US" sz="923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선전물</a:t>
            </a:r>
            <a:r>
              <a:rPr kumimoji="0" lang="en-US" altLang="ko-KR" sz="92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)</a:t>
            </a:r>
            <a:r>
              <a:rPr kumimoji="0" lang="ko-KR" altLang="en-US" sz="92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로의 사용을 엄격히 금지합니다</a:t>
            </a:r>
            <a:r>
              <a:rPr kumimoji="0" lang="en-US" altLang="ko-KR" sz="92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. </a:t>
            </a:r>
            <a:endParaRPr kumimoji="0" lang="ko-KR" altLang="en-US" sz="923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흥국씨앗 L" panose="020B0303000000000000" pitchFamily="50" charset="-127"/>
              <a:ea typeface="흥국씨앗 L" panose="020B0303000000000000" pitchFamily="50" charset="-127"/>
              <a:cs typeface="+mj-cs"/>
              <a:sym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101490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뒷 표지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10222524" y="281857"/>
            <a:ext cx="1551114" cy="241476"/>
          </a:xfrm>
          <a:prstGeom prst="rect">
            <a:avLst/>
          </a:prstGeom>
          <a:solidFill>
            <a:srgbClr val="E4007F"/>
          </a:solidFill>
          <a:ln>
            <a:solidFill>
              <a:srgbClr val="FF0000"/>
            </a:solidFill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969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흥국씨앗 L" pitchFamily="50" charset="-127"/>
                <a:ea typeface="흥국씨앗 L" pitchFamily="50" charset="-127"/>
                <a:cs typeface="+mj-cs"/>
                <a:sym typeface="맑은 고딕"/>
              </a:rPr>
              <a:t>사내교육용</a:t>
            </a:r>
            <a:r>
              <a:rPr kumimoji="0" lang="en-US" altLang="ko-KR" sz="969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흥국씨앗 L" pitchFamily="50" charset="-127"/>
                <a:ea typeface="흥국씨앗 L" pitchFamily="50" charset="-127"/>
                <a:cs typeface="+mj-cs"/>
                <a:sym typeface="맑은 고딕"/>
              </a:rPr>
              <a:t>-</a:t>
            </a:r>
            <a:r>
              <a:rPr kumimoji="0" lang="ko-KR" altLang="en-US" sz="969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흥국씨앗 L" pitchFamily="50" charset="-127"/>
                <a:ea typeface="흥국씨앗 L" pitchFamily="50" charset="-127"/>
                <a:cs typeface="+mj-cs"/>
                <a:sym typeface="맑은 고딕"/>
              </a:rPr>
              <a:t>대외비</a:t>
            </a:r>
          </a:p>
        </p:txBody>
      </p:sp>
      <p:pic>
        <p:nvPicPr>
          <p:cNvPr id="4" name="그림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139" y="290810"/>
            <a:ext cx="1476501" cy="318790"/>
          </a:xfrm>
          <a:prstGeom prst="rect">
            <a:avLst/>
          </a:prstGeom>
        </p:spPr>
      </p:pic>
      <p:sp>
        <p:nvSpPr>
          <p:cNvPr id="5" name="직사각형 4"/>
          <p:cNvSpPr/>
          <p:nvPr userDrawn="1"/>
        </p:nvSpPr>
        <p:spPr>
          <a:xfrm>
            <a:off x="375139" y="1219200"/>
            <a:ext cx="11441723" cy="5181600"/>
          </a:xfrm>
          <a:prstGeom prst="rect">
            <a:avLst/>
          </a:prstGeom>
          <a:solidFill>
            <a:srgbClr val="B0A7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6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  <a:sym typeface="맑은 고딕"/>
            </a:endParaRPr>
          </a:p>
        </p:txBody>
      </p:sp>
      <p:sp>
        <p:nvSpPr>
          <p:cNvPr id="9" name="TextBox 1"/>
          <p:cNvSpPr txBox="1">
            <a:spLocks noChangeArrowheads="1"/>
          </p:cNvSpPr>
          <p:nvPr userDrawn="1"/>
        </p:nvSpPr>
        <p:spPr bwMode="auto">
          <a:xfrm>
            <a:off x="375139" y="5012587"/>
            <a:ext cx="9457021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9pPr>
          </a:lstStyle>
          <a:p>
            <a:pPr marL="0" marR="0" lvl="0" indent="0" algn="l" defTabSz="914400" rtl="0" eaLnBrk="1" fontAlgn="auto" latinLnBrk="1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본 자료는 사내교육용 자료로 고객에게 교부</a:t>
            </a:r>
            <a:r>
              <a:rPr kumimoji="0" lang="en-US" altLang="ko-KR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·</a:t>
            </a:r>
            <a:r>
              <a:rPr kumimoji="0" lang="ko-KR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배포할 수 없으며</a:t>
            </a:r>
            <a:r>
              <a:rPr kumimoji="0" lang="en-US" altLang="ko-KR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, </a:t>
            </a:r>
            <a:r>
              <a:rPr kumimoji="0" lang="ko-KR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특히 보험안내자료</a:t>
            </a:r>
            <a:r>
              <a:rPr kumimoji="0" lang="en-US" altLang="ko-KR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(</a:t>
            </a:r>
            <a:r>
              <a:rPr kumimoji="0" lang="ko-KR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광고</a:t>
            </a:r>
            <a:r>
              <a:rPr kumimoji="0" lang="en-US" altLang="ko-KR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·</a:t>
            </a:r>
            <a:r>
              <a:rPr kumimoji="0" lang="ko-KR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선전물</a:t>
            </a:r>
            <a:r>
              <a:rPr kumimoji="0" lang="en-US" altLang="ko-KR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)</a:t>
            </a:r>
            <a:r>
              <a:rPr kumimoji="0" lang="ko-KR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로의 사용을 엄격히 금지합니다</a:t>
            </a:r>
            <a:r>
              <a:rPr kumimoji="0" lang="en-US" altLang="ko-KR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.</a:t>
            </a:r>
            <a:br>
              <a:rPr kumimoji="0" lang="en-US" altLang="ko-KR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</a:br>
            <a:r>
              <a:rPr kumimoji="0" lang="ko-KR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영업교육자료의 전체 또는 일부를 발췌하여 고객에게 배포 시 미승인 자료로 간주됩니다</a:t>
            </a:r>
            <a:r>
              <a:rPr kumimoji="0" lang="en-US" altLang="ko-KR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.</a:t>
            </a:r>
          </a:p>
          <a:p>
            <a:pPr marL="0" marR="0" lvl="0" indent="0" algn="l" defTabSz="914400" rtl="0" eaLnBrk="1" fontAlgn="auto" latinLnBrk="1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[</a:t>
            </a:r>
            <a:r>
              <a:rPr kumimoji="0" lang="ko-KR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미승인안내장 제작 및 배포 불가</a:t>
            </a:r>
            <a:r>
              <a:rPr kumimoji="0" lang="en-US" altLang="ko-KR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]</a:t>
            </a:r>
            <a:br>
              <a:rPr kumimoji="0" lang="en-US" altLang="ko-KR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</a:br>
            <a:r>
              <a:rPr kumimoji="0" lang="en-US" altLang="ko-KR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 - </a:t>
            </a:r>
            <a:r>
              <a:rPr kumimoji="0" lang="ko-KR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블로그</a:t>
            </a:r>
            <a:r>
              <a:rPr kumimoji="0" lang="en-US" altLang="ko-KR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, </a:t>
            </a:r>
            <a:r>
              <a:rPr kumimoji="0" lang="ko-KR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유튜브 및 </a:t>
            </a:r>
            <a:r>
              <a:rPr kumimoji="0" lang="en-US" altLang="ko-KR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SNS</a:t>
            </a:r>
            <a:r>
              <a:rPr kumimoji="0" lang="ko-KR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등을 통하여  미승인 광고물 노출 금지 </a:t>
            </a:r>
            <a:r>
              <a:rPr kumimoji="0" lang="en-US" altLang="ko-KR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/>
            </a:r>
            <a:br>
              <a:rPr kumimoji="0" lang="en-US" altLang="ko-KR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</a:br>
            <a:r>
              <a:rPr kumimoji="0" lang="en-US" altLang="ko-KR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 - </a:t>
            </a:r>
            <a:r>
              <a:rPr kumimoji="0" lang="ko-KR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위반 시 양정규정 적용</a:t>
            </a:r>
            <a:r>
              <a:rPr kumimoji="0" lang="en-US" altLang="ko-KR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(</a:t>
            </a:r>
            <a:r>
              <a:rPr kumimoji="0" lang="ko-KR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허위〮과장광고 </a:t>
            </a:r>
            <a:r>
              <a:rPr kumimoji="0" lang="en-US" altLang="ko-KR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20p / </a:t>
            </a:r>
            <a:r>
              <a:rPr kumimoji="0" lang="ko-KR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미승인안내장 </a:t>
            </a:r>
            <a:r>
              <a:rPr kumimoji="0" lang="en-US" altLang="ko-KR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15p) </a:t>
            </a:r>
            <a:br>
              <a:rPr kumimoji="0" lang="en-US" altLang="ko-KR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</a:br>
            <a:r>
              <a:rPr kumimoji="0" lang="en-US" altLang="ko-KR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 - </a:t>
            </a:r>
            <a:r>
              <a:rPr kumimoji="0" lang="ko-KR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불법안내자료 및 배포 행위 발견 시 제보 안내</a:t>
            </a:r>
            <a:r>
              <a:rPr kumimoji="0" lang="en-US" altLang="ko-KR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(</a:t>
            </a:r>
            <a:r>
              <a:rPr kumimoji="0" lang="ko-KR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흥국생명 홈페이지 </a:t>
            </a:r>
            <a:r>
              <a:rPr kumimoji="0" lang="en-US" altLang="ko-KR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&gt; </a:t>
            </a:r>
            <a:r>
              <a:rPr kumimoji="0" lang="ko-KR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회사소개 </a:t>
            </a:r>
            <a:r>
              <a:rPr kumimoji="0" lang="en-US" altLang="ko-KR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&gt; </a:t>
            </a:r>
            <a:r>
              <a:rPr kumimoji="0" lang="ko-KR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윤리경영</a:t>
            </a:r>
            <a:r>
              <a:rPr kumimoji="0" lang="en-US" altLang="ko-KR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&gt; </a:t>
            </a:r>
            <a:r>
              <a:rPr kumimoji="0" lang="ko-KR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부조리 신고</a:t>
            </a:r>
            <a:r>
              <a:rPr kumimoji="0" lang="en-US" altLang="ko-KR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)</a:t>
            </a:r>
          </a:p>
        </p:txBody>
      </p:sp>
      <p:sp>
        <p:nvSpPr>
          <p:cNvPr id="6" name="TextBox 1"/>
          <p:cNvSpPr txBox="1">
            <a:spLocks noChangeArrowheads="1"/>
          </p:cNvSpPr>
          <p:nvPr userDrawn="1"/>
        </p:nvSpPr>
        <p:spPr bwMode="auto">
          <a:xfrm>
            <a:off x="1367491" y="6401478"/>
            <a:ext cx="9457021" cy="2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9pPr>
          </a:lstStyle>
          <a:p>
            <a:pPr marL="0" marR="0" lvl="0" indent="0" algn="ctr" defTabSz="914400" rtl="0" eaLnBrk="1" fontAlgn="auto" latinLnBrk="1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영업교육팀</a:t>
            </a:r>
            <a:r>
              <a:rPr kumimoji="0" lang="ko-KR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 제</a:t>
            </a:r>
            <a:r>
              <a:rPr kumimoji="0" lang="en-US" altLang="ko-KR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21-IA1-000073</a:t>
            </a:r>
            <a:r>
              <a:rPr kumimoji="0" lang="ko-KR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호</a:t>
            </a:r>
            <a:r>
              <a:rPr kumimoji="0" lang="en-US" altLang="ko-KR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(</a:t>
            </a:r>
            <a:r>
              <a:rPr kumimoji="0" lang="ko-KR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준법감시인 </a:t>
            </a:r>
            <a:r>
              <a:rPr kumimoji="0" lang="ko-KR" altLang="en-US" sz="1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심의필</a:t>
            </a:r>
            <a:r>
              <a:rPr kumimoji="0" lang="ko-KR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 </a:t>
            </a:r>
            <a:r>
              <a:rPr kumimoji="0" lang="en-US" altLang="ko-KR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2021.11.08~2022.11.07 </a:t>
            </a:r>
            <a:r>
              <a:rPr kumimoji="0" lang="ko-KR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또는 상품 개정 시</a:t>
            </a:r>
            <a:r>
              <a:rPr kumimoji="0" lang="en-US" altLang="ko-KR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095777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theme" Target="../theme/theme4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 userDrawn="1"/>
        </p:nvSpPr>
        <p:spPr>
          <a:xfrm>
            <a:off x="0" y="338541"/>
            <a:ext cx="12192000" cy="331447"/>
          </a:xfrm>
          <a:prstGeom prst="rect">
            <a:avLst/>
          </a:prstGeom>
          <a:solidFill>
            <a:srgbClr val="FFE1FF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2201" tIns="42201" rIns="42201" bIns="42201" numCol="1" spcCol="38100" rtlCol="0" anchor="ctr">
            <a:sp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/>
              <a:ea typeface="맑은 고딕"/>
              <a:cs typeface="+mj-cs"/>
              <a:sym typeface="맑은 고딕"/>
            </a:endParaRPr>
          </a:p>
        </p:txBody>
      </p:sp>
      <p:pic>
        <p:nvPicPr>
          <p:cNvPr id="6" name="그림 5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7579" y="337287"/>
            <a:ext cx="1230886" cy="328919"/>
          </a:xfrm>
          <a:prstGeom prst="rect">
            <a:avLst/>
          </a:prstGeom>
        </p:spPr>
      </p:pic>
      <p:sp>
        <p:nvSpPr>
          <p:cNvPr id="8" name="직사각형 7"/>
          <p:cNvSpPr/>
          <p:nvPr userDrawn="1"/>
        </p:nvSpPr>
        <p:spPr>
          <a:xfrm>
            <a:off x="0" y="6521906"/>
            <a:ext cx="12192000" cy="331447"/>
          </a:xfrm>
          <a:prstGeom prst="rect">
            <a:avLst/>
          </a:prstGeom>
          <a:solidFill>
            <a:schemeClr val="bg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2201" tIns="42201" rIns="42201" bIns="42201" numCol="1" spcCol="38100" rtlCol="0" anchor="ctr">
            <a:sp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/>
              <a:ea typeface="맑은 고딕"/>
              <a:cs typeface="+mj-cs"/>
              <a:sym typeface="맑은 고딕"/>
            </a:endParaRPr>
          </a:p>
        </p:txBody>
      </p:sp>
      <p:sp>
        <p:nvSpPr>
          <p:cNvPr id="9" name="사내교육용"/>
          <p:cNvSpPr txBox="1"/>
          <p:nvPr userDrawn="1"/>
        </p:nvSpPr>
        <p:spPr>
          <a:xfrm>
            <a:off x="128288" y="6556435"/>
            <a:ext cx="1791512" cy="261606"/>
          </a:xfrm>
          <a:prstGeom prst="rect">
            <a:avLst/>
          </a:prstGeom>
          <a:solidFill>
            <a:srgbClr val="7030A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>
            <a:lvl1pPr algn="r">
              <a:defRPr sz="2200">
                <a:solidFill>
                  <a:srgbClr val="FFFFFF"/>
                </a:solidFill>
                <a:latin typeface="배달의민족 한나는 열한살 OTF"/>
                <a:ea typeface="배달의민족 한나는 열한살 OTF"/>
                <a:cs typeface="배달의민족 한나는 열한살 OTF"/>
                <a:sym typeface="배달의민족 한나는 열한살 OTF"/>
              </a:defRPr>
            </a:lvl1pPr>
          </a:lstStyle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sym typeface="배달의민족 한나는 열한살 OTF"/>
              </a:rPr>
              <a:t>판매인</a:t>
            </a:r>
            <a:r>
              <a:rPr kumimoji="0" sz="11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sym typeface="배달의민족 한나는 열한살 OTF"/>
              </a:rPr>
              <a:t>교육용</a:t>
            </a: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sym typeface="배달의민족 한나는 열한살 OTF"/>
              </a:rPr>
              <a:t> - </a:t>
            </a:r>
            <a:r>
              <a:rPr kumimoji="0" lang="ko-KR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sym typeface="배달의민족 한나는 열한살 OTF"/>
              </a:rPr>
              <a:t>고객배포금지</a:t>
            </a:r>
            <a:endParaRPr kumimoji="0" sz="11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sym typeface="배달의민족 한나는 열한살 OTF"/>
            </a:endParaRPr>
          </a:p>
        </p:txBody>
      </p:sp>
      <p:sp>
        <p:nvSpPr>
          <p:cNvPr id="10" name="슬라이드 번호"/>
          <p:cNvSpPr txBox="1">
            <a:spLocks noGrp="1"/>
          </p:cNvSpPr>
          <p:nvPr>
            <p:ph type="sldNum" sz="quarter" idx="4"/>
          </p:nvPr>
        </p:nvSpPr>
        <p:spPr>
          <a:xfrm>
            <a:off x="11309782" y="6557139"/>
            <a:ext cx="707622" cy="275587"/>
          </a:xfrm>
          <a:prstGeom prst="rect">
            <a:avLst/>
          </a:prstGeom>
        </p:spPr>
        <p:txBody>
          <a:bodyPr lIns="91436" tIns="91436" rIns="91436" bIns="91436"/>
          <a:lstStyle>
            <a:lvl1pPr algn="r">
              <a:defRPr sz="1200" spc="0">
                <a:solidFill>
                  <a:schemeClr val="bg1"/>
                </a:solidFill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defRPr>
            </a:lvl1pPr>
          </a:lstStyle>
          <a:p>
            <a:pPr latinLnBrk="0" hangingPunct="0"/>
            <a:fld id="{86CB4B4D-7CA3-9044-876B-883B54F8677D}" type="slidenum">
              <a:rPr lang="en-US" altLang="ko-KR" kern="0" smtClean="0">
                <a:solidFill>
                  <a:srgbClr val="222222"/>
                </a:solidFill>
              </a:rPr>
              <a:pPr latinLnBrk="0" hangingPunct="0"/>
              <a:t>‹#›</a:t>
            </a:fld>
            <a:r>
              <a:rPr lang="en-US" altLang="ko-KR" kern="0" dirty="0" smtClean="0">
                <a:solidFill>
                  <a:srgbClr val="222222"/>
                </a:solidFill>
              </a:rPr>
              <a:t>/22</a:t>
            </a:r>
            <a:endParaRPr lang="en-US" altLang="ko-KR" kern="0" dirty="0">
              <a:solidFill>
                <a:srgbClr val="222222"/>
              </a:solidFill>
            </a:endParaRPr>
          </a:p>
        </p:txBody>
      </p:sp>
      <p:sp>
        <p:nvSpPr>
          <p:cNvPr id="11" name="사내교육용"/>
          <p:cNvSpPr txBox="1"/>
          <p:nvPr userDrawn="1"/>
        </p:nvSpPr>
        <p:spPr>
          <a:xfrm>
            <a:off x="2021936" y="6558377"/>
            <a:ext cx="8484050" cy="261606"/>
          </a:xfrm>
          <a:prstGeom prst="rect">
            <a:avLst/>
          </a:prstGeom>
          <a:noFill/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>
            <a:lvl1pPr algn="r">
              <a:defRPr sz="2200">
                <a:solidFill>
                  <a:srgbClr val="FFFFFF"/>
                </a:solidFill>
                <a:latin typeface="배달의민족 한나는 열한살 OTF"/>
                <a:ea typeface="배달의민족 한나는 열한살 OTF"/>
                <a:cs typeface="배달의민족 한나는 열한살 OTF"/>
                <a:sym typeface="배달의민족 한나는 열한살 OTF"/>
              </a:defRPr>
            </a:lvl1pPr>
          </a:lstStyle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sym typeface="배달의민족 한나는 열한살 OTF"/>
              </a:rPr>
              <a:t>본 자료는 흥국생명 </a:t>
            </a:r>
            <a:r>
              <a:rPr kumimoji="0" lang="en-US" altLang="ko-KR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sym typeface="배달의민족 한나는 열한살 OTF"/>
              </a:rPr>
              <a:t>GA </a:t>
            </a:r>
            <a:r>
              <a:rPr kumimoji="0" lang="ko-KR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sym typeface="배달의민족 한나는 열한살 OTF"/>
              </a:rPr>
              <a:t>설계사 교육용 자료로 고객에게 교부</a:t>
            </a:r>
            <a:r>
              <a:rPr kumimoji="0" lang="en-US" altLang="ko-KR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sym typeface="배달의민족 한나는 열한살 OTF"/>
              </a:rPr>
              <a:t>/</a:t>
            </a:r>
            <a:r>
              <a:rPr kumimoji="0" lang="ko-KR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sym typeface="배달의민족 한나는 열한살 OTF"/>
              </a:rPr>
              <a:t>배포할 수 없으며</a:t>
            </a:r>
            <a:r>
              <a:rPr kumimoji="0" lang="en-US" altLang="ko-KR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sym typeface="배달의민족 한나는 열한살 OTF"/>
              </a:rPr>
              <a:t>, </a:t>
            </a:r>
            <a:r>
              <a:rPr kumimoji="0" lang="ko-KR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sym typeface="배달의민족 한나는 열한살 OTF"/>
              </a:rPr>
              <a:t>특히 보험 안내자료</a:t>
            </a:r>
            <a:r>
              <a:rPr kumimoji="0" lang="en-US" altLang="ko-KR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sym typeface="배달의민족 한나는 열한살 OTF"/>
              </a:rPr>
              <a:t>(</a:t>
            </a:r>
            <a:r>
              <a:rPr kumimoji="0" lang="ko-KR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sym typeface="배달의민족 한나는 열한살 OTF"/>
              </a:rPr>
              <a:t>광고</a:t>
            </a:r>
            <a:r>
              <a:rPr kumimoji="0" lang="en-US" altLang="ko-KR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sym typeface="배달의민족 한나는 열한살 OTF"/>
              </a:rPr>
              <a:t>/</a:t>
            </a:r>
            <a:r>
              <a:rPr kumimoji="0" lang="ko-KR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sym typeface="배달의민족 한나는 열한살 OTF"/>
              </a:rPr>
              <a:t>선전물</a:t>
            </a:r>
            <a:r>
              <a:rPr kumimoji="0" lang="en-US" altLang="ko-KR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sym typeface="배달의민족 한나는 열한살 OTF"/>
              </a:rPr>
              <a:t>)</a:t>
            </a:r>
            <a:r>
              <a:rPr kumimoji="0" lang="ko-KR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sym typeface="배달의민족 한나는 열한살 OTF"/>
              </a:rPr>
              <a:t>로의 사용을 엄격히 금지합니다</a:t>
            </a:r>
            <a:endParaRPr kumimoji="0" sz="1100" b="0" i="0" u="none" strike="noStrike" kern="0" cap="none" spc="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sym typeface="배달의민족 한나는 열한살 OTF"/>
            </a:endParaRPr>
          </a:p>
        </p:txBody>
      </p:sp>
    </p:spTree>
    <p:extLst>
      <p:ext uri="{BB962C8B-B14F-4D97-AF65-F5344CB8AC3E}">
        <p14:creationId xmlns:p14="http://schemas.microsoft.com/office/powerpoint/2010/main" val="3314118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</p:sldLayoutIdLst>
  <p:transition spd="med"/>
  <p:timing>
    <p:tnLst>
      <p:par>
        <p:cTn id="1" dur="indefinite" restart="never" nodeType="tmRoot"/>
      </p:par>
    </p:tnLst>
  </p:timing>
  <p:hf hdr="0" ftr="0" dt="0"/>
  <p:txStyles>
    <p:titleStyle>
      <a:lvl1pPr marL="0" marR="0" indent="0" algn="ct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-150" baseline="0">
          <a:ln>
            <a:noFill/>
          </a:ln>
          <a:solidFill>
            <a:srgbClr val="000000"/>
          </a:solidFill>
          <a:uFillTx/>
          <a:latin typeface="KoPubWorld돋움체 Light"/>
          <a:ea typeface="KoPubWorld돋움체 Light"/>
          <a:cs typeface="KoPubWorld돋움체 Light"/>
          <a:sym typeface="KoPubWorld돋움체 Light"/>
        </a:defRPr>
      </a:lvl1pPr>
      <a:lvl2pPr marL="0" marR="0" indent="0" algn="ct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-150" baseline="0">
          <a:ln>
            <a:noFill/>
          </a:ln>
          <a:solidFill>
            <a:srgbClr val="000000"/>
          </a:solidFill>
          <a:uFillTx/>
          <a:latin typeface="KoPubWorld돋움체 Light"/>
          <a:ea typeface="KoPubWorld돋움체 Light"/>
          <a:cs typeface="KoPubWorld돋움체 Light"/>
          <a:sym typeface="KoPubWorld돋움체 Light"/>
        </a:defRPr>
      </a:lvl2pPr>
      <a:lvl3pPr marL="0" marR="0" indent="0" algn="ct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-150" baseline="0">
          <a:ln>
            <a:noFill/>
          </a:ln>
          <a:solidFill>
            <a:srgbClr val="000000"/>
          </a:solidFill>
          <a:uFillTx/>
          <a:latin typeface="KoPubWorld돋움체 Light"/>
          <a:ea typeface="KoPubWorld돋움체 Light"/>
          <a:cs typeface="KoPubWorld돋움체 Light"/>
          <a:sym typeface="KoPubWorld돋움체 Light"/>
        </a:defRPr>
      </a:lvl3pPr>
      <a:lvl4pPr marL="0" marR="0" indent="0" algn="ct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-150" baseline="0">
          <a:ln>
            <a:noFill/>
          </a:ln>
          <a:solidFill>
            <a:srgbClr val="000000"/>
          </a:solidFill>
          <a:uFillTx/>
          <a:latin typeface="KoPubWorld돋움체 Light"/>
          <a:ea typeface="KoPubWorld돋움체 Light"/>
          <a:cs typeface="KoPubWorld돋움체 Light"/>
          <a:sym typeface="KoPubWorld돋움체 Light"/>
        </a:defRPr>
      </a:lvl4pPr>
      <a:lvl5pPr marL="0" marR="0" indent="0" algn="ct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-150" baseline="0">
          <a:ln>
            <a:noFill/>
          </a:ln>
          <a:solidFill>
            <a:srgbClr val="000000"/>
          </a:solidFill>
          <a:uFillTx/>
          <a:latin typeface="KoPubWorld돋움체 Light"/>
          <a:ea typeface="KoPubWorld돋움체 Light"/>
          <a:cs typeface="KoPubWorld돋움체 Light"/>
          <a:sym typeface="KoPubWorld돋움체 Light"/>
        </a:defRPr>
      </a:lvl5pPr>
      <a:lvl6pPr marL="0" marR="0" indent="0" algn="ct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-150" baseline="0">
          <a:ln>
            <a:noFill/>
          </a:ln>
          <a:solidFill>
            <a:srgbClr val="000000"/>
          </a:solidFill>
          <a:uFillTx/>
          <a:latin typeface="KoPubWorld돋움체 Light"/>
          <a:ea typeface="KoPubWorld돋움체 Light"/>
          <a:cs typeface="KoPubWorld돋움체 Light"/>
          <a:sym typeface="KoPubWorld돋움체 Light"/>
        </a:defRPr>
      </a:lvl6pPr>
      <a:lvl7pPr marL="0" marR="0" indent="0" algn="ct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-150" baseline="0">
          <a:ln>
            <a:noFill/>
          </a:ln>
          <a:solidFill>
            <a:srgbClr val="000000"/>
          </a:solidFill>
          <a:uFillTx/>
          <a:latin typeface="KoPubWorld돋움체 Light"/>
          <a:ea typeface="KoPubWorld돋움체 Light"/>
          <a:cs typeface="KoPubWorld돋움체 Light"/>
          <a:sym typeface="KoPubWorld돋움체 Light"/>
        </a:defRPr>
      </a:lvl7pPr>
      <a:lvl8pPr marL="0" marR="0" indent="0" algn="ct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-150" baseline="0">
          <a:ln>
            <a:noFill/>
          </a:ln>
          <a:solidFill>
            <a:srgbClr val="000000"/>
          </a:solidFill>
          <a:uFillTx/>
          <a:latin typeface="KoPubWorld돋움체 Light"/>
          <a:ea typeface="KoPubWorld돋움체 Light"/>
          <a:cs typeface="KoPubWorld돋움체 Light"/>
          <a:sym typeface="KoPubWorld돋움체 Light"/>
        </a:defRPr>
      </a:lvl8pPr>
      <a:lvl9pPr marL="0" marR="0" indent="0" algn="ct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-150" baseline="0">
          <a:ln>
            <a:noFill/>
          </a:ln>
          <a:solidFill>
            <a:srgbClr val="000000"/>
          </a:solidFill>
          <a:uFillTx/>
          <a:latin typeface="KoPubWorld돋움체 Light"/>
          <a:ea typeface="KoPubWorld돋움체 Light"/>
          <a:cs typeface="KoPubWorld돋움체 Light"/>
          <a:sym typeface="KoPubWorld돋움체 Light"/>
        </a:defRPr>
      </a:lvl9pPr>
    </p:titleStyle>
    <p:bodyStyle>
      <a:lvl1pPr marL="342900" marR="0" indent="-342900" algn="ctr" defTabSz="914400" latinLnBrk="0">
        <a:lnSpc>
          <a:spcPct val="100000"/>
        </a:lnSpc>
        <a:spcBef>
          <a:spcPts val="75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-150" baseline="0">
          <a:ln>
            <a:noFill/>
          </a:ln>
          <a:solidFill>
            <a:srgbClr val="000000"/>
          </a:solidFill>
          <a:uFillTx/>
          <a:latin typeface="KoPubWorld돋움체 Bold"/>
          <a:ea typeface="KoPubWorld돋움체 Bold"/>
          <a:cs typeface="KoPubWorld돋움체 Bold"/>
          <a:sym typeface="KoPubWorld돋움체 Bold"/>
        </a:defRPr>
      </a:lvl1pPr>
      <a:lvl2pPr marL="555171" marR="0" indent="-326571" algn="ctr" defTabSz="914400" latinLnBrk="0">
        <a:lnSpc>
          <a:spcPct val="100000"/>
        </a:lnSpc>
        <a:spcBef>
          <a:spcPts val="750"/>
        </a:spcBef>
        <a:spcAft>
          <a:spcPts val="0"/>
        </a:spcAft>
        <a:buClrTx/>
        <a:buSzPct val="100000"/>
        <a:buFont typeface="Arial"/>
        <a:buChar char="–"/>
        <a:tabLst/>
        <a:defRPr sz="3200" b="0" i="0" u="none" strike="noStrike" cap="none" spc="-150" baseline="0">
          <a:ln>
            <a:noFill/>
          </a:ln>
          <a:solidFill>
            <a:srgbClr val="000000"/>
          </a:solidFill>
          <a:uFillTx/>
          <a:latin typeface="KoPubWorld돋움체 Bold"/>
          <a:ea typeface="KoPubWorld돋움체 Bold"/>
          <a:cs typeface="KoPubWorld돋움체 Bold"/>
          <a:sym typeface="KoPubWorld돋움체 Bold"/>
        </a:defRPr>
      </a:lvl2pPr>
      <a:lvl3pPr marL="762000" marR="0" indent="-304800" algn="ctr" defTabSz="914400" latinLnBrk="0">
        <a:lnSpc>
          <a:spcPct val="100000"/>
        </a:lnSpc>
        <a:spcBef>
          <a:spcPts val="75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-150" baseline="0">
          <a:ln>
            <a:noFill/>
          </a:ln>
          <a:solidFill>
            <a:srgbClr val="000000"/>
          </a:solidFill>
          <a:uFillTx/>
          <a:latin typeface="KoPubWorld돋움체 Bold"/>
          <a:ea typeface="KoPubWorld돋움체 Bold"/>
          <a:cs typeface="KoPubWorld돋움체 Bold"/>
          <a:sym typeface="KoPubWorld돋움체 Bold"/>
        </a:defRPr>
      </a:lvl3pPr>
      <a:lvl4pPr marL="1051560" marR="0" indent="-365760" algn="ctr" defTabSz="914400" latinLnBrk="0">
        <a:lnSpc>
          <a:spcPct val="100000"/>
        </a:lnSpc>
        <a:spcBef>
          <a:spcPts val="750"/>
        </a:spcBef>
        <a:spcAft>
          <a:spcPts val="0"/>
        </a:spcAft>
        <a:buClrTx/>
        <a:buSzPct val="100000"/>
        <a:buFont typeface="Arial"/>
        <a:buChar char="–"/>
        <a:tabLst/>
        <a:defRPr sz="3200" b="0" i="0" u="none" strike="noStrike" cap="none" spc="-150" baseline="0">
          <a:ln>
            <a:noFill/>
          </a:ln>
          <a:solidFill>
            <a:srgbClr val="000000"/>
          </a:solidFill>
          <a:uFillTx/>
          <a:latin typeface="KoPubWorld돋움체 Bold"/>
          <a:ea typeface="KoPubWorld돋움체 Bold"/>
          <a:cs typeface="KoPubWorld돋움체 Bold"/>
          <a:sym typeface="KoPubWorld돋움체 Bold"/>
        </a:defRPr>
      </a:lvl4pPr>
      <a:lvl5pPr marL="1280160" marR="0" indent="-365760" algn="ctr" defTabSz="914400" latinLnBrk="0">
        <a:lnSpc>
          <a:spcPct val="100000"/>
        </a:lnSpc>
        <a:spcBef>
          <a:spcPts val="750"/>
        </a:spcBef>
        <a:spcAft>
          <a:spcPts val="0"/>
        </a:spcAft>
        <a:buClrTx/>
        <a:buSzPct val="100000"/>
        <a:buFont typeface="Arial"/>
        <a:buChar char="»"/>
        <a:tabLst/>
        <a:defRPr sz="3200" b="0" i="0" u="none" strike="noStrike" cap="none" spc="-150" baseline="0">
          <a:ln>
            <a:noFill/>
          </a:ln>
          <a:solidFill>
            <a:srgbClr val="000000"/>
          </a:solidFill>
          <a:uFillTx/>
          <a:latin typeface="KoPubWorld돋움체 Bold"/>
          <a:ea typeface="KoPubWorld돋움체 Bold"/>
          <a:cs typeface="KoPubWorld돋움체 Bold"/>
          <a:sym typeface="KoPubWorld돋움체 Bold"/>
        </a:defRPr>
      </a:lvl5pPr>
      <a:lvl6pPr marL="1508760" marR="0" indent="-365760" algn="ctr" defTabSz="914400" latinLnBrk="0">
        <a:lnSpc>
          <a:spcPct val="100000"/>
        </a:lnSpc>
        <a:spcBef>
          <a:spcPts val="75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-150" baseline="0">
          <a:ln>
            <a:noFill/>
          </a:ln>
          <a:solidFill>
            <a:srgbClr val="000000"/>
          </a:solidFill>
          <a:uFillTx/>
          <a:latin typeface="KoPubWorld돋움체 Bold"/>
          <a:ea typeface="KoPubWorld돋움체 Bold"/>
          <a:cs typeface="KoPubWorld돋움체 Bold"/>
          <a:sym typeface="KoPubWorld돋움체 Bold"/>
        </a:defRPr>
      </a:lvl6pPr>
      <a:lvl7pPr marL="1737360" marR="0" indent="-365760" algn="ctr" defTabSz="914400" latinLnBrk="0">
        <a:lnSpc>
          <a:spcPct val="100000"/>
        </a:lnSpc>
        <a:spcBef>
          <a:spcPts val="75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-150" baseline="0">
          <a:ln>
            <a:noFill/>
          </a:ln>
          <a:solidFill>
            <a:srgbClr val="000000"/>
          </a:solidFill>
          <a:uFillTx/>
          <a:latin typeface="KoPubWorld돋움체 Bold"/>
          <a:ea typeface="KoPubWorld돋움체 Bold"/>
          <a:cs typeface="KoPubWorld돋움체 Bold"/>
          <a:sym typeface="KoPubWorld돋움체 Bold"/>
        </a:defRPr>
      </a:lvl7pPr>
      <a:lvl8pPr marL="1965960" marR="0" indent="-365760" algn="ctr" defTabSz="914400" latinLnBrk="0">
        <a:lnSpc>
          <a:spcPct val="100000"/>
        </a:lnSpc>
        <a:spcBef>
          <a:spcPts val="75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-150" baseline="0">
          <a:ln>
            <a:noFill/>
          </a:ln>
          <a:solidFill>
            <a:srgbClr val="000000"/>
          </a:solidFill>
          <a:uFillTx/>
          <a:latin typeface="KoPubWorld돋움체 Bold"/>
          <a:ea typeface="KoPubWorld돋움체 Bold"/>
          <a:cs typeface="KoPubWorld돋움체 Bold"/>
          <a:sym typeface="KoPubWorld돋움체 Bold"/>
        </a:defRPr>
      </a:lvl8pPr>
      <a:lvl9pPr marL="2194560" marR="0" indent="-365760" algn="ctr" defTabSz="914400" latinLnBrk="0">
        <a:lnSpc>
          <a:spcPct val="100000"/>
        </a:lnSpc>
        <a:spcBef>
          <a:spcPts val="75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-150" baseline="0">
          <a:ln>
            <a:noFill/>
          </a:ln>
          <a:solidFill>
            <a:srgbClr val="000000"/>
          </a:solidFill>
          <a:uFillTx/>
          <a:latin typeface="KoPubWorld돋움체 Bold"/>
          <a:ea typeface="KoPubWorld돋움체 Bold"/>
          <a:cs typeface="KoPubWorld돋움체 Bold"/>
          <a:sym typeface="KoPubWorld돋움체 Bold"/>
        </a:defRPr>
      </a:lvl9pPr>
    </p:bodyStyle>
    <p:otherStyle>
      <a:lvl1pPr marL="0" marR="0" indent="0" algn="ct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-15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KoPubWorld돋움체 Bold"/>
        </a:defRPr>
      </a:lvl1pPr>
      <a:lvl2pPr marL="0" marR="0" indent="228600" algn="ct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-15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KoPubWorld돋움체 Bold"/>
        </a:defRPr>
      </a:lvl2pPr>
      <a:lvl3pPr marL="0" marR="0" indent="457200" algn="ct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-15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KoPubWorld돋움체 Bold"/>
        </a:defRPr>
      </a:lvl3pPr>
      <a:lvl4pPr marL="0" marR="0" indent="685800" algn="ct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-15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KoPubWorld돋움체 Bold"/>
        </a:defRPr>
      </a:lvl4pPr>
      <a:lvl5pPr marL="0" marR="0" indent="914400" algn="ct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-15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KoPubWorld돋움체 Bold"/>
        </a:defRPr>
      </a:lvl5pPr>
      <a:lvl6pPr marL="0" marR="0" indent="1143000" algn="ct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-15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KoPubWorld돋움체 Bold"/>
        </a:defRPr>
      </a:lvl6pPr>
      <a:lvl7pPr marL="0" marR="0" indent="1371600" algn="ct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-15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KoPubWorld돋움체 Bold"/>
        </a:defRPr>
      </a:lvl7pPr>
      <a:lvl8pPr marL="0" marR="0" indent="1600200" algn="ct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-15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KoPubWorld돋움체 Bold"/>
        </a:defRPr>
      </a:lvl8pPr>
      <a:lvl9pPr marL="0" marR="0" indent="1828800" algn="ct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-15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KoPubWorld돋움체 Bold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1" y="36512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1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1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  <a:ea typeface="+mj-ea"/>
              <a:cs typeface="+mj-cs"/>
              <a:sym typeface="맑은 고딕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1" y="635635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  <a:ea typeface="+mj-ea"/>
              <a:cs typeface="+mj-cs"/>
              <a:sym typeface="맑은 고딕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8F63A3B-78C7-47BE-AE5E-E10140E04643}" type="slidenum">
              <a:rPr lang="en-US" smtClean="0">
                <a:solidFill>
                  <a:prstClr val="black">
                    <a:tint val="75000"/>
                  </a:prstClr>
                </a:solidFill>
                <a:ea typeface="+mj-ea"/>
                <a:cs typeface="+mj-cs"/>
                <a:sym typeface="맑은 고딕"/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ea typeface="+mj-ea"/>
              <a:cs typeface="+mj-cs"/>
              <a:sym typeface="맑은 고딕"/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11353801" y="6609471"/>
            <a:ext cx="844062" cy="248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D4B208C-7584-49B4-9C4B-FF9D5AF8C0A4}" type="slidenum">
              <a:rPr kumimoji="0" lang="ko-KR" altLang="en-US" sz="1015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kumimoji="0" lang="en-US" altLang="ko-KR" sz="1015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/44</a:t>
            </a:r>
            <a:endParaRPr kumimoji="0" lang="ko-KR" altLang="en-US" sz="1015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흥국씨앗 L" panose="020B0303000000000000" pitchFamily="50" charset="-127"/>
              <a:ea typeface="흥국씨앗 L" panose="020B0303000000000000" pitchFamily="50" charset="-127"/>
              <a:cs typeface="+mj-cs"/>
              <a:sym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17016119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1" y="36512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1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1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  <a:ea typeface="+mj-ea"/>
              <a:cs typeface="+mj-cs"/>
              <a:sym typeface="맑은 고딕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1" y="635635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  <a:ea typeface="+mj-ea"/>
              <a:cs typeface="+mj-cs"/>
              <a:sym typeface="맑은 고딕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8F63A3B-78C7-47BE-AE5E-E10140E04643}" type="slidenum">
              <a:rPr lang="en-US" smtClean="0">
                <a:solidFill>
                  <a:prstClr val="black">
                    <a:tint val="75000"/>
                  </a:prstClr>
                </a:solidFill>
                <a:ea typeface="+mj-ea"/>
                <a:cs typeface="+mj-cs"/>
                <a:sym typeface="맑은 고딕"/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ea typeface="+mj-ea"/>
              <a:cs typeface="+mj-cs"/>
              <a:sym typeface="맑은 고딕"/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11353801" y="6609471"/>
            <a:ext cx="844062" cy="248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D4B208C-7584-49B4-9C4B-FF9D5AF8C0A4}" type="slidenum">
              <a:rPr kumimoji="0" lang="ko-KR" altLang="en-US" sz="1015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kumimoji="0" lang="en-US" altLang="ko-KR" sz="1015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/44</a:t>
            </a:r>
            <a:endParaRPr kumimoji="0" lang="ko-KR" altLang="en-US" sz="1015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흥국씨앗 L" panose="020B0303000000000000" pitchFamily="50" charset="-127"/>
              <a:ea typeface="흥국씨앗 L" panose="020B0303000000000000" pitchFamily="50" charset="-127"/>
              <a:cs typeface="+mj-cs"/>
              <a:sym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4273459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EAA3602-6610-CA81-F57F-F8B1357151E0}"/>
              </a:ext>
            </a:extLst>
          </p:cNvPr>
          <p:cNvSpPr txBox="1"/>
          <p:nvPr userDrawn="1"/>
        </p:nvSpPr>
        <p:spPr>
          <a:xfrm>
            <a:off x="11277600" y="6596390"/>
            <a:ext cx="9144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D4B208C-7584-49B4-9C4B-FF9D5AF8C0A4}" type="slidenum">
              <a:rPr kumimoji="0" lang="ko-KR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kumimoji="0" lang="en-US" altLang="ko-KR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n-cs"/>
              </a:rPr>
              <a:t>/41</a:t>
            </a:r>
            <a:endParaRPr kumimoji="0" lang="ko-KR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흥국씨앗 L" panose="020B0303000000000000" pitchFamily="50" charset="-127"/>
              <a:ea typeface="흥국씨앗 L" panose="020B0303000000000000" pitchFamily="50" charset="-127"/>
              <a:cs typeface="+mn-cs"/>
            </a:endParaRPr>
          </a:p>
        </p:txBody>
      </p:sp>
      <p:sp>
        <p:nvSpPr>
          <p:cNvPr id="3" name="TextBox 1">
            <a:extLst>
              <a:ext uri="{FF2B5EF4-FFF2-40B4-BE49-F238E27FC236}">
                <a16:creationId xmlns:a16="http://schemas.microsoft.com/office/drawing/2014/main" id="{663F8CF0-3CFF-DE04-0A0A-68265F4B4A23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74503" y="6562856"/>
            <a:ext cx="11442995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n-cs"/>
              </a:rPr>
              <a:t>본 자료는 사내교육용 자료로 고객에게 교부 배포할 수 없으며</a:t>
            </a:r>
            <a:r>
              <a:rPr kumimoji="0" lang="en-US" altLang="ko-K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n-cs"/>
              </a:rPr>
              <a:t>, </a:t>
            </a:r>
            <a:r>
              <a:rPr kumimoji="0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n-cs"/>
              </a:rPr>
              <a:t>특히 보험안내자료</a:t>
            </a:r>
            <a:r>
              <a:rPr kumimoji="0" lang="en-US" altLang="ko-K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n-cs"/>
              </a:rPr>
              <a:t>(</a:t>
            </a:r>
            <a:r>
              <a:rPr kumimoji="0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n-cs"/>
              </a:rPr>
              <a:t>광고선전물</a:t>
            </a:r>
            <a:r>
              <a:rPr kumimoji="0" lang="en-US" altLang="ko-K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n-cs"/>
              </a:rPr>
              <a:t>)</a:t>
            </a:r>
            <a:r>
              <a:rPr kumimoji="0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n-cs"/>
              </a:rPr>
              <a:t>로의 사용을 엄격히 금지합니다</a:t>
            </a:r>
            <a:r>
              <a:rPr kumimoji="0" lang="en-US" altLang="ko-K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n-cs"/>
              </a:rPr>
              <a:t>. </a:t>
            </a:r>
            <a:endParaRPr kumimoji="0" lang="ko-KR" alt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흥국씨앗 L" panose="020B0303000000000000" pitchFamily="50" charset="-127"/>
              <a:ea typeface="흥국씨앗 L" panose="020B0303000000000000" pitchFamily="50" charset="-127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B023097-8728-F4DF-21E9-DFB604CB6722}"/>
              </a:ext>
            </a:extLst>
          </p:cNvPr>
          <p:cNvSpPr txBox="1"/>
          <p:nvPr userDrawn="1"/>
        </p:nvSpPr>
        <p:spPr>
          <a:xfrm>
            <a:off x="10434460" y="75018"/>
            <a:ext cx="1680373" cy="261610"/>
          </a:xfrm>
          <a:prstGeom prst="rect">
            <a:avLst/>
          </a:prstGeom>
          <a:solidFill>
            <a:srgbClr val="E4007F"/>
          </a:solidFill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흥국씨앗 L" pitchFamily="50" charset="-127"/>
                <a:ea typeface="흥국씨앗 L" pitchFamily="50" charset="-127"/>
                <a:cs typeface="+mn-cs"/>
              </a:rPr>
              <a:t>사내교육용</a:t>
            </a:r>
            <a:r>
              <a:rPr kumimoji="0" lang="en-US" altLang="ko-KR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흥국씨앗 L" pitchFamily="50" charset="-127"/>
                <a:ea typeface="흥국씨앗 L" pitchFamily="50" charset="-127"/>
                <a:cs typeface="+mn-cs"/>
              </a:rPr>
              <a:t>-</a:t>
            </a:r>
            <a:r>
              <a:rPr kumimoji="0" lang="ko-KR" alt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흥국씨앗 L" pitchFamily="50" charset="-127"/>
                <a:ea typeface="흥국씨앗 L" pitchFamily="50" charset="-127"/>
                <a:cs typeface="+mn-cs"/>
              </a:rPr>
              <a:t>대외비</a:t>
            </a:r>
          </a:p>
        </p:txBody>
      </p:sp>
    </p:spTree>
    <p:extLst>
      <p:ext uri="{BB962C8B-B14F-4D97-AF65-F5344CB8AC3E}">
        <p14:creationId xmlns:p14="http://schemas.microsoft.com/office/powerpoint/2010/main" val="6896401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288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1.xml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1.xml"/><Relationship Id="rId5" Type="http://schemas.microsoft.com/office/2007/relationships/hdphoto" Target="../media/hdphoto4.wdp"/><Relationship Id="rId4" Type="http://schemas.openxmlformats.org/officeDocument/2006/relationships/image" Target="../media/image18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3.png"/><Relationship Id="rId4" Type="http://schemas.openxmlformats.org/officeDocument/2006/relationships/hyperlink" Target="https://www.heungkuklife.co.kr/index.do" TargetMode="Externa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3.png"/><Relationship Id="rId4" Type="http://schemas.openxmlformats.org/officeDocument/2006/relationships/hyperlink" Target="https://www.heungkuklife.co.kr/index.do" TargetMode="Externa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heungkuklife.co.kr/index.do" TargetMode="Externa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6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6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직사각형 13"/>
          <p:cNvSpPr/>
          <p:nvPr/>
        </p:nvSpPr>
        <p:spPr>
          <a:xfrm>
            <a:off x="731777" y="5197227"/>
            <a:ext cx="947031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800" b="0" i="0" u="none" strike="noStrike" kern="10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Helvetica"/>
                <a:sym typeface="맑은 고딕"/>
              </a:rPr>
              <a:t>영업교육자료의 전체 또는 일부를 발췌하여 고객에게 </a:t>
            </a:r>
            <a:r>
              <a:rPr kumimoji="1" lang="ko-KR" altLang="en-US" sz="800" b="0" i="0" u="none" strike="noStrike" kern="10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Helvetica"/>
                <a:sym typeface="맑은 고딕"/>
              </a:rPr>
              <a:t>배포시</a:t>
            </a:r>
            <a:r>
              <a:rPr kumimoji="1" lang="ko-KR" altLang="en-US" sz="800" b="0" i="0" u="none" strike="noStrike" kern="10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Helvetica"/>
                <a:sym typeface="맑은 고딕"/>
              </a:rPr>
              <a:t> </a:t>
            </a:r>
            <a:r>
              <a:rPr kumimoji="1" lang="ko-KR" altLang="en-US" sz="800" b="0" i="0" u="none" strike="noStrike" kern="10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Helvetica"/>
                <a:sym typeface="맑은 고딕"/>
              </a:rPr>
              <a:t>미승인</a:t>
            </a:r>
            <a:r>
              <a:rPr kumimoji="1" lang="ko-KR" altLang="en-US" sz="800" b="0" i="0" u="none" strike="noStrike" kern="10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Helvetica"/>
                <a:sym typeface="맑은 고딕"/>
              </a:rPr>
              <a:t> 자료로 간주됩니다</a:t>
            </a:r>
            <a:r>
              <a:rPr kumimoji="1" lang="en-US" altLang="ko-KR" sz="800" b="0" i="0" u="none" strike="noStrike" kern="10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Helvetica"/>
                <a:sym typeface="맑은 고딕"/>
              </a:rPr>
              <a:t>.</a:t>
            </a:r>
          </a:p>
          <a:p>
            <a:pPr marL="0" marR="0" lvl="0" indent="0" algn="l" defTabSz="457200" rtl="0" eaLnBrk="1" fontAlgn="base" latinLnBrk="1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800" b="0" i="0" u="none" strike="noStrike" kern="10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Helvetica"/>
                <a:sym typeface="맑은 고딕"/>
              </a:rPr>
              <a:t>미승인안내장 제작 및 배포 불가</a:t>
            </a:r>
            <a:r>
              <a:rPr kumimoji="1" lang="en-US" altLang="ko-KR" sz="800" b="0" i="0" u="none" strike="noStrike" kern="10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Helvetica"/>
                <a:sym typeface="맑은 고딕"/>
              </a:rPr>
              <a:t> : </a:t>
            </a:r>
            <a:r>
              <a:rPr kumimoji="1" lang="ko-KR" altLang="en-US" sz="800" b="0" i="0" u="none" strike="noStrike" kern="10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Helvetica"/>
                <a:sym typeface="맑은 고딕"/>
              </a:rPr>
              <a:t>블로그</a:t>
            </a:r>
            <a:r>
              <a:rPr kumimoji="1" lang="en-US" altLang="ko-KR" sz="800" b="0" i="0" u="none" strike="noStrike" kern="10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Helvetica"/>
                <a:sym typeface="맑은 고딕"/>
              </a:rPr>
              <a:t>, </a:t>
            </a:r>
            <a:r>
              <a:rPr kumimoji="1" lang="ko-KR" altLang="en-US" sz="800" b="0" i="0" u="none" strike="noStrike" kern="10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Helvetica"/>
                <a:sym typeface="맑은 고딕"/>
              </a:rPr>
              <a:t>유튜브</a:t>
            </a:r>
            <a:r>
              <a:rPr kumimoji="1" lang="en-US" altLang="ko-KR" sz="800" b="0" i="0" u="none" strike="noStrike" kern="10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Helvetica"/>
                <a:sym typeface="맑은 고딕"/>
              </a:rPr>
              <a:t> </a:t>
            </a:r>
            <a:r>
              <a:rPr kumimoji="1" lang="ko-KR" altLang="en-US" sz="800" b="0" i="0" u="none" strike="noStrike" kern="10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Helvetica"/>
                <a:sym typeface="맑은 고딕"/>
              </a:rPr>
              <a:t>및 </a:t>
            </a:r>
            <a:r>
              <a:rPr kumimoji="1" lang="en-US" altLang="ko-KR" sz="800" b="0" i="0" u="none" strike="noStrike" kern="10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Helvetica"/>
                <a:sym typeface="맑은 고딕"/>
              </a:rPr>
              <a:t>SNS</a:t>
            </a:r>
            <a:r>
              <a:rPr kumimoji="1" lang="ko-KR" altLang="en-US" sz="800" b="0" i="0" u="none" strike="noStrike" kern="10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Helvetica"/>
                <a:sym typeface="맑은 고딕"/>
              </a:rPr>
              <a:t>등을 통하여</a:t>
            </a:r>
            <a:r>
              <a:rPr kumimoji="1" lang="en-US" altLang="ko-KR" sz="800" b="0" i="0" u="none" strike="noStrike" kern="10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Helvetica"/>
                <a:sym typeface="맑은 고딕"/>
              </a:rPr>
              <a:t>  </a:t>
            </a:r>
            <a:r>
              <a:rPr kumimoji="1" lang="ko-KR" altLang="en-US" sz="800" b="0" i="0" u="none" strike="noStrike" kern="10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Helvetica"/>
                <a:sym typeface="맑은 고딕"/>
              </a:rPr>
              <a:t>미승인</a:t>
            </a:r>
            <a:r>
              <a:rPr kumimoji="1" lang="ko-KR" altLang="en-US" sz="800" b="0" i="0" u="none" strike="noStrike" kern="10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Helvetica"/>
                <a:sym typeface="맑은 고딕"/>
              </a:rPr>
              <a:t> 광고물 </a:t>
            </a:r>
            <a:r>
              <a:rPr kumimoji="1" lang="ko-KR" altLang="en-US" sz="800" b="0" i="0" u="none" strike="noStrike" kern="10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Helvetica"/>
                <a:sym typeface="맑은 고딕"/>
              </a:rPr>
              <a:t>노출금지</a:t>
            </a:r>
            <a:r>
              <a:rPr kumimoji="1" lang="en-US" altLang="ko-KR" sz="800" b="0" i="0" u="none" strike="noStrike" kern="10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Helvetica"/>
                <a:sym typeface="맑은 고딕"/>
              </a:rPr>
              <a:t>, </a:t>
            </a:r>
            <a:r>
              <a:rPr kumimoji="1" lang="ko-KR" altLang="en-US" sz="800" b="0" i="0" u="none" strike="noStrike" kern="10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Helvetica"/>
                <a:sym typeface="맑은 고딕"/>
              </a:rPr>
              <a:t>위반시 </a:t>
            </a:r>
            <a:r>
              <a:rPr kumimoji="1" lang="ko-KR" altLang="en-US" sz="800" b="0" i="0" u="none" strike="noStrike" kern="10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Helvetica"/>
                <a:sym typeface="맑은 고딕"/>
              </a:rPr>
              <a:t>양정규정</a:t>
            </a:r>
            <a:r>
              <a:rPr kumimoji="1" lang="ko-KR" altLang="en-US" sz="800" b="0" i="0" u="none" strike="noStrike" kern="10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Helvetica"/>
                <a:sym typeface="맑은 고딕"/>
              </a:rPr>
              <a:t> 적용</a:t>
            </a:r>
            <a:r>
              <a:rPr kumimoji="1" lang="en-US" altLang="ko-KR" sz="800" b="0" i="0" u="none" strike="noStrike" kern="10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Helvetica"/>
                <a:sym typeface="맑은 고딕"/>
              </a:rPr>
              <a:t>(</a:t>
            </a:r>
            <a:r>
              <a:rPr kumimoji="1" lang="ko-KR" altLang="en-US" sz="800" b="0" i="0" u="none" strike="noStrike" kern="10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Helvetica"/>
                <a:sym typeface="맑은 고딕"/>
              </a:rPr>
              <a:t>허위〮과장광고</a:t>
            </a:r>
            <a:r>
              <a:rPr kumimoji="1" lang="ko-KR" altLang="en-US" sz="800" b="0" i="0" u="none" strike="noStrike" kern="10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Helvetica"/>
                <a:sym typeface="맑은 고딕"/>
              </a:rPr>
              <a:t> </a:t>
            </a:r>
            <a:r>
              <a:rPr kumimoji="1" lang="en-US" altLang="ko-KR" sz="800" b="0" i="0" u="none" strike="noStrike" kern="10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Helvetica"/>
                <a:sym typeface="맑은 고딕"/>
              </a:rPr>
              <a:t>20p / </a:t>
            </a:r>
            <a:r>
              <a:rPr kumimoji="1" lang="ko-KR" altLang="en-US" sz="800" b="0" i="0" u="none" strike="noStrike" kern="10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Helvetica"/>
                <a:sym typeface="맑은 고딕"/>
              </a:rPr>
              <a:t>미승인안내장 </a:t>
            </a:r>
            <a:r>
              <a:rPr kumimoji="1" lang="en-US" altLang="ko-KR" sz="800" b="0" i="0" u="none" strike="noStrike" kern="10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Helvetica"/>
                <a:sym typeface="맑은 고딕"/>
              </a:rPr>
              <a:t>15p)</a:t>
            </a:r>
          </a:p>
          <a:p>
            <a:pPr marL="0" marR="0" lvl="0" indent="0" algn="l" defTabSz="457200" rtl="0" eaLnBrk="1" fontAlgn="base" latinLnBrk="1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800" b="0" i="0" u="none" strike="noStrike" kern="10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Helvetica"/>
                <a:sym typeface="맑은 고딕"/>
              </a:rPr>
              <a:t>불법안내자료 및 </a:t>
            </a:r>
            <a:r>
              <a:rPr kumimoji="1" lang="ko-KR" altLang="en-US" sz="800" b="0" i="0" u="none" strike="noStrike" kern="10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Helvetica"/>
                <a:sym typeface="맑은 고딕"/>
              </a:rPr>
              <a:t>배표행위</a:t>
            </a:r>
            <a:r>
              <a:rPr kumimoji="1" lang="ko-KR" altLang="en-US" sz="800" b="0" i="0" u="none" strike="noStrike" kern="10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Helvetica"/>
                <a:sym typeface="맑은 고딕"/>
              </a:rPr>
              <a:t> </a:t>
            </a:r>
            <a:r>
              <a:rPr kumimoji="1" lang="ko-KR" altLang="en-US" sz="800" b="0" i="0" u="none" strike="noStrike" kern="10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Helvetica"/>
                <a:sym typeface="맑은 고딕"/>
              </a:rPr>
              <a:t>발견시</a:t>
            </a:r>
            <a:r>
              <a:rPr kumimoji="1" lang="en-US" altLang="ko-KR" sz="800" b="0" i="0" u="none" strike="noStrike" kern="10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Helvetica"/>
                <a:sym typeface="맑은 고딕"/>
              </a:rPr>
              <a:t>   </a:t>
            </a:r>
            <a:r>
              <a:rPr kumimoji="1" lang="ko-KR" altLang="en-US" sz="800" b="0" i="0" u="none" strike="noStrike" kern="10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Helvetica"/>
                <a:sym typeface="맑은 고딕"/>
              </a:rPr>
              <a:t>제보안내</a:t>
            </a:r>
            <a:r>
              <a:rPr kumimoji="1" lang="ko-KR" altLang="en-US" sz="800" b="0" i="0" u="none" strike="noStrike" kern="10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Helvetica"/>
                <a:sym typeface="맑은 고딕"/>
              </a:rPr>
              <a:t> </a:t>
            </a:r>
            <a:r>
              <a:rPr kumimoji="1" lang="en-US" altLang="ko-KR" sz="800" b="0" i="0" u="none" strike="noStrike" kern="10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Helvetica"/>
                <a:sym typeface="맑은 고딕"/>
              </a:rPr>
              <a:t>(</a:t>
            </a:r>
            <a:r>
              <a:rPr kumimoji="1" lang="ko-KR" altLang="en-US" sz="800" b="0" i="0" u="none" strike="noStrike" kern="10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Helvetica"/>
                <a:sym typeface="맑은 고딕"/>
              </a:rPr>
              <a:t>흥국생명 홈페이지 </a:t>
            </a:r>
            <a:r>
              <a:rPr kumimoji="1" lang="en-US" altLang="ko-KR" sz="800" b="0" i="0" u="none" strike="noStrike" kern="10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Helvetica"/>
                <a:sym typeface="맑은 고딕"/>
              </a:rPr>
              <a:t>&gt; </a:t>
            </a:r>
            <a:r>
              <a:rPr kumimoji="1" lang="ko-KR" altLang="en-US" sz="800" b="0" i="0" u="none" strike="noStrike" kern="10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Helvetica"/>
                <a:sym typeface="맑은 고딕"/>
              </a:rPr>
              <a:t>회사소개 </a:t>
            </a:r>
            <a:r>
              <a:rPr kumimoji="1" lang="en-US" altLang="ko-KR" sz="800" b="0" i="0" u="none" strike="noStrike" kern="10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Helvetica"/>
                <a:sym typeface="맑은 고딕"/>
              </a:rPr>
              <a:t>&gt; </a:t>
            </a:r>
            <a:r>
              <a:rPr kumimoji="1" lang="ko-KR" altLang="en-US" sz="800" b="0" i="0" u="none" strike="noStrike" kern="10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Helvetica"/>
                <a:sym typeface="맑은 고딕"/>
              </a:rPr>
              <a:t>윤리경영</a:t>
            </a:r>
            <a:r>
              <a:rPr kumimoji="1" lang="en-US" altLang="ko-KR" sz="800" b="0" i="0" u="none" strike="noStrike" kern="10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Helvetica"/>
                <a:sym typeface="맑은 고딕"/>
              </a:rPr>
              <a:t>&gt;</a:t>
            </a:r>
            <a:r>
              <a:rPr kumimoji="1" lang="ko-KR" altLang="en-US" sz="800" b="0" i="0" u="none" strike="noStrike" kern="10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Helvetica"/>
                <a:sym typeface="맑은 고딕"/>
              </a:rPr>
              <a:t> </a:t>
            </a:r>
            <a:r>
              <a:rPr kumimoji="1" lang="ko-KR" altLang="en-US" sz="800" b="0" i="0" u="none" strike="noStrike" kern="10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Helvetica"/>
                <a:sym typeface="맑은 고딕"/>
              </a:rPr>
              <a:t>부조리신고</a:t>
            </a:r>
            <a:r>
              <a:rPr kumimoji="1" lang="en-US" altLang="ko-KR" sz="800" b="0" i="0" u="none" strike="noStrike" kern="10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Helvetica"/>
                <a:sym typeface="맑은 고딕"/>
              </a:rPr>
              <a:t>)</a:t>
            </a:r>
          </a:p>
          <a:p>
            <a:pPr marL="0" marR="0" lvl="0" indent="0" algn="l" defTabSz="457200" rtl="0" eaLnBrk="1" fontAlgn="base" latinLnBrk="1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800" b="0" i="0" u="none" strike="noStrike" kern="10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Helvetica"/>
                <a:sym typeface="맑은 고딕"/>
              </a:rPr>
              <a:t>승인번호 </a:t>
            </a:r>
            <a:r>
              <a:rPr kumimoji="1" lang="en-US" altLang="ko-KR" sz="800" b="0" i="0" u="none" strike="noStrike" kern="10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Helvetica"/>
                <a:sym typeface="맑은 고딕"/>
              </a:rPr>
              <a:t>: </a:t>
            </a:r>
            <a:r>
              <a:rPr kumimoji="1" lang="ko-KR" altLang="en-US" sz="800" b="0" i="0" u="none" strike="noStrike" kern="10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Helvetica"/>
                <a:sym typeface="맑은 고딕"/>
              </a:rPr>
              <a:t>제</a:t>
            </a:r>
            <a:r>
              <a:rPr kumimoji="1" lang="en-US" altLang="ko-KR" sz="800" b="0" i="0" u="none" strike="noStrike" kern="10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Helvetica"/>
                <a:sym typeface="맑은 고딕"/>
              </a:rPr>
              <a:t>23-IA1-000110</a:t>
            </a:r>
            <a:r>
              <a:rPr kumimoji="1" lang="ko-KR" altLang="en-US" sz="800" b="0" i="0" u="none" strike="noStrike" kern="10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Helvetica"/>
                <a:sym typeface="맑은 고딕"/>
              </a:rPr>
              <a:t>호</a:t>
            </a:r>
            <a:r>
              <a:rPr kumimoji="1" lang="en-US" altLang="ko-KR" sz="800" b="0" i="0" u="none" strike="noStrike" kern="10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Helvetica"/>
                <a:sym typeface="맑은 고딕"/>
              </a:rPr>
              <a:t>(</a:t>
            </a:r>
            <a:r>
              <a:rPr kumimoji="1" lang="en-US" altLang="ko-KR" sz="800" b="0" i="0" u="none" strike="noStrike" kern="10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Helvetica"/>
                <a:sym typeface="맑은 고딕"/>
              </a:rPr>
              <a:t>2023.12.27~2024.12.26 </a:t>
            </a:r>
            <a:r>
              <a:rPr kumimoji="1" lang="ko-KR" altLang="en-US" sz="800" b="0" i="0" u="none" strike="noStrike" kern="10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Helvetica"/>
                <a:sym typeface="맑은 고딕"/>
              </a:rPr>
              <a:t>또는 </a:t>
            </a:r>
            <a:r>
              <a:rPr kumimoji="1" lang="ko-KR" altLang="en-US" sz="800" b="0" i="0" u="none" strike="noStrike" kern="10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Helvetica"/>
                <a:sym typeface="맑은 고딕"/>
              </a:rPr>
              <a:t>개정시</a:t>
            </a:r>
            <a:r>
              <a:rPr kumimoji="1" lang="en-US" altLang="ko-KR" sz="800" b="0" i="0" u="none" strike="noStrike" kern="10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Helvetica"/>
                <a:sym typeface="맑은 고딕"/>
              </a:rPr>
              <a:t>)</a:t>
            </a:r>
            <a:endParaRPr kumimoji="1" lang="ko-KR" altLang="en-US" sz="800" b="0" i="0" u="none" strike="noStrike" kern="10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흥국씨앗 L" panose="020B0303000000000000" pitchFamily="50" charset="-127"/>
              <a:ea typeface="흥국씨앗 L" panose="020B0303000000000000" pitchFamily="50" charset="-127"/>
              <a:cs typeface="Helvetica"/>
              <a:sym typeface="맑은 고딕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05651" y="1510336"/>
            <a:ext cx="5958918" cy="257821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2201" tIns="42201" rIns="42201" bIns="42201" numCol="1" spcCol="38100" rtlCol="0" anchor="t">
            <a:sp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5400" b="0" i="0" u="none" strike="noStrike" kern="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(</a:t>
            </a:r>
            <a:r>
              <a:rPr kumimoji="0" lang="ko-KR" altLang="en-US" sz="5400" b="0" i="0" u="none" strike="noStrike" kern="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무</a:t>
            </a:r>
            <a:r>
              <a:rPr kumimoji="0" lang="en-US" altLang="ko-KR" sz="5400" b="0" i="0" u="none" strike="noStrike" kern="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)</a:t>
            </a:r>
            <a:r>
              <a:rPr kumimoji="0" lang="ko-KR" altLang="en-US" sz="5400" b="0" i="0" u="none" strike="noStrike" kern="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흥국생명</a:t>
            </a:r>
            <a:endParaRPr kumimoji="0" lang="en-US" altLang="ko-KR" sz="5400" b="0" i="0" u="none" strike="noStrike" kern="0" cap="none" spc="0" normalizeH="0" baseline="0" noProof="0" dirty="0" smtClean="0">
              <a:ln>
                <a:noFill/>
              </a:ln>
              <a:solidFill>
                <a:srgbClr val="2D1264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cs typeface="Helvetica"/>
              <a:sym typeface="맑은 고딕"/>
            </a:endParaRP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5400" b="0" i="0" u="none" strike="noStrike" kern="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다</a:t>
            </a:r>
            <a:r>
              <a:rPr kumimoji="0" lang="en-US" altLang="ko-KR" sz="5400" b="0" i="0" u="none" strike="noStrike" kern="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(</a:t>
            </a:r>
            <a:r>
              <a:rPr kumimoji="0" lang="ko-KR" altLang="en-US" sz="5400" b="0" i="0" u="none" strike="noStrike" kern="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多</a:t>
            </a:r>
            <a:r>
              <a:rPr kumimoji="0" lang="en-US" altLang="ko-KR" sz="5400" b="0" i="0" u="none" strike="noStrike" kern="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)</a:t>
            </a:r>
            <a:r>
              <a:rPr kumimoji="0" lang="ko-KR" altLang="en-US" sz="5400" b="0" i="0" u="none" strike="noStrike" kern="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사랑</a:t>
            </a:r>
            <a:r>
              <a:rPr kumimoji="0" lang="en-US" altLang="ko-KR" sz="5400" b="0" i="0" u="none" strike="noStrike" kern="0" cap="none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THE</a:t>
            </a:r>
            <a:r>
              <a:rPr kumimoji="0" lang="ko-KR" altLang="en-US" sz="5400" b="0" i="0" u="none" strike="noStrike" kern="0" cap="none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간편</a:t>
            </a:r>
            <a:r>
              <a:rPr kumimoji="0" lang="ko-KR" altLang="en-US" sz="5400" b="0" i="0" u="none" strike="noStrike" kern="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건강보험</a:t>
            </a:r>
            <a:r>
              <a:rPr kumimoji="0" lang="en-US" altLang="ko-KR" sz="5400" b="0" i="0" u="none" strike="noStrike" kern="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(</a:t>
            </a:r>
            <a:r>
              <a:rPr kumimoji="0" lang="ko-KR" altLang="en-US" sz="5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갱신형</a:t>
            </a:r>
            <a:r>
              <a:rPr kumimoji="0" lang="en-US" altLang="ko-KR" sz="5400" b="0" i="0" u="none" strike="noStrike" kern="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20342" y="4088552"/>
            <a:ext cx="5629835" cy="5930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2201" tIns="42201" rIns="42201" bIns="42201" numCol="1" spcCol="38100" rtlCol="0" anchor="t">
            <a:sp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300" b="0" i="0" u="none" strike="noStrike" kern="0" cap="none" spc="0" normalizeH="0" baseline="0" noProof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2024.01</a:t>
            </a:r>
            <a:endParaRPr kumimoji="0" lang="ko-KR" altLang="en-US" sz="3300" b="0" i="0" u="none" strike="noStrike" kern="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cs typeface="Helvetica"/>
              <a:sym typeface="맑은 고딕"/>
            </a:endParaRPr>
          </a:p>
        </p:txBody>
      </p:sp>
      <p:pic>
        <p:nvPicPr>
          <p:cNvPr id="16" name="그림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875" y="587830"/>
            <a:ext cx="1707556" cy="456295"/>
          </a:xfrm>
          <a:prstGeom prst="rect">
            <a:avLst/>
          </a:prstGeom>
        </p:spPr>
      </p:pic>
      <p:pic>
        <p:nvPicPr>
          <p:cNvPr id="2" name="그림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8742" y="868989"/>
            <a:ext cx="5441610" cy="4328238"/>
          </a:xfrm>
          <a:prstGeom prst="rect">
            <a:avLst/>
          </a:prstGeom>
        </p:spPr>
      </p:pic>
      <p:sp>
        <p:nvSpPr>
          <p:cNvPr id="4" name="슬라이드 번호 개체 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latinLnBrk="0" hangingPunct="0"/>
            <a:fld id="{86CB4B4D-7CA3-9044-876B-883B54F8677D}" type="slidenum">
              <a:rPr lang="en-US" altLang="ko-KR" kern="0" smtClean="0">
                <a:solidFill>
                  <a:srgbClr val="222222"/>
                </a:solidFill>
              </a:rPr>
              <a:pPr latinLnBrk="0" hangingPunct="0"/>
              <a:t>1</a:t>
            </a:fld>
            <a:r>
              <a:rPr lang="en-US" altLang="ko-KR" kern="0" smtClean="0">
                <a:solidFill>
                  <a:srgbClr val="222222"/>
                </a:solidFill>
              </a:rPr>
              <a:t>/22</a:t>
            </a:r>
            <a:endParaRPr lang="en-US" altLang="ko-KR" kern="0" dirty="0">
              <a:solidFill>
                <a:srgbClr val="22222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8301299"/>
      </p:ext>
    </p:extLst>
  </p:cSld>
  <p:clrMapOvr>
    <a:masterClrMapping/>
  </p:clrMapOvr>
  <p:transition spd="med"/>
  <p:timing>
    <p:tnLst>
      <p:par>
        <p:cTn id="1" dur="indefinite" restart="never" fill="hold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직사각형 20"/>
          <p:cNvSpPr/>
          <p:nvPr/>
        </p:nvSpPr>
        <p:spPr>
          <a:xfrm>
            <a:off x="239772" y="191872"/>
            <a:ext cx="8186857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(</a:t>
            </a:r>
            <a:r>
              <a:rPr kumimoji="0" lang="ko-KR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무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)</a:t>
            </a:r>
            <a:r>
              <a:rPr kumimoji="0" lang="ko-KR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흥국생명 다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(</a:t>
            </a:r>
            <a:r>
              <a:rPr kumimoji="0" lang="ko-KR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多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)</a:t>
            </a:r>
            <a:r>
              <a:rPr kumimoji="0" lang="ko-KR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사랑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THE</a:t>
            </a:r>
            <a:r>
              <a:rPr kumimoji="0" lang="ko-KR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간편건강보험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(</a:t>
            </a:r>
            <a:r>
              <a:rPr kumimoji="0" lang="ko-KR" altLang="en-US" sz="3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갱신형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)</a:t>
            </a:r>
            <a:endParaRPr kumimoji="0" lang="ko-KR" altLang="en-US" sz="3000" b="0" i="0" u="none" strike="noStrike" kern="1200" cap="none" spc="0" normalizeH="0" baseline="0" noProof="0" dirty="0">
              <a:ln>
                <a:noFill/>
              </a:ln>
              <a:solidFill>
                <a:srgbClr val="2D1264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cs typeface="+mj-cs"/>
              <a:sym typeface="맑은 고딕"/>
            </a:endParaRPr>
          </a:p>
        </p:txBody>
      </p:sp>
      <p:sp>
        <p:nvSpPr>
          <p:cNvPr id="24" name="직사각형 23"/>
          <p:cNvSpPr/>
          <p:nvPr/>
        </p:nvSpPr>
        <p:spPr>
          <a:xfrm>
            <a:off x="0" y="1117325"/>
            <a:ext cx="12192000" cy="72445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ctr">
            <a:spAutoFit/>
          </a:bodyPr>
          <a:lstStyle/>
          <a:p>
            <a:pPr marL="0" marR="0" lvl="0" indent="0" algn="l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Up-Grade 2. </a:t>
            </a:r>
            <a:r>
              <a:rPr kumimoji="0" lang="ko-KR" altLang="en-US" sz="3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유병자도</a:t>
            </a:r>
            <a:r>
              <a:rPr kumimoji="0" lang="ko-KR" alt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 高 가입한도</a:t>
            </a:r>
            <a:r>
              <a:rPr kumimoji="0" lang="en-US" altLang="ko-KR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!</a:t>
            </a:r>
            <a:endParaRPr kumimoji="0" lang="ko-KR" altLang="en-US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cs typeface="+mj-cs"/>
              <a:sym typeface="맑은 고딕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0634" y="6286057"/>
            <a:ext cx="80536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*</a:t>
            </a:r>
            <a:r>
              <a:rPr kumimoji="0" lang="ko-KR" altLang="en-US" sz="9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갱신형상품</a:t>
            </a:r>
            <a:r>
              <a:rPr kumimoji="0" lang="ko-KR" alt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 및 갱신형특약의 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경우 </a:t>
            </a:r>
            <a:r>
              <a:rPr kumimoji="0" lang="ko-KR" altLang="en-US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갱신시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 보험료가 인상될 수 있습니다</a:t>
            </a: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. 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각 </a:t>
            </a:r>
            <a:r>
              <a:rPr kumimoji="0" lang="ko-KR" altLang="en-US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해당특약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 가입시 보장이며 기타 자세한 사항은 약관 및 </a:t>
            </a:r>
            <a:r>
              <a:rPr kumimoji="0" lang="ko-KR" altLang="en-US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상품설명서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 참조 바랍니다</a:t>
            </a: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.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경기천년제목 Medium" panose="02020603020101020101" pitchFamily="18" charset="-127"/>
              <a:ea typeface="경기천년제목 Medium" panose="02020603020101020101" pitchFamily="18" charset="-127"/>
              <a:cs typeface="Helvetica"/>
              <a:sym typeface="맑은 고딕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5500" y="1981200"/>
            <a:ext cx="10350500" cy="72445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t">
            <a:spAutoFit/>
          </a:bodyPr>
          <a:lstStyle/>
          <a:p>
            <a:pPr marL="0" marR="0" lvl="0" indent="0" algn="ctr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다</a:t>
            </a:r>
            <a:r>
              <a:rPr kumimoji="0" lang="en-US" altLang="ko-K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(</a:t>
            </a:r>
            <a:r>
              <a:rPr kumimoji="0" lang="ko-KR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多</a:t>
            </a:r>
            <a:r>
              <a:rPr kumimoji="0" lang="en-US" altLang="ko-K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)</a:t>
            </a:r>
            <a:r>
              <a:rPr kumimoji="0" lang="ko-KR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사랑</a:t>
            </a:r>
            <a:r>
              <a:rPr kumimoji="0" lang="en-US" altLang="ko-K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THE</a:t>
            </a:r>
            <a:r>
              <a:rPr kumimoji="0" lang="ko-KR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간편건강보험은</a:t>
            </a:r>
            <a:r>
              <a:rPr kumimoji="0" lang="en-US" altLang="ko-K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! </a:t>
            </a:r>
            <a:r>
              <a:rPr kumimoji="0" lang="ko-KR" alt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모</a:t>
            </a:r>
            <a:r>
              <a:rPr kumimoji="0" lang="en-US" altLang="ko-KR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~</a:t>
            </a:r>
            <a:r>
              <a:rPr kumimoji="0" lang="ko-KR" alt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두가 동일 한도</a:t>
            </a:r>
            <a:r>
              <a:rPr kumimoji="0" lang="en-US" altLang="ko-KR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!</a:t>
            </a:r>
            <a:endParaRPr kumimoji="0" lang="ko-KR" altLang="en-US" sz="3600" b="0" i="0" u="none" strike="noStrike" kern="1200" cap="none" spc="0" normalizeH="0" baseline="0" noProof="0" dirty="0">
              <a:ln>
                <a:noFill/>
              </a:ln>
              <a:solidFill>
                <a:srgbClr val="FF3399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cs typeface="+mj-cs"/>
              <a:sym typeface="맑은 고딕"/>
            </a:endParaRPr>
          </a:p>
        </p:txBody>
      </p:sp>
      <p:sp>
        <p:nvSpPr>
          <p:cNvPr id="6" name="대각선 방향의 모서리가 둥근 사각형 5"/>
          <p:cNvSpPr/>
          <p:nvPr/>
        </p:nvSpPr>
        <p:spPr>
          <a:xfrm>
            <a:off x="1300734" y="2822331"/>
            <a:ext cx="2945191" cy="1503946"/>
          </a:xfrm>
          <a:prstGeom prst="round2DiagRect">
            <a:avLst>
              <a:gd name="adj1" fmla="val 7528"/>
              <a:gd name="adj2" fmla="val 0"/>
            </a:avLst>
          </a:prstGeom>
          <a:solidFill>
            <a:srgbClr val="FFCCFF"/>
          </a:solidFill>
          <a:ln w="19050" cap="flat">
            <a:solidFill>
              <a:srgbClr val="FF3399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ctr">
            <a:noAutofit/>
          </a:bodyPr>
          <a:lstStyle/>
          <a:p>
            <a:pPr marL="0" marR="0" lvl="0" indent="0" algn="ctr" defTabSz="1828800" rtl="0" eaLnBrk="1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질병수술비</a:t>
            </a:r>
            <a:r>
              <a:rPr kumimoji="0" lang="en-US" altLang="ko-K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(</a:t>
            </a:r>
            <a:r>
              <a:rPr kumimoji="0" lang="ko-KR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기본형</a:t>
            </a:r>
            <a:r>
              <a:rPr kumimoji="0" lang="en-US" altLang="ko-K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)</a:t>
            </a:r>
            <a:endParaRPr kumimoji="0" lang="en-US" altLang="ko-KR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cs typeface="+mj-cs"/>
              <a:sym typeface="맑은 고딕"/>
            </a:endParaRPr>
          </a:p>
          <a:p>
            <a:pPr marL="0" marR="0" lvl="0" indent="0" algn="ctr" defTabSz="1828800" rtl="0" eaLnBrk="1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0" i="0" u="none" strike="noStrike" kern="1200" cap="none" spc="0" normalizeH="0" baseline="0" noProof="0" dirty="0" smtClean="0">
                <a:ln>
                  <a:solidFill>
                    <a:sysClr val="windowText" lastClr="000000"/>
                  </a:solidFill>
                </a:ln>
                <a:solidFill>
                  <a:srgbClr val="FFFF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100</a:t>
            </a:r>
            <a:r>
              <a:rPr kumimoji="0" lang="ko-KR" altLang="en-US" sz="3200" b="0" i="0" u="none" strike="noStrike" kern="1200" cap="none" spc="0" normalizeH="0" baseline="0" noProof="0" dirty="0" smtClean="0">
                <a:ln>
                  <a:solidFill>
                    <a:sysClr val="windowText" lastClr="000000"/>
                  </a:solidFill>
                </a:ln>
                <a:solidFill>
                  <a:srgbClr val="FFFF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만원</a:t>
            </a:r>
            <a:r>
              <a:rPr kumimoji="0" lang="en-US" altLang="ko-KR" sz="3200" b="0" i="0" u="none" strike="noStrike" kern="1200" cap="none" spc="0" normalizeH="0" baseline="0" noProof="0" dirty="0" smtClean="0">
                <a:ln>
                  <a:solidFill>
                    <a:sysClr val="windowText" lastClr="000000"/>
                  </a:solidFill>
                </a:ln>
                <a:solidFill>
                  <a:srgbClr val="FFFF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!</a:t>
            </a:r>
            <a:endParaRPr kumimoji="0" lang="ko-KR" altLang="en-US" sz="3200" b="0" i="0" u="none" strike="noStrike" kern="1200" cap="none" spc="0" normalizeH="0" baseline="0" noProof="0" dirty="0" smtClean="0">
              <a:ln>
                <a:solidFill>
                  <a:sysClr val="windowText" lastClr="000000"/>
                </a:solidFill>
              </a:ln>
              <a:solidFill>
                <a:srgbClr val="FFFF00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cs typeface="+mj-cs"/>
              <a:sym typeface="맑은 고딕"/>
            </a:endParaRPr>
          </a:p>
        </p:txBody>
      </p:sp>
      <p:sp>
        <p:nvSpPr>
          <p:cNvPr id="11" name="대각선 방향의 모서리가 둥근 사각형 10"/>
          <p:cNvSpPr/>
          <p:nvPr/>
        </p:nvSpPr>
        <p:spPr>
          <a:xfrm>
            <a:off x="4540444" y="2822331"/>
            <a:ext cx="2945191" cy="1503946"/>
          </a:xfrm>
          <a:prstGeom prst="round2DiagRect">
            <a:avLst>
              <a:gd name="adj1" fmla="val 5420"/>
              <a:gd name="adj2" fmla="val 0"/>
            </a:avLst>
          </a:prstGeom>
          <a:solidFill>
            <a:srgbClr val="CC99FF"/>
          </a:solidFill>
          <a:ln w="19050" cap="flat">
            <a:solidFill>
              <a:srgbClr val="7030A0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ctr">
            <a:noAutofit/>
          </a:bodyPr>
          <a:lstStyle/>
          <a:p>
            <a:pPr marL="0" marR="0" lvl="0" indent="0" algn="ctr" defTabSz="1828800" rtl="0" eaLnBrk="1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항암약물치료</a:t>
            </a:r>
            <a:endParaRPr kumimoji="0" lang="en-US" altLang="ko-K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cs typeface="+mj-cs"/>
              <a:sym typeface="맑은 고딕"/>
            </a:endParaRPr>
          </a:p>
          <a:p>
            <a:pPr marL="0" marR="0" lvl="0" indent="0" algn="ctr" defTabSz="1828800" rtl="0" eaLnBrk="1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2400" dirty="0" smtClean="0">
                <a:solidFill>
                  <a:srgbClr val="000000"/>
                </a:solidFill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항암방사선치료</a:t>
            </a:r>
            <a:endParaRPr lang="en-US" altLang="ko-KR" sz="2400" dirty="0">
              <a:solidFill>
                <a:srgbClr val="000000"/>
              </a:solidFill>
              <a:latin typeface="흥국씨앗 B" panose="020B0803000000000000" pitchFamily="50" charset="-127"/>
              <a:ea typeface="흥국씨앗 B" panose="020B0803000000000000" pitchFamily="50" charset="-127"/>
              <a:cs typeface="+mj-cs"/>
              <a:sym typeface="맑은 고딕"/>
            </a:endParaRPr>
          </a:p>
          <a:p>
            <a:pPr marL="0" marR="0" lvl="0" indent="0" algn="ctr" defTabSz="1828800" rtl="0" eaLnBrk="1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1200" cap="none" spc="0" normalizeH="0" baseline="0" noProof="0" dirty="0" smtClean="0">
                <a:ln>
                  <a:solidFill>
                    <a:sysClr val="windowText" lastClr="000000"/>
                  </a:solidFill>
                </a:ln>
                <a:solidFill>
                  <a:srgbClr val="FFFF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각 </a:t>
            </a:r>
            <a:r>
              <a:rPr kumimoji="0" lang="en-US" altLang="ko-KR" sz="3200" b="0" i="0" u="none" strike="noStrike" kern="1200" cap="none" spc="0" normalizeH="0" baseline="0" noProof="0" dirty="0" smtClean="0">
                <a:ln>
                  <a:solidFill>
                    <a:sysClr val="windowText" lastClr="000000"/>
                  </a:solidFill>
                </a:ln>
                <a:solidFill>
                  <a:srgbClr val="FFFF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5,000</a:t>
            </a:r>
            <a:r>
              <a:rPr kumimoji="0" lang="ko-KR" altLang="en-US" sz="3200" b="0" i="0" u="none" strike="noStrike" kern="1200" cap="none" spc="0" normalizeH="0" baseline="0" noProof="0" dirty="0">
                <a:ln>
                  <a:solidFill>
                    <a:sysClr val="windowText" lastClr="000000"/>
                  </a:solidFill>
                </a:ln>
                <a:solidFill>
                  <a:srgbClr val="FFFF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만원</a:t>
            </a:r>
            <a:r>
              <a:rPr kumimoji="0" lang="en-US" altLang="ko-KR" sz="3200" b="0" i="0" u="none" strike="noStrike" kern="1200" cap="none" spc="0" normalizeH="0" baseline="0" noProof="0" dirty="0">
                <a:ln>
                  <a:solidFill>
                    <a:sysClr val="windowText" lastClr="000000"/>
                  </a:solidFill>
                </a:ln>
                <a:solidFill>
                  <a:srgbClr val="FFFF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!</a:t>
            </a:r>
            <a:endParaRPr kumimoji="0" lang="ko-KR" altLang="en-US" sz="3200" b="0" i="0" u="none" strike="noStrike" kern="1200" cap="none" spc="0" normalizeH="0" baseline="0" noProof="0" dirty="0">
              <a:ln>
                <a:solidFill>
                  <a:sysClr val="windowText" lastClr="000000"/>
                </a:solidFill>
              </a:ln>
              <a:solidFill>
                <a:srgbClr val="FFFF00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cs typeface="+mj-cs"/>
              <a:sym typeface="맑은 고딕"/>
            </a:endParaRPr>
          </a:p>
        </p:txBody>
      </p:sp>
      <p:sp>
        <p:nvSpPr>
          <p:cNvPr id="12" name="대각선 방향의 모서리가 둥근 사각형 11"/>
          <p:cNvSpPr/>
          <p:nvPr/>
        </p:nvSpPr>
        <p:spPr>
          <a:xfrm>
            <a:off x="1325336" y="4520107"/>
            <a:ext cx="6160299" cy="1555377"/>
          </a:xfrm>
          <a:prstGeom prst="round2DiagRect">
            <a:avLst>
              <a:gd name="adj1" fmla="val 6825"/>
              <a:gd name="adj2" fmla="val 0"/>
            </a:avLst>
          </a:prstGeom>
          <a:solidFill>
            <a:srgbClr val="66CCFF"/>
          </a:solidFill>
          <a:ln w="19050" cap="flat">
            <a:solidFill>
              <a:srgbClr val="FF3399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ctr">
            <a:noAutofit/>
          </a:bodyPr>
          <a:lstStyle/>
          <a:p>
            <a:pPr marL="0" marR="0" lvl="0" indent="0" algn="ctr" defTabSz="1828800" rtl="0" eaLnBrk="1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질병및재해</a:t>
            </a: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(</a:t>
            </a:r>
            <a:r>
              <a:rPr kumimoji="0" lang="ko-KR" alt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치매포함</a:t>
            </a: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)</a:t>
            </a:r>
            <a:r>
              <a:rPr kumimoji="0" lang="ko-KR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간병인사용입원일당</a:t>
            </a:r>
            <a:endParaRPr kumimoji="0" lang="en-US" altLang="ko-KR" sz="20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cs typeface="+mj-cs"/>
              <a:sym typeface="맑은 고딕"/>
            </a:endParaRPr>
          </a:p>
          <a:p>
            <a:pPr marL="0" marR="0" lvl="0" indent="0" algn="ctr" defTabSz="1828800" rtl="0" eaLnBrk="1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1200" cap="none" spc="0" normalizeH="0" baseline="0" noProof="0" dirty="0">
                <a:ln>
                  <a:solidFill>
                    <a:sysClr val="windowText" lastClr="000000"/>
                  </a:solidFill>
                </a:ln>
                <a:solidFill>
                  <a:srgbClr val="FFFF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요양병원 제외 </a:t>
            </a:r>
            <a:r>
              <a:rPr kumimoji="0" lang="en-US" altLang="ko-KR" sz="3200" b="0" i="0" u="none" strike="noStrike" kern="1200" cap="none" spc="0" normalizeH="0" baseline="0" noProof="0" dirty="0">
                <a:ln>
                  <a:solidFill>
                    <a:sysClr val="windowText" lastClr="000000"/>
                  </a:solidFill>
                </a:ln>
                <a:solidFill>
                  <a:srgbClr val="FFFF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15</a:t>
            </a:r>
            <a:r>
              <a:rPr kumimoji="0" lang="ko-KR" altLang="en-US" sz="3200" b="0" i="0" u="none" strike="noStrike" kern="1200" cap="none" spc="0" normalizeH="0" baseline="0" noProof="0" dirty="0">
                <a:ln>
                  <a:solidFill>
                    <a:sysClr val="windowText" lastClr="000000"/>
                  </a:solidFill>
                </a:ln>
                <a:solidFill>
                  <a:srgbClr val="FFFF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만원</a:t>
            </a:r>
            <a:endParaRPr kumimoji="0" lang="en-US" altLang="ko-KR" sz="3200" b="0" i="0" u="none" strike="noStrike" kern="1200" cap="none" spc="0" normalizeH="0" baseline="0" noProof="0" dirty="0">
              <a:ln>
                <a:solidFill>
                  <a:sysClr val="windowText" lastClr="000000"/>
                </a:solidFill>
              </a:ln>
              <a:solidFill>
                <a:srgbClr val="FFFF00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cs typeface="+mj-cs"/>
              <a:sym typeface="맑은 고딕"/>
            </a:endParaRPr>
          </a:p>
          <a:p>
            <a:pPr marL="0" marR="0" lvl="0" indent="0" algn="ctr" defTabSz="1828800" rtl="0" eaLnBrk="1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1200" cap="none" spc="0" normalizeH="0" baseline="0" noProof="0" dirty="0">
                <a:ln>
                  <a:solidFill>
                    <a:sysClr val="windowText" lastClr="000000"/>
                  </a:solidFill>
                </a:ln>
                <a:solidFill>
                  <a:srgbClr val="FFFF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요양병원 </a:t>
            </a:r>
            <a:r>
              <a:rPr kumimoji="0" lang="en-US" altLang="ko-KR" sz="3200" b="0" i="0" u="none" strike="noStrike" kern="1200" cap="none" spc="0" normalizeH="0" baseline="0" noProof="0" dirty="0" smtClean="0">
                <a:ln>
                  <a:solidFill>
                    <a:sysClr val="windowText" lastClr="000000"/>
                  </a:solidFill>
                </a:ln>
                <a:solidFill>
                  <a:srgbClr val="FFFF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5</a:t>
            </a:r>
            <a:r>
              <a:rPr kumimoji="0" lang="ko-KR" altLang="en-US" sz="3200" b="0" i="0" u="none" strike="noStrike" kern="1200" cap="none" spc="0" normalizeH="0" baseline="0" noProof="0" dirty="0" smtClean="0">
                <a:ln>
                  <a:solidFill>
                    <a:sysClr val="windowText" lastClr="000000"/>
                  </a:solidFill>
                </a:ln>
                <a:solidFill>
                  <a:srgbClr val="FFFF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만원</a:t>
            </a:r>
            <a:endParaRPr kumimoji="0" lang="ko-KR" altLang="en-US" sz="3200" b="0" i="0" u="none" strike="noStrike" kern="1200" cap="none" spc="0" normalizeH="0" baseline="0" noProof="0" dirty="0">
              <a:ln>
                <a:solidFill>
                  <a:sysClr val="windowText" lastClr="000000"/>
                </a:solidFill>
              </a:ln>
              <a:solidFill>
                <a:srgbClr val="FFFF00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cs typeface="+mj-cs"/>
              <a:sym typeface="맑은 고딕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780154" y="3116629"/>
            <a:ext cx="3342419" cy="275577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t">
            <a:spAutoFit/>
          </a:bodyPr>
          <a:lstStyle/>
          <a:p>
            <a:pPr marL="0" marR="0" lvl="0" indent="0" algn="ctr" defTabSz="18288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高령자라서</a:t>
            </a:r>
            <a:r>
              <a:rPr kumimoji="0" lang="en-US" altLang="ko-K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?</a:t>
            </a:r>
          </a:p>
          <a:p>
            <a:pPr marL="0" marR="0" lvl="0" indent="0" algn="ctr" defTabSz="18288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유병자라서</a:t>
            </a:r>
            <a:r>
              <a:rPr kumimoji="0" lang="en-US" altLang="ko-K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?</a:t>
            </a:r>
          </a:p>
          <a:p>
            <a:pPr marL="0" marR="0" lvl="0" indent="0" algn="ctr" defTabSz="18288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흥국생명은</a:t>
            </a:r>
            <a:r>
              <a:rPr kumimoji="0" lang="en-US" altLang="ko-K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!</a:t>
            </a:r>
          </a:p>
          <a:p>
            <a:pPr marL="0" marR="0" lvl="0" indent="0" algn="ctr" defTabSz="18288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넉넉한 가입한도</a:t>
            </a:r>
            <a:r>
              <a:rPr kumimoji="0" lang="en-US" altLang="ko-K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!</a:t>
            </a:r>
            <a:endParaRPr kumimoji="0" lang="ko-KR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cs typeface="+mj-cs"/>
              <a:sym typeface="맑은 고딕"/>
            </a:endParaRPr>
          </a:p>
        </p:txBody>
      </p:sp>
      <p:pic>
        <p:nvPicPr>
          <p:cNvPr id="13" name="그림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917938" y="2971307"/>
            <a:ext cx="1186435" cy="2311400"/>
          </a:xfrm>
          <a:prstGeom prst="rect">
            <a:avLst/>
          </a:prstGeom>
        </p:spPr>
      </p:pic>
      <p:sp>
        <p:nvSpPr>
          <p:cNvPr id="2" name="슬라이드 번호 개체 틀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latinLnBrk="0" hangingPunct="0"/>
            <a:fld id="{86CB4B4D-7CA3-9044-876B-883B54F8677D}" type="slidenum">
              <a:rPr lang="en-US" altLang="ko-KR" kern="0" smtClean="0">
                <a:solidFill>
                  <a:srgbClr val="222222"/>
                </a:solidFill>
              </a:rPr>
              <a:pPr latinLnBrk="0" hangingPunct="0"/>
              <a:t>10</a:t>
            </a:fld>
            <a:r>
              <a:rPr lang="en-US" altLang="ko-KR" kern="0" smtClean="0">
                <a:solidFill>
                  <a:srgbClr val="222222"/>
                </a:solidFill>
              </a:rPr>
              <a:t>/22</a:t>
            </a:r>
            <a:endParaRPr lang="en-US" altLang="ko-KR" kern="0" dirty="0">
              <a:solidFill>
                <a:srgbClr val="222222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36431" y="6031523"/>
            <a:ext cx="4492869" cy="32434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t">
            <a:spAutoFit/>
          </a:bodyPr>
          <a:lstStyle/>
          <a:p>
            <a:pPr marL="0" marR="0" indent="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ko-KR" sz="10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맑은 고딕"/>
              </a:rPr>
              <a:t>*</a:t>
            </a:r>
            <a:r>
              <a:rPr kumimoji="0" lang="ko-KR" altLang="en-US" sz="1000" b="0" i="0" u="none" strike="noStrike" cap="none" spc="0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맑은 고딕"/>
              </a:rPr>
              <a:t>체증형의</a:t>
            </a:r>
            <a:r>
              <a:rPr kumimoji="0" lang="ko-KR" altLang="en-US" sz="10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맑은 고딕"/>
              </a:rPr>
              <a:t> 경우는 </a:t>
            </a:r>
            <a:r>
              <a:rPr kumimoji="0" lang="en-US" altLang="ko-KR" sz="10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맑은 고딕"/>
              </a:rPr>
              <a:t>15</a:t>
            </a:r>
            <a:r>
              <a:rPr kumimoji="0" lang="ko-KR" altLang="en-US" sz="10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맑은 고딕"/>
              </a:rPr>
              <a:t>만</a:t>
            </a:r>
            <a:r>
              <a:rPr kumimoji="0" lang="en-US" altLang="ko-KR" sz="10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맑은 고딕"/>
              </a:rPr>
              <a:t>/3</a:t>
            </a:r>
            <a:r>
              <a:rPr kumimoji="0" lang="ko-KR" altLang="en-US" sz="10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맑은 고딕"/>
              </a:rPr>
              <a:t>만</a:t>
            </a:r>
            <a:endParaRPr kumimoji="0" lang="ko-KR" altLang="en-US" sz="10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맑은 고딕"/>
            </a:endParaRPr>
          </a:p>
        </p:txBody>
      </p:sp>
      <p:sp>
        <p:nvSpPr>
          <p:cNvPr id="4" name="모서리가 둥근 직사각형 3"/>
          <p:cNvSpPr/>
          <p:nvPr/>
        </p:nvSpPr>
        <p:spPr>
          <a:xfrm>
            <a:off x="6646984" y="4396152"/>
            <a:ext cx="1011115" cy="509954"/>
          </a:xfrm>
          <a:prstGeom prst="roundRect">
            <a:avLst/>
          </a:prstGeom>
          <a:solidFill>
            <a:srgbClr val="FF3399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ctr">
            <a:noAutofit/>
          </a:bodyPr>
          <a:lstStyle/>
          <a:p>
            <a:pPr marL="0" marR="0" indent="0" algn="ct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ko-KR" altLang="en-US" sz="1200" b="1" i="0" u="none" strike="noStrike" cap="none" spc="0" normalizeH="0" baseline="0" dirty="0" err="1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흥국씨앗 M" panose="020B0603000000000000" pitchFamily="50" charset="-127"/>
                <a:ea typeface="흥국씨앗 M" panose="020B0603000000000000" pitchFamily="50" charset="-127"/>
                <a:cs typeface="+mj-cs"/>
                <a:sym typeface="맑은 고딕"/>
              </a:rPr>
              <a:t>업계누적</a:t>
            </a:r>
            <a:endParaRPr kumimoji="0" lang="en-US" altLang="ko-KR" sz="1200" b="1" i="0" u="none" strike="noStrike" cap="none" spc="0" normalizeH="0" baseline="0" dirty="0" smtClean="0">
              <a:ln>
                <a:noFill/>
              </a:ln>
              <a:solidFill>
                <a:srgbClr val="FFFFFF"/>
              </a:solidFill>
              <a:effectLst/>
              <a:uFillTx/>
              <a:latin typeface="흥국씨앗 M" panose="020B0603000000000000" pitchFamily="50" charset="-127"/>
              <a:ea typeface="흥국씨앗 M" panose="020B0603000000000000" pitchFamily="50" charset="-127"/>
              <a:cs typeface="+mj-cs"/>
              <a:sym typeface="맑은 고딕"/>
            </a:endParaRPr>
          </a:p>
          <a:p>
            <a:pPr marL="0" marR="0" indent="0" algn="ct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altLang="ko-KR" sz="1200" b="1" dirty="0" smtClean="0">
                <a:solidFill>
                  <a:srgbClr val="FFFFFF"/>
                </a:solidFill>
                <a:latin typeface="흥국씨앗 M" panose="020B0603000000000000" pitchFamily="50" charset="-127"/>
                <a:ea typeface="흥국씨앗 M" panose="020B0603000000000000" pitchFamily="50" charset="-127"/>
                <a:cs typeface="+mj-cs"/>
                <a:sym typeface="맑은 고딕"/>
              </a:rPr>
              <a:t>30</a:t>
            </a:r>
            <a:r>
              <a:rPr lang="ko-KR" altLang="en-US" sz="1200" b="1" dirty="0" smtClean="0">
                <a:solidFill>
                  <a:srgbClr val="FFFFFF"/>
                </a:solidFill>
                <a:latin typeface="흥국씨앗 M" panose="020B0603000000000000" pitchFamily="50" charset="-127"/>
                <a:ea typeface="흥국씨앗 M" panose="020B0603000000000000" pitchFamily="50" charset="-127"/>
                <a:cs typeface="+mj-cs"/>
                <a:sym typeface="맑은 고딕"/>
              </a:rPr>
              <a:t>만원</a:t>
            </a:r>
            <a:endParaRPr kumimoji="0" lang="ko-KR" altLang="en-US" sz="1200" b="1" i="0" u="none" strike="noStrike" cap="none" spc="0" normalizeH="0" baseline="0" dirty="0" smtClean="0">
              <a:ln>
                <a:noFill/>
              </a:ln>
              <a:solidFill>
                <a:srgbClr val="FFFFFF"/>
              </a:solidFill>
              <a:effectLst/>
              <a:uFillTx/>
              <a:latin typeface="흥국씨앗 M" panose="020B0603000000000000" pitchFamily="50" charset="-127"/>
              <a:ea typeface="흥국씨앗 M" panose="020B0603000000000000" pitchFamily="50" charset="-127"/>
              <a:cs typeface="+mj-cs"/>
              <a:sym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530764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dissolve/>
      </p:transition>
    </mc:Choice>
    <mc:Fallback xmlns:a14="http://schemas.microsoft.com/office/drawing/2010/main" xmlns:m="http://schemas.openxmlformats.org/officeDocument/2006/math" xmlns="">
      <p:transition spd="fast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직사각형 20"/>
          <p:cNvSpPr/>
          <p:nvPr/>
        </p:nvSpPr>
        <p:spPr>
          <a:xfrm>
            <a:off x="239772" y="191872"/>
            <a:ext cx="8186857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(</a:t>
            </a:r>
            <a:r>
              <a:rPr kumimoji="0" lang="ko-KR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무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)</a:t>
            </a:r>
            <a:r>
              <a:rPr kumimoji="0" lang="ko-KR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흥국생명 다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(</a:t>
            </a:r>
            <a:r>
              <a:rPr kumimoji="0" lang="ko-KR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多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)</a:t>
            </a:r>
            <a:r>
              <a:rPr kumimoji="0" lang="ko-KR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사랑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THE</a:t>
            </a:r>
            <a:r>
              <a:rPr kumimoji="0" lang="ko-KR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간편건강보험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(</a:t>
            </a:r>
            <a:r>
              <a:rPr kumimoji="0" lang="ko-KR" altLang="en-US" sz="3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갱신형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)</a:t>
            </a:r>
            <a:endParaRPr kumimoji="0" lang="ko-KR" altLang="en-US" sz="3000" b="0" i="0" u="none" strike="noStrike" kern="1200" cap="none" spc="0" normalizeH="0" baseline="0" noProof="0" dirty="0">
              <a:ln>
                <a:noFill/>
              </a:ln>
              <a:solidFill>
                <a:srgbClr val="2D1264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cs typeface="+mj-cs"/>
              <a:sym typeface="맑은 고딕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0" y="1028425"/>
            <a:ext cx="12192000" cy="72445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ctr">
            <a:spAutoFit/>
          </a:bodyPr>
          <a:lstStyle/>
          <a:p>
            <a:pPr marL="0" marR="0" lvl="0" indent="0" algn="l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Up-Grade 3. </a:t>
            </a:r>
            <a:r>
              <a:rPr kumimoji="0" lang="ko-KR" alt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신규 </a:t>
            </a:r>
            <a:r>
              <a:rPr kumimoji="0" lang="ko-KR" altLang="en-US" sz="3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체증형</a:t>
            </a:r>
            <a:r>
              <a:rPr kumimoji="0" lang="ko-KR" alt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 </a:t>
            </a:r>
            <a:r>
              <a:rPr kumimoji="0" lang="en-US" altLang="ko-KR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3</a:t>
            </a:r>
            <a:r>
              <a:rPr kumimoji="0" lang="ko-KR" alt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종 특약 탑재</a:t>
            </a:r>
            <a:r>
              <a:rPr kumimoji="0" lang="en-US" altLang="ko-KR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!</a:t>
            </a:r>
            <a:endParaRPr kumimoji="0" lang="ko-KR" altLang="en-US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cs typeface="+mj-cs"/>
              <a:sym typeface="맑은 고딕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00634" y="6286057"/>
            <a:ext cx="80536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*</a:t>
            </a:r>
            <a:r>
              <a:rPr kumimoji="0" lang="ko-KR" altLang="en-US" sz="9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갱신형상품</a:t>
            </a:r>
            <a:r>
              <a:rPr kumimoji="0" lang="ko-KR" alt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 및 갱신형특약의 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경우 </a:t>
            </a:r>
            <a:r>
              <a:rPr kumimoji="0" lang="ko-KR" altLang="en-US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갱신시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 보험료가 인상될 수 있습니다</a:t>
            </a: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. 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각 </a:t>
            </a:r>
            <a:r>
              <a:rPr kumimoji="0" lang="ko-KR" altLang="en-US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해당특약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 가입시 보장이며 기타 자세한 사항은 약관 및 </a:t>
            </a:r>
            <a:r>
              <a:rPr kumimoji="0" lang="ko-KR" altLang="en-US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상품설명서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 참조 바랍니다</a:t>
            </a: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.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경기천년제목 Medium" panose="02020603020101020101" pitchFamily="18" charset="-127"/>
              <a:ea typeface="경기천년제목 Medium" panose="02020603020101020101" pitchFamily="18" charset="-127"/>
              <a:cs typeface="Helvetica"/>
              <a:sym typeface="맑은 고딕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64257" y="5826997"/>
            <a:ext cx="6350000" cy="38557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t">
            <a:spAutoFit/>
          </a:bodyPr>
          <a:lstStyle/>
          <a:p>
            <a:pPr marL="0" marR="0" lvl="0" indent="0" algn="l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/>
                <a:ea typeface="맑은 고딕"/>
                <a:cs typeface="+mj-cs"/>
                <a:sym typeface="맑은 고딕"/>
              </a:rPr>
              <a:t>*</a:t>
            </a:r>
            <a:r>
              <a:rPr kumimoji="0" lang="ko-KR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/>
                <a:ea typeface="맑은 고딕"/>
                <a:cs typeface="+mj-cs"/>
                <a:sym typeface="맑은 고딕"/>
              </a:rPr>
              <a:t>체증형질병수술비 </a:t>
            </a:r>
            <a:r>
              <a:rPr kumimoji="0" lang="en-US" altLang="ko-KR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/>
                <a:ea typeface="맑은 고딕"/>
                <a:cs typeface="+mj-cs"/>
                <a:sym typeface="맑은 고딕"/>
              </a:rPr>
              <a:t>50</a:t>
            </a:r>
            <a:r>
              <a:rPr kumimoji="0" lang="ko-KR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/>
                <a:ea typeface="맑은 고딕"/>
                <a:cs typeface="+mj-cs"/>
                <a:sym typeface="맑은 고딕"/>
              </a:rPr>
              <a:t>만원 가입시 기준</a:t>
            </a:r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/>
              <a:ea typeface="맑은 고딕"/>
              <a:cs typeface="+mj-cs"/>
              <a:sym typeface="맑은 고딕"/>
            </a:endParaRPr>
          </a:p>
        </p:txBody>
      </p:sp>
      <p:sp>
        <p:nvSpPr>
          <p:cNvPr id="8" name="모서리가 둥근 직사각형"/>
          <p:cNvSpPr/>
          <p:nvPr/>
        </p:nvSpPr>
        <p:spPr>
          <a:xfrm>
            <a:off x="1115457" y="2090884"/>
            <a:ext cx="4643136" cy="3768859"/>
          </a:xfrm>
          <a:prstGeom prst="roundRect">
            <a:avLst>
              <a:gd name="adj" fmla="val 1819"/>
            </a:avLst>
          </a:prstGeom>
          <a:noFill/>
          <a:ln w="28575" cap="flat">
            <a:solidFill>
              <a:srgbClr val="FF3399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ctr">
            <a:noAutofit/>
          </a:bodyPr>
          <a:lstStyle/>
          <a:p>
            <a:pPr marL="0" marR="0" lvl="0" indent="0" algn="ctr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3600" b="0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휴먼둥근헤드라인" panose="02030504000101010101" pitchFamily="18" charset="-127"/>
              <a:ea typeface="휴먼둥근헤드라인" panose="02030504000101010101" pitchFamily="18" charset="-127"/>
              <a:cs typeface="Helvetica"/>
            </a:endParaRPr>
          </a:p>
        </p:txBody>
      </p:sp>
      <p:sp>
        <p:nvSpPr>
          <p:cNvPr id="9" name="다사랑통합보험&amp;암만보는다사랑…"/>
          <p:cNvSpPr txBox="1"/>
          <p:nvPr/>
        </p:nvSpPr>
        <p:spPr>
          <a:xfrm>
            <a:off x="1237476" y="2145665"/>
            <a:ext cx="203008" cy="200484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84402" tIns="84402" rIns="84402" bIns="84402" numCol="1" anchor="t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0" spc="343">
                <a:solidFill>
                  <a:srgbClr val="222222"/>
                </a:solidFill>
                <a:latin typeface="배달의민족 한나는 열한살 OTF"/>
                <a:ea typeface="배달의민족 한나는 열한살 OTF"/>
                <a:cs typeface="배달의민족 한나는 열한살 OTF"/>
                <a:sym typeface="배달의민족 한나는 열한살 OTF"/>
              </a:defRPr>
            </a:pPr>
            <a:endParaRPr kumimoji="0" sz="8800" b="0" i="0" u="none" strike="noStrike" kern="1200" cap="none" spc="23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경기천년제목 Bold" panose="02020803020101020101" pitchFamily="18" charset="-127"/>
              <a:ea typeface="경기천년제목 Bold" panose="02020803020101020101" pitchFamily="18" charset="-127"/>
              <a:sym typeface="배달의민족 한나는 열한살 OTF"/>
            </a:endParaRPr>
          </a:p>
        </p:txBody>
      </p:sp>
      <p:cxnSp>
        <p:nvCxnSpPr>
          <p:cNvPr id="10" name="직선 연결선 9"/>
          <p:cNvCxnSpPr/>
          <p:nvPr/>
        </p:nvCxnSpPr>
        <p:spPr>
          <a:xfrm>
            <a:off x="2025216" y="3368248"/>
            <a:ext cx="2693945" cy="0"/>
          </a:xfrm>
          <a:prstGeom prst="line">
            <a:avLst/>
          </a:prstGeom>
          <a:noFill/>
          <a:ln w="76200" cap="flat">
            <a:solidFill>
              <a:srgbClr val="7030A0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1" name="TextBox 10"/>
          <p:cNvSpPr txBox="1"/>
          <p:nvPr/>
        </p:nvSpPr>
        <p:spPr>
          <a:xfrm>
            <a:off x="1167253" y="2197100"/>
            <a:ext cx="4577571" cy="124658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t">
            <a:spAutoFit/>
          </a:bodyPr>
          <a:lstStyle/>
          <a:p>
            <a:pPr marL="0" marR="0" lvl="0" indent="0" algn="ctr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체증형</a:t>
            </a:r>
            <a:r>
              <a:rPr kumimoji="0" lang="en-US" altLang="ko-KR" sz="3600" b="0" i="0" u="none" strike="noStrike" kern="1200" cap="none" spc="0" normalizeH="0" baseline="0" noProof="0" dirty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 </a:t>
            </a:r>
            <a:r>
              <a:rPr kumimoji="0" lang="ko-KR" alt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질병 수술비</a:t>
            </a:r>
            <a:endParaRPr kumimoji="0" lang="en-US" altLang="ko-KR" sz="3600" b="0" i="0" u="none" strike="noStrike" kern="1200" cap="none" spc="0" normalizeH="0" baseline="0" noProof="0" dirty="0" smtClean="0">
              <a:ln>
                <a:noFill/>
              </a:ln>
              <a:solidFill>
                <a:srgbClr val="FF3399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cs typeface="+mj-cs"/>
              <a:sym typeface="맑은 고딕"/>
            </a:endParaRPr>
          </a:p>
          <a:p>
            <a:pPr marL="0" marR="0" lvl="0" indent="0" algn="ctr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(</a:t>
            </a:r>
            <a:r>
              <a:rPr kumimoji="0" lang="ko-KR" alt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동일질병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 </a:t>
            </a:r>
            <a:r>
              <a:rPr kumimoji="0" lang="en-US" altLang="ko-K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1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회 限</a:t>
            </a:r>
            <a:r>
              <a:rPr kumimoji="0" lang="en-US" altLang="ko-K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)</a:t>
            </a:r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3399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cs typeface="+mj-cs"/>
              <a:sym typeface="맑은 고딕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32211" y="3391781"/>
            <a:ext cx="5478639" cy="115533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t">
            <a:spAutoFit/>
          </a:bodyPr>
          <a:lstStyle/>
          <a:p>
            <a:pPr marL="0" marR="0" lvl="0" indent="0" algn="ctr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가입 </a:t>
            </a:r>
            <a:r>
              <a:rPr kumimoji="0" lang="en-US" altLang="ko-K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5</a:t>
            </a:r>
            <a:r>
              <a:rPr kumimoji="0" lang="ko-KR" alt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년 후</a:t>
            </a:r>
            <a:endParaRPr kumimoji="0" lang="en-US" altLang="ko-KR" sz="3200" b="0" i="0" u="none" strike="noStrike" kern="120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cs typeface="+mj-cs"/>
              <a:sym typeface="맑은 고딕"/>
            </a:endParaRPr>
          </a:p>
          <a:p>
            <a:pPr marL="0" marR="0" lvl="0" indent="0" algn="ctr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바로 </a:t>
            </a:r>
            <a:r>
              <a:rPr kumimoji="0" lang="en-US" altLang="ko-K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2</a:t>
            </a:r>
            <a:r>
              <a:rPr kumimoji="0" lang="ko-KR" alt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배</a:t>
            </a:r>
            <a:r>
              <a:rPr kumimoji="0" lang="en-US" altLang="ko-K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 </a:t>
            </a:r>
            <a:r>
              <a:rPr kumimoji="0" lang="ko-KR" alt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체증</a:t>
            </a:r>
            <a:r>
              <a:rPr kumimoji="0" lang="en-US" altLang="ko-K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!</a:t>
            </a:r>
            <a:endParaRPr kumimoji="0" lang="ko-KR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cs typeface="+mj-cs"/>
              <a:sym typeface="맑은 고딕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082329" y="4827120"/>
            <a:ext cx="2149918" cy="72622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t">
            <a:spAutoFit/>
          </a:bodyPr>
          <a:lstStyle/>
          <a:p>
            <a:pPr marL="0" marR="0" lvl="0" indent="0" algn="ctr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흥국씨앗 M" panose="020B0603000000000000" pitchFamily="50" charset="-127"/>
                <a:ea typeface="흥국씨앗 M" panose="020B0603000000000000" pitchFamily="50" charset="-127"/>
                <a:cs typeface="+mj-cs"/>
                <a:sym typeface="맑은 고딕"/>
              </a:rPr>
              <a:t>50</a:t>
            </a:r>
            <a:r>
              <a:rPr kumimoji="0" lang="ko-KR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흥국씨앗 M" panose="020B0603000000000000" pitchFamily="50" charset="-127"/>
                <a:ea typeface="흥국씨앗 M" panose="020B0603000000000000" pitchFamily="50" charset="-127"/>
                <a:cs typeface="+mj-cs"/>
                <a:sym typeface="맑은 고딕"/>
              </a:rPr>
              <a:t>만원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3608675" y="4811782"/>
            <a:ext cx="2149918" cy="72622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t">
            <a:spAutoFit/>
          </a:bodyPr>
          <a:lstStyle/>
          <a:p>
            <a:pPr marL="0" marR="0" lvl="0" indent="0" algn="ctr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흥국씨앗 M" panose="020B0603000000000000" pitchFamily="50" charset="-127"/>
                <a:ea typeface="흥국씨앗 M" panose="020B0603000000000000" pitchFamily="50" charset="-127"/>
                <a:cs typeface="+mj-cs"/>
                <a:sym typeface="맑은 고딕"/>
              </a:rPr>
              <a:t>100</a:t>
            </a:r>
            <a:r>
              <a:rPr kumimoji="0" lang="ko-KR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흥국씨앗 M" panose="020B0603000000000000" pitchFamily="50" charset="-127"/>
                <a:ea typeface="흥국씨앗 M" panose="020B0603000000000000" pitchFamily="50" charset="-127"/>
                <a:cs typeface="+mj-cs"/>
                <a:sym typeface="맑은 고딕"/>
              </a:rPr>
              <a:t>만원</a:t>
            </a:r>
          </a:p>
        </p:txBody>
      </p:sp>
      <p:sp>
        <p:nvSpPr>
          <p:cNvPr id="22" name="자유형 21"/>
          <p:cNvSpPr>
            <a:spLocks/>
          </p:cNvSpPr>
          <p:nvPr/>
        </p:nvSpPr>
        <p:spPr>
          <a:xfrm rot="5400000" flipH="1">
            <a:off x="3053261" y="4515863"/>
            <a:ext cx="670480" cy="1361434"/>
          </a:xfrm>
          <a:custGeom>
            <a:avLst/>
            <a:gdLst>
              <a:gd name="connsiteX0" fmla="*/ 0 w 2838450"/>
              <a:gd name="connsiteY0" fmla="*/ 933450 h 1162050"/>
              <a:gd name="connsiteX1" fmla="*/ 833437 w 2838450"/>
              <a:gd name="connsiteY1" fmla="*/ 361950 h 1162050"/>
              <a:gd name="connsiteX2" fmla="*/ 547687 w 2838450"/>
              <a:gd name="connsiteY2" fmla="*/ 361950 h 1162050"/>
              <a:gd name="connsiteX3" fmla="*/ 1395412 w 2838450"/>
              <a:gd name="connsiteY3" fmla="*/ 0 h 1162050"/>
              <a:gd name="connsiteX4" fmla="*/ 2238375 w 2838450"/>
              <a:gd name="connsiteY4" fmla="*/ 361950 h 1162050"/>
              <a:gd name="connsiteX5" fmla="*/ 1938337 w 2838450"/>
              <a:gd name="connsiteY5" fmla="*/ 366712 h 1162050"/>
              <a:gd name="connsiteX6" fmla="*/ 2838450 w 2838450"/>
              <a:gd name="connsiteY6" fmla="*/ 1162050 h 1162050"/>
              <a:gd name="connsiteX7" fmla="*/ 0 w 2838450"/>
              <a:gd name="connsiteY7" fmla="*/ 933450 h 1162050"/>
              <a:gd name="connsiteX0" fmla="*/ 0 w 2904344"/>
              <a:gd name="connsiteY0" fmla="*/ 1121469 h 1162050"/>
              <a:gd name="connsiteX1" fmla="*/ 899331 w 2904344"/>
              <a:gd name="connsiteY1" fmla="*/ 361950 h 1162050"/>
              <a:gd name="connsiteX2" fmla="*/ 613581 w 2904344"/>
              <a:gd name="connsiteY2" fmla="*/ 361950 h 1162050"/>
              <a:gd name="connsiteX3" fmla="*/ 1461306 w 2904344"/>
              <a:gd name="connsiteY3" fmla="*/ 0 h 1162050"/>
              <a:gd name="connsiteX4" fmla="*/ 2304269 w 2904344"/>
              <a:gd name="connsiteY4" fmla="*/ 361950 h 1162050"/>
              <a:gd name="connsiteX5" fmla="*/ 2004231 w 2904344"/>
              <a:gd name="connsiteY5" fmla="*/ 366712 h 1162050"/>
              <a:gd name="connsiteX6" fmla="*/ 2904344 w 2904344"/>
              <a:gd name="connsiteY6" fmla="*/ 1162050 h 1162050"/>
              <a:gd name="connsiteX7" fmla="*/ 0 w 2904344"/>
              <a:gd name="connsiteY7" fmla="*/ 1121469 h 1162050"/>
              <a:gd name="connsiteX0" fmla="*/ 0 w 2904344"/>
              <a:gd name="connsiteY0" fmla="*/ 1121469 h 1162050"/>
              <a:gd name="connsiteX1" fmla="*/ 899331 w 2904344"/>
              <a:gd name="connsiteY1" fmla="*/ 361950 h 1162050"/>
              <a:gd name="connsiteX2" fmla="*/ 613581 w 2904344"/>
              <a:gd name="connsiteY2" fmla="*/ 361950 h 1162050"/>
              <a:gd name="connsiteX3" fmla="*/ 1461306 w 2904344"/>
              <a:gd name="connsiteY3" fmla="*/ 0 h 1162050"/>
              <a:gd name="connsiteX4" fmla="*/ 2304269 w 2904344"/>
              <a:gd name="connsiteY4" fmla="*/ 361950 h 1162050"/>
              <a:gd name="connsiteX5" fmla="*/ 2004231 w 2904344"/>
              <a:gd name="connsiteY5" fmla="*/ 366712 h 1162050"/>
              <a:gd name="connsiteX6" fmla="*/ 2904344 w 2904344"/>
              <a:gd name="connsiteY6" fmla="*/ 1162050 h 1162050"/>
              <a:gd name="connsiteX7" fmla="*/ 0 w 2904344"/>
              <a:gd name="connsiteY7" fmla="*/ 1121469 h 1162050"/>
              <a:gd name="connsiteX0" fmla="*/ 0 w 2904344"/>
              <a:gd name="connsiteY0" fmla="*/ 1121469 h 1162050"/>
              <a:gd name="connsiteX1" fmla="*/ 899331 w 2904344"/>
              <a:gd name="connsiteY1" fmla="*/ 361950 h 1162050"/>
              <a:gd name="connsiteX2" fmla="*/ 613581 w 2904344"/>
              <a:gd name="connsiteY2" fmla="*/ 361950 h 1162050"/>
              <a:gd name="connsiteX3" fmla="*/ 1461306 w 2904344"/>
              <a:gd name="connsiteY3" fmla="*/ 0 h 1162050"/>
              <a:gd name="connsiteX4" fmla="*/ 2304269 w 2904344"/>
              <a:gd name="connsiteY4" fmla="*/ 361950 h 1162050"/>
              <a:gd name="connsiteX5" fmla="*/ 2004231 w 2904344"/>
              <a:gd name="connsiteY5" fmla="*/ 366712 h 1162050"/>
              <a:gd name="connsiteX6" fmla="*/ 2904344 w 2904344"/>
              <a:gd name="connsiteY6" fmla="*/ 1162050 h 1162050"/>
              <a:gd name="connsiteX7" fmla="*/ 0 w 2904344"/>
              <a:gd name="connsiteY7" fmla="*/ 1121469 h 1162050"/>
              <a:gd name="connsiteX0" fmla="*/ 0 w 2904344"/>
              <a:gd name="connsiteY0" fmla="*/ 1121469 h 1162050"/>
              <a:gd name="connsiteX1" fmla="*/ 899331 w 2904344"/>
              <a:gd name="connsiteY1" fmla="*/ 361950 h 1162050"/>
              <a:gd name="connsiteX2" fmla="*/ 613581 w 2904344"/>
              <a:gd name="connsiteY2" fmla="*/ 361950 h 1162050"/>
              <a:gd name="connsiteX3" fmla="*/ 1461306 w 2904344"/>
              <a:gd name="connsiteY3" fmla="*/ 0 h 1162050"/>
              <a:gd name="connsiteX4" fmla="*/ 2304269 w 2904344"/>
              <a:gd name="connsiteY4" fmla="*/ 361950 h 1162050"/>
              <a:gd name="connsiteX5" fmla="*/ 2004231 w 2904344"/>
              <a:gd name="connsiteY5" fmla="*/ 366712 h 1162050"/>
              <a:gd name="connsiteX6" fmla="*/ 2904344 w 2904344"/>
              <a:gd name="connsiteY6" fmla="*/ 1162050 h 1162050"/>
              <a:gd name="connsiteX7" fmla="*/ 0 w 2904344"/>
              <a:gd name="connsiteY7" fmla="*/ 1121469 h 1162050"/>
              <a:gd name="connsiteX0" fmla="*/ 0 w 2904344"/>
              <a:gd name="connsiteY0" fmla="*/ 1121469 h 1162050"/>
              <a:gd name="connsiteX1" fmla="*/ 899331 w 2904344"/>
              <a:gd name="connsiteY1" fmla="*/ 361950 h 1162050"/>
              <a:gd name="connsiteX2" fmla="*/ 613581 w 2904344"/>
              <a:gd name="connsiteY2" fmla="*/ 361950 h 1162050"/>
              <a:gd name="connsiteX3" fmla="*/ 1461306 w 2904344"/>
              <a:gd name="connsiteY3" fmla="*/ 0 h 1162050"/>
              <a:gd name="connsiteX4" fmla="*/ 2304269 w 2904344"/>
              <a:gd name="connsiteY4" fmla="*/ 361950 h 1162050"/>
              <a:gd name="connsiteX5" fmla="*/ 2004231 w 2904344"/>
              <a:gd name="connsiteY5" fmla="*/ 366712 h 1162050"/>
              <a:gd name="connsiteX6" fmla="*/ 2904344 w 2904344"/>
              <a:gd name="connsiteY6" fmla="*/ 1162050 h 1162050"/>
              <a:gd name="connsiteX7" fmla="*/ 0 w 2904344"/>
              <a:gd name="connsiteY7" fmla="*/ 1121469 h 1162050"/>
              <a:gd name="connsiteX0" fmla="*/ 0 w 2904344"/>
              <a:gd name="connsiteY0" fmla="*/ 1121469 h 1162050"/>
              <a:gd name="connsiteX1" fmla="*/ 899331 w 2904344"/>
              <a:gd name="connsiteY1" fmla="*/ 361950 h 1162050"/>
              <a:gd name="connsiteX2" fmla="*/ 613581 w 2904344"/>
              <a:gd name="connsiteY2" fmla="*/ 361950 h 1162050"/>
              <a:gd name="connsiteX3" fmla="*/ 1461306 w 2904344"/>
              <a:gd name="connsiteY3" fmla="*/ 0 h 1162050"/>
              <a:gd name="connsiteX4" fmla="*/ 2304269 w 2904344"/>
              <a:gd name="connsiteY4" fmla="*/ 361950 h 1162050"/>
              <a:gd name="connsiteX5" fmla="*/ 2004231 w 2904344"/>
              <a:gd name="connsiteY5" fmla="*/ 366712 h 1162050"/>
              <a:gd name="connsiteX6" fmla="*/ 2904344 w 2904344"/>
              <a:gd name="connsiteY6" fmla="*/ 1162050 h 1162050"/>
              <a:gd name="connsiteX7" fmla="*/ 0 w 2904344"/>
              <a:gd name="connsiteY7" fmla="*/ 1121469 h 1162050"/>
              <a:gd name="connsiteX0" fmla="*/ 0 w 2904344"/>
              <a:gd name="connsiteY0" fmla="*/ 1121469 h 1162050"/>
              <a:gd name="connsiteX1" fmla="*/ 899331 w 2904344"/>
              <a:gd name="connsiteY1" fmla="*/ 361950 h 1162050"/>
              <a:gd name="connsiteX2" fmla="*/ 613581 w 2904344"/>
              <a:gd name="connsiteY2" fmla="*/ 361950 h 1162050"/>
              <a:gd name="connsiteX3" fmla="*/ 1461306 w 2904344"/>
              <a:gd name="connsiteY3" fmla="*/ 0 h 1162050"/>
              <a:gd name="connsiteX4" fmla="*/ 2304269 w 2904344"/>
              <a:gd name="connsiteY4" fmla="*/ 361950 h 1162050"/>
              <a:gd name="connsiteX5" fmla="*/ 2004231 w 2904344"/>
              <a:gd name="connsiteY5" fmla="*/ 366712 h 1162050"/>
              <a:gd name="connsiteX6" fmla="*/ 2904344 w 2904344"/>
              <a:gd name="connsiteY6" fmla="*/ 1162050 h 1162050"/>
              <a:gd name="connsiteX7" fmla="*/ 0 w 2904344"/>
              <a:gd name="connsiteY7" fmla="*/ 1121469 h 1162050"/>
              <a:gd name="connsiteX0" fmla="*/ 0 w 2904344"/>
              <a:gd name="connsiteY0" fmla="*/ 1121469 h 1162050"/>
              <a:gd name="connsiteX1" fmla="*/ 899331 w 2904344"/>
              <a:gd name="connsiteY1" fmla="*/ 361950 h 1162050"/>
              <a:gd name="connsiteX2" fmla="*/ 613581 w 2904344"/>
              <a:gd name="connsiteY2" fmla="*/ 361950 h 1162050"/>
              <a:gd name="connsiteX3" fmla="*/ 1461306 w 2904344"/>
              <a:gd name="connsiteY3" fmla="*/ 0 h 1162050"/>
              <a:gd name="connsiteX4" fmla="*/ 2304269 w 2904344"/>
              <a:gd name="connsiteY4" fmla="*/ 361950 h 1162050"/>
              <a:gd name="connsiteX5" fmla="*/ 2004231 w 2904344"/>
              <a:gd name="connsiteY5" fmla="*/ 366712 h 1162050"/>
              <a:gd name="connsiteX6" fmla="*/ 2904344 w 2904344"/>
              <a:gd name="connsiteY6" fmla="*/ 1162050 h 1162050"/>
              <a:gd name="connsiteX7" fmla="*/ 0 w 2904344"/>
              <a:gd name="connsiteY7" fmla="*/ 1121469 h 1162050"/>
              <a:gd name="connsiteX0" fmla="*/ 0 w 2904344"/>
              <a:gd name="connsiteY0" fmla="*/ 1121469 h 1162050"/>
              <a:gd name="connsiteX1" fmla="*/ 899331 w 2904344"/>
              <a:gd name="connsiteY1" fmla="*/ 361950 h 1162050"/>
              <a:gd name="connsiteX2" fmla="*/ 613581 w 2904344"/>
              <a:gd name="connsiteY2" fmla="*/ 361950 h 1162050"/>
              <a:gd name="connsiteX3" fmla="*/ 1461306 w 2904344"/>
              <a:gd name="connsiteY3" fmla="*/ 0 h 1162050"/>
              <a:gd name="connsiteX4" fmla="*/ 2304269 w 2904344"/>
              <a:gd name="connsiteY4" fmla="*/ 361950 h 1162050"/>
              <a:gd name="connsiteX5" fmla="*/ 2004231 w 2904344"/>
              <a:gd name="connsiteY5" fmla="*/ 366712 h 1162050"/>
              <a:gd name="connsiteX6" fmla="*/ 2904344 w 2904344"/>
              <a:gd name="connsiteY6" fmla="*/ 1162050 h 1162050"/>
              <a:gd name="connsiteX7" fmla="*/ 0 w 2904344"/>
              <a:gd name="connsiteY7" fmla="*/ 1121469 h 1162050"/>
              <a:gd name="connsiteX0" fmla="*/ 0 w 2904344"/>
              <a:gd name="connsiteY0" fmla="*/ 1121469 h 1162050"/>
              <a:gd name="connsiteX1" fmla="*/ 899331 w 2904344"/>
              <a:gd name="connsiteY1" fmla="*/ 361950 h 1162050"/>
              <a:gd name="connsiteX2" fmla="*/ 613581 w 2904344"/>
              <a:gd name="connsiteY2" fmla="*/ 361950 h 1162050"/>
              <a:gd name="connsiteX3" fmla="*/ 1461306 w 2904344"/>
              <a:gd name="connsiteY3" fmla="*/ 0 h 1162050"/>
              <a:gd name="connsiteX4" fmla="*/ 2304269 w 2904344"/>
              <a:gd name="connsiteY4" fmla="*/ 361950 h 1162050"/>
              <a:gd name="connsiteX5" fmla="*/ 2004231 w 2904344"/>
              <a:gd name="connsiteY5" fmla="*/ 366712 h 1162050"/>
              <a:gd name="connsiteX6" fmla="*/ 2904344 w 2904344"/>
              <a:gd name="connsiteY6" fmla="*/ 1162050 h 1162050"/>
              <a:gd name="connsiteX7" fmla="*/ 0 w 2904344"/>
              <a:gd name="connsiteY7" fmla="*/ 1121469 h 1162050"/>
              <a:gd name="connsiteX0" fmla="*/ 0 w 2904344"/>
              <a:gd name="connsiteY0" fmla="*/ 1121469 h 1162050"/>
              <a:gd name="connsiteX1" fmla="*/ 899331 w 2904344"/>
              <a:gd name="connsiteY1" fmla="*/ 361950 h 1162050"/>
              <a:gd name="connsiteX2" fmla="*/ 613581 w 2904344"/>
              <a:gd name="connsiteY2" fmla="*/ 361950 h 1162050"/>
              <a:gd name="connsiteX3" fmla="*/ 1461306 w 2904344"/>
              <a:gd name="connsiteY3" fmla="*/ 0 h 1162050"/>
              <a:gd name="connsiteX4" fmla="*/ 2304269 w 2904344"/>
              <a:gd name="connsiteY4" fmla="*/ 361950 h 1162050"/>
              <a:gd name="connsiteX5" fmla="*/ 2004231 w 2904344"/>
              <a:gd name="connsiteY5" fmla="*/ 366712 h 1162050"/>
              <a:gd name="connsiteX6" fmla="*/ 2904344 w 2904344"/>
              <a:gd name="connsiteY6" fmla="*/ 1162050 h 1162050"/>
              <a:gd name="connsiteX7" fmla="*/ 0 w 2904344"/>
              <a:gd name="connsiteY7" fmla="*/ 1121469 h 1162050"/>
              <a:gd name="connsiteX0" fmla="*/ 0 w 2904344"/>
              <a:gd name="connsiteY0" fmla="*/ 1193477 h 1193477"/>
              <a:gd name="connsiteX1" fmla="*/ 899331 w 2904344"/>
              <a:gd name="connsiteY1" fmla="*/ 361950 h 1193477"/>
              <a:gd name="connsiteX2" fmla="*/ 613581 w 2904344"/>
              <a:gd name="connsiteY2" fmla="*/ 361950 h 1193477"/>
              <a:gd name="connsiteX3" fmla="*/ 1461306 w 2904344"/>
              <a:gd name="connsiteY3" fmla="*/ 0 h 1193477"/>
              <a:gd name="connsiteX4" fmla="*/ 2304269 w 2904344"/>
              <a:gd name="connsiteY4" fmla="*/ 361950 h 1193477"/>
              <a:gd name="connsiteX5" fmla="*/ 2004231 w 2904344"/>
              <a:gd name="connsiteY5" fmla="*/ 366712 h 1193477"/>
              <a:gd name="connsiteX6" fmla="*/ 2904344 w 2904344"/>
              <a:gd name="connsiteY6" fmla="*/ 1162050 h 1193477"/>
              <a:gd name="connsiteX7" fmla="*/ 0 w 2904344"/>
              <a:gd name="connsiteY7" fmla="*/ 1193477 h 1193477"/>
              <a:gd name="connsiteX0" fmla="*/ 0 w 2904344"/>
              <a:gd name="connsiteY0" fmla="*/ 1193477 h 1193477"/>
              <a:gd name="connsiteX1" fmla="*/ 899331 w 2904344"/>
              <a:gd name="connsiteY1" fmla="*/ 361950 h 1193477"/>
              <a:gd name="connsiteX2" fmla="*/ 613581 w 2904344"/>
              <a:gd name="connsiteY2" fmla="*/ 361950 h 1193477"/>
              <a:gd name="connsiteX3" fmla="*/ 1461306 w 2904344"/>
              <a:gd name="connsiteY3" fmla="*/ 0 h 1193477"/>
              <a:gd name="connsiteX4" fmla="*/ 2304269 w 2904344"/>
              <a:gd name="connsiteY4" fmla="*/ 361950 h 1193477"/>
              <a:gd name="connsiteX5" fmla="*/ 2004231 w 2904344"/>
              <a:gd name="connsiteY5" fmla="*/ 366712 h 1193477"/>
              <a:gd name="connsiteX6" fmla="*/ 2904344 w 2904344"/>
              <a:gd name="connsiteY6" fmla="*/ 1162050 h 1193477"/>
              <a:gd name="connsiteX7" fmla="*/ 0 w 2904344"/>
              <a:gd name="connsiteY7" fmla="*/ 1193477 h 1193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04344" h="1193477">
                <a:moveTo>
                  <a:pt x="0" y="1193477"/>
                </a:moveTo>
                <a:cubicBezTo>
                  <a:pt x="569479" y="906967"/>
                  <a:pt x="742380" y="688074"/>
                  <a:pt x="899331" y="361950"/>
                </a:cubicBezTo>
                <a:lnTo>
                  <a:pt x="613581" y="361950"/>
                </a:lnTo>
                <a:lnTo>
                  <a:pt x="1461306" y="0"/>
                </a:lnTo>
                <a:lnTo>
                  <a:pt x="2304269" y="361950"/>
                </a:lnTo>
                <a:lnTo>
                  <a:pt x="2004231" y="366712"/>
                </a:lnTo>
                <a:cubicBezTo>
                  <a:pt x="2128069" y="652587"/>
                  <a:pt x="2411537" y="956183"/>
                  <a:pt x="2904344" y="1162050"/>
                </a:cubicBezTo>
                <a:lnTo>
                  <a:pt x="0" y="1193477"/>
                </a:lnTo>
                <a:close/>
              </a:path>
            </a:pathLst>
          </a:custGeom>
          <a:gradFill>
            <a:gsLst>
              <a:gs pos="24000">
                <a:srgbClr val="ADADAD"/>
              </a:gs>
              <a:gs pos="100000">
                <a:schemeClr val="bg1">
                  <a:alpha val="0"/>
                </a:schemeClr>
              </a:gs>
            </a:gsLst>
            <a:lin ang="5400000" scaled="1"/>
          </a:gradFill>
          <a:ln w="19050">
            <a:noFill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0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고딕13" panose="02020600000000000000" pitchFamily="18" charset="-127"/>
              <a:ea typeface="a고딕13" panose="02020600000000000000" pitchFamily="18" charset="-127"/>
              <a:cs typeface="Helvetica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716590" y="4982147"/>
            <a:ext cx="1154892" cy="42886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t">
            <a:spAutoFit/>
          </a:bodyPr>
          <a:lstStyle/>
          <a:p>
            <a:pPr marL="0" marR="0" lvl="0" indent="0" algn="ctr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5</a:t>
            </a:r>
            <a:r>
              <a:rPr kumimoji="0" lang="ko-KR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년 후</a:t>
            </a:r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cs typeface="+mj-cs"/>
              <a:sym typeface="맑은 고딕"/>
            </a:endParaRPr>
          </a:p>
        </p:txBody>
      </p:sp>
      <p:sp>
        <p:nvSpPr>
          <p:cNvPr id="25" name="모서리가 둥근 직사각형"/>
          <p:cNvSpPr/>
          <p:nvPr/>
        </p:nvSpPr>
        <p:spPr>
          <a:xfrm>
            <a:off x="6504498" y="2090883"/>
            <a:ext cx="4643136" cy="3768860"/>
          </a:xfrm>
          <a:prstGeom prst="roundRect">
            <a:avLst>
              <a:gd name="adj" fmla="val 1819"/>
            </a:avLst>
          </a:prstGeom>
          <a:noFill/>
          <a:ln w="28575" cap="flat">
            <a:solidFill>
              <a:srgbClr val="7030A0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ctr">
            <a:noAutofit/>
          </a:bodyPr>
          <a:lstStyle/>
          <a:p>
            <a:pPr marL="0" marR="0" lvl="0" indent="0" algn="ctr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3600" b="0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휴먼둥근헤드라인" panose="02030504000101010101" pitchFamily="18" charset="-127"/>
              <a:ea typeface="휴먼둥근헤드라인" panose="02030504000101010101" pitchFamily="18" charset="-127"/>
              <a:cs typeface="Helvetica"/>
            </a:endParaRPr>
          </a:p>
        </p:txBody>
      </p:sp>
      <p:sp>
        <p:nvSpPr>
          <p:cNvPr id="26" name="다사랑통합보험&amp;암만보는다사랑…"/>
          <p:cNvSpPr txBox="1"/>
          <p:nvPr/>
        </p:nvSpPr>
        <p:spPr>
          <a:xfrm>
            <a:off x="6626517" y="2140135"/>
            <a:ext cx="203008" cy="180245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84402" tIns="84402" rIns="84402" bIns="84402" numCol="1" anchor="t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0" spc="343">
                <a:solidFill>
                  <a:srgbClr val="222222"/>
                </a:solidFill>
                <a:latin typeface="배달의민족 한나는 열한살 OTF"/>
                <a:ea typeface="배달의민족 한나는 열한살 OTF"/>
                <a:cs typeface="배달의민족 한나는 열한살 OTF"/>
                <a:sym typeface="배달의민족 한나는 열한살 OTF"/>
              </a:defRPr>
            </a:pPr>
            <a:endParaRPr kumimoji="0" sz="8800" b="0" i="0" u="none" strike="noStrike" kern="1200" cap="none" spc="23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경기천년제목 Bold" panose="02020803020101020101" pitchFamily="18" charset="-127"/>
              <a:ea typeface="경기천년제목 Bold" panose="02020803020101020101" pitchFamily="18" charset="-127"/>
              <a:sym typeface="배달의민족 한나는 열한살 OTF"/>
            </a:endParaRPr>
          </a:p>
        </p:txBody>
      </p:sp>
      <p:cxnSp>
        <p:nvCxnSpPr>
          <p:cNvPr id="27" name="직선 연결선 26"/>
          <p:cNvCxnSpPr/>
          <p:nvPr/>
        </p:nvCxnSpPr>
        <p:spPr>
          <a:xfrm>
            <a:off x="7414257" y="3368248"/>
            <a:ext cx="2693945" cy="0"/>
          </a:xfrm>
          <a:prstGeom prst="line">
            <a:avLst/>
          </a:prstGeom>
          <a:noFill/>
          <a:ln w="76200" cap="flat">
            <a:solidFill>
              <a:srgbClr val="FF3399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8" name="TextBox 27"/>
          <p:cNvSpPr txBox="1"/>
          <p:nvPr/>
        </p:nvSpPr>
        <p:spPr>
          <a:xfrm>
            <a:off x="6556294" y="2146300"/>
            <a:ext cx="4577571" cy="125441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t">
            <a:spAutoFit/>
          </a:bodyPr>
          <a:lstStyle/>
          <a:p>
            <a:pPr marL="0" marR="0" lvl="0" indent="0" algn="ctr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1200" cap="none" spc="0" normalizeH="0" baseline="0" noProof="0" dirty="0" err="1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체증형</a:t>
            </a:r>
            <a:r>
              <a:rPr kumimoji="0" lang="ko-KR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 간병인사용입원일당</a:t>
            </a:r>
            <a:r>
              <a:rPr kumimoji="0" lang="en-US" altLang="ko-K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!</a:t>
            </a:r>
            <a:endParaRPr kumimoji="0" lang="en-US" altLang="ko-KR" sz="3200" b="0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cs typeface="Helvetica"/>
              <a:sym typeface="맑은 고딕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121252" y="3391781"/>
            <a:ext cx="5478639" cy="115533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t">
            <a:spAutoFit/>
          </a:bodyPr>
          <a:lstStyle/>
          <a:p>
            <a:pPr marL="0" marR="0" lvl="0" indent="0" algn="ctr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가입 </a:t>
            </a:r>
            <a:r>
              <a:rPr kumimoji="0" lang="en-US" altLang="ko-K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10</a:t>
            </a:r>
            <a:r>
              <a:rPr kumimoji="0" lang="ko-KR" alt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년 후</a:t>
            </a:r>
            <a:endParaRPr kumimoji="0" lang="en-US" altLang="ko-KR" sz="3200" b="0" i="0" u="none" strike="noStrike" kern="1200" cap="none" spc="0" normalizeH="0" baseline="0" noProof="0" dirty="0" smtClean="0">
              <a:ln>
                <a:noFill/>
              </a:ln>
              <a:solidFill>
                <a:srgbClr val="FF3399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cs typeface="+mj-cs"/>
              <a:sym typeface="맑은 고딕"/>
            </a:endParaRPr>
          </a:p>
          <a:p>
            <a:pPr marL="0" marR="0" lvl="0" indent="0" algn="ctr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바로 </a:t>
            </a:r>
            <a:r>
              <a:rPr kumimoji="0" lang="en-US" altLang="ko-K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2</a:t>
            </a:r>
            <a:r>
              <a:rPr kumimoji="0" lang="ko-KR" alt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배</a:t>
            </a:r>
            <a:r>
              <a:rPr kumimoji="0" lang="en-US" altLang="ko-K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 </a:t>
            </a:r>
            <a:r>
              <a:rPr kumimoji="0" lang="ko-KR" alt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체증</a:t>
            </a:r>
            <a:r>
              <a:rPr kumimoji="0" lang="en-US" altLang="ko-K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!</a:t>
            </a:r>
            <a:endParaRPr kumimoji="0" lang="ko-KR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cs typeface="+mj-cs"/>
              <a:sym typeface="맑은 고딕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964915" y="4574243"/>
            <a:ext cx="1554786" cy="6529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t">
            <a:spAutoFit/>
          </a:bodyPr>
          <a:lstStyle/>
          <a:p>
            <a:pPr marL="0" marR="0" lvl="0" indent="0" algn="ctr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M" panose="020B0603000000000000" pitchFamily="50" charset="-127"/>
                <a:ea typeface="흥국씨앗 M" panose="020B0603000000000000" pitchFamily="50" charset="-127"/>
                <a:cs typeface="+mj-cs"/>
                <a:sym typeface="맑은 고딕"/>
              </a:rPr>
              <a:t>요양병원 제외</a:t>
            </a:r>
            <a:endParaRPr kumimoji="0" lang="en-US" altLang="ko-KR" sz="14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흥국씨앗 M" panose="020B0603000000000000" pitchFamily="50" charset="-127"/>
              <a:ea typeface="흥국씨앗 M" panose="020B0603000000000000" pitchFamily="50" charset="-127"/>
              <a:cs typeface="+mj-cs"/>
              <a:sym typeface="맑은 고딕"/>
            </a:endParaRPr>
          </a:p>
          <a:p>
            <a:pPr marL="0" marR="0" lvl="0" indent="0" algn="ctr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M" panose="020B0603000000000000" pitchFamily="50" charset="-127"/>
                <a:ea typeface="흥국씨앗 M" panose="020B0603000000000000" pitchFamily="50" charset="-127"/>
                <a:cs typeface="+mj-cs"/>
                <a:sym typeface="맑은 고딕"/>
              </a:rPr>
              <a:t>15</a:t>
            </a:r>
            <a:r>
              <a:rPr kumimoji="0" lang="ko-KR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M" panose="020B0603000000000000" pitchFamily="50" charset="-127"/>
                <a:ea typeface="흥국씨앗 M" panose="020B0603000000000000" pitchFamily="50" charset="-127"/>
                <a:cs typeface="+mj-cs"/>
                <a:sym typeface="맑은 고딕"/>
              </a:rPr>
              <a:t>만원</a:t>
            </a:r>
            <a:endParaRPr kumimoji="0" lang="ko-KR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흥국씨앗 M" panose="020B0603000000000000" pitchFamily="50" charset="-127"/>
              <a:ea typeface="흥국씨앗 M" panose="020B0603000000000000" pitchFamily="50" charset="-127"/>
              <a:cs typeface="+mj-cs"/>
              <a:sym typeface="맑은 고딕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9161388" y="4424952"/>
            <a:ext cx="1881292" cy="7552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t">
            <a:spAutoFit/>
          </a:bodyPr>
          <a:lstStyle/>
          <a:p>
            <a:pPr marL="0" marR="0" lvl="0" indent="0" algn="ctr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M" panose="020B0603000000000000" pitchFamily="50" charset="-127"/>
                <a:ea typeface="흥국씨앗 M" panose="020B0603000000000000" pitchFamily="50" charset="-127"/>
                <a:cs typeface="+mj-cs"/>
                <a:sym typeface="맑은 고딕"/>
              </a:rPr>
              <a:t>요양병원 제외</a:t>
            </a:r>
            <a:endParaRPr kumimoji="0" lang="en-US" altLang="ko-KR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흥국씨앗 M" panose="020B0603000000000000" pitchFamily="50" charset="-127"/>
              <a:ea typeface="흥국씨앗 M" panose="020B0603000000000000" pitchFamily="50" charset="-127"/>
              <a:cs typeface="+mj-cs"/>
              <a:sym typeface="맑은 고딕"/>
            </a:endParaRPr>
          </a:p>
          <a:p>
            <a:pPr marL="0" marR="0" lvl="0" indent="0" algn="ctr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흥국씨앗 M" panose="020B0603000000000000" pitchFamily="50" charset="-127"/>
                <a:ea typeface="흥국씨앗 M" panose="020B0603000000000000" pitchFamily="50" charset="-127"/>
                <a:cs typeface="+mj-cs"/>
                <a:sym typeface="맑은 고딕"/>
              </a:rPr>
              <a:t>30</a:t>
            </a:r>
            <a:r>
              <a:rPr kumimoji="0" lang="ko-KR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흥국씨앗 M" panose="020B0603000000000000" pitchFamily="50" charset="-127"/>
                <a:ea typeface="흥국씨앗 M" panose="020B0603000000000000" pitchFamily="50" charset="-127"/>
                <a:cs typeface="+mj-cs"/>
                <a:sym typeface="맑은 고딕"/>
              </a:rPr>
              <a:t>만원</a:t>
            </a:r>
            <a:endParaRPr kumimoji="0" lang="ko-KR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FF3399"/>
              </a:solidFill>
              <a:effectLst/>
              <a:uLnTx/>
              <a:uFillTx/>
              <a:latin typeface="흥국씨앗 M" panose="020B0603000000000000" pitchFamily="50" charset="-127"/>
              <a:ea typeface="흥국씨앗 M" panose="020B0603000000000000" pitchFamily="50" charset="-127"/>
              <a:cs typeface="+mj-cs"/>
              <a:sym typeface="맑은 고딕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975657" y="5095024"/>
            <a:ext cx="1554786" cy="60134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t">
            <a:spAutoFit/>
          </a:bodyPr>
          <a:lstStyle/>
          <a:p>
            <a:pPr marL="0" marR="0" lvl="0" indent="0" algn="ctr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M" panose="020B0603000000000000" pitchFamily="50" charset="-127"/>
                <a:ea typeface="흥국씨앗 M" panose="020B0603000000000000" pitchFamily="50" charset="-127"/>
                <a:cs typeface="+mj-cs"/>
                <a:sym typeface="맑은 고딕"/>
              </a:rPr>
              <a:t>요양병원</a:t>
            </a:r>
            <a:endParaRPr kumimoji="0" lang="en-US" altLang="ko-KR" sz="14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흥국씨앗 M" panose="020B0603000000000000" pitchFamily="50" charset="-127"/>
              <a:ea typeface="흥국씨앗 M" panose="020B0603000000000000" pitchFamily="50" charset="-127"/>
              <a:cs typeface="+mj-cs"/>
              <a:sym typeface="맑은 고딕"/>
            </a:endParaRPr>
          </a:p>
          <a:p>
            <a:pPr marL="0" marR="0" lvl="0" indent="0" algn="ctr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M" panose="020B0603000000000000" pitchFamily="50" charset="-127"/>
                <a:ea typeface="흥국씨앗 M" panose="020B0603000000000000" pitchFamily="50" charset="-127"/>
                <a:cs typeface="+mj-cs"/>
                <a:sym typeface="맑은 고딕"/>
              </a:rPr>
              <a:t>3</a:t>
            </a:r>
            <a:r>
              <a:rPr kumimoji="0" lang="ko-KR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M" panose="020B0603000000000000" pitchFamily="50" charset="-127"/>
                <a:ea typeface="흥국씨앗 M" panose="020B0603000000000000" pitchFamily="50" charset="-127"/>
                <a:cs typeface="+mj-cs"/>
                <a:sym typeface="맑은 고딕"/>
              </a:rPr>
              <a:t>만원</a:t>
            </a:r>
            <a:endParaRPr kumimoji="0" lang="ko-KR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흥국씨앗 M" panose="020B0603000000000000" pitchFamily="50" charset="-127"/>
              <a:ea typeface="흥국씨앗 M" panose="020B0603000000000000" pitchFamily="50" charset="-127"/>
              <a:cs typeface="+mj-cs"/>
              <a:sym typeface="맑은 고딕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9170717" y="5095024"/>
            <a:ext cx="1881292" cy="7552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t">
            <a:spAutoFit/>
          </a:bodyPr>
          <a:lstStyle/>
          <a:p>
            <a:pPr marL="0" marR="0" lvl="0" indent="0" algn="ctr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M" panose="020B0603000000000000" pitchFamily="50" charset="-127"/>
                <a:ea typeface="흥국씨앗 M" panose="020B0603000000000000" pitchFamily="50" charset="-127"/>
                <a:cs typeface="+mj-cs"/>
                <a:sym typeface="맑은 고딕"/>
              </a:rPr>
              <a:t>요양병원</a:t>
            </a:r>
            <a:endParaRPr kumimoji="0" lang="en-US" altLang="ko-KR" sz="18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흥국씨앗 M" panose="020B0603000000000000" pitchFamily="50" charset="-127"/>
              <a:ea typeface="흥국씨앗 M" panose="020B0603000000000000" pitchFamily="50" charset="-127"/>
              <a:cs typeface="+mj-cs"/>
              <a:sym typeface="맑은 고딕"/>
            </a:endParaRPr>
          </a:p>
          <a:p>
            <a:pPr marL="0" marR="0" lvl="0" indent="0" algn="ctr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흥국씨앗 M" panose="020B0603000000000000" pitchFamily="50" charset="-127"/>
                <a:ea typeface="흥국씨앗 M" panose="020B0603000000000000" pitchFamily="50" charset="-127"/>
                <a:cs typeface="+mj-cs"/>
                <a:sym typeface="맑은 고딕"/>
              </a:rPr>
              <a:t>6</a:t>
            </a:r>
            <a:r>
              <a:rPr kumimoji="0" lang="ko-KR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흥국씨앗 M" panose="020B0603000000000000" pitchFamily="50" charset="-127"/>
                <a:ea typeface="흥국씨앗 M" panose="020B0603000000000000" pitchFamily="50" charset="-127"/>
                <a:cs typeface="+mj-cs"/>
                <a:sym typeface="맑은 고딕"/>
              </a:rPr>
              <a:t>만원</a:t>
            </a:r>
            <a:endParaRPr kumimoji="0" lang="ko-KR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FF3399"/>
              </a:solidFill>
              <a:effectLst/>
              <a:uLnTx/>
              <a:uFillTx/>
              <a:latin typeface="흥국씨앗 M" panose="020B0603000000000000" pitchFamily="50" charset="-127"/>
              <a:ea typeface="흥국씨앗 M" panose="020B0603000000000000" pitchFamily="50" charset="-127"/>
              <a:cs typeface="+mj-cs"/>
              <a:sym typeface="맑은 고딕"/>
            </a:endParaRPr>
          </a:p>
        </p:txBody>
      </p:sp>
      <p:sp>
        <p:nvSpPr>
          <p:cNvPr id="40" name="자유형 39"/>
          <p:cNvSpPr>
            <a:spLocks/>
          </p:cNvSpPr>
          <p:nvPr/>
        </p:nvSpPr>
        <p:spPr>
          <a:xfrm rot="5400000" flipH="1">
            <a:off x="8322522" y="4518719"/>
            <a:ext cx="1164696" cy="1163209"/>
          </a:xfrm>
          <a:custGeom>
            <a:avLst/>
            <a:gdLst>
              <a:gd name="connsiteX0" fmla="*/ 0 w 2838450"/>
              <a:gd name="connsiteY0" fmla="*/ 933450 h 1162050"/>
              <a:gd name="connsiteX1" fmla="*/ 833437 w 2838450"/>
              <a:gd name="connsiteY1" fmla="*/ 361950 h 1162050"/>
              <a:gd name="connsiteX2" fmla="*/ 547687 w 2838450"/>
              <a:gd name="connsiteY2" fmla="*/ 361950 h 1162050"/>
              <a:gd name="connsiteX3" fmla="*/ 1395412 w 2838450"/>
              <a:gd name="connsiteY3" fmla="*/ 0 h 1162050"/>
              <a:gd name="connsiteX4" fmla="*/ 2238375 w 2838450"/>
              <a:gd name="connsiteY4" fmla="*/ 361950 h 1162050"/>
              <a:gd name="connsiteX5" fmla="*/ 1938337 w 2838450"/>
              <a:gd name="connsiteY5" fmla="*/ 366712 h 1162050"/>
              <a:gd name="connsiteX6" fmla="*/ 2838450 w 2838450"/>
              <a:gd name="connsiteY6" fmla="*/ 1162050 h 1162050"/>
              <a:gd name="connsiteX7" fmla="*/ 0 w 2838450"/>
              <a:gd name="connsiteY7" fmla="*/ 933450 h 1162050"/>
              <a:gd name="connsiteX0" fmla="*/ 0 w 2904344"/>
              <a:gd name="connsiteY0" fmla="*/ 1121469 h 1162050"/>
              <a:gd name="connsiteX1" fmla="*/ 899331 w 2904344"/>
              <a:gd name="connsiteY1" fmla="*/ 361950 h 1162050"/>
              <a:gd name="connsiteX2" fmla="*/ 613581 w 2904344"/>
              <a:gd name="connsiteY2" fmla="*/ 361950 h 1162050"/>
              <a:gd name="connsiteX3" fmla="*/ 1461306 w 2904344"/>
              <a:gd name="connsiteY3" fmla="*/ 0 h 1162050"/>
              <a:gd name="connsiteX4" fmla="*/ 2304269 w 2904344"/>
              <a:gd name="connsiteY4" fmla="*/ 361950 h 1162050"/>
              <a:gd name="connsiteX5" fmla="*/ 2004231 w 2904344"/>
              <a:gd name="connsiteY5" fmla="*/ 366712 h 1162050"/>
              <a:gd name="connsiteX6" fmla="*/ 2904344 w 2904344"/>
              <a:gd name="connsiteY6" fmla="*/ 1162050 h 1162050"/>
              <a:gd name="connsiteX7" fmla="*/ 0 w 2904344"/>
              <a:gd name="connsiteY7" fmla="*/ 1121469 h 1162050"/>
              <a:gd name="connsiteX0" fmla="*/ 0 w 2904344"/>
              <a:gd name="connsiteY0" fmla="*/ 1121469 h 1162050"/>
              <a:gd name="connsiteX1" fmla="*/ 899331 w 2904344"/>
              <a:gd name="connsiteY1" fmla="*/ 361950 h 1162050"/>
              <a:gd name="connsiteX2" fmla="*/ 613581 w 2904344"/>
              <a:gd name="connsiteY2" fmla="*/ 361950 h 1162050"/>
              <a:gd name="connsiteX3" fmla="*/ 1461306 w 2904344"/>
              <a:gd name="connsiteY3" fmla="*/ 0 h 1162050"/>
              <a:gd name="connsiteX4" fmla="*/ 2304269 w 2904344"/>
              <a:gd name="connsiteY4" fmla="*/ 361950 h 1162050"/>
              <a:gd name="connsiteX5" fmla="*/ 2004231 w 2904344"/>
              <a:gd name="connsiteY5" fmla="*/ 366712 h 1162050"/>
              <a:gd name="connsiteX6" fmla="*/ 2904344 w 2904344"/>
              <a:gd name="connsiteY6" fmla="*/ 1162050 h 1162050"/>
              <a:gd name="connsiteX7" fmla="*/ 0 w 2904344"/>
              <a:gd name="connsiteY7" fmla="*/ 1121469 h 1162050"/>
              <a:gd name="connsiteX0" fmla="*/ 0 w 2904344"/>
              <a:gd name="connsiteY0" fmla="*/ 1121469 h 1162050"/>
              <a:gd name="connsiteX1" fmla="*/ 899331 w 2904344"/>
              <a:gd name="connsiteY1" fmla="*/ 361950 h 1162050"/>
              <a:gd name="connsiteX2" fmla="*/ 613581 w 2904344"/>
              <a:gd name="connsiteY2" fmla="*/ 361950 h 1162050"/>
              <a:gd name="connsiteX3" fmla="*/ 1461306 w 2904344"/>
              <a:gd name="connsiteY3" fmla="*/ 0 h 1162050"/>
              <a:gd name="connsiteX4" fmla="*/ 2304269 w 2904344"/>
              <a:gd name="connsiteY4" fmla="*/ 361950 h 1162050"/>
              <a:gd name="connsiteX5" fmla="*/ 2004231 w 2904344"/>
              <a:gd name="connsiteY5" fmla="*/ 366712 h 1162050"/>
              <a:gd name="connsiteX6" fmla="*/ 2904344 w 2904344"/>
              <a:gd name="connsiteY6" fmla="*/ 1162050 h 1162050"/>
              <a:gd name="connsiteX7" fmla="*/ 0 w 2904344"/>
              <a:gd name="connsiteY7" fmla="*/ 1121469 h 1162050"/>
              <a:gd name="connsiteX0" fmla="*/ 0 w 2904344"/>
              <a:gd name="connsiteY0" fmla="*/ 1121469 h 1162050"/>
              <a:gd name="connsiteX1" fmla="*/ 899331 w 2904344"/>
              <a:gd name="connsiteY1" fmla="*/ 361950 h 1162050"/>
              <a:gd name="connsiteX2" fmla="*/ 613581 w 2904344"/>
              <a:gd name="connsiteY2" fmla="*/ 361950 h 1162050"/>
              <a:gd name="connsiteX3" fmla="*/ 1461306 w 2904344"/>
              <a:gd name="connsiteY3" fmla="*/ 0 h 1162050"/>
              <a:gd name="connsiteX4" fmla="*/ 2304269 w 2904344"/>
              <a:gd name="connsiteY4" fmla="*/ 361950 h 1162050"/>
              <a:gd name="connsiteX5" fmla="*/ 2004231 w 2904344"/>
              <a:gd name="connsiteY5" fmla="*/ 366712 h 1162050"/>
              <a:gd name="connsiteX6" fmla="*/ 2904344 w 2904344"/>
              <a:gd name="connsiteY6" fmla="*/ 1162050 h 1162050"/>
              <a:gd name="connsiteX7" fmla="*/ 0 w 2904344"/>
              <a:gd name="connsiteY7" fmla="*/ 1121469 h 1162050"/>
              <a:gd name="connsiteX0" fmla="*/ 0 w 2904344"/>
              <a:gd name="connsiteY0" fmla="*/ 1121469 h 1162050"/>
              <a:gd name="connsiteX1" fmla="*/ 899331 w 2904344"/>
              <a:gd name="connsiteY1" fmla="*/ 361950 h 1162050"/>
              <a:gd name="connsiteX2" fmla="*/ 613581 w 2904344"/>
              <a:gd name="connsiteY2" fmla="*/ 361950 h 1162050"/>
              <a:gd name="connsiteX3" fmla="*/ 1461306 w 2904344"/>
              <a:gd name="connsiteY3" fmla="*/ 0 h 1162050"/>
              <a:gd name="connsiteX4" fmla="*/ 2304269 w 2904344"/>
              <a:gd name="connsiteY4" fmla="*/ 361950 h 1162050"/>
              <a:gd name="connsiteX5" fmla="*/ 2004231 w 2904344"/>
              <a:gd name="connsiteY5" fmla="*/ 366712 h 1162050"/>
              <a:gd name="connsiteX6" fmla="*/ 2904344 w 2904344"/>
              <a:gd name="connsiteY6" fmla="*/ 1162050 h 1162050"/>
              <a:gd name="connsiteX7" fmla="*/ 0 w 2904344"/>
              <a:gd name="connsiteY7" fmla="*/ 1121469 h 1162050"/>
              <a:gd name="connsiteX0" fmla="*/ 0 w 2904344"/>
              <a:gd name="connsiteY0" fmla="*/ 1121469 h 1162050"/>
              <a:gd name="connsiteX1" fmla="*/ 899331 w 2904344"/>
              <a:gd name="connsiteY1" fmla="*/ 361950 h 1162050"/>
              <a:gd name="connsiteX2" fmla="*/ 613581 w 2904344"/>
              <a:gd name="connsiteY2" fmla="*/ 361950 h 1162050"/>
              <a:gd name="connsiteX3" fmla="*/ 1461306 w 2904344"/>
              <a:gd name="connsiteY3" fmla="*/ 0 h 1162050"/>
              <a:gd name="connsiteX4" fmla="*/ 2304269 w 2904344"/>
              <a:gd name="connsiteY4" fmla="*/ 361950 h 1162050"/>
              <a:gd name="connsiteX5" fmla="*/ 2004231 w 2904344"/>
              <a:gd name="connsiteY5" fmla="*/ 366712 h 1162050"/>
              <a:gd name="connsiteX6" fmla="*/ 2904344 w 2904344"/>
              <a:gd name="connsiteY6" fmla="*/ 1162050 h 1162050"/>
              <a:gd name="connsiteX7" fmla="*/ 0 w 2904344"/>
              <a:gd name="connsiteY7" fmla="*/ 1121469 h 1162050"/>
              <a:gd name="connsiteX0" fmla="*/ 0 w 2904344"/>
              <a:gd name="connsiteY0" fmla="*/ 1121469 h 1162050"/>
              <a:gd name="connsiteX1" fmla="*/ 899331 w 2904344"/>
              <a:gd name="connsiteY1" fmla="*/ 361950 h 1162050"/>
              <a:gd name="connsiteX2" fmla="*/ 613581 w 2904344"/>
              <a:gd name="connsiteY2" fmla="*/ 361950 h 1162050"/>
              <a:gd name="connsiteX3" fmla="*/ 1461306 w 2904344"/>
              <a:gd name="connsiteY3" fmla="*/ 0 h 1162050"/>
              <a:gd name="connsiteX4" fmla="*/ 2304269 w 2904344"/>
              <a:gd name="connsiteY4" fmla="*/ 361950 h 1162050"/>
              <a:gd name="connsiteX5" fmla="*/ 2004231 w 2904344"/>
              <a:gd name="connsiteY5" fmla="*/ 366712 h 1162050"/>
              <a:gd name="connsiteX6" fmla="*/ 2904344 w 2904344"/>
              <a:gd name="connsiteY6" fmla="*/ 1162050 h 1162050"/>
              <a:gd name="connsiteX7" fmla="*/ 0 w 2904344"/>
              <a:gd name="connsiteY7" fmla="*/ 1121469 h 1162050"/>
              <a:gd name="connsiteX0" fmla="*/ 0 w 2904344"/>
              <a:gd name="connsiteY0" fmla="*/ 1121469 h 1162050"/>
              <a:gd name="connsiteX1" fmla="*/ 899331 w 2904344"/>
              <a:gd name="connsiteY1" fmla="*/ 361950 h 1162050"/>
              <a:gd name="connsiteX2" fmla="*/ 613581 w 2904344"/>
              <a:gd name="connsiteY2" fmla="*/ 361950 h 1162050"/>
              <a:gd name="connsiteX3" fmla="*/ 1461306 w 2904344"/>
              <a:gd name="connsiteY3" fmla="*/ 0 h 1162050"/>
              <a:gd name="connsiteX4" fmla="*/ 2304269 w 2904344"/>
              <a:gd name="connsiteY4" fmla="*/ 361950 h 1162050"/>
              <a:gd name="connsiteX5" fmla="*/ 2004231 w 2904344"/>
              <a:gd name="connsiteY5" fmla="*/ 366712 h 1162050"/>
              <a:gd name="connsiteX6" fmla="*/ 2904344 w 2904344"/>
              <a:gd name="connsiteY6" fmla="*/ 1162050 h 1162050"/>
              <a:gd name="connsiteX7" fmla="*/ 0 w 2904344"/>
              <a:gd name="connsiteY7" fmla="*/ 1121469 h 1162050"/>
              <a:gd name="connsiteX0" fmla="*/ 0 w 2904344"/>
              <a:gd name="connsiteY0" fmla="*/ 1121469 h 1162050"/>
              <a:gd name="connsiteX1" fmla="*/ 899331 w 2904344"/>
              <a:gd name="connsiteY1" fmla="*/ 361950 h 1162050"/>
              <a:gd name="connsiteX2" fmla="*/ 613581 w 2904344"/>
              <a:gd name="connsiteY2" fmla="*/ 361950 h 1162050"/>
              <a:gd name="connsiteX3" fmla="*/ 1461306 w 2904344"/>
              <a:gd name="connsiteY3" fmla="*/ 0 h 1162050"/>
              <a:gd name="connsiteX4" fmla="*/ 2304269 w 2904344"/>
              <a:gd name="connsiteY4" fmla="*/ 361950 h 1162050"/>
              <a:gd name="connsiteX5" fmla="*/ 2004231 w 2904344"/>
              <a:gd name="connsiteY5" fmla="*/ 366712 h 1162050"/>
              <a:gd name="connsiteX6" fmla="*/ 2904344 w 2904344"/>
              <a:gd name="connsiteY6" fmla="*/ 1162050 h 1162050"/>
              <a:gd name="connsiteX7" fmla="*/ 0 w 2904344"/>
              <a:gd name="connsiteY7" fmla="*/ 1121469 h 1162050"/>
              <a:gd name="connsiteX0" fmla="*/ 0 w 2904344"/>
              <a:gd name="connsiteY0" fmla="*/ 1121469 h 1162050"/>
              <a:gd name="connsiteX1" fmla="*/ 899331 w 2904344"/>
              <a:gd name="connsiteY1" fmla="*/ 361950 h 1162050"/>
              <a:gd name="connsiteX2" fmla="*/ 613581 w 2904344"/>
              <a:gd name="connsiteY2" fmla="*/ 361950 h 1162050"/>
              <a:gd name="connsiteX3" fmla="*/ 1461306 w 2904344"/>
              <a:gd name="connsiteY3" fmla="*/ 0 h 1162050"/>
              <a:gd name="connsiteX4" fmla="*/ 2304269 w 2904344"/>
              <a:gd name="connsiteY4" fmla="*/ 361950 h 1162050"/>
              <a:gd name="connsiteX5" fmla="*/ 2004231 w 2904344"/>
              <a:gd name="connsiteY5" fmla="*/ 366712 h 1162050"/>
              <a:gd name="connsiteX6" fmla="*/ 2904344 w 2904344"/>
              <a:gd name="connsiteY6" fmla="*/ 1162050 h 1162050"/>
              <a:gd name="connsiteX7" fmla="*/ 0 w 2904344"/>
              <a:gd name="connsiteY7" fmla="*/ 1121469 h 1162050"/>
              <a:gd name="connsiteX0" fmla="*/ 0 w 2904344"/>
              <a:gd name="connsiteY0" fmla="*/ 1121469 h 1162050"/>
              <a:gd name="connsiteX1" fmla="*/ 899331 w 2904344"/>
              <a:gd name="connsiteY1" fmla="*/ 361950 h 1162050"/>
              <a:gd name="connsiteX2" fmla="*/ 613581 w 2904344"/>
              <a:gd name="connsiteY2" fmla="*/ 361950 h 1162050"/>
              <a:gd name="connsiteX3" fmla="*/ 1461306 w 2904344"/>
              <a:gd name="connsiteY3" fmla="*/ 0 h 1162050"/>
              <a:gd name="connsiteX4" fmla="*/ 2304269 w 2904344"/>
              <a:gd name="connsiteY4" fmla="*/ 361950 h 1162050"/>
              <a:gd name="connsiteX5" fmla="*/ 2004231 w 2904344"/>
              <a:gd name="connsiteY5" fmla="*/ 366712 h 1162050"/>
              <a:gd name="connsiteX6" fmla="*/ 2904344 w 2904344"/>
              <a:gd name="connsiteY6" fmla="*/ 1162050 h 1162050"/>
              <a:gd name="connsiteX7" fmla="*/ 0 w 2904344"/>
              <a:gd name="connsiteY7" fmla="*/ 1121469 h 1162050"/>
              <a:gd name="connsiteX0" fmla="*/ 0 w 2904344"/>
              <a:gd name="connsiteY0" fmla="*/ 1193477 h 1193477"/>
              <a:gd name="connsiteX1" fmla="*/ 899331 w 2904344"/>
              <a:gd name="connsiteY1" fmla="*/ 361950 h 1193477"/>
              <a:gd name="connsiteX2" fmla="*/ 613581 w 2904344"/>
              <a:gd name="connsiteY2" fmla="*/ 361950 h 1193477"/>
              <a:gd name="connsiteX3" fmla="*/ 1461306 w 2904344"/>
              <a:gd name="connsiteY3" fmla="*/ 0 h 1193477"/>
              <a:gd name="connsiteX4" fmla="*/ 2304269 w 2904344"/>
              <a:gd name="connsiteY4" fmla="*/ 361950 h 1193477"/>
              <a:gd name="connsiteX5" fmla="*/ 2004231 w 2904344"/>
              <a:gd name="connsiteY5" fmla="*/ 366712 h 1193477"/>
              <a:gd name="connsiteX6" fmla="*/ 2904344 w 2904344"/>
              <a:gd name="connsiteY6" fmla="*/ 1162050 h 1193477"/>
              <a:gd name="connsiteX7" fmla="*/ 0 w 2904344"/>
              <a:gd name="connsiteY7" fmla="*/ 1193477 h 1193477"/>
              <a:gd name="connsiteX0" fmla="*/ 0 w 2904344"/>
              <a:gd name="connsiteY0" fmla="*/ 1193477 h 1193477"/>
              <a:gd name="connsiteX1" fmla="*/ 899331 w 2904344"/>
              <a:gd name="connsiteY1" fmla="*/ 361950 h 1193477"/>
              <a:gd name="connsiteX2" fmla="*/ 613581 w 2904344"/>
              <a:gd name="connsiteY2" fmla="*/ 361950 h 1193477"/>
              <a:gd name="connsiteX3" fmla="*/ 1461306 w 2904344"/>
              <a:gd name="connsiteY3" fmla="*/ 0 h 1193477"/>
              <a:gd name="connsiteX4" fmla="*/ 2304269 w 2904344"/>
              <a:gd name="connsiteY4" fmla="*/ 361950 h 1193477"/>
              <a:gd name="connsiteX5" fmla="*/ 2004231 w 2904344"/>
              <a:gd name="connsiteY5" fmla="*/ 366712 h 1193477"/>
              <a:gd name="connsiteX6" fmla="*/ 2904344 w 2904344"/>
              <a:gd name="connsiteY6" fmla="*/ 1162050 h 1193477"/>
              <a:gd name="connsiteX7" fmla="*/ 0 w 2904344"/>
              <a:gd name="connsiteY7" fmla="*/ 1193477 h 1193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04344" h="1193477">
                <a:moveTo>
                  <a:pt x="0" y="1193477"/>
                </a:moveTo>
                <a:cubicBezTo>
                  <a:pt x="569479" y="906967"/>
                  <a:pt x="742380" y="688074"/>
                  <a:pt x="899331" y="361950"/>
                </a:cubicBezTo>
                <a:lnTo>
                  <a:pt x="613581" y="361950"/>
                </a:lnTo>
                <a:lnTo>
                  <a:pt x="1461306" y="0"/>
                </a:lnTo>
                <a:lnTo>
                  <a:pt x="2304269" y="361950"/>
                </a:lnTo>
                <a:lnTo>
                  <a:pt x="2004231" y="366712"/>
                </a:lnTo>
                <a:cubicBezTo>
                  <a:pt x="2128069" y="652587"/>
                  <a:pt x="2411537" y="956183"/>
                  <a:pt x="2904344" y="1162050"/>
                </a:cubicBezTo>
                <a:lnTo>
                  <a:pt x="0" y="1193477"/>
                </a:lnTo>
                <a:close/>
              </a:path>
            </a:pathLst>
          </a:custGeom>
          <a:gradFill>
            <a:gsLst>
              <a:gs pos="24000">
                <a:srgbClr val="ADADAD"/>
              </a:gs>
              <a:gs pos="100000">
                <a:schemeClr val="bg1">
                  <a:alpha val="0"/>
                </a:schemeClr>
              </a:gs>
            </a:gsLst>
            <a:lin ang="5400000" scaled="1"/>
          </a:gradFill>
          <a:ln w="19050">
            <a:noFill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0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고딕13" panose="02020600000000000000" pitchFamily="18" charset="-127"/>
              <a:ea typeface="a고딕13" panose="02020600000000000000" pitchFamily="18" charset="-127"/>
              <a:cs typeface="Helvetica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8382079" y="4895962"/>
            <a:ext cx="1010592" cy="38557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t">
            <a:spAutoFit/>
          </a:bodyPr>
          <a:lstStyle/>
          <a:p>
            <a:pPr marL="0" marR="0" lvl="0" indent="0" algn="ctr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10</a:t>
            </a:r>
            <a:r>
              <a:rPr kumimoji="0" lang="ko-KR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년 후</a:t>
            </a:r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cs typeface="+mj-cs"/>
              <a:sym typeface="맑은 고딕"/>
            </a:endParaRP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latinLnBrk="0" hangingPunct="0"/>
            <a:fld id="{86CB4B4D-7CA3-9044-876B-883B54F8677D}" type="slidenum">
              <a:rPr lang="en-US" altLang="ko-KR" kern="0" smtClean="0">
                <a:solidFill>
                  <a:srgbClr val="222222"/>
                </a:solidFill>
              </a:rPr>
              <a:pPr latinLnBrk="0" hangingPunct="0"/>
              <a:t>11</a:t>
            </a:fld>
            <a:r>
              <a:rPr lang="en-US" altLang="ko-KR" kern="0" smtClean="0">
                <a:solidFill>
                  <a:srgbClr val="222222"/>
                </a:solidFill>
              </a:rPr>
              <a:t>/22</a:t>
            </a:r>
            <a:endParaRPr lang="en-US" altLang="ko-KR" kern="0" dirty="0">
              <a:solidFill>
                <a:srgbClr val="22222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7083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dissolve/>
      </p:transition>
    </mc:Choice>
    <mc:Fallback xmlns:a14="http://schemas.microsoft.com/office/drawing/2010/main" xmlns:m="http://schemas.openxmlformats.org/officeDocument/2006/math" xmlns="">
      <p:transition spd="fast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직사각형 20"/>
          <p:cNvSpPr/>
          <p:nvPr/>
        </p:nvSpPr>
        <p:spPr>
          <a:xfrm>
            <a:off x="239772" y="191872"/>
            <a:ext cx="8186857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(</a:t>
            </a:r>
            <a:r>
              <a:rPr kumimoji="0" lang="ko-KR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무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)</a:t>
            </a:r>
            <a:r>
              <a:rPr kumimoji="0" lang="ko-KR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흥국생명 다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(</a:t>
            </a:r>
            <a:r>
              <a:rPr kumimoji="0" lang="ko-KR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多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)</a:t>
            </a:r>
            <a:r>
              <a:rPr kumimoji="0" lang="ko-KR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사랑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THE</a:t>
            </a:r>
            <a:r>
              <a:rPr kumimoji="0" lang="ko-KR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간편건강보험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(</a:t>
            </a:r>
            <a:r>
              <a:rPr kumimoji="0" lang="ko-KR" altLang="en-US" sz="3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갱신형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)</a:t>
            </a:r>
            <a:endParaRPr kumimoji="0" lang="ko-KR" altLang="en-US" sz="3000" b="0" i="0" u="none" strike="noStrike" kern="1200" cap="none" spc="0" normalizeH="0" baseline="0" noProof="0" dirty="0">
              <a:ln>
                <a:noFill/>
              </a:ln>
              <a:solidFill>
                <a:srgbClr val="2D1264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cs typeface="+mj-cs"/>
              <a:sym typeface="맑은 고딕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00634" y="6286057"/>
            <a:ext cx="80536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*</a:t>
            </a:r>
            <a:r>
              <a:rPr kumimoji="0" lang="ko-KR" altLang="en-US" sz="9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갱신형상품</a:t>
            </a:r>
            <a:r>
              <a:rPr kumimoji="0" lang="ko-KR" alt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 및 갱신형특약의 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경우 </a:t>
            </a:r>
            <a:r>
              <a:rPr kumimoji="0" lang="ko-KR" altLang="en-US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갱신시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 보험료가 인상될 수 있습니다</a:t>
            </a: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. 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각 </a:t>
            </a:r>
            <a:r>
              <a:rPr kumimoji="0" lang="ko-KR" altLang="en-US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해당특약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 가입시 보장이며 기타 자세한 사항은 약관 및 </a:t>
            </a:r>
            <a:r>
              <a:rPr kumimoji="0" lang="ko-KR" altLang="en-US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상품설명서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 참조 바랍니다</a:t>
            </a: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.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경기천년제목 Medium" panose="02020603020101020101" pitchFamily="18" charset="-127"/>
              <a:ea typeface="경기천년제목 Medium" panose="02020603020101020101" pitchFamily="18" charset="-127"/>
              <a:cs typeface="Helvetica"/>
              <a:sym typeface="맑은 고딕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58800" y="1091853"/>
            <a:ext cx="11125200" cy="60134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t">
            <a:spAutoFit/>
          </a:bodyPr>
          <a:lstStyle/>
          <a:p>
            <a:pPr marL="0" marR="0" lvl="0" indent="0" algn="ctr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기존에도 </a:t>
            </a:r>
            <a:r>
              <a:rPr kumimoji="0" lang="ko-KR" alt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체증형</a:t>
            </a:r>
            <a:r>
              <a:rPr kumimoji="0" lang="ko-KR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 상품은 있었는데</a:t>
            </a:r>
            <a:r>
              <a:rPr kumimoji="0" lang="en-US" altLang="ko-K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.. </a:t>
            </a:r>
            <a:r>
              <a:rPr kumimoji="0" lang="ko-KR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뭐가 다른가요</a:t>
            </a:r>
            <a:r>
              <a:rPr kumimoji="0" lang="en-US" altLang="ko-K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?</a:t>
            </a:r>
            <a:endParaRPr kumimoji="0" lang="ko-KR" altLang="en-US" sz="2800" b="0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cs typeface="+mj-cs"/>
              <a:sym typeface="맑은 고딕"/>
            </a:endParaRPr>
          </a:p>
        </p:txBody>
      </p:sp>
      <p:sp>
        <p:nvSpPr>
          <p:cNvPr id="37" name="모서리가 둥근 직사각형"/>
          <p:cNvSpPr/>
          <p:nvPr/>
        </p:nvSpPr>
        <p:spPr>
          <a:xfrm>
            <a:off x="6553445" y="1786460"/>
            <a:ext cx="3271941" cy="2180398"/>
          </a:xfrm>
          <a:prstGeom prst="roundRect">
            <a:avLst>
              <a:gd name="adj" fmla="val 3691"/>
            </a:avLst>
          </a:prstGeom>
          <a:solidFill>
            <a:schemeClr val="tx1">
              <a:lumMod val="50000"/>
              <a:lumOff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400" spc="-300">
                <a:solidFill>
                  <a:srgbClr val="FFFFFF"/>
                </a:solidFill>
                <a:latin typeface="배달의민족 한나는 열한살 OTF"/>
                <a:ea typeface="배달의민족 한나는 열한살 OTF"/>
                <a:cs typeface="배달의민족 한나는 열한살 OTF"/>
                <a:sym typeface="배달의민족 한나는 열한살 OTF"/>
              </a:defRPr>
            </a:pPr>
            <a:endParaRPr kumimoji="0" sz="4400" b="0" i="0" u="none" strike="noStrike" kern="1200" cap="none" spc="-30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sym typeface="배달의민족 한나는 열한살 OTF"/>
            </a:endParaRPr>
          </a:p>
        </p:txBody>
      </p:sp>
      <p:sp>
        <p:nvSpPr>
          <p:cNvPr id="38" name="다사랑통합보험&amp;암만보는다사랑…"/>
          <p:cNvSpPr txBox="1"/>
          <p:nvPr/>
        </p:nvSpPr>
        <p:spPr>
          <a:xfrm>
            <a:off x="6801352" y="2087813"/>
            <a:ext cx="170517" cy="138924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84402" tIns="84402" rIns="84402" bIns="84402" numCol="1" anchor="t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0" spc="343">
                <a:solidFill>
                  <a:srgbClr val="222222"/>
                </a:solidFill>
                <a:latin typeface="배달의민족 한나는 열한살 OTF"/>
                <a:ea typeface="배달의민족 한나는 열한살 OTF"/>
                <a:cs typeface="배달의민족 한나는 열한살 OTF"/>
                <a:sym typeface="배달의민족 한나는 열한살 OTF"/>
              </a:defRPr>
            </a:pPr>
            <a:endParaRPr kumimoji="0" sz="7200" b="0" i="0" u="none" strike="noStrike" kern="1200" cap="none" spc="23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sym typeface="배달의민족 한나는 열한살 OTF"/>
            </a:endParaRPr>
          </a:p>
        </p:txBody>
      </p:sp>
      <p:cxnSp>
        <p:nvCxnSpPr>
          <p:cNvPr id="39" name="직선 연결선 38"/>
          <p:cNvCxnSpPr/>
          <p:nvPr/>
        </p:nvCxnSpPr>
        <p:spPr>
          <a:xfrm>
            <a:off x="6779517" y="2914125"/>
            <a:ext cx="2737967" cy="0"/>
          </a:xfrm>
          <a:prstGeom prst="line">
            <a:avLst/>
          </a:prstGeom>
          <a:noFill/>
          <a:ln w="76200" cap="flat">
            <a:solidFill>
              <a:srgbClr val="FFFFFF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40" name="TextBox 39"/>
          <p:cNvSpPr txBox="1"/>
          <p:nvPr/>
        </p:nvSpPr>
        <p:spPr>
          <a:xfrm>
            <a:off x="6577443" y="1870552"/>
            <a:ext cx="3247944" cy="10322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t">
            <a:spAutoFit/>
          </a:bodyPr>
          <a:lstStyle/>
          <a:p>
            <a:pPr marL="0" marR="0" lvl="0" indent="0" algn="ctr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OO</a:t>
            </a:r>
            <a:r>
              <a:rPr kumimoji="0" lang="ko-KR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손보 </a:t>
            </a:r>
            <a:r>
              <a:rPr kumimoji="0" lang="ko-KR" alt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체증형</a:t>
            </a:r>
            <a:endParaRPr kumimoji="0" lang="en-US" altLang="ko-KR" sz="2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cs typeface="+mj-cs"/>
              <a:sym typeface="맑은 고딕"/>
            </a:endParaRPr>
          </a:p>
          <a:p>
            <a:pPr marL="0" marR="0" lvl="0" indent="0" algn="ctr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간병인사용입원일당</a:t>
            </a:r>
            <a:endParaRPr kumimoji="0" lang="en-US" altLang="ko-KR" sz="2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cs typeface="+mj-cs"/>
              <a:sym typeface="맑은 고딕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571595" y="2951413"/>
            <a:ext cx="3228392" cy="100144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t">
            <a:spAutoFit/>
          </a:bodyPr>
          <a:lstStyle/>
          <a:p>
            <a:pPr marL="0" marR="0" lvl="0" indent="0" algn="ctr" defTabSz="18288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 </a:t>
            </a:r>
            <a:r>
              <a:rPr kumimoji="0" lang="en-US" altLang="ko-K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5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년 마다 </a:t>
            </a:r>
            <a:r>
              <a:rPr kumimoji="0" lang="en-US" altLang="ko-K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10%</a:t>
            </a:r>
          </a:p>
          <a:p>
            <a:pPr marL="0" marR="0" lvl="0" indent="0" algn="ctr" defTabSz="18288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Or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납입기간 이후 </a:t>
            </a:r>
            <a:r>
              <a:rPr kumimoji="0" lang="en-US" altLang="ko-K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2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배</a:t>
            </a:r>
            <a:endParaRPr kumimoji="0" lang="en-US" altLang="ko-KR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cs typeface="+mj-cs"/>
              <a:sym typeface="맑은 고딕"/>
            </a:endParaRPr>
          </a:p>
        </p:txBody>
      </p:sp>
      <p:pic>
        <p:nvPicPr>
          <p:cNvPr id="42" name="Picture 3">
            <a:extLst>
              <a:ext uri="{FF2B5EF4-FFF2-40B4-BE49-F238E27FC236}">
                <a16:creationId xmlns:a16="http://schemas.microsoft.com/office/drawing/2014/main" id="{FABFE918-60B4-4D3E-BA3D-443C10654D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98295" y="2578881"/>
            <a:ext cx="969819" cy="80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모서리가 둥근 직사각형"/>
          <p:cNvSpPr/>
          <p:nvPr/>
        </p:nvSpPr>
        <p:spPr>
          <a:xfrm>
            <a:off x="1875775" y="1786460"/>
            <a:ext cx="3718145" cy="2180398"/>
          </a:xfrm>
          <a:prstGeom prst="roundRect">
            <a:avLst>
              <a:gd name="adj" fmla="val 3691"/>
            </a:avLst>
          </a:prstGeom>
          <a:solidFill>
            <a:srgbClr val="FF3399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400" spc="-300">
                <a:solidFill>
                  <a:srgbClr val="FFFFFF"/>
                </a:solidFill>
                <a:latin typeface="배달의민족 한나는 열한살 OTF"/>
                <a:ea typeface="배달의민족 한나는 열한살 OTF"/>
                <a:cs typeface="배달의민족 한나는 열한살 OTF"/>
                <a:sym typeface="배달의민족 한나는 열한살 OTF"/>
              </a:defRPr>
            </a:pPr>
            <a:endParaRPr kumimoji="0" sz="4400" b="0" i="0" u="none" strike="noStrike" kern="1200" cap="none" spc="-30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sym typeface="배달의민족 한나는 열한살 OTF"/>
            </a:endParaRPr>
          </a:p>
        </p:txBody>
      </p:sp>
      <p:sp>
        <p:nvSpPr>
          <p:cNvPr id="33" name="다사랑통합보험&amp;암만보는다사랑…"/>
          <p:cNvSpPr txBox="1"/>
          <p:nvPr/>
        </p:nvSpPr>
        <p:spPr>
          <a:xfrm>
            <a:off x="2157490" y="2087813"/>
            <a:ext cx="170517" cy="138924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84402" tIns="84402" rIns="84402" bIns="84402" numCol="1" anchor="t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0" spc="343">
                <a:solidFill>
                  <a:srgbClr val="222222"/>
                </a:solidFill>
                <a:latin typeface="배달의민족 한나는 열한살 OTF"/>
                <a:ea typeface="배달의민족 한나는 열한살 OTF"/>
                <a:cs typeface="배달의민족 한나는 열한살 OTF"/>
                <a:sym typeface="배달의민족 한나는 열한살 OTF"/>
              </a:defRPr>
            </a:pPr>
            <a:endParaRPr kumimoji="0" sz="7200" b="0" i="0" u="none" strike="noStrike" kern="1200" cap="none" spc="23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sym typeface="배달의민족 한나는 열한살 OTF"/>
            </a:endParaRPr>
          </a:p>
        </p:txBody>
      </p:sp>
      <p:cxnSp>
        <p:nvCxnSpPr>
          <p:cNvPr id="34" name="직선 연결선 33"/>
          <p:cNvCxnSpPr/>
          <p:nvPr/>
        </p:nvCxnSpPr>
        <p:spPr>
          <a:xfrm>
            <a:off x="2132677" y="2914125"/>
            <a:ext cx="3111352" cy="0"/>
          </a:xfrm>
          <a:prstGeom prst="line">
            <a:avLst/>
          </a:prstGeom>
          <a:noFill/>
          <a:ln w="76200" cap="flat">
            <a:solidFill>
              <a:srgbClr val="FFFFFF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5" name="TextBox 34"/>
          <p:cNvSpPr txBox="1"/>
          <p:nvPr/>
        </p:nvSpPr>
        <p:spPr>
          <a:xfrm>
            <a:off x="1903045" y="1846513"/>
            <a:ext cx="3690876" cy="10322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t">
            <a:spAutoFit/>
          </a:bodyPr>
          <a:lstStyle/>
          <a:p>
            <a:pPr marL="0" marR="0" lvl="0" indent="0" algn="ctr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흥국생명 </a:t>
            </a:r>
            <a:r>
              <a:rPr kumimoji="0" lang="ko-KR" alt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체증형</a:t>
            </a:r>
            <a:endParaRPr kumimoji="0" lang="en-US" altLang="ko-KR" sz="2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cs typeface="+mj-cs"/>
              <a:sym typeface="맑은 고딕"/>
            </a:endParaRPr>
          </a:p>
          <a:p>
            <a:pPr marL="0" marR="0" lvl="0" indent="0" algn="ctr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간병인사용입원일당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925264" y="2934631"/>
            <a:ext cx="3668657" cy="10322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t">
            <a:spAutoFit/>
          </a:bodyPr>
          <a:lstStyle/>
          <a:p>
            <a:pPr marL="0" marR="0" lvl="0" indent="0" algn="ctr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가입</a:t>
            </a:r>
            <a:r>
              <a:rPr kumimoji="0" lang="ko-KR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 </a:t>
            </a:r>
            <a:r>
              <a:rPr kumimoji="0" lang="en-US" altLang="ko-K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10</a:t>
            </a:r>
            <a:r>
              <a:rPr kumimoji="0" lang="ko-KR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년 후</a:t>
            </a:r>
            <a:endParaRPr kumimoji="0" lang="en-US" altLang="ko-KR" sz="2800" b="0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cs typeface="+mj-cs"/>
              <a:sym typeface="맑은 고딕"/>
            </a:endParaRPr>
          </a:p>
          <a:p>
            <a:pPr marL="0" marR="0" lvl="0" indent="0" algn="ctr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2</a:t>
            </a:r>
            <a:r>
              <a:rPr kumimoji="0" lang="ko-KR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배</a:t>
            </a:r>
            <a:r>
              <a:rPr kumimoji="0" lang="en-US" altLang="ko-K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 </a:t>
            </a:r>
            <a:r>
              <a:rPr kumimoji="0" lang="ko-KR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보장</a:t>
            </a:r>
            <a:r>
              <a:rPr kumimoji="0" lang="en-US" altLang="ko-K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!</a:t>
            </a:r>
            <a:endParaRPr kumimoji="0" lang="ko-KR" altLang="en-US" sz="28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cs typeface="+mj-cs"/>
              <a:sym typeface="맑은 고딕"/>
            </a:endParaRPr>
          </a:p>
        </p:txBody>
      </p:sp>
      <p:sp>
        <p:nvSpPr>
          <p:cNvPr id="43" name="모서리가 둥근 직사각형"/>
          <p:cNvSpPr/>
          <p:nvPr/>
        </p:nvSpPr>
        <p:spPr>
          <a:xfrm>
            <a:off x="1858690" y="4054886"/>
            <a:ext cx="3756876" cy="2145888"/>
          </a:xfrm>
          <a:prstGeom prst="roundRect">
            <a:avLst>
              <a:gd name="adj" fmla="val 3691"/>
            </a:avLst>
          </a:prstGeom>
          <a:solidFill>
            <a:srgbClr val="7030A0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400" spc="-300">
                <a:solidFill>
                  <a:srgbClr val="FFFFFF"/>
                </a:solidFill>
                <a:latin typeface="배달의민족 한나는 열한살 OTF"/>
                <a:ea typeface="배달의민족 한나는 열한살 OTF"/>
                <a:cs typeface="배달의민족 한나는 열한살 OTF"/>
                <a:sym typeface="배달의민족 한나는 열한살 OTF"/>
              </a:defRPr>
            </a:pPr>
            <a:endParaRPr kumimoji="0" sz="4000" b="0" i="0" u="none" strike="noStrike" kern="1200" cap="none" spc="-30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sym typeface="배달의민족 한나는 열한살 OTF"/>
            </a:endParaRPr>
          </a:p>
        </p:txBody>
      </p:sp>
      <p:sp>
        <p:nvSpPr>
          <p:cNvPr id="44" name="다사랑통합보험&amp;암만보는다사랑…"/>
          <p:cNvSpPr txBox="1"/>
          <p:nvPr/>
        </p:nvSpPr>
        <p:spPr>
          <a:xfrm>
            <a:off x="2143339" y="4383748"/>
            <a:ext cx="170517" cy="128768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84402" tIns="84402" rIns="84402" bIns="84402" numCol="1" anchor="t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0" spc="343">
                <a:solidFill>
                  <a:srgbClr val="222222"/>
                </a:solidFill>
                <a:latin typeface="배달의민족 한나는 열한살 OTF"/>
                <a:ea typeface="배달의민족 한나는 열한살 OTF"/>
                <a:cs typeface="배달의민족 한나는 열한살 OTF"/>
                <a:sym typeface="배달의민족 한나는 열한살 OTF"/>
              </a:defRPr>
            </a:pPr>
            <a:endParaRPr kumimoji="0" sz="6600" b="0" i="0" u="none" strike="noStrike" kern="1200" cap="none" spc="23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sym typeface="배달의민족 한나는 열한살 OTF"/>
            </a:endParaRPr>
          </a:p>
        </p:txBody>
      </p:sp>
      <p:cxnSp>
        <p:nvCxnSpPr>
          <p:cNvPr id="45" name="직선 연결선 44"/>
          <p:cNvCxnSpPr/>
          <p:nvPr/>
        </p:nvCxnSpPr>
        <p:spPr>
          <a:xfrm>
            <a:off x="2118269" y="5147949"/>
            <a:ext cx="3143762" cy="0"/>
          </a:xfrm>
          <a:prstGeom prst="line">
            <a:avLst/>
          </a:prstGeom>
          <a:noFill/>
          <a:ln w="76200" cap="flat">
            <a:solidFill>
              <a:srgbClr val="FFFFFF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46" name="TextBox 45"/>
          <p:cNvSpPr txBox="1"/>
          <p:nvPr/>
        </p:nvSpPr>
        <p:spPr>
          <a:xfrm>
            <a:off x="1886245" y="4024093"/>
            <a:ext cx="3729322" cy="10322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t">
            <a:spAutoFit/>
          </a:bodyPr>
          <a:lstStyle/>
          <a:p>
            <a:pPr marL="0" marR="0" lvl="0" indent="0" algn="ctr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흥국생명 </a:t>
            </a:r>
            <a:r>
              <a:rPr kumimoji="0" lang="ko-KR" alt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체증형</a:t>
            </a:r>
            <a:endParaRPr kumimoji="0" lang="en-US" altLang="ko-KR" sz="2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cs typeface="+mj-cs"/>
              <a:sym typeface="맑은 고딕"/>
            </a:endParaRPr>
          </a:p>
          <a:p>
            <a:pPr marL="0" marR="0" lvl="0" indent="0" algn="ctr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질병수술비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1771650" y="5307867"/>
            <a:ext cx="3980962" cy="78600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t">
            <a:spAutoFit/>
          </a:bodyPr>
          <a:lstStyle/>
          <a:p>
            <a:pPr marL="0" marR="0" lvl="0" indent="0" algn="ctr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가입</a:t>
            </a:r>
            <a:r>
              <a:rPr kumimoji="0" lang="ko-KR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 </a:t>
            </a: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5</a:t>
            </a:r>
            <a:r>
              <a:rPr kumimoji="0" lang="ko-KR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년 후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 </a:t>
            </a: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2</a:t>
            </a:r>
            <a:r>
              <a:rPr kumimoji="0" lang="ko-KR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배</a:t>
            </a: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 </a:t>
            </a:r>
            <a:r>
              <a:rPr kumimoji="0" lang="ko-KR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보장</a:t>
            </a: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!</a:t>
            </a:r>
          </a:p>
          <a:p>
            <a:pPr marL="0" marR="0" lvl="0" indent="0" algn="ctr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유병자도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 가입 가능</a:t>
            </a: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!</a:t>
            </a:r>
            <a:endParaRPr kumimoji="0" lang="ko-KR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cs typeface="Helvetica"/>
              <a:sym typeface="맑은 고딕"/>
            </a:endParaRPr>
          </a:p>
        </p:txBody>
      </p:sp>
      <p:sp>
        <p:nvSpPr>
          <p:cNvPr id="48" name="모서리가 둥근 직사각형"/>
          <p:cNvSpPr/>
          <p:nvPr/>
        </p:nvSpPr>
        <p:spPr>
          <a:xfrm>
            <a:off x="6553446" y="4035251"/>
            <a:ext cx="3257305" cy="2180398"/>
          </a:xfrm>
          <a:prstGeom prst="roundRect">
            <a:avLst>
              <a:gd name="adj" fmla="val 3691"/>
            </a:avLst>
          </a:prstGeom>
          <a:solidFill>
            <a:schemeClr val="tx1">
              <a:lumMod val="50000"/>
              <a:lumOff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400" spc="-300">
                <a:solidFill>
                  <a:srgbClr val="FFFFFF"/>
                </a:solidFill>
                <a:latin typeface="배달의민족 한나는 열한살 OTF"/>
                <a:ea typeface="배달의민족 한나는 열한살 OTF"/>
                <a:cs typeface="배달의민족 한나는 열한살 OTF"/>
                <a:sym typeface="배달의민족 한나는 열한살 OTF"/>
              </a:defRPr>
            </a:pPr>
            <a:endParaRPr kumimoji="0" sz="4400" b="0" i="0" u="none" strike="noStrike" kern="1200" cap="none" spc="-30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sym typeface="배달의민족 한나는 열한살 OTF"/>
            </a:endParaRPr>
          </a:p>
        </p:txBody>
      </p:sp>
      <p:sp>
        <p:nvSpPr>
          <p:cNvPr id="49" name="다사랑통합보험&amp;암만보는다사랑…"/>
          <p:cNvSpPr txBox="1"/>
          <p:nvPr/>
        </p:nvSpPr>
        <p:spPr>
          <a:xfrm>
            <a:off x="6800244" y="4336604"/>
            <a:ext cx="169754" cy="138924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84402" tIns="84402" rIns="84402" bIns="84402" numCol="1" anchor="t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0" spc="343">
                <a:solidFill>
                  <a:srgbClr val="222222"/>
                </a:solidFill>
                <a:latin typeface="배달의민족 한나는 열한살 OTF"/>
                <a:ea typeface="배달의민족 한나는 열한살 OTF"/>
                <a:cs typeface="배달의민족 한나는 열한살 OTF"/>
                <a:sym typeface="배달의민족 한나는 열한살 OTF"/>
              </a:defRPr>
            </a:pPr>
            <a:endParaRPr kumimoji="0" sz="7200" b="0" i="0" u="none" strike="noStrike" kern="1200" cap="none" spc="23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sym typeface="배달의민족 한나는 열한살 OTF"/>
            </a:endParaRPr>
          </a:p>
        </p:txBody>
      </p:sp>
      <p:cxnSp>
        <p:nvCxnSpPr>
          <p:cNvPr id="50" name="직선 연결선 49"/>
          <p:cNvCxnSpPr/>
          <p:nvPr/>
        </p:nvCxnSpPr>
        <p:spPr>
          <a:xfrm>
            <a:off x="6778506" y="5147949"/>
            <a:ext cx="2725719" cy="0"/>
          </a:xfrm>
          <a:prstGeom prst="line">
            <a:avLst/>
          </a:prstGeom>
          <a:noFill/>
          <a:ln w="76200" cap="flat">
            <a:solidFill>
              <a:srgbClr val="FFFFFF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51" name="TextBox 50"/>
          <p:cNvSpPr txBox="1"/>
          <p:nvPr/>
        </p:nvSpPr>
        <p:spPr>
          <a:xfrm>
            <a:off x="6577336" y="4024093"/>
            <a:ext cx="3233415" cy="10322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t">
            <a:spAutoFit/>
          </a:bodyPr>
          <a:lstStyle/>
          <a:p>
            <a:pPr marL="0" marR="0" lvl="0" indent="0" algn="ctr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OO</a:t>
            </a:r>
            <a:r>
              <a:rPr kumimoji="0" lang="ko-KR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손보 </a:t>
            </a:r>
            <a:r>
              <a:rPr kumimoji="0" lang="ko-KR" alt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체증형</a:t>
            </a:r>
            <a:endParaRPr kumimoji="0" lang="en-US" altLang="ko-KR" sz="2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cs typeface="+mj-cs"/>
              <a:sym typeface="맑은 고딕"/>
            </a:endParaRPr>
          </a:p>
          <a:p>
            <a:pPr marL="0" marR="0" lvl="0" indent="0" algn="ctr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질병수술비</a:t>
            </a:r>
            <a:endParaRPr kumimoji="0" lang="en-US" altLang="ko-KR" sz="2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cs typeface="+mj-cs"/>
              <a:sym typeface="맑은 고딕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6403353" y="5307867"/>
            <a:ext cx="3550272" cy="78600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t">
            <a:spAutoFit/>
          </a:bodyPr>
          <a:lstStyle/>
          <a:p>
            <a:pPr marL="0" marR="0" lvl="0" indent="0" algn="ctr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가입 </a:t>
            </a: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10</a:t>
            </a:r>
            <a:r>
              <a:rPr kumimoji="0" lang="ko-KR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년 후 </a:t>
            </a: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2</a:t>
            </a:r>
            <a:r>
              <a:rPr kumimoji="0" lang="ko-KR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배</a:t>
            </a: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 </a:t>
            </a:r>
            <a:r>
              <a:rPr kumimoji="0" lang="ko-KR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보장 </a:t>
            </a:r>
            <a:endParaRPr kumimoji="0" lang="en-US" altLang="ko-KR" sz="2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cs typeface="+mj-cs"/>
              <a:sym typeface="맑은 고딕"/>
            </a:endParaRPr>
          </a:p>
          <a:p>
            <a:pPr marL="0" marR="0" lvl="0" indent="0" algn="ctr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표준체만</a:t>
            </a:r>
            <a:r>
              <a:rPr kumimoji="0" lang="ko-KR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 가입 가능</a:t>
            </a: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!</a:t>
            </a:r>
            <a:endParaRPr kumimoji="0" lang="en-US" altLang="ko-KR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cs typeface="+mj-cs"/>
              <a:sym typeface="맑은 고딕"/>
            </a:endParaRPr>
          </a:p>
        </p:txBody>
      </p:sp>
      <p:pic>
        <p:nvPicPr>
          <p:cNvPr id="53" name="Picture 3">
            <a:extLst>
              <a:ext uri="{FF2B5EF4-FFF2-40B4-BE49-F238E27FC236}">
                <a16:creationId xmlns:a16="http://schemas.microsoft.com/office/drawing/2014/main" id="{FABFE918-60B4-4D3E-BA3D-443C10654D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98295" y="4562108"/>
            <a:ext cx="969819" cy="80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슬라이드 번호 개체 틀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latinLnBrk="0" hangingPunct="0"/>
            <a:fld id="{86CB4B4D-7CA3-9044-876B-883B54F8677D}" type="slidenum">
              <a:rPr lang="en-US" altLang="ko-KR" kern="0" smtClean="0">
                <a:solidFill>
                  <a:srgbClr val="222222"/>
                </a:solidFill>
              </a:rPr>
              <a:pPr latinLnBrk="0" hangingPunct="0"/>
              <a:t>12</a:t>
            </a:fld>
            <a:r>
              <a:rPr lang="en-US" altLang="ko-KR" kern="0" smtClean="0">
                <a:solidFill>
                  <a:srgbClr val="222222"/>
                </a:solidFill>
              </a:rPr>
              <a:t>/22</a:t>
            </a:r>
            <a:endParaRPr lang="en-US" altLang="ko-KR" kern="0" dirty="0">
              <a:solidFill>
                <a:srgbClr val="22222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454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dissolve/>
      </p:transition>
    </mc:Choice>
    <mc:Fallback xmlns:a14="http://schemas.microsoft.com/office/drawing/2010/main" xmlns:m="http://schemas.openxmlformats.org/officeDocument/2006/math" xmlns="">
      <p:transition spd="fast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직사각형 20"/>
          <p:cNvSpPr/>
          <p:nvPr/>
        </p:nvSpPr>
        <p:spPr>
          <a:xfrm>
            <a:off x="239772" y="191872"/>
            <a:ext cx="8186857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(</a:t>
            </a:r>
            <a:r>
              <a:rPr kumimoji="0" lang="ko-KR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무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)</a:t>
            </a:r>
            <a:r>
              <a:rPr kumimoji="0" lang="ko-KR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흥국생명 다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(</a:t>
            </a:r>
            <a:r>
              <a:rPr kumimoji="0" lang="ko-KR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多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)</a:t>
            </a:r>
            <a:r>
              <a:rPr kumimoji="0" lang="ko-KR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사랑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THE</a:t>
            </a:r>
            <a:r>
              <a:rPr kumimoji="0" lang="ko-KR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간편건강보험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(</a:t>
            </a:r>
            <a:r>
              <a:rPr kumimoji="0" lang="ko-KR" altLang="en-US" sz="3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갱신형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)</a:t>
            </a:r>
            <a:endParaRPr kumimoji="0" lang="ko-KR" altLang="en-US" sz="3000" b="0" i="0" u="none" strike="noStrike" kern="1200" cap="none" spc="0" normalizeH="0" baseline="0" noProof="0" dirty="0">
              <a:ln>
                <a:noFill/>
              </a:ln>
              <a:solidFill>
                <a:srgbClr val="2D1264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cs typeface="+mj-cs"/>
              <a:sym typeface="맑은 고딕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327962" y="1963298"/>
            <a:ext cx="77210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배달의민족 주아" panose="02020603020101020101" pitchFamily="18" charset="-127"/>
                <a:ea typeface="배달의민족 주아" panose="02020603020101020101" pitchFamily="18" charset="-127"/>
                <a:cs typeface="Helvetica"/>
                <a:sym typeface="맑은 고딕"/>
              </a:rPr>
              <a:t>[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배달의민족 주아" panose="02020603020101020101" pitchFamily="18" charset="-127"/>
                <a:ea typeface="배달의민족 주아" panose="02020603020101020101" pitchFamily="18" charset="-127"/>
                <a:cs typeface="Helvetica"/>
                <a:sym typeface="맑은 고딕"/>
              </a:rPr>
              <a:t>수술비 보장금액 예시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배달의민족 주아" panose="02020603020101020101" pitchFamily="18" charset="-127"/>
                <a:ea typeface="배달의민족 주아" panose="02020603020101020101" pitchFamily="18" charset="-127"/>
                <a:cs typeface="Helvetica"/>
                <a:sym typeface="맑은 고딕"/>
              </a:rPr>
              <a:t>]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배달의민족 주아" panose="02020603020101020101" pitchFamily="18" charset="-127"/>
                <a:ea typeface="배달의민족 주아" panose="02020603020101020101" pitchFamily="18" charset="-127"/>
                <a:cs typeface="Helvetica"/>
                <a:sym typeface="맑은 고딕"/>
              </a:rPr>
              <a:t>질병수술비</a:t>
            </a:r>
            <a:r>
              <a:rPr kumimoji="0" lang="en-US" altLang="ko-KR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배달의민족 주아" panose="02020603020101020101" pitchFamily="18" charset="-127"/>
                <a:ea typeface="배달의민족 주아" panose="02020603020101020101" pitchFamily="18" charset="-127"/>
                <a:cs typeface="Helvetica"/>
                <a:sym typeface="맑은 고딕"/>
              </a:rPr>
              <a:t>(</a:t>
            </a:r>
            <a:r>
              <a:rPr kumimoji="0" lang="ko-KR" alt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배달의민족 주아" panose="02020603020101020101" pitchFamily="18" charset="-127"/>
                <a:ea typeface="배달의민족 주아" panose="02020603020101020101" pitchFamily="18" charset="-127"/>
                <a:cs typeface="Helvetica"/>
                <a:sym typeface="맑은 고딕"/>
              </a:rPr>
              <a:t>체증형</a:t>
            </a:r>
            <a:r>
              <a:rPr kumimoji="0" lang="en-US" altLang="ko-KR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배달의민족 주아" panose="02020603020101020101" pitchFamily="18" charset="-127"/>
                <a:ea typeface="배달의민족 주아" panose="02020603020101020101" pitchFamily="18" charset="-127"/>
                <a:cs typeface="Helvetica"/>
                <a:sym typeface="맑은 고딕"/>
              </a:rPr>
              <a:t>)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배달의민족 주아" panose="02020603020101020101" pitchFamily="18" charset="-127"/>
                <a:ea typeface="배달의민족 주아" panose="02020603020101020101" pitchFamily="18" charset="-127"/>
                <a:cs typeface="Helvetica"/>
                <a:sym typeface="맑은 고딕"/>
              </a:rPr>
              <a:t>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배달의민족 주아" panose="02020603020101020101" pitchFamily="18" charset="-127"/>
                <a:ea typeface="배달의민족 주아" panose="02020603020101020101" pitchFamily="18" charset="-127"/>
                <a:cs typeface="Helvetica"/>
                <a:sym typeface="맑은 고딕"/>
              </a:rPr>
              <a:t>최대가입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배달의민족 주아" panose="02020603020101020101" pitchFamily="18" charset="-127"/>
                <a:ea typeface="배달의민족 주아" panose="02020603020101020101" pitchFamily="18" charset="-127"/>
                <a:cs typeface="Helvetica"/>
                <a:sym typeface="맑은 고딕"/>
              </a:rPr>
              <a:t>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배달의민족 주아" panose="02020603020101020101" pitchFamily="18" charset="-127"/>
                <a:ea typeface="배달의민족 주아" panose="02020603020101020101" pitchFamily="18" charset="-127"/>
                <a:cs typeface="Helvetica"/>
                <a:sym typeface="맑은 고딕"/>
              </a:rPr>
              <a:t>+ 1~5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배달의민족 주아" panose="02020603020101020101" pitchFamily="18" charset="-127"/>
                <a:ea typeface="배달의민족 주아" panose="02020603020101020101" pitchFamily="18" charset="-127"/>
                <a:cs typeface="Helvetica"/>
                <a:sym typeface="맑은 고딕"/>
              </a:rPr>
              <a:t>종질병수술최대 가입시</a:t>
            </a:r>
          </a:p>
        </p:txBody>
      </p:sp>
      <p:graphicFrame>
        <p:nvGraphicFramePr>
          <p:cNvPr id="30" name="표 29"/>
          <p:cNvGraphicFramePr>
            <a:graphicFrameLocks noGrp="1"/>
          </p:cNvGraphicFramePr>
          <p:nvPr>
            <p:extLst/>
          </p:nvPr>
        </p:nvGraphicFramePr>
        <p:xfrm>
          <a:off x="3406491" y="2289295"/>
          <a:ext cx="8364595" cy="3792193"/>
        </p:xfrm>
        <a:graphic>
          <a:graphicData uri="http://schemas.openxmlformats.org/drawingml/2006/table">
            <a:tbl>
              <a:tblPr/>
              <a:tblGrid>
                <a:gridCol w="4639475">
                  <a:extLst>
                    <a:ext uri="{9D8B030D-6E8A-4147-A177-3AD203B41FA5}">
                      <a16:colId xmlns:a16="http://schemas.microsoft.com/office/drawing/2014/main" val="4214473300"/>
                    </a:ext>
                  </a:extLst>
                </a:gridCol>
                <a:gridCol w="1261518">
                  <a:extLst>
                    <a:ext uri="{9D8B030D-6E8A-4147-A177-3AD203B41FA5}">
                      <a16:colId xmlns:a16="http://schemas.microsoft.com/office/drawing/2014/main" val="2655586982"/>
                    </a:ext>
                  </a:extLst>
                </a:gridCol>
                <a:gridCol w="2463602">
                  <a:extLst>
                    <a:ext uri="{9D8B030D-6E8A-4147-A177-3AD203B41FA5}">
                      <a16:colId xmlns:a16="http://schemas.microsoft.com/office/drawing/2014/main" val="4176721733"/>
                    </a:ext>
                  </a:extLst>
                </a:gridCol>
              </a:tblGrid>
              <a:tr h="34545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2000" kern="1200" spc="0" dirty="0">
                          <a:solidFill>
                            <a:schemeClr val="tx1"/>
                          </a:solidFill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  <a:cs typeface="+mn-cs"/>
                        </a:rPr>
                        <a:t>보험사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2000" kern="1200" spc="0" dirty="0" err="1" smtClean="0">
                          <a:solidFill>
                            <a:schemeClr val="tx1"/>
                          </a:solidFill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  <a:cs typeface="+mn-cs"/>
                        </a:rPr>
                        <a:t>종구분</a:t>
                      </a:r>
                      <a:endParaRPr lang="ko-KR" altLang="en-US" sz="2000" kern="1200" spc="0" dirty="0">
                        <a:solidFill>
                          <a:schemeClr val="tx1"/>
                        </a:solidFill>
                        <a:latin typeface="배달의민족 주아" panose="02020603020101020101" pitchFamily="18" charset="-127"/>
                        <a:ea typeface="배달의민족 주아" panose="02020603020101020101" pitchFamily="18" charset="-127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2000" b="0" i="0" u="none" strike="noStrike" kern="1200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  <a:cs typeface="+mn-cs"/>
                          <a:sym typeface="KoPubWorld돋움체 Bold"/>
                        </a:rPr>
                        <a:t>보장금액 기준</a:t>
                      </a:r>
                      <a:endParaRPr lang="ko-KR" altLang="en-US" sz="2000" b="0" i="0" u="none" strike="noStrike" kern="1200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uFillTx/>
                        <a:latin typeface="배달의민족 주아" panose="02020603020101020101" pitchFamily="18" charset="-127"/>
                        <a:ea typeface="배달의민족 주아" panose="02020603020101020101" pitchFamily="18" charset="-127"/>
                        <a:cs typeface="+mn-cs"/>
                        <a:sym typeface="KoPubWorld돋움체 Bold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3457721"/>
                  </a:ext>
                </a:extLst>
              </a:tr>
              <a:tr h="49239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800" kern="1200" spc="0" dirty="0" smtClean="0">
                          <a:solidFill>
                            <a:schemeClr val="tx1"/>
                          </a:solidFill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  <a:cs typeface="+mn-cs"/>
                        </a:rPr>
                        <a:t> 백내장수술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000" kern="1200" spc="0" dirty="0">
                          <a:solidFill>
                            <a:schemeClr val="tx1"/>
                          </a:solidFill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  <a:cs typeface="+mn-cs"/>
                        </a:rPr>
                        <a:t>1</a:t>
                      </a:r>
                      <a:r>
                        <a:rPr lang="ko-KR" altLang="en-US" sz="2000" kern="1200" spc="0" dirty="0" smtClean="0">
                          <a:solidFill>
                            <a:schemeClr val="tx1"/>
                          </a:solidFill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  <a:cs typeface="+mn-cs"/>
                        </a:rPr>
                        <a:t>종</a:t>
                      </a:r>
                      <a:endParaRPr lang="ko-KR" altLang="en-US" sz="2000" kern="1200" spc="0" dirty="0">
                        <a:solidFill>
                          <a:schemeClr val="tx1"/>
                        </a:solidFill>
                        <a:latin typeface="배달의민족 주아" panose="02020603020101020101" pitchFamily="18" charset="-127"/>
                        <a:ea typeface="배달의민족 주아" panose="02020603020101020101" pitchFamily="18" charset="-127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1" hangingPunct="1"/>
                      <a:r>
                        <a:rPr lang="en-US" altLang="ko-KR" sz="2200" kern="1200" spc="0" dirty="0" smtClean="0">
                          <a:solidFill>
                            <a:srgbClr val="FF3399"/>
                          </a:solidFill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  <a:cs typeface="+mn-cs"/>
                        </a:rPr>
                        <a:t>120</a:t>
                      </a:r>
                      <a:r>
                        <a:rPr lang="ko-KR" altLang="en-US" sz="2200" kern="1200" spc="0" dirty="0" smtClean="0">
                          <a:solidFill>
                            <a:srgbClr val="FF3399"/>
                          </a:solidFill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  <a:cs typeface="+mn-cs"/>
                        </a:rPr>
                        <a:t>만</a:t>
                      </a:r>
                      <a:endParaRPr lang="en-US" altLang="ko-KR" sz="2200" kern="1200" spc="0" dirty="0">
                        <a:solidFill>
                          <a:srgbClr val="FF3399"/>
                        </a:solidFill>
                        <a:latin typeface="배달의민족 주아" panose="02020603020101020101" pitchFamily="18" charset="-127"/>
                        <a:ea typeface="배달의민족 주아" panose="02020603020101020101" pitchFamily="18" charset="-127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737294"/>
                  </a:ext>
                </a:extLst>
              </a:tr>
              <a:tr h="49239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800" kern="1200" spc="0" dirty="0" smtClean="0">
                          <a:solidFill>
                            <a:schemeClr val="tx1"/>
                          </a:solidFill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  <a:cs typeface="+mn-cs"/>
                        </a:rPr>
                        <a:t> </a:t>
                      </a:r>
                      <a:r>
                        <a:rPr lang="ko-KR" altLang="en-US" sz="1800" kern="1200" spc="0" dirty="0" err="1" smtClean="0">
                          <a:solidFill>
                            <a:schemeClr val="tx1"/>
                          </a:solidFill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  <a:cs typeface="+mn-cs"/>
                        </a:rPr>
                        <a:t>용종제거</a:t>
                      </a:r>
                      <a:endParaRPr lang="ko-KR" altLang="en-US" sz="1800" kern="1200" spc="0" dirty="0" smtClean="0">
                        <a:solidFill>
                          <a:schemeClr val="tx1"/>
                        </a:solidFill>
                        <a:latin typeface="배달의민족 주아" panose="02020603020101020101" pitchFamily="18" charset="-127"/>
                        <a:ea typeface="배달의민족 주아" panose="02020603020101020101" pitchFamily="18" charset="-127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000" kern="1200" spc="0" dirty="0">
                          <a:solidFill>
                            <a:schemeClr val="tx1"/>
                          </a:solidFill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  <a:cs typeface="+mn-cs"/>
                        </a:rPr>
                        <a:t>2</a:t>
                      </a:r>
                      <a:r>
                        <a:rPr lang="ko-KR" altLang="en-US" sz="2000" kern="1200" spc="0" dirty="0" smtClean="0">
                          <a:solidFill>
                            <a:schemeClr val="tx1"/>
                          </a:solidFill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  <a:cs typeface="+mn-cs"/>
                        </a:rPr>
                        <a:t>종</a:t>
                      </a:r>
                      <a:endParaRPr lang="ko-KR" altLang="en-US" sz="2000" kern="1200" spc="0" dirty="0">
                        <a:solidFill>
                          <a:schemeClr val="tx1"/>
                        </a:solidFill>
                        <a:latin typeface="배달의민족 주아" panose="02020603020101020101" pitchFamily="18" charset="-127"/>
                        <a:ea typeface="배달의민족 주아" panose="02020603020101020101" pitchFamily="18" charset="-127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2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3399"/>
                          </a:solidFill>
                          <a:effectLst/>
                          <a:uLnTx/>
                          <a:uFillTx/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  <a:cs typeface="Helvetica"/>
                          <a:sym typeface="KoPubWorld돋움체 Bold"/>
                        </a:rPr>
                        <a:t>140</a:t>
                      </a:r>
                      <a:r>
                        <a:rPr kumimoji="0" lang="ko-KR" altLang="en-US" sz="2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3399"/>
                          </a:solidFill>
                          <a:effectLst/>
                          <a:uLnTx/>
                          <a:uFillTx/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  <a:cs typeface="Helvetica"/>
                          <a:sym typeface="KoPubWorld돋움체 Bold"/>
                        </a:rPr>
                        <a:t>만</a:t>
                      </a:r>
                      <a:endParaRPr kumimoji="0" lang="en-US" altLang="ko-KR" sz="2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3399"/>
                        </a:solidFill>
                        <a:effectLst/>
                        <a:uLnTx/>
                        <a:uFillTx/>
                        <a:latin typeface="배달의민족 주아" panose="02020603020101020101" pitchFamily="18" charset="-127"/>
                        <a:ea typeface="배달의민족 주아" panose="02020603020101020101" pitchFamily="18" charset="-127"/>
                        <a:cs typeface="Helvetica"/>
                        <a:sym typeface="KoPubWorld돋움체 Bold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42160839"/>
                  </a:ext>
                </a:extLst>
              </a:tr>
              <a:tr h="49239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800" kern="1200" spc="0" dirty="0" err="1" smtClean="0">
                          <a:solidFill>
                            <a:schemeClr val="tx1"/>
                          </a:solidFill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  <a:cs typeface="+mn-cs"/>
                        </a:rPr>
                        <a:t>스텐트</a:t>
                      </a:r>
                      <a:r>
                        <a:rPr lang="en-US" altLang="ko-KR" sz="1800" kern="1200" spc="0" dirty="0" smtClean="0">
                          <a:solidFill>
                            <a:schemeClr val="tx1"/>
                          </a:solidFill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  <a:cs typeface="+mn-cs"/>
                        </a:rPr>
                        <a:t>, </a:t>
                      </a:r>
                      <a:r>
                        <a:rPr lang="ko-KR" altLang="en-US" sz="1800" kern="1200" spc="0" dirty="0" err="1" smtClean="0">
                          <a:solidFill>
                            <a:schemeClr val="tx1"/>
                          </a:solidFill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  <a:cs typeface="+mn-cs"/>
                        </a:rPr>
                        <a:t>카테터</a:t>
                      </a:r>
                      <a:r>
                        <a:rPr lang="en-US" altLang="ko-KR" sz="1800" kern="1200" spc="0" dirty="0" smtClean="0">
                          <a:solidFill>
                            <a:schemeClr val="tx1"/>
                          </a:solidFill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  <a:cs typeface="+mn-cs"/>
                        </a:rPr>
                        <a:t>(</a:t>
                      </a:r>
                      <a:r>
                        <a:rPr lang="ko-KR" altLang="en-US" sz="1800" kern="1200" spc="0" dirty="0" smtClean="0">
                          <a:solidFill>
                            <a:schemeClr val="tx1"/>
                          </a:solidFill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  <a:cs typeface="+mn-cs"/>
                        </a:rPr>
                        <a:t>뇌</a:t>
                      </a:r>
                      <a:r>
                        <a:rPr lang="en-US" altLang="ko-KR" sz="1800" kern="1200" spc="0" dirty="0" smtClean="0">
                          <a:solidFill>
                            <a:schemeClr val="tx1"/>
                          </a:solidFill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  <a:cs typeface="+mn-cs"/>
                        </a:rPr>
                        <a:t>, </a:t>
                      </a:r>
                      <a:r>
                        <a:rPr lang="ko-KR" altLang="en-US" sz="1800" kern="1200" spc="0" dirty="0" smtClean="0">
                          <a:solidFill>
                            <a:schemeClr val="tx1"/>
                          </a:solidFill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  <a:cs typeface="+mn-cs"/>
                        </a:rPr>
                        <a:t>심장</a:t>
                      </a:r>
                      <a:r>
                        <a:rPr lang="en-US" altLang="ko-KR" sz="1800" kern="1200" spc="0" dirty="0" smtClean="0">
                          <a:solidFill>
                            <a:schemeClr val="tx1"/>
                          </a:solidFill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  <a:cs typeface="+mn-cs"/>
                        </a:rPr>
                        <a:t>)</a:t>
                      </a:r>
                      <a:endParaRPr lang="ko-KR" altLang="en-US" sz="1800" kern="1200" spc="0" dirty="0">
                        <a:solidFill>
                          <a:schemeClr val="tx1"/>
                        </a:solidFill>
                        <a:latin typeface="배달의민족 주아" panose="02020603020101020101" pitchFamily="18" charset="-127"/>
                        <a:ea typeface="배달의민족 주아" panose="02020603020101020101" pitchFamily="18" charset="-127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000" kern="1200" spc="0" dirty="0">
                          <a:solidFill>
                            <a:schemeClr val="tx1"/>
                          </a:solidFill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  <a:cs typeface="+mn-cs"/>
                        </a:rPr>
                        <a:t>3</a:t>
                      </a:r>
                      <a:r>
                        <a:rPr lang="ko-KR" altLang="en-US" sz="2000" kern="1200" spc="0" dirty="0" smtClean="0">
                          <a:solidFill>
                            <a:schemeClr val="tx1"/>
                          </a:solidFill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  <a:cs typeface="+mn-cs"/>
                        </a:rPr>
                        <a:t>종</a:t>
                      </a:r>
                      <a:endParaRPr lang="ko-KR" altLang="en-US" sz="2000" kern="1200" spc="0" dirty="0">
                        <a:solidFill>
                          <a:schemeClr val="tx1"/>
                        </a:solidFill>
                        <a:latin typeface="배달의민족 주아" panose="02020603020101020101" pitchFamily="18" charset="-127"/>
                        <a:ea typeface="배달의민족 주아" panose="02020603020101020101" pitchFamily="18" charset="-127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2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3399"/>
                          </a:solidFill>
                          <a:effectLst/>
                          <a:uLnTx/>
                          <a:uFillTx/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  <a:cs typeface="Helvetica"/>
                          <a:sym typeface="KoPubWorld돋움체 Bold"/>
                        </a:rPr>
                        <a:t>300</a:t>
                      </a:r>
                      <a:r>
                        <a:rPr kumimoji="0" lang="ko-KR" altLang="en-US" sz="2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3399"/>
                          </a:solidFill>
                          <a:effectLst/>
                          <a:uLnTx/>
                          <a:uFillTx/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  <a:cs typeface="Helvetica"/>
                          <a:sym typeface="KoPubWorld돋움체 Bold"/>
                        </a:rPr>
                        <a:t>만</a:t>
                      </a:r>
                      <a:endParaRPr kumimoji="0" lang="en-US" altLang="ko-KR" sz="2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3399"/>
                        </a:solidFill>
                        <a:effectLst/>
                        <a:uLnTx/>
                        <a:uFillTx/>
                        <a:latin typeface="배달의민족 주아" panose="02020603020101020101" pitchFamily="18" charset="-127"/>
                        <a:ea typeface="배달의민족 주아" panose="02020603020101020101" pitchFamily="18" charset="-127"/>
                        <a:cs typeface="Helvetica"/>
                        <a:sym typeface="KoPubWorld돋움체 Bold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2736296"/>
                  </a:ext>
                </a:extLst>
              </a:tr>
              <a:tr h="49239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800" kern="1200" spc="0" dirty="0" smtClean="0">
                          <a:solidFill>
                            <a:schemeClr val="tx1"/>
                          </a:solidFill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  <a:cs typeface="+mn-cs"/>
                        </a:rPr>
                        <a:t>체외충격파쇄술</a:t>
                      </a:r>
                      <a:endParaRPr lang="ko-KR" altLang="en-US" sz="1800" kern="1200" spc="0" dirty="0">
                        <a:solidFill>
                          <a:schemeClr val="tx1"/>
                        </a:solidFill>
                        <a:latin typeface="배달의민족 주아" panose="02020603020101020101" pitchFamily="18" charset="-127"/>
                        <a:ea typeface="배달의민족 주아" panose="02020603020101020101" pitchFamily="18" charset="-127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000" kern="1200" spc="0" dirty="0">
                          <a:solidFill>
                            <a:schemeClr val="tx1"/>
                          </a:solidFill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  <a:cs typeface="+mn-cs"/>
                        </a:rPr>
                        <a:t>2</a:t>
                      </a:r>
                      <a:r>
                        <a:rPr lang="ko-KR" altLang="en-US" sz="2000" kern="1200" spc="0" dirty="0" smtClean="0">
                          <a:solidFill>
                            <a:schemeClr val="tx1"/>
                          </a:solidFill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  <a:cs typeface="+mn-cs"/>
                        </a:rPr>
                        <a:t>종</a:t>
                      </a:r>
                      <a:endParaRPr lang="ko-KR" altLang="en-US" sz="2000" kern="1200" spc="0" dirty="0">
                        <a:solidFill>
                          <a:schemeClr val="tx1"/>
                        </a:solidFill>
                        <a:latin typeface="배달의민족 주아" panose="02020603020101020101" pitchFamily="18" charset="-127"/>
                        <a:ea typeface="배달의민족 주아" panose="02020603020101020101" pitchFamily="18" charset="-127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2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3399"/>
                          </a:solidFill>
                          <a:effectLst/>
                          <a:uLnTx/>
                          <a:uFillTx/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  <a:cs typeface="Helvetica"/>
                          <a:sym typeface="KoPubWorld돋움체 Bold"/>
                        </a:rPr>
                        <a:t>140</a:t>
                      </a:r>
                      <a:r>
                        <a:rPr kumimoji="0" lang="ko-KR" altLang="en-US" sz="2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3399"/>
                          </a:solidFill>
                          <a:effectLst/>
                          <a:uLnTx/>
                          <a:uFillTx/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  <a:cs typeface="Helvetica"/>
                          <a:sym typeface="KoPubWorld돋움체 Bold"/>
                        </a:rPr>
                        <a:t>만</a:t>
                      </a:r>
                      <a:endParaRPr kumimoji="0" lang="en-US" altLang="ko-KR" sz="2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3399"/>
                        </a:solidFill>
                        <a:effectLst/>
                        <a:uLnTx/>
                        <a:uFillTx/>
                        <a:latin typeface="배달의민족 주아" panose="02020603020101020101" pitchFamily="18" charset="-127"/>
                        <a:ea typeface="배달의민족 주아" panose="02020603020101020101" pitchFamily="18" charset="-127"/>
                        <a:cs typeface="Helvetica"/>
                        <a:sym typeface="KoPubWorld돋움체 Bold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13264757"/>
                  </a:ext>
                </a:extLst>
              </a:tr>
              <a:tr h="49239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800" kern="1200" spc="0" dirty="0" smtClean="0">
                          <a:solidFill>
                            <a:schemeClr val="tx1"/>
                          </a:solidFill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  <a:cs typeface="+mn-cs"/>
                        </a:rPr>
                        <a:t> </a:t>
                      </a:r>
                      <a:r>
                        <a:rPr lang="en-US" altLang="ko-KR" sz="1800" kern="1200" spc="0" dirty="0" smtClean="0">
                          <a:solidFill>
                            <a:schemeClr val="tx1"/>
                          </a:solidFill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  <a:cs typeface="+mn-cs"/>
                        </a:rPr>
                        <a:t>(</a:t>
                      </a:r>
                      <a:r>
                        <a:rPr lang="ko-KR" altLang="en-US" sz="1800" kern="1200" spc="0" dirty="0" smtClean="0">
                          <a:solidFill>
                            <a:schemeClr val="tx1"/>
                          </a:solidFill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  <a:cs typeface="+mn-cs"/>
                        </a:rPr>
                        <a:t>자궁</a:t>
                      </a:r>
                      <a:r>
                        <a:rPr lang="en-US" altLang="ko-KR" sz="1800" kern="1200" spc="0" dirty="0" smtClean="0">
                          <a:solidFill>
                            <a:schemeClr val="tx1"/>
                          </a:solidFill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  <a:cs typeface="+mn-cs"/>
                        </a:rPr>
                        <a:t>)HIFU</a:t>
                      </a:r>
                      <a:r>
                        <a:rPr lang="ko-KR" altLang="en-US" sz="1800" kern="1200" spc="0" dirty="0" smtClean="0">
                          <a:solidFill>
                            <a:schemeClr val="tx1"/>
                          </a:solidFill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  <a:cs typeface="+mn-cs"/>
                        </a:rPr>
                        <a:t>수술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000" kern="1200" spc="0" dirty="0">
                          <a:solidFill>
                            <a:schemeClr val="tx1"/>
                          </a:solidFill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  <a:cs typeface="+mn-cs"/>
                        </a:rPr>
                        <a:t>1</a:t>
                      </a:r>
                      <a:r>
                        <a:rPr lang="ko-KR" altLang="en-US" sz="2000" kern="1200" spc="0" dirty="0" smtClean="0">
                          <a:solidFill>
                            <a:schemeClr val="tx1"/>
                          </a:solidFill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  <a:cs typeface="+mn-cs"/>
                        </a:rPr>
                        <a:t>종</a:t>
                      </a:r>
                      <a:endParaRPr lang="ko-KR" altLang="en-US" sz="2000" kern="1200" spc="0" dirty="0">
                        <a:solidFill>
                          <a:schemeClr val="tx1"/>
                        </a:solidFill>
                        <a:latin typeface="배달의민족 주아" panose="02020603020101020101" pitchFamily="18" charset="-127"/>
                        <a:ea typeface="배달의민족 주아" panose="02020603020101020101" pitchFamily="18" charset="-127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2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3399"/>
                          </a:solidFill>
                          <a:effectLst/>
                          <a:uLnTx/>
                          <a:uFillTx/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  <a:cs typeface="Helvetica"/>
                          <a:sym typeface="KoPubWorld돋움체 Bold"/>
                        </a:rPr>
                        <a:t>120</a:t>
                      </a:r>
                      <a:r>
                        <a:rPr kumimoji="0" lang="ko-KR" altLang="en-US" sz="2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3399"/>
                          </a:solidFill>
                          <a:effectLst/>
                          <a:uLnTx/>
                          <a:uFillTx/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  <a:cs typeface="Helvetica"/>
                          <a:sym typeface="KoPubWorld돋움체 Bold"/>
                        </a:rPr>
                        <a:t>만</a:t>
                      </a:r>
                      <a:endParaRPr kumimoji="0" lang="en-US" altLang="ko-KR" sz="2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3399"/>
                        </a:solidFill>
                        <a:effectLst/>
                        <a:uLnTx/>
                        <a:uFillTx/>
                        <a:latin typeface="배달의민족 주아" panose="02020603020101020101" pitchFamily="18" charset="-127"/>
                        <a:ea typeface="배달의민족 주아" panose="02020603020101020101" pitchFamily="18" charset="-127"/>
                        <a:cs typeface="Helvetica"/>
                        <a:sym typeface="KoPubWorld돋움체 Bold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29612034"/>
                  </a:ext>
                </a:extLst>
              </a:tr>
              <a:tr h="49239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kern="1200" spc="0" dirty="0" smtClean="0">
                          <a:solidFill>
                            <a:schemeClr val="tx1"/>
                          </a:solidFill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  <a:cs typeface="+mn-cs"/>
                        </a:rPr>
                        <a:t>(</a:t>
                      </a:r>
                      <a:r>
                        <a:rPr lang="ko-KR" altLang="en-US" sz="1800" kern="1200" spc="0" dirty="0" smtClean="0">
                          <a:solidFill>
                            <a:schemeClr val="tx1"/>
                          </a:solidFill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  <a:cs typeface="+mn-cs"/>
                        </a:rPr>
                        <a:t>임신출산</a:t>
                      </a:r>
                      <a:r>
                        <a:rPr lang="en-US" altLang="ko-KR" sz="1800" kern="1200" spc="0" dirty="0" smtClean="0">
                          <a:solidFill>
                            <a:schemeClr val="tx1"/>
                          </a:solidFill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  <a:cs typeface="+mn-cs"/>
                        </a:rPr>
                        <a:t>)</a:t>
                      </a:r>
                      <a:r>
                        <a:rPr lang="ko-KR" altLang="en-US" sz="1800" kern="1200" spc="0" dirty="0" smtClean="0">
                          <a:solidFill>
                            <a:schemeClr val="tx1"/>
                          </a:solidFill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  <a:cs typeface="+mn-cs"/>
                        </a:rPr>
                        <a:t>계류유산소파술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000" kern="1200" spc="0" dirty="0">
                          <a:solidFill>
                            <a:schemeClr val="tx1"/>
                          </a:solidFill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  <a:cs typeface="+mn-cs"/>
                        </a:rPr>
                        <a:t>1</a:t>
                      </a:r>
                      <a:r>
                        <a:rPr lang="ko-KR" altLang="en-US" sz="2000" kern="1200" spc="0" dirty="0" smtClean="0">
                          <a:solidFill>
                            <a:schemeClr val="tx1"/>
                          </a:solidFill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  <a:cs typeface="+mn-cs"/>
                        </a:rPr>
                        <a:t>종</a:t>
                      </a:r>
                      <a:endParaRPr lang="ko-KR" altLang="en-US" sz="2000" kern="1200" spc="0" dirty="0">
                        <a:solidFill>
                          <a:schemeClr val="tx1"/>
                        </a:solidFill>
                        <a:latin typeface="배달의민족 주아" panose="02020603020101020101" pitchFamily="18" charset="-127"/>
                        <a:ea typeface="배달의민족 주아" panose="02020603020101020101" pitchFamily="18" charset="-127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2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3399"/>
                          </a:solidFill>
                          <a:effectLst/>
                          <a:uLnTx/>
                          <a:uFillTx/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  <a:cs typeface="Helvetica"/>
                          <a:sym typeface="KoPubWorld돋움체 Bold"/>
                        </a:rPr>
                        <a:t>120</a:t>
                      </a:r>
                      <a:r>
                        <a:rPr kumimoji="0" lang="ko-KR" altLang="en-US" sz="2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3399"/>
                          </a:solidFill>
                          <a:effectLst/>
                          <a:uLnTx/>
                          <a:uFillTx/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  <a:cs typeface="Helvetica"/>
                          <a:sym typeface="KoPubWorld돋움체 Bold"/>
                        </a:rPr>
                        <a:t>만</a:t>
                      </a:r>
                      <a:endParaRPr kumimoji="0" lang="en-US" altLang="ko-KR" sz="2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3399"/>
                        </a:solidFill>
                        <a:effectLst/>
                        <a:uLnTx/>
                        <a:uFillTx/>
                        <a:latin typeface="배달의민족 주아" panose="02020603020101020101" pitchFamily="18" charset="-127"/>
                        <a:ea typeface="배달의민족 주아" panose="02020603020101020101" pitchFamily="18" charset="-127"/>
                        <a:cs typeface="Helvetica"/>
                        <a:sym typeface="KoPubWorld돋움체 Bold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67019422"/>
                  </a:ext>
                </a:extLst>
              </a:tr>
              <a:tr h="49239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kern="1200" spc="0" dirty="0" smtClean="0">
                          <a:solidFill>
                            <a:schemeClr val="tx1"/>
                          </a:solidFill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  <a:cs typeface="+mn-cs"/>
                        </a:rPr>
                        <a:t>(</a:t>
                      </a:r>
                      <a:r>
                        <a:rPr lang="ko-KR" altLang="en-US" sz="1800" kern="1200" spc="0" dirty="0" smtClean="0">
                          <a:solidFill>
                            <a:schemeClr val="tx1"/>
                          </a:solidFill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  <a:cs typeface="+mn-cs"/>
                        </a:rPr>
                        <a:t>임신출산</a:t>
                      </a:r>
                      <a:r>
                        <a:rPr lang="en-US" altLang="ko-KR" sz="1800" kern="1200" spc="0" dirty="0" smtClean="0">
                          <a:solidFill>
                            <a:schemeClr val="tx1"/>
                          </a:solidFill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  <a:cs typeface="+mn-cs"/>
                        </a:rPr>
                        <a:t>)</a:t>
                      </a:r>
                      <a:r>
                        <a:rPr lang="ko-KR" altLang="en-US" sz="1800" kern="1200" spc="0" dirty="0" smtClean="0">
                          <a:solidFill>
                            <a:schemeClr val="tx1"/>
                          </a:solidFill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  <a:cs typeface="+mn-cs"/>
                        </a:rPr>
                        <a:t>맥도날드수술</a:t>
                      </a:r>
                      <a:r>
                        <a:rPr lang="en-US" altLang="ko-KR" sz="1800" kern="1200" spc="0" baseline="0" dirty="0" smtClean="0">
                          <a:solidFill>
                            <a:schemeClr val="tx1"/>
                          </a:solidFill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  <a:cs typeface="+mn-cs"/>
                        </a:rPr>
                        <a:t> </a:t>
                      </a:r>
                      <a:r>
                        <a:rPr lang="en-US" altLang="ko-KR" sz="1800" kern="1200" spc="0" dirty="0" smtClean="0">
                          <a:solidFill>
                            <a:schemeClr val="tx1"/>
                          </a:solidFill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  <a:cs typeface="+mn-cs"/>
                        </a:rPr>
                        <a:t>(</a:t>
                      </a:r>
                      <a:r>
                        <a:rPr lang="ko-KR" altLang="en-US" sz="1800" kern="1200" spc="0" dirty="0" smtClean="0">
                          <a:solidFill>
                            <a:schemeClr val="tx1"/>
                          </a:solidFill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  <a:cs typeface="+mn-cs"/>
                        </a:rPr>
                        <a:t>자궁경관무력증수술</a:t>
                      </a:r>
                      <a:r>
                        <a:rPr lang="en-US" altLang="ko-KR" sz="1800" kern="1200" spc="0" dirty="0" smtClean="0">
                          <a:solidFill>
                            <a:schemeClr val="tx1"/>
                          </a:solidFill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  <a:cs typeface="+mn-cs"/>
                        </a:rPr>
                        <a:t>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000" kern="1200" spc="0" dirty="0">
                          <a:solidFill>
                            <a:schemeClr val="tx1"/>
                          </a:solidFill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  <a:cs typeface="+mn-cs"/>
                        </a:rPr>
                        <a:t>1</a:t>
                      </a:r>
                      <a:r>
                        <a:rPr lang="ko-KR" altLang="en-US" sz="2000" kern="1200" spc="0" dirty="0" smtClean="0">
                          <a:solidFill>
                            <a:schemeClr val="tx1"/>
                          </a:solidFill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  <a:cs typeface="+mn-cs"/>
                        </a:rPr>
                        <a:t>종</a:t>
                      </a:r>
                      <a:endParaRPr lang="en-US" altLang="ko-KR" sz="2000" kern="1200" spc="0" dirty="0">
                        <a:solidFill>
                          <a:schemeClr val="tx1"/>
                        </a:solidFill>
                        <a:latin typeface="배달의민족 주아" panose="02020603020101020101" pitchFamily="18" charset="-127"/>
                        <a:ea typeface="배달의민족 주아" panose="02020603020101020101" pitchFamily="18" charset="-127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2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3399"/>
                          </a:solidFill>
                          <a:effectLst/>
                          <a:uLnTx/>
                          <a:uFillTx/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  <a:cs typeface="Helvetica"/>
                          <a:sym typeface="KoPubWorld돋움체 Bold"/>
                        </a:rPr>
                        <a:t>120</a:t>
                      </a:r>
                      <a:r>
                        <a:rPr kumimoji="0" lang="ko-KR" altLang="en-US" sz="2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3399"/>
                          </a:solidFill>
                          <a:effectLst/>
                          <a:uLnTx/>
                          <a:uFillTx/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  <a:cs typeface="Helvetica"/>
                          <a:sym typeface="KoPubWorld돋움체 Bold"/>
                        </a:rPr>
                        <a:t>만</a:t>
                      </a:r>
                      <a:endParaRPr kumimoji="0" lang="en-US" altLang="ko-KR" sz="2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3399"/>
                        </a:solidFill>
                        <a:effectLst/>
                        <a:uLnTx/>
                        <a:uFillTx/>
                        <a:latin typeface="배달의민족 주아" panose="02020603020101020101" pitchFamily="18" charset="-127"/>
                        <a:ea typeface="배달의민족 주아" panose="02020603020101020101" pitchFamily="18" charset="-127"/>
                        <a:cs typeface="Helvetica"/>
                        <a:sym typeface="KoPubWorld돋움체 Bold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92838075"/>
                  </a:ext>
                </a:extLst>
              </a:tr>
            </a:tbl>
          </a:graphicData>
        </a:graphic>
      </p:graphicFrame>
      <p:sp>
        <p:nvSpPr>
          <p:cNvPr id="33" name="모서리가 둥근 직사각형 32"/>
          <p:cNvSpPr/>
          <p:nvPr/>
        </p:nvSpPr>
        <p:spPr>
          <a:xfrm>
            <a:off x="1181101" y="2268099"/>
            <a:ext cx="1959260" cy="1063549"/>
          </a:xfrm>
          <a:prstGeom prst="roundRect">
            <a:avLst>
              <a:gd name="adj" fmla="val 10551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배달의민족 주아" panose="02020603020101020101" pitchFamily="18" charset="-127"/>
                <a:ea typeface="배달의민족 주아" panose="02020603020101020101" pitchFamily="18" charset="-127"/>
                <a:cs typeface="Helvetica"/>
                <a:sym typeface="맑은 고딕"/>
              </a:rPr>
              <a:t>질병수술비</a:t>
            </a:r>
            <a:endParaRPr kumimoji="0" lang="en-US" altLang="ko-KR" sz="2200" b="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배달의민족 주아" panose="02020603020101020101" pitchFamily="18" charset="-127"/>
              <a:ea typeface="배달의민족 주아" panose="02020603020101020101" pitchFamily="18" charset="-127"/>
              <a:cs typeface="Helvetica"/>
              <a:sym typeface="맑은 고딕"/>
            </a:endParaRPr>
          </a:p>
          <a:p>
            <a:pPr marL="0" marR="0" lvl="0" indent="0" algn="ctr" defTabSz="4572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배달의민족 주아" panose="02020603020101020101" pitchFamily="18" charset="-127"/>
                <a:ea typeface="배달의민족 주아" panose="02020603020101020101" pitchFamily="18" charset="-127"/>
                <a:cs typeface="Helvetica"/>
                <a:sym typeface="맑은 고딕"/>
              </a:rPr>
              <a:t>(</a:t>
            </a:r>
            <a:r>
              <a:rPr kumimoji="0" lang="ko-KR" altLang="en-US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배달의민족 주아" panose="02020603020101020101" pitchFamily="18" charset="-127"/>
                <a:ea typeface="배달의민족 주아" panose="02020603020101020101" pitchFamily="18" charset="-127"/>
                <a:cs typeface="Helvetica"/>
                <a:sym typeface="맑은 고딕"/>
              </a:rPr>
              <a:t>동일질병</a:t>
            </a:r>
            <a:r>
              <a:rPr kumimoji="0" lang="ko-KR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배달의민족 주아" panose="02020603020101020101" pitchFamily="18" charset="-127"/>
                <a:ea typeface="배달의민족 주아" panose="02020603020101020101" pitchFamily="18" charset="-127"/>
                <a:cs typeface="Helvetica"/>
                <a:sym typeface="맑은 고딕"/>
              </a:rPr>
              <a:t> </a:t>
            </a:r>
            <a:r>
              <a:rPr kumimoji="0" lang="en-US" altLang="ko-KR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배달의민족 주아" panose="02020603020101020101" pitchFamily="18" charset="-127"/>
                <a:ea typeface="배달의민족 주아" panose="02020603020101020101" pitchFamily="18" charset="-127"/>
                <a:cs typeface="Helvetica"/>
                <a:sym typeface="맑은 고딕"/>
              </a:rPr>
              <a:t>1</a:t>
            </a:r>
            <a:r>
              <a:rPr kumimoji="0" lang="ko-KR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배달의민족 주아" panose="02020603020101020101" pitchFamily="18" charset="-127"/>
                <a:ea typeface="배달의민족 주아" panose="02020603020101020101" pitchFamily="18" charset="-127"/>
                <a:cs typeface="Helvetica"/>
                <a:sym typeface="맑은 고딕"/>
              </a:rPr>
              <a:t>회 限</a:t>
            </a:r>
            <a:r>
              <a:rPr kumimoji="0" lang="en-US" altLang="ko-KR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배달의민족 주아" panose="02020603020101020101" pitchFamily="18" charset="-127"/>
                <a:ea typeface="배달의민족 주아" panose="02020603020101020101" pitchFamily="18" charset="-127"/>
                <a:cs typeface="Helvetica"/>
                <a:sym typeface="맑은 고딕"/>
              </a:rPr>
              <a:t>)</a:t>
            </a:r>
            <a:endParaRPr kumimoji="0" lang="en-US" altLang="ko-KR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배달의민족 주아" panose="02020603020101020101" pitchFamily="18" charset="-127"/>
              <a:ea typeface="배달의민족 주아" panose="02020603020101020101" pitchFamily="18" charset="-127"/>
              <a:cs typeface="Helvetica"/>
              <a:sym typeface="맑은 고딕"/>
            </a:endParaRPr>
          </a:p>
          <a:p>
            <a:pPr marL="0" marR="0" lvl="0" indent="0" algn="ctr" defTabSz="4572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배달의민족 주아" panose="02020603020101020101" pitchFamily="18" charset="-127"/>
                <a:ea typeface="배달의민족 주아" panose="02020603020101020101" pitchFamily="18" charset="-127"/>
                <a:cs typeface="Helvetica"/>
                <a:sym typeface="맑은 고딕"/>
              </a:rPr>
              <a:t>100</a:t>
            </a:r>
            <a:r>
              <a:rPr kumimoji="0" lang="ko-KR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배달의민족 주아" panose="02020603020101020101" pitchFamily="18" charset="-127"/>
                <a:ea typeface="배달의민족 주아" panose="02020603020101020101" pitchFamily="18" charset="-127"/>
                <a:cs typeface="Helvetica"/>
                <a:sym typeface="맑은 고딕"/>
              </a:rPr>
              <a:t>만원</a:t>
            </a:r>
          </a:p>
        </p:txBody>
      </p:sp>
      <p:sp>
        <p:nvSpPr>
          <p:cNvPr id="34" name="모서리가 둥근 직사각형 33"/>
          <p:cNvSpPr/>
          <p:nvPr/>
        </p:nvSpPr>
        <p:spPr>
          <a:xfrm>
            <a:off x="1181101" y="3688917"/>
            <a:ext cx="1959260" cy="2392570"/>
          </a:xfrm>
          <a:prstGeom prst="roundRect">
            <a:avLst>
              <a:gd name="adj" fmla="val 5049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배달의민족 주아" panose="02020603020101020101" pitchFamily="18" charset="-127"/>
                <a:ea typeface="배달의민족 주아" panose="02020603020101020101" pitchFamily="18" charset="-127"/>
                <a:cs typeface="Helvetica"/>
                <a:sym typeface="맑은 고딕"/>
              </a:rPr>
              <a:t>[1~5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배달의민족 주아" panose="02020603020101020101" pitchFamily="18" charset="-127"/>
                <a:ea typeface="배달의민족 주아" panose="02020603020101020101" pitchFamily="18" charset="-127"/>
                <a:cs typeface="Helvetica"/>
                <a:sym typeface="맑은 고딕"/>
              </a:rPr>
              <a:t>종 수술비</a:t>
            </a: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배달의민족 주아" panose="02020603020101020101" pitchFamily="18" charset="-127"/>
                <a:ea typeface="배달의민족 주아" panose="02020603020101020101" pitchFamily="18" charset="-127"/>
                <a:cs typeface="Helvetica"/>
                <a:sym typeface="맑은 고딕"/>
              </a:rPr>
              <a:t>]</a:t>
            </a:r>
          </a:p>
          <a:p>
            <a:pPr marL="0" marR="0" lvl="0" indent="0" algn="ctr" defTabSz="4572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배달의민족 주아" panose="02020603020101020101" pitchFamily="18" charset="-127"/>
                <a:ea typeface="배달의민족 주아" panose="02020603020101020101" pitchFamily="18" charset="-127"/>
                <a:cs typeface="Helvetica"/>
                <a:sym typeface="맑은 고딕"/>
              </a:rPr>
              <a:t>(</a:t>
            </a:r>
            <a:r>
              <a:rPr kumimoji="0" lang="ko-KR" alt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배달의민족 주아" panose="02020603020101020101" pitchFamily="18" charset="-127"/>
                <a:ea typeface="배달의민족 주아" panose="02020603020101020101" pitchFamily="18" charset="-127"/>
                <a:cs typeface="Helvetica"/>
                <a:sym typeface="맑은 고딕"/>
              </a:rPr>
              <a:t>동일질병</a:t>
            </a:r>
            <a:r>
              <a:rPr kumimoji="0" lang="ko-KR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배달의민족 주아" panose="02020603020101020101" pitchFamily="18" charset="-127"/>
                <a:ea typeface="배달의민족 주아" panose="02020603020101020101" pitchFamily="18" charset="-127"/>
                <a:cs typeface="Helvetica"/>
                <a:sym typeface="맑은 고딕"/>
              </a:rPr>
              <a:t> </a:t>
            </a:r>
            <a:r>
              <a:rPr kumimoji="0" lang="en-US" altLang="ko-KR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배달의민족 주아" panose="02020603020101020101" pitchFamily="18" charset="-127"/>
                <a:ea typeface="배달의민족 주아" panose="02020603020101020101" pitchFamily="18" charset="-127"/>
                <a:cs typeface="Helvetica"/>
                <a:sym typeface="맑은 고딕"/>
              </a:rPr>
              <a:t>1</a:t>
            </a:r>
            <a:r>
              <a:rPr kumimoji="0" lang="ko-KR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배달의민족 주아" panose="02020603020101020101" pitchFamily="18" charset="-127"/>
                <a:ea typeface="배달의민족 주아" panose="02020603020101020101" pitchFamily="18" charset="-127"/>
                <a:cs typeface="Helvetica"/>
                <a:sym typeface="맑은 고딕"/>
              </a:rPr>
              <a:t>회 限</a:t>
            </a:r>
            <a:r>
              <a:rPr kumimoji="0" lang="en-US" altLang="ko-KR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배달의민족 주아" panose="02020603020101020101" pitchFamily="18" charset="-127"/>
                <a:ea typeface="배달의민족 주아" panose="02020603020101020101" pitchFamily="18" charset="-127"/>
                <a:cs typeface="Helvetica"/>
                <a:sym typeface="맑은 고딕"/>
              </a:rPr>
              <a:t>)</a:t>
            </a:r>
          </a:p>
          <a:p>
            <a:pPr marL="0" marR="0" lvl="0" indent="0" algn="ctr" defTabSz="4572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4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배달의민족 주아" panose="02020603020101020101" pitchFamily="18" charset="-127"/>
                <a:ea typeface="배달의민족 주아" panose="02020603020101020101" pitchFamily="18" charset="-127"/>
                <a:cs typeface="Helvetica"/>
                <a:sym typeface="맑은 고딕"/>
              </a:rPr>
              <a:t>1</a:t>
            </a:r>
            <a:r>
              <a:rPr kumimoji="0" lang="ko-KR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배달의민족 주아" panose="02020603020101020101" pitchFamily="18" charset="-127"/>
                <a:ea typeface="배달의민족 주아" panose="02020603020101020101" pitchFamily="18" charset="-127"/>
                <a:cs typeface="Helvetica"/>
                <a:sym typeface="맑은 고딕"/>
              </a:rPr>
              <a:t>종 </a:t>
            </a:r>
            <a:r>
              <a:rPr kumimoji="0" lang="en-US" altLang="ko-K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배달의민족 주아" panose="02020603020101020101" pitchFamily="18" charset="-127"/>
                <a:ea typeface="배달의민족 주아" panose="02020603020101020101" pitchFamily="18" charset="-127"/>
                <a:cs typeface="Helvetica"/>
                <a:sym typeface="맑은 고딕"/>
              </a:rPr>
              <a:t>20</a:t>
            </a:r>
            <a:r>
              <a:rPr kumimoji="0" lang="ko-KR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배달의민족 주아" panose="02020603020101020101" pitchFamily="18" charset="-127"/>
                <a:ea typeface="배달의민족 주아" panose="02020603020101020101" pitchFamily="18" charset="-127"/>
                <a:cs typeface="Helvetica"/>
                <a:sym typeface="맑은 고딕"/>
              </a:rPr>
              <a:t>만</a:t>
            </a:r>
            <a:endParaRPr kumimoji="0" lang="en-US" altLang="ko-KR" sz="24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배달의민족 주아" panose="02020603020101020101" pitchFamily="18" charset="-127"/>
              <a:ea typeface="배달의민족 주아" panose="02020603020101020101" pitchFamily="18" charset="-127"/>
              <a:cs typeface="Helvetica"/>
              <a:sym typeface="맑은 고딕"/>
            </a:endParaRPr>
          </a:p>
          <a:p>
            <a:pPr marL="0" marR="0" lvl="0" indent="0" algn="ctr" defTabSz="4572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4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배달의민족 주아" panose="02020603020101020101" pitchFamily="18" charset="-127"/>
                <a:ea typeface="배달의민족 주아" panose="02020603020101020101" pitchFamily="18" charset="-127"/>
                <a:cs typeface="Helvetica"/>
                <a:sym typeface="맑은 고딕"/>
              </a:rPr>
              <a:t>2</a:t>
            </a:r>
            <a:r>
              <a:rPr kumimoji="0" lang="ko-KR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배달의민족 주아" panose="02020603020101020101" pitchFamily="18" charset="-127"/>
                <a:ea typeface="배달의민족 주아" panose="02020603020101020101" pitchFamily="18" charset="-127"/>
                <a:cs typeface="Helvetica"/>
                <a:sym typeface="맑은 고딕"/>
              </a:rPr>
              <a:t>종 </a:t>
            </a:r>
            <a:r>
              <a:rPr kumimoji="0" lang="en-US" altLang="ko-K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배달의민족 주아" panose="02020603020101020101" pitchFamily="18" charset="-127"/>
                <a:ea typeface="배달의민족 주아" panose="02020603020101020101" pitchFamily="18" charset="-127"/>
                <a:cs typeface="Helvetica"/>
                <a:sym typeface="맑은 고딕"/>
              </a:rPr>
              <a:t>40</a:t>
            </a:r>
            <a:r>
              <a:rPr kumimoji="0" lang="ko-KR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배달의민족 주아" panose="02020603020101020101" pitchFamily="18" charset="-127"/>
                <a:ea typeface="배달의민족 주아" panose="02020603020101020101" pitchFamily="18" charset="-127"/>
                <a:cs typeface="Helvetica"/>
                <a:sym typeface="맑은 고딕"/>
              </a:rPr>
              <a:t>만</a:t>
            </a:r>
            <a:endParaRPr kumimoji="0" lang="en-US" altLang="ko-KR" sz="24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배달의민족 주아" panose="02020603020101020101" pitchFamily="18" charset="-127"/>
              <a:ea typeface="배달의민족 주아" panose="02020603020101020101" pitchFamily="18" charset="-127"/>
              <a:cs typeface="Helvetica"/>
              <a:sym typeface="맑은 고딕"/>
            </a:endParaRPr>
          </a:p>
          <a:p>
            <a:pPr marL="0" marR="0" lvl="0" indent="0" algn="ctr" defTabSz="4572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4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배달의민족 주아" panose="02020603020101020101" pitchFamily="18" charset="-127"/>
                <a:ea typeface="배달의민족 주아" panose="02020603020101020101" pitchFamily="18" charset="-127"/>
                <a:cs typeface="Helvetica"/>
                <a:sym typeface="맑은 고딕"/>
              </a:rPr>
              <a:t>3</a:t>
            </a:r>
            <a:r>
              <a:rPr kumimoji="0" lang="ko-KR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배달의민족 주아" panose="02020603020101020101" pitchFamily="18" charset="-127"/>
                <a:ea typeface="배달의민족 주아" panose="02020603020101020101" pitchFamily="18" charset="-127"/>
                <a:cs typeface="Helvetica"/>
                <a:sym typeface="맑은 고딕"/>
              </a:rPr>
              <a:t>종 </a:t>
            </a:r>
            <a:r>
              <a:rPr kumimoji="0" lang="en-US" altLang="ko-K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배달의민족 주아" panose="02020603020101020101" pitchFamily="18" charset="-127"/>
                <a:ea typeface="배달의민족 주아" panose="02020603020101020101" pitchFamily="18" charset="-127"/>
                <a:cs typeface="Helvetica"/>
                <a:sym typeface="맑은 고딕"/>
              </a:rPr>
              <a:t>200</a:t>
            </a:r>
            <a:r>
              <a:rPr kumimoji="0" lang="ko-KR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배달의민족 주아" panose="02020603020101020101" pitchFamily="18" charset="-127"/>
                <a:ea typeface="배달의민족 주아" panose="02020603020101020101" pitchFamily="18" charset="-127"/>
                <a:cs typeface="Helvetica"/>
                <a:sym typeface="맑은 고딕"/>
              </a:rPr>
              <a:t>만</a:t>
            </a:r>
            <a:endParaRPr kumimoji="0" lang="en-US" altLang="ko-KR" sz="24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배달의민족 주아" panose="02020603020101020101" pitchFamily="18" charset="-127"/>
              <a:ea typeface="배달의민족 주아" panose="02020603020101020101" pitchFamily="18" charset="-127"/>
              <a:cs typeface="Helvetica"/>
              <a:sym typeface="맑은 고딕"/>
            </a:endParaRPr>
          </a:p>
          <a:p>
            <a:pPr marL="0" marR="0" lvl="0" indent="0" algn="ctr" defTabSz="4572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4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배달의민족 주아" panose="02020603020101020101" pitchFamily="18" charset="-127"/>
                <a:ea typeface="배달의민족 주아" panose="02020603020101020101" pitchFamily="18" charset="-127"/>
                <a:cs typeface="Helvetica"/>
                <a:sym typeface="맑은 고딕"/>
              </a:rPr>
              <a:t>4</a:t>
            </a:r>
            <a:r>
              <a:rPr kumimoji="0" lang="ko-KR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배달의민족 주아" panose="02020603020101020101" pitchFamily="18" charset="-127"/>
                <a:ea typeface="배달의민족 주아" panose="02020603020101020101" pitchFamily="18" charset="-127"/>
                <a:cs typeface="Helvetica"/>
                <a:sym typeface="맑은 고딕"/>
              </a:rPr>
              <a:t>종 </a:t>
            </a:r>
            <a:r>
              <a:rPr kumimoji="0" lang="en-US" altLang="ko-K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배달의민족 주아" panose="02020603020101020101" pitchFamily="18" charset="-127"/>
                <a:ea typeface="배달의민족 주아" panose="02020603020101020101" pitchFamily="18" charset="-127"/>
                <a:cs typeface="Helvetica"/>
                <a:sym typeface="맑은 고딕"/>
              </a:rPr>
              <a:t>500</a:t>
            </a:r>
            <a:r>
              <a:rPr kumimoji="0" lang="ko-KR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배달의민족 주아" panose="02020603020101020101" pitchFamily="18" charset="-127"/>
                <a:ea typeface="배달의민족 주아" panose="02020603020101020101" pitchFamily="18" charset="-127"/>
                <a:cs typeface="Helvetica"/>
                <a:sym typeface="맑은 고딕"/>
              </a:rPr>
              <a:t>만</a:t>
            </a:r>
            <a:endParaRPr kumimoji="0" lang="en-US" altLang="ko-KR" sz="24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배달의민족 주아" panose="02020603020101020101" pitchFamily="18" charset="-127"/>
              <a:ea typeface="배달의민족 주아" panose="02020603020101020101" pitchFamily="18" charset="-127"/>
              <a:cs typeface="Helvetica"/>
              <a:sym typeface="맑은 고딕"/>
            </a:endParaRPr>
          </a:p>
          <a:p>
            <a:pPr marL="0" marR="0" lvl="0" indent="0" algn="ctr" defTabSz="4572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4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배달의민족 주아" panose="02020603020101020101" pitchFamily="18" charset="-127"/>
                <a:ea typeface="배달의민족 주아" panose="02020603020101020101" pitchFamily="18" charset="-127"/>
                <a:cs typeface="Helvetica"/>
                <a:sym typeface="맑은 고딕"/>
              </a:rPr>
              <a:t>5</a:t>
            </a:r>
            <a:r>
              <a:rPr kumimoji="0" lang="ko-KR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배달의민족 주아" panose="02020603020101020101" pitchFamily="18" charset="-127"/>
                <a:ea typeface="배달의민족 주아" panose="02020603020101020101" pitchFamily="18" charset="-127"/>
                <a:cs typeface="Helvetica"/>
                <a:sym typeface="맑은 고딕"/>
              </a:rPr>
              <a:t>종 </a:t>
            </a:r>
            <a:r>
              <a:rPr kumimoji="0" lang="en-US" altLang="ko-K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배달의민족 주아" panose="02020603020101020101" pitchFamily="18" charset="-127"/>
                <a:ea typeface="배달의민족 주아" panose="02020603020101020101" pitchFamily="18" charset="-127"/>
                <a:cs typeface="Helvetica"/>
                <a:sym typeface="맑은 고딕"/>
              </a:rPr>
              <a:t>1,000</a:t>
            </a:r>
            <a:r>
              <a:rPr kumimoji="0" lang="ko-KR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배달의민족 주아" panose="02020603020101020101" pitchFamily="18" charset="-127"/>
                <a:ea typeface="배달의민족 주아" panose="02020603020101020101" pitchFamily="18" charset="-127"/>
                <a:cs typeface="Helvetica"/>
                <a:sym typeface="맑은 고딕"/>
              </a:rPr>
              <a:t>만</a:t>
            </a:r>
          </a:p>
        </p:txBody>
      </p:sp>
      <p:sp>
        <p:nvSpPr>
          <p:cNvPr id="36" name="덧셈 기호 35"/>
          <p:cNvSpPr/>
          <p:nvPr/>
        </p:nvSpPr>
        <p:spPr>
          <a:xfrm>
            <a:off x="1885214" y="3280964"/>
            <a:ext cx="553186" cy="447180"/>
          </a:xfrm>
          <a:prstGeom prst="mathPlus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Helvetica"/>
              <a:sym typeface="맑은 고딕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39058" y="1195267"/>
            <a:ext cx="11125200" cy="66289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t">
            <a:spAutoFit/>
          </a:bodyPr>
          <a:lstStyle/>
          <a:p>
            <a:pPr marL="0" marR="0" lvl="0" indent="0" algn="ctr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질병수술비 </a:t>
            </a:r>
            <a:r>
              <a:rPr kumimoji="0" lang="en-US" altLang="ko-K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+ 1~5</a:t>
            </a:r>
            <a:r>
              <a:rPr kumimoji="0" lang="ko-KR" alt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종질병수술비 중복 가입 가능</a:t>
            </a:r>
            <a:r>
              <a:rPr kumimoji="0" lang="en-US" altLang="ko-K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!</a:t>
            </a:r>
            <a:endParaRPr kumimoji="0" lang="ko-KR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cs typeface="+mj-cs"/>
              <a:sym typeface="맑은 고딕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00634" y="6286057"/>
            <a:ext cx="80536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*</a:t>
            </a:r>
            <a:r>
              <a:rPr kumimoji="0" lang="ko-KR" altLang="en-US" sz="9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갱신형상품</a:t>
            </a:r>
            <a:r>
              <a:rPr kumimoji="0" lang="ko-KR" alt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 및 갱신형특약의 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경우 </a:t>
            </a:r>
            <a:r>
              <a:rPr kumimoji="0" lang="ko-KR" altLang="en-US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갱신시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 보험료가 인상될 수 있습니다</a:t>
            </a: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. 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각 </a:t>
            </a:r>
            <a:r>
              <a:rPr kumimoji="0" lang="ko-KR" altLang="en-US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해당특약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 가입시 보장이며 기타 자세한 사항은 약관 및 </a:t>
            </a:r>
            <a:r>
              <a:rPr kumimoji="0" lang="ko-KR" altLang="en-US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상품설명서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 참조 바랍니다</a:t>
            </a: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.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경기천년제목 Medium" panose="02020603020101020101" pitchFamily="18" charset="-127"/>
              <a:ea typeface="경기천년제목 Medium" panose="02020603020101020101" pitchFamily="18" charset="-127"/>
              <a:cs typeface="Helvetica"/>
              <a:sym typeface="맑은 고딕"/>
            </a:endParaRP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latinLnBrk="0" hangingPunct="0"/>
            <a:fld id="{86CB4B4D-7CA3-9044-876B-883B54F8677D}" type="slidenum">
              <a:rPr lang="en-US" altLang="ko-KR" kern="0" smtClean="0">
                <a:solidFill>
                  <a:srgbClr val="222222"/>
                </a:solidFill>
              </a:rPr>
              <a:pPr latinLnBrk="0" hangingPunct="0"/>
              <a:t>13</a:t>
            </a:fld>
            <a:r>
              <a:rPr lang="en-US" altLang="ko-KR" kern="0" smtClean="0">
                <a:solidFill>
                  <a:srgbClr val="222222"/>
                </a:solidFill>
              </a:rPr>
              <a:t>/22</a:t>
            </a:r>
            <a:endParaRPr lang="en-US" altLang="ko-KR" kern="0" dirty="0">
              <a:solidFill>
                <a:srgbClr val="22222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6638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dissolve/>
      </p:transition>
    </mc:Choice>
    <mc:Fallback xmlns:a14="http://schemas.microsoft.com/office/drawing/2010/main" xmlns:m="http://schemas.openxmlformats.org/officeDocument/2006/math" xmlns="">
      <p:transition spd="fast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직사각형 20"/>
          <p:cNvSpPr/>
          <p:nvPr/>
        </p:nvSpPr>
        <p:spPr>
          <a:xfrm>
            <a:off x="239772" y="191872"/>
            <a:ext cx="8186857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(</a:t>
            </a:r>
            <a:r>
              <a:rPr kumimoji="0" lang="ko-KR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무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)</a:t>
            </a:r>
            <a:r>
              <a:rPr kumimoji="0" lang="ko-KR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흥국생명 다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(</a:t>
            </a:r>
            <a:r>
              <a:rPr kumimoji="0" lang="ko-KR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多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)</a:t>
            </a:r>
            <a:r>
              <a:rPr kumimoji="0" lang="ko-KR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사랑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THE</a:t>
            </a:r>
            <a:r>
              <a:rPr kumimoji="0" lang="ko-KR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간편건강보험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(</a:t>
            </a:r>
            <a:r>
              <a:rPr kumimoji="0" lang="ko-KR" altLang="en-US" sz="3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갱신형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)</a:t>
            </a:r>
            <a:endParaRPr kumimoji="0" lang="ko-KR" altLang="en-US" sz="3000" b="0" i="0" u="none" strike="noStrike" kern="1200" cap="none" spc="0" normalizeH="0" baseline="0" noProof="0" dirty="0">
              <a:ln>
                <a:noFill/>
              </a:ln>
              <a:solidFill>
                <a:srgbClr val="2D1264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cs typeface="+mj-cs"/>
              <a:sym typeface="맑은 고딕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90061" y="1089686"/>
            <a:ext cx="5467350" cy="81678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t">
            <a:spAutoFit/>
          </a:bodyPr>
          <a:lstStyle/>
          <a:p>
            <a:pPr marL="0" marR="0" lvl="0" indent="0" algn="ctr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질병수술비 </a:t>
            </a:r>
            <a:r>
              <a:rPr kumimoji="0" lang="en-US" altLang="ko-K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+ 1~5</a:t>
            </a:r>
            <a:r>
              <a:rPr kumimoji="0" lang="ko-KR" alt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종수술비</a:t>
            </a:r>
            <a:r>
              <a:rPr kumimoji="0" lang="ko-KR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 </a:t>
            </a:r>
            <a:r>
              <a:rPr kumimoji="0" lang="en-US" altLang="ko-K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PLAN</a:t>
            </a:r>
          </a:p>
          <a:p>
            <a:pPr marL="0" marR="0" lvl="0" indent="0" algn="ctr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(2</a:t>
            </a:r>
            <a:r>
              <a:rPr kumimoji="0" lang="ko-KR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종 </a:t>
            </a:r>
            <a:r>
              <a:rPr kumimoji="0" lang="ko-KR" altLang="en-US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납입면제형</a:t>
            </a:r>
            <a:r>
              <a:rPr kumimoji="0" lang="en-US" altLang="ko-K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, 20</a:t>
            </a:r>
            <a:r>
              <a:rPr kumimoji="0" lang="ko-KR" altLang="en-US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년납</a:t>
            </a:r>
            <a:r>
              <a:rPr kumimoji="0" lang="en-US" altLang="ko-K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, 20</a:t>
            </a:r>
            <a:r>
              <a:rPr kumimoji="0" lang="ko-KR" altLang="en-US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년만기</a:t>
            </a:r>
            <a:r>
              <a:rPr kumimoji="0" lang="ko-KR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 </a:t>
            </a:r>
            <a:r>
              <a:rPr kumimoji="0" lang="ko-KR" altLang="en-US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갱신형</a:t>
            </a:r>
            <a:r>
              <a:rPr kumimoji="0" lang="ko-KR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 기준</a:t>
            </a:r>
            <a:r>
              <a:rPr kumimoji="0" lang="en-US" altLang="ko-K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, </a:t>
            </a:r>
            <a:r>
              <a:rPr kumimoji="0" lang="ko-KR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단위 </a:t>
            </a:r>
            <a:r>
              <a:rPr kumimoji="0" lang="en-US" altLang="ko-K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: </a:t>
            </a:r>
            <a:r>
              <a:rPr kumimoji="0" lang="ko-KR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원</a:t>
            </a:r>
            <a:r>
              <a:rPr kumimoji="0" lang="en-US" altLang="ko-K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)</a:t>
            </a:r>
            <a:endParaRPr kumimoji="0" lang="ko-KR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cs typeface="+mj-cs"/>
              <a:sym typeface="맑은 고딕"/>
            </a:endParaRPr>
          </a:p>
        </p:txBody>
      </p:sp>
      <p:graphicFrame>
        <p:nvGraphicFramePr>
          <p:cNvPr id="14" name="표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7671403"/>
              </p:ext>
            </p:extLst>
          </p:nvPr>
        </p:nvGraphicFramePr>
        <p:xfrm>
          <a:off x="863113" y="4947478"/>
          <a:ext cx="4727574" cy="92853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75858">
                  <a:extLst>
                    <a:ext uri="{9D8B030D-6E8A-4147-A177-3AD203B41FA5}">
                      <a16:colId xmlns:a16="http://schemas.microsoft.com/office/drawing/2014/main" val="3425601313"/>
                    </a:ext>
                  </a:extLst>
                </a:gridCol>
                <a:gridCol w="1575858">
                  <a:extLst>
                    <a:ext uri="{9D8B030D-6E8A-4147-A177-3AD203B41FA5}">
                      <a16:colId xmlns:a16="http://schemas.microsoft.com/office/drawing/2014/main" val="66164696"/>
                    </a:ext>
                  </a:extLst>
                </a:gridCol>
                <a:gridCol w="1575858">
                  <a:extLst>
                    <a:ext uri="{9D8B030D-6E8A-4147-A177-3AD203B41FA5}">
                      <a16:colId xmlns:a16="http://schemas.microsoft.com/office/drawing/2014/main" val="1188164052"/>
                    </a:ext>
                  </a:extLst>
                </a:gridCol>
              </a:tblGrid>
              <a:tr h="309513">
                <a:tc>
                  <a:txBody>
                    <a:bodyPr/>
                    <a:lstStyle/>
                    <a:p>
                      <a:pPr marL="0" marR="0" indent="0" algn="ctr" defTabSz="914400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4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구분</a:t>
                      </a:r>
                      <a:endParaRPr lang="ko-KR" altLang="en-US" sz="1400" b="0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uFillTx/>
                        <a:latin typeface="흥국씨앗 L" panose="020B0303000000000000" pitchFamily="50" charset="-127"/>
                        <a:ea typeface="흥국씨앗 L" panose="020B0303000000000000" pitchFamily="50" charset="-127"/>
                        <a:cs typeface="+mn-cs"/>
                        <a:sym typeface="KoPubWorld돋움체 Bold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4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남</a:t>
                      </a:r>
                      <a:endParaRPr lang="ko-KR" altLang="en-US" sz="1400" b="0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uFillTx/>
                        <a:latin typeface="흥국씨앗 L" panose="020B0303000000000000" pitchFamily="50" charset="-127"/>
                        <a:ea typeface="흥국씨앗 L" panose="020B0303000000000000" pitchFamily="50" charset="-127"/>
                        <a:cs typeface="+mn-cs"/>
                        <a:sym typeface="KoPubWorld돋움체 Bold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4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여</a:t>
                      </a:r>
                      <a:endParaRPr lang="ko-KR" altLang="en-US" sz="1400" b="0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uFillTx/>
                        <a:latin typeface="흥국씨앗 L" panose="020B0303000000000000" pitchFamily="50" charset="-127"/>
                        <a:ea typeface="흥국씨앗 L" panose="020B0303000000000000" pitchFamily="50" charset="-127"/>
                        <a:cs typeface="+mn-cs"/>
                        <a:sym typeface="KoPubWorld돋움체 Bold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9112286"/>
                  </a:ext>
                </a:extLst>
              </a:tr>
              <a:tr h="309513">
                <a:tc>
                  <a:txBody>
                    <a:bodyPr/>
                    <a:lstStyle/>
                    <a:p>
                      <a:pPr marL="0" marR="0" indent="0" algn="ctr" defTabSz="914400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ko-KR" sz="14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50</a:t>
                      </a:r>
                      <a:r>
                        <a:rPr lang="ko-KR" altLang="en-US" sz="14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세</a:t>
                      </a:r>
                      <a:endParaRPr lang="ko-KR" altLang="en-US" sz="1400" b="0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uFillTx/>
                        <a:latin typeface="흥국씨앗 L" panose="020B0303000000000000" pitchFamily="50" charset="-127"/>
                        <a:ea typeface="흥국씨앗 L" panose="020B0303000000000000" pitchFamily="50" charset="-127"/>
                        <a:cs typeface="+mn-cs"/>
                        <a:sym typeface="KoPubWorld돋움체 Bold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fontAlgn="ctr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ko-KR" sz="1400" b="0" i="0" u="none" strike="noStrike" cap="none" spc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51,082 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fontAlgn="ctr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ko-KR" sz="1400" b="0" i="0" u="none" strike="noStrike" cap="none" spc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44,958 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41563108"/>
                  </a:ext>
                </a:extLst>
              </a:tr>
              <a:tr h="309513">
                <a:tc>
                  <a:txBody>
                    <a:bodyPr/>
                    <a:lstStyle/>
                    <a:p>
                      <a:pPr marL="0" marR="0" indent="0" algn="ctr" defTabSz="914400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ko-KR" sz="14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60</a:t>
                      </a:r>
                      <a:r>
                        <a:rPr lang="ko-KR" altLang="en-US" sz="14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세</a:t>
                      </a:r>
                      <a:endParaRPr lang="ko-KR" altLang="en-US" sz="1400" b="0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uFillTx/>
                        <a:latin typeface="흥국씨앗 L" panose="020B0303000000000000" pitchFamily="50" charset="-127"/>
                        <a:ea typeface="흥국씨앗 L" panose="020B0303000000000000" pitchFamily="50" charset="-127"/>
                        <a:cs typeface="+mn-cs"/>
                        <a:sym typeface="KoPubWorld돋움체 Bold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fontAlgn="ctr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ko-KR" sz="1400" b="0" i="0" u="none" strike="noStrike" cap="none" spc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86,466 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fontAlgn="ctr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ko-KR" sz="1400" b="0" i="0" u="none" strike="noStrike" cap="none" spc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58,832 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97188937"/>
                  </a:ext>
                </a:extLst>
              </a:tr>
            </a:tbl>
          </a:graphicData>
        </a:graphic>
      </p:graphicFrame>
      <p:graphicFrame>
        <p:nvGraphicFramePr>
          <p:cNvPr id="15" name="표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6199190"/>
              </p:ext>
            </p:extLst>
          </p:nvPr>
        </p:nvGraphicFramePr>
        <p:xfrm>
          <a:off x="863113" y="2416675"/>
          <a:ext cx="4727575" cy="244969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63787">
                  <a:extLst>
                    <a:ext uri="{9D8B030D-6E8A-4147-A177-3AD203B41FA5}">
                      <a16:colId xmlns:a16="http://schemas.microsoft.com/office/drawing/2014/main" val="3425601313"/>
                    </a:ext>
                  </a:extLst>
                </a:gridCol>
                <a:gridCol w="2363788">
                  <a:extLst>
                    <a:ext uri="{9D8B030D-6E8A-4147-A177-3AD203B41FA5}">
                      <a16:colId xmlns:a16="http://schemas.microsoft.com/office/drawing/2014/main" val="66164696"/>
                    </a:ext>
                  </a:extLst>
                </a:gridCol>
              </a:tblGrid>
              <a:tr h="372172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b="1" spc="0" dirty="0" smtClean="0"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구분</a:t>
                      </a:r>
                      <a:endParaRPr lang="ko-KR" altLang="en-US" sz="1600" b="1" spc="0" dirty="0">
                        <a:latin typeface="흥국씨앗 L" panose="020B0303000000000000" pitchFamily="50" charset="-127"/>
                        <a:ea typeface="흥국씨앗 L" panose="020B0303000000000000" pitchFamily="50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b="1" spc="0" dirty="0" smtClean="0"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가입금액</a:t>
                      </a:r>
                      <a:endParaRPr lang="ko-KR" altLang="en-US" sz="1600" b="1" spc="0" dirty="0">
                        <a:latin typeface="흥국씨앗 L" panose="020B0303000000000000" pitchFamily="50" charset="-127"/>
                        <a:ea typeface="흥국씨앗 L" panose="020B0303000000000000" pitchFamily="50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9112286"/>
                  </a:ext>
                </a:extLst>
              </a:tr>
              <a:tr h="419668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spc="0" dirty="0" err="1" smtClean="0"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질병수술비</a:t>
                      </a:r>
                      <a:r>
                        <a:rPr lang="en-US" altLang="ko-KR" sz="1600" spc="0" dirty="0" smtClean="0"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(</a:t>
                      </a:r>
                      <a:r>
                        <a:rPr lang="ko-KR" altLang="en-US" sz="1600" spc="0" dirty="0" smtClean="0"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기본형</a:t>
                      </a:r>
                      <a:r>
                        <a:rPr lang="en-US" altLang="ko-KR" sz="1600" spc="0" dirty="0" smtClean="0"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)</a:t>
                      </a:r>
                      <a:endParaRPr lang="ko-KR" altLang="en-US" sz="1600" spc="0" dirty="0">
                        <a:latin typeface="흥국씨앗 L" panose="020B0303000000000000" pitchFamily="50" charset="-127"/>
                        <a:ea typeface="흥국씨앗 L" panose="020B0303000000000000" pitchFamily="50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spc="0" dirty="0" smtClean="0"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100</a:t>
                      </a:r>
                      <a:r>
                        <a:rPr lang="ko-KR" altLang="en-US" sz="1600" spc="0" dirty="0" smtClean="0"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만원</a:t>
                      </a:r>
                      <a:endParaRPr lang="ko-KR" altLang="en-US" sz="1600" spc="0" dirty="0">
                        <a:latin typeface="흥국씨앗 L" panose="020B0303000000000000" pitchFamily="50" charset="-127"/>
                        <a:ea typeface="흥국씨앗 L" panose="020B0303000000000000" pitchFamily="50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41563108"/>
                  </a:ext>
                </a:extLst>
              </a:tr>
              <a:tr h="642842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spc="0" dirty="0" smtClean="0"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항암약물치료</a:t>
                      </a:r>
                      <a:endParaRPr lang="en-US" altLang="ko-KR" sz="1600" spc="0" dirty="0" smtClean="0">
                        <a:latin typeface="흥국씨앗 L" panose="020B0303000000000000" pitchFamily="50" charset="-127"/>
                        <a:ea typeface="흥국씨앗 L" panose="020B0303000000000000" pitchFamily="50" charset="-127"/>
                      </a:endParaRPr>
                    </a:p>
                    <a:p>
                      <a:pPr latinLnBrk="1"/>
                      <a:r>
                        <a:rPr lang="ko-KR" altLang="en-US" sz="1600" spc="0" dirty="0" smtClean="0"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항암방사선치료</a:t>
                      </a:r>
                      <a:endParaRPr lang="ko-KR" altLang="en-US" sz="1600" spc="0" dirty="0">
                        <a:latin typeface="흥국씨앗 L" panose="020B0303000000000000" pitchFamily="50" charset="-127"/>
                        <a:ea typeface="흥국씨앗 L" panose="020B0303000000000000" pitchFamily="50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spc="0" dirty="0" smtClean="0"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각 </a:t>
                      </a:r>
                      <a:r>
                        <a:rPr lang="en-US" altLang="ko-KR" sz="1600" spc="0" dirty="0" smtClean="0"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1</a:t>
                      </a:r>
                      <a:r>
                        <a:rPr lang="ko-KR" altLang="en-US" sz="1600" spc="0" dirty="0" smtClean="0"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천만</a:t>
                      </a:r>
                      <a:endParaRPr lang="ko-KR" altLang="en-US" sz="1600" spc="0" dirty="0">
                        <a:latin typeface="흥국씨앗 L" panose="020B0303000000000000" pitchFamily="50" charset="-127"/>
                        <a:ea typeface="흥국씨앗 L" panose="020B0303000000000000" pitchFamily="50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21182112"/>
                  </a:ext>
                </a:extLst>
              </a:tr>
              <a:tr h="642842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spc="0" dirty="0" smtClean="0"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1~5</a:t>
                      </a:r>
                      <a:r>
                        <a:rPr lang="ko-KR" altLang="en-US" sz="1600" spc="0" dirty="0" smtClean="0"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종 </a:t>
                      </a:r>
                      <a:r>
                        <a:rPr lang="ko-KR" altLang="en-US" sz="1600" spc="0" dirty="0" err="1" smtClean="0"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종수술비</a:t>
                      </a:r>
                      <a:endParaRPr lang="ko-KR" altLang="en-US" sz="1600" spc="0" dirty="0">
                        <a:latin typeface="흥국씨앗 L" panose="020B0303000000000000" pitchFamily="50" charset="-127"/>
                        <a:ea typeface="흥국씨앗 L" panose="020B0303000000000000" pitchFamily="50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spc="0" dirty="0" smtClean="0"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20</a:t>
                      </a:r>
                      <a:r>
                        <a:rPr lang="ko-KR" altLang="en-US" sz="1600" spc="0" dirty="0" smtClean="0"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만</a:t>
                      </a:r>
                      <a:r>
                        <a:rPr lang="en-US" altLang="ko-KR" sz="1600" spc="0" dirty="0" smtClean="0"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/40</a:t>
                      </a:r>
                      <a:r>
                        <a:rPr lang="ko-KR" altLang="en-US" sz="1600" spc="0" dirty="0" smtClean="0"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만</a:t>
                      </a:r>
                      <a:r>
                        <a:rPr lang="en-US" altLang="ko-KR" sz="1600" spc="0" dirty="0" smtClean="0"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/200</a:t>
                      </a:r>
                      <a:r>
                        <a:rPr lang="ko-KR" altLang="en-US" sz="1600" spc="0" dirty="0" smtClean="0"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만</a:t>
                      </a:r>
                      <a:r>
                        <a:rPr lang="en-US" altLang="ko-KR" sz="1600" spc="0" dirty="0" smtClean="0"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/</a:t>
                      </a:r>
                    </a:p>
                    <a:p>
                      <a:pPr latinLnBrk="1"/>
                      <a:r>
                        <a:rPr lang="en-US" altLang="ko-KR" sz="1600" spc="0" dirty="0" smtClean="0"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400</a:t>
                      </a:r>
                      <a:r>
                        <a:rPr lang="ko-KR" altLang="en-US" sz="1600" spc="0" dirty="0" smtClean="0"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만</a:t>
                      </a:r>
                      <a:r>
                        <a:rPr lang="en-US" altLang="ko-KR" sz="1600" spc="0" dirty="0" smtClean="0"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/500</a:t>
                      </a:r>
                      <a:r>
                        <a:rPr lang="ko-KR" altLang="en-US" sz="1600" spc="0" dirty="0" smtClean="0"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만</a:t>
                      </a:r>
                      <a:endParaRPr lang="ko-KR" altLang="en-US" sz="1600" spc="0" dirty="0">
                        <a:latin typeface="흥국씨앗 L" panose="020B0303000000000000" pitchFamily="50" charset="-127"/>
                        <a:ea typeface="흥국씨앗 L" panose="020B0303000000000000" pitchFamily="50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97188937"/>
                  </a:ext>
                </a:extLst>
              </a:tr>
              <a:tr h="372172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spc="0" dirty="0" err="1" smtClean="0"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재해사망</a:t>
                      </a:r>
                      <a:endParaRPr lang="ko-KR" altLang="en-US" sz="1600" spc="0" dirty="0">
                        <a:latin typeface="흥국씨앗 L" panose="020B0303000000000000" pitchFamily="50" charset="-127"/>
                        <a:ea typeface="흥국씨앗 L" panose="020B0303000000000000" pitchFamily="50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spc="0" dirty="0" smtClean="0"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4</a:t>
                      </a:r>
                      <a:r>
                        <a:rPr lang="ko-KR" altLang="en-US" sz="1600" spc="0" dirty="0" smtClean="0"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천만</a:t>
                      </a:r>
                      <a:endParaRPr lang="ko-KR" altLang="en-US" sz="1600" spc="0" dirty="0">
                        <a:latin typeface="흥국씨앗 L" panose="020B0303000000000000" pitchFamily="50" charset="-127"/>
                        <a:ea typeface="흥국씨앗 L" panose="020B0303000000000000" pitchFamily="50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9191535"/>
                  </a:ext>
                </a:extLst>
              </a:tr>
            </a:tbl>
          </a:graphicData>
        </a:graphic>
      </p:graphicFrame>
      <p:sp>
        <p:nvSpPr>
          <p:cNvPr id="16" name="모서리가 둥근 직사각형"/>
          <p:cNvSpPr/>
          <p:nvPr/>
        </p:nvSpPr>
        <p:spPr>
          <a:xfrm>
            <a:off x="863113" y="1918527"/>
            <a:ext cx="4727574" cy="447379"/>
          </a:xfrm>
          <a:prstGeom prst="roundRect">
            <a:avLst>
              <a:gd name="adj" fmla="val 3691"/>
            </a:avLst>
          </a:prstGeom>
          <a:solidFill>
            <a:srgbClr val="7030A0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 anchorCtr="0"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400" spc="-300">
                <a:solidFill>
                  <a:srgbClr val="FFFFFF"/>
                </a:solidFill>
                <a:latin typeface="배달의민족 한나는 열한살 OTF"/>
                <a:ea typeface="배달의민족 한나는 열한살 OTF"/>
                <a:cs typeface="배달의민족 한나는 열한살 OTF"/>
                <a:sym typeface="배달의민족 한나는 열한살 OTF"/>
              </a:defRPr>
            </a:pPr>
            <a:r>
              <a:rPr kumimoji="0" lang="ko-KR" altLang="en-US" sz="2800" b="0" i="0" u="none" strike="noStrike" kern="1200" cap="none" spc="-15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sym typeface="배달의민족 한나는 열한살 OTF"/>
              </a:rPr>
              <a:t>질병수술비 </a:t>
            </a:r>
            <a:r>
              <a:rPr kumimoji="0" lang="en-US" altLang="ko-KR" sz="2800" b="0" i="0" u="none" strike="noStrike" kern="1200" cap="none" spc="-15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sym typeface="배달의민족 한나는 열한살 OTF"/>
              </a:rPr>
              <a:t>PLAN</a:t>
            </a:r>
            <a:endParaRPr kumimoji="0" sz="2800" b="0" i="0" u="none" strike="noStrike" kern="1200" cap="none" spc="-15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sym typeface="배달의민족 한나는 열한살 OTF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400311" y="1089686"/>
            <a:ext cx="5467350" cy="81678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t">
            <a:spAutoFit/>
          </a:bodyPr>
          <a:lstStyle/>
          <a:p>
            <a:pPr marL="0" marR="0" lvl="0" indent="0" algn="ctr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간병인사용입원일당 </a:t>
            </a:r>
            <a:r>
              <a:rPr kumimoji="0" lang="en-US" altLang="ko-K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PLAN</a:t>
            </a:r>
          </a:p>
          <a:p>
            <a:pPr marL="0" marR="0" lvl="0" indent="0" algn="ctr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(2</a:t>
            </a:r>
            <a:r>
              <a:rPr kumimoji="0" lang="ko-KR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종 </a:t>
            </a:r>
            <a:r>
              <a:rPr kumimoji="0" lang="ko-KR" alt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납입면제형</a:t>
            </a:r>
            <a:r>
              <a:rPr kumimoji="0" lang="en-US" altLang="ko-KR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, 20</a:t>
            </a:r>
            <a:r>
              <a:rPr kumimoji="0" lang="ko-KR" alt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년납</a:t>
            </a:r>
            <a:r>
              <a:rPr kumimoji="0" lang="en-US" altLang="ko-KR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, 20</a:t>
            </a:r>
            <a:r>
              <a:rPr kumimoji="0" lang="ko-KR" alt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년만기</a:t>
            </a:r>
            <a:r>
              <a:rPr kumimoji="0" lang="ko-KR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 </a:t>
            </a:r>
            <a:r>
              <a:rPr kumimoji="0" lang="ko-KR" alt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갱신형</a:t>
            </a:r>
            <a:r>
              <a:rPr kumimoji="0" lang="ko-KR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 </a:t>
            </a:r>
            <a:r>
              <a:rPr kumimoji="0" lang="ko-KR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기준</a:t>
            </a:r>
            <a:r>
              <a:rPr kumimoji="0" lang="en-US" altLang="ko-K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, </a:t>
            </a:r>
            <a:r>
              <a:rPr kumimoji="0" lang="ko-KR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단위 </a:t>
            </a:r>
            <a:r>
              <a:rPr kumimoji="0" lang="en-US" altLang="ko-K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: </a:t>
            </a:r>
            <a:r>
              <a:rPr kumimoji="0" lang="ko-KR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원</a:t>
            </a:r>
            <a:r>
              <a:rPr kumimoji="0" lang="en-US" altLang="ko-K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)</a:t>
            </a:r>
            <a:endParaRPr kumimoji="0" lang="ko-KR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cs typeface="+mj-cs"/>
              <a:sym typeface="맑은 고딕"/>
            </a:endParaRPr>
          </a:p>
        </p:txBody>
      </p:sp>
      <p:graphicFrame>
        <p:nvGraphicFramePr>
          <p:cNvPr id="18" name="표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376710"/>
              </p:ext>
            </p:extLst>
          </p:nvPr>
        </p:nvGraphicFramePr>
        <p:xfrm>
          <a:off x="6673363" y="4947478"/>
          <a:ext cx="4727574" cy="92853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75858">
                  <a:extLst>
                    <a:ext uri="{9D8B030D-6E8A-4147-A177-3AD203B41FA5}">
                      <a16:colId xmlns:a16="http://schemas.microsoft.com/office/drawing/2014/main" val="3425601313"/>
                    </a:ext>
                  </a:extLst>
                </a:gridCol>
                <a:gridCol w="1575858">
                  <a:extLst>
                    <a:ext uri="{9D8B030D-6E8A-4147-A177-3AD203B41FA5}">
                      <a16:colId xmlns:a16="http://schemas.microsoft.com/office/drawing/2014/main" val="66164696"/>
                    </a:ext>
                  </a:extLst>
                </a:gridCol>
                <a:gridCol w="1575858">
                  <a:extLst>
                    <a:ext uri="{9D8B030D-6E8A-4147-A177-3AD203B41FA5}">
                      <a16:colId xmlns:a16="http://schemas.microsoft.com/office/drawing/2014/main" val="1188164052"/>
                    </a:ext>
                  </a:extLst>
                </a:gridCol>
              </a:tblGrid>
              <a:tr h="309513">
                <a:tc>
                  <a:txBody>
                    <a:bodyPr/>
                    <a:lstStyle/>
                    <a:p>
                      <a:pPr marL="0" marR="0" indent="0" algn="ctr" defTabSz="914400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4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구분</a:t>
                      </a:r>
                      <a:endParaRPr lang="ko-KR" altLang="en-US" sz="1400" b="0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uFillTx/>
                        <a:latin typeface="흥국씨앗 L" panose="020B0303000000000000" pitchFamily="50" charset="-127"/>
                        <a:ea typeface="흥국씨앗 L" panose="020B0303000000000000" pitchFamily="50" charset="-127"/>
                        <a:cs typeface="+mn-cs"/>
                        <a:sym typeface="KoPubWorld돋움체 Bold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4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남</a:t>
                      </a:r>
                      <a:endParaRPr lang="ko-KR" altLang="en-US" sz="1400" b="0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uFillTx/>
                        <a:latin typeface="흥국씨앗 L" panose="020B0303000000000000" pitchFamily="50" charset="-127"/>
                        <a:ea typeface="흥국씨앗 L" panose="020B0303000000000000" pitchFamily="50" charset="-127"/>
                        <a:cs typeface="+mn-cs"/>
                        <a:sym typeface="KoPubWorld돋움체 Bold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4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여</a:t>
                      </a:r>
                      <a:endParaRPr lang="ko-KR" altLang="en-US" sz="1400" b="0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uFillTx/>
                        <a:latin typeface="흥국씨앗 L" panose="020B0303000000000000" pitchFamily="50" charset="-127"/>
                        <a:ea typeface="흥국씨앗 L" panose="020B0303000000000000" pitchFamily="50" charset="-127"/>
                        <a:cs typeface="+mn-cs"/>
                        <a:sym typeface="KoPubWorld돋움체 Bold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9112286"/>
                  </a:ext>
                </a:extLst>
              </a:tr>
              <a:tr h="309513">
                <a:tc>
                  <a:txBody>
                    <a:bodyPr/>
                    <a:lstStyle/>
                    <a:p>
                      <a:pPr marL="0" marR="0" indent="0" algn="ctr" defTabSz="914400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ko-KR" sz="14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50</a:t>
                      </a:r>
                      <a:r>
                        <a:rPr lang="ko-KR" altLang="en-US" sz="14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세</a:t>
                      </a:r>
                      <a:endParaRPr lang="ko-KR" altLang="en-US" sz="1400" b="0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uFillTx/>
                        <a:latin typeface="흥국씨앗 L" panose="020B0303000000000000" pitchFamily="50" charset="-127"/>
                        <a:ea typeface="흥국씨앗 L" panose="020B0303000000000000" pitchFamily="50" charset="-127"/>
                        <a:cs typeface="+mn-cs"/>
                        <a:sym typeface="KoPubWorld돋움체 Bold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fontAlgn="ctr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ko-KR" sz="1400" b="0" i="0" u="none" strike="noStrike" cap="none" spc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27,293 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fontAlgn="ctr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ko-KR" sz="1400" b="0" i="0" u="none" strike="noStrike" cap="none" spc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26,969 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41563108"/>
                  </a:ext>
                </a:extLst>
              </a:tr>
              <a:tr h="309513">
                <a:tc>
                  <a:txBody>
                    <a:bodyPr/>
                    <a:lstStyle/>
                    <a:p>
                      <a:pPr marL="0" marR="0" indent="0" algn="ctr" defTabSz="914400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ko-KR" sz="14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60</a:t>
                      </a:r>
                      <a:r>
                        <a:rPr lang="ko-KR" altLang="en-US" sz="14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세</a:t>
                      </a:r>
                      <a:endParaRPr lang="ko-KR" altLang="en-US" sz="1400" b="0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uFillTx/>
                        <a:latin typeface="흥국씨앗 L" panose="020B0303000000000000" pitchFamily="50" charset="-127"/>
                        <a:ea typeface="흥국씨앗 L" panose="020B0303000000000000" pitchFamily="50" charset="-127"/>
                        <a:cs typeface="+mn-cs"/>
                        <a:sym typeface="KoPubWorld돋움체 Bold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fontAlgn="ctr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ko-KR" sz="1400" b="0" i="0" u="none" strike="noStrike" cap="none" spc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50,885 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fontAlgn="ctr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ko-KR" sz="1400" b="0" i="0" u="none" strike="noStrike" cap="none" spc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44,607 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97188937"/>
                  </a:ext>
                </a:extLst>
              </a:tr>
            </a:tbl>
          </a:graphicData>
        </a:graphic>
      </p:graphicFrame>
      <p:graphicFrame>
        <p:nvGraphicFramePr>
          <p:cNvPr id="19" name="표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8399995"/>
              </p:ext>
            </p:extLst>
          </p:nvPr>
        </p:nvGraphicFramePr>
        <p:xfrm>
          <a:off x="6673363" y="2416677"/>
          <a:ext cx="4727575" cy="244969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63787">
                  <a:extLst>
                    <a:ext uri="{9D8B030D-6E8A-4147-A177-3AD203B41FA5}">
                      <a16:colId xmlns:a16="http://schemas.microsoft.com/office/drawing/2014/main" val="3425601313"/>
                    </a:ext>
                  </a:extLst>
                </a:gridCol>
                <a:gridCol w="1181894">
                  <a:extLst>
                    <a:ext uri="{9D8B030D-6E8A-4147-A177-3AD203B41FA5}">
                      <a16:colId xmlns:a16="http://schemas.microsoft.com/office/drawing/2014/main" val="66164696"/>
                    </a:ext>
                  </a:extLst>
                </a:gridCol>
                <a:gridCol w="1181894">
                  <a:extLst>
                    <a:ext uri="{9D8B030D-6E8A-4147-A177-3AD203B41FA5}">
                      <a16:colId xmlns:a16="http://schemas.microsoft.com/office/drawing/2014/main" val="663591523"/>
                    </a:ext>
                  </a:extLst>
                </a:gridCol>
              </a:tblGrid>
              <a:tr h="689805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b="1" spc="0" dirty="0" smtClean="0"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구분</a:t>
                      </a:r>
                      <a:endParaRPr lang="ko-KR" altLang="en-US" sz="1600" b="1" spc="0" dirty="0">
                        <a:latin typeface="흥국씨앗 L" panose="020B0303000000000000" pitchFamily="50" charset="-127"/>
                        <a:ea typeface="흥국씨앗 L" panose="020B0303000000000000" pitchFamily="50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latinLnBrk="1"/>
                      <a:r>
                        <a:rPr lang="ko-KR" altLang="en-US" sz="1600" b="1" spc="0" dirty="0" smtClean="0"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가입금액</a:t>
                      </a:r>
                      <a:endParaRPr lang="ko-KR" altLang="en-US" sz="1600" b="1" spc="0" dirty="0">
                        <a:latin typeface="흥국씨앗 L" panose="020B0303000000000000" pitchFamily="50" charset="-127"/>
                        <a:ea typeface="흥국씨앗 L" panose="020B0303000000000000" pitchFamily="50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9112286"/>
                  </a:ext>
                </a:extLst>
              </a:tr>
              <a:tr h="351896">
                <a:tc rowSpan="4">
                  <a:txBody>
                    <a:bodyPr/>
                    <a:lstStyle/>
                    <a:p>
                      <a:pPr latinLnBrk="1"/>
                      <a:r>
                        <a:rPr lang="ko-KR" altLang="en-US" sz="1600" spc="0" dirty="0" err="1" smtClean="0"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질병및재해</a:t>
                      </a:r>
                      <a:r>
                        <a:rPr lang="en-US" altLang="ko-KR" sz="1600" spc="0" dirty="0" smtClean="0"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(</a:t>
                      </a:r>
                      <a:r>
                        <a:rPr lang="ko-KR" altLang="en-US" sz="1600" spc="0" dirty="0" err="1" smtClean="0"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치매포함</a:t>
                      </a:r>
                      <a:r>
                        <a:rPr lang="en-US" altLang="ko-KR" sz="1600" spc="0" dirty="0" smtClean="0"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)</a:t>
                      </a:r>
                    </a:p>
                    <a:p>
                      <a:pPr latinLnBrk="1"/>
                      <a:r>
                        <a:rPr lang="ko-KR" altLang="en-US" sz="1600" spc="0" dirty="0" smtClean="0"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간병인사용입원일당</a:t>
                      </a:r>
                      <a:endParaRPr lang="en-US" altLang="ko-KR" sz="1600" spc="0" dirty="0" smtClean="0">
                        <a:latin typeface="흥국씨앗 L" panose="020B0303000000000000" pitchFamily="50" charset="-127"/>
                        <a:ea typeface="흥국씨앗 L" panose="020B0303000000000000" pitchFamily="50" charset="-127"/>
                      </a:endParaRPr>
                    </a:p>
                    <a:p>
                      <a:pPr latinLnBrk="1"/>
                      <a:r>
                        <a:rPr lang="en-US" altLang="ko-KR" sz="1600" spc="0" dirty="0" smtClean="0"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(</a:t>
                      </a:r>
                      <a:r>
                        <a:rPr lang="ko-KR" altLang="en-US" sz="1600" spc="0" dirty="0" err="1" smtClean="0"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체증형</a:t>
                      </a:r>
                      <a:r>
                        <a:rPr lang="en-US" altLang="ko-KR" sz="1600" spc="0" dirty="0" smtClean="0"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)</a:t>
                      </a:r>
                      <a:endParaRPr lang="ko-KR" altLang="en-US" sz="1600" spc="0" dirty="0">
                        <a:latin typeface="흥국씨앗 L" panose="020B0303000000000000" pitchFamily="50" charset="-127"/>
                        <a:ea typeface="흥국씨앗 L" panose="020B0303000000000000" pitchFamily="50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latinLnBrk="1"/>
                      <a:r>
                        <a:rPr lang="ko-KR" altLang="en-US" sz="1600" spc="0" dirty="0" smtClean="0"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요양병원 제외</a:t>
                      </a:r>
                      <a:endParaRPr lang="en-US" altLang="ko-KR" sz="1600" spc="0" dirty="0" smtClean="0">
                        <a:latin typeface="흥국씨앗 L" panose="020B0303000000000000" pitchFamily="50" charset="-127"/>
                        <a:ea typeface="흥국씨앗 L" panose="020B0303000000000000" pitchFamily="50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1563108"/>
                  </a:ext>
                </a:extLst>
              </a:tr>
              <a:tr h="60782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spc="0" dirty="0" smtClean="0"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10</a:t>
                      </a:r>
                      <a:r>
                        <a:rPr lang="ko-KR" altLang="en-US" sz="1600" spc="0" dirty="0" smtClean="0"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년 내</a:t>
                      </a:r>
                      <a:endParaRPr lang="en-US" altLang="ko-KR" sz="1600" spc="0" dirty="0" smtClean="0">
                        <a:latin typeface="흥국씨앗 L" panose="020B0303000000000000" pitchFamily="50" charset="-127"/>
                        <a:ea typeface="흥국씨앗 L" panose="020B0303000000000000" pitchFamily="50" charset="-127"/>
                      </a:endParaRPr>
                    </a:p>
                    <a:p>
                      <a:pPr latinLnBrk="1"/>
                      <a:r>
                        <a:rPr lang="en-US" altLang="ko-KR" sz="1600" spc="0" dirty="0" smtClean="0"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15</a:t>
                      </a:r>
                      <a:r>
                        <a:rPr lang="ko-KR" altLang="en-US" sz="1600" spc="0" dirty="0" smtClean="0"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만원</a:t>
                      </a:r>
                      <a:endParaRPr lang="ko-KR" altLang="en-US" sz="1600" spc="0" dirty="0">
                        <a:latin typeface="흥국씨앗 L" panose="020B0303000000000000" pitchFamily="50" charset="-127"/>
                        <a:ea typeface="흥국씨앗 L" panose="020B0303000000000000" pitchFamily="50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spc="0" dirty="0" smtClean="0"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10</a:t>
                      </a:r>
                      <a:r>
                        <a:rPr lang="ko-KR" altLang="en-US" sz="1600" spc="0" dirty="0" smtClean="0"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년 후</a:t>
                      </a:r>
                      <a:endParaRPr lang="en-US" altLang="ko-KR" sz="1600" spc="0" dirty="0" smtClean="0">
                        <a:latin typeface="흥국씨앗 L" panose="020B0303000000000000" pitchFamily="50" charset="-127"/>
                        <a:ea typeface="흥국씨앗 L" panose="020B0303000000000000" pitchFamily="50" charset="-127"/>
                      </a:endParaRPr>
                    </a:p>
                    <a:p>
                      <a:pPr latinLnBrk="1"/>
                      <a:r>
                        <a:rPr lang="en-US" altLang="ko-KR" sz="1600" spc="0" dirty="0" smtClean="0"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30</a:t>
                      </a:r>
                      <a:r>
                        <a:rPr lang="ko-KR" altLang="en-US" sz="1600" spc="0" dirty="0" smtClean="0"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만원</a:t>
                      </a:r>
                      <a:endParaRPr lang="ko-KR" altLang="en-US" sz="1600" spc="0" dirty="0">
                        <a:latin typeface="흥국씨앗 L" panose="020B0303000000000000" pitchFamily="50" charset="-127"/>
                        <a:ea typeface="흥국씨앗 L" panose="020B0303000000000000" pitchFamily="50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49004604"/>
                  </a:ext>
                </a:extLst>
              </a:tr>
              <a:tr h="400085">
                <a:tc vMerge="1">
                  <a:txBody>
                    <a:bodyPr/>
                    <a:lstStyle/>
                    <a:p>
                      <a:pPr latinLnBrk="1"/>
                      <a:endParaRPr lang="ko-KR" altLang="en-US" sz="1600" spc="0" dirty="0">
                        <a:latin typeface="흥국씨앗 L" panose="020B0303000000000000" pitchFamily="50" charset="-127"/>
                        <a:ea typeface="흥국씨앗 L" panose="020B0303000000000000" pitchFamily="50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latinLnBrk="1"/>
                      <a:r>
                        <a:rPr lang="ko-KR" altLang="en-US" sz="1600" spc="0" dirty="0" smtClean="0"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요양병원</a:t>
                      </a:r>
                      <a:endParaRPr lang="ko-KR" altLang="en-US" sz="1600" spc="0" dirty="0">
                        <a:latin typeface="흥국씨앗 L" panose="020B0303000000000000" pitchFamily="50" charset="-127"/>
                        <a:ea typeface="흥국씨앗 L" panose="020B0303000000000000" pitchFamily="50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7188937"/>
                  </a:ext>
                </a:extLst>
              </a:tr>
              <a:tr h="40008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spc="0" dirty="0" smtClean="0"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3</a:t>
                      </a:r>
                      <a:r>
                        <a:rPr lang="ko-KR" altLang="en-US" sz="1600" spc="0" dirty="0" smtClean="0"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만원</a:t>
                      </a:r>
                      <a:endParaRPr lang="ko-KR" altLang="en-US" sz="1600" spc="0" dirty="0">
                        <a:latin typeface="흥국씨앗 L" panose="020B0303000000000000" pitchFamily="50" charset="-127"/>
                        <a:ea typeface="흥국씨앗 L" panose="020B0303000000000000" pitchFamily="50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spc="0" dirty="0" smtClean="0"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6</a:t>
                      </a:r>
                      <a:r>
                        <a:rPr lang="ko-KR" altLang="en-US" sz="1600" spc="0" dirty="0" smtClean="0"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만원</a:t>
                      </a:r>
                      <a:endParaRPr lang="ko-KR" altLang="en-US" sz="1600" spc="0" dirty="0">
                        <a:latin typeface="흥국씨앗 L" panose="020B0303000000000000" pitchFamily="50" charset="-127"/>
                        <a:ea typeface="흥국씨앗 L" panose="020B0303000000000000" pitchFamily="50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7411494"/>
                  </a:ext>
                </a:extLst>
              </a:tr>
            </a:tbl>
          </a:graphicData>
        </a:graphic>
      </p:graphicFrame>
      <p:sp>
        <p:nvSpPr>
          <p:cNvPr id="20" name="모서리가 둥근 직사각형"/>
          <p:cNvSpPr/>
          <p:nvPr/>
        </p:nvSpPr>
        <p:spPr>
          <a:xfrm>
            <a:off x="6673363" y="1918527"/>
            <a:ext cx="4727574" cy="447379"/>
          </a:xfrm>
          <a:prstGeom prst="roundRect">
            <a:avLst>
              <a:gd name="adj" fmla="val 3691"/>
            </a:avLst>
          </a:prstGeom>
          <a:solidFill>
            <a:srgbClr val="7030A0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 anchorCtr="0"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400" spc="-300">
                <a:solidFill>
                  <a:srgbClr val="FFFFFF"/>
                </a:solidFill>
                <a:latin typeface="배달의민족 한나는 열한살 OTF"/>
                <a:ea typeface="배달의민족 한나는 열한살 OTF"/>
                <a:cs typeface="배달의민족 한나는 열한살 OTF"/>
                <a:sym typeface="배달의민족 한나는 열한살 OTF"/>
              </a:defRPr>
            </a:pPr>
            <a:r>
              <a:rPr kumimoji="0" lang="ko-KR" altLang="en-US" sz="2800" b="0" i="0" u="none" strike="noStrike" kern="1200" cap="none" spc="-15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sym typeface="배달의민족 한나는 열한살 OTF"/>
              </a:rPr>
              <a:t>간병인사용입원일당 </a:t>
            </a:r>
            <a:r>
              <a:rPr kumimoji="0" lang="ko-KR" altLang="en-US" sz="2800" b="0" i="0" u="none" strike="noStrike" kern="1200" cap="none" spc="-15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sym typeface="배달의민족 한나는 열한살 OTF"/>
              </a:rPr>
              <a:t>체증형</a:t>
            </a:r>
            <a:r>
              <a:rPr kumimoji="0" lang="ko-KR" altLang="en-US" sz="2800" b="0" i="0" u="none" strike="noStrike" kern="1200" cap="none" spc="-15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sym typeface="배달의민족 한나는 열한살 OTF"/>
              </a:rPr>
              <a:t> </a:t>
            </a:r>
            <a:r>
              <a:rPr kumimoji="0" lang="en-US" altLang="ko-KR" sz="2800" b="0" i="0" u="none" strike="noStrike" kern="1200" cap="none" spc="-15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sym typeface="배달의민족 한나는 열한살 OTF"/>
              </a:rPr>
              <a:t>PLAN</a:t>
            </a:r>
            <a:endParaRPr kumimoji="0" sz="2800" b="0" i="0" u="none" strike="noStrike" kern="1200" cap="none" spc="-15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sym typeface="배달의민족 한나는 열한살 OTF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00634" y="6286057"/>
            <a:ext cx="80536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*</a:t>
            </a:r>
            <a:r>
              <a:rPr kumimoji="0" lang="ko-KR" altLang="en-US" sz="9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갱신형상품</a:t>
            </a:r>
            <a:r>
              <a:rPr kumimoji="0" lang="ko-KR" alt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 및 갱신형특약의 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경우 </a:t>
            </a:r>
            <a:r>
              <a:rPr kumimoji="0" lang="ko-KR" altLang="en-US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갱신시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 보험료가 인상될 수 있습니다</a:t>
            </a: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. 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각 </a:t>
            </a:r>
            <a:r>
              <a:rPr kumimoji="0" lang="ko-KR" altLang="en-US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해당특약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 가입시 보장이며 기타 자세한 사항은 약관 및 </a:t>
            </a:r>
            <a:r>
              <a:rPr kumimoji="0" lang="ko-KR" altLang="en-US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상품설명서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 참조 바랍니다</a:t>
            </a: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.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경기천년제목 Medium" panose="02020603020101020101" pitchFamily="18" charset="-127"/>
              <a:ea typeface="경기천년제목 Medium" panose="02020603020101020101" pitchFamily="18" charset="-127"/>
              <a:cs typeface="Helvetica"/>
              <a:sym typeface="맑은 고딕"/>
            </a:endParaRP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latinLnBrk="0" hangingPunct="0"/>
            <a:fld id="{86CB4B4D-7CA3-9044-876B-883B54F8677D}" type="slidenum">
              <a:rPr lang="en-US" altLang="ko-KR" kern="0" smtClean="0">
                <a:solidFill>
                  <a:srgbClr val="222222"/>
                </a:solidFill>
              </a:rPr>
              <a:pPr latinLnBrk="0" hangingPunct="0"/>
              <a:t>14</a:t>
            </a:fld>
            <a:r>
              <a:rPr lang="en-US" altLang="ko-KR" kern="0" smtClean="0">
                <a:solidFill>
                  <a:srgbClr val="222222"/>
                </a:solidFill>
              </a:rPr>
              <a:t>/22</a:t>
            </a:r>
            <a:endParaRPr lang="en-US" altLang="ko-KR" kern="0" dirty="0">
              <a:solidFill>
                <a:srgbClr val="22222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5534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dissolve/>
      </p:transition>
    </mc:Choice>
    <mc:Fallback xmlns:a14="http://schemas.microsoft.com/office/drawing/2010/main" xmlns:m="http://schemas.openxmlformats.org/officeDocument/2006/math" xmlns="">
      <p:transition spd="fast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직사각형 20"/>
          <p:cNvSpPr/>
          <p:nvPr/>
        </p:nvSpPr>
        <p:spPr>
          <a:xfrm>
            <a:off x="239772" y="191872"/>
            <a:ext cx="8186857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(</a:t>
            </a:r>
            <a:r>
              <a:rPr kumimoji="0" lang="ko-KR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무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)</a:t>
            </a:r>
            <a:r>
              <a:rPr kumimoji="0" lang="ko-KR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흥국생명 다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(</a:t>
            </a:r>
            <a:r>
              <a:rPr kumimoji="0" lang="ko-KR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多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)</a:t>
            </a:r>
            <a:r>
              <a:rPr kumimoji="0" lang="ko-KR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사랑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THE</a:t>
            </a:r>
            <a:r>
              <a:rPr kumimoji="0" lang="ko-KR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간편건강보험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(</a:t>
            </a:r>
            <a:r>
              <a:rPr kumimoji="0" lang="ko-KR" altLang="en-US" sz="3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갱신형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)</a:t>
            </a:r>
            <a:endParaRPr kumimoji="0" lang="ko-KR" altLang="en-US" sz="3000" b="0" i="0" u="none" strike="noStrike" kern="1200" cap="none" spc="0" normalizeH="0" baseline="0" noProof="0" dirty="0">
              <a:ln>
                <a:noFill/>
              </a:ln>
              <a:solidFill>
                <a:srgbClr val="2D1264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cs typeface="+mj-cs"/>
              <a:sym typeface="맑은 고딕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0" y="1117325"/>
            <a:ext cx="12192000" cy="72445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ctr">
            <a:spAutoFit/>
          </a:bodyPr>
          <a:lstStyle/>
          <a:p>
            <a:pPr marL="0" marR="0" lvl="0" indent="0" algn="l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Up-Grade 3. 20</a:t>
            </a:r>
            <a:r>
              <a:rPr kumimoji="0" lang="ko-KR" alt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년 </a:t>
            </a:r>
            <a:r>
              <a:rPr kumimoji="0" lang="ko-KR" altLang="en-US" sz="3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갱신형</a:t>
            </a:r>
            <a:r>
              <a:rPr kumimoji="0" lang="ko-KR" alt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 新암치료보장</a:t>
            </a:r>
            <a:endParaRPr kumimoji="0" lang="ko-KR" altLang="en-US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cs typeface="+mj-cs"/>
              <a:sym typeface="맑은 고딕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-57626" y="1874159"/>
            <a:ext cx="12365742" cy="10322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t">
            <a:spAutoFit/>
          </a:bodyPr>
          <a:lstStyle/>
          <a:p>
            <a:pPr marL="0" marR="0" lvl="0" indent="0" algn="ctr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지금까지 </a:t>
            </a:r>
            <a:r>
              <a:rPr kumimoji="0" lang="ko-KR" alt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표적항암</a:t>
            </a:r>
            <a:r>
              <a:rPr kumimoji="0" lang="en-US" altLang="ko-K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, </a:t>
            </a:r>
            <a:r>
              <a:rPr kumimoji="0" lang="ko-KR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항암세기조절</a:t>
            </a:r>
            <a:r>
              <a:rPr kumimoji="0" lang="en-US" altLang="ko-K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, </a:t>
            </a:r>
            <a:r>
              <a:rPr kumimoji="0" lang="ko-KR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항암양성자방사선</a:t>
            </a:r>
            <a:r>
              <a:rPr kumimoji="0" lang="en-US" altLang="ko-K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, </a:t>
            </a:r>
            <a:r>
              <a:rPr kumimoji="0" lang="ko-KR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다빈치로봇암수술</a:t>
            </a:r>
            <a:r>
              <a:rPr kumimoji="0" lang="ko-KR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 </a:t>
            </a:r>
            <a:r>
              <a:rPr kumimoji="0" lang="ko-KR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등</a:t>
            </a:r>
            <a:endParaRPr kumimoji="0" lang="en-US" altLang="ko-KR" sz="28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cs typeface="+mj-cs"/>
              <a:sym typeface="맑은 고딕"/>
            </a:endParaRPr>
          </a:p>
          <a:p>
            <a:pPr marL="0" marR="0" lvl="0" indent="0" algn="ctr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新암치료보장은 </a:t>
            </a:r>
            <a:r>
              <a:rPr kumimoji="0" lang="en-US" altLang="ko-K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5</a:t>
            </a:r>
            <a:r>
              <a:rPr kumimoji="0" lang="ko-KR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년 </a:t>
            </a:r>
            <a:r>
              <a:rPr kumimoji="0" lang="en-US" altLang="ko-K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or 10</a:t>
            </a:r>
            <a:r>
              <a:rPr kumimoji="0" lang="ko-KR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년 </a:t>
            </a:r>
            <a:r>
              <a:rPr kumimoji="0" lang="ko-KR" alt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갱신형</a:t>
            </a:r>
            <a:r>
              <a:rPr kumimoji="0" lang="en-US" altLang="ko-K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!</a:t>
            </a:r>
          </a:p>
        </p:txBody>
      </p:sp>
      <p:sp>
        <p:nvSpPr>
          <p:cNvPr id="9" name="모서리가 둥근 직사각형 8"/>
          <p:cNvSpPr/>
          <p:nvPr/>
        </p:nvSpPr>
        <p:spPr>
          <a:xfrm>
            <a:off x="446744" y="2977660"/>
            <a:ext cx="6360455" cy="1384001"/>
          </a:xfrm>
          <a:prstGeom prst="roundRect">
            <a:avLst>
              <a:gd name="adj" fmla="val 7133"/>
            </a:avLst>
          </a:prstGeom>
          <a:noFill/>
          <a:ln w="28575" cap="flat">
            <a:solidFill>
              <a:srgbClr val="FF3399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ctr">
            <a:noAutofit/>
          </a:bodyPr>
          <a:lstStyle/>
          <a:p>
            <a:pPr marL="0" marR="0" lvl="0" indent="0" algn="l" defTabSz="1828800" rtl="0" eaLnBrk="1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▶</a:t>
            </a:r>
            <a:r>
              <a:rPr kumimoji="0" lang="ko-KR" alt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표적항암약물허가치료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 </a:t>
            </a: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    </a:t>
            </a:r>
            <a:r>
              <a:rPr kumimoji="0" lang="ko-KR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▶</a:t>
            </a:r>
            <a:r>
              <a:rPr kumimoji="0" lang="ko-KR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항암양성자방사선치료</a:t>
            </a:r>
            <a:endParaRPr kumimoji="0" lang="en-US" altLang="ko-KR" sz="2000" b="0" i="0" u="none" strike="noStrike" kern="120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cs typeface="+mj-cs"/>
              <a:sym typeface="맑은 고딕"/>
            </a:endParaRPr>
          </a:p>
          <a:p>
            <a:pPr marL="0" marR="0" lvl="0" indent="0" algn="l" defTabSz="1828800" rtl="0" eaLnBrk="1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▶</a:t>
            </a:r>
            <a:r>
              <a:rPr kumimoji="0" lang="ko-KR" alt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항암세기조절방사선치료</a:t>
            </a:r>
            <a:r>
              <a:rPr kumimoji="0" lang="ko-KR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  </a:t>
            </a:r>
            <a:r>
              <a:rPr kumimoji="0" lang="ko-KR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▶</a:t>
            </a:r>
            <a:r>
              <a:rPr kumimoji="0" lang="ko-KR" alt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카티항암약물허가치료</a:t>
            </a:r>
            <a:endParaRPr kumimoji="0" lang="en-US" altLang="ko-KR" sz="2000" b="0" i="0" u="none" strike="noStrike" kern="120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cs typeface="+mj-cs"/>
              <a:sym typeface="맑은 고딕"/>
            </a:endParaRPr>
          </a:p>
          <a:p>
            <a:pPr marL="0" marR="0" lvl="0" indent="0" algn="l" defTabSz="1828800" rtl="0" eaLnBrk="1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▶</a:t>
            </a:r>
            <a:r>
              <a:rPr kumimoji="0" lang="ko-KR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다빈치로봇암수술</a:t>
            </a: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(</a:t>
            </a:r>
            <a:r>
              <a:rPr kumimoji="0" lang="ko-KR" alt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특정암포함</a:t>
            </a: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)</a:t>
            </a:r>
            <a:endParaRPr kumimoji="0" lang="ko-KR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cs typeface="+mj-cs"/>
              <a:sym typeface="맑은 고딕"/>
            </a:endParaRPr>
          </a:p>
        </p:txBody>
      </p:sp>
      <p:sp>
        <p:nvSpPr>
          <p:cNvPr id="8" name="모서리가 둥근 직사각형 7"/>
          <p:cNvSpPr/>
          <p:nvPr/>
        </p:nvSpPr>
        <p:spPr>
          <a:xfrm>
            <a:off x="6743701" y="2977660"/>
            <a:ext cx="5156200" cy="1384001"/>
          </a:xfrm>
          <a:prstGeom prst="roundRect">
            <a:avLst>
              <a:gd name="adj" fmla="val 7133"/>
            </a:avLst>
          </a:prstGeom>
          <a:solidFill>
            <a:srgbClr val="FF3399"/>
          </a:solidFill>
          <a:ln w="28575" cap="flat">
            <a:solidFill>
              <a:srgbClr val="FF3399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ctr">
            <a:noAutofit/>
          </a:bodyPr>
          <a:lstStyle/>
          <a:p>
            <a:pPr marL="0" marR="0" lvl="0" indent="0" algn="ctr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다</a:t>
            </a:r>
            <a:r>
              <a:rPr kumimoji="0" lang="en-US" altLang="ko-KR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(</a:t>
            </a:r>
            <a:r>
              <a:rPr kumimoji="0" lang="ko-KR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多</a:t>
            </a:r>
            <a:r>
              <a:rPr kumimoji="0" lang="en-US" altLang="ko-KR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)</a:t>
            </a:r>
            <a:r>
              <a:rPr kumimoji="0" lang="ko-KR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사랑</a:t>
            </a:r>
            <a:r>
              <a:rPr kumimoji="0" lang="en-US" altLang="ko-K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THE</a:t>
            </a:r>
            <a:r>
              <a:rPr kumimoji="0" lang="ko-KR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간편건강보험은</a:t>
            </a:r>
            <a:r>
              <a:rPr kumimoji="0" lang="en-US" altLang="ko-K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!</a:t>
            </a:r>
          </a:p>
          <a:p>
            <a:pPr marL="0" marR="0" lvl="0" indent="0" algn="ctr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20</a:t>
            </a:r>
            <a:r>
              <a:rPr kumimoji="0" lang="ko-KR" alt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년 </a:t>
            </a:r>
            <a:r>
              <a:rPr kumimoji="0" lang="ko-KR" alt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갱신</a:t>
            </a:r>
            <a:r>
              <a:rPr kumimoji="0" lang="ko-KR" alt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도</a:t>
            </a:r>
            <a:r>
              <a:rPr kumimoji="0" lang="en-US" altLang="ko-KR" sz="4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 </a:t>
            </a:r>
            <a:r>
              <a:rPr kumimoji="0" lang="ko-KR" alt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가입 </a:t>
            </a:r>
            <a:r>
              <a:rPr kumimoji="0" lang="ko-KR" alt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가능</a:t>
            </a:r>
            <a:r>
              <a:rPr kumimoji="0" lang="en-US" altLang="ko-KR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!</a:t>
            </a:r>
            <a:endParaRPr kumimoji="0" lang="ko-KR" altLang="en-US" sz="4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cs typeface="Helvetica"/>
              <a:sym typeface="맑은 고딕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0634" y="6286057"/>
            <a:ext cx="80536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*</a:t>
            </a:r>
            <a:r>
              <a:rPr kumimoji="0" lang="ko-KR" altLang="en-US" sz="9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갱신형상품</a:t>
            </a:r>
            <a:r>
              <a:rPr kumimoji="0" lang="ko-KR" alt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 및 갱신형특약의 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경우 </a:t>
            </a:r>
            <a:r>
              <a:rPr kumimoji="0" lang="ko-KR" altLang="en-US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갱신시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 보험료가 인상될 수 있습니다</a:t>
            </a: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. 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각 </a:t>
            </a:r>
            <a:r>
              <a:rPr kumimoji="0" lang="ko-KR" altLang="en-US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해당특약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 가입시 보장이며 기타 자세한 사항은 약관 및 </a:t>
            </a:r>
            <a:r>
              <a:rPr kumimoji="0" lang="ko-KR" altLang="en-US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상품설명서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 참조 바랍니다</a:t>
            </a: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.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경기천년제목 Medium" panose="02020603020101020101" pitchFamily="18" charset="-127"/>
              <a:ea typeface="경기천년제목 Medium" panose="02020603020101020101" pitchFamily="18" charset="-127"/>
              <a:cs typeface="Helvetica"/>
              <a:sym typeface="맑은 고딕"/>
            </a:endParaRPr>
          </a:p>
        </p:txBody>
      </p:sp>
      <p:sp>
        <p:nvSpPr>
          <p:cNvPr id="11" name="모서리가 둥근 직사각형 10"/>
          <p:cNvSpPr/>
          <p:nvPr/>
        </p:nvSpPr>
        <p:spPr>
          <a:xfrm>
            <a:off x="446744" y="4631858"/>
            <a:ext cx="6360455" cy="1384001"/>
          </a:xfrm>
          <a:prstGeom prst="roundRect">
            <a:avLst>
              <a:gd name="adj" fmla="val 7133"/>
            </a:avLst>
          </a:prstGeom>
          <a:noFill/>
          <a:ln w="28575" cap="flat">
            <a:solidFill>
              <a:srgbClr val="FF3399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ctr">
            <a:noAutofit/>
          </a:bodyPr>
          <a:lstStyle/>
          <a:p>
            <a:pPr marL="0" marR="0" lvl="0" indent="0" algn="l" defTabSz="1828800" rtl="0" eaLnBrk="1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▶항암약물치료보장특약</a:t>
            </a:r>
            <a:endParaRPr kumimoji="0" lang="en-US" altLang="ko-KR" sz="2000" b="0" i="0" u="none" strike="noStrike" kern="120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cs typeface="+mj-cs"/>
              <a:sym typeface="맑은 고딕"/>
            </a:endParaRPr>
          </a:p>
          <a:p>
            <a:pPr marL="0" marR="0" lvl="0" indent="0" algn="l" defTabSz="1828800" rtl="0" eaLnBrk="1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▶</a:t>
            </a:r>
            <a:r>
              <a:rPr kumimoji="0" lang="ko-KR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항암방사선치료특약</a:t>
            </a:r>
            <a:endParaRPr kumimoji="0" lang="ko-KR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cs typeface="+mj-cs"/>
              <a:sym typeface="맑은 고딕"/>
            </a:endParaRPr>
          </a:p>
        </p:txBody>
      </p:sp>
      <p:sp>
        <p:nvSpPr>
          <p:cNvPr id="12" name="모서리가 둥근 직사각형 11"/>
          <p:cNvSpPr/>
          <p:nvPr/>
        </p:nvSpPr>
        <p:spPr>
          <a:xfrm>
            <a:off x="6743701" y="4631858"/>
            <a:ext cx="5156200" cy="1384001"/>
          </a:xfrm>
          <a:prstGeom prst="roundRect">
            <a:avLst>
              <a:gd name="adj" fmla="val 7133"/>
            </a:avLst>
          </a:prstGeom>
          <a:solidFill>
            <a:srgbClr val="FF3399"/>
          </a:solidFill>
          <a:ln w="28575" cap="flat">
            <a:solidFill>
              <a:srgbClr val="FF3399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ctr">
            <a:noAutofit/>
          </a:bodyPr>
          <a:lstStyle/>
          <a:p>
            <a:pPr marL="0" marR="0" lvl="0" indent="0" algn="ctr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다</a:t>
            </a:r>
            <a:r>
              <a:rPr kumimoji="0" lang="en-US" altLang="ko-KR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(</a:t>
            </a:r>
            <a:r>
              <a:rPr kumimoji="0" lang="ko-KR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多</a:t>
            </a:r>
            <a:r>
              <a:rPr kumimoji="0" lang="en-US" altLang="ko-KR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)</a:t>
            </a:r>
            <a:r>
              <a:rPr kumimoji="0" lang="ko-KR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사랑</a:t>
            </a:r>
            <a:r>
              <a:rPr kumimoji="0" lang="en-US" altLang="ko-K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THE</a:t>
            </a:r>
            <a:r>
              <a:rPr kumimoji="0" lang="ko-KR" alt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간편건강</a:t>
            </a:r>
            <a:endParaRPr kumimoji="0" lang="en-US" altLang="ko-KR" sz="24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cs typeface="Helvetica"/>
              <a:sym typeface="맑은 고딕"/>
            </a:endParaRPr>
          </a:p>
          <a:p>
            <a:pPr marL="0" marR="0" lvl="0" indent="0" algn="ctr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4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항암약물</a:t>
            </a:r>
            <a:r>
              <a:rPr kumimoji="0" lang="ko-KR" alt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 </a:t>
            </a:r>
            <a:r>
              <a:rPr kumimoji="0" lang="en-US" altLang="ko-KR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/ </a:t>
            </a:r>
            <a:r>
              <a:rPr kumimoji="0" lang="ko-KR" alt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방사선 분리</a:t>
            </a:r>
            <a:endParaRPr kumimoji="0" lang="ko-KR" altLang="en-US" sz="4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cs typeface="Helvetica"/>
              <a:sym typeface="맑은 고딕"/>
            </a:endParaRP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latinLnBrk="0" hangingPunct="0"/>
            <a:fld id="{86CB4B4D-7CA3-9044-876B-883B54F8677D}" type="slidenum">
              <a:rPr lang="en-US" altLang="ko-KR" kern="0" smtClean="0">
                <a:solidFill>
                  <a:srgbClr val="222222"/>
                </a:solidFill>
              </a:rPr>
              <a:pPr latinLnBrk="0" hangingPunct="0"/>
              <a:t>15</a:t>
            </a:fld>
            <a:r>
              <a:rPr lang="en-US" altLang="ko-KR" kern="0" smtClean="0">
                <a:solidFill>
                  <a:srgbClr val="222222"/>
                </a:solidFill>
              </a:rPr>
              <a:t>/22</a:t>
            </a:r>
            <a:endParaRPr lang="en-US" altLang="ko-KR" kern="0" dirty="0">
              <a:solidFill>
                <a:srgbClr val="22222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5608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dissolve/>
      </p:transition>
    </mc:Choice>
    <mc:Fallback xmlns:a14="http://schemas.microsoft.com/office/drawing/2010/main" xmlns:m="http://schemas.openxmlformats.org/officeDocument/2006/math" xmlns="">
      <p:transition spd="fast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직사각형 20"/>
          <p:cNvSpPr/>
          <p:nvPr/>
        </p:nvSpPr>
        <p:spPr>
          <a:xfrm>
            <a:off x="239772" y="191872"/>
            <a:ext cx="8186857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(</a:t>
            </a:r>
            <a:r>
              <a:rPr kumimoji="0" lang="ko-KR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무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)</a:t>
            </a:r>
            <a:r>
              <a:rPr kumimoji="0" lang="ko-KR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흥국생명 다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(</a:t>
            </a:r>
            <a:r>
              <a:rPr kumimoji="0" lang="ko-KR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多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)</a:t>
            </a:r>
            <a:r>
              <a:rPr kumimoji="0" lang="ko-KR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사랑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THE</a:t>
            </a:r>
            <a:r>
              <a:rPr kumimoji="0" lang="ko-KR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간편건강보험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(</a:t>
            </a:r>
            <a:r>
              <a:rPr kumimoji="0" lang="ko-KR" altLang="en-US" sz="3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갱신형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)</a:t>
            </a:r>
            <a:endParaRPr kumimoji="0" lang="ko-KR" altLang="en-US" sz="3000" b="0" i="0" u="none" strike="noStrike" kern="1200" cap="none" spc="0" normalizeH="0" baseline="0" noProof="0" dirty="0">
              <a:ln>
                <a:noFill/>
              </a:ln>
              <a:solidFill>
                <a:srgbClr val="2D1264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cs typeface="+mj-cs"/>
              <a:sym typeface="맑은 고딕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0" y="1117325"/>
            <a:ext cx="12192000" cy="72445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ctr">
            <a:spAutoFit/>
          </a:bodyPr>
          <a:lstStyle/>
          <a:p>
            <a:pPr marL="0" marR="0" lvl="0" indent="0" algn="l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Up-Grade 4. </a:t>
            </a:r>
            <a:r>
              <a:rPr kumimoji="0" lang="ko-KR" alt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신규 입원비 특약 탑재</a:t>
            </a:r>
            <a:r>
              <a:rPr kumimoji="0" lang="en-US" altLang="ko-KR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!</a:t>
            </a:r>
            <a:endParaRPr kumimoji="0" lang="ko-KR" altLang="en-US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cs typeface="+mj-cs"/>
              <a:sym typeface="맑은 고딕"/>
            </a:endParaRPr>
          </a:p>
        </p:txBody>
      </p:sp>
      <p:graphicFrame>
        <p:nvGraphicFramePr>
          <p:cNvPr id="6" name="표 5"/>
          <p:cNvGraphicFramePr>
            <a:graphicFrameLocks noGrp="1"/>
          </p:cNvGraphicFramePr>
          <p:nvPr>
            <p:extLst/>
          </p:nvPr>
        </p:nvGraphicFramePr>
        <p:xfrm>
          <a:off x="481072" y="3172618"/>
          <a:ext cx="5475227" cy="2847180"/>
        </p:xfrm>
        <a:graphic>
          <a:graphicData uri="http://schemas.openxmlformats.org/drawingml/2006/table">
            <a:tbl>
              <a:tblPr/>
              <a:tblGrid>
                <a:gridCol w="1425341">
                  <a:extLst>
                    <a:ext uri="{9D8B030D-6E8A-4147-A177-3AD203B41FA5}">
                      <a16:colId xmlns:a16="http://schemas.microsoft.com/office/drawing/2014/main" val="1330586375"/>
                    </a:ext>
                  </a:extLst>
                </a:gridCol>
                <a:gridCol w="1349962">
                  <a:extLst>
                    <a:ext uri="{9D8B030D-6E8A-4147-A177-3AD203B41FA5}">
                      <a16:colId xmlns:a16="http://schemas.microsoft.com/office/drawing/2014/main" val="1519029729"/>
                    </a:ext>
                  </a:extLst>
                </a:gridCol>
                <a:gridCol w="1349962">
                  <a:extLst>
                    <a:ext uri="{9D8B030D-6E8A-4147-A177-3AD203B41FA5}">
                      <a16:colId xmlns:a16="http://schemas.microsoft.com/office/drawing/2014/main" val="967658428"/>
                    </a:ext>
                  </a:extLst>
                </a:gridCol>
                <a:gridCol w="1349962">
                  <a:extLst>
                    <a:ext uri="{9D8B030D-6E8A-4147-A177-3AD203B41FA5}">
                      <a16:colId xmlns:a16="http://schemas.microsoft.com/office/drawing/2014/main" val="3010994114"/>
                    </a:ext>
                  </a:extLst>
                </a:gridCol>
              </a:tblGrid>
              <a:tr h="498783"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2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B" panose="020B0803000000000000" pitchFamily="50" charset="-127"/>
                          <a:ea typeface="흥국씨앗 B" panose="020B0803000000000000" pitchFamily="50" charset="-127"/>
                        </a:rPr>
                        <a:t>입원외래</a:t>
                      </a:r>
                      <a:endParaRPr lang="ko-KR" alt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흥국씨앗 B" panose="020B0803000000000000" pitchFamily="50" charset="-127"/>
                        <a:ea typeface="흥국씨앗 B" panose="020B0803000000000000" pitchFamily="50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ko-KR" alt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흥국씨앗 B" panose="020B0803000000000000" pitchFamily="50" charset="-127"/>
                          <a:ea typeface="흥국씨앗 B" panose="020B0803000000000000" pitchFamily="50" charset="-127"/>
                        </a:rPr>
                        <a:t>입원</a:t>
                      </a:r>
                      <a:r>
                        <a:rPr lang="en-US" altLang="ko-KR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흥국씨앗 B" panose="020B0803000000000000" pitchFamily="50" charset="-127"/>
                          <a:ea typeface="흥국씨앗 B" panose="020B0803000000000000" pitchFamily="50" charset="-127"/>
                        </a:rPr>
                        <a:t>(</a:t>
                      </a:r>
                      <a:r>
                        <a:rPr lang="ko-KR" alt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흥국씨앗 B" panose="020B0803000000000000" pitchFamily="50" charset="-127"/>
                          <a:ea typeface="흥국씨앗 B" panose="020B0803000000000000" pitchFamily="50" charset="-127"/>
                        </a:rPr>
                        <a:t>일</a:t>
                      </a:r>
                      <a:r>
                        <a:rPr lang="en-US" altLang="ko-KR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흥국씨앗 B" panose="020B0803000000000000" pitchFamily="50" charset="-127"/>
                          <a:ea typeface="흥국씨앗 B" panose="020B0803000000000000" pitchFamily="50" charset="-127"/>
                        </a:rPr>
                        <a:t>, </a:t>
                      </a:r>
                      <a:r>
                        <a:rPr lang="ko-KR" alt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흥국씨앗 B" panose="020B0803000000000000" pitchFamily="50" charset="-127"/>
                          <a:ea typeface="흥국씨앗 B" panose="020B0803000000000000" pitchFamily="50" charset="-127"/>
                        </a:rPr>
                        <a:t>원</a:t>
                      </a:r>
                      <a:r>
                        <a:rPr lang="en-US" altLang="ko-KR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흥국씨앗 B" panose="020B0803000000000000" pitchFamily="50" charset="-127"/>
                          <a:ea typeface="흥국씨앗 B" panose="020B0803000000000000" pitchFamily="50" charset="-127"/>
                        </a:rPr>
                        <a:t>, </a:t>
                      </a:r>
                      <a:r>
                        <a:rPr lang="ko-KR" alt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흥국씨앗 B" panose="020B0803000000000000" pitchFamily="50" charset="-127"/>
                          <a:ea typeface="흥국씨앗 B" panose="020B0803000000000000" pitchFamily="50" charset="-127"/>
                        </a:rPr>
                        <a:t>원</a:t>
                      </a:r>
                      <a:r>
                        <a:rPr lang="en-US" altLang="ko-KR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흥국씨앗 B" panose="020B0803000000000000" pitchFamily="50" charset="-127"/>
                          <a:ea typeface="흥국씨앗 B" panose="020B0803000000000000" pitchFamily="50" charset="-127"/>
                        </a:rPr>
                        <a:t>)</a:t>
                      </a:r>
                      <a:endParaRPr lang="ko-KR" alt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흥국씨앗 B" panose="020B0803000000000000" pitchFamily="50" charset="-127"/>
                        <a:ea typeface="흥국씨앗 B" panose="020B0803000000000000" pitchFamily="50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ko-KR" altLang="en-US" sz="1800" b="1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ko-KR" alt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3629236"/>
                  </a:ext>
                </a:extLst>
              </a:tr>
              <a:tr h="852048"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B" panose="020B0803000000000000" pitchFamily="50" charset="-127"/>
                          <a:ea typeface="흥국씨앗 B" panose="020B0803000000000000" pitchFamily="50" charset="-127"/>
                        </a:rPr>
                        <a:t>구분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2400" b="1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흥국씨앗 B" panose="020B0803000000000000" pitchFamily="50" charset="-127"/>
                          <a:ea typeface="흥국씨앗 B" panose="020B0803000000000000" pitchFamily="50" charset="-127"/>
                        </a:rPr>
                        <a:t>건당</a:t>
                      </a:r>
                      <a:endParaRPr lang="en-US" altLang="ko-KR" sz="2400" b="1" i="0" u="none" strike="noStrike" dirty="0" smtClean="0">
                        <a:solidFill>
                          <a:srgbClr val="7030A0"/>
                        </a:solidFill>
                        <a:effectLst/>
                        <a:latin typeface="흥국씨앗 B" panose="020B0803000000000000" pitchFamily="50" charset="-127"/>
                        <a:ea typeface="흥국씨앗 B" panose="020B0803000000000000" pitchFamily="50" charset="-127"/>
                      </a:endParaRPr>
                    </a:p>
                    <a:p>
                      <a:pPr algn="ctr" fontAlgn="b"/>
                      <a:r>
                        <a:rPr lang="ko-KR" altLang="en-US" sz="2400" b="1" i="0" u="none" strike="noStrike" dirty="0" err="1" smtClean="0">
                          <a:solidFill>
                            <a:srgbClr val="7030A0"/>
                          </a:solidFill>
                          <a:effectLst/>
                          <a:latin typeface="흥국씨앗 B" panose="020B0803000000000000" pitchFamily="50" charset="-127"/>
                          <a:ea typeface="흥국씨앗 B" panose="020B0803000000000000" pitchFamily="50" charset="-127"/>
                        </a:rPr>
                        <a:t>입원일수</a:t>
                      </a:r>
                      <a:endParaRPr lang="ko-KR" altLang="en-US" sz="2400" b="1" i="0" u="none" strike="noStrike" dirty="0">
                        <a:solidFill>
                          <a:srgbClr val="7030A0"/>
                        </a:solidFill>
                        <a:effectLst/>
                        <a:latin typeface="흥국씨앗 B" panose="020B0803000000000000" pitchFamily="50" charset="-127"/>
                        <a:ea typeface="흥국씨앗 B" panose="020B0803000000000000" pitchFamily="50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2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B" panose="020B0803000000000000" pitchFamily="50" charset="-127"/>
                          <a:ea typeface="흥국씨앗 B" panose="020B0803000000000000" pitchFamily="50" charset="-127"/>
                        </a:rPr>
                        <a:t>건당진료비</a:t>
                      </a:r>
                      <a:endParaRPr lang="ko-KR" alt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흥국씨앗 B" panose="020B0803000000000000" pitchFamily="50" charset="-127"/>
                        <a:ea typeface="흥국씨앗 B" panose="020B0803000000000000" pitchFamily="50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흥국씨앗 B" panose="020B0803000000000000" pitchFamily="50" charset="-127"/>
                          <a:ea typeface="흥국씨앗 B" panose="020B0803000000000000" pitchFamily="50" charset="-127"/>
                        </a:rPr>
                        <a:t>입원일당 진료비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5234505"/>
                  </a:ext>
                </a:extLst>
              </a:tr>
              <a:tr h="498783"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B" panose="020B0803000000000000" pitchFamily="50" charset="-127"/>
                          <a:ea typeface="흥국씨앗 B" panose="020B0803000000000000" pitchFamily="50" charset="-127"/>
                        </a:rPr>
                        <a:t>상급종합병원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2400" b="1" i="0" u="none" strike="noStrike" dirty="0">
                          <a:solidFill>
                            <a:srgbClr val="7030A0"/>
                          </a:solidFill>
                          <a:effectLst/>
                          <a:latin typeface="흥국씨앗 B" panose="020B0803000000000000" pitchFamily="50" charset="-127"/>
                          <a:ea typeface="흥국씨앗 B" panose="020B0803000000000000" pitchFamily="50" charset="-127"/>
                        </a:rPr>
                        <a:t>6.33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B" panose="020B0803000000000000" pitchFamily="50" charset="-127"/>
                          <a:ea typeface="흥국씨앗 B" panose="020B0803000000000000" pitchFamily="50" charset="-127"/>
                        </a:rPr>
                        <a:t>3,831,672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2000" b="0" i="0" u="none" strike="noStrike">
                          <a:solidFill>
                            <a:srgbClr val="000000"/>
                          </a:solidFill>
                          <a:effectLst/>
                          <a:latin typeface="흥국씨앗 B" panose="020B0803000000000000" pitchFamily="50" charset="-127"/>
                          <a:ea typeface="흥국씨앗 B" panose="020B0803000000000000" pitchFamily="50" charset="-127"/>
                        </a:rPr>
                        <a:t>605,450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755418"/>
                  </a:ext>
                </a:extLst>
              </a:tr>
              <a:tr h="498783"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B" panose="020B0803000000000000" pitchFamily="50" charset="-127"/>
                          <a:ea typeface="흥국씨앗 B" panose="020B0803000000000000" pitchFamily="50" charset="-127"/>
                        </a:rPr>
                        <a:t>종합병원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2400" b="1" i="0" u="none" strike="noStrike">
                          <a:solidFill>
                            <a:srgbClr val="7030A0"/>
                          </a:solidFill>
                          <a:effectLst/>
                          <a:latin typeface="흥국씨앗 B" panose="020B0803000000000000" pitchFamily="50" charset="-127"/>
                          <a:ea typeface="흥국씨앗 B" panose="020B0803000000000000" pitchFamily="50" charset="-127"/>
                        </a:rPr>
                        <a:t>8.76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2000" b="0" i="0" u="none" strike="noStrike">
                          <a:solidFill>
                            <a:srgbClr val="000000"/>
                          </a:solidFill>
                          <a:effectLst/>
                          <a:latin typeface="흥국씨앗 B" panose="020B0803000000000000" pitchFamily="50" charset="-127"/>
                          <a:ea typeface="흥국씨앗 B" panose="020B0803000000000000" pitchFamily="50" charset="-127"/>
                        </a:rPr>
                        <a:t>2,703,296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2000" b="0" i="0" u="none" strike="noStrike">
                          <a:solidFill>
                            <a:srgbClr val="000000"/>
                          </a:solidFill>
                          <a:effectLst/>
                          <a:latin typeface="흥국씨앗 B" panose="020B0803000000000000" pitchFamily="50" charset="-127"/>
                          <a:ea typeface="흥국씨앗 B" panose="020B0803000000000000" pitchFamily="50" charset="-127"/>
                        </a:rPr>
                        <a:t>308,729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1792119"/>
                  </a:ext>
                </a:extLst>
              </a:tr>
              <a:tr h="498783"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B" panose="020B0803000000000000" pitchFamily="50" charset="-127"/>
                          <a:ea typeface="흥국씨앗 B" panose="020B0803000000000000" pitchFamily="50" charset="-127"/>
                        </a:rPr>
                        <a:t>병원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2400" b="1" i="0" u="none" strike="noStrike" dirty="0">
                          <a:solidFill>
                            <a:srgbClr val="7030A0"/>
                          </a:solidFill>
                          <a:effectLst/>
                          <a:latin typeface="흥국씨앗 B" panose="020B0803000000000000" pitchFamily="50" charset="-127"/>
                          <a:ea typeface="흥국씨앗 B" panose="020B0803000000000000" pitchFamily="50" charset="-127"/>
                        </a:rPr>
                        <a:t>13.35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2000" b="0" i="0" u="none" strike="noStrike">
                          <a:solidFill>
                            <a:srgbClr val="000000"/>
                          </a:solidFill>
                          <a:effectLst/>
                          <a:latin typeface="흥국씨앗 B" panose="020B0803000000000000" pitchFamily="50" charset="-127"/>
                          <a:ea typeface="흥국씨앗 B" panose="020B0803000000000000" pitchFamily="50" charset="-127"/>
                        </a:rPr>
                        <a:t>2,067,532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B" panose="020B0803000000000000" pitchFamily="50" charset="-127"/>
                          <a:ea typeface="흥국씨앗 B" panose="020B0803000000000000" pitchFamily="50" charset="-127"/>
                        </a:rPr>
                        <a:t>154,855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3356618"/>
                  </a:ext>
                </a:extLst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698500" y="2003650"/>
            <a:ext cx="10018865" cy="72445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t">
            <a:spAutoFit/>
          </a:bodyPr>
          <a:lstStyle/>
          <a:p>
            <a:pPr marL="0" marR="0" lvl="0" indent="0" algn="ctr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대한민국 평균입원일수는 약 </a:t>
            </a:r>
            <a:r>
              <a:rPr kumimoji="0" lang="en-US" altLang="ko-KR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9.5</a:t>
            </a:r>
            <a:r>
              <a:rPr kumimoji="0" lang="ko-KR" alt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일</a:t>
            </a:r>
            <a:r>
              <a:rPr kumimoji="0" lang="en-US" altLang="ko-KR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!</a:t>
            </a:r>
            <a:endParaRPr kumimoji="0" lang="ko-KR" altLang="en-US" sz="3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cs typeface="+mj-cs"/>
              <a:sym typeface="맑은 고딕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76076" y="2755900"/>
            <a:ext cx="5124624" cy="4782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t">
            <a:spAutoFit/>
          </a:bodyPr>
          <a:lstStyle/>
          <a:p>
            <a:pPr marL="0" marR="0" lvl="0" indent="0" algn="l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*</a:t>
            </a:r>
            <a:r>
              <a:rPr kumimoji="0" lang="ko-KR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건강보험심사평가원 의료통계정보 </a:t>
            </a: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2022</a:t>
            </a:r>
            <a:r>
              <a:rPr kumimoji="0" lang="ko-KR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년</a:t>
            </a:r>
            <a:endParaRPr kumimoji="0" lang="ko-KR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흥국씨앗 L" panose="020B0303000000000000" pitchFamily="50" charset="-127"/>
              <a:ea typeface="흥국씨앗 L" panose="020B0303000000000000" pitchFamily="50" charset="-127"/>
              <a:cs typeface="+mj-cs"/>
              <a:sym typeface="맑은 고딕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76076" y="6010800"/>
            <a:ext cx="5124624" cy="3397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t">
            <a:spAutoFit/>
          </a:bodyPr>
          <a:lstStyle/>
          <a:p>
            <a:pPr marL="0" marR="0" lvl="0" indent="0" algn="l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/>
                <a:ea typeface="맑은 고딕"/>
                <a:cs typeface="+mj-cs"/>
                <a:sym typeface="맑은 고딕"/>
              </a:rPr>
              <a:t>*</a:t>
            </a:r>
            <a:r>
              <a:rPr kumimoji="0" lang="ko-KR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/>
                <a:ea typeface="맑은 고딕"/>
                <a:cs typeface="+mj-cs"/>
                <a:sym typeface="맑은 고딕"/>
              </a:rPr>
              <a:t>건강보험심사평가원 빅데이터개방포털</a:t>
            </a:r>
            <a:r>
              <a:rPr kumimoji="0" lang="en-US" altLang="ko-K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/>
                <a:ea typeface="맑은 고딕"/>
                <a:cs typeface="+mj-cs"/>
                <a:sym typeface="맑은 고딕"/>
              </a:rPr>
              <a:t>, </a:t>
            </a:r>
            <a:r>
              <a:rPr kumimoji="0" lang="ko-KR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/>
                <a:ea typeface="맑은 고딕"/>
                <a:cs typeface="+mj-cs"/>
                <a:sym typeface="맑은 고딕"/>
              </a:rPr>
              <a:t>입원</a:t>
            </a:r>
            <a:r>
              <a:rPr kumimoji="0" lang="en-US" altLang="ko-K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/>
                <a:ea typeface="맑은 고딕"/>
                <a:cs typeface="+mj-cs"/>
                <a:sym typeface="맑은 고딕"/>
              </a:rPr>
              <a:t>/</a:t>
            </a:r>
            <a:r>
              <a:rPr kumimoji="0" lang="ko-KR" altLang="en-US" sz="11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/>
                <a:ea typeface="맑은 고딕"/>
                <a:cs typeface="+mj-cs"/>
                <a:sym typeface="맑은 고딕"/>
              </a:rPr>
              <a:t>외래별</a:t>
            </a:r>
            <a:r>
              <a:rPr kumimoji="0" lang="ko-KR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/>
                <a:ea typeface="맑은 고딕"/>
                <a:cs typeface="+mj-cs"/>
                <a:sym typeface="맑은 고딕"/>
              </a:rPr>
              <a:t> 종별 주요 지표</a:t>
            </a:r>
            <a:r>
              <a:rPr kumimoji="0" lang="en-US" altLang="ko-K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/>
                <a:ea typeface="맑은 고딕"/>
                <a:cs typeface="+mj-cs"/>
                <a:sym typeface="맑은 고딕"/>
              </a:rPr>
              <a:t>(2022)</a:t>
            </a:r>
            <a:endParaRPr kumimoji="0" lang="ko-KR" altLang="en-US" sz="1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/>
              <a:ea typeface="맑은 고딕"/>
              <a:cs typeface="+mj-cs"/>
              <a:sym typeface="맑은 고딕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473701" y="3038232"/>
            <a:ext cx="6426200" cy="66289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t">
            <a:spAutoFit/>
          </a:bodyPr>
          <a:lstStyle/>
          <a:p>
            <a:pPr marL="0" marR="0" lvl="0" indent="0" algn="r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보험료 부담 없이 </a:t>
            </a:r>
            <a:r>
              <a:rPr kumimoji="0" lang="en-US" altLang="ko-K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30</a:t>
            </a:r>
            <a:r>
              <a:rPr kumimoji="0" lang="ko-KR" alt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일 보장</a:t>
            </a:r>
            <a:r>
              <a:rPr kumimoji="0" lang="en-US" altLang="ko-K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!</a:t>
            </a:r>
            <a:endParaRPr kumimoji="0" lang="ko-KR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FF3399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cs typeface="+mj-cs"/>
              <a:sym typeface="맑은 고딕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498923" y="3633723"/>
            <a:ext cx="6426200" cy="60134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t">
            <a:spAutoFit/>
          </a:bodyPr>
          <a:lstStyle/>
          <a:p>
            <a:pPr marL="0" marR="0" lvl="0" indent="0" algn="r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일반병원</a:t>
            </a:r>
            <a:r>
              <a:rPr kumimoji="0" lang="ko-KR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 최대 </a:t>
            </a:r>
            <a:r>
              <a:rPr kumimoji="0" lang="en-US" altLang="ko-K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3</a:t>
            </a:r>
            <a:r>
              <a:rPr kumimoji="0" lang="ko-KR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만원 보장</a:t>
            </a:r>
            <a:r>
              <a:rPr kumimoji="0" lang="en-US" altLang="ko-K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!</a:t>
            </a:r>
            <a:endParaRPr kumimoji="0" lang="ko-KR" altLang="en-US" sz="2800" b="0" i="0" u="none" strike="noStrike" kern="1200" cap="none" spc="0" normalizeH="0" baseline="0" noProof="0" dirty="0">
              <a:ln>
                <a:noFill/>
              </a:ln>
              <a:solidFill>
                <a:srgbClr val="FF3399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cs typeface="+mj-cs"/>
              <a:sym typeface="맑은 고딕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473701" y="4112295"/>
            <a:ext cx="6426200" cy="60134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t">
            <a:spAutoFit/>
          </a:bodyPr>
          <a:lstStyle/>
          <a:p>
            <a:pPr marL="0" marR="0" lvl="0" indent="0" algn="r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종합병원 최대 </a:t>
            </a:r>
            <a:r>
              <a:rPr kumimoji="0" lang="en-US" altLang="ko-K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7</a:t>
            </a:r>
            <a:r>
              <a:rPr kumimoji="0" lang="ko-KR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만원 보장</a:t>
            </a:r>
            <a:r>
              <a:rPr kumimoji="0" lang="en-US" altLang="ko-K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!</a:t>
            </a:r>
            <a:endParaRPr kumimoji="0" lang="ko-KR" altLang="en-US" sz="2800" b="0" i="0" u="none" strike="noStrike" kern="1200" cap="none" spc="0" normalizeH="0" baseline="0" noProof="0" dirty="0">
              <a:ln>
                <a:noFill/>
              </a:ln>
              <a:solidFill>
                <a:srgbClr val="FF3399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cs typeface="+mj-cs"/>
              <a:sym typeface="맑은 고딕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486312" y="4607563"/>
            <a:ext cx="6426200" cy="60134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t">
            <a:spAutoFit/>
          </a:bodyPr>
          <a:lstStyle/>
          <a:p>
            <a:pPr marL="0" marR="0" lvl="0" indent="0" algn="r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상급종합병원 최대 </a:t>
            </a:r>
            <a:r>
              <a:rPr kumimoji="0" lang="en-US" altLang="ko-K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15</a:t>
            </a:r>
            <a:r>
              <a:rPr kumimoji="0" lang="ko-KR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만원 보장</a:t>
            </a:r>
            <a:r>
              <a:rPr kumimoji="0" lang="en-US" altLang="ko-K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!</a:t>
            </a:r>
            <a:endParaRPr kumimoji="0" lang="ko-KR" altLang="en-US" sz="2800" b="0" i="0" u="none" strike="noStrike" kern="1200" cap="none" spc="0" normalizeH="0" baseline="0" noProof="0" dirty="0">
              <a:ln>
                <a:noFill/>
              </a:ln>
              <a:solidFill>
                <a:srgbClr val="FF3399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cs typeface="+mj-cs"/>
              <a:sym typeface="맑은 고딕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00634" y="6286057"/>
            <a:ext cx="80536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*</a:t>
            </a:r>
            <a:r>
              <a:rPr kumimoji="0" lang="ko-KR" altLang="en-US" sz="9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갱신형상품</a:t>
            </a:r>
            <a:r>
              <a:rPr kumimoji="0" lang="ko-KR" alt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 및 갱신형특약의 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경우 </a:t>
            </a:r>
            <a:r>
              <a:rPr kumimoji="0" lang="ko-KR" altLang="en-US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갱신시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 보험료가 인상될 수 있습니다</a:t>
            </a: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. 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각 </a:t>
            </a:r>
            <a:r>
              <a:rPr kumimoji="0" lang="ko-KR" altLang="en-US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해당특약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 가입시 보장이며 기타 자세한 사항은 약관 및 </a:t>
            </a:r>
            <a:r>
              <a:rPr kumimoji="0" lang="ko-KR" altLang="en-US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상품설명서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 참조 바랍니다</a:t>
            </a: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.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경기천년제목 Medium" panose="02020603020101020101" pitchFamily="18" charset="-127"/>
              <a:ea typeface="경기천년제목 Medium" panose="02020603020101020101" pitchFamily="18" charset="-127"/>
              <a:cs typeface="Helvetica"/>
              <a:sym typeface="맑은 고딕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253116" y="5149028"/>
            <a:ext cx="4545551" cy="10322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t">
            <a:spAutoFit/>
          </a:bodyPr>
          <a:lstStyle/>
          <a:p>
            <a:pPr marL="0" marR="0" lvl="0" indent="0" algn="ctr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첫날부터 최대</a:t>
            </a:r>
            <a:r>
              <a:rPr lang="en-US" altLang="ko-KR" sz="3600" dirty="0" smtClean="0">
                <a:solidFill>
                  <a:srgbClr val="7030A0"/>
                </a:solidFill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 </a:t>
            </a:r>
            <a:r>
              <a:rPr kumimoji="0" lang="en-US" altLang="ko-KR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25</a:t>
            </a:r>
            <a:r>
              <a:rPr kumimoji="0" lang="ko-KR" alt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만원</a:t>
            </a:r>
            <a:r>
              <a:rPr kumimoji="0" lang="en-US" altLang="ko-KR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!</a:t>
            </a:r>
          </a:p>
          <a:p>
            <a:pPr lvl="0" algn="ctr" defTabSz="1828800" latinLnBrk="0" hangingPunct="0">
              <a:defRPr/>
            </a:pPr>
            <a:r>
              <a:rPr lang="en-US" altLang="ko-KR" dirty="0" smtClean="0">
                <a:solidFill>
                  <a:srgbClr val="7030A0"/>
                </a:solidFill>
                <a:latin typeface="흥국씨앗 B" panose="020B0803000000000000" pitchFamily="50" charset="-127"/>
                <a:ea typeface="흥국씨앗 B" panose="020B0803000000000000" pitchFamily="50" charset="-127"/>
                <a:sym typeface="맑은 고딕"/>
              </a:rPr>
              <a:t>(</a:t>
            </a:r>
            <a:r>
              <a:rPr lang="ko-KR" altLang="en-US" dirty="0" smtClean="0">
                <a:solidFill>
                  <a:srgbClr val="7030A0"/>
                </a:solidFill>
                <a:latin typeface="흥국씨앗 B" panose="020B0803000000000000" pitchFamily="50" charset="-127"/>
                <a:ea typeface="흥국씨앗 B" panose="020B0803000000000000" pitchFamily="50" charset="-127"/>
                <a:sym typeface="맑은 고딕"/>
              </a:rPr>
              <a:t>상급종합병원 </a:t>
            </a:r>
            <a:r>
              <a:rPr lang="ko-KR" altLang="en-US" dirty="0" err="1" smtClean="0">
                <a:solidFill>
                  <a:srgbClr val="7030A0"/>
                </a:solidFill>
                <a:latin typeface="흥국씨앗 B" panose="020B0803000000000000" pitchFamily="50" charset="-127"/>
                <a:ea typeface="흥국씨앗 B" panose="020B0803000000000000" pitchFamily="50" charset="-127"/>
                <a:sym typeface="맑은 고딕"/>
              </a:rPr>
              <a:t>입원시</a:t>
            </a:r>
            <a:r>
              <a:rPr lang="ko-KR" altLang="en-US" dirty="0" smtClean="0">
                <a:solidFill>
                  <a:srgbClr val="7030A0"/>
                </a:solidFill>
                <a:latin typeface="흥국씨앗 B" panose="020B0803000000000000" pitchFamily="50" charset="-127"/>
                <a:ea typeface="흥국씨앗 B" panose="020B0803000000000000" pitchFamily="50" charset="-127"/>
                <a:sym typeface="맑은 고딕"/>
              </a:rPr>
              <a:t> 기준</a:t>
            </a:r>
            <a:r>
              <a:rPr lang="en-US" altLang="ko-KR" dirty="0" smtClean="0">
                <a:solidFill>
                  <a:srgbClr val="7030A0"/>
                </a:solidFill>
                <a:latin typeface="흥국씨앗 B" panose="020B0803000000000000" pitchFamily="50" charset="-127"/>
                <a:ea typeface="흥국씨앗 B" panose="020B0803000000000000" pitchFamily="50" charset="-127"/>
                <a:sym typeface="맑은 고딕"/>
              </a:rPr>
              <a:t>)</a:t>
            </a:r>
            <a:endParaRPr kumimoji="0" lang="ko-KR" altLang="en-US" b="0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cs typeface="+mj-cs"/>
              <a:sym typeface="맑은 고딕"/>
            </a:endParaRP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latinLnBrk="0" hangingPunct="0"/>
            <a:fld id="{86CB4B4D-7CA3-9044-876B-883B54F8677D}" type="slidenum">
              <a:rPr lang="en-US" altLang="ko-KR" kern="0" smtClean="0">
                <a:solidFill>
                  <a:srgbClr val="222222"/>
                </a:solidFill>
              </a:rPr>
              <a:pPr latinLnBrk="0" hangingPunct="0"/>
              <a:t>16</a:t>
            </a:fld>
            <a:r>
              <a:rPr lang="en-US" altLang="ko-KR" kern="0" smtClean="0">
                <a:solidFill>
                  <a:srgbClr val="222222"/>
                </a:solidFill>
              </a:rPr>
              <a:t>/22</a:t>
            </a:r>
            <a:endParaRPr lang="en-US" altLang="ko-KR" kern="0" dirty="0">
              <a:solidFill>
                <a:srgbClr val="22222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6580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dissolve/>
      </p:transition>
    </mc:Choice>
    <mc:Fallback xmlns:a14="http://schemas.microsoft.com/office/drawing/2010/main" xmlns:m="http://schemas.openxmlformats.org/officeDocument/2006/math" xmlns="">
      <p:transition spd="fast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직사각형 20"/>
          <p:cNvSpPr/>
          <p:nvPr/>
        </p:nvSpPr>
        <p:spPr>
          <a:xfrm>
            <a:off x="239772" y="191872"/>
            <a:ext cx="8186857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(</a:t>
            </a:r>
            <a:r>
              <a:rPr kumimoji="0" lang="ko-KR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무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)</a:t>
            </a:r>
            <a:r>
              <a:rPr kumimoji="0" lang="ko-KR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흥국생명 다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(</a:t>
            </a:r>
            <a:r>
              <a:rPr kumimoji="0" lang="ko-KR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多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)</a:t>
            </a:r>
            <a:r>
              <a:rPr kumimoji="0" lang="ko-KR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사랑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THE</a:t>
            </a:r>
            <a:r>
              <a:rPr kumimoji="0" lang="ko-KR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간편건강보험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(</a:t>
            </a:r>
            <a:r>
              <a:rPr kumimoji="0" lang="ko-KR" altLang="en-US" sz="3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갱신형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)</a:t>
            </a:r>
            <a:endParaRPr kumimoji="0" lang="ko-KR" altLang="en-US" sz="3000" b="0" i="0" u="none" strike="noStrike" kern="1200" cap="none" spc="0" normalizeH="0" baseline="0" noProof="0" dirty="0">
              <a:ln>
                <a:noFill/>
              </a:ln>
              <a:solidFill>
                <a:srgbClr val="2D1264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cs typeface="+mj-cs"/>
              <a:sym typeface="맑은 고딕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0" y="1117325"/>
            <a:ext cx="12192000" cy="72445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ctr">
            <a:spAutoFit/>
          </a:bodyPr>
          <a:lstStyle/>
          <a:p>
            <a:pPr marL="0" marR="0" lvl="0" indent="0" algn="l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Up-Grade 4. </a:t>
            </a:r>
            <a:r>
              <a:rPr kumimoji="0" lang="ko-KR" alt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신규 입원비 특약 탑재</a:t>
            </a:r>
            <a:r>
              <a:rPr kumimoji="0" lang="en-US" altLang="ko-KR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!</a:t>
            </a:r>
            <a:endParaRPr kumimoji="0" lang="ko-KR" altLang="en-US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cs typeface="+mj-cs"/>
              <a:sym typeface="맑은 고딕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3500" y="1897743"/>
            <a:ext cx="12090400" cy="78600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t">
            <a:spAutoFit/>
          </a:bodyPr>
          <a:lstStyle/>
          <a:p>
            <a:pPr marL="0" marR="0" lvl="0" indent="0" algn="ctr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휴먼둥근헤드라인" panose="02030504000101010101" pitchFamily="18" charset="-127"/>
                <a:ea typeface="휴먼둥근헤드라인" panose="02030504000101010101" pitchFamily="18" charset="-127"/>
                <a:cs typeface="+mj-cs"/>
                <a:sym typeface="맑은 고딕"/>
              </a:rPr>
              <a:t>상급종합병원 </a:t>
            </a:r>
            <a:r>
              <a:rPr kumimoji="0" lang="ko-KR" altLang="en-US" sz="4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휴먼둥근헤드라인" panose="02030504000101010101" pitchFamily="18" charset="-127"/>
                <a:ea typeface="휴먼둥근헤드라인" panose="02030504000101010101" pitchFamily="18" charset="-127"/>
                <a:cs typeface="+mj-cs"/>
                <a:sym typeface="맑은 고딕"/>
              </a:rPr>
              <a:t>입원시</a:t>
            </a:r>
            <a:r>
              <a:rPr kumimoji="0" lang="ko-KR" alt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휴먼둥근헤드라인" panose="02030504000101010101" pitchFamily="18" charset="-127"/>
                <a:ea typeface="휴먼둥근헤드라인" panose="02030504000101010101" pitchFamily="18" charset="-127"/>
                <a:cs typeface="+mj-cs"/>
                <a:sym typeface="맑은 고딕"/>
              </a:rPr>
              <a:t> </a:t>
            </a:r>
            <a:r>
              <a:rPr kumimoji="0" lang="ko-KR" alt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휴먼둥근헤드라인" panose="02030504000101010101" pitchFamily="18" charset="-127"/>
                <a:ea typeface="휴먼둥근헤드라인" panose="02030504000101010101" pitchFamily="18" charset="-127"/>
                <a:cs typeface="+mj-cs"/>
                <a:sym typeface="맑은 고딕"/>
              </a:rPr>
              <a:t>최대 </a:t>
            </a:r>
            <a:r>
              <a:rPr kumimoji="0" lang="en-US" altLang="ko-KR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휴먼둥근헤드라인" panose="02030504000101010101" pitchFamily="18" charset="-127"/>
                <a:ea typeface="휴먼둥근헤드라인" panose="02030504000101010101" pitchFamily="18" charset="-127"/>
                <a:cs typeface="+mj-cs"/>
                <a:sym typeface="맑은 고딕"/>
              </a:rPr>
              <a:t>20</a:t>
            </a:r>
            <a:r>
              <a:rPr kumimoji="0" lang="ko-KR" alt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휴먼둥근헤드라인" panose="02030504000101010101" pitchFamily="18" charset="-127"/>
                <a:ea typeface="휴먼둥근헤드라인" panose="02030504000101010101" pitchFamily="18" charset="-127"/>
                <a:cs typeface="+mj-cs"/>
                <a:sym typeface="맑은 고딕"/>
              </a:rPr>
              <a:t>만원</a:t>
            </a:r>
            <a:r>
              <a:rPr kumimoji="0" lang="ko-KR" alt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휴먼둥근헤드라인" panose="02030504000101010101" pitchFamily="18" charset="-127"/>
                <a:ea typeface="휴먼둥근헤드라인" panose="02030504000101010101" pitchFamily="18" charset="-127"/>
                <a:cs typeface="+mj-cs"/>
                <a:sym typeface="맑은 고딕"/>
              </a:rPr>
              <a:t> 보장</a:t>
            </a:r>
            <a:r>
              <a:rPr kumimoji="0" lang="en-US" altLang="ko-KR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휴먼둥근헤드라인" panose="02030504000101010101" pitchFamily="18" charset="-127"/>
                <a:ea typeface="휴먼둥근헤드라인" panose="02030504000101010101" pitchFamily="18" charset="-127"/>
                <a:cs typeface="+mj-cs"/>
                <a:sym typeface="맑은 고딕"/>
              </a:rPr>
              <a:t>!</a:t>
            </a:r>
            <a:endParaRPr kumimoji="0" lang="ko-KR" altLang="en-US" sz="4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휴먼둥근헤드라인" panose="02030504000101010101" pitchFamily="18" charset="-127"/>
              <a:ea typeface="휴먼둥근헤드라인" panose="02030504000101010101" pitchFamily="18" charset="-127"/>
              <a:cs typeface="+mj-cs"/>
              <a:sym typeface="맑은 고딕"/>
            </a:endParaRPr>
          </a:p>
        </p:txBody>
      </p:sp>
      <p:sp>
        <p:nvSpPr>
          <p:cNvPr id="8" name="모서리가 둥근 직사각형"/>
          <p:cNvSpPr/>
          <p:nvPr/>
        </p:nvSpPr>
        <p:spPr>
          <a:xfrm>
            <a:off x="779432" y="2807585"/>
            <a:ext cx="2721022" cy="1192915"/>
          </a:xfrm>
          <a:prstGeom prst="roundRect">
            <a:avLst>
              <a:gd name="adj" fmla="val 3691"/>
            </a:avLst>
          </a:prstGeom>
          <a:solidFill>
            <a:srgbClr val="FF3399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400" spc="-300">
                <a:solidFill>
                  <a:srgbClr val="FFFFFF"/>
                </a:solidFill>
                <a:latin typeface="배달의민족 한나는 열한살 OTF"/>
                <a:ea typeface="배달의민족 한나는 열한살 OTF"/>
                <a:cs typeface="배달의민족 한나는 열한살 OTF"/>
                <a:sym typeface="배달의민족 한나는 열한살 OTF"/>
              </a:defRPr>
            </a:pPr>
            <a:endParaRPr kumimoji="0" sz="4000" b="0" i="0" u="none" strike="noStrike" kern="1200" cap="none" spc="-30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경기천년제목 Bold" panose="02020803020101020101" pitchFamily="18" charset="-127"/>
              <a:ea typeface="경기천년제목 Bold" panose="02020803020101020101" pitchFamily="18" charset="-127"/>
              <a:sym typeface="배달의민족 한나는 열한살 OTF"/>
            </a:endParaRPr>
          </a:p>
        </p:txBody>
      </p:sp>
      <p:sp>
        <p:nvSpPr>
          <p:cNvPr id="9" name="다사랑통합보험&amp;암만보는다사랑…"/>
          <p:cNvSpPr txBox="1"/>
          <p:nvPr/>
        </p:nvSpPr>
        <p:spPr>
          <a:xfrm>
            <a:off x="743185" y="2831719"/>
            <a:ext cx="170517" cy="110380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84402" tIns="84402" rIns="84402" bIns="84402" numCol="1" anchor="t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0" spc="343">
                <a:solidFill>
                  <a:srgbClr val="222222"/>
                </a:solidFill>
                <a:latin typeface="배달의민족 한나는 열한살 OTF"/>
                <a:ea typeface="배달의민족 한나는 열한살 OTF"/>
                <a:cs typeface="배달의민족 한나는 열한살 OTF"/>
                <a:sym typeface="배달의민족 한나는 열한살 OTF"/>
              </a:defRPr>
            </a:pPr>
            <a:endParaRPr kumimoji="0" sz="6600" b="0" i="0" u="none" strike="noStrike" kern="1200" cap="none" spc="23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경기천년제목 Bold" panose="02020803020101020101" pitchFamily="18" charset="-127"/>
              <a:ea typeface="경기천년제목 Bold" panose="02020803020101020101" pitchFamily="18" charset="-127"/>
              <a:sym typeface="배달의민족 한나는 열한살 OTF"/>
            </a:endParaRPr>
          </a:p>
        </p:txBody>
      </p:sp>
      <p:cxnSp>
        <p:nvCxnSpPr>
          <p:cNvPr id="10" name="직선 연결선 9"/>
          <p:cNvCxnSpPr/>
          <p:nvPr/>
        </p:nvCxnSpPr>
        <p:spPr>
          <a:xfrm>
            <a:off x="1243416" y="3385114"/>
            <a:ext cx="1710711" cy="0"/>
          </a:xfrm>
          <a:prstGeom prst="line">
            <a:avLst/>
          </a:prstGeom>
          <a:noFill/>
          <a:ln w="76200" cap="flat">
            <a:solidFill>
              <a:srgbClr val="FFFFFF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2" name="TextBox 11"/>
          <p:cNvSpPr txBox="1"/>
          <p:nvPr/>
        </p:nvSpPr>
        <p:spPr>
          <a:xfrm>
            <a:off x="613748" y="3254548"/>
            <a:ext cx="3248614" cy="81678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t">
            <a:spAutoFit/>
          </a:bodyPr>
          <a:lstStyle/>
          <a:p>
            <a:pPr marL="0" marR="0" lvl="0" indent="0" algn="ctr" defTabSz="18288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휴먼둥근헤드라인" panose="02030504000101010101" pitchFamily="18" charset="-127"/>
                <a:ea typeface="휴먼둥근헤드라인" panose="02030504000101010101" pitchFamily="18" charset="-127"/>
                <a:cs typeface="+mj-cs"/>
                <a:sym typeface="맑은 고딕"/>
              </a:rPr>
              <a:t>3</a:t>
            </a:r>
            <a:r>
              <a:rPr kumimoji="0" lang="ko-KR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휴먼둥근헤드라인" panose="02030504000101010101" pitchFamily="18" charset="-127"/>
                <a:ea typeface="휴먼둥근헤드라인" panose="02030504000101010101" pitchFamily="18" charset="-127"/>
                <a:cs typeface="+mj-cs"/>
                <a:sym typeface="맑은 고딕"/>
              </a:rPr>
              <a:t>만원</a:t>
            </a:r>
            <a:r>
              <a:rPr kumimoji="0" lang="en-US" altLang="ko-K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휴먼둥근헤드라인" panose="02030504000101010101" pitchFamily="18" charset="-127"/>
                <a:ea typeface="휴먼둥근헤드라인" panose="02030504000101010101" pitchFamily="18" charset="-127"/>
                <a:cs typeface="+mj-cs"/>
                <a:sym typeface="맑은 고딕"/>
              </a:rPr>
              <a:t>(30</a:t>
            </a:r>
            <a:r>
              <a:rPr kumimoji="0" lang="ko-KR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휴먼둥근헤드라인" panose="02030504000101010101" pitchFamily="18" charset="-127"/>
                <a:ea typeface="휴먼둥근헤드라인" panose="02030504000101010101" pitchFamily="18" charset="-127"/>
                <a:cs typeface="+mj-cs"/>
                <a:sym typeface="맑은 고딕"/>
              </a:rPr>
              <a:t>일 限</a:t>
            </a:r>
            <a:r>
              <a:rPr kumimoji="0" lang="en-US" altLang="ko-K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휴먼둥근헤드라인" panose="02030504000101010101" pitchFamily="18" charset="-127"/>
                <a:ea typeface="휴먼둥근헤드라인" panose="02030504000101010101" pitchFamily="18" charset="-127"/>
                <a:cs typeface="+mj-cs"/>
                <a:sym typeface="맑은 고딕"/>
              </a:rPr>
              <a:t>)</a:t>
            </a:r>
            <a:endParaRPr kumimoji="0" lang="ko-KR" altLang="en-US" sz="28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휴먼둥근헤드라인" panose="02030504000101010101" pitchFamily="18" charset="-127"/>
              <a:ea typeface="휴먼둥근헤드라인" panose="02030504000101010101" pitchFamily="18" charset="-127"/>
              <a:cs typeface="+mj-cs"/>
              <a:sym typeface="맑은 고딕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85083" y="2780686"/>
            <a:ext cx="3133868" cy="53978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t">
            <a:spAutoFit/>
          </a:bodyPr>
          <a:lstStyle/>
          <a:p>
            <a:pPr marL="0" marR="0" lvl="0" indent="0" algn="ctr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첫날부터입원비</a:t>
            </a:r>
            <a:endParaRPr kumimoji="0" lang="ko-KR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cs typeface="+mj-cs"/>
              <a:sym typeface="맑은 고딕"/>
            </a:endParaRPr>
          </a:p>
        </p:txBody>
      </p:sp>
      <p:sp>
        <p:nvSpPr>
          <p:cNvPr id="14" name="모서리가 둥근 직사각형"/>
          <p:cNvSpPr/>
          <p:nvPr/>
        </p:nvSpPr>
        <p:spPr>
          <a:xfrm>
            <a:off x="3668257" y="2807585"/>
            <a:ext cx="3292436" cy="1192915"/>
          </a:xfrm>
          <a:prstGeom prst="roundRect">
            <a:avLst>
              <a:gd name="adj" fmla="val 3691"/>
            </a:avLst>
          </a:prstGeom>
          <a:solidFill>
            <a:srgbClr val="FF3399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400" spc="-300">
                <a:solidFill>
                  <a:srgbClr val="FFFFFF"/>
                </a:solidFill>
                <a:latin typeface="배달의민족 한나는 열한살 OTF"/>
                <a:ea typeface="배달의민족 한나는 열한살 OTF"/>
                <a:cs typeface="배달의민족 한나는 열한살 OTF"/>
                <a:sym typeface="배달의민족 한나는 열한살 OTF"/>
              </a:defRPr>
            </a:pPr>
            <a:endParaRPr kumimoji="0" sz="4000" b="0" i="0" u="none" strike="noStrike" kern="1200" cap="none" spc="-30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경기천년제목 Bold" panose="02020803020101020101" pitchFamily="18" charset="-127"/>
              <a:ea typeface="경기천년제목 Bold" panose="02020803020101020101" pitchFamily="18" charset="-127"/>
              <a:sym typeface="배달의민족 한나는 열한살 OTF"/>
            </a:endParaRPr>
          </a:p>
        </p:txBody>
      </p:sp>
      <p:sp>
        <p:nvSpPr>
          <p:cNvPr id="15" name="다사랑통합보험&amp;암만보는다사랑…"/>
          <p:cNvSpPr txBox="1"/>
          <p:nvPr/>
        </p:nvSpPr>
        <p:spPr>
          <a:xfrm>
            <a:off x="3917717" y="2831719"/>
            <a:ext cx="170517" cy="110380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84402" tIns="84402" rIns="84402" bIns="84402" numCol="1" anchor="t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0" spc="343">
                <a:solidFill>
                  <a:srgbClr val="222222"/>
                </a:solidFill>
                <a:latin typeface="배달의민족 한나는 열한살 OTF"/>
                <a:ea typeface="배달의민족 한나는 열한살 OTF"/>
                <a:cs typeface="배달의민족 한나는 열한살 OTF"/>
                <a:sym typeface="배달의민족 한나는 열한살 OTF"/>
              </a:defRPr>
            </a:pPr>
            <a:endParaRPr kumimoji="0" sz="6600" b="0" i="0" u="none" strike="noStrike" kern="1200" cap="none" spc="23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경기천년제목 Bold" panose="02020803020101020101" pitchFamily="18" charset="-127"/>
              <a:ea typeface="경기천년제목 Bold" panose="02020803020101020101" pitchFamily="18" charset="-127"/>
              <a:sym typeface="배달의민족 한나는 열한살 OTF"/>
            </a:endParaRPr>
          </a:p>
        </p:txBody>
      </p:sp>
      <p:cxnSp>
        <p:nvCxnSpPr>
          <p:cNvPr id="16" name="직선 연결선 15"/>
          <p:cNvCxnSpPr/>
          <p:nvPr/>
        </p:nvCxnSpPr>
        <p:spPr>
          <a:xfrm>
            <a:off x="4417947" y="3385114"/>
            <a:ext cx="1710711" cy="0"/>
          </a:xfrm>
          <a:prstGeom prst="line">
            <a:avLst/>
          </a:prstGeom>
          <a:noFill/>
          <a:ln w="76200" cap="flat">
            <a:solidFill>
              <a:srgbClr val="FFFFFF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7" name="TextBox 16"/>
          <p:cNvSpPr txBox="1"/>
          <p:nvPr/>
        </p:nvSpPr>
        <p:spPr>
          <a:xfrm>
            <a:off x="3893054" y="3254548"/>
            <a:ext cx="3248614" cy="81678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t">
            <a:spAutoFit/>
          </a:bodyPr>
          <a:lstStyle/>
          <a:p>
            <a:pPr marL="0" marR="0" lvl="0" indent="0" algn="ctr" defTabSz="18288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휴먼둥근헤드라인" panose="02030504000101010101" pitchFamily="18" charset="-127"/>
                <a:ea typeface="휴먼둥근헤드라인" panose="02030504000101010101" pitchFamily="18" charset="-127"/>
                <a:cs typeface="+mj-cs"/>
                <a:sym typeface="맑은 고딕"/>
              </a:rPr>
              <a:t>7</a:t>
            </a:r>
            <a:r>
              <a:rPr kumimoji="0" lang="ko-KR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휴먼둥근헤드라인" panose="02030504000101010101" pitchFamily="18" charset="-127"/>
                <a:ea typeface="휴먼둥근헤드라인" panose="02030504000101010101" pitchFamily="18" charset="-127"/>
                <a:cs typeface="+mj-cs"/>
                <a:sym typeface="맑은 고딕"/>
              </a:rPr>
              <a:t>만원</a:t>
            </a:r>
            <a:r>
              <a:rPr kumimoji="0" lang="en-US" altLang="ko-K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휴먼둥근헤드라인" panose="02030504000101010101" pitchFamily="18" charset="-127"/>
                <a:ea typeface="휴먼둥근헤드라인" panose="02030504000101010101" pitchFamily="18" charset="-127"/>
                <a:cs typeface="+mj-cs"/>
                <a:sym typeface="맑은 고딕"/>
              </a:rPr>
              <a:t>(30</a:t>
            </a:r>
            <a:r>
              <a:rPr kumimoji="0" lang="ko-KR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휴먼둥근헤드라인" panose="02030504000101010101" pitchFamily="18" charset="-127"/>
                <a:ea typeface="휴먼둥근헤드라인" panose="02030504000101010101" pitchFamily="18" charset="-127"/>
                <a:cs typeface="+mj-cs"/>
                <a:sym typeface="맑은 고딕"/>
              </a:rPr>
              <a:t>일 限</a:t>
            </a:r>
            <a:r>
              <a:rPr kumimoji="0" lang="en-US" altLang="ko-K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휴먼둥근헤드라인" panose="02030504000101010101" pitchFamily="18" charset="-127"/>
                <a:ea typeface="휴먼둥근헤드라인" panose="02030504000101010101" pitchFamily="18" charset="-127"/>
                <a:cs typeface="+mj-cs"/>
                <a:sym typeface="맑은 고딕"/>
              </a:rPr>
              <a:t>)</a:t>
            </a:r>
            <a:endParaRPr kumimoji="0" lang="ko-KR" altLang="en-US" sz="28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휴먼둥근헤드라인" panose="02030504000101010101" pitchFamily="18" charset="-127"/>
              <a:ea typeface="휴먼둥근헤드라인" panose="02030504000101010101" pitchFamily="18" charset="-127"/>
              <a:cs typeface="+mj-cs"/>
              <a:sym typeface="맑은 고딕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566498" y="2780686"/>
            <a:ext cx="3520102" cy="53978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t">
            <a:spAutoFit/>
          </a:bodyPr>
          <a:lstStyle/>
          <a:p>
            <a:pPr marL="0" marR="0" lvl="0" indent="0" algn="ctr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첫날부터 종합병원 입원비</a:t>
            </a:r>
            <a:endParaRPr kumimoji="0" lang="ko-KR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cs typeface="+mj-cs"/>
              <a:sym typeface="맑은 고딕"/>
            </a:endParaRPr>
          </a:p>
        </p:txBody>
      </p:sp>
      <p:sp>
        <p:nvSpPr>
          <p:cNvPr id="19" name="모서리가 둥근 직사각형"/>
          <p:cNvSpPr/>
          <p:nvPr/>
        </p:nvSpPr>
        <p:spPr>
          <a:xfrm>
            <a:off x="7242213" y="2807585"/>
            <a:ext cx="3767251" cy="1192915"/>
          </a:xfrm>
          <a:prstGeom prst="roundRect">
            <a:avLst>
              <a:gd name="adj" fmla="val 3691"/>
            </a:avLst>
          </a:prstGeom>
          <a:solidFill>
            <a:srgbClr val="FF3399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400" spc="-300">
                <a:solidFill>
                  <a:srgbClr val="FFFFFF"/>
                </a:solidFill>
                <a:latin typeface="배달의민족 한나는 열한살 OTF"/>
                <a:ea typeface="배달의민족 한나는 열한살 OTF"/>
                <a:cs typeface="배달의민족 한나는 열한살 OTF"/>
                <a:sym typeface="배달의민족 한나는 열한살 OTF"/>
              </a:defRPr>
            </a:pPr>
            <a:endParaRPr kumimoji="0" sz="4000" b="0" i="0" u="none" strike="noStrike" kern="1200" cap="none" spc="-30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경기천년제목 Bold" panose="02020803020101020101" pitchFamily="18" charset="-127"/>
              <a:ea typeface="경기천년제목 Bold" panose="02020803020101020101" pitchFamily="18" charset="-127"/>
              <a:sym typeface="배달의민족 한나는 열한살 OTF"/>
            </a:endParaRPr>
          </a:p>
        </p:txBody>
      </p:sp>
      <p:sp>
        <p:nvSpPr>
          <p:cNvPr id="20" name="다사랑통합보험&amp;암만보는다사랑…"/>
          <p:cNvSpPr txBox="1"/>
          <p:nvPr/>
        </p:nvSpPr>
        <p:spPr>
          <a:xfrm>
            <a:off x="7491674" y="2831719"/>
            <a:ext cx="170517" cy="110380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84402" tIns="84402" rIns="84402" bIns="84402" numCol="1" anchor="t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0" spc="343">
                <a:solidFill>
                  <a:srgbClr val="222222"/>
                </a:solidFill>
                <a:latin typeface="배달의민족 한나는 열한살 OTF"/>
                <a:ea typeface="배달의민족 한나는 열한살 OTF"/>
                <a:cs typeface="배달의민족 한나는 열한살 OTF"/>
                <a:sym typeface="배달의민족 한나는 열한살 OTF"/>
              </a:defRPr>
            </a:pPr>
            <a:endParaRPr kumimoji="0" sz="6600" b="0" i="0" u="none" strike="noStrike" kern="1200" cap="none" spc="23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경기천년제목 Bold" panose="02020803020101020101" pitchFamily="18" charset="-127"/>
              <a:ea typeface="경기천년제목 Bold" panose="02020803020101020101" pitchFamily="18" charset="-127"/>
              <a:sym typeface="배달의민족 한나는 열한살 OTF"/>
            </a:endParaRPr>
          </a:p>
        </p:txBody>
      </p:sp>
      <p:cxnSp>
        <p:nvCxnSpPr>
          <p:cNvPr id="22" name="직선 연결선 21"/>
          <p:cNvCxnSpPr/>
          <p:nvPr/>
        </p:nvCxnSpPr>
        <p:spPr>
          <a:xfrm>
            <a:off x="8306230" y="3385114"/>
            <a:ext cx="1710711" cy="0"/>
          </a:xfrm>
          <a:prstGeom prst="line">
            <a:avLst/>
          </a:prstGeom>
          <a:noFill/>
          <a:ln w="76200" cap="flat">
            <a:solidFill>
              <a:srgbClr val="FFFFFF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3" name="TextBox 22"/>
          <p:cNvSpPr txBox="1"/>
          <p:nvPr/>
        </p:nvSpPr>
        <p:spPr>
          <a:xfrm>
            <a:off x="7657512" y="3254548"/>
            <a:ext cx="3248614" cy="81678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t">
            <a:spAutoFit/>
          </a:bodyPr>
          <a:lstStyle/>
          <a:p>
            <a:pPr marL="0" marR="0" lvl="0" indent="0" algn="ctr" defTabSz="18288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휴먼둥근헤드라인" panose="02030504000101010101" pitchFamily="18" charset="-127"/>
                <a:ea typeface="휴먼둥근헤드라인" panose="02030504000101010101" pitchFamily="18" charset="-127"/>
                <a:cs typeface="+mj-cs"/>
                <a:sym typeface="맑은 고딕"/>
              </a:rPr>
              <a:t>15</a:t>
            </a:r>
            <a:r>
              <a:rPr kumimoji="0" lang="ko-KR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휴먼둥근헤드라인" panose="02030504000101010101" pitchFamily="18" charset="-127"/>
                <a:ea typeface="휴먼둥근헤드라인" panose="02030504000101010101" pitchFamily="18" charset="-127"/>
                <a:cs typeface="+mj-cs"/>
                <a:sym typeface="맑은 고딕"/>
              </a:rPr>
              <a:t>만원</a:t>
            </a:r>
            <a:r>
              <a:rPr kumimoji="0" lang="en-US" altLang="ko-K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휴먼둥근헤드라인" panose="02030504000101010101" pitchFamily="18" charset="-127"/>
                <a:ea typeface="휴먼둥근헤드라인" panose="02030504000101010101" pitchFamily="18" charset="-127"/>
                <a:cs typeface="+mj-cs"/>
                <a:sym typeface="맑은 고딕"/>
              </a:rPr>
              <a:t>(30</a:t>
            </a:r>
            <a:r>
              <a:rPr kumimoji="0" lang="ko-KR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휴먼둥근헤드라인" panose="02030504000101010101" pitchFamily="18" charset="-127"/>
                <a:ea typeface="휴먼둥근헤드라인" panose="02030504000101010101" pitchFamily="18" charset="-127"/>
                <a:cs typeface="+mj-cs"/>
                <a:sym typeface="맑은 고딕"/>
              </a:rPr>
              <a:t>일 限</a:t>
            </a:r>
            <a:r>
              <a:rPr kumimoji="0" lang="en-US" altLang="ko-K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휴먼둥근헤드라인" panose="02030504000101010101" pitchFamily="18" charset="-127"/>
                <a:ea typeface="휴먼둥근헤드라인" panose="02030504000101010101" pitchFamily="18" charset="-127"/>
                <a:cs typeface="+mj-cs"/>
                <a:sym typeface="맑은 고딕"/>
              </a:rPr>
              <a:t>)</a:t>
            </a:r>
            <a:endParaRPr kumimoji="0" lang="ko-KR" altLang="en-US" sz="28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휴먼둥근헤드라인" panose="02030504000101010101" pitchFamily="18" charset="-127"/>
              <a:ea typeface="휴먼둥근헤드라인" panose="02030504000101010101" pitchFamily="18" charset="-127"/>
              <a:cs typeface="+mj-cs"/>
              <a:sym typeface="맑은 고딕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123489" y="2780686"/>
            <a:ext cx="3973136" cy="53978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t">
            <a:spAutoFit/>
          </a:bodyPr>
          <a:lstStyle/>
          <a:p>
            <a:pPr marL="0" marR="0" lvl="0" indent="0" algn="ctr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첫날부터 상급종합병원입원비</a:t>
            </a:r>
            <a:endParaRPr kumimoji="0" lang="ko-KR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cs typeface="+mj-cs"/>
              <a:sym typeface="맑은 고딕"/>
            </a:endParaRPr>
          </a:p>
        </p:txBody>
      </p:sp>
      <p:graphicFrame>
        <p:nvGraphicFramePr>
          <p:cNvPr id="28" name="표 27"/>
          <p:cNvGraphicFramePr>
            <a:graphicFrameLocks noGrp="1"/>
          </p:cNvGraphicFramePr>
          <p:nvPr>
            <p:extLst/>
          </p:nvPr>
        </p:nvGraphicFramePr>
        <p:xfrm>
          <a:off x="1302910" y="4533957"/>
          <a:ext cx="8985052" cy="1670050"/>
        </p:xfrm>
        <a:graphic>
          <a:graphicData uri="http://schemas.openxmlformats.org/drawingml/2006/table">
            <a:tbl>
              <a:tblPr/>
              <a:tblGrid>
                <a:gridCol w="3622477">
                  <a:extLst>
                    <a:ext uri="{9D8B030D-6E8A-4147-A177-3AD203B41FA5}">
                      <a16:colId xmlns:a16="http://schemas.microsoft.com/office/drawing/2014/main" val="1330586375"/>
                    </a:ext>
                  </a:extLst>
                </a:gridCol>
                <a:gridCol w="1323975">
                  <a:extLst>
                    <a:ext uri="{9D8B030D-6E8A-4147-A177-3AD203B41FA5}">
                      <a16:colId xmlns:a16="http://schemas.microsoft.com/office/drawing/2014/main" val="3569917917"/>
                    </a:ext>
                  </a:extLst>
                </a:gridCol>
                <a:gridCol w="2000250">
                  <a:extLst>
                    <a:ext uri="{9D8B030D-6E8A-4147-A177-3AD203B41FA5}">
                      <a16:colId xmlns:a16="http://schemas.microsoft.com/office/drawing/2014/main" val="967658428"/>
                    </a:ext>
                  </a:extLst>
                </a:gridCol>
                <a:gridCol w="2038350">
                  <a:extLst>
                    <a:ext uri="{9D8B030D-6E8A-4147-A177-3AD203B41FA5}">
                      <a16:colId xmlns:a16="http://schemas.microsoft.com/office/drawing/2014/main" val="3010994114"/>
                    </a:ext>
                  </a:extLst>
                </a:gridCol>
              </a:tblGrid>
              <a:tr h="299195"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흥국씨앗 B" panose="020B0803000000000000" pitchFamily="50" charset="-127"/>
                          <a:ea typeface="흥국씨앗 B" panose="020B0803000000000000" pitchFamily="50" charset="-127"/>
                        </a:rPr>
                        <a:t>구분</a:t>
                      </a:r>
                      <a:endParaRPr lang="ko-KR" alt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흥국씨앗 B" panose="020B0803000000000000" pitchFamily="50" charset="-127"/>
                        <a:ea typeface="흥국씨앗 B" panose="020B0803000000000000" pitchFamily="50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흥국씨앗 B" panose="020B0803000000000000" pitchFamily="50" charset="-127"/>
                          <a:ea typeface="흥국씨앗 B" panose="020B0803000000000000" pitchFamily="50" charset="-127"/>
                        </a:rPr>
                        <a:t>가입금액</a:t>
                      </a:r>
                      <a:endParaRPr lang="ko-KR" alt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흥국씨앗 B" panose="020B0803000000000000" pitchFamily="50" charset="-127"/>
                        <a:ea typeface="흥국씨앗 B" panose="020B0803000000000000" pitchFamily="50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흥국씨앗 B" panose="020B0803000000000000" pitchFamily="50" charset="-127"/>
                          <a:ea typeface="흥국씨앗 B" panose="020B0803000000000000" pitchFamily="50" charset="-127"/>
                        </a:rPr>
                        <a:t>남자</a:t>
                      </a:r>
                      <a:endParaRPr lang="ko-KR" alt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흥국씨앗 B" panose="020B0803000000000000" pitchFamily="50" charset="-127"/>
                        <a:ea typeface="흥국씨앗 B" panose="020B0803000000000000" pitchFamily="50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흥국씨앗 B" panose="020B0803000000000000" pitchFamily="50" charset="-127"/>
                          <a:ea typeface="흥국씨앗 B" panose="020B0803000000000000" pitchFamily="50" charset="-127"/>
                        </a:rPr>
                        <a:t>여자</a:t>
                      </a:r>
                      <a:endParaRPr lang="ko-KR" alt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흥국씨앗 B" panose="020B0803000000000000" pitchFamily="50" charset="-127"/>
                        <a:ea typeface="흥국씨앗 B" panose="020B0803000000000000" pitchFamily="50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3629236"/>
                  </a:ext>
                </a:extLst>
              </a:tr>
              <a:tr h="299195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ko-KR" altLang="en-US" sz="16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흥국씨앗 B" panose="020B0803000000000000" pitchFamily="50" charset="-127"/>
                          <a:ea typeface="흥국씨앗 B" panose="020B0803000000000000" pitchFamily="50" charset="-127"/>
                        </a:rPr>
                        <a:t>합계보험료</a:t>
                      </a:r>
                      <a:endParaRPr lang="ko-KR" alt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흥국씨앗 B" panose="020B0803000000000000" pitchFamily="50" charset="-127"/>
                        <a:ea typeface="흥국씨앗 B" panose="020B0803000000000000" pitchFamily="50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fontAlgn="b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ko-KR" sz="1600" b="1" i="0" u="none" strike="noStrike" cap="none" spc="-15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B" panose="020B0803000000000000" pitchFamily="50" charset="-127"/>
                          <a:ea typeface="흥국씨앗 B" panose="020B0803000000000000" pitchFamily="50" charset="-127"/>
                          <a:cs typeface="+mn-cs"/>
                          <a:sym typeface="KoPubWorld돋움체 Bold"/>
                        </a:rPr>
                        <a:t>28,667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fontAlgn="b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ko-KR" sz="1600" b="1" i="0" u="none" strike="noStrike" cap="none" spc="-15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B" panose="020B0803000000000000" pitchFamily="50" charset="-127"/>
                          <a:ea typeface="흥국씨앗 B" panose="020B0803000000000000" pitchFamily="50" charset="-127"/>
                          <a:cs typeface="+mn-cs"/>
                          <a:sym typeface="KoPubWorld돋움체 Bold"/>
                        </a:rPr>
                        <a:t>28,234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5020943"/>
                  </a:ext>
                </a:extLst>
              </a:tr>
              <a:tr h="357220"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흥국씨앗 B" panose="020B0803000000000000" pitchFamily="50" charset="-127"/>
                          <a:ea typeface="흥국씨앗 B" panose="020B0803000000000000" pitchFamily="50" charset="-127"/>
                        </a:rPr>
                        <a:t>첫날부터 </a:t>
                      </a:r>
                      <a:r>
                        <a:rPr lang="ko-KR" altLang="en-US" sz="1600" b="0" i="0" u="none" strike="noStrike" dirty="0" smtClean="0">
                          <a:solidFill>
                            <a:srgbClr val="FF3399"/>
                          </a:solidFill>
                          <a:effectLst/>
                          <a:latin typeface="흥국씨앗 B" panose="020B0803000000000000" pitchFamily="50" charset="-127"/>
                          <a:ea typeface="흥국씨앗 B" panose="020B0803000000000000" pitchFamily="50" charset="-127"/>
                        </a:rPr>
                        <a:t>상급종합병원입원</a:t>
                      </a:r>
                      <a:r>
                        <a:rPr lang="ko-KR" alt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흥국씨앗 B" panose="020B0803000000000000" pitchFamily="50" charset="-127"/>
                          <a:ea typeface="흥국씨앗 B" panose="020B0803000000000000" pitchFamily="50" charset="-127"/>
                        </a:rPr>
                        <a:t>특약</a:t>
                      </a:r>
                      <a:r>
                        <a:rPr lang="en-US" altLang="ko-KR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흥국씨앗 B" panose="020B0803000000000000" pitchFamily="50" charset="-127"/>
                          <a:ea typeface="흥국씨앗 B" panose="020B0803000000000000" pitchFamily="50" charset="-127"/>
                        </a:rPr>
                        <a:t>(30</a:t>
                      </a:r>
                      <a:r>
                        <a:rPr lang="ko-KR" alt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흥국씨앗 B" panose="020B0803000000000000" pitchFamily="50" charset="-127"/>
                          <a:ea typeface="흥국씨앗 B" panose="020B0803000000000000" pitchFamily="50" charset="-127"/>
                        </a:rPr>
                        <a:t>일</a:t>
                      </a:r>
                      <a:r>
                        <a:rPr lang="en-US" altLang="ko-KR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흥국씨앗 B" panose="020B0803000000000000" pitchFamily="50" charset="-127"/>
                          <a:ea typeface="흥국씨앗 B" panose="020B0803000000000000" pitchFamily="50" charset="-127"/>
                        </a:rPr>
                        <a:t>)</a:t>
                      </a:r>
                      <a:endParaRPr lang="ko-KR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흥국씨앗 B" panose="020B0803000000000000" pitchFamily="50" charset="-127"/>
                        <a:ea typeface="흥국씨앗 B" panose="020B0803000000000000" pitchFamily="50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800" b="1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흥국씨앗 B" panose="020B0803000000000000" pitchFamily="50" charset="-127"/>
                          <a:ea typeface="흥국씨앗 B" panose="020B0803000000000000" pitchFamily="50" charset="-127"/>
                        </a:rPr>
                        <a:t>10</a:t>
                      </a:r>
                      <a:r>
                        <a:rPr lang="ko-KR" altLang="en-US" sz="1800" b="1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흥국씨앗 B" panose="020B0803000000000000" pitchFamily="50" charset="-127"/>
                          <a:ea typeface="흥국씨앗 B" panose="020B0803000000000000" pitchFamily="50" charset="-127"/>
                        </a:rPr>
                        <a:t>만</a:t>
                      </a:r>
                      <a:endParaRPr lang="en-US" altLang="ko-KR" sz="1800" b="1" i="0" u="none" strike="noStrike" dirty="0">
                        <a:solidFill>
                          <a:srgbClr val="7030A0"/>
                        </a:solidFill>
                        <a:effectLst/>
                        <a:latin typeface="흥국씨앗 B" panose="020B0803000000000000" pitchFamily="50" charset="-127"/>
                        <a:ea typeface="흥국씨앗 B" panose="020B0803000000000000" pitchFamily="50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fontAlgn="b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ko-KR" sz="1600" b="1" i="0" u="none" strike="noStrike" cap="none" spc="-15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B" panose="020B0803000000000000" pitchFamily="50" charset="-127"/>
                          <a:ea typeface="흥국씨앗 B" panose="020B0803000000000000" pitchFamily="50" charset="-127"/>
                          <a:cs typeface="+mn-cs"/>
                          <a:sym typeface="KoPubWorld돋움체 Bold"/>
                        </a:rPr>
                        <a:t>10,060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fontAlgn="b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ko-KR" sz="1600" b="1" i="0" u="none" strike="noStrike" cap="none" spc="-15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B" panose="020B0803000000000000" pitchFamily="50" charset="-127"/>
                          <a:ea typeface="흥국씨앗 B" panose="020B0803000000000000" pitchFamily="50" charset="-127"/>
                          <a:cs typeface="+mn-cs"/>
                          <a:sym typeface="KoPubWorld돋움체 Bold"/>
                        </a:rPr>
                        <a:t>8,710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755418"/>
                  </a:ext>
                </a:extLst>
              </a:tr>
              <a:tr h="357220"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흥국씨앗 B" panose="020B0803000000000000" pitchFamily="50" charset="-127"/>
                          <a:ea typeface="흥국씨앗 B" panose="020B0803000000000000" pitchFamily="50" charset="-127"/>
                        </a:rPr>
                        <a:t>첫날부터 </a:t>
                      </a:r>
                      <a:r>
                        <a:rPr lang="ko-KR" altLang="en-US" sz="1600" b="0" i="0" u="none" strike="noStrike" dirty="0" smtClean="0">
                          <a:solidFill>
                            <a:srgbClr val="FF3399"/>
                          </a:solidFill>
                          <a:effectLst/>
                          <a:latin typeface="흥국씨앗 B" panose="020B0803000000000000" pitchFamily="50" charset="-127"/>
                          <a:ea typeface="흥국씨앗 B" panose="020B0803000000000000" pitchFamily="50" charset="-127"/>
                        </a:rPr>
                        <a:t>종합병원입원</a:t>
                      </a:r>
                      <a:r>
                        <a:rPr lang="ko-KR" alt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흥국씨앗 B" panose="020B0803000000000000" pitchFamily="50" charset="-127"/>
                          <a:ea typeface="흥국씨앗 B" panose="020B0803000000000000" pitchFamily="50" charset="-127"/>
                        </a:rPr>
                        <a:t>특약</a:t>
                      </a:r>
                      <a:r>
                        <a:rPr lang="en-US" altLang="ko-KR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흥국씨앗 B" panose="020B0803000000000000" pitchFamily="50" charset="-127"/>
                          <a:ea typeface="흥국씨앗 B" panose="020B0803000000000000" pitchFamily="50" charset="-127"/>
                        </a:rPr>
                        <a:t>(30</a:t>
                      </a:r>
                      <a:r>
                        <a:rPr lang="ko-KR" alt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흥국씨앗 B" panose="020B0803000000000000" pitchFamily="50" charset="-127"/>
                          <a:ea typeface="흥국씨앗 B" panose="020B0803000000000000" pitchFamily="50" charset="-127"/>
                        </a:rPr>
                        <a:t>일</a:t>
                      </a:r>
                      <a:r>
                        <a:rPr lang="en-US" altLang="ko-KR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흥국씨앗 B" panose="020B0803000000000000" pitchFamily="50" charset="-127"/>
                          <a:ea typeface="흥국씨앗 B" panose="020B0803000000000000" pitchFamily="50" charset="-127"/>
                        </a:rPr>
                        <a:t>)</a:t>
                      </a:r>
                      <a:endParaRPr lang="ko-KR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흥국씨앗 B" panose="020B0803000000000000" pitchFamily="50" charset="-127"/>
                        <a:ea typeface="흥국씨앗 B" panose="020B0803000000000000" pitchFamily="50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800" b="1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흥국씨앗 B" panose="020B0803000000000000" pitchFamily="50" charset="-127"/>
                          <a:ea typeface="흥국씨앗 B" panose="020B0803000000000000" pitchFamily="50" charset="-127"/>
                        </a:rPr>
                        <a:t>5</a:t>
                      </a:r>
                      <a:r>
                        <a:rPr lang="ko-KR" altLang="en-US" sz="1800" b="1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흥국씨앗 B" panose="020B0803000000000000" pitchFamily="50" charset="-127"/>
                          <a:ea typeface="흥국씨앗 B" panose="020B0803000000000000" pitchFamily="50" charset="-127"/>
                        </a:rPr>
                        <a:t>만</a:t>
                      </a:r>
                      <a:endParaRPr lang="en-US" altLang="ko-KR" sz="1800" b="1" i="0" u="none" strike="noStrike" dirty="0">
                        <a:solidFill>
                          <a:srgbClr val="7030A0"/>
                        </a:solidFill>
                        <a:effectLst/>
                        <a:latin typeface="흥국씨앗 B" panose="020B0803000000000000" pitchFamily="50" charset="-127"/>
                        <a:ea typeface="흥국씨앗 B" panose="020B0803000000000000" pitchFamily="50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fontAlgn="b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ko-KR" sz="1600" b="1" i="0" u="none" strike="noStrike" cap="none" spc="-15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B" panose="020B0803000000000000" pitchFamily="50" charset="-127"/>
                          <a:ea typeface="흥국씨앗 B" panose="020B0803000000000000" pitchFamily="50" charset="-127"/>
                          <a:cs typeface="+mn-cs"/>
                          <a:sym typeface="KoPubWorld돋움체 Bold"/>
                        </a:rPr>
                        <a:t>13,610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fontAlgn="b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ko-KR" sz="1600" b="1" i="0" u="none" strike="noStrike" cap="none" spc="-15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B" panose="020B0803000000000000" pitchFamily="50" charset="-127"/>
                          <a:ea typeface="흥국씨앗 B" panose="020B0803000000000000" pitchFamily="50" charset="-127"/>
                          <a:cs typeface="+mn-cs"/>
                          <a:sym typeface="KoPubWorld돋움체 Bold"/>
                        </a:rPr>
                        <a:t>13,280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1792119"/>
                  </a:ext>
                </a:extLst>
              </a:tr>
              <a:tr h="357220"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흥국씨앗 B" panose="020B0803000000000000" pitchFamily="50" charset="-127"/>
                          <a:ea typeface="흥국씨앗 B" panose="020B0803000000000000" pitchFamily="50" charset="-127"/>
                        </a:rPr>
                        <a:t>첫날부터 </a:t>
                      </a:r>
                      <a:r>
                        <a:rPr lang="ko-KR" alt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흥국씨앗 B" panose="020B0803000000000000" pitchFamily="50" charset="-127"/>
                          <a:ea typeface="흥국씨앗 B" panose="020B0803000000000000" pitchFamily="50" charset="-127"/>
                        </a:rPr>
                        <a:t>입원특약</a:t>
                      </a:r>
                      <a:r>
                        <a:rPr lang="en-US" altLang="ko-KR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흥국씨앗 B" panose="020B0803000000000000" pitchFamily="50" charset="-127"/>
                          <a:ea typeface="흥국씨앗 B" panose="020B0803000000000000" pitchFamily="50" charset="-127"/>
                        </a:rPr>
                        <a:t>(30</a:t>
                      </a:r>
                      <a:r>
                        <a:rPr lang="ko-KR" alt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흥국씨앗 B" panose="020B0803000000000000" pitchFamily="50" charset="-127"/>
                          <a:ea typeface="흥국씨앗 B" panose="020B0803000000000000" pitchFamily="50" charset="-127"/>
                        </a:rPr>
                        <a:t>일</a:t>
                      </a:r>
                      <a:r>
                        <a:rPr lang="en-US" altLang="ko-KR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흥국씨앗 B" panose="020B0803000000000000" pitchFamily="50" charset="-127"/>
                          <a:ea typeface="흥국씨앗 B" panose="020B0803000000000000" pitchFamily="50" charset="-127"/>
                        </a:rPr>
                        <a:t>)</a:t>
                      </a:r>
                      <a:endParaRPr lang="ko-KR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흥국씨앗 B" panose="020B0803000000000000" pitchFamily="50" charset="-127"/>
                        <a:ea typeface="흥국씨앗 B" panose="020B0803000000000000" pitchFamily="50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800" b="1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흥국씨앗 B" panose="020B0803000000000000" pitchFamily="50" charset="-127"/>
                          <a:ea typeface="흥국씨앗 B" panose="020B0803000000000000" pitchFamily="50" charset="-127"/>
                        </a:rPr>
                        <a:t>1</a:t>
                      </a:r>
                      <a:r>
                        <a:rPr lang="ko-KR" altLang="en-US" sz="1800" b="1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흥국씨앗 B" panose="020B0803000000000000" pitchFamily="50" charset="-127"/>
                          <a:ea typeface="흥국씨앗 B" panose="020B0803000000000000" pitchFamily="50" charset="-127"/>
                        </a:rPr>
                        <a:t>만</a:t>
                      </a:r>
                      <a:endParaRPr lang="en-US" altLang="ko-KR" sz="1800" b="1" i="0" u="none" strike="noStrike" dirty="0">
                        <a:solidFill>
                          <a:srgbClr val="7030A0"/>
                        </a:solidFill>
                        <a:effectLst/>
                        <a:latin typeface="흥국씨앗 B" panose="020B0803000000000000" pitchFamily="50" charset="-127"/>
                        <a:ea typeface="흥국씨앗 B" panose="020B0803000000000000" pitchFamily="50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fontAlgn="b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ko-KR" sz="1600" b="1" i="0" u="none" strike="noStrike" cap="none" spc="-15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B" panose="020B0803000000000000" pitchFamily="50" charset="-127"/>
                          <a:ea typeface="흥국씨앗 B" panose="020B0803000000000000" pitchFamily="50" charset="-127"/>
                          <a:cs typeface="+mn-cs"/>
                          <a:sym typeface="KoPubWorld돋움체 Bold"/>
                        </a:rPr>
                        <a:t>4,997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fontAlgn="b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ko-KR" sz="1600" b="1" i="0" u="none" strike="noStrike" cap="none" spc="-15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B" panose="020B0803000000000000" pitchFamily="50" charset="-127"/>
                          <a:ea typeface="흥국씨앗 B" panose="020B0803000000000000" pitchFamily="50" charset="-127"/>
                          <a:cs typeface="+mn-cs"/>
                          <a:sym typeface="KoPubWorld돋움체 Bold"/>
                        </a:rPr>
                        <a:t>6,244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3356618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226375" y="4137083"/>
            <a:ext cx="3259440" cy="41667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84402" tIns="84402" rIns="84402" bIns="84402" numCol="1" spcCol="38100" rtlCol="0" anchor="t">
            <a:spAutoFit/>
          </a:bodyPr>
          <a:lstStyle/>
          <a:p>
            <a:pPr marL="0" marR="0" lvl="0" indent="0" algn="l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/>
                <a:ea typeface="맑은 고딕"/>
                <a:cs typeface="+mj-cs"/>
                <a:sym typeface="맑은 고딕"/>
              </a:rPr>
              <a:t>*50</a:t>
            </a:r>
            <a:r>
              <a:rPr kumimoji="0" lang="ko-KR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/>
                <a:ea typeface="맑은 고딕"/>
                <a:cs typeface="+mj-cs"/>
                <a:sym typeface="맑은 고딕"/>
              </a:rPr>
              <a:t>세</a:t>
            </a:r>
            <a:r>
              <a:rPr kumimoji="0" lang="en-US" altLang="ko-KR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/>
                <a:ea typeface="맑은 고딕"/>
                <a:cs typeface="+mj-cs"/>
                <a:sym typeface="맑은 고딕"/>
              </a:rPr>
              <a:t>, 20</a:t>
            </a:r>
            <a:r>
              <a:rPr kumimoji="0" lang="ko-KR" alt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/>
                <a:ea typeface="맑은 고딕"/>
                <a:cs typeface="+mj-cs"/>
                <a:sym typeface="맑은 고딕"/>
              </a:rPr>
              <a:t>년갱신형</a:t>
            </a:r>
            <a:r>
              <a:rPr kumimoji="0" lang="ko-KR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/>
                <a:ea typeface="맑은 고딕"/>
                <a:cs typeface="+mj-cs"/>
                <a:sym typeface="맑은 고딕"/>
              </a:rPr>
              <a:t> 기준</a:t>
            </a:r>
            <a:r>
              <a:rPr kumimoji="0" lang="en-US" altLang="ko-KR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/>
                <a:ea typeface="맑은 고딕"/>
                <a:cs typeface="+mj-cs"/>
                <a:sym typeface="맑은 고딕"/>
              </a:rPr>
              <a:t>, </a:t>
            </a:r>
            <a:r>
              <a:rPr kumimoji="0" lang="ko-KR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/>
                <a:ea typeface="맑은 고딕"/>
                <a:cs typeface="+mj-cs"/>
                <a:sym typeface="맑은 고딕"/>
              </a:rPr>
              <a:t>단위 </a:t>
            </a:r>
            <a:r>
              <a:rPr kumimoji="0" lang="en-US" altLang="ko-KR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/>
                <a:ea typeface="맑은 고딕"/>
                <a:cs typeface="+mj-cs"/>
                <a:sym typeface="맑은 고딕"/>
              </a:rPr>
              <a:t>: </a:t>
            </a:r>
            <a:r>
              <a:rPr kumimoji="0" lang="ko-KR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/>
                <a:ea typeface="맑은 고딕"/>
                <a:cs typeface="+mj-cs"/>
                <a:sym typeface="맑은 고딕"/>
              </a:rPr>
              <a:t>원</a:t>
            </a:r>
            <a:endParaRPr kumimoji="0" lang="ko-KR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/>
              <a:ea typeface="맑은 고딕"/>
              <a:cs typeface="+mj-cs"/>
              <a:sym typeface="맑은 고딕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00634" y="6286057"/>
            <a:ext cx="80536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*</a:t>
            </a:r>
            <a:r>
              <a:rPr kumimoji="0" lang="ko-KR" altLang="en-US" sz="9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갱신형상품</a:t>
            </a:r>
            <a:r>
              <a:rPr kumimoji="0" lang="ko-KR" alt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 및 갱신형특약의 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경우 </a:t>
            </a:r>
            <a:r>
              <a:rPr kumimoji="0" lang="ko-KR" altLang="en-US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갱신시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 보험료가 인상될 수 있습니다</a:t>
            </a: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. 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각 </a:t>
            </a:r>
            <a:r>
              <a:rPr kumimoji="0" lang="ko-KR" altLang="en-US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해당특약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 가입시 보장이며 기타 자세한 사항은 약관 및 </a:t>
            </a:r>
            <a:r>
              <a:rPr kumimoji="0" lang="ko-KR" altLang="en-US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상품설명서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 참조 바랍니다</a:t>
            </a: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.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경기천년제목 Medium" panose="02020603020101020101" pitchFamily="18" charset="-127"/>
              <a:ea typeface="경기천년제목 Medium" panose="02020603020101020101" pitchFamily="18" charset="-127"/>
              <a:cs typeface="Helvetica"/>
              <a:sym typeface="맑은 고딕"/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latinLnBrk="0" hangingPunct="0"/>
            <a:fld id="{86CB4B4D-7CA3-9044-876B-883B54F8677D}" type="slidenum">
              <a:rPr lang="en-US" altLang="ko-KR" kern="0" smtClean="0">
                <a:solidFill>
                  <a:srgbClr val="222222"/>
                </a:solidFill>
              </a:rPr>
              <a:pPr latinLnBrk="0" hangingPunct="0"/>
              <a:t>17</a:t>
            </a:fld>
            <a:r>
              <a:rPr lang="en-US" altLang="ko-KR" kern="0" smtClean="0">
                <a:solidFill>
                  <a:srgbClr val="222222"/>
                </a:solidFill>
              </a:rPr>
              <a:t>/22</a:t>
            </a:r>
            <a:endParaRPr lang="en-US" altLang="ko-KR" kern="0" dirty="0">
              <a:solidFill>
                <a:srgbClr val="22222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7750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dissolve/>
      </p:transition>
    </mc:Choice>
    <mc:Fallback xmlns:a14="http://schemas.microsoft.com/office/drawing/2010/main" xmlns:m="http://schemas.openxmlformats.org/officeDocument/2006/math" xmlns="">
      <p:transition spd="fast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직사각형 20"/>
          <p:cNvSpPr/>
          <p:nvPr/>
        </p:nvSpPr>
        <p:spPr>
          <a:xfrm>
            <a:off x="239772" y="191872"/>
            <a:ext cx="8186857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(</a:t>
            </a:r>
            <a:r>
              <a:rPr kumimoji="0" lang="ko-KR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무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)</a:t>
            </a:r>
            <a:r>
              <a:rPr kumimoji="0" lang="ko-KR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흥국생명 다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(</a:t>
            </a:r>
            <a:r>
              <a:rPr kumimoji="0" lang="ko-KR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多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)</a:t>
            </a:r>
            <a:r>
              <a:rPr kumimoji="0" lang="ko-KR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사랑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THE</a:t>
            </a:r>
            <a:r>
              <a:rPr kumimoji="0" lang="ko-KR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간편건강보험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(</a:t>
            </a:r>
            <a:r>
              <a:rPr kumimoji="0" lang="ko-KR" altLang="en-US" sz="3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갱신형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)</a:t>
            </a:r>
            <a:endParaRPr kumimoji="0" lang="ko-KR" altLang="en-US" sz="3000" b="0" i="0" u="none" strike="noStrike" kern="1200" cap="none" spc="0" normalizeH="0" baseline="0" noProof="0" dirty="0">
              <a:ln>
                <a:noFill/>
              </a:ln>
              <a:solidFill>
                <a:srgbClr val="2D1264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cs typeface="+mj-cs"/>
              <a:sym typeface="맑은 고딕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0" y="1117325"/>
            <a:ext cx="12192000" cy="72445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ctr">
            <a:spAutoFit/>
          </a:bodyPr>
          <a:lstStyle/>
          <a:p>
            <a:pPr marL="0" marR="0" lvl="0" indent="0" algn="l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Up-Grade 5. </a:t>
            </a:r>
            <a:r>
              <a:rPr kumimoji="0" lang="ko-KR" alt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스테이지 </a:t>
            </a:r>
            <a:r>
              <a:rPr kumimoji="0" lang="ko-KR" altLang="en-US" sz="3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암진단특약</a:t>
            </a:r>
            <a:r>
              <a:rPr kumimoji="0" lang="ko-KR" alt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 탑재</a:t>
            </a:r>
            <a:r>
              <a:rPr kumimoji="0" lang="en-US" altLang="ko-KR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!</a:t>
            </a:r>
            <a:endParaRPr kumimoji="0" lang="ko-KR" altLang="en-US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cs typeface="+mj-cs"/>
              <a:sym typeface="맑은 고딕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39772" y="1843975"/>
            <a:ext cx="12090400" cy="72445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t">
            <a:spAutoFit/>
          </a:bodyPr>
          <a:lstStyle/>
          <a:p>
            <a:pPr marL="0" marR="0" lvl="0" indent="0" algn="ctr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휴먼둥근헤드라인" panose="02030504000101010101" pitchFamily="18" charset="-127"/>
                <a:ea typeface="휴먼둥근헤드라인" panose="02030504000101010101" pitchFamily="18" charset="-127"/>
                <a:cs typeface="+mj-cs"/>
                <a:sym typeface="맑은 고딕"/>
              </a:rPr>
              <a:t>일반암</a:t>
            </a:r>
            <a:r>
              <a:rPr kumimoji="0" lang="ko-KR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휴먼둥근헤드라인" panose="02030504000101010101" pitchFamily="18" charset="-127"/>
                <a:ea typeface="휴먼둥근헤드라인" panose="02030504000101010101" pitchFamily="18" charset="-127"/>
                <a:cs typeface="+mj-cs"/>
                <a:sym typeface="맑은 고딕"/>
              </a:rPr>
              <a:t> </a:t>
            </a:r>
            <a:r>
              <a:rPr kumimoji="0" lang="ko-KR" alt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휴먼둥근헤드라인" panose="02030504000101010101" pitchFamily="18" charset="-127"/>
                <a:ea typeface="휴먼둥근헤드라인" panose="02030504000101010101" pitchFamily="18" charset="-127"/>
                <a:cs typeface="+mj-cs"/>
                <a:sym typeface="맑은 고딕"/>
              </a:rPr>
              <a:t>진단시</a:t>
            </a:r>
            <a:r>
              <a:rPr kumimoji="0" lang="ko-KR" alt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휴먼둥근헤드라인" panose="02030504000101010101" pitchFamily="18" charset="-127"/>
                <a:ea typeface="휴먼둥근헤드라인" panose="02030504000101010101" pitchFamily="18" charset="-127"/>
                <a:cs typeface="+mj-cs"/>
                <a:sym typeface="맑은 고딕"/>
              </a:rPr>
              <a:t> 한번</a:t>
            </a:r>
            <a:r>
              <a:rPr kumimoji="0" lang="en-US" altLang="ko-K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휴먼둥근헤드라인" panose="02030504000101010101" pitchFamily="18" charset="-127"/>
                <a:ea typeface="휴먼둥근헤드라인" panose="02030504000101010101" pitchFamily="18" charset="-127"/>
                <a:cs typeface="+mj-cs"/>
                <a:sym typeface="맑은 고딕"/>
              </a:rPr>
              <a:t>!</a:t>
            </a:r>
            <a:r>
              <a:rPr kumimoji="0" lang="ko-KR" alt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휴먼둥근헤드라인" panose="02030504000101010101" pitchFamily="18" charset="-127"/>
                <a:ea typeface="휴먼둥근헤드라인" panose="02030504000101010101" pitchFamily="18" charset="-127"/>
                <a:cs typeface="+mj-cs"/>
                <a:sym typeface="맑은 고딕"/>
              </a:rPr>
              <a:t> </a:t>
            </a:r>
            <a:r>
              <a:rPr kumimoji="0" lang="en-US" altLang="ko-KR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휴먼둥근헤드라인" panose="02030504000101010101" pitchFamily="18" charset="-127"/>
                <a:ea typeface="휴먼둥근헤드라인" panose="02030504000101010101" pitchFamily="18" charset="-127"/>
                <a:cs typeface="+mj-cs"/>
                <a:sym typeface="맑은 고딕"/>
              </a:rPr>
              <a:t>4</a:t>
            </a:r>
            <a:r>
              <a:rPr kumimoji="0" lang="ko-KR" alt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휴먼둥근헤드라인" panose="02030504000101010101" pitchFamily="18" charset="-127"/>
                <a:ea typeface="휴먼둥근헤드라인" panose="02030504000101010101" pitchFamily="18" charset="-127"/>
                <a:cs typeface="+mj-cs"/>
                <a:sym typeface="맑은 고딕"/>
              </a:rPr>
              <a:t>기암 </a:t>
            </a:r>
            <a:r>
              <a:rPr kumimoji="0" lang="ko-KR" alt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휴먼둥근헤드라인" panose="02030504000101010101" pitchFamily="18" charset="-127"/>
                <a:ea typeface="휴먼둥근헤드라인" panose="02030504000101010101" pitchFamily="18" charset="-127"/>
                <a:cs typeface="+mj-cs"/>
                <a:sym typeface="맑은 고딕"/>
              </a:rPr>
              <a:t>진단시</a:t>
            </a:r>
            <a:r>
              <a:rPr kumimoji="0" lang="ko-KR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휴먼둥근헤드라인" panose="02030504000101010101" pitchFamily="18" charset="-127"/>
                <a:ea typeface="휴먼둥근헤드라인" panose="02030504000101010101" pitchFamily="18" charset="-127"/>
                <a:cs typeface="+mj-cs"/>
                <a:sym typeface="맑은 고딕"/>
              </a:rPr>
              <a:t> </a:t>
            </a:r>
            <a:r>
              <a:rPr kumimoji="0" lang="ko-KR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휴먼둥근헤드라인" panose="02030504000101010101" pitchFamily="18" charset="-127"/>
                <a:ea typeface="휴먼둥근헤드라인" panose="02030504000101010101" pitchFamily="18" charset="-127"/>
                <a:cs typeface="+mj-cs"/>
                <a:sym typeface="맑은 고딕"/>
              </a:rPr>
              <a:t>또</a:t>
            </a:r>
            <a:r>
              <a:rPr kumimoji="0" lang="ko-KR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휴먼둥근헤드라인" panose="02030504000101010101" pitchFamily="18" charset="-127"/>
                <a:ea typeface="휴먼둥근헤드라인" panose="02030504000101010101" pitchFamily="18" charset="-127"/>
                <a:cs typeface="+mj-cs"/>
                <a:sym typeface="맑은 고딕"/>
              </a:rPr>
              <a:t> </a:t>
            </a:r>
            <a:r>
              <a:rPr kumimoji="0" lang="ko-KR" alt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휴먼둥근헤드라인" panose="02030504000101010101" pitchFamily="18" charset="-127"/>
                <a:ea typeface="휴먼둥근헤드라인" panose="02030504000101010101" pitchFamily="18" charset="-127"/>
                <a:cs typeface="+mj-cs"/>
                <a:sym typeface="맑은 고딕"/>
              </a:rPr>
              <a:t>한번 더</a:t>
            </a:r>
            <a:r>
              <a:rPr kumimoji="0" lang="en-US" altLang="ko-KR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휴먼둥근헤드라인" panose="02030504000101010101" pitchFamily="18" charset="-127"/>
                <a:ea typeface="휴먼둥근헤드라인" panose="02030504000101010101" pitchFamily="18" charset="-127"/>
                <a:cs typeface="+mj-cs"/>
                <a:sym typeface="맑은 고딕"/>
              </a:rPr>
              <a:t> </a:t>
            </a:r>
            <a:r>
              <a:rPr kumimoji="0" lang="ko-KR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휴먼둥근헤드라인" panose="02030504000101010101" pitchFamily="18" charset="-127"/>
                <a:ea typeface="휴먼둥근헤드라인" panose="02030504000101010101" pitchFamily="18" charset="-127"/>
                <a:cs typeface="+mj-cs"/>
                <a:sym typeface="맑은 고딕"/>
              </a:rPr>
              <a:t>보장</a:t>
            </a:r>
            <a:r>
              <a:rPr kumimoji="0" lang="en-US" altLang="ko-K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휴먼둥근헤드라인" panose="02030504000101010101" pitchFamily="18" charset="-127"/>
                <a:ea typeface="휴먼둥근헤드라인" panose="02030504000101010101" pitchFamily="18" charset="-127"/>
                <a:cs typeface="+mj-cs"/>
                <a:sym typeface="맑은 고딕"/>
              </a:rPr>
              <a:t>!</a:t>
            </a:r>
            <a:endParaRPr kumimoji="0" lang="ko-KR" altLang="en-US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휴먼둥근헤드라인" panose="02030504000101010101" pitchFamily="18" charset="-127"/>
              <a:ea typeface="휴먼둥근헤드라인" panose="02030504000101010101" pitchFamily="18" charset="-127"/>
              <a:cs typeface="+mj-cs"/>
              <a:sym typeface="맑은 고딕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00634" y="6286057"/>
            <a:ext cx="80536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*</a:t>
            </a:r>
            <a:r>
              <a:rPr kumimoji="0" lang="ko-KR" altLang="en-US" sz="9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갱신형상품</a:t>
            </a:r>
            <a:r>
              <a:rPr kumimoji="0" lang="ko-KR" alt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 및 갱신형특약의 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경우 </a:t>
            </a:r>
            <a:r>
              <a:rPr kumimoji="0" lang="ko-KR" altLang="en-US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갱신시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 보험료가 인상될 수 있습니다</a:t>
            </a: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. 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각 </a:t>
            </a:r>
            <a:r>
              <a:rPr kumimoji="0" lang="ko-KR" altLang="en-US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해당특약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 가입시 보장이며 기타 자세한 사항은 약관 및 </a:t>
            </a:r>
            <a:r>
              <a:rPr kumimoji="0" lang="ko-KR" altLang="en-US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상품설명서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 참조 바랍니다</a:t>
            </a: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.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경기천년제목 Medium" panose="02020603020101020101" pitchFamily="18" charset="-127"/>
              <a:ea typeface="경기천년제목 Medium" panose="02020603020101020101" pitchFamily="18" charset="-127"/>
              <a:cs typeface="Helvetica"/>
              <a:sym typeface="맑은 고딕"/>
            </a:endParaRPr>
          </a:p>
        </p:txBody>
      </p:sp>
      <p:sp>
        <p:nvSpPr>
          <p:cNvPr id="26" name="모서리가 둥근 직사각형"/>
          <p:cNvSpPr/>
          <p:nvPr/>
        </p:nvSpPr>
        <p:spPr>
          <a:xfrm>
            <a:off x="180976" y="3022046"/>
            <a:ext cx="5361224" cy="526972"/>
          </a:xfrm>
          <a:prstGeom prst="roundRect">
            <a:avLst>
              <a:gd name="adj" fmla="val 3691"/>
            </a:avLst>
          </a:prstGeom>
          <a:solidFill>
            <a:srgbClr val="FF3399"/>
          </a:solidFill>
          <a:ln w="12700" cap="flat">
            <a:noFill/>
            <a:miter lim="400000"/>
          </a:ln>
          <a:effectLst/>
        </p:spPr>
        <p:txBody>
          <a:bodyPr wrap="none" lIns="0" tIns="0" rIns="0" bIns="0" numCol="1" anchor="ctr" anchorCtr="0"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400" spc="-300">
                <a:solidFill>
                  <a:srgbClr val="FFFFFF"/>
                </a:solidFill>
                <a:latin typeface="배달의민족 한나는 열한살 OTF"/>
                <a:ea typeface="배달의민족 한나는 열한살 OTF"/>
                <a:cs typeface="배달의민족 한나는 열한살 OTF"/>
                <a:sym typeface="배달의민족 한나는 열한살 OTF"/>
              </a:defRPr>
            </a:pPr>
            <a:r>
              <a:rPr kumimoji="0" lang="en-US" sz="2400" b="0" i="0" u="none" strike="noStrike" kern="1200" cap="none" spc="-30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M" panose="020B0603000000000000" pitchFamily="50" charset="-127"/>
                <a:ea typeface="흥국씨앗 M" panose="020B0603000000000000" pitchFamily="50" charset="-127"/>
                <a:sym typeface="배달의민족 한나는 열한살 OTF"/>
              </a:rPr>
              <a:t>(</a:t>
            </a:r>
            <a:r>
              <a:rPr kumimoji="0" lang="ko-KR" altLang="en-US" sz="2400" b="0" i="0" u="none" strike="noStrike" kern="1200" cap="none" spc="-30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M" panose="020B0603000000000000" pitchFamily="50" charset="-127"/>
                <a:ea typeface="흥국씨앗 M" panose="020B0603000000000000" pitchFamily="50" charset="-127"/>
                <a:sym typeface="배달의민족 한나는 열한살 OTF"/>
              </a:rPr>
              <a:t>무</a:t>
            </a:r>
            <a:r>
              <a:rPr kumimoji="0" lang="en-US" altLang="ko-KR" sz="2400" b="0" i="0" u="none" strike="noStrike" kern="1200" cap="none" spc="-30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M" panose="020B0603000000000000" pitchFamily="50" charset="-127"/>
                <a:ea typeface="흥국씨앗 M" panose="020B0603000000000000" pitchFamily="50" charset="-127"/>
                <a:sym typeface="배달의민족 한나는 열한살 OTF"/>
              </a:rPr>
              <a:t>)</a:t>
            </a:r>
            <a:r>
              <a:rPr kumimoji="0" lang="ko-KR" altLang="en-US" sz="2400" b="0" i="0" u="none" strike="noStrike" kern="1200" cap="none" spc="-30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M" panose="020B0603000000000000" pitchFamily="50" charset="-127"/>
                <a:ea typeface="흥국씨앗 M" panose="020B0603000000000000" pitchFamily="50" charset="-127"/>
                <a:sym typeface="배달의민족 한나는 열한살 OTF"/>
              </a:rPr>
              <a:t>다사랑간편스테이지암진단특약</a:t>
            </a:r>
            <a:r>
              <a:rPr kumimoji="0" lang="en-US" altLang="ko-KR" sz="2400" b="0" i="0" u="none" strike="noStrike" kern="1200" cap="none" spc="-30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M" panose="020B0603000000000000" pitchFamily="50" charset="-127"/>
                <a:ea typeface="흥국씨앗 M" panose="020B0603000000000000" pitchFamily="50" charset="-127"/>
                <a:sym typeface="배달의민족 한나는 열한살 OTF"/>
              </a:rPr>
              <a:t>(</a:t>
            </a:r>
            <a:r>
              <a:rPr kumimoji="0" lang="ko-KR" altLang="en-US" sz="2400" b="0" i="0" u="none" strike="noStrike" kern="1200" cap="none" spc="-30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M" panose="020B0603000000000000" pitchFamily="50" charset="-127"/>
                <a:ea typeface="흥국씨앗 M" panose="020B0603000000000000" pitchFamily="50" charset="-127"/>
                <a:sym typeface="배달의민족 한나는 열한살 OTF"/>
              </a:rPr>
              <a:t>갱신형</a:t>
            </a:r>
            <a:r>
              <a:rPr kumimoji="0" lang="en-US" altLang="ko-KR" sz="2400" b="0" i="0" u="none" strike="noStrike" kern="1200" cap="none" spc="-30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M" panose="020B0603000000000000" pitchFamily="50" charset="-127"/>
                <a:ea typeface="흥국씨앗 M" panose="020B0603000000000000" pitchFamily="50" charset="-127"/>
                <a:sym typeface="배달의민족 한나는 열한살 OTF"/>
              </a:rPr>
              <a:t>)</a:t>
            </a:r>
            <a:endParaRPr kumimoji="0" sz="2400" b="0" i="0" u="none" strike="noStrike" kern="1200" cap="none" spc="-30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흥국씨앗 M" panose="020B0603000000000000" pitchFamily="50" charset="-127"/>
              <a:ea typeface="흥국씨앗 M" panose="020B0603000000000000" pitchFamily="50" charset="-127"/>
              <a:sym typeface="배달의민족 한나는 열한살 OTF"/>
            </a:endParaRPr>
          </a:p>
        </p:txBody>
      </p:sp>
      <p:grpSp>
        <p:nvGrpSpPr>
          <p:cNvPr id="35" name="그룹 34"/>
          <p:cNvGrpSpPr/>
          <p:nvPr/>
        </p:nvGrpSpPr>
        <p:grpSpPr>
          <a:xfrm>
            <a:off x="187819" y="3737149"/>
            <a:ext cx="5361224" cy="1352550"/>
            <a:chOff x="424435" y="3867150"/>
            <a:chExt cx="5117765" cy="1352550"/>
          </a:xfrm>
        </p:grpSpPr>
        <p:sp>
          <p:nvSpPr>
            <p:cNvPr id="5" name="모서리가 둥근 직사각형 4"/>
            <p:cNvSpPr/>
            <p:nvPr/>
          </p:nvSpPr>
          <p:spPr>
            <a:xfrm>
              <a:off x="424435" y="3867150"/>
              <a:ext cx="2102322" cy="1352550"/>
            </a:xfrm>
            <a:prstGeom prst="roundRect">
              <a:avLst/>
            </a:prstGeom>
            <a:solidFill>
              <a:srgbClr val="FFFFFF"/>
            </a:solidFill>
            <a:ln w="6350" cap="flat">
              <a:solidFill>
                <a:srgbClr val="FF3399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84402" tIns="84402" rIns="84402" bIns="84402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1828800" rtl="0" eaLnBrk="1" fontAlgn="auto" latinLnBrk="0" hangingPunct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흥국씨앗 M" panose="020B0603000000000000" pitchFamily="50" charset="-127"/>
                  <a:ea typeface="흥국씨앗 M" panose="020B0603000000000000" pitchFamily="50" charset="-127"/>
                  <a:cs typeface="+mj-cs"/>
                  <a:sym typeface="맑은 고딕"/>
                </a:rPr>
                <a:t>일반암진단시</a:t>
              </a:r>
              <a:endPara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M" panose="020B0603000000000000" pitchFamily="50" charset="-127"/>
                <a:ea typeface="흥국씨앗 M" panose="020B0603000000000000" pitchFamily="50" charset="-127"/>
                <a:cs typeface="+mj-cs"/>
                <a:sym typeface="맑은 고딕"/>
              </a:endParaRPr>
            </a:p>
            <a:p>
              <a:pPr marL="0" marR="0" lvl="0" indent="0" algn="ctr" defTabSz="1828800" rtl="0" eaLnBrk="1" fontAlgn="auto" latinLnBrk="0" hangingPunct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흥국씨앗 M" panose="020B0603000000000000" pitchFamily="50" charset="-127"/>
                  <a:ea typeface="흥국씨앗 M" panose="020B0603000000000000" pitchFamily="50" charset="-127"/>
                  <a:cs typeface="+mj-cs"/>
                  <a:sym typeface="맑은 고딕"/>
                </a:rPr>
                <a:t>(</a:t>
              </a:r>
              <a:r>
                <a:rPr kumimoji="0" lang="ko-KR" altLang="en-US" sz="1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흥국씨앗 M" panose="020B0603000000000000" pitchFamily="50" charset="-127"/>
                  <a:ea typeface="흥국씨앗 M" panose="020B0603000000000000" pitchFamily="50" charset="-127"/>
                  <a:cs typeface="+mj-cs"/>
                  <a:sym typeface="맑은 고딕"/>
                </a:rPr>
                <a:t>갑</a:t>
              </a:r>
              <a:r>
                <a:rPr kumimoji="0" lang="en-US" altLang="ko-KR" sz="1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흥국씨앗 M" panose="020B0603000000000000" pitchFamily="50" charset="-127"/>
                  <a:ea typeface="흥국씨앗 M" panose="020B0603000000000000" pitchFamily="50" charset="-127"/>
                  <a:cs typeface="+mj-cs"/>
                  <a:sym typeface="맑은 고딕"/>
                </a:rPr>
                <a:t>, </a:t>
              </a:r>
              <a:r>
                <a:rPr kumimoji="0" lang="ko-KR" altLang="en-US" sz="1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흥국씨앗 M" panose="020B0603000000000000" pitchFamily="50" charset="-127"/>
                  <a:ea typeface="흥국씨앗 M" panose="020B0603000000000000" pitchFamily="50" charset="-127"/>
                  <a:cs typeface="+mj-cs"/>
                  <a:sym typeface="맑은 고딕"/>
                </a:rPr>
                <a:t>기</a:t>
              </a:r>
              <a:r>
                <a:rPr kumimoji="0" lang="en-US" altLang="ko-KR" sz="1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흥국씨앗 M" panose="020B0603000000000000" pitchFamily="50" charset="-127"/>
                  <a:ea typeface="흥국씨앗 M" panose="020B0603000000000000" pitchFamily="50" charset="-127"/>
                  <a:cs typeface="+mj-cs"/>
                  <a:sym typeface="맑은 고딕"/>
                </a:rPr>
                <a:t>, </a:t>
              </a:r>
              <a:r>
                <a:rPr kumimoji="0" lang="ko-KR" altLang="en-US" sz="1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흥국씨앗 M" panose="020B0603000000000000" pitchFamily="50" charset="-127"/>
                  <a:ea typeface="흥국씨앗 M" panose="020B0603000000000000" pitchFamily="50" charset="-127"/>
                  <a:cs typeface="+mj-cs"/>
                  <a:sym typeface="맑은 고딕"/>
                </a:rPr>
                <a:t>제</a:t>
              </a:r>
              <a:r>
                <a:rPr kumimoji="0" lang="en-US" altLang="ko-KR" sz="1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흥국씨앗 M" panose="020B0603000000000000" pitchFamily="50" charset="-127"/>
                  <a:ea typeface="흥국씨앗 M" panose="020B0603000000000000" pitchFamily="50" charset="-127"/>
                  <a:cs typeface="+mj-cs"/>
                  <a:sym typeface="맑은 고딕"/>
                </a:rPr>
                <a:t>, </a:t>
              </a:r>
              <a:r>
                <a:rPr kumimoji="0" lang="ko-KR" altLang="en-US" sz="1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흥국씨앗 M" panose="020B0603000000000000" pitchFamily="50" charset="-127"/>
                  <a:ea typeface="흥국씨앗 M" panose="020B0603000000000000" pitchFamily="50" charset="-127"/>
                  <a:cs typeface="+mj-cs"/>
                  <a:sym typeface="맑은 고딕"/>
                </a:rPr>
                <a:t>경 제외</a:t>
              </a:r>
              <a:r>
                <a:rPr kumimoji="0" lang="en-US" altLang="ko-KR" sz="1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흥국씨앗 M" panose="020B0603000000000000" pitchFamily="50" charset="-127"/>
                  <a:ea typeface="흥국씨앗 M" panose="020B0603000000000000" pitchFamily="50" charset="-127"/>
                  <a:cs typeface="+mj-cs"/>
                  <a:sym typeface="맑은 고딕"/>
                </a:rPr>
                <a:t>)</a:t>
              </a:r>
            </a:p>
          </p:txBody>
        </p:sp>
        <p:sp>
          <p:nvSpPr>
            <p:cNvPr id="27" name="모서리가 둥근 직사각형 26"/>
            <p:cNvSpPr/>
            <p:nvPr/>
          </p:nvSpPr>
          <p:spPr>
            <a:xfrm>
              <a:off x="2699514" y="3867150"/>
              <a:ext cx="2842686" cy="1352550"/>
            </a:xfrm>
            <a:prstGeom prst="roundRect">
              <a:avLst/>
            </a:prstGeom>
            <a:solidFill>
              <a:srgbClr val="FFFFFF"/>
            </a:solidFill>
            <a:ln w="6350" cap="flat">
              <a:solidFill>
                <a:srgbClr val="FF3399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84402" tIns="84402" rIns="84402" bIns="84402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1828800" rtl="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흥국씨앗 M" panose="020B0603000000000000" pitchFamily="50" charset="-127"/>
                  <a:ea typeface="흥국씨앗 M" panose="020B0603000000000000" pitchFamily="50" charset="-127"/>
                  <a:cs typeface="+mj-cs"/>
                  <a:sym typeface="맑은 고딕"/>
                </a:rPr>
                <a:t>*</a:t>
              </a:r>
              <a:r>
                <a:rPr kumimoji="0" lang="ko-KR" altLang="en-US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흥국씨앗 M" panose="020B0603000000000000" pitchFamily="50" charset="-127"/>
                  <a:ea typeface="흥국씨앗 M" panose="020B0603000000000000" pitchFamily="50" charset="-127"/>
                  <a:cs typeface="+mj-cs"/>
                  <a:sym typeface="맑은 고딕"/>
                </a:rPr>
                <a:t>중증암진단시</a:t>
              </a:r>
              <a:r>
                <a:rPr kumimoji="0" lang="en-US" altLang="ko-KR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흥국씨앗 M" panose="020B0603000000000000" pitchFamily="50" charset="-127"/>
                  <a:ea typeface="흥국씨앗 M" panose="020B0603000000000000" pitchFamily="50" charset="-127"/>
                  <a:cs typeface="+mj-cs"/>
                  <a:sym typeface="맑은 고딕"/>
                </a:rPr>
                <a:t> </a:t>
              </a:r>
              <a:r>
                <a:rPr kumimoji="0" lang="en-US" altLang="ko-KR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흥국씨앗 M" panose="020B0603000000000000" pitchFamily="50" charset="-127"/>
                  <a:ea typeface="흥국씨앗 M" panose="020B0603000000000000" pitchFamily="50" charset="-127"/>
                  <a:cs typeface="+mj-cs"/>
                  <a:sym typeface="맑은 고딕"/>
                </a:rPr>
                <a:t>Or </a:t>
              </a:r>
            </a:p>
            <a:p>
              <a:pPr marL="0" marR="0" lvl="0" indent="0" algn="ctr" defTabSz="1828800" rtl="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0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흥국씨앗 M" panose="020B0603000000000000" pitchFamily="50" charset="-127"/>
                  <a:ea typeface="흥국씨앗 M" panose="020B0603000000000000" pitchFamily="50" charset="-127"/>
                  <a:cs typeface="+mj-cs"/>
                  <a:sym typeface="맑은 고딕"/>
                </a:rPr>
                <a:t>일반암진단</a:t>
              </a:r>
              <a:r>
                <a:rPr kumimoji="0" lang="ko-KR" altLang="en-US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흥국씨앗 M" panose="020B0603000000000000" pitchFamily="50" charset="-127"/>
                  <a:ea typeface="흥국씨앗 M" panose="020B0603000000000000" pitchFamily="50" charset="-127"/>
                  <a:cs typeface="+mj-cs"/>
                  <a:sym typeface="맑은 고딕"/>
                </a:rPr>
                <a:t> 후 </a:t>
              </a:r>
              <a:r>
                <a:rPr kumimoji="0" lang="ko-KR" altLang="en-US" sz="20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흥국씨앗 M" panose="020B0603000000000000" pitchFamily="50" charset="-127"/>
                  <a:ea typeface="흥국씨앗 M" panose="020B0603000000000000" pitchFamily="50" charset="-127"/>
                  <a:cs typeface="+mj-cs"/>
                  <a:sym typeface="맑은 고딕"/>
                </a:rPr>
                <a:t>사망시</a:t>
              </a:r>
              <a:endParaRPr kumimoji="0" lang="en-US" altLang="ko-KR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M" panose="020B0603000000000000" pitchFamily="50" charset="-127"/>
                <a:ea typeface="흥국씨앗 M" panose="020B0603000000000000" pitchFamily="50" charset="-127"/>
                <a:cs typeface="+mj-cs"/>
                <a:sym typeface="맑은 고딕"/>
              </a:endParaRPr>
            </a:p>
            <a:p>
              <a:pPr marL="0" marR="0" lvl="0" indent="0" algn="ctr" defTabSz="1828800" rtl="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4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흥국씨앗 M" panose="020B0603000000000000" pitchFamily="50" charset="-127"/>
                  <a:ea typeface="흥국씨앗 M" panose="020B0603000000000000" pitchFamily="50" charset="-127"/>
                  <a:cs typeface="+mj-cs"/>
                  <a:sym typeface="맑은 고딕"/>
                </a:rPr>
                <a:t>한번더</a:t>
              </a:r>
              <a:r>
                <a:rPr kumimoji="0" lang="ko-KR" altLang="en-US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흥국씨앗 M" panose="020B0603000000000000" pitchFamily="50" charset="-127"/>
                  <a:ea typeface="흥국씨앗 M" panose="020B0603000000000000" pitchFamily="50" charset="-127"/>
                  <a:cs typeface="+mj-cs"/>
                  <a:sym typeface="맑은 고딕"/>
                </a:rPr>
                <a:t> 보장</a:t>
              </a:r>
              <a:r>
                <a:rPr kumimoji="0" lang="en-US" altLang="ko-KR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흥국씨앗 M" panose="020B0603000000000000" pitchFamily="50" charset="-127"/>
                  <a:ea typeface="흥국씨앗 M" panose="020B0603000000000000" pitchFamily="50" charset="-127"/>
                  <a:cs typeface="+mj-cs"/>
                  <a:sym typeface="맑은 고딕"/>
                </a:rPr>
                <a:t>!</a:t>
              </a:r>
              <a:endParaRPr kumimoji="0" lang="ko-KR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M" panose="020B0603000000000000" pitchFamily="50" charset="-127"/>
                <a:ea typeface="흥국씨앗 M" panose="020B0603000000000000" pitchFamily="50" charset="-127"/>
                <a:cs typeface="+mj-cs"/>
                <a:sym typeface="맑은 고딕"/>
              </a:endParaRPr>
            </a:p>
          </p:txBody>
        </p:sp>
        <p:sp>
          <p:nvSpPr>
            <p:cNvPr id="6" name="덧셈 기호 5"/>
            <p:cNvSpPr/>
            <p:nvPr/>
          </p:nvSpPr>
          <p:spPr>
            <a:xfrm>
              <a:off x="2374357" y="4291012"/>
              <a:ext cx="485775" cy="504825"/>
            </a:xfrm>
            <a:prstGeom prst="mathPlus">
              <a:avLst/>
            </a:prstGeom>
            <a:solidFill>
              <a:srgbClr val="FF3399"/>
            </a:solidFill>
            <a:ln w="25400" cap="flat">
              <a:noFill/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84402" tIns="84402" rIns="84402" bIns="84402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18288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/>
                <a:ea typeface="맑은 고딕"/>
                <a:cs typeface="+mj-cs"/>
                <a:sym typeface="맑은 고딕"/>
              </a:endParaRPr>
            </a:p>
          </p:txBody>
        </p:sp>
      </p:grpSp>
      <p:graphicFrame>
        <p:nvGraphicFramePr>
          <p:cNvPr id="11" name="표 10"/>
          <p:cNvGraphicFramePr>
            <a:graphicFrameLocks noGrp="1"/>
          </p:cNvGraphicFramePr>
          <p:nvPr>
            <p:extLst/>
          </p:nvPr>
        </p:nvGraphicFramePr>
        <p:xfrm>
          <a:off x="5723175" y="3041268"/>
          <a:ext cx="6140126" cy="1996464"/>
        </p:xfrm>
        <a:graphic>
          <a:graphicData uri="http://schemas.openxmlformats.org/drawingml/2006/table">
            <a:tbl>
              <a:tblPr/>
              <a:tblGrid>
                <a:gridCol w="1385196">
                  <a:extLst>
                    <a:ext uri="{9D8B030D-6E8A-4147-A177-3AD203B41FA5}">
                      <a16:colId xmlns:a16="http://schemas.microsoft.com/office/drawing/2014/main" val="3019910032"/>
                    </a:ext>
                  </a:extLst>
                </a:gridCol>
                <a:gridCol w="3635612">
                  <a:extLst>
                    <a:ext uri="{9D8B030D-6E8A-4147-A177-3AD203B41FA5}">
                      <a16:colId xmlns:a16="http://schemas.microsoft.com/office/drawing/2014/main" val="3737302904"/>
                    </a:ext>
                  </a:extLst>
                </a:gridCol>
                <a:gridCol w="521589">
                  <a:extLst>
                    <a:ext uri="{9D8B030D-6E8A-4147-A177-3AD203B41FA5}">
                      <a16:colId xmlns:a16="http://schemas.microsoft.com/office/drawing/2014/main" val="113573567"/>
                    </a:ext>
                  </a:extLst>
                </a:gridCol>
                <a:gridCol w="597729">
                  <a:extLst>
                    <a:ext uri="{9D8B030D-6E8A-4147-A177-3AD203B41FA5}">
                      <a16:colId xmlns:a16="http://schemas.microsoft.com/office/drawing/2014/main" val="2730591093"/>
                    </a:ext>
                  </a:extLst>
                </a:gridCol>
              </a:tblGrid>
              <a:tr h="239008">
                <a:tc>
                  <a:txBody>
                    <a:bodyPr/>
                    <a:lstStyle/>
                    <a:p>
                      <a:pPr marL="0" marR="0" indent="1270" algn="ctr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급 여 명</a:t>
                      </a:r>
                      <a:endParaRPr lang="ko-KR" altLang="en-US" sz="1000" kern="0" spc="-50" dirty="0">
                        <a:solidFill>
                          <a:srgbClr val="000000"/>
                        </a:solidFill>
                        <a:effectLst/>
                        <a:latin typeface="흥국씨앗 L" panose="020B0303000000000000" pitchFamily="50" charset="-127"/>
                        <a:ea typeface="흥국씨앗 L" panose="020B0303000000000000" pitchFamily="50" charset="-127"/>
                      </a:endParaRPr>
                    </a:p>
                  </a:txBody>
                  <a:tcPr marL="17907" marR="17907" marT="17907" marB="17907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1270" algn="ctr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지 급 사 유</a:t>
                      </a:r>
                      <a:endParaRPr lang="ko-KR" altLang="en-US" sz="1000" kern="0" spc="-50" dirty="0">
                        <a:solidFill>
                          <a:srgbClr val="000000"/>
                        </a:solidFill>
                        <a:effectLst/>
                        <a:latin typeface="흥국씨앗 L" panose="020B0303000000000000" pitchFamily="50" charset="-127"/>
                        <a:ea typeface="흥국씨앗 L" panose="020B0303000000000000" pitchFamily="50" charset="-127"/>
                      </a:endParaRPr>
                    </a:p>
                  </a:txBody>
                  <a:tcPr marL="17907" marR="17907" marT="17907" marB="17907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1270" algn="ctr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지급금액</a:t>
                      </a:r>
                      <a:endParaRPr lang="ko-KR" altLang="en-US" sz="1000" kern="0" spc="-50" dirty="0">
                        <a:solidFill>
                          <a:srgbClr val="000000"/>
                        </a:solidFill>
                        <a:effectLst/>
                        <a:latin typeface="흥국씨앗 L" panose="020B0303000000000000" pitchFamily="50" charset="-127"/>
                        <a:ea typeface="흥국씨앗 L" panose="020B0303000000000000" pitchFamily="50" charset="-127"/>
                      </a:endParaRPr>
                    </a:p>
                  </a:txBody>
                  <a:tcPr marL="17907" marR="17907" marT="17907" marB="17907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0712808"/>
                  </a:ext>
                </a:extLst>
              </a:tr>
              <a:tr h="439364">
                <a:tc rowSpan="2">
                  <a:txBody>
                    <a:bodyPr/>
                    <a:lstStyle/>
                    <a:p>
                      <a:pPr marL="15240" marR="0" indent="0" algn="ctr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-16527780" algn="l"/>
                          <a:tab pos="-16527780" algn="l"/>
                          <a:tab pos="-16527780" algn="l"/>
                          <a:tab pos="-16527780" algn="l"/>
                          <a:tab pos="-16527780" algn="l"/>
                          <a:tab pos="-16527780" algn="l"/>
                          <a:tab pos="-16527780" algn="l"/>
                          <a:tab pos="-16527780" algn="l"/>
                          <a:tab pos="-16527780" algn="l"/>
                          <a:tab pos="-16527780" algn="l"/>
                          <a:tab pos="-16527780" algn="l"/>
                          <a:tab pos="-16527780" algn="l"/>
                          <a:tab pos="-16527780" algn="l"/>
                          <a:tab pos="-16527780" algn="l"/>
                          <a:tab pos="-16527780" algn="l"/>
                          <a:tab pos="-16527780" algn="l"/>
                          <a:tab pos="-16527780" algn="l"/>
                          <a:tab pos="-16527780" algn="l"/>
                          <a:tab pos="-16527780" algn="l"/>
                          <a:tab pos="-16527780" algn="l"/>
                          <a:tab pos="-16527780" algn="l"/>
                          <a:tab pos="-16527780" algn="l"/>
                          <a:tab pos="-16527780" algn="l"/>
                          <a:tab pos="-16527780" algn="l"/>
                          <a:tab pos="-16527780" algn="l"/>
                          <a:tab pos="-16527780" algn="l"/>
                          <a:tab pos="-16527780" algn="l"/>
                          <a:tab pos="-16527780" algn="l"/>
                          <a:tab pos="-16527780" algn="l"/>
                          <a:tab pos="-16527780" algn="l"/>
                          <a:tab pos="-16527780" algn="l"/>
                          <a:tab pos="-16527780" algn="l"/>
                        </a:tabLst>
                      </a:pPr>
                      <a:r>
                        <a:rPr lang="ko-KR" altLang="en-US" sz="900" kern="0" spc="0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중증암진단</a:t>
                      </a:r>
                      <a:r>
                        <a:rPr lang="ko-KR" altLang="en-US" sz="900" kern="0" spc="0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 및 </a:t>
                      </a:r>
                      <a:r>
                        <a:rPr lang="ko-KR" altLang="en-US" sz="900" kern="0" spc="0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일반암이후</a:t>
                      </a:r>
                      <a:r>
                        <a:rPr lang="ko-KR" altLang="en-US" sz="900" kern="0" spc="0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 사망보험금</a:t>
                      </a:r>
                      <a:endParaRPr lang="ko-KR" altLang="en-US" sz="1000" kern="0" spc="-50" dirty="0">
                        <a:solidFill>
                          <a:srgbClr val="000000"/>
                        </a:solidFill>
                        <a:effectLst/>
                        <a:latin typeface="흥국씨앗 L" panose="020B0303000000000000" pitchFamily="50" charset="-127"/>
                        <a:ea typeface="흥국씨앗 L" panose="020B0303000000000000" pitchFamily="50" charset="-127"/>
                      </a:endParaRPr>
                    </a:p>
                  </a:txBody>
                  <a:tcPr marL="17907" marR="17907" marT="17907" marB="17907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피보험자가 보험기간 중 암보장개시일 이후에 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“</a:t>
                      </a:r>
                      <a:r>
                        <a:rPr lang="ko-KR" altLang="en-US" sz="1000" b="1" kern="0" spc="0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중증암”으로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 </a:t>
                      </a:r>
                      <a:endParaRPr lang="en-US" altLang="ko-KR" sz="1000" b="1" kern="0" spc="0" dirty="0" smtClean="0">
                        <a:solidFill>
                          <a:srgbClr val="000000"/>
                        </a:solidFill>
                        <a:effectLst/>
                        <a:latin typeface="흥국씨앗 L" panose="020B0303000000000000" pitchFamily="50" charset="-127"/>
                        <a:ea typeface="흥국씨앗 L" panose="020B0303000000000000" pitchFamily="50" charset="-127"/>
                      </a:endParaRPr>
                    </a:p>
                    <a:p>
                      <a:pPr marL="0" marR="0" indent="0" algn="ctr" fontAlgn="base" latinLnBrk="1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dirty="0" err="1" smtClean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진단확정</a:t>
                      </a: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되거나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“</a:t>
                      </a:r>
                      <a:r>
                        <a:rPr lang="ko-KR" altLang="en-US" sz="1000" b="1" kern="0" spc="0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일반암”으로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 </a:t>
                      </a:r>
                      <a:r>
                        <a:rPr lang="ko-KR" altLang="en-US" sz="1000" b="1" kern="0" spc="0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진단확정된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 이후에 사망하였을 때</a:t>
                      </a:r>
                      <a:endParaRPr lang="ko-KR" altLang="en-US" sz="1600" b="1" kern="0" spc="-50" dirty="0">
                        <a:solidFill>
                          <a:srgbClr val="000000"/>
                        </a:solidFill>
                        <a:effectLst/>
                        <a:latin typeface="흥국씨앗 L" panose="020B0303000000000000" pitchFamily="50" charset="-127"/>
                        <a:ea typeface="흥국씨앗 L" panose="020B0303000000000000" pitchFamily="50" charset="-127"/>
                      </a:endParaRPr>
                    </a:p>
                    <a:p>
                      <a:pPr marL="0" marR="0" indent="0" algn="ctr" fontAlgn="base" latinLnBrk="1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(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다만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최초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1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회에 한함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)</a:t>
                      </a:r>
                      <a:endParaRPr lang="ko-KR" altLang="en-US" sz="1600" kern="0" spc="-50" dirty="0">
                        <a:solidFill>
                          <a:srgbClr val="000000"/>
                        </a:solidFill>
                        <a:effectLst/>
                        <a:latin typeface="흥국씨앗 L" panose="020B0303000000000000" pitchFamily="50" charset="-127"/>
                        <a:ea typeface="흥국씨앗 L" panose="020B0303000000000000" pitchFamily="50" charset="-127"/>
                      </a:endParaRPr>
                    </a:p>
                  </a:txBody>
                  <a:tcPr marL="17907" marR="17907" marT="17907" marB="17907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kern="0" spc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1</a:t>
                      </a: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년 미만</a:t>
                      </a:r>
                      <a:endParaRPr lang="ko-KR" altLang="en-US" sz="1000" kern="0" spc="-50">
                        <a:solidFill>
                          <a:srgbClr val="000000"/>
                        </a:solidFill>
                        <a:effectLst/>
                        <a:latin typeface="흥국씨앗 L" panose="020B0303000000000000" pitchFamily="50" charset="-127"/>
                        <a:ea typeface="흥국씨앗 L" panose="020B0303000000000000" pitchFamily="50" charset="-127"/>
                      </a:endParaRPr>
                    </a:p>
                  </a:txBody>
                  <a:tcPr marL="17907" marR="17907" marT="17907" marB="17907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kern="0" spc="0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2,500</a:t>
                      </a:r>
                      <a:r>
                        <a:rPr lang="ko-KR" altLang="en-US" sz="900" kern="0" spc="0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만원</a:t>
                      </a:r>
                      <a:endParaRPr lang="ko-KR" altLang="en-US" sz="1000" kern="0" spc="-50" dirty="0">
                        <a:solidFill>
                          <a:srgbClr val="000000"/>
                        </a:solidFill>
                        <a:effectLst/>
                        <a:latin typeface="흥국씨앗 L" panose="020B0303000000000000" pitchFamily="50" charset="-127"/>
                        <a:ea typeface="흥국씨앗 L" panose="020B0303000000000000" pitchFamily="50" charset="-127"/>
                      </a:endParaRPr>
                    </a:p>
                  </a:txBody>
                  <a:tcPr marL="17907" marR="17907" marT="17907" marB="17907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4716349"/>
                  </a:ext>
                </a:extLst>
              </a:tr>
              <a:tr h="43936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kern="0" spc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1</a:t>
                      </a: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년 이후</a:t>
                      </a:r>
                      <a:endParaRPr lang="ko-KR" altLang="en-US" sz="1000" kern="0" spc="-50">
                        <a:solidFill>
                          <a:srgbClr val="000000"/>
                        </a:solidFill>
                        <a:effectLst/>
                        <a:latin typeface="흥국씨앗 L" panose="020B0303000000000000" pitchFamily="50" charset="-127"/>
                        <a:ea typeface="흥국씨앗 L" panose="020B0303000000000000" pitchFamily="50" charset="-127"/>
                      </a:endParaRPr>
                    </a:p>
                  </a:txBody>
                  <a:tcPr marL="17907" marR="17907" marT="17907" marB="17907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kern="0" spc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5,000</a:t>
                      </a: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만원</a:t>
                      </a:r>
                      <a:endParaRPr lang="ko-KR" altLang="en-US" sz="1000" kern="0" spc="-50">
                        <a:solidFill>
                          <a:srgbClr val="000000"/>
                        </a:solidFill>
                        <a:effectLst/>
                        <a:latin typeface="흥국씨앗 L" panose="020B0303000000000000" pitchFamily="50" charset="-127"/>
                        <a:ea typeface="흥국씨앗 L" panose="020B0303000000000000" pitchFamily="50" charset="-127"/>
                      </a:endParaRPr>
                    </a:p>
                  </a:txBody>
                  <a:tcPr marL="17907" marR="17907" marT="17907" marB="17907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3915347"/>
                  </a:ext>
                </a:extLst>
              </a:tr>
              <a:tr h="439364"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암진단급여금</a:t>
                      </a:r>
                      <a:endParaRPr lang="ko-KR" altLang="en-US" sz="1400" kern="0" spc="-50" dirty="0">
                        <a:solidFill>
                          <a:srgbClr val="000000"/>
                        </a:solidFill>
                        <a:effectLst/>
                        <a:latin typeface="흥국씨앗 L" panose="020B0303000000000000" pitchFamily="50" charset="-127"/>
                        <a:ea typeface="흥국씨앗 L" panose="020B0303000000000000" pitchFamily="50" charset="-127"/>
                      </a:endParaRPr>
                    </a:p>
                  </a:txBody>
                  <a:tcPr marL="17907" marR="17907" marT="17907" marB="17907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피보험자가 보험기간 중 암보장개시일 이후에 “</a:t>
                      </a:r>
                      <a:r>
                        <a:rPr lang="ko-KR" altLang="en-US" sz="900" kern="0" spc="0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암”으로</a:t>
                      </a:r>
                      <a:r>
                        <a:rPr lang="ko-KR" altLang="en-US" sz="900" kern="0" spc="0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 </a:t>
                      </a:r>
                      <a:r>
                        <a:rPr lang="ko-KR" altLang="en-US" sz="900" kern="0" spc="0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진단확정</a:t>
                      </a:r>
                      <a:r>
                        <a:rPr lang="ko-KR" altLang="en-US" sz="900" kern="0" spc="0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 되었을 때</a:t>
                      </a:r>
                      <a:endParaRPr lang="ko-KR" altLang="en-US" sz="1400" kern="0" spc="-50" dirty="0">
                        <a:solidFill>
                          <a:srgbClr val="000000"/>
                        </a:solidFill>
                        <a:effectLst/>
                        <a:latin typeface="흥국씨앗 L" panose="020B0303000000000000" pitchFamily="50" charset="-127"/>
                        <a:ea typeface="흥국씨앗 L" panose="020B0303000000000000" pitchFamily="50" charset="-127"/>
                      </a:endParaRPr>
                    </a:p>
                    <a:p>
                      <a:pPr marL="0" marR="0" indent="0" algn="ctr" fontAlgn="base" latinLnBrk="1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kern="0" spc="0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(</a:t>
                      </a:r>
                      <a:r>
                        <a:rPr lang="ko-KR" altLang="en-US" sz="900" kern="0" spc="0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다만</a:t>
                      </a:r>
                      <a:r>
                        <a:rPr lang="en-US" altLang="ko-KR" sz="900" kern="0" spc="0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900" kern="0" spc="0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유방암</a:t>
                      </a:r>
                      <a:r>
                        <a:rPr lang="en-US" altLang="ko-KR" sz="900" kern="0" spc="0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(4</a:t>
                      </a:r>
                      <a:r>
                        <a:rPr lang="ko-KR" altLang="en-US" sz="900" kern="0" spc="0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기암 이외의 암</a:t>
                      </a:r>
                      <a:r>
                        <a:rPr lang="en-US" altLang="ko-KR" sz="900" kern="0" spc="0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)</a:t>
                      </a:r>
                      <a:r>
                        <a:rPr lang="ko-KR" altLang="en-US" sz="900" kern="0" spc="0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의 경우 보험계약일부터 </a:t>
                      </a:r>
                      <a:endParaRPr lang="en-US" altLang="ko-KR" sz="900" kern="0" spc="0" dirty="0" smtClean="0">
                        <a:solidFill>
                          <a:srgbClr val="000000"/>
                        </a:solidFill>
                        <a:effectLst/>
                        <a:latin typeface="흥국씨앗 L" panose="020B0303000000000000" pitchFamily="50" charset="-127"/>
                        <a:ea typeface="흥국씨앗 L" panose="020B0303000000000000" pitchFamily="50" charset="-127"/>
                      </a:endParaRPr>
                    </a:p>
                    <a:p>
                      <a:pPr marL="0" marR="0" indent="0" algn="ctr" fontAlgn="base" latinLnBrk="1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kern="0" spc="0" dirty="0" smtClean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180</a:t>
                      </a:r>
                      <a:r>
                        <a:rPr lang="ko-KR" altLang="en-US" sz="900" kern="0" spc="0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일이 지나기 이전에 </a:t>
                      </a:r>
                      <a:r>
                        <a:rPr lang="ko-KR" altLang="en-US" sz="900" kern="0" spc="0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진단확정시</a:t>
                      </a:r>
                      <a:r>
                        <a:rPr lang="ko-KR" altLang="en-US" sz="900" kern="0" spc="0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 </a:t>
                      </a:r>
                      <a:r>
                        <a:rPr lang="en-US" altLang="ko-KR" sz="900" kern="0" spc="0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10% </a:t>
                      </a:r>
                      <a:r>
                        <a:rPr lang="ko-KR" altLang="en-US" sz="900" kern="0" spc="0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지급</a:t>
                      </a:r>
                      <a:r>
                        <a:rPr lang="en-US" altLang="ko-KR" sz="900" kern="0" spc="0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)</a:t>
                      </a:r>
                      <a:endParaRPr lang="ko-KR" altLang="en-US" sz="1400" kern="0" spc="-50" dirty="0">
                        <a:solidFill>
                          <a:srgbClr val="000000"/>
                        </a:solidFill>
                        <a:effectLst/>
                        <a:latin typeface="흥국씨앗 L" panose="020B0303000000000000" pitchFamily="50" charset="-127"/>
                        <a:ea typeface="흥국씨앗 L" panose="020B0303000000000000" pitchFamily="50" charset="-127"/>
                      </a:endParaRPr>
                    </a:p>
                    <a:p>
                      <a:pPr marL="0" marR="0" indent="0" algn="ctr" fontAlgn="base" latinLnBrk="1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kern="0" spc="0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(</a:t>
                      </a:r>
                      <a:r>
                        <a:rPr lang="ko-KR" altLang="en-US" sz="900" kern="0" spc="0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다만</a:t>
                      </a:r>
                      <a:r>
                        <a:rPr lang="en-US" altLang="ko-KR" sz="900" kern="0" spc="0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900" kern="0" spc="0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최초</a:t>
                      </a:r>
                      <a:r>
                        <a:rPr lang="en-US" altLang="ko-KR" sz="900" kern="0" spc="0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1</a:t>
                      </a:r>
                      <a:r>
                        <a:rPr lang="ko-KR" altLang="en-US" sz="900" kern="0" spc="0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회에 한함</a:t>
                      </a:r>
                      <a:r>
                        <a:rPr lang="en-US" altLang="ko-KR" sz="900" kern="0" spc="0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)</a:t>
                      </a:r>
                      <a:endParaRPr lang="ko-KR" altLang="en-US" sz="1400" kern="0" spc="-50" dirty="0">
                        <a:solidFill>
                          <a:srgbClr val="000000"/>
                        </a:solidFill>
                        <a:effectLst/>
                        <a:latin typeface="흥국씨앗 L" panose="020B0303000000000000" pitchFamily="50" charset="-127"/>
                        <a:ea typeface="흥국씨앗 L" panose="020B0303000000000000" pitchFamily="50" charset="-127"/>
                      </a:endParaRPr>
                    </a:p>
                  </a:txBody>
                  <a:tcPr marL="17907" marR="17907" marT="17907" marB="17907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kern="0" spc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1</a:t>
                      </a: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년 미만</a:t>
                      </a:r>
                      <a:endParaRPr lang="ko-KR" altLang="en-US" sz="1000" kern="0" spc="-50">
                        <a:solidFill>
                          <a:srgbClr val="000000"/>
                        </a:solidFill>
                        <a:effectLst/>
                        <a:latin typeface="흥국씨앗 L" panose="020B0303000000000000" pitchFamily="50" charset="-127"/>
                        <a:ea typeface="흥국씨앗 L" panose="020B0303000000000000" pitchFamily="50" charset="-127"/>
                      </a:endParaRPr>
                    </a:p>
                  </a:txBody>
                  <a:tcPr marL="17907" marR="17907" marT="17907" marB="17907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kern="0" spc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2,500</a:t>
                      </a: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만원</a:t>
                      </a:r>
                      <a:endParaRPr lang="ko-KR" altLang="en-US" sz="1000" kern="0" spc="-50">
                        <a:solidFill>
                          <a:srgbClr val="000000"/>
                        </a:solidFill>
                        <a:effectLst/>
                        <a:latin typeface="흥국씨앗 L" panose="020B0303000000000000" pitchFamily="50" charset="-127"/>
                        <a:ea typeface="흥국씨앗 L" panose="020B0303000000000000" pitchFamily="50" charset="-127"/>
                      </a:endParaRPr>
                    </a:p>
                  </a:txBody>
                  <a:tcPr marL="17907" marR="17907" marT="17907" marB="17907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61600837"/>
                  </a:ext>
                </a:extLst>
              </a:tr>
              <a:tr h="43936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kern="0" spc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1</a:t>
                      </a: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년 이후</a:t>
                      </a:r>
                      <a:endParaRPr lang="ko-KR" altLang="en-US" sz="1000" kern="0" spc="-50">
                        <a:solidFill>
                          <a:srgbClr val="000000"/>
                        </a:solidFill>
                        <a:effectLst/>
                        <a:latin typeface="흥국씨앗 L" panose="020B0303000000000000" pitchFamily="50" charset="-127"/>
                        <a:ea typeface="흥국씨앗 L" panose="020B0303000000000000" pitchFamily="50" charset="-127"/>
                      </a:endParaRPr>
                    </a:p>
                  </a:txBody>
                  <a:tcPr marL="17907" marR="17907" marT="17907" marB="17907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kern="0" spc="0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5,000</a:t>
                      </a:r>
                      <a:r>
                        <a:rPr lang="ko-KR" altLang="en-US" sz="900" kern="0" spc="0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만원</a:t>
                      </a:r>
                      <a:endParaRPr lang="ko-KR" altLang="en-US" sz="1000" kern="0" spc="-50" dirty="0">
                        <a:solidFill>
                          <a:srgbClr val="000000"/>
                        </a:solidFill>
                        <a:effectLst/>
                        <a:latin typeface="흥국씨앗 L" panose="020B0303000000000000" pitchFamily="50" charset="-127"/>
                        <a:ea typeface="흥국씨앗 L" panose="020B0303000000000000" pitchFamily="50" charset="-127"/>
                      </a:endParaRPr>
                    </a:p>
                  </a:txBody>
                  <a:tcPr marL="17907" marR="17907" marT="17907" marB="17907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33498702"/>
                  </a:ext>
                </a:extLst>
              </a:tr>
            </a:tbl>
          </a:graphicData>
        </a:graphic>
      </p:graphicFrame>
      <p:sp>
        <p:nvSpPr>
          <p:cNvPr id="31" name="TextBox 30"/>
          <p:cNvSpPr txBox="1"/>
          <p:nvPr/>
        </p:nvSpPr>
        <p:spPr>
          <a:xfrm>
            <a:off x="424434" y="5249018"/>
            <a:ext cx="11140253" cy="60134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t">
            <a:spAutoFit/>
          </a:bodyPr>
          <a:lstStyle/>
          <a:p>
            <a:pPr marL="0" marR="0" lvl="0" indent="0" algn="l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M" panose="020B0603000000000000" pitchFamily="50" charset="-127"/>
                <a:ea typeface="흥국씨앗 M" panose="020B0603000000000000" pitchFamily="50" charset="-127"/>
                <a:cs typeface="+mj-cs"/>
                <a:sym typeface="맑은 고딕"/>
              </a:rPr>
              <a:t>*</a:t>
            </a:r>
            <a:r>
              <a:rPr kumimoji="0" lang="ko-KR" alt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M" panose="020B0603000000000000" pitchFamily="50" charset="-127"/>
                <a:ea typeface="흥국씨앗 M" panose="020B0603000000000000" pitchFamily="50" charset="-127"/>
                <a:cs typeface="+mj-cs"/>
                <a:sym typeface="맑은 고딕"/>
              </a:rPr>
              <a:t>중증암이란</a:t>
            </a:r>
            <a:r>
              <a:rPr kumimoji="0" lang="en-US" altLang="ko-K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M" panose="020B0603000000000000" pitchFamily="50" charset="-127"/>
                <a:ea typeface="흥국씨앗 M" panose="020B0603000000000000" pitchFamily="50" charset="-127"/>
                <a:cs typeface="+mj-cs"/>
                <a:sym typeface="맑은 고딕"/>
              </a:rPr>
              <a:t>? </a:t>
            </a:r>
            <a:r>
              <a:rPr kumimoji="0" lang="en-US" altLang="ko-K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흥국씨앗 M" panose="020B0603000000000000" pitchFamily="50" charset="-127"/>
                <a:ea typeface="흥국씨앗 M" panose="020B0603000000000000" pitchFamily="50" charset="-127"/>
                <a:cs typeface="+mj-cs"/>
                <a:sym typeface="맑은 고딕"/>
              </a:rPr>
              <a:t>4</a:t>
            </a:r>
            <a:r>
              <a:rPr kumimoji="0" lang="ko-KR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흥국씨앗 M" panose="020B0603000000000000" pitchFamily="50" charset="-127"/>
                <a:ea typeface="흥국씨앗 M" panose="020B0603000000000000" pitchFamily="50" charset="-127"/>
                <a:cs typeface="+mj-cs"/>
                <a:sym typeface="맑은 고딕"/>
              </a:rPr>
              <a:t>기암</a:t>
            </a:r>
            <a:r>
              <a:rPr kumimoji="0" lang="en-US" altLang="ko-KR" sz="2800" b="0" i="0" u="none" strike="noStrike" kern="1200" cap="none" spc="0" normalizeH="0" baseline="0" noProof="0" dirty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흥국씨앗 M" panose="020B0603000000000000" pitchFamily="50" charset="-127"/>
                <a:ea typeface="흥국씨앗 M" panose="020B0603000000000000" pitchFamily="50" charset="-127"/>
                <a:cs typeface="+mj-cs"/>
                <a:sym typeface="맑은 고딕"/>
              </a:rPr>
              <a:t> </a:t>
            </a:r>
            <a:r>
              <a:rPr kumimoji="0" lang="ko-KR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흥국씨앗 M" panose="020B0603000000000000" pitchFamily="50" charset="-127"/>
                <a:ea typeface="흥국씨앗 M" panose="020B0603000000000000" pitchFamily="50" charset="-127"/>
                <a:cs typeface="+mj-cs"/>
                <a:sym typeface="맑은 고딕"/>
              </a:rPr>
              <a:t>및 </a:t>
            </a:r>
            <a:r>
              <a:rPr kumimoji="0" lang="ko-KR" alt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흥국씨앗 M" panose="020B0603000000000000" pitchFamily="50" charset="-127"/>
                <a:ea typeface="흥국씨앗 M" panose="020B0603000000000000" pitchFamily="50" charset="-127"/>
                <a:cs typeface="+mj-cs"/>
                <a:sym typeface="맑은 고딕"/>
              </a:rPr>
              <a:t>특정암</a:t>
            </a:r>
            <a:r>
              <a:rPr kumimoji="0" lang="en-US" altLang="ko-KR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M" panose="020B0603000000000000" pitchFamily="50" charset="-127"/>
                <a:ea typeface="흥국씨앗 M" panose="020B0603000000000000" pitchFamily="50" charset="-127"/>
                <a:cs typeface="+mj-cs"/>
                <a:sym typeface="맑은 고딕"/>
              </a:rPr>
              <a:t>(</a:t>
            </a:r>
            <a:r>
              <a:rPr kumimoji="0" lang="ko-KR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M" panose="020B0603000000000000" pitchFamily="50" charset="-127"/>
                <a:ea typeface="흥국씨앗 M" panose="020B0603000000000000" pitchFamily="50" charset="-127"/>
                <a:cs typeface="+mj-cs"/>
                <a:sym typeface="맑은 고딕"/>
              </a:rPr>
              <a:t>간암</a:t>
            </a:r>
            <a:r>
              <a:rPr kumimoji="0" lang="en-US" altLang="ko-KR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M" panose="020B0603000000000000" pitchFamily="50" charset="-127"/>
                <a:ea typeface="흥국씨앗 M" panose="020B0603000000000000" pitchFamily="50" charset="-127"/>
                <a:cs typeface="+mj-cs"/>
                <a:sym typeface="맑은 고딕"/>
              </a:rPr>
              <a:t>, </a:t>
            </a:r>
            <a:r>
              <a:rPr kumimoji="0" lang="ko-KR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M" panose="020B0603000000000000" pitchFamily="50" charset="-127"/>
                <a:ea typeface="흥국씨앗 M" panose="020B0603000000000000" pitchFamily="50" charset="-127"/>
                <a:cs typeface="+mj-cs"/>
                <a:sym typeface="맑은 고딕"/>
              </a:rPr>
              <a:t>폐암</a:t>
            </a:r>
            <a:r>
              <a:rPr kumimoji="0" lang="en-US" altLang="ko-KR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M" panose="020B0603000000000000" pitchFamily="50" charset="-127"/>
                <a:ea typeface="흥국씨앗 M" panose="020B0603000000000000" pitchFamily="50" charset="-127"/>
                <a:cs typeface="+mj-cs"/>
                <a:sym typeface="맑은 고딕"/>
              </a:rPr>
              <a:t>, </a:t>
            </a:r>
            <a:r>
              <a:rPr kumimoji="0" lang="ko-KR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M" panose="020B0603000000000000" pitchFamily="50" charset="-127"/>
                <a:ea typeface="흥국씨앗 M" panose="020B0603000000000000" pitchFamily="50" charset="-127"/>
                <a:cs typeface="+mj-cs"/>
                <a:sym typeface="맑은 고딕"/>
              </a:rPr>
              <a:t>백혈병</a:t>
            </a:r>
            <a:r>
              <a:rPr kumimoji="0" lang="en-US" altLang="ko-KR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M" panose="020B0603000000000000" pitchFamily="50" charset="-127"/>
                <a:ea typeface="흥국씨앗 M" panose="020B0603000000000000" pitchFamily="50" charset="-127"/>
                <a:cs typeface="+mj-cs"/>
                <a:sym typeface="맑은 고딕"/>
              </a:rPr>
              <a:t>, </a:t>
            </a:r>
            <a:r>
              <a:rPr kumimoji="0" lang="ko-KR" alt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M" panose="020B0603000000000000" pitchFamily="50" charset="-127"/>
                <a:ea typeface="흥국씨앗 M" panose="020B0603000000000000" pitchFamily="50" charset="-127"/>
                <a:cs typeface="+mj-cs"/>
                <a:sym typeface="맑은 고딕"/>
              </a:rPr>
              <a:t>골수암</a:t>
            </a:r>
            <a:r>
              <a:rPr kumimoji="0" lang="en-US" altLang="ko-KR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M" panose="020B0603000000000000" pitchFamily="50" charset="-127"/>
                <a:ea typeface="흥국씨앗 M" panose="020B0603000000000000" pitchFamily="50" charset="-127"/>
                <a:cs typeface="+mj-cs"/>
                <a:sym typeface="맑은 고딕"/>
              </a:rPr>
              <a:t>, </a:t>
            </a:r>
            <a:r>
              <a:rPr kumimoji="0" lang="ko-KR" alt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M" panose="020B0603000000000000" pitchFamily="50" charset="-127"/>
                <a:ea typeface="흥국씨앗 M" panose="020B0603000000000000" pitchFamily="50" charset="-127"/>
                <a:cs typeface="+mj-cs"/>
                <a:sym typeface="맑은 고딕"/>
              </a:rPr>
              <a:t>뇌암</a:t>
            </a:r>
            <a:r>
              <a:rPr kumimoji="0" lang="en-US" altLang="ko-KR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M" panose="020B0603000000000000" pitchFamily="50" charset="-127"/>
                <a:ea typeface="흥국씨앗 M" panose="020B0603000000000000" pitchFamily="50" charset="-127"/>
                <a:cs typeface="+mj-cs"/>
                <a:sym typeface="맑은 고딕"/>
              </a:rPr>
              <a:t>, </a:t>
            </a:r>
            <a:r>
              <a:rPr kumimoji="0" lang="ko-KR" alt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M" panose="020B0603000000000000" pitchFamily="50" charset="-127"/>
                <a:ea typeface="흥국씨앗 M" panose="020B0603000000000000" pitchFamily="50" charset="-127"/>
                <a:cs typeface="+mj-cs"/>
                <a:sym typeface="맑은 고딕"/>
              </a:rPr>
              <a:t>흉선암</a:t>
            </a:r>
            <a:r>
              <a:rPr kumimoji="0" lang="en-US" altLang="ko-KR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M" panose="020B0603000000000000" pitchFamily="50" charset="-127"/>
                <a:ea typeface="흥국씨앗 M" panose="020B0603000000000000" pitchFamily="50" charset="-127"/>
                <a:cs typeface="+mj-cs"/>
                <a:sym typeface="맑은 고딕"/>
              </a:rPr>
              <a:t>, </a:t>
            </a:r>
            <a:r>
              <a:rPr kumimoji="0" lang="ko-KR" alt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M" panose="020B0603000000000000" pitchFamily="50" charset="-127"/>
                <a:ea typeface="흥국씨앗 M" panose="020B0603000000000000" pitchFamily="50" charset="-127"/>
                <a:cs typeface="+mj-cs"/>
                <a:sym typeface="맑은 고딕"/>
              </a:rPr>
              <a:t>중피종</a:t>
            </a:r>
            <a:r>
              <a:rPr kumimoji="0" lang="en-US" altLang="ko-KR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M" panose="020B0603000000000000" pitchFamily="50" charset="-127"/>
                <a:ea typeface="흥국씨앗 M" panose="020B0603000000000000" pitchFamily="50" charset="-127"/>
                <a:cs typeface="+mj-cs"/>
                <a:sym typeface="맑은 고딕"/>
              </a:rPr>
              <a:t>, </a:t>
            </a:r>
            <a:r>
              <a:rPr kumimoji="0" lang="ko-KR" alt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M" panose="020B0603000000000000" pitchFamily="50" charset="-127"/>
                <a:ea typeface="흥국씨앗 M" panose="020B0603000000000000" pitchFamily="50" charset="-127"/>
                <a:cs typeface="+mj-cs"/>
                <a:sym typeface="맑은 고딕"/>
              </a:rPr>
              <a:t>카포시육종</a:t>
            </a:r>
            <a:r>
              <a:rPr kumimoji="0" lang="en-US" altLang="ko-KR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M" panose="020B0603000000000000" pitchFamily="50" charset="-127"/>
                <a:ea typeface="흥국씨앗 M" panose="020B0603000000000000" pitchFamily="50" charset="-127"/>
                <a:cs typeface="+mj-cs"/>
                <a:sym typeface="맑은 고딕"/>
              </a:rPr>
              <a:t>, </a:t>
            </a:r>
            <a:r>
              <a:rPr kumimoji="0" lang="ko-KR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M" panose="020B0603000000000000" pitchFamily="50" charset="-127"/>
                <a:ea typeface="흥국씨앗 M" panose="020B0603000000000000" pitchFamily="50" charset="-127"/>
                <a:cs typeface="+mj-cs"/>
                <a:sym typeface="맑은 고딕"/>
              </a:rPr>
              <a:t>복막암 등</a:t>
            </a:r>
            <a:r>
              <a:rPr kumimoji="0" lang="en-US" altLang="ko-KR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M" panose="020B0603000000000000" pitchFamily="50" charset="-127"/>
                <a:ea typeface="흥국씨앗 M" panose="020B0603000000000000" pitchFamily="50" charset="-127"/>
                <a:cs typeface="+mj-cs"/>
                <a:sym typeface="맑은 고딕"/>
              </a:rPr>
              <a:t>)</a:t>
            </a:r>
            <a:r>
              <a:rPr kumimoji="0" lang="en-US" altLang="ko-K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M" panose="020B0603000000000000" pitchFamily="50" charset="-127"/>
                <a:ea typeface="흥국씨앗 M" panose="020B0603000000000000" pitchFamily="50" charset="-127"/>
                <a:cs typeface="+mj-cs"/>
                <a:sym typeface="맑은 고딕"/>
              </a:rPr>
              <a:t> </a:t>
            </a:r>
            <a:endParaRPr kumimoji="0" lang="ko-KR" altLang="en-US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흥국씨앗 M" panose="020B0603000000000000" pitchFamily="50" charset="-127"/>
              <a:ea typeface="흥국씨앗 M" panose="020B0603000000000000" pitchFamily="50" charset="-127"/>
              <a:cs typeface="+mj-cs"/>
              <a:sym typeface="맑은 고딕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666024" y="4981880"/>
            <a:ext cx="3303805" cy="38589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t">
            <a:spAutoFit/>
          </a:bodyPr>
          <a:lstStyle/>
          <a:p>
            <a:pPr marL="0" marR="0" lvl="0" indent="0" algn="l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/>
                <a:ea typeface="맑은 고딕"/>
                <a:cs typeface="+mj-cs"/>
                <a:sym typeface="맑은 고딕"/>
              </a:rPr>
              <a:t>*</a:t>
            </a:r>
            <a:r>
              <a:rPr kumimoji="0" lang="ko-KR" altLang="en-US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/>
                <a:ea typeface="맑은 고딕"/>
                <a:cs typeface="+mj-cs"/>
                <a:sym typeface="맑은 고딕"/>
              </a:rPr>
              <a:t>소액암</a:t>
            </a:r>
            <a:r>
              <a:rPr kumimoji="0" lang="en-US" altLang="ko-KR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/>
                <a:ea typeface="맑은 고딕"/>
                <a:cs typeface="+mj-cs"/>
                <a:sym typeface="맑은 고딕"/>
              </a:rPr>
              <a:t>(</a:t>
            </a:r>
            <a:r>
              <a:rPr kumimoji="0" lang="ko-KR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/>
                <a:ea typeface="맑은 고딕"/>
                <a:cs typeface="+mj-cs"/>
                <a:sym typeface="맑은 고딕"/>
              </a:rPr>
              <a:t>갑</a:t>
            </a:r>
            <a:r>
              <a:rPr kumimoji="0" lang="en-US" altLang="ko-KR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/>
                <a:ea typeface="맑은 고딕"/>
                <a:cs typeface="+mj-cs"/>
                <a:sym typeface="맑은 고딕"/>
              </a:rPr>
              <a:t>,</a:t>
            </a:r>
            <a:r>
              <a:rPr kumimoji="0" lang="ko-KR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/>
                <a:ea typeface="맑은 고딕"/>
                <a:cs typeface="+mj-cs"/>
                <a:sym typeface="맑은 고딕"/>
              </a:rPr>
              <a:t>기</a:t>
            </a:r>
            <a:r>
              <a:rPr kumimoji="0" lang="en-US" altLang="ko-KR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/>
                <a:ea typeface="맑은 고딕"/>
                <a:cs typeface="+mj-cs"/>
                <a:sym typeface="맑은 고딕"/>
              </a:rPr>
              <a:t>,</a:t>
            </a:r>
            <a:r>
              <a:rPr kumimoji="0" lang="ko-KR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/>
                <a:ea typeface="맑은 고딕"/>
                <a:cs typeface="+mj-cs"/>
                <a:sym typeface="맑은 고딕"/>
              </a:rPr>
              <a:t>제</a:t>
            </a:r>
            <a:r>
              <a:rPr kumimoji="0" lang="en-US" altLang="ko-KR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/>
                <a:ea typeface="맑은 고딕"/>
                <a:cs typeface="+mj-cs"/>
                <a:sym typeface="맑은 고딕"/>
              </a:rPr>
              <a:t>,</a:t>
            </a:r>
            <a:r>
              <a:rPr kumimoji="0" lang="ko-KR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/>
                <a:ea typeface="맑은 고딕"/>
                <a:cs typeface="+mj-cs"/>
                <a:sym typeface="맑은 고딕"/>
              </a:rPr>
              <a:t>경</a:t>
            </a:r>
            <a:r>
              <a:rPr kumimoji="0" lang="en-US" altLang="ko-KR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/>
                <a:ea typeface="맑은 고딕"/>
                <a:cs typeface="+mj-cs"/>
                <a:sym typeface="맑은 고딕"/>
              </a:rPr>
              <a:t>)</a:t>
            </a:r>
            <a:r>
              <a:rPr kumimoji="0" lang="ko-KR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/>
                <a:ea typeface="맑은 고딕"/>
                <a:cs typeface="+mj-cs"/>
                <a:sym typeface="맑은 고딕"/>
              </a:rPr>
              <a:t>은 보장에서 제외</a:t>
            </a:r>
            <a:endParaRPr kumimoji="0" lang="ko-KR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/>
              <a:ea typeface="맑은 고딕"/>
              <a:cs typeface="+mj-cs"/>
              <a:sym typeface="맑은 고딕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8640842" y="2784993"/>
            <a:ext cx="3303805" cy="3397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t">
            <a:spAutoFit/>
          </a:bodyPr>
          <a:lstStyle/>
          <a:p>
            <a:pPr marL="0" marR="0" lvl="0" indent="0" algn="r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5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/>
                <a:ea typeface="맑은 고딕"/>
                <a:cs typeface="+mj-cs"/>
                <a:sym typeface="맑은 고딕"/>
              </a:rPr>
              <a:t>*</a:t>
            </a:r>
            <a:r>
              <a:rPr kumimoji="0" lang="ko-KR" altLang="en-US" sz="105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/>
                <a:ea typeface="맑은 고딕"/>
                <a:cs typeface="+mj-cs"/>
                <a:sym typeface="맑은 고딕"/>
              </a:rPr>
              <a:t>가입금액 </a:t>
            </a:r>
            <a:r>
              <a:rPr kumimoji="0" lang="en-US" altLang="ko-KR" sz="105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/>
                <a:ea typeface="맑은 고딕"/>
                <a:cs typeface="+mj-cs"/>
                <a:sym typeface="맑은 고딕"/>
              </a:rPr>
              <a:t>5</a:t>
            </a:r>
            <a:r>
              <a:rPr kumimoji="0" lang="ko-KR" altLang="en-US" sz="105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/>
                <a:ea typeface="맑은 고딕"/>
                <a:cs typeface="+mj-cs"/>
                <a:sym typeface="맑은 고딕"/>
              </a:rPr>
              <a:t>천만원 기준</a:t>
            </a:r>
            <a:endParaRPr kumimoji="0" lang="ko-KR" altLang="en-US" sz="105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/>
              <a:ea typeface="맑은 고딕"/>
              <a:cs typeface="+mj-cs"/>
              <a:sym typeface="맑은 고딕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005392" y="2437264"/>
            <a:ext cx="1797161" cy="4474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t">
            <a:spAutoFit/>
          </a:bodyPr>
          <a:lstStyle/>
          <a:p>
            <a:pPr marL="0" marR="0" lvl="0" indent="0" algn="ctr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휴먼둥근헤드라인" panose="02030504000101010101" pitchFamily="18" charset="-127"/>
                <a:ea typeface="휴먼둥근헤드라인" panose="02030504000101010101" pitchFamily="18" charset="-127"/>
                <a:cs typeface="+mj-cs"/>
                <a:sym typeface="맑은 고딕"/>
              </a:rPr>
              <a:t>Or </a:t>
            </a:r>
            <a:r>
              <a:rPr kumimoji="0" lang="ko-KR" alt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휴먼둥근헤드라인" panose="02030504000101010101" pitchFamily="18" charset="-127"/>
                <a:ea typeface="휴먼둥근헤드라인" panose="02030504000101010101" pitchFamily="18" charset="-127"/>
                <a:cs typeface="+mj-cs"/>
                <a:sym typeface="맑은 고딕"/>
              </a:rPr>
              <a:t>중증암</a:t>
            </a:r>
            <a:endParaRPr kumimoji="0" lang="ko-KR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휴먼둥근헤드라인" panose="02030504000101010101" pitchFamily="18" charset="-127"/>
              <a:ea typeface="휴먼둥근헤드라인" panose="02030504000101010101" pitchFamily="18" charset="-127"/>
              <a:cs typeface="+mj-cs"/>
              <a:sym typeface="맑은 고딕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37134" y="5765375"/>
            <a:ext cx="11140253" cy="53978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t">
            <a:spAutoFit/>
          </a:bodyPr>
          <a:lstStyle/>
          <a:p>
            <a:pPr marL="0" marR="0" lvl="0" indent="0" algn="l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M" panose="020B0603000000000000" pitchFamily="50" charset="-127"/>
                <a:ea typeface="흥국씨앗 M" panose="020B0603000000000000" pitchFamily="50" charset="-127"/>
                <a:cs typeface="+mj-cs"/>
                <a:sym typeface="맑은 고딕"/>
              </a:rPr>
              <a:t>*</a:t>
            </a:r>
            <a:r>
              <a:rPr kumimoji="0" lang="ko-KR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흥국씨앗 M" panose="020B0603000000000000" pitchFamily="50" charset="-127"/>
                <a:ea typeface="흥국씨앗 M" panose="020B0603000000000000" pitchFamily="50" charset="-127"/>
                <a:cs typeface="+mj-cs"/>
                <a:sym typeface="맑은 고딕"/>
              </a:rPr>
              <a:t>일반암진단시 보험기간 종신 전환 및 납입면제</a:t>
            </a:r>
            <a:endParaRPr kumimoji="0" lang="ko-KR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흥국씨앗 M" panose="020B0603000000000000" pitchFamily="50" charset="-127"/>
              <a:ea typeface="흥국씨앗 M" panose="020B0603000000000000" pitchFamily="50" charset="-127"/>
              <a:cs typeface="+mj-cs"/>
              <a:sym typeface="맑은 고딕"/>
            </a:endParaRP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latinLnBrk="0" hangingPunct="0"/>
            <a:fld id="{86CB4B4D-7CA3-9044-876B-883B54F8677D}" type="slidenum">
              <a:rPr lang="en-US" altLang="ko-KR" kern="0" smtClean="0">
                <a:solidFill>
                  <a:srgbClr val="222222"/>
                </a:solidFill>
              </a:rPr>
              <a:pPr latinLnBrk="0" hangingPunct="0"/>
              <a:t>18</a:t>
            </a:fld>
            <a:r>
              <a:rPr lang="en-US" altLang="ko-KR" kern="0" smtClean="0">
                <a:solidFill>
                  <a:srgbClr val="222222"/>
                </a:solidFill>
              </a:rPr>
              <a:t>/22</a:t>
            </a:r>
            <a:endParaRPr lang="en-US" altLang="ko-KR" kern="0" dirty="0">
              <a:solidFill>
                <a:srgbClr val="22222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5228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dissolve/>
      </p:transition>
    </mc:Choice>
    <mc:Fallback xmlns:a14="http://schemas.microsoft.com/office/drawing/2010/main" xmlns:m="http://schemas.openxmlformats.org/officeDocument/2006/math" xmlns="">
      <p:transition spd="fast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직사각형 15"/>
          <p:cNvSpPr/>
          <p:nvPr/>
        </p:nvSpPr>
        <p:spPr>
          <a:xfrm>
            <a:off x="234230" y="2443225"/>
            <a:ext cx="6572970" cy="3767075"/>
          </a:xfrm>
          <a:prstGeom prst="rect">
            <a:avLst/>
          </a:prstGeom>
          <a:noFill/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ot="0" spcFirstLastPara="1" vertOverflow="overflow" horzOverflow="overflow" vert="horz" wrap="square" lIns="84402" tIns="84402" rIns="84402" bIns="84402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/>
              <a:ea typeface="맑은 고딕"/>
              <a:cs typeface="+mj-cs"/>
              <a:sym typeface="맑은 고딕"/>
            </a:endParaRPr>
          </a:p>
        </p:txBody>
      </p:sp>
      <p:cxnSp>
        <p:nvCxnSpPr>
          <p:cNvPr id="39" name="직선 연결선 38"/>
          <p:cNvCxnSpPr/>
          <p:nvPr/>
        </p:nvCxnSpPr>
        <p:spPr>
          <a:xfrm>
            <a:off x="1981200" y="3217148"/>
            <a:ext cx="0" cy="1320800"/>
          </a:xfrm>
          <a:prstGeom prst="line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8" name="오른쪽 화살표 37"/>
          <p:cNvSpPr/>
          <p:nvPr/>
        </p:nvSpPr>
        <p:spPr>
          <a:xfrm>
            <a:off x="848021" y="4883595"/>
            <a:ext cx="5298779" cy="233946"/>
          </a:xfrm>
          <a:prstGeom prst="rightArrow">
            <a:avLst/>
          </a:prstGeom>
          <a:solidFill>
            <a:srgbClr val="FF3399"/>
          </a:soli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84402" tIns="84402" rIns="84402" bIns="84402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흥국씨앗 L" panose="020B0303000000000000" pitchFamily="50" charset="-127"/>
              <a:ea typeface="흥국씨앗 L" panose="020B0303000000000000" pitchFamily="50" charset="-127"/>
              <a:cs typeface="+mj-cs"/>
              <a:sym typeface="맑은 고딕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239772" y="191872"/>
            <a:ext cx="8186857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(</a:t>
            </a:r>
            <a:r>
              <a:rPr kumimoji="0" lang="ko-KR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무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)</a:t>
            </a:r>
            <a:r>
              <a:rPr kumimoji="0" lang="ko-KR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흥국생명 다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(</a:t>
            </a:r>
            <a:r>
              <a:rPr kumimoji="0" lang="ko-KR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多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)</a:t>
            </a:r>
            <a:r>
              <a:rPr kumimoji="0" lang="ko-KR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사랑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THE</a:t>
            </a:r>
            <a:r>
              <a:rPr kumimoji="0" lang="ko-KR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간편건강보험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(</a:t>
            </a:r>
            <a:r>
              <a:rPr kumimoji="0" lang="ko-KR" altLang="en-US" sz="3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갱신형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)</a:t>
            </a:r>
            <a:endParaRPr kumimoji="0" lang="ko-KR" altLang="en-US" sz="3000" b="0" i="0" u="none" strike="noStrike" kern="1200" cap="none" spc="0" normalizeH="0" baseline="0" noProof="0" dirty="0">
              <a:ln>
                <a:noFill/>
              </a:ln>
              <a:solidFill>
                <a:srgbClr val="2D1264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cs typeface="+mj-cs"/>
              <a:sym typeface="맑은 고딕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0" y="1117325"/>
            <a:ext cx="12192000" cy="72445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ctr">
            <a:spAutoFit/>
          </a:bodyPr>
          <a:lstStyle/>
          <a:p>
            <a:pPr marL="0" marR="0" lvl="0" indent="0" algn="l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Up-Grade 5. </a:t>
            </a:r>
            <a:r>
              <a:rPr kumimoji="0" lang="ko-KR" alt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스테이지 </a:t>
            </a:r>
            <a:r>
              <a:rPr kumimoji="0" lang="ko-KR" altLang="en-US" sz="3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암진단특약</a:t>
            </a:r>
            <a:r>
              <a:rPr kumimoji="0" lang="ko-KR" alt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 탑재</a:t>
            </a:r>
            <a:r>
              <a:rPr kumimoji="0" lang="en-US" altLang="ko-KR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!</a:t>
            </a:r>
            <a:endParaRPr kumimoji="0" lang="ko-KR" altLang="en-US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cs typeface="+mj-cs"/>
              <a:sym typeface="맑은 고딕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00634" y="6286057"/>
            <a:ext cx="80536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*</a:t>
            </a:r>
            <a:r>
              <a:rPr kumimoji="0" lang="ko-KR" altLang="en-US" sz="9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갱신형상품</a:t>
            </a:r>
            <a:r>
              <a:rPr kumimoji="0" lang="ko-KR" alt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 및 갱신형특약의 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경우 </a:t>
            </a:r>
            <a:r>
              <a:rPr kumimoji="0" lang="ko-KR" altLang="en-US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갱신시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 보험료가 인상될 수 있습니다</a:t>
            </a: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. 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각 </a:t>
            </a:r>
            <a:r>
              <a:rPr kumimoji="0" lang="ko-KR" altLang="en-US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해당특약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 가입시 보장이며 기타 자세한 사항은 약관 및 </a:t>
            </a:r>
            <a:r>
              <a:rPr kumimoji="0" lang="ko-KR" altLang="en-US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상품설명서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 참조 바랍니다</a:t>
            </a: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.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경기천년제목 Medium" panose="02020603020101020101" pitchFamily="18" charset="-127"/>
              <a:ea typeface="경기천년제목 Medium" panose="02020603020101020101" pitchFamily="18" charset="-127"/>
              <a:cs typeface="Helvetica"/>
              <a:sym typeface="맑은 고딕"/>
            </a:endParaRPr>
          </a:p>
        </p:txBody>
      </p:sp>
      <p:sp>
        <p:nvSpPr>
          <p:cNvPr id="17" name="모서리가 둥근 직사각형"/>
          <p:cNvSpPr/>
          <p:nvPr/>
        </p:nvSpPr>
        <p:spPr>
          <a:xfrm>
            <a:off x="234230" y="1916253"/>
            <a:ext cx="5361224" cy="526972"/>
          </a:xfrm>
          <a:prstGeom prst="roundRect">
            <a:avLst>
              <a:gd name="adj" fmla="val 3691"/>
            </a:avLst>
          </a:prstGeom>
          <a:solidFill>
            <a:srgbClr val="FF3399"/>
          </a:solidFill>
          <a:ln w="12700" cap="flat">
            <a:noFill/>
            <a:miter lim="400000"/>
          </a:ln>
          <a:effectLst/>
        </p:spPr>
        <p:txBody>
          <a:bodyPr wrap="none" lIns="0" tIns="0" rIns="0" bIns="0" numCol="1" anchor="ctr" anchorCtr="0"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400" spc="-300">
                <a:solidFill>
                  <a:srgbClr val="FFFFFF"/>
                </a:solidFill>
                <a:latin typeface="배달의민족 한나는 열한살 OTF"/>
                <a:ea typeface="배달의민족 한나는 열한살 OTF"/>
                <a:cs typeface="배달의민족 한나는 열한살 OTF"/>
                <a:sym typeface="배달의민족 한나는 열한살 OTF"/>
              </a:defRPr>
            </a:pPr>
            <a:r>
              <a:rPr kumimoji="0" lang="en-US" sz="2400" b="0" i="0" u="none" strike="noStrike" kern="1200" cap="none" spc="-30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M" panose="020B0603000000000000" pitchFamily="50" charset="-127"/>
                <a:ea typeface="흥국씨앗 M" panose="020B0603000000000000" pitchFamily="50" charset="-127"/>
                <a:sym typeface="배달의민족 한나는 열한살 OTF"/>
              </a:rPr>
              <a:t>(</a:t>
            </a:r>
            <a:r>
              <a:rPr kumimoji="0" lang="ko-KR" altLang="en-US" sz="2400" b="0" i="0" u="none" strike="noStrike" kern="1200" cap="none" spc="-30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M" panose="020B0603000000000000" pitchFamily="50" charset="-127"/>
                <a:ea typeface="흥국씨앗 M" panose="020B0603000000000000" pitchFamily="50" charset="-127"/>
                <a:sym typeface="배달의민족 한나는 열한살 OTF"/>
              </a:rPr>
              <a:t>무</a:t>
            </a:r>
            <a:r>
              <a:rPr kumimoji="0" lang="en-US" altLang="ko-KR" sz="2400" b="0" i="0" u="none" strike="noStrike" kern="1200" cap="none" spc="-30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M" panose="020B0603000000000000" pitchFamily="50" charset="-127"/>
                <a:ea typeface="흥국씨앗 M" panose="020B0603000000000000" pitchFamily="50" charset="-127"/>
                <a:sym typeface="배달의민족 한나는 열한살 OTF"/>
              </a:rPr>
              <a:t>)</a:t>
            </a:r>
            <a:r>
              <a:rPr kumimoji="0" lang="ko-KR" altLang="en-US" sz="2400" b="0" i="0" u="none" strike="noStrike" kern="1200" cap="none" spc="-30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M" panose="020B0603000000000000" pitchFamily="50" charset="-127"/>
                <a:ea typeface="흥국씨앗 M" panose="020B0603000000000000" pitchFamily="50" charset="-127"/>
                <a:sym typeface="배달의민족 한나는 열한살 OTF"/>
              </a:rPr>
              <a:t>다사랑간편스테이지암진단특약</a:t>
            </a:r>
            <a:r>
              <a:rPr kumimoji="0" lang="en-US" altLang="ko-KR" sz="2400" b="0" i="0" u="none" strike="noStrike" kern="1200" cap="none" spc="-30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M" panose="020B0603000000000000" pitchFamily="50" charset="-127"/>
                <a:ea typeface="흥국씨앗 M" panose="020B0603000000000000" pitchFamily="50" charset="-127"/>
                <a:sym typeface="배달의민족 한나는 열한살 OTF"/>
              </a:rPr>
              <a:t>(</a:t>
            </a:r>
            <a:r>
              <a:rPr kumimoji="0" lang="ko-KR" altLang="en-US" sz="2400" b="0" i="0" u="none" strike="noStrike" kern="1200" cap="none" spc="-30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M" panose="020B0603000000000000" pitchFamily="50" charset="-127"/>
                <a:ea typeface="흥국씨앗 M" panose="020B0603000000000000" pitchFamily="50" charset="-127"/>
                <a:sym typeface="배달의민족 한나는 열한살 OTF"/>
              </a:rPr>
              <a:t>갱신형</a:t>
            </a:r>
            <a:r>
              <a:rPr kumimoji="0" lang="en-US" altLang="ko-KR" sz="2400" b="0" i="0" u="none" strike="noStrike" kern="1200" cap="none" spc="-30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M" panose="020B0603000000000000" pitchFamily="50" charset="-127"/>
                <a:ea typeface="흥국씨앗 M" panose="020B0603000000000000" pitchFamily="50" charset="-127"/>
                <a:sym typeface="배달의민족 한나는 열한살 OTF"/>
              </a:rPr>
              <a:t>)</a:t>
            </a:r>
            <a:endParaRPr kumimoji="0" sz="2400" b="0" i="0" u="none" strike="noStrike" kern="1200" cap="none" spc="-30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흥국씨앗 M" panose="020B0603000000000000" pitchFamily="50" charset="-127"/>
              <a:ea typeface="흥국씨앗 M" panose="020B0603000000000000" pitchFamily="50" charset="-127"/>
              <a:sym typeface="배달의민족 한나는 열한살 OTF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76667" y="4792231"/>
            <a:ext cx="609600" cy="41667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t">
            <a:spAutoFit/>
          </a:bodyPr>
          <a:lstStyle/>
          <a:p>
            <a:pPr marL="0" marR="0" lvl="0" indent="0" algn="ctr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가입</a:t>
            </a:r>
            <a:endParaRPr kumimoji="0" lang="ko-KR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흥국씨앗 L" panose="020B0303000000000000" pitchFamily="50" charset="-127"/>
              <a:ea typeface="흥국씨앗 L" panose="020B0303000000000000" pitchFamily="50" charset="-127"/>
              <a:cs typeface="+mj-cs"/>
              <a:sym typeface="맑은 고딕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34230" y="2444406"/>
            <a:ext cx="5169196" cy="4782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t">
            <a:spAutoFit/>
          </a:bodyPr>
          <a:lstStyle/>
          <a:p>
            <a:pPr marL="0" marR="0" lvl="0" indent="0" algn="l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*5</a:t>
            </a:r>
            <a:r>
              <a:rPr kumimoji="0" lang="ko-KR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천만원 가입시 보장 예시</a:t>
            </a:r>
            <a:endParaRPr kumimoji="0" lang="ko-KR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흥국씨앗 L" panose="020B0303000000000000" pitchFamily="50" charset="-127"/>
              <a:ea typeface="흥국씨앗 L" panose="020B0303000000000000" pitchFamily="50" charset="-127"/>
              <a:cs typeface="+mj-cs"/>
              <a:sym typeface="맑은 고딕"/>
            </a:endParaRPr>
          </a:p>
        </p:txBody>
      </p:sp>
      <p:sp>
        <p:nvSpPr>
          <p:cNvPr id="9" name="모서리가 둥근 직사각형 8"/>
          <p:cNvSpPr/>
          <p:nvPr/>
        </p:nvSpPr>
        <p:spPr>
          <a:xfrm>
            <a:off x="1021819" y="4493469"/>
            <a:ext cx="1901914" cy="940918"/>
          </a:xfrm>
          <a:prstGeom prst="roundRect">
            <a:avLst/>
          </a:prstGeom>
          <a:solidFill>
            <a:srgbClr val="7030A0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84402" tIns="84402" rIns="84402" bIns="84402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Ex</a:t>
            </a:r>
            <a:r>
              <a:rPr kumimoji="0" lang="en-US" altLang="ko-KR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)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유방암 </a:t>
            </a:r>
            <a:r>
              <a:rPr kumimoji="0" lang="ko-KR" alt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진단시</a:t>
            </a:r>
            <a:endParaRPr kumimoji="0" lang="en-US" altLang="ko-KR" sz="18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흥국씨앗 L" panose="020B0303000000000000" pitchFamily="50" charset="-127"/>
              <a:ea typeface="흥국씨앗 L" panose="020B0303000000000000" pitchFamily="50" charset="-127"/>
              <a:cs typeface="+mj-cs"/>
              <a:sym typeface="맑은 고딕"/>
            </a:endParaRPr>
          </a:p>
          <a:p>
            <a:pPr marL="0" marR="0" lvl="0" indent="0" algn="ctr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5</a:t>
            </a:r>
            <a:r>
              <a:rPr kumimoji="0" lang="ko-KR" alt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천만원</a:t>
            </a:r>
          </a:p>
        </p:txBody>
      </p:sp>
      <p:sp>
        <p:nvSpPr>
          <p:cNvPr id="24" name="오른쪽 화살표 23"/>
          <p:cNvSpPr/>
          <p:nvPr/>
        </p:nvSpPr>
        <p:spPr>
          <a:xfrm>
            <a:off x="1977001" y="3211993"/>
            <a:ext cx="4169799" cy="237841"/>
          </a:xfrm>
          <a:prstGeom prst="rightArrow">
            <a:avLst/>
          </a:prstGeom>
          <a:solidFill>
            <a:srgbClr val="FF3399"/>
          </a:soli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84402" tIns="84402" rIns="84402" bIns="84402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흥국씨앗 L" panose="020B0303000000000000" pitchFamily="50" charset="-127"/>
              <a:ea typeface="흥국씨앗 L" panose="020B0303000000000000" pitchFamily="50" charset="-127"/>
              <a:cs typeface="+mj-cs"/>
              <a:sym typeface="맑은 고딕"/>
            </a:endParaRPr>
          </a:p>
        </p:txBody>
      </p:sp>
      <p:sp>
        <p:nvSpPr>
          <p:cNvPr id="25" name="모서리가 둥근 직사각형 24"/>
          <p:cNvSpPr/>
          <p:nvPr/>
        </p:nvSpPr>
        <p:spPr>
          <a:xfrm>
            <a:off x="2142151" y="3067025"/>
            <a:ext cx="3722915" cy="531123"/>
          </a:xfrm>
          <a:prstGeom prst="roundRect">
            <a:avLst/>
          </a:prstGeom>
          <a:solidFill>
            <a:srgbClr val="FFFFFF"/>
          </a:solidFill>
          <a:ln w="25400" cap="flat">
            <a:solidFill>
              <a:srgbClr val="FF3399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납입면제 및 </a:t>
            </a:r>
            <a:r>
              <a:rPr kumimoji="0" lang="ko-KR" alt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종신보장</a:t>
            </a:r>
            <a:r>
              <a:rPr kumimoji="0" lang="ko-KR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 전환</a:t>
            </a:r>
            <a:endParaRPr kumimoji="0" lang="ko-KR" alt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흥국씨앗 L" panose="020B0303000000000000" pitchFamily="50" charset="-127"/>
              <a:ea typeface="흥국씨앗 L" panose="020B0303000000000000" pitchFamily="50" charset="-127"/>
              <a:cs typeface="+mj-cs"/>
              <a:sym typeface="맑은 고딕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074748" y="4783976"/>
            <a:ext cx="609600" cy="41667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t">
            <a:spAutoFit/>
          </a:bodyPr>
          <a:lstStyle/>
          <a:p>
            <a:pPr marL="0" marR="0" lvl="0" indent="0" algn="ctr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종신</a:t>
            </a: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흥국씨앗 L" panose="020B0303000000000000" pitchFamily="50" charset="-127"/>
              <a:ea typeface="흥국씨앗 L" panose="020B0303000000000000" pitchFamily="50" charset="-127"/>
              <a:cs typeface="+mj-cs"/>
              <a:sym typeface="맑은 고딕"/>
            </a:endParaRPr>
          </a:p>
        </p:txBody>
      </p:sp>
      <p:sp>
        <p:nvSpPr>
          <p:cNvPr id="29" name="모서리가 둥근 직사각형 28"/>
          <p:cNvSpPr/>
          <p:nvPr/>
        </p:nvSpPr>
        <p:spPr>
          <a:xfrm>
            <a:off x="3158150" y="3832640"/>
            <a:ext cx="2671149" cy="940918"/>
          </a:xfrm>
          <a:prstGeom prst="roundRect">
            <a:avLst/>
          </a:prstGeom>
          <a:solidFill>
            <a:srgbClr val="00B0F0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84402" tIns="84402" rIns="84402" bIns="84402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Ex)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암 </a:t>
            </a:r>
            <a:r>
              <a:rPr kumimoji="0" lang="ko-KR" alt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원격전이시</a:t>
            </a:r>
            <a:endParaRPr kumimoji="0" lang="en-US" altLang="ko-KR" sz="18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흥국씨앗 L" panose="020B0303000000000000" pitchFamily="50" charset="-127"/>
              <a:ea typeface="흥국씨앗 L" panose="020B0303000000000000" pitchFamily="50" charset="-127"/>
              <a:cs typeface="+mj-cs"/>
              <a:sym typeface="맑은 고딕"/>
            </a:endParaRPr>
          </a:p>
          <a:p>
            <a:pPr marL="0" marR="0" lvl="0" indent="0" algn="ctr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4</a:t>
            </a:r>
            <a:r>
              <a:rPr kumimoji="0" lang="ko-KR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기암 </a:t>
            </a:r>
            <a:r>
              <a:rPr kumimoji="0" lang="en-US" altLang="ko-K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5</a:t>
            </a:r>
            <a:r>
              <a:rPr kumimoji="0" lang="ko-KR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천만원</a:t>
            </a:r>
          </a:p>
        </p:txBody>
      </p:sp>
      <p:cxnSp>
        <p:nvCxnSpPr>
          <p:cNvPr id="14" name="직선 연결선 13"/>
          <p:cNvCxnSpPr/>
          <p:nvPr/>
        </p:nvCxnSpPr>
        <p:spPr>
          <a:xfrm>
            <a:off x="863600" y="4343400"/>
            <a:ext cx="0" cy="1320800"/>
          </a:xfrm>
          <a:prstGeom prst="line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7" name="TextBox 36"/>
          <p:cNvSpPr txBox="1"/>
          <p:nvPr/>
        </p:nvSpPr>
        <p:spPr>
          <a:xfrm>
            <a:off x="330200" y="3912043"/>
            <a:ext cx="1066800" cy="41667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t">
            <a:spAutoFit/>
          </a:bodyPr>
          <a:lstStyle/>
          <a:p>
            <a:pPr marL="0" marR="0" lvl="0" indent="0" algn="ctr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1</a:t>
            </a:r>
            <a:r>
              <a:rPr kumimoji="0" lang="ko-KR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년 후</a:t>
            </a:r>
            <a:endParaRPr kumimoji="0" lang="ko-KR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흥국씨앗 L" panose="020B0303000000000000" pitchFamily="50" charset="-127"/>
              <a:ea typeface="흥국씨앗 L" panose="020B0303000000000000" pitchFamily="50" charset="-127"/>
              <a:cs typeface="+mj-cs"/>
              <a:sym typeface="맑은 고딕"/>
            </a:endParaRPr>
          </a:p>
        </p:txBody>
      </p:sp>
      <p:sp>
        <p:nvSpPr>
          <p:cNvPr id="40" name="모서리가 둥근 직사각형 39"/>
          <p:cNvSpPr/>
          <p:nvPr/>
        </p:nvSpPr>
        <p:spPr>
          <a:xfrm>
            <a:off x="3158150" y="5153898"/>
            <a:ext cx="2671149" cy="940918"/>
          </a:xfrm>
          <a:prstGeom prst="roundRect">
            <a:avLst/>
          </a:prstGeom>
          <a:solidFill>
            <a:srgbClr val="00B0F0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84402" tIns="84402" rIns="84402" bIns="84402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일반암</a:t>
            </a:r>
            <a:r>
              <a:rPr kumimoji="0" lang="ko-KR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 </a:t>
            </a:r>
            <a:r>
              <a:rPr kumimoji="0" lang="ko-KR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진단 후 </a:t>
            </a:r>
            <a:endParaRPr kumimoji="0" lang="en-US" altLang="ko-KR" sz="24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흥국씨앗 L" panose="020B0303000000000000" pitchFamily="50" charset="-127"/>
              <a:ea typeface="흥국씨앗 L" panose="020B0303000000000000" pitchFamily="50" charset="-127"/>
              <a:cs typeface="+mj-cs"/>
              <a:sym typeface="맑은 고딕"/>
            </a:endParaRPr>
          </a:p>
          <a:p>
            <a:pPr marL="0" marR="0" lvl="0" indent="0" algn="ctr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사망시</a:t>
            </a:r>
            <a:r>
              <a:rPr kumimoji="0" lang="en-US" altLang="ko-KR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 </a:t>
            </a:r>
            <a:r>
              <a:rPr kumimoji="0" lang="en-US" altLang="ko-KR" sz="24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5</a:t>
            </a:r>
            <a:r>
              <a:rPr kumimoji="0" lang="ko-KR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천만원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847612" y="4837452"/>
            <a:ext cx="952796" cy="66289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t">
            <a:spAutoFit/>
          </a:bodyPr>
          <a:lstStyle/>
          <a:p>
            <a:pPr marL="0" marR="0" lvl="0" indent="0" algn="ctr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or</a:t>
            </a:r>
            <a:endParaRPr kumimoji="0" lang="ko-KR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흥국씨앗 L" panose="020B0303000000000000" pitchFamily="50" charset="-127"/>
              <a:ea typeface="흥국씨앗 L" panose="020B0303000000000000" pitchFamily="50" charset="-127"/>
              <a:cs typeface="+mj-cs"/>
              <a:sym typeface="맑은 고딕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074748" y="3135845"/>
            <a:ext cx="609600" cy="41667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t">
            <a:spAutoFit/>
          </a:bodyPr>
          <a:lstStyle/>
          <a:p>
            <a:pPr marL="0" marR="0" lvl="0" indent="0" algn="ctr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종신</a:t>
            </a: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흥국씨앗 L" panose="020B0303000000000000" pitchFamily="50" charset="-127"/>
              <a:ea typeface="흥국씨앗 L" panose="020B0303000000000000" pitchFamily="50" charset="-127"/>
              <a:cs typeface="+mj-cs"/>
              <a:sym typeface="맑은 고딕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968150" y="4270081"/>
            <a:ext cx="4521200" cy="41667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t">
            <a:spAutoFit/>
          </a:bodyPr>
          <a:lstStyle/>
          <a:p>
            <a:pPr marL="0" marR="0" lvl="0" indent="0" algn="l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/>
                <a:ea typeface="맑은 고딕"/>
                <a:cs typeface="+mj-cs"/>
                <a:sym typeface="맑은 고딕"/>
              </a:rPr>
              <a:t>*50</a:t>
            </a:r>
            <a:r>
              <a:rPr kumimoji="0" lang="ko-KR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/>
                <a:ea typeface="맑은 고딕"/>
                <a:cs typeface="+mj-cs"/>
                <a:sym typeface="맑은 고딕"/>
              </a:rPr>
              <a:t>세 </a:t>
            </a:r>
            <a:r>
              <a:rPr kumimoji="0" lang="en-US" altLang="ko-KR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/>
                <a:ea typeface="맑은 고딕"/>
                <a:cs typeface="+mj-cs"/>
                <a:sym typeface="맑은 고딕"/>
              </a:rPr>
              <a:t>/ 20</a:t>
            </a:r>
            <a:r>
              <a:rPr kumimoji="0" lang="ko-KR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/>
                <a:ea typeface="맑은 고딕"/>
                <a:cs typeface="+mj-cs"/>
                <a:sym typeface="맑은 고딕"/>
              </a:rPr>
              <a:t>년 갱신 </a:t>
            </a:r>
            <a:r>
              <a:rPr kumimoji="0" lang="en-US" altLang="ko-KR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/>
                <a:ea typeface="맑은 고딕"/>
                <a:cs typeface="+mj-cs"/>
                <a:sym typeface="맑은 고딕"/>
              </a:rPr>
              <a:t>/ 2</a:t>
            </a:r>
            <a:r>
              <a:rPr kumimoji="0" lang="ko-KR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/>
                <a:ea typeface="맑은 고딕"/>
                <a:cs typeface="+mj-cs"/>
                <a:sym typeface="맑은 고딕"/>
              </a:rPr>
              <a:t>천만원 가입시 보험료</a:t>
            </a:r>
            <a:endParaRPr kumimoji="0" lang="ko-KR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/>
              <a:ea typeface="맑은 고딕"/>
              <a:cs typeface="+mj-cs"/>
              <a:sym typeface="맑은 고딕"/>
            </a:endParaRPr>
          </a:p>
        </p:txBody>
      </p:sp>
      <p:graphicFrame>
        <p:nvGraphicFramePr>
          <p:cNvPr id="42" name="표 41"/>
          <p:cNvGraphicFramePr>
            <a:graphicFrameLocks noGrp="1"/>
          </p:cNvGraphicFramePr>
          <p:nvPr>
            <p:extLst/>
          </p:nvPr>
        </p:nvGraphicFramePr>
        <p:xfrm>
          <a:off x="7010399" y="4675766"/>
          <a:ext cx="4965701" cy="1178270"/>
        </p:xfrm>
        <a:graphic>
          <a:graphicData uri="http://schemas.openxmlformats.org/drawingml/2006/table">
            <a:tbl>
              <a:tblPr/>
              <a:tblGrid>
                <a:gridCol w="1730118">
                  <a:extLst>
                    <a:ext uri="{9D8B030D-6E8A-4147-A177-3AD203B41FA5}">
                      <a16:colId xmlns:a16="http://schemas.microsoft.com/office/drawing/2014/main" val="1330586375"/>
                    </a:ext>
                  </a:extLst>
                </a:gridCol>
                <a:gridCol w="970833">
                  <a:extLst>
                    <a:ext uri="{9D8B030D-6E8A-4147-A177-3AD203B41FA5}">
                      <a16:colId xmlns:a16="http://schemas.microsoft.com/office/drawing/2014/main" val="1519029729"/>
                    </a:ext>
                  </a:extLst>
                </a:gridCol>
                <a:gridCol w="1132375">
                  <a:extLst>
                    <a:ext uri="{9D8B030D-6E8A-4147-A177-3AD203B41FA5}">
                      <a16:colId xmlns:a16="http://schemas.microsoft.com/office/drawing/2014/main" val="967658428"/>
                    </a:ext>
                  </a:extLst>
                </a:gridCol>
                <a:gridCol w="1132375">
                  <a:extLst>
                    <a:ext uri="{9D8B030D-6E8A-4147-A177-3AD203B41FA5}">
                      <a16:colId xmlns:a16="http://schemas.microsoft.com/office/drawing/2014/main" val="3010994114"/>
                    </a:ext>
                  </a:extLst>
                </a:gridCol>
              </a:tblGrid>
              <a:tr h="345785"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흥국씨앗 B" panose="020B0803000000000000" pitchFamily="50" charset="-127"/>
                          <a:ea typeface="흥국씨앗 B" panose="020B0803000000000000" pitchFamily="50" charset="-127"/>
                        </a:rPr>
                        <a:t>구분</a:t>
                      </a:r>
                      <a:endParaRPr lang="ko-KR" alt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흥국씨앗 B" panose="020B0803000000000000" pitchFamily="50" charset="-127"/>
                        <a:ea typeface="흥국씨앗 B" panose="020B0803000000000000" pitchFamily="50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흥국씨앗 B" panose="020B0803000000000000" pitchFamily="50" charset="-127"/>
                          <a:ea typeface="흥국씨앗 B" panose="020B0803000000000000" pitchFamily="50" charset="-127"/>
                        </a:rPr>
                        <a:t>가입금액</a:t>
                      </a:r>
                      <a:endParaRPr lang="ko-KR" alt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흥국씨앗 B" panose="020B0803000000000000" pitchFamily="50" charset="-127"/>
                        <a:ea typeface="흥국씨앗 B" panose="020B0803000000000000" pitchFamily="50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흥국씨앗 B" panose="020B0803000000000000" pitchFamily="50" charset="-127"/>
                          <a:ea typeface="흥국씨앗 B" panose="020B0803000000000000" pitchFamily="50" charset="-127"/>
                        </a:rPr>
                        <a:t>남자</a:t>
                      </a:r>
                      <a:endParaRPr lang="ko-KR" alt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흥국씨앗 B" panose="020B0803000000000000" pitchFamily="50" charset="-127"/>
                        <a:ea typeface="흥국씨앗 B" panose="020B0803000000000000" pitchFamily="50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흥국씨앗 B" panose="020B0803000000000000" pitchFamily="50" charset="-127"/>
                          <a:ea typeface="흥국씨앗 B" panose="020B0803000000000000" pitchFamily="50" charset="-127"/>
                        </a:rPr>
                        <a:t>여자</a:t>
                      </a:r>
                      <a:endParaRPr lang="ko-KR" alt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흥국씨앗 B" panose="020B0803000000000000" pitchFamily="50" charset="-127"/>
                        <a:ea typeface="흥국씨앗 B" panose="020B0803000000000000" pitchFamily="50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3629236"/>
                  </a:ext>
                </a:extLst>
              </a:tr>
              <a:tr h="412847"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흥국씨앗 B" panose="020B0803000000000000" pitchFamily="50" charset="-127"/>
                          <a:ea typeface="흥국씨앗 B" panose="020B0803000000000000" pitchFamily="50" charset="-127"/>
                        </a:rPr>
                        <a:t>스테이지</a:t>
                      </a:r>
                      <a:endParaRPr lang="en-US" altLang="ko-KR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흥국씨앗 B" panose="020B0803000000000000" pitchFamily="50" charset="-127"/>
                        <a:ea typeface="흥국씨앗 B" panose="020B0803000000000000" pitchFamily="50" charset="-127"/>
                      </a:endParaRPr>
                    </a:p>
                    <a:p>
                      <a:pPr algn="ctr" fontAlgn="b"/>
                      <a:r>
                        <a:rPr lang="ko-KR" altLang="en-US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흥국씨앗 B" panose="020B0803000000000000" pitchFamily="50" charset="-127"/>
                          <a:ea typeface="흥국씨앗 B" panose="020B0803000000000000" pitchFamily="50" charset="-127"/>
                        </a:rPr>
                        <a:t>암진단특약</a:t>
                      </a:r>
                      <a:endParaRPr lang="en-US" altLang="ko-KR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흥국씨앗 B" panose="020B0803000000000000" pitchFamily="50" charset="-127"/>
                        <a:ea typeface="흥국씨앗 B" panose="020B0803000000000000" pitchFamily="50" charset="-127"/>
                      </a:endParaRPr>
                    </a:p>
                    <a:p>
                      <a:pPr algn="ctr" fontAlgn="b"/>
                      <a:r>
                        <a:rPr lang="en-US" altLang="ko-KR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흥국씨앗 B" panose="020B0803000000000000" pitchFamily="50" charset="-127"/>
                          <a:ea typeface="흥국씨앗 B" panose="020B0803000000000000" pitchFamily="50" charset="-127"/>
                        </a:rPr>
                        <a:t>(</a:t>
                      </a:r>
                      <a:r>
                        <a:rPr lang="ko-KR" altLang="en-US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흥국씨앗 B" panose="020B0803000000000000" pitchFamily="50" charset="-127"/>
                          <a:ea typeface="흥국씨앗 B" panose="020B0803000000000000" pitchFamily="50" charset="-127"/>
                        </a:rPr>
                        <a:t>갱신형</a:t>
                      </a:r>
                      <a:r>
                        <a:rPr lang="en-US" altLang="ko-KR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흥국씨앗 B" panose="020B0803000000000000" pitchFamily="50" charset="-127"/>
                          <a:ea typeface="흥국씨앗 B" panose="020B0803000000000000" pitchFamily="50" charset="-127"/>
                        </a:rPr>
                        <a:t>)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흥국씨앗 B" panose="020B0803000000000000" pitchFamily="50" charset="-127"/>
                        <a:ea typeface="흥국씨앗 B" panose="020B0803000000000000" pitchFamily="50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2000" b="1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흥국씨앗 B" panose="020B0803000000000000" pitchFamily="50" charset="-127"/>
                          <a:ea typeface="흥국씨앗 B" panose="020B0803000000000000" pitchFamily="50" charset="-127"/>
                        </a:rPr>
                        <a:t>2</a:t>
                      </a:r>
                      <a:r>
                        <a:rPr lang="ko-KR" altLang="en-US" sz="2000" b="1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흥국씨앗 B" panose="020B0803000000000000" pitchFamily="50" charset="-127"/>
                          <a:ea typeface="흥국씨앗 B" panose="020B0803000000000000" pitchFamily="50" charset="-127"/>
                        </a:rPr>
                        <a:t>천만원</a:t>
                      </a:r>
                      <a:endParaRPr lang="en-US" altLang="ko-KR" sz="2000" b="1" i="0" u="none" strike="noStrike" dirty="0">
                        <a:solidFill>
                          <a:srgbClr val="7030A0"/>
                        </a:solidFill>
                        <a:effectLst/>
                        <a:latin typeface="흥국씨앗 B" panose="020B0803000000000000" pitchFamily="50" charset="-127"/>
                        <a:ea typeface="흥국씨앗 B" panose="020B0803000000000000" pitchFamily="50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흥국씨앗 B" panose="020B0803000000000000" pitchFamily="50" charset="-127"/>
                          <a:ea typeface="흥국씨앗 B" panose="020B0803000000000000" pitchFamily="50" charset="-127"/>
                        </a:rPr>
                        <a:t>55,800</a:t>
                      </a:r>
                      <a:r>
                        <a:rPr lang="ko-KR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흥국씨앗 B" panose="020B0803000000000000" pitchFamily="50" charset="-127"/>
                          <a:ea typeface="흥국씨앗 B" panose="020B0803000000000000" pitchFamily="50" charset="-127"/>
                        </a:rPr>
                        <a:t>원</a:t>
                      </a:r>
                      <a:endParaRPr lang="en-US" altLang="ko-KR" sz="1800" b="0" i="0" u="none" strike="noStrike" dirty="0">
                        <a:solidFill>
                          <a:srgbClr val="000000"/>
                        </a:solidFill>
                        <a:effectLst/>
                        <a:latin typeface="흥국씨앗 B" panose="020B0803000000000000" pitchFamily="50" charset="-127"/>
                        <a:ea typeface="흥국씨앗 B" panose="020B0803000000000000" pitchFamily="50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흥국씨앗 B" panose="020B0803000000000000" pitchFamily="50" charset="-127"/>
                          <a:ea typeface="흥국씨앗 B" panose="020B0803000000000000" pitchFamily="50" charset="-127"/>
                        </a:rPr>
                        <a:t>29,200</a:t>
                      </a:r>
                      <a:r>
                        <a:rPr lang="ko-KR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흥국씨앗 B" panose="020B0803000000000000" pitchFamily="50" charset="-127"/>
                          <a:ea typeface="흥국씨앗 B" panose="020B0803000000000000" pitchFamily="50" charset="-127"/>
                        </a:rPr>
                        <a:t>원</a:t>
                      </a:r>
                      <a:endParaRPr lang="en-US" altLang="ko-KR" sz="1800" b="0" i="0" u="none" strike="noStrike" dirty="0">
                        <a:solidFill>
                          <a:srgbClr val="000000"/>
                        </a:solidFill>
                        <a:effectLst/>
                        <a:latin typeface="흥국씨앗 B" panose="020B0803000000000000" pitchFamily="50" charset="-127"/>
                        <a:ea typeface="흥국씨앗 B" panose="020B0803000000000000" pitchFamily="50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755418"/>
                  </a:ext>
                </a:extLst>
              </a:tr>
            </a:tbl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7162800" y="2819400"/>
            <a:ext cx="4699000" cy="140155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t">
            <a:spAutoFit/>
          </a:bodyPr>
          <a:lstStyle/>
          <a:p>
            <a:pPr marL="0" marR="0" lvl="0" indent="0" algn="ctr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5</a:t>
            </a:r>
            <a:r>
              <a:rPr kumimoji="0" lang="ko-KR" alt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천만원 가입시</a:t>
            </a:r>
            <a:endParaRPr kumimoji="0" lang="en-US" altLang="ko-KR" sz="40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cs typeface="+mj-cs"/>
              <a:sym typeface="맑은 고딕"/>
            </a:endParaRPr>
          </a:p>
          <a:p>
            <a:pPr marL="0" marR="0" lvl="0" indent="0" algn="ctr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최대 </a:t>
            </a:r>
            <a:r>
              <a:rPr kumimoji="0" lang="en-US" altLang="ko-KR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1</a:t>
            </a:r>
            <a:r>
              <a:rPr kumimoji="0" lang="ko-KR" alt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억원</a:t>
            </a:r>
            <a:r>
              <a:rPr kumimoji="0" lang="ko-KR" alt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까지 보장</a:t>
            </a:r>
            <a:r>
              <a:rPr kumimoji="0" lang="en-US" altLang="ko-KR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!</a:t>
            </a:r>
            <a:endParaRPr kumimoji="0" lang="ko-KR" altLang="en-US" sz="4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cs typeface="+mj-cs"/>
              <a:sym typeface="맑은 고딕"/>
            </a:endParaRP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latinLnBrk="0" hangingPunct="0"/>
            <a:fld id="{86CB4B4D-7CA3-9044-876B-883B54F8677D}" type="slidenum">
              <a:rPr lang="en-US" altLang="ko-KR" kern="0" smtClean="0">
                <a:solidFill>
                  <a:srgbClr val="222222"/>
                </a:solidFill>
              </a:rPr>
              <a:pPr latinLnBrk="0" hangingPunct="0"/>
              <a:t>19</a:t>
            </a:fld>
            <a:r>
              <a:rPr lang="en-US" altLang="ko-KR" kern="0" smtClean="0">
                <a:solidFill>
                  <a:srgbClr val="222222"/>
                </a:solidFill>
              </a:rPr>
              <a:t>/22</a:t>
            </a:r>
            <a:endParaRPr lang="en-US" altLang="ko-KR" kern="0" dirty="0">
              <a:solidFill>
                <a:srgbClr val="22222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8128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dissolve/>
      </p:transition>
    </mc:Choice>
    <mc:Fallback xmlns:a14="http://schemas.microsoft.com/office/drawing/2010/main" xmlns:m="http://schemas.openxmlformats.org/officeDocument/2006/math" xmlns="">
      <p:transition spd="fast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직사각형 20"/>
          <p:cNvSpPr/>
          <p:nvPr/>
        </p:nvSpPr>
        <p:spPr>
          <a:xfrm>
            <a:off x="239772" y="191872"/>
            <a:ext cx="8248861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(</a:t>
            </a:r>
            <a:r>
              <a:rPr kumimoji="0" lang="ko-KR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무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)</a:t>
            </a:r>
            <a:r>
              <a:rPr kumimoji="0" lang="ko-KR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흥국생명 다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(</a:t>
            </a:r>
            <a:r>
              <a:rPr kumimoji="0" lang="ko-KR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多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)</a:t>
            </a:r>
            <a:r>
              <a:rPr kumimoji="0" lang="ko-KR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사랑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T</a:t>
            </a:r>
            <a:r>
              <a:rPr lang="en-US" altLang="ko-KR" sz="3000" dirty="0" smtClean="0">
                <a:solidFill>
                  <a:srgbClr val="2D1264"/>
                </a:solidFill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HE</a:t>
            </a:r>
            <a:r>
              <a:rPr kumimoji="0" lang="ko-KR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간편건강보험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(</a:t>
            </a:r>
            <a:r>
              <a:rPr kumimoji="0" lang="ko-KR" altLang="en-US" sz="3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갱신형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)</a:t>
            </a:r>
            <a:endParaRPr kumimoji="0" lang="ko-KR" altLang="en-US" sz="3000" b="0" i="0" u="none" strike="noStrike" kern="1200" cap="none" spc="0" normalizeH="0" baseline="0" noProof="0" dirty="0">
              <a:ln>
                <a:noFill/>
              </a:ln>
              <a:solidFill>
                <a:srgbClr val="2D1264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cs typeface="+mj-cs"/>
              <a:sym typeface="맑은 고딕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346200" y="1295400"/>
            <a:ext cx="9739465" cy="84756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t">
            <a:spAutoFit/>
          </a:bodyPr>
          <a:lstStyle/>
          <a:p>
            <a:pPr marL="0" marR="0" lvl="0" indent="0" algn="ctr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다</a:t>
            </a:r>
            <a:r>
              <a:rPr kumimoji="0" lang="en-US" altLang="ko-KR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(</a:t>
            </a:r>
            <a:r>
              <a:rPr kumimoji="0" lang="ko-KR" alt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多</a:t>
            </a:r>
            <a:r>
              <a:rPr kumimoji="0" lang="en-US" altLang="ko-KR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)</a:t>
            </a:r>
            <a:r>
              <a:rPr kumimoji="0" lang="ko-KR" alt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사랑</a:t>
            </a:r>
            <a:r>
              <a:rPr kumimoji="0" lang="en-US" altLang="ko-KR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THE</a:t>
            </a:r>
            <a:r>
              <a:rPr kumimoji="0" lang="ko-KR" alt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간편건강보험</a:t>
            </a:r>
            <a:r>
              <a:rPr kumimoji="0" lang="en-US" altLang="ko-KR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(</a:t>
            </a:r>
            <a:r>
              <a:rPr kumimoji="0" lang="ko-KR" alt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갱신형</a:t>
            </a:r>
            <a:r>
              <a:rPr kumimoji="0" lang="en-US" altLang="ko-KR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)</a:t>
            </a:r>
            <a:r>
              <a:rPr kumimoji="0" lang="ko-KR" alt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은</a:t>
            </a:r>
            <a:r>
              <a:rPr kumimoji="0" lang="en-US" altLang="ko-KR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!</a:t>
            </a:r>
            <a:endParaRPr kumimoji="0" lang="ko-KR" altLang="en-US" sz="4400" b="0" i="0" u="none" strike="noStrike" kern="1200" cap="none" spc="0" normalizeH="0" baseline="0" noProof="0" dirty="0">
              <a:ln>
                <a:noFill/>
              </a:ln>
              <a:solidFill>
                <a:srgbClr val="FF3399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cs typeface="+mj-cs"/>
              <a:sym typeface="맑은 고딕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07594" y="2451100"/>
            <a:ext cx="11000206" cy="109378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t">
            <a:spAutoFit/>
          </a:bodyPr>
          <a:lstStyle/>
          <a:p>
            <a:pPr marL="0" marR="0" lvl="0" indent="0" algn="r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4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고지는 간편하게</a:t>
            </a:r>
            <a:r>
              <a:rPr kumimoji="0" lang="en-US" altLang="ko-KR" sz="4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!</a:t>
            </a:r>
            <a:r>
              <a:rPr kumimoji="0" lang="en-US" altLang="ko-KR" sz="5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 smtClean="0">
                <a:ln>
                  <a:solidFill>
                    <a:sysClr val="windowText" lastClr="000000"/>
                  </a:solidFill>
                </a:ln>
                <a:solidFill>
                  <a:srgbClr val="FF3399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2.5.5</a:t>
            </a:r>
            <a:r>
              <a:rPr kumimoji="0" lang="ko-KR" altLang="en-US" sz="6000" b="0" i="0" u="none" strike="noStrike" kern="1200" cap="none" spc="0" normalizeH="0" baseline="0" noProof="0" dirty="0" smtClean="0">
                <a:ln>
                  <a:solidFill>
                    <a:sysClr val="windowText" lastClr="000000"/>
                  </a:solidFill>
                </a:ln>
                <a:solidFill>
                  <a:srgbClr val="FF3399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고지로</a:t>
            </a:r>
            <a:r>
              <a:rPr kumimoji="0" lang="en-US" altLang="ko-KR" sz="6000" b="0" i="0" u="none" strike="noStrike" kern="1200" cap="none" spc="0" normalizeH="0" baseline="0" noProof="0" dirty="0" smtClean="0">
                <a:ln>
                  <a:solidFill>
                    <a:sysClr val="windowText" lastClr="000000"/>
                  </a:solidFill>
                </a:ln>
                <a:solidFill>
                  <a:srgbClr val="FF3399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!</a:t>
            </a:r>
            <a:endParaRPr kumimoji="0" lang="ko-KR" altLang="en-US" sz="6000" b="0" i="0" u="none" strike="noStrike" kern="1200" cap="none" spc="0" normalizeH="0" baseline="0" noProof="0" dirty="0">
              <a:ln>
                <a:solidFill>
                  <a:sysClr val="windowText" lastClr="000000"/>
                </a:solidFill>
              </a:ln>
              <a:solidFill>
                <a:srgbClr val="FF3399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cs typeface="+mj-cs"/>
              <a:sym typeface="맑은 고딕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-165100" y="3621308"/>
            <a:ext cx="11772900" cy="109378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t">
            <a:spAutoFit/>
          </a:bodyPr>
          <a:lstStyle/>
          <a:p>
            <a:pPr marL="0" marR="0" lvl="0" indent="0" algn="r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4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3.5.5</a:t>
            </a:r>
            <a:r>
              <a:rPr kumimoji="0" lang="ko-KR" altLang="en-US" sz="4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간편보다</a:t>
            </a:r>
            <a:r>
              <a:rPr kumimoji="0" lang="en-US" altLang="ko-KR" sz="6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 </a:t>
            </a:r>
            <a:r>
              <a:rPr kumimoji="0" lang="ko-KR" altLang="en-US" sz="54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보험료는 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solidFill>
                    <a:sysClr val="windowText" lastClr="000000"/>
                  </a:solidFill>
                </a:ln>
                <a:solidFill>
                  <a:srgbClr val="FF3399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저렴하게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solidFill>
                    <a:sysClr val="windowText" lastClr="000000"/>
                  </a:solidFill>
                </a:ln>
                <a:solidFill>
                  <a:srgbClr val="FF3399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!</a:t>
            </a:r>
            <a:endParaRPr kumimoji="0" lang="ko-KR" altLang="en-US" sz="6000" b="0" i="0" u="none" strike="noStrike" kern="1200" cap="none" spc="0" normalizeH="0" baseline="0" noProof="0" dirty="0">
              <a:ln>
                <a:solidFill>
                  <a:sysClr val="windowText" lastClr="000000"/>
                </a:solidFill>
              </a:ln>
              <a:solidFill>
                <a:srgbClr val="FF3399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cs typeface="+mj-cs"/>
              <a:sym typeface="맑은 고딕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-165100" y="4791515"/>
            <a:ext cx="11772900" cy="109378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t">
            <a:spAutoFit/>
          </a:bodyPr>
          <a:lstStyle/>
          <a:p>
            <a:pPr marL="0" marR="0" lvl="0" indent="0" algn="r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5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보장</a:t>
            </a:r>
            <a:r>
              <a:rPr kumimoji="0" lang="ko-KR" altLang="en-US" sz="54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은</a:t>
            </a:r>
            <a:r>
              <a:rPr kumimoji="0" lang="ko-KR" altLang="en-US" sz="5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solidFill>
                    <a:sysClr val="windowText" lastClr="000000"/>
                  </a:solidFill>
                </a:ln>
                <a:solidFill>
                  <a:srgbClr val="FF3399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Up-Grade!</a:t>
            </a:r>
            <a:endParaRPr kumimoji="0" lang="ko-KR" altLang="en-US" sz="6000" b="0" i="0" u="none" strike="noStrike" kern="1200" cap="none" spc="0" normalizeH="0" baseline="0" noProof="0" dirty="0">
              <a:ln>
                <a:solidFill>
                  <a:sysClr val="windowText" lastClr="000000"/>
                </a:solidFill>
              </a:ln>
              <a:solidFill>
                <a:srgbClr val="FF3399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cs typeface="+mj-cs"/>
              <a:sym typeface="맑은 고딕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0634" y="6235257"/>
            <a:ext cx="80536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*</a:t>
            </a:r>
            <a:r>
              <a:rPr kumimoji="0" lang="ko-KR" altLang="en-US" sz="9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갱신형상품</a:t>
            </a:r>
            <a:r>
              <a:rPr kumimoji="0" lang="ko-KR" alt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 및 갱신형특약의 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경우 </a:t>
            </a:r>
            <a:r>
              <a:rPr kumimoji="0" lang="ko-KR" altLang="en-US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갱신시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 보험료가 인상될 수 있습니다</a:t>
            </a: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. 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각 </a:t>
            </a:r>
            <a:r>
              <a:rPr kumimoji="0" lang="ko-KR" altLang="en-US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해당특약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 가입시 보장이며 기타 자세한 사항은 약관 및 </a:t>
            </a:r>
            <a:r>
              <a:rPr kumimoji="0" lang="ko-KR" altLang="en-US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상품설명서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 참조 바랍니다</a:t>
            </a: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.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경기천년제목 Medium" panose="02020603020101020101" pitchFamily="18" charset="-127"/>
              <a:ea typeface="경기천년제목 Medium" panose="02020603020101020101" pitchFamily="18" charset="-127"/>
              <a:cs typeface="Helvetica"/>
              <a:sym typeface="맑은 고딕"/>
            </a:endParaRP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latinLnBrk="0" hangingPunct="0"/>
            <a:fld id="{86CB4B4D-7CA3-9044-876B-883B54F8677D}" type="slidenum">
              <a:rPr lang="en-US" altLang="ko-KR" kern="0" smtClean="0">
                <a:solidFill>
                  <a:srgbClr val="222222"/>
                </a:solidFill>
              </a:rPr>
              <a:pPr latinLnBrk="0" hangingPunct="0"/>
              <a:t>2</a:t>
            </a:fld>
            <a:r>
              <a:rPr lang="en-US" altLang="ko-KR" kern="0" smtClean="0">
                <a:solidFill>
                  <a:srgbClr val="222222"/>
                </a:solidFill>
              </a:rPr>
              <a:t>/22</a:t>
            </a:r>
            <a:endParaRPr lang="en-US" altLang="ko-KR" kern="0" dirty="0">
              <a:solidFill>
                <a:srgbClr val="22222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3957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dissolve/>
      </p:transition>
    </mc:Choice>
    <mc:Fallback xmlns:a14="http://schemas.microsoft.com/office/drawing/2010/main" xmlns:m="http://schemas.openxmlformats.org/officeDocument/2006/math" xmlns="">
      <p:transition spd="fast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직사각형 20"/>
          <p:cNvSpPr/>
          <p:nvPr/>
        </p:nvSpPr>
        <p:spPr>
          <a:xfrm>
            <a:off x="239772" y="191872"/>
            <a:ext cx="8186857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(</a:t>
            </a:r>
            <a:r>
              <a:rPr kumimoji="0" lang="ko-KR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무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)</a:t>
            </a:r>
            <a:r>
              <a:rPr kumimoji="0" lang="ko-KR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흥국생명 다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(</a:t>
            </a:r>
            <a:r>
              <a:rPr kumimoji="0" lang="ko-KR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多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)</a:t>
            </a:r>
            <a:r>
              <a:rPr kumimoji="0" lang="ko-KR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사랑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THE</a:t>
            </a:r>
            <a:r>
              <a:rPr kumimoji="0" lang="ko-KR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간편건강보험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(</a:t>
            </a:r>
            <a:r>
              <a:rPr kumimoji="0" lang="ko-KR" altLang="en-US" sz="3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갱신형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)</a:t>
            </a:r>
            <a:endParaRPr kumimoji="0" lang="ko-KR" altLang="en-US" sz="3000" b="0" i="0" u="none" strike="noStrike" kern="1200" cap="none" spc="0" normalizeH="0" baseline="0" noProof="0" dirty="0">
              <a:ln>
                <a:noFill/>
              </a:ln>
              <a:solidFill>
                <a:srgbClr val="2D1264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cs typeface="+mj-cs"/>
              <a:sym typeface="맑은 고딕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4775" y="977900"/>
            <a:ext cx="11912600" cy="78600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t">
            <a:spAutoFit/>
          </a:bodyPr>
          <a:lstStyle/>
          <a:p>
            <a:pPr marL="0" marR="0" lvl="0" indent="0" algn="ctr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상품 기본 내용</a:t>
            </a:r>
            <a:endParaRPr kumimoji="0" lang="ko-KR" altLang="en-US" sz="4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cs typeface="+mj-cs"/>
              <a:sym typeface="맑은 고딕"/>
            </a:endParaRPr>
          </a:p>
        </p:txBody>
      </p:sp>
      <p:graphicFrame>
        <p:nvGraphicFramePr>
          <p:cNvPr id="48" name="표 4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4784146"/>
              </p:ext>
            </p:extLst>
          </p:nvPr>
        </p:nvGraphicFramePr>
        <p:xfrm>
          <a:off x="1058827" y="1782952"/>
          <a:ext cx="10220110" cy="4398771"/>
        </p:xfrm>
        <a:graphic>
          <a:graphicData uri="http://schemas.openxmlformats.org/drawingml/2006/table">
            <a:tbl>
              <a:tblPr/>
              <a:tblGrid>
                <a:gridCol w="1077377">
                  <a:extLst>
                    <a:ext uri="{9D8B030D-6E8A-4147-A177-3AD203B41FA5}">
                      <a16:colId xmlns:a16="http://schemas.microsoft.com/office/drawing/2014/main" val="634919557"/>
                    </a:ext>
                  </a:extLst>
                </a:gridCol>
                <a:gridCol w="9142733">
                  <a:extLst>
                    <a:ext uri="{9D8B030D-6E8A-4147-A177-3AD203B41FA5}">
                      <a16:colId xmlns:a16="http://schemas.microsoft.com/office/drawing/2014/main" val="3016768924"/>
                    </a:ext>
                  </a:extLst>
                </a:gridCol>
              </a:tblGrid>
              <a:tr h="530788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400" b="0" i="0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구분</a:t>
                      </a:r>
                      <a:endParaRPr lang="ko-KR" altLang="en-US" sz="1400" b="0" i="0" u="none" strike="noStrike" spc="0" dirty="0">
                        <a:solidFill>
                          <a:srgbClr val="000000"/>
                        </a:solidFill>
                        <a:effectLst/>
                        <a:latin typeface="흥국씨앗 L" panose="020B0303000000000000" pitchFamily="50" charset="-127"/>
                        <a:ea typeface="흥국씨앗 L" panose="020B0303000000000000" pitchFamily="50" charset="-127"/>
                      </a:endParaRPr>
                    </a:p>
                  </a:txBody>
                  <a:tcPr marL="4300" marR="4300" marT="430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400" b="0" i="0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내용</a:t>
                      </a:r>
                      <a:endParaRPr lang="en-US" altLang="ko-KR" sz="1400" b="0" i="0" u="none" strike="noStrike" spc="0" dirty="0" smtClean="0">
                        <a:solidFill>
                          <a:srgbClr val="000000"/>
                        </a:solidFill>
                        <a:effectLst/>
                        <a:latin typeface="흥국씨앗 L" panose="020B0303000000000000" pitchFamily="50" charset="-127"/>
                        <a:ea typeface="흥국씨앗 L" panose="020B0303000000000000" pitchFamily="50" charset="-127"/>
                      </a:endParaRPr>
                    </a:p>
                  </a:txBody>
                  <a:tcPr marL="36000" marR="4300" marT="430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4813810"/>
                  </a:ext>
                </a:extLst>
              </a:tr>
              <a:tr h="714101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400" b="0" i="0" u="none" strike="noStrike" spc="0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주보험</a:t>
                      </a:r>
                      <a:endParaRPr lang="ko-KR" altLang="en-US" sz="1400" b="0" i="0" u="none" strike="noStrike" spc="0" dirty="0">
                        <a:solidFill>
                          <a:srgbClr val="000000"/>
                        </a:solidFill>
                        <a:effectLst/>
                        <a:latin typeface="흥국씨앗 L" panose="020B0303000000000000" pitchFamily="50" charset="-127"/>
                        <a:ea typeface="흥국씨앗 L" panose="020B0303000000000000" pitchFamily="50" charset="-127"/>
                      </a:endParaRPr>
                    </a:p>
                  </a:txBody>
                  <a:tcPr marL="4300" marR="4300" marT="430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400" b="0" i="0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(</a:t>
                      </a:r>
                      <a:r>
                        <a:rPr lang="ko-KR" altLang="en-US" sz="1400" b="0" i="0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무</a:t>
                      </a:r>
                      <a:r>
                        <a:rPr lang="en-US" altLang="ko-KR" sz="1400" b="0" i="0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)</a:t>
                      </a:r>
                      <a:r>
                        <a:rPr lang="ko-KR" altLang="en-US" sz="1400" b="0" i="0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흥국생명 다</a:t>
                      </a:r>
                      <a:r>
                        <a:rPr lang="en-US" altLang="ko-KR" sz="1400" b="0" i="0" u="none" strike="noStrike" spc="0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(</a:t>
                      </a:r>
                      <a:r>
                        <a:rPr lang="ko-KR" altLang="en-US" sz="1400" b="0" i="0" u="none" strike="noStrike" spc="0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多</a:t>
                      </a:r>
                      <a:r>
                        <a:rPr lang="en-US" altLang="ko-KR" sz="1400" b="0" i="0" u="none" strike="noStrike" spc="0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)</a:t>
                      </a:r>
                      <a:r>
                        <a:rPr lang="ko-KR" altLang="en-US" sz="1400" b="0" i="0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사랑</a:t>
                      </a:r>
                      <a:r>
                        <a:rPr lang="en-US" altLang="ko-KR" sz="1400" b="0" i="0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THE</a:t>
                      </a:r>
                      <a:r>
                        <a:rPr lang="ko-KR" altLang="en-US" sz="1400" b="0" i="0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간편건강보험</a:t>
                      </a:r>
                      <a:r>
                        <a:rPr lang="en-US" altLang="ko-KR" sz="1400" b="0" i="0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(</a:t>
                      </a:r>
                      <a:r>
                        <a:rPr lang="ko-KR" altLang="en-US" sz="1400" b="0" i="0" u="none" strike="noStrike" spc="0" dirty="0" err="1" smtClean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갱신형</a:t>
                      </a:r>
                      <a:r>
                        <a:rPr lang="en-US" altLang="ko-KR" sz="1400" b="0" i="0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)</a:t>
                      </a:r>
                      <a:r>
                        <a:rPr lang="en-US" altLang="ko-KR" sz="1400" b="0" i="0" u="none" strike="noStrike" spc="0" baseline="0" dirty="0" smtClean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 / </a:t>
                      </a:r>
                      <a:r>
                        <a:rPr lang="ko-KR" altLang="en-US" sz="1400" b="0" i="0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재해장해보장</a:t>
                      </a:r>
                      <a:endParaRPr lang="en-US" altLang="ko-KR" sz="1400" b="0" i="0" u="none" strike="noStrike" spc="0" dirty="0" smtClean="0">
                        <a:solidFill>
                          <a:srgbClr val="000000"/>
                        </a:solidFill>
                        <a:effectLst/>
                        <a:latin typeface="흥국씨앗 L" panose="020B0303000000000000" pitchFamily="50" charset="-127"/>
                        <a:ea typeface="흥국씨앗 L" panose="020B0303000000000000" pitchFamily="50" charset="-127"/>
                      </a:endParaRPr>
                    </a:p>
                  </a:txBody>
                  <a:tcPr marL="36000" marR="4300" marT="430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7137110"/>
                  </a:ext>
                </a:extLst>
              </a:tr>
              <a:tr h="714101">
                <a:tc>
                  <a:txBody>
                    <a:bodyPr/>
                    <a:lstStyle/>
                    <a:p>
                      <a:pPr marL="0" marR="0" indent="0" algn="ctr" defTabSz="914400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400" b="0" i="0" u="none" strike="noStrike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납입면제</a:t>
                      </a:r>
                      <a:endParaRPr lang="en-US" altLang="ko-KR" sz="1400" b="0" i="0" u="none" strike="noStrike" cap="none" spc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흥국씨앗 L" panose="020B0303000000000000" pitchFamily="50" charset="-127"/>
                        <a:ea typeface="흥국씨앗 L" panose="020B0303000000000000" pitchFamily="50" charset="-127"/>
                        <a:cs typeface="+mn-cs"/>
                        <a:sym typeface="KoPubWorld돋움체 Bold"/>
                      </a:endParaRPr>
                    </a:p>
                  </a:txBody>
                  <a:tcPr marL="4300" marR="4300" marT="430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ko-KR" sz="1400" b="0" i="0" u="none" strike="noStrike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1</a:t>
                      </a:r>
                      <a:r>
                        <a:rPr lang="ko-KR" altLang="en-US" sz="1400" b="0" i="0" u="none" strike="noStrike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종 </a:t>
                      </a:r>
                      <a:r>
                        <a:rPr lang="ko-KR" altLang="en-US" sz="1400" b="0" i="0" u="none" strike="noStrike" cap="none" spc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납입면제미적용형</a:t>
                      </a:r>
                      <a:r>
                        <a:rPr lang="ko-KR" altLang="en-US" sz="1400" b="0" i="0" u="none" strike="noStrike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 </a:t>
                      </a:r>
                      <a:r>
                        <a:rPr lang="en-US" altLang="ko-KR" sz="1400" b="0" i="0" u="none" strike="noStrike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/ 2</a:t>
                      </a:r>
                      <a:r>
                        <a:rPr lang="ko-KR" altLang="en-US" sz="1400" b="0" i="0" u="none" strike="noStrike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종 </a:t>
                      </a:r>
                      <a:r>
                        <a:rPr lang="ko-KR" altLang="en-US" sz="1400" b="0" i="0" u="none" strike="noStrike" cap="none" spc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납입면제형</a:t>
                      </a:r>
                      <a:endParaRPr lang="en-US" altLang="ko-KR" sz="1400" b="0" i="0" u="none" strike="noStrike" cap="none" spc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흥국씨앗 L" panose="020B0303000000000000" pitchFamily="50" charset="-127"/>
                        <a:ea typeface="흥국씨앗 L" panose="020B0303000000000000" pitchFamily="50" charset="-127"/>
                        <a:cs typeface="+mn-cs"/>
                        <a:sym typeface="KoPubWorld돋움체 Bold"/>
                      </a:endParaRPr>
                    </a:p>
                    <a:p>
                      <a:pPr marL="0" marR="0" indent="0" algn="l" defTabSz="914400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ko-KR" sz="1400" b="0" i="0" u="none" strike="noStrike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*</a:t>
                      </a:r>
                      <a:r>
                        <a:rPr lang="ko-KR" altLang="en-US" sz="1400" b="0" i="0" u="none" strike="noStrike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납입면제 사유 </a:t>
                      </a:r>
                      <a:r>
                        <a:rPr lang="en-US" altLang="ko-KR" sz="1400" b="0" i="0" u="none" strike="noStrike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: </a:t>
                      </a:r>
                      <a:r>
                        <a:rPr lang="ko-KR" altLang="en-US" sz="1400" b="0" i="0" u="none" strike="noStrike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암</a:t>
                      </a:r>
                      <a:r>
                        <a:rPr lang="en-US" altLang="ko-KR" sz="1400" b="0" i="0" u="none" strike="noStrike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(</a:t>
                      </a:r>
                      <a:r>
                        <a:rPr lang="ko-KR" altLang="en-US" sz="1400" b="0" i="0" u="none" strike="noStrike" cap="none" spc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소액암</a:t>
                      </a:r>
                      <a:r>
                        <a:rPr lang="ko-KR" altLang="en-US" sz="1400" b="0" i="0" u="none" strike="noStrike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 제외</a:t>
                      </a:r>
                      <a:r>
                        <a:rPr lang="en-US" altLang="ko-KR" sz="1400" b="0" i="0" u="none" strike="noStrike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), </a:t>
                      </a:r>
                      <a:r>
                        <a:rPr lang="ko-KR" altLang="en-US" sz="1400" b="0" i="0" u="none" strike="noStrike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뇌혈관질환</a:t>
                      </a:r>
                      <a:r>
                        <a:rPr lang="en-US" altLang="ko-KR" sz="1400" b="0" i="0" u="none" strike="noStrike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, </a:t>
                      </a:r>
                      <a:r>
                        <a:rPr lang="ko-KR" altLang="en-US" sz="1400" b="0" i="0" u="none" strike="noStrike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허혈심장질환</a:t>
                      </a:r>
                      <a:r>
                        <a:rPr lang="en-US" altLang="ko-KR" sz="1400" b="0" i="0" u="none" strike="noStrike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, 80%</a:t>
                      </a:r>
                      <a:r>
                        <a:rPr lang="ko-KR" altLang="en-US" sz="1400" b="0" i="0" u="none" strike="noStrike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이상 </a:t>
                      </a:r>
                      <a:r>
                        <a:rPr lang="ko-KR" altLang="en-US" sz="1400" b="0" i="0" u="none" strike="noStrike" cap="none" spc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후유장해</a:t>
                      </a:r>
                      <a:endParaRPr lang="ko-KR" altLang="en-US" sz="1400" b="0" i="0" u="none" strike="noStrike" cap="none" spc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흥국씨앗 L" panose="020B0303000000000000" pitchFamily="50" charset="-127"/>
                        <a:ea typeface="흥국씨앗 L" panose="020B0303000000000000" pitchFamily="50" charset="-127"/>
                        <a:cs typeface="+mn-cs"/>
                        <a:sym typeface="KoPubWorld돋움체 Bold"/>
                      </a:endParaRPr>
                    </a:p>
                  </a:txBody>
                  <a:tcPr marL="36000" marR="4300" marT="430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48733944"/>
                  </a:ext>
                </a:extLst>
              </a:tr>
              <a:tr h="714101">
                <a:tc>
                  <a:txBody>
                    <a:bodyPr/>
                    <a:lstStyle/>
                    <a:p>
                      <a:pPr marL="0" marR="0" indent="0" algn="ctr" defTabSz="914400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400" b="0" i="0" u="none" strike="noStrike" cap="none" spc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적용이율</a:t>
                      </a:r>
                      <a:endParaRPr lang="ko-KR" altLang="en-US" sz="1400" b="0" i="0" u="none" strike="noStrike" cap="none" spc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흥국씨앗 L" panose="020B0303000000000000" pitchFamily="50" charset="-127"/>
                        <a:ea typeface="흥국씨앗 L" panose="020B0303000000000000" pitchFamily="50" charset="-127"/>
                        <a:cs typeface="+mn-cs"/>
                        <a:sym typeface="KoPubWorld돋움체 Bold"/>
                      </a:endParaRPr>
                    </a:p>
                  </a:txBody>
                  <a:tcPr marL="4300" marR="4300" marT="430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ko-KR" sz="1400" b="0" i="0" u="none" strike="noStrike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3.0%</a:t>
                      </a:r>
                      <a:endParaRPr lang="ko-KR" altLang="en-US" sz="1400" b="0" i="0" u="none" strike="noStrike" cap="none" spc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흥국씨앗 L" panose="020B0303000000000000" pitchFamily="50" charset="-127"/>
                        <a:ea typeface="흥국씨앗 L" panose="020B0303000000000000" pitchFamily="50" charset="-127"/>
                        <a:cs typeface="+mn-cs"/>
                        <a:sym typeface="KoPubWorld돋움체 Bold"/>
                      </a:endParaRPr>
                    </a:p>
                  </a:txBody>
                  <a:tcPr marL="36000" marR="4300" marT="430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2732260"/>
                  </a:ext>
                </a:extLst>
              </a:tr>
              <a:tr h="1011579">
                <a:tc>
                  <a:txBody>
                    <a:bodyPr/>
                    <a:lstStyle/>
                    <a:p>
                      <a:pPr marL="0" marR="0" indent="0" algn="ctr" defTabSz="914400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400" b="0" i="0" u="none" strike="noStrike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보험기간</a:t>
                      </a:r>
                      <a:endParaRPr lang="ko-KR" altLang="en-US" sz="1400" b="0" i="0" u="none" strike="noStrike" cap="none" spc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흥국씨앗 L" panose="020B0303000000000000" pitchFamily="50" charset="-127"/>
                        <a:ea typeface="흥국씨앗 L" panose="020B0303000000000000" pitchFamily="50" charset="-127"/>
                        <a:cs typeface="+mn-cs"/>
                        <a:sym typeface="KoPubWorld돋움체 Bold"/>
                      </a:endParaRPr>
                    </a:p>
                  </a:txBody>
                  <a:tcPr marL="4300" marR="4300" marT="430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ko-KR" sz="1400" b="0" i="0" u="none" strike="noStrike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20, 30</a:t>
                      </a:r>
                      <a:r>
                        <a:rPr lang="ko-KR" altLang="en-US" sz="1400" b="0" i="0" u="none" strike="noStrike" cap="none" spc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년만기</a:t>
                      </a:r>
                      <a:r>
                        <a:rPr lang="ko-KR" altLang="en-US" sz="1400" b="0" i="0" u="none" strike="noStrike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 </a:t>
                      </a:r>
                      <a:r>
                        <a:rPr lang="ko-KR" altLang="en-US" sz="1400" b="0" i="0" u="none" strike="noStrike" cap="none" spc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갱신형</a:t>
                      </a:r>
                      <a:r>
                        <a:rPr lang="ko-KR" altLang="en-US" sz="1400" b="0" i="0" u="none" strike="noStrike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 </a:t>
                      </a:r>
                      <a:r>
                        <a:rPr lang="en-US" altLang="ko-KR" sz="1400" b="0" i="0" u="none" strike="noStrike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/ </a:t>
                      </a:r>
                      <a:r>
                        <a:rPr lang="ko-KR" altLang="en-US" sz="1400" b="0" i="0" u="none" strike="noStrike" cap="none" spc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전기납</a:t>
                      </a:r>
                      <a:endParaRPr lang="en-US" altLang="ko-KR" sz="1400" b="0" i="0" u="none" strike="noStrike" cap="none" spc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흥국씨앗 L" panose="020B0303000000000000" pitchFamily="50" charset="-127"/>
                        <a:ea typeface="흥국씨앗 L" panose="020B0303000000000000" pitchFamily="50" charset="-127"/>
                        <a:cs typeface="+mn-cs"/>
                        <a:sym typeface="KoPubWorld돋움체 Bold"/>
                      </a:endParaRPr>
                    </a:p>
                    <a:p>
                      <a:pPr marL="0" marR="0" indent="0" algn="l" defTabSz="914400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ko-KR" sz="1400" b="0" i="0" u="none" strike="noStrike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*</a:t>
                      </a:r>
                      <a:r>
                        <a:rPr lang="ko-KR" altLang="en-US" sz="1400" b="0" i="0" u="none" strike="noStrike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고액항암보장치료는 </a:t>
                      </a:r>
                      <a:r>
                        <a:rPr lang="en-US" altLang="ko-KR" sz="1400" b="0" i="0" u="none" strike="noStrike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20</a:t>
                      </a:r>
                      <a:r>
                        <a:rPr lang="ko-KR" altLang="en-US" sz="1400" b="0" i="0" u="none" strike="noStrike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년 </a:t>
                      </a:r>
                      <a:r>
                        <a:rPr lang="ko-KR" altLang="en-US" sz="1400" b="0" i="0" u="none" strike="noStrike" cap="none" spc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만기까지만</a:t>
                      </a:r>
                      <a:r>
                        <a:rPr lang="ko-KR" altLang="en-US" sz="1400" b="0" i="0" u="none" strike="noStrike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 운영</a:t>
                      </a:r>
                      <a:endParaRPr lang="en-US" altLang="ko-KR" sz="1400" b="0" i="0" u="none" strike="noStrike" cap="none" spc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흥국씨앗 L" panose="020B0303000000000000" pitchFamily="50" charset="-127"/>
                        <a:ea typeface="흥국씨앗 L" panose="020B0303000000000000" pitchFamily="50" charset="-127"/>
                        <a:cs typeface="+mn-cs"/>
                        <a:sym typeface="KoPubWorld돋움체 Bold"/>
                      </a:endParaRPr>
                    </a:p>
                    <a:p>
                      <a:pPr marL="0" marR="0" indent="0" algn="l" defTabSz="914400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ko-KR" sz="1400" b="0" i="0" u="none" strike="noStrike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(</a:t>
                      </a:r>
                      <a:r>
                        <a:rPr lang="ko-KR" altLang="en-US" sz="1400" b="0" i="0" u="none" strike="noStrike" cap="none" spc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간편한표적항암약물허가치료</a:t>
                      </a:r>
                      <a:r>
                        <a:rPr lang="en-US" altLang="ko-KR" sz="1400" b="0" i="0" u="none" strike="noStrike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, </a:t>
                      </a:r>
                      <a:r>
                        <a:rPr lang="ko-KR" altLang="en-US" sz="1400" b="0" i="0" u="none" strike="noStrike" cap="none" spc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카티항암약물허가치료</a:t>
                      </a:r>
                      <a:r>
                        <a:rPr lang="en-US" altLang="ko-KR" sz="1400" b="0" i="0" u="none" strike="noStrike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, </a:t>
                      </a:r>
                      <a:r>
                        <a:rPr lang="ko-KR" altLang="en-US" sz="1400" b="0" i="0" u="none" strike="noStrike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항암양성자방사선</a:t>
                      </a:r>
                      <a:r>
                        <a:rPr lang="en-US" altLang="ko-KR" sz="1400" b="0" i="0" u="none" strike="noStrike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, </a:t>
                      </a:r>
                      <a:r>
                        <a:rPr lang="ko-KR" altLang="en-US" sz="1400" b="0" i="0" u="none" strike="noStrike" cap="none" spc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항암세기조절방사선치료</a:t>
                      </a:r>
                      <a:r>
                        <a:rPr lang="en-US" altLang="ko-KR" sz="1400" b="0" i="0" u="none" strike="noStrike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, </a:t>
                      </a:r>
                      <a:r>
                        <a:rPr lang="ko-KR" altLang="en-US" sz="1400" b="0" i="0" u="none" strike="noStrike" cap="none" spc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다빈치로봇암수술특약</a:t>
                      </a:r>
                      <a:r>
                        <a:rPr lang="en-US" altLang="ko-KR" sz="1400" b="0" i="0" u="none" strike="noStrike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)</a:t>
                      </a:r>
                      <a:endParaRPr lang="ko-KR" altLang="en-US" sz="1400" b="0" i="0" u="none" strike="noStrike" cap="none" spc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흥국씨앗 L" panose="020B0303000000000000" pitchFamily="50" charset="-127"/>
                        <a:ea typeface="흥국씨앗 L" panose="020B0303000000000000" pitchFamily="50" charset="-127"/>
                        <a:cs typeface="+mn-cs"/>
                        <a:sym typeface="KoPubWorld돋움체 Bold"/>
                      </a:endParaRPr>
                    </a:p>
                  </a:txBody>
                  <a:tcPr marL="36000" marR="4300" marT="430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53482886"/>
                  </a:ext>
                </a:extLst>
              </a:tr>
              <a:tr h="714101">
                <a:tc>
                  <a:txBody>
                    <a:bodyPr/>
                    <a:lstStyle/>
                    <a:p>
                      <a:pPr marL="0" marR="0" indent="0" algn="ctr" defTabSz="914400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400" b="0" i="0" u="none" strike="noStrike" cap="none" spc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체증형특약</a:t>
                      </a:r>
                      <a:endParaRPr lang="ko-KR" altLang="en-US" sz="1400" b="0" i="0" u="none" strike="noStrike" cap="none" spc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흥국씨앗 L" panose="020B0303000000000000" pitchFamily="50" charset="-127"/>
                        <a:ea typeface="흥국씨앗 L" panose="020B0303000000000000" pitchFamily="50" charset="-127"/>
                        <a:cs typeface="+mn-cs"/>
                        <a:sym typeface="KoPubWorld돋움체 Bold"/>
                      </a:endParaRPr>
                    </a:p>
                  </a:txBody>
                  <a:tcPr marL="4300" marR="4300" marT="430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400" b="0" i="0" u="none" strike="noStrike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간편한 질병수술특약 </a:t>
                      </a:r>
                      <a:r>
                        <a:rPr lang="en-US" altLang="ko-KR" sz="1400" b="0" i="0" u="none" strike="noStrike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/ </a:t>
                      </a:r>
                      <a:r>
                        <a:rPr lang="ko-KR" altLang="en-US" sz="1400" b="0" i="0" u="none" strike="noStrike" cap="none" spc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간편한질병및재해</a:t>
                      </a:r>
                      <a:r>
                        <a:rPr lang="en-US" altLang="ko-KR" sz="1400" b="0" i="0" u="none" strike="noStrike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(</a:t>
                      </a:r>
                      <a:r>
                        <a:rPr lang="ko-KR" altLang="en-US" sz="1400" b="0" i="0" u="none" strike="noStrike" cap="none" spc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치매포함</a:t>
                      </a:r>
                      <a:r>
                        <a:rPr lang="en-US" altLang="ko-KR" sz="1400" b="0" i="0" u="none" strike="noStrike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)</a:t>
                      </a:r>
                      <a:r>
                        <a:rPr lang="ko-KR" altLang="en-US" sz="1400" b="0" i="0" u="none" strike="noStrike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간병인사용입원특약</a:t>
                      </a:r>
                      <a:r>
                        <a:rPr lang="en-US" altLang="ko-KR" sz="1400" b="0" i="0" u="none" strike="noStrike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(</a:t>
                      </a:r>
                      <a:r>
                        <a:rPr lang="ko-KR" altLang="en-US" sz="1400" b="0" i="0" u="none" strike="noStrike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요양병원</a:t>
                      </a:r>
                      <a:r>
                        <a:rPr lang="en-US" altLang="ko-KR" sz="1400" b="0" i="0" u="none" strike="noStrike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/</a:t>
                      </a:r>
                      <a:r>
                        <a:rPr lang="ko-KR" altLang="en-US" sz="1400" b="0" i="0" u="none" strike="noStrike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요양병원제외</a:t>
                      </a:r>
                      <a:r>
                        <a:rPr lang="en-US" altLang="ko-KR" sz="1400" b="0" i="0" u="none" strike="noStrike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)</a:t>
                      </a:r>
                      <a:r>
                        <a:rPr lang="ko-KR" altLang="en-US" sz="1400" b="0" i="0" u="none" strike="noStrike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는</a:t>
                      </a:r>
                      <a:endParaRPr lang="en-US" altLang="ko-KR" sz="1400" b="0" i="0" u="none" strike="noStrike" cap="none" spc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흥국씨앗 L" panose="020B0303000000000000" pitchFamily="50" charset="-127"/>
                        <a:ea typeface="흥국씨앗 L" panose="020B0303000000000000" pitchFamily="50" charset="-127"/>
                        <a:cs typeface="+mn-cs"/>
                        <a:sym typeface="KoPubWorld돋움체 Bold"/>
                      </a:endParaRPr>
                    </a:p>
                    <a:p>
                      <a:pPr marL="0" marR="0" indent="0" algn="l" defTabSz="914400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400" b="0" i="0" u="none" strike="noStrike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기본형</a:t>
                      </a:r>
                      <a:r>
                        <a:rPr lang="en-US" altLang="ko-KR" sz="1400" b="0" i="0" u="none" strike="noStrike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, </a:t>
                      </a:r>
                      <a:r>
                        <a:rPr lang="ko-KR" altLang="en-US" sz="1400" b="0" i="0" u="none" strike="noStrike" cap="none" spc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체증형</a:t>
                      </a:r>
                      <a:r>
                        <a:rPr lang="ko-KR" altLang="en-US" sz="1400" b="0" i="0" u="none" strike="noStrike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 중 선택하여 부가 가능</a:t>
                      </a:r>
                      <a:endParaRPr lang="ko-KR" altLang="en-US" sz="1400" b="0" i="0" u="none" strike="noStrike" cap="none" spc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흥국씨앗 L" panose="020B0303000000000000" pitchFamily="50" charset="-127"/>
                        <a:ea typeface="흥국씨앗 L" panose="020B0303000000000000" pitchFamily="50" charset="-127"/>
                        <a:cs typeface="+mn-cs"/>
                        <a:sym typeface="KoPubWorld돋움체 Bold"/>
                      </a:endParaRPr>
                    </a:p>
                  </a:txBody>
                  <a:tcPr marL="36000" marR="4300" marT="430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2047162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00634" y="6286057"/>
            <a:ext cx="80536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*</a:t>
            </a:r>
            <a:r>
              <a:rPr kumimoji="0" lang="ko-KR" altLang="en-US" sz="9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갱신형상품</a:t>
            </a:r>
            <a:r>
              <a:rPr kumimoji="0" lang="ko-KR" alt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 및 갱신형특약의 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경우 </a:t>
            </a:r>
            <a:r>
              <a:rPr kumimoji="0" lang="ko-KR" altLang="en-US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갱신시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 보험료가 인상될 수 있습니다</a:t>
            </a: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. 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각 </a:t>
            </a:r>
            <a:r>
              <a:rPr kumimoji="0" lang="ko-KR" altLang="en-US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해당특약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 가입시 보장이며 기타 자세한 사항은 약관 및 </a:t>
            </a:r>
            <a:r>
              <a:rPr kumimoji="0" lang="ko-KR" altLang="en-US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상품설명서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 참조 바랍니다</a:t>
            </a: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.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경기천년제목 Medium" panose="02020603020101020101" pitchFamily="18" charset="-127"/>
              <a:ea typeface="경기천년제목 Medium" panose="02020603020101020101" pitchFamily="18" charset="-127"/>
              <a:cs typeface="Helvetica"/>
              <a:sym typeface="맑은 고딕"/>
            </a:endParaRP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latinLnBrk="0" hangingPunct="0"/>
            <a:fld id="{86CB4B4D-7CA3-9044-876B-883B54F8677D}" type="slidenum">
              <a:rPr lang="en-US" altLang="ko-KR" kern="0" smtClean="0">
                <a:solidFill>
                  <a:srgbClr val="222222"/>
                </a:solidFill>
              </a:rPr>
              <a:pPr latinLnBrk="0" hangingPunct="0"/>
              <a:t>20</a:t>
            </a:fld>
            <a:r>
              <a:rPr lang="en-US" altLang="ko-KR" kern="0" smtClean="0">
                <a:solidFill>
                  <a:srgbClr val="222222"/>
                </a:solidFill>
              </a:rPr>
              <a:t>/22</a:t>
            </a:r>
            <a:endParaRPr lang="en-US" altLang="ko-KR" kern="0" dirty="0">
              <a:solidFill>
                <a:srgbClr val="22222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8159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dissolve/>
      </p:transition>
    </mc:Choice>
    <mc:Fallback xmlns:a14="http://schemas.microsoft.com/office/drawing/2010/main" xmlns:m="http://schemas.openxmlformats.org/officeDocument/2006/math" xmlns="">
      <p:transition spd="fast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직사각형 20"/>
          <p:cNvSpPr/>
          <p:nvPr/>
        </p:nvSpPr>
        <p:spPr>
          <a:xfrm>
            <a:off x="239772" y="191872"/>
            <a:ext cx="8186857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(</a:t>
            </a:r>
            <a:r>
              <a:rPr kumimoji="0" lang="ko-KR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무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)</a:t>
            </a:r>
            <a:r>
              <a:rPr kumimoji="0" lang="ko-KR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흥국생명 다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(</a:t>
            </a:r>
            <a:r>
              <a:rPr kumimoji="0" lang="ko-KR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多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)</a:t>
            </a:r>
            <a:r>
              <a:rPr kumimoji="0" lang="ko-KR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사랑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THE</a:t>
            </a:r>
            <a:r>
              <a:rPr kumimoji="0" lang="ko-KR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간편건강보험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(</a:t>
            </a:r>
            <a:r>
              <a:rPr kumimoji="0" lang="ko-KR" altLang="en-US" sz="3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갱신형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)</a:t>
            </a:r>
            <a:endParaRPr kumimoji="0" lang="ko-KR" altLang="en-US" sz="3000" b="0" i="0" u="none" strike="noStrike" kern="1200" cap="none" spc="0" normalizeH="0" baseline="0" noProof="0" dirty="0">
              <a:ln>
                <a:noFill/>
              </a:ln>
              <a:solidFill>
                <a:srgbClr val="2D1264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cs typeface="+mj-cs"/>
              <a:sym typeface="맑은 고딕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62194" y="939800"/>
            <a:ext cx="8950113" cy="78600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t">
            <a:spAutoFit/>
          </a:bodyPr>
          <a:lstStyle/>
          <a:p>
            <a:pPr marL="0" marR="0" lvl="0" indent="0" algn="ctr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4000" b="0" i="0" u="none" strike="noStrike" kern="1200" cap="none" spc="0" normalizeH="0" baseline="0" noProof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부가특약</a:t>
            </a:r>
            <a:r>
              <a:rPr kumimoji="0" lang="ko-KR" alt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 안내</a:t>
            </a:r>
            <a:endParaRPr kumimoji="0" lang="ko-KR" altLang="en-US" sz="4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cs typeface="+mj-cs"/>
              <a:sym typeface="맑은 고딕"/>
            </a:endParaRPr>
          </a:p>
        </p:txBody>
      </p:sp>
      <p:graphicFrame>
        <p:nvGraphicFramePr>
          <p:cNvPr id="48" name="표 4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3662553"/>
              </p:ext>
            </p:extLst>
          </p:nvPr>
        </p:nvGraphicFramePr>
        <p:xfrm>
          <a:off x="752643" y="1725806"/>
          <a:ext cx="5060328" cy="4467916"/>
        </p:xfrm>
        <a:graphic>
          <a:graphicData uri="http://schemas.openxmlformats.org/drawingml/2006/table">
            <a:tbl>
              <a:tblPr/>
              <a:tblGrid>
                <a:gridCol w="533446">
                  <a:extLst>
                    <a:ext uri="{9D8B030D-6E8A-4147-A177-3AD203B41FA5}">
                      <a16:colId xmlns:a16="http://schemas.microsoft.com/office/drawing/2014/main" val="634919557"/>
                    </a:ext>
                  </a:extLst>
                </a:gridCol>
                <a:gridCol w="4526882">
                  <a:extLst>
                    <a:ext uri="{9D8B030D-6E8A-4147-A177-3AD203B41FA5}">
                      <a16:colId xmlns:a16="http://schemas.microsoft.com/office/drawing/2014/main" val="3016768924"/>
                    </a:ext>
                  </a:extLst>
                </a:gridCol>
              </a:tblGrid>
              <a:tr h="17328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i="0" u="none" strike="noStrike" spc="0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주보험</a:t>
                      </a:r>
                      <a:endParaRPr lang="ko-KR" altLang="en-US" sz="1000" b="0" i="0" u="none" strike="noStrike" spc="0" dirty="0">
                        <a:solidFill>
                          <a:srgbClr val="000000"/>
                        </a:solidFill>
                        <a:effectLst/>
                        <a:latin typeface="흥국씨앗 L" panose="020B0303000000000000" pitchFamily="50" charset="-127"/>
                        <a:ea typeface="흥국씨앗 L" panose="020B0303000000000000" pitchFamily="50" charset="-127"/>
                      </a:endParaRPr>
                    </a:p>
                  </a:txBody>
                  <a:tcPr marL="4300" marR="4300" marT="430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b="0" i="0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흥국생명 다</a:t>
                      </a:r>
                      <a:r>
                        <a:rPr lang="en-US" altLang="ko-KR" sz="1000" b="0" i="0" u="none" strike="noStrike" spc="0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(</a:t>
                      </a:r>
                      <a:r>
                        <a:rPr lang="ko-KR" altLang="en-US" sz="1000" b="0" i="0" u="none" strike="noStrike" spc="0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多</a:t>
                      </a:r>
                      <a:r>
                        <a:rPr lang="en-US" altLang="ko-KR" sz="1000" b="0" i="0" u="none" strike="noStrike" spc="0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)</a:t>
                      </a:r>
                      <a:r>
                        <a:rPr lang="ko-KR" altLang="en-US" sz="1000" b="0" i="0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사랑</a:t>
                      </a:r>
                      <a:r>
                        <a:rPr lang="en-US" altLang="ko-KR" sz="1000" b="0" i="0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THE</a:t>
                      </a:r>
                      <a:r>
                        <a:rPr lang="ko-KR" altLang="en-US" sz="1000" b="0" i="0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간편건강보험</a:t>
                      </a:r>
                      <a:endParaRPr lang="en-US" altLang="ko-KR" sz="1000" b="0" i="0" u="none" strike="noStrike" spc="0" dirty="0" smtClean="0">
                        <a:solidFill>
                          <a:srgbClr val="000000"/>
                        </a:solidFill>
                        <a:effectLst/>
                        <a:latin typeface="흥국씨앗 L" panose="020B0303000000000000" pitchFamily="50" charset="-127"/>
                        <a:ea typeface="흥국씨앗 L" panose="020B0303000000000000" pitchFamily="50" charset="-127"/>
                      </a:endParaRPr>
                    </a:p>
                    <a:p>
                      <a:pPr algn="l" fontAlgn="ctr"/>
                      <a:r>
                        <a:rPr lang="en-US" altLang="ko-KR" sz="1000" b="1" i="0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(</a:t>
                      </a:r>
                      <a:r>
                        <a:rPr lang="ko-KR" altLang="en-US" sz="1000" b="1" i="0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재해장해보장</a:t>
                      </a:r>
                      <a:r>
                        <a:rPr lang="en-US" altLang="ko-KR" sz="1000" b="1" i="0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)</a:t>
                      </a:r>
                      <a:endParaRPr lang="en-US" altLang="ko-KR" sz="1000" b="1" i="0" u="none" strike="noStrike" spc="0" dirty="0">
                        <a:solidFill>
                          <a:srgbClr val="000000"/>
                        </a:solidFill>
                        <a:effectLst/>
                        <a:latin typeface="흥국씨앗 L" panose="020B0303000000000000" pitchFamily="50" charset="-127"/>
                        <a:ea typeface="흥국씨앗 L" panose="020B0303000000000000" pitchFamily="50" charset="-127"/>
                      </a:endParaRPr>
                    </a:p>
                  </a:txBody>
                  <a:tcPr marL="36000" marR="4300" marT="430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7137110"/>
                  </a:ext>
                </a:extLst>
              </a:tr>
              <a:tr h="173284">
                <a:tc>
                  <a:txBody>
                    <a:bodyPr/>
                    <a:lstStyle/>
                    <a:p>
                      <a:pPr marL="0" marR="0" indent="0" algn="ctr" defTabSz="914400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0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장해</a:t>
                      </a:r>
                    </a:p>
                  </a:txBody>
                  <a:tcPr marL="4300" marR="4300" marT="430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000" b="0" i="0" u="none" strike="noStrike" cap="none" spc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간편질병후유장해보장특약</a:t>
                      </a:r>
                      <a:endParaRPr lang="ko-KR" altLang="en-US" sz="1000" b="0" i="0" u="none" strike="noStrike" cap="none" spc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흥국씨앗 L" panose="020B0303000000000000" pitchFamily="50" charset="-127"/>
                        <a:ea typeface="흥국씨앗 L" panose="020B0303000000000000" pitchFamily="50" charset="-127"/>
                        <a:cs typeface="+mn-cs"/>
                        <a:sym typeface="KoPubWorld돋움체 Bold"/>
                      </a:endParaRPr>
                    </a:p>
                  </a:txBody>
                  <a:tcPr marL="36000" marR="4300" marT="430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48733944"/>
                  </a:ext>
                </a:extLst>
              </a:tr>
              <a:tr h="173284">
                <a:tc>
                  <a:txBody>
                    <a:bodyPr/>
                    <a:lstStyle/>
                    <a:p>
                      <a:pPr marL="0" marR="0" indent="0" algn="ctr" defTabSz="914400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0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암</a:t>
                      </a:r>
                    </a:p>
                  </a:txBody>
                  <a:tcPr marL="4300" marR="4300" marT="430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000" b="0" i="0" u="none" strike="noStrike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간편항암약물치료특약</a:t>
                      </a:r>
                      <a:endParaRPr lang="ko-KR" altLang="en-US" sz="1000" b="0" i="0" u="none" strike="noStrike" cap="none" spc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흥국씨앗 L" panose="020B0303000000000000" pitchFamily="50" charset="-127"/>
                        <a:ea typeface="흥국씨앗 L" panose="020B0303000000000000" pitchFamily="50" charset="-127"/>
                        <a:cs typeface="+mn-cs"/>
                        <a:sym typeface="KoPubWorld돋움체 Bold"/>
                      </a:endParaRPr>
                    </a:p>
                  </a:txBody>
                  <a:tcPr marL="36000" marR="4300" marT="430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2732260"/>
                  </a:ext>
                </a:extLst>
              </a:tr>
              <a:tr h="173284">
                <a:tc>
                  <a:txBody>
                    <a:bodyPr/>
                    <a:lstStyle/>
                    <a:p>
                      <a:pPr marL="0" marR="0" indent="0" algn="ctr" defTabSz="914400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0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암</a:t>
                      </a:r>
                    </a:p>
                  </a:txBody>
                  <a:tcPr marL="4300" marR="4300" marT="430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000" b="0" i="0" u="none" strike="noStrike" cap="none" spc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간편항암방사선치료특약</a:t>
                      </a:r>
                      <a:endParaRPr lang="ko-KR" altLang="en-US" sz="1000" b="0" i="0" u="none" strike="noStrike" cap="none" spc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흥국씨앗 L" panose="020B0303000000000000" pitchFamily="50" charset="-127"/>
                        <a:ea typeface="흥국씨앗 L" panose="020B0303000000000000" pitchFamily="50" charset="-127"/>
                        <a:cs typeface="+mn-cs"/>
                        <a:sym typeface="KoPubWorld돋움체 Bold"/>
                      </a:endParaRPr>
                    </a:p>
                  </a:txBody>
                  <a:tcPr marL="36000" marR="4300" marT="430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53482886"/>
                  </a:ext>
                </a:extLst>
              </a:tr>
              <a:tr h="173284">
                <a:tc>
                  <a:txBody>
                    <a:bodyPr/>
                    <a:lstStyle/>
                    <a:p>
                      <a:pPr marL="0" marR="0" indent="0" algn="ctr" defTabSz="914400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0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암</a:t>
                      </a:r>
                    </a:p>
                  </a:txBody>
                  <a:tcPr marL="4300" marR="4300" marT="430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000" b="0" i="0" u="none" strike="noStrike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간편암진단특약</a:t>
                      </a:r>
                      <a:endParaRPr lang="ko-KR" altLang="en-US" sz="1000" b="0" i="0" u="none" strike="noStrike" cap="none" spc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흥국씨앗 L" panose="020B0303000000000000" pitchFamily="50" charset="-127"/>
                        <a:ea typeface="흥국씨앗 L" panose="020B0303000000000000" pitchFamily="50" charset="-127"/>
                        <a:cs typeface="+mn-cs"/>
                        <a:sym typeface="KoPubWorld돋움체 Bold"/>
                      </a:endParaRPr>
                    </a:p>
                  </a:txBody>
                  <a:tcPr marL="36000" marR="4300" marT="430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2047162"/>
                  </a:ext>
                </a:extLst>
              </a:tr>
              <a:tr h="173284">
                <a:tc>
                  <a:txBody>
                    <a:bodyPr/>
                    <a:lstStyle/>
                    <a:p>
                      <a:pPr marL="0" marR="0" indent="0" algn="ctr" defTabSz="914400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0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암</a:t>
                      </a:r>
                    </a:p>
                  </a:txBody>
                  <a:tcPr marL="4300" marR="4300" marT="430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000" b="0" i="0" u="none" strike="noStrike" cap="none" spc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간편소액암보장특약</a:t>
                      </a:r>
                      <a:endParaRPr lang="ko-KR" altLang="en-US" sz="1000" b="0" i="0" u="none" strike="noStrike" cap="none" spc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흥국씨앗 L" panose="020B0303000000000000" pitchFamily="50" charset="-127"/>
                        <a:ea typeface="흥국씨앗 L" panose="020B0303000000000000" pitchFamily="50" charset="-127"/>
                        <a:cs typeface="+mn-cs"/>
                        <a:sym typeface="KoPubWorld돋움체 Bold"/>
                      </a:endParaRPr>
                    </a:p>
                  </a:txBody>
                  <a:tcPr marL="36000" marR="4300" marT="430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23830878"/>
                  </a:ext>
                </a:extLst>
              </a:tr>
              <a:tr h="173284">
                <a:tc>
                  <a:txBody>
                    <a:bodyPr/>
                    <a:lstStyle/>
                    <a:p>
                      <a:pPr marL="0" marR="0" indent="0" algn="ctr" defTabSz="914400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0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암</a:t>
                      </a:r>
                    </a:p>
                  </a:txBody>
                  <a:tcPr marL="4300" marR="4300" marT="430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000" b="0" i="0" u="none" strike="noStrike" cap="none" spc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간편표적항암약물허가치료특약</a:t>
                      </a:r>
                      <a:endParaRPr lang="ko-KR" altLang="en-US" sz="1000" b="0" i="0" u="none" strike="noStrike" cap="none" spc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흥국씨앗 L" panose="020B0303000000000000" pitchFamily="50" charset="-127"/>
                        <a:ea typeface="흥국씨앗 L" panose="020B0303000000000000" pitchFamily="50" charset="-127"/>
                        <a:cs typeface="+mn-cs"/>
                        <a:sym typeface="KoPubWorld돋움체 Bold"/>
                      </a:endParaRPr>
                    </a:p>
                  </a:txBody>
                  <a:tcPr marL="36000" marR="4300" marT="430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354928"/>
                  </a:ext>
                </a:extLst>
              </a:tr>
              <a:tr h="173284">
                <a:tc>
                  <a:txBody>
                    <a:bodyPr/>
                    <a:lstStyle/>
                    <a:p>
                      <a:pPr marL="0" marR="0" indent="0" algn="ctr" defTabSz="914400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0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암</a:t>
                      </a:r>
                    </a:p>
                  </a:txBody>
                  <a:tcPr marL="4300" marR="4300" marT="430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000" b="0" i="0" u="none" strike="noStrike" cap="none" spc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간편혈전용해치료보장특약</a:t>
                      </a:r>
                      <a:endParaRPr lang="ko-KR" altLang="en-US" sz="1000" b="0" i="0" u="none" strike="noStrike" cap="none" spc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흥국씨앗 L" panose="020B0303000000000000" pitchFamily="50" charset="-127"/>
                        <a:ea typeface="흥국씨앗 L" panose="020B0303000000000000" pitchFamily="50" charset="-127"/>
                        <a:cs typeface="+mn-cs"/>
                        <a:sym typeface="KoPubWorld돋움체 Bold"/>
                      </a:endParaRPr>
                    </a:p>
                  </a:txBody>
                  <a:tcPr marL="36000" marR="4300" marT="430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66069177"/>
                  </a:ext>
                </a:extLst>
              </a:tr>
              <a:tr h="173284">
                <a:tc>
                  <a:txBody>
                    <a:bodyPr/>
                    <a:lstStyle/>
                    <a:p>
                      <a:pPr marL="0" marR="0" indent="0" algn="ctr" defTabSz="914400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0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암</a:t>
                      </a:r>
                    </a:p>
                  </a:txBody>
                  <a:tcPr marL="4300" marR="4300" marT="430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000" b="0" i="0" u="none" strike="noStrike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간편다빈치로봇암</a:t>
                      </a:r>
                      <a:r>
                        <a:rPr lang="en-US" altLang="ko-KR" sz="10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(</a:t>
                      </a:r>
                      <a:r>
                        <a:rPr lang="ko-KR" altLang="en-US" sz="1000" b="0" i="0" u="none" strike="noStrike" cap="none" spc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특정암제외</a:t>
                      </a:r>
                      <a:r>
                        <a:rPr lang="en-US" altLang="ko-KR" sz="10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)</a:t>
                      </a:r>
                      <a:r>
                        <a:rPr lang="ko-KR" altLang="en-US" sz="1000" b="0" i="0" u="none" strike="noStrike" cap="none" spc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수술특약</a:t>
                      </a:r>
                      <a:endParaRPr lang="ko-KR" altLang="en-US" sz="1000" b="0" i="0" u="none" strike="noStrike" cap="none" spc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흥국씨앗 L" panose="020B0303000000000000" pitchFamily="50" charset="-127"/>
                        <a:ea typeface="흥국씨앗 L" panose="020B0303000000000000" pitchFamily="50" charset="-127"/>
                        <a:cs typeface="+mn-cs"/>
                        <a:sym typeface="KoPubWorld돋움체 Bold"/>
                      </a:endParaRPr>
                    </a:p>
                  </a:txBody>
                  <a:tcPr marL="36000" marR="4300" marT="430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48789737"/>
                  </a:ext>
                </a:extLst>
              </a:tr>
              <a:tr h="173284">
                <a:tc>
                  <a:txBody>
                    <a:bodyPr/>
                    <a:lstStyle/>
                    <a:p>
                      <a:pPr marL="0" marR="0" indent="0" algn="ctr" defTabSz="914400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0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암</a:t>
                      </a:r>
                    </a:p>
                  </a:txBody>
                  <a:tcPr marL="4300" marR="4300" marT="430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000" b="0" i="0" u="none" strike="noStrike" cap="none" spc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간편다빈치로봇특정암수술특약</a:t>
                      </a:r>
                      <a:endParaRPr lang="ko-KR" altLang="en-US" sz="1000" b="0" i="0" u="none" strike="noStrike" cap="none" spc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흥국씨앗 L" panose="020B0303000000000000" pitchFamily="50" charset="-127"/>
                        <a:ea typeface="흥국씨앗 L" panose="020B0303000000000000" pitchFamily="50" charset="-127"/>
                        <a:cs typeface="+mn-cs"/>
                        <a:sym typeface="KoPubWorld돋움체 Bold"/>
                      </a:endParaRPr>
                    </a:p>
                  </a:txBody>
                  <a:tcPr marL="36000" marR="4300" marT="430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43109828"/>
                  </a:ext>
                </a:extLst>
              </a:tr>
              <a:tr h="173284">
                <a:tc>
                  <a:txBody>
                    <a:bodyPr/>
                    <a:lstStyle/>
                    <a:p>
                      <a:pPr marL="0" marR="0" indent="0" algn="ctr" defTabSz="914400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0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암</a:t>
                      </a:r>
                    </a:p>
                  </a:txBody>
                  <a:tcPr marL="4300" marR="4300" marT="430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000" b="0" i="0" u="none" strike="noStrike" cap="none" spc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간편항암양성자방사선치료특약</a:t>
                      </a:r>
                      <a:endParaRPr lang="ko-KR" altLang="en-US" sz="1000" b="0" i="0" u="none" strike="noStrike" cap="none" spc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흥국씨앗 L" panose="020B0303000000000000" pitchFamily="50" charset="-127"/>
                        <a:ea typeface="흥국씨앗 L" panose="020B0303000000000000" pitchFamily="50" charset="-127"/>
                        <a:cs typeface="+mn-cs"/>
                        <a:sym typeface="KoPubWorld돋움체 Bold"/>
                      </a:endParaRPr>
                    </a:p>
                  </a:txBody>
                  <a:tcPr marL="36000" marR="4300" marT="430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33542954"/>
                  </a:ext>
                </a:extLst>
              </a:tr>
              <a:tr h="173284">
                <a:tc>
                  <a:txBody>
                    <a:bodyPr/>
                    <a:lstStyle/>
                    <a:p>
                      <a:pPr marL="0" marR="0" indent="0" algn="ctr" defTabSz="914400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0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암</a:t>
                      </a:r>
                    </a:p>
                  </a:txBody>
                  <a:tcPr marL="4300" marR="4300" marT="430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000" b="0" i="0" u="none" strike="noStrike" cap="none" spc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간편항암세기조절방사선치료특약</a:t>
                      </a:r>
                      <a:endParaRPr lang="ko-KR" altLang="en-US" sz="1000" b="0" i="0" u="none" strike="noStrike" cap="none" spc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흥국씨앗 L" panose="020B0303000000000000" pitchFamily="50" charset="-127"/>
                        <a:ea typeface="흥국씨앗 L" panose="020B0303000000000000" pitchFamily="50" charset="-127"/>
                        <a:cs typeface="+mn-cs"/>
                        <a:sym typeface="KoPubWorld돋움체 Bold"/>
                      </a:endParaRPr>
                    </a:p>
                  </a:txBody>
                  <a:tcPr marL="36000" marR="4300" marT="430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4378308"/>
                  </a:ext>
                </a:extLst>
              </a:tr>
              <a:tr h="173284">
                <a:tc>
                  <a:txBody>
                    <a:bodyPr/>
                    <a:lstStyle/>
                    <a:p>
                      <a:pPr marL="0" marR="0" indent="0" algn="ctr" defTabSz="914400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0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암</a:t>
                      </a:r>
                    </a:p>
                  </a:txBody>
                  <a:tcPr marL="4300" marR="4300" marT="430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000" b="0" i="0" u="none" strike="noStrike" cap="none" spc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간편카티항암약물허가치료특약</a:t>
                      </a:r>
                      <a:r>
                        <a:rPr lang="en-US" altLang="ko-KR" sz="10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(</a:t>
                      </a:r>
                      <a:r>
                        <a:rPr lang="ko-KR" altLang="en-US" sz="10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연간</a:t>
                      </a:r>
                      <a:r>
                        <a:rPr lang="en-US" altLang="ko-KR" sz="10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1</a:t>
                      </a:r>
                      <a:r>
                        <a:rPr lang="ko-KR" altLang="en-US" sz="10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회한</a:t>
                      </a:r>
                      <a:r>
                        <a:rPr lang="en-US" altLang="ko-KR" sz="10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)</a:t>
                      </a:r>
                    </a:p>
                  </a:txBody>
                  <a:tcPr marL="36000" marR="4300" marT="430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31592705"/>
                  </a:ext>
                </a:extLst>
              </a:tr>
              <a:tr h="173284">
                <a:tc>
                  <a:txBody>
                    <a:bodyPr/>
                    <a:lstStyle/>
                    <a:p>
                      <a:pPr marL="0" marR="0" indent="0" algn="ctr" defTabSz="914400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0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암</a:t>
                      </a:r>
                    </a:p>
                  </a:txBody>
                  <a:tcPr marL="4300" marR="4300" marT="430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000" b="0" i="0" u="none" strike="noStrike" cap="none" spc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간편암수술</a:t>
                      </a:r>
                      <a:r>
                        <a:rPr lang="en-US" altLang="ko-KR" sz="10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(</a:t>
                      </a:r>
                      <a:r>
                        <a:rPr lang="ko-KR" altLang="en-US" sz="1000" b="0" i="0" u="none" strike="noStrike" cap="none" spc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일반암</a:t>
                      </a:r>
                      <a:r>
                        <a:rPr lang="en-US" altLang="ko-KR" sz="10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)</a:t>
                      </a:r>
                      <a:r>
                        <a:rPr lang="ko-KR" altLang="en-US" sz="10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특약</a:t>
                      </a:r>
                    </a:p>
                  </a:txBody>
                  <a:tcPr marL="36000" marR="4300" marT="430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12370876"/>
                  </a:ext>
                </a:extLst>
              </a:tr>
              <a:tr h="173284">
                <a:tc>
                  <a:txBody>
                    <a:bodyPr/>
                    <a:lstStyle/>
                    <a:p>
                      <a:pPr marL="0" marR="0" indent="0" algn="ctr" defTabSz="914400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0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암</a:t>
                      </a:r>
                    </a:p>
                  </a:txBody>
                  <a:tcPr marL="4300" marR="4300" marT="430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000" b="0" i="0" u="none" strike="noStrike" cap="none" spc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간편암수술</a:t>
                      </a:r>
                      <a:r>
                        <a:rPr lang="en-US" altLang="ko-KR" sz="10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(</a:t>
                      </a:r>
                      <a:r>
                        <a:rPr lang="ko-KR" altLang="en-US" sz="1000" b="0" i="0" u="none" strike="noStrike" cap="none" spc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소액암</a:t>
                      </a:r>
                      <a:r>
                        <a:rPr lang="en-US" altLang="ko-KR" sz="10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)</a:t>
                      </a:r>
                      <a:r>
                        <a:rPr lang="ko-KR" altLang="en-US" sz="10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특약</a:t>
                      </a:r>
                    </a:p>
                  </a:txBody>
                  <a:tcPr marL="36000" marR="4300" marT="430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64669805"/>
                  </a:ext>
                </a:extLst>
              </a:tr>
              <a:tr h="173284">
                <a:tc>
                  <a:txBody>
                    <a:bodyPr/>
                    <a:lstStyle/>
                    <a:p>
                      <a:pPr marL="0" marR="0" indent="0" algn="ctr" defTabSz="914400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0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암</a:t>
                      </a:r>
                    </a:p>
                  </a:txBody>
                  <a:tcPr marL="4300" marR="4300" marT="430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000" b="0" i="0" u="none" strike="noStrike" cap="none" spc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간편암직접치료통원특약</a:t>
                      </a:r>
                      <a:endParaRPr lang="ko-KR" altLang="en-US" sz="1000" b="0" i="0" u="none" strike="noStrike" cap="none" spc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흥국씨앗 L" panose="020B0303000000000000" pitchFamily="50" charset="-127"/>
                        <a:ea typeface="흥국씨앗 L" panose="020B0303000000000000" pitchFamily="50" charset="-127"/>
                        <a:cs typeface="+mn-cs"/>
                        <a:sym typeface="KoPubWorld돋움체 Bold"/>
                      </a:endParaRPr>
                    </a:p>
                  </a:txBody>
                  <a:tcPr marL="36000" marR="4300" marT="430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78491659"/>
                  </a:ext>
                </a:extLst>
              </a:tr>
              <a:tr h="173284">
                <a:tc>
                  <a:txBody>
                    <a:bodyPr/>
                    <a:lstStyle/>
                    <a:p>
                      <a:pPr marL="0" marR="0" indent="0" algn="ctr" defTabSz="914400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0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암</a:t>
                      </a:r>
                    </a:p>
                  </a:txBody>
                  <a:tcPr marL="4300" marR="4300" marT="430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000" b="0" i="0" u="none" strike="noStrike" cap="none" spc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간편상급종합병원암직접치료통원특약</a:t>
                      </a:r>
                      <a:r>
                        <a:rPr lang="en-US" altLang="ko-KR" sz="10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(</a:t>
                      </a:r>
                      <a:r>
                        <a:rPr lang="ko-KR" altLang="en-US" sz="10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연간</a:t>
                      </a:r>
                      <a:r>
                        <a:rPr lang="en-US" altLang="ko-KR" sz="10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30</a:t>
                      </a:r>
                      <a:r>
                        <a:rPr lang="ko-KR" altLang="en-US" sz="10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회한</a:t>
                      </a:r>
                      <a:r>
                        <a:rPr lang="en-US" altLang="ko-KR" sz="10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)</a:t>
                      </a:r>
                    </a:p>
                  </a:txBody>
                  <a:tcPr marL="36000" marR="4300" marT="430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35119662"/>
                  </a:ext>
                </a:extLst>
              </a:tr>
              <a:tr h="173284">
                <a:tc>
                  <a:txBody>
                    <a:bodyPr/>
                    <a:lstStyle/>
                    <a:p>
                      <a:pPr marL="0" marR="0" indent="0" algn="ctr" defTabSz="914400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ko-KR" sz="10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2</a:t>
                      </a:r>
                      <a:r>
                        <a:rPr lang="ko-KR" altLang="en-US" sz="10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대</a:t>
                      </a:r>
                    </a:p>
                  </a:txBody>
                  <a:tcPr marL="4300" marR="4300" marT="430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000" b="0" i="0" u="none" strike="noStrike" cap="none" spc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간편뇌혈관질환진단특약</a:t>
                      </a:r>
                      <a:endParaRPr lang="ko-KR" altLang="en-US" sz="1000" b="0" i="0" u="none" strike="noStrike" cap="none" spc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흥국씨앗 L" panose="020B0303000000000000" pitchFamily="50" charset="-127"/>
                        <a:ea typeface="흥국씨앗 L" panose="020B0303000000000000" pitchFamily="50" charset="-127"/>
                        <a:cs typeface="+mn-cs"/>
                        <a:sym typeface="KoPubWorld돋움체 Bold"/>
                      </a:endParaRPr>
                    </a:p>
                  </a:txBody>
                  <a:tcPr marL="36000" marR="4300" marT="430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8462386"/>
                  </a:ext>
                </a:extLst>
              </a:tr>
              <a:tr h="173284">
                <a:tc>
                  <a:txBody>
                    <a:bodyPr/>
                    <a:lstStyle/>
                    <a:p>
                      <a:pPr marL="0" marR="0" indent="0" algn="ctr" defTabSz="914400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ko-KR" sz="10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2</a:t>
                      </a:r>
                      <a:r>
                        <a:rPr lang="ko-KR" altLang="en-US" sz="10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대</a:t>
                      </a:r>
                    </a:p>
                  </a:txBody>
                  <a:tcPr marL="4300" marR="4300" marT="430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000" b="0" i="0" u="none" strike="noStrike" cap="none" spc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간편허혈심장질환진단특약</a:t>
                      </a:r>
                      <a:endParaRPr lang="ko-KR" altLang="en-US" sz="1000" b="0" i="0" u="none" strike="noStrike" cap="none" spc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흥국씨앗 L" panose="020B0303000000000000" pitchFamily="50" charset="-127"/>
                        <a:ea typeface="흥국씨앗 L" panose="020B0303000000000000" pitchFamily="50" charset="-127"/>
                        <a:cs typeface="+mn-cs"/>
                        <a:sym typeface="KoPubWorld돋움체 Bold"/>
                      </a:endParaRPr>
                    </a:p>
                  </a:txBody>
                  <a:tcPr marL="36000" marR="4300" marT="430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9193016"/>
                  </a:ext>
                </a:extLst>
              </a:tr>
              <a:tr h="173284">
                <a:tc>
                  <a:txBody>
                    <a:bodyPr/>
                    <a:lstStyle/>
                    <a:p>
                      <a:pPr marL="0" marR="0" indent="0" algn="ctr" defTabSz="914400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ko-KR" sz="10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2</a:t>
                      </a:r>
                      <a:r>
                        <a:rPr lang="ko-KR" altLang="en-US" sz="10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대</a:t>
                      </a:r>
                    </a:p>
                  </a:txBody>
                  <a:tcPr marL="4300" marR="4300" marT="430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000" b="0" i="0" u="none" strike="noStrike" cap="none" spc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간편기타부정맥진단특약</a:t>
                      </a:r>
                      <a:endParaRPr lang="ko-KR" altLang="en-US" sz="1000" b="0" i="0" u="none" strike="noStrike" cap="none" spc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흥국씨앗 L" panose="020B0303000000000000" pitchFamily="50" charset="-127"/>
                        <a:ea typeface="흥국씨앗 L" panose="020B0303000000000000" pitchFamily="50" charset="-127"/>
                        <a:cs typeface="+mn-cs"/>
                        <a:sym typeface="KoPubWorld돋움체 Bold"/>
                      </a:endParaRPr>
                    </a:p>
                  </a:txBody>
                  <a:tcPr marL="36000" marR="4300" marT="430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71353873"/>
                  </a:ext>
                </a:extLst>
              </a:tr>
              <a:tr h="173284">
                <a:tc>
                  <a:txBody>
                    <a:bodyPr/>
                    <a:lstStyle/>
                    <a:p>
                      <a:pPr marL="0" marR="0" indent="0" algn="ctr" defTabSz="914400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ko-KR" sz="10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2</a:t>
                      </a:r>
                      <a:r>
                        <a:rPr lang="ko-KR" altLang="en-US" sz="10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대</a:t>
                      </a:r>
                    </a:p>
                  </a:txBody>
                  <a:tcPr marL="4300" marR="4300" marT="430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000" b="0" i="0" u="none" strike="noStrike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간편중증질환자</a:t>
                      </a:r>
                      <a:r>
                        <a:rPr lang="en-US" altLang="ko-KR" sz="10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(</a:t>
                      </a:r>
                      <a:r>
                        <a:rPr lang="ko-KR" altLang="en-US" sz="10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뇌혈관질환</a:t>
                      </a:r>
                      <a:r>
                        <a:rPr lang="en-US" altLang="ko-KR" sz="10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)</a:t>
                      </a:r>
                      <a:r>
                        <a:rPr lang="ko-KR" altLang="en-US" sz="1000" b="0" i="0" u="none" strike="noStrike" cap="none" spc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산정특례대상진단비특약</a:t>
                      </a:r>
                      <a:endParaRPr lang="ko-KR" altLang="en-US" sz="1000" b="0" i="0" u="none" strike="noStrike" cap="none" spc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흥국씨앗 L" panose="020B0303000000000000" pitchFamily="50" charset="-127"/>
                        <a:ea typeface="흥국씨앗 L" panose="020B0303000000000000" pitchFamily="50" charset="-127"/>
                        <a:cs typeface="+mn-cs"/>
                        <a:sym typeface="KoPubWorld돋움체 Bold"/>
                      </a:endParaRPr>
                    </a:p>
                  </a:txBody>
                  <a:tcPr marL="36000" marR="4300" marT="430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66764274"/>
                  </a:ext>
                </a:extLst>
              </a:tr>
              <a:tr h="173284">
                <a:tc>
                  <a:txBody>
                    <a:bodyPr/>
                    <a:lstStyle/>
                    <a:p>
                      <a:pPr marL="0" marR="0" indent="0" algn="ctr" defTabSz="914400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ko-KR" sz="10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2</a:t>
                      </a:r>
                      <a:r>
                        <a:rPr lang="ko-KR" altLang="en-US" sz="10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대</a:t>
                      </a:r>
                    </a:p>
                  </a:txBody>
                  <a:tcPr marL="4300" marR="4300" marT="430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000" b="0" i="0" u="none" strike="noStrike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간편중증질환자</a:t>
                      </a:r>
                      <a:r>
                        <a:rPr lang="en-US" altLang="ko-KR" sz="10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(</a:t>
                      </a:r>
                      <a:r>
                        <a:rPr lang="ko-KR" altLang="en-US" sz="10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심장질환</a:t>
                      </a:r>
                      <a:r>
                        <a:rPr lang="en-US" altLang="ko-KR" sz="10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)</a:t>
                      </a:r>
                      <a:r>
                        <a:rPr lang="ko-KR" altLang="en-US" sz="1000" b="0" i="0" u="none" strike="noStrike" cap="none" spc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산정특례대상진단비특약</a:t>
                      </a:r>
                      <a:endParaRPr lang="ko-KR" altLang="en-US" sz="1000" b="0" i="0" u="none" strike="noStrike" cap="none" spc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흥국씨앗 L" panose="020B0303000000000000" pitchFamily="50" charset="-127"/>
                        <a:ea typeface="흥국씨앗 L" panose="020B0303000000000000" pitchFamily="50" charset="-127"/>
                        <a:cs typeface="+mn-cs"/>
                        <a:sym typeface="KoPubWorld돋움체 Bold"/>
                      </a:endParaRPr>
                    </a:p>
                  </a:txBody>
                  <a:tcPr marL="36000" marR="4300" marT="430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60338853"/>
                  </a:ext>
                </a:extLst>
              </a:tr>
              <a:tr h="173284">
                <a:tc>
                  <a:txBody>
                    <a:bodyPr/>
                    <a:lstStyle/>
                    <a:p>
                      <a:pPr marL="0" marR="0" indent="0" algn="ctr" defTabSz="914400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ko-KR" sz="10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2</a:t>
                      </a:r>
                      <a:r>
                        <a:rPr lang="ko-KR" altLang="en-US" sz="10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대</a:t>
                      </a:r>
                    </a:p>
                  </a:txBody>
                  <a:tcPr marL="4300" marR="4300" marT="430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000" b="0" i="0" u="none" strike="noStrike" cap="none" spc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간편특정부정맥진단특약</a:t>
                      </a:r>
                      <a:endParaRPr lang="ko-KR" altLang="en-US" sz="1000" b="0" i="0" u="none" strike="noStrike" cap="none" spc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흥국씨앗 L" panose="020B0303000000000000" pitchFamily="50" charset="-127"/>
                        <a:ea typeface="흥국씨앗 L" panose="020B0303000000000000" pitchFamily="50" charset="-127"/>
                        <a:cs typeface="+mn-cs"/>
                        <a:sym typeface="KoPubWorld돋움체 Bold"/>
                      </a:endParaRPr>
                    </a:p>
                  </a:txBody>
                  <a:tcPr marL="36000" marR="4300" marT="430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0790511"/>
                  </a:ext>
                </a:extLst>
              </a:tr>
              <a:tr h="173284">
                <a:tc>
                  <a:txBody>
                    <a:bodyPr/>
                    <a:lstStyle/>
                    <a:p>
                      <a:pPr marL="0" marR="0" indent="0" algn="ctr" defTabSz="914400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ko-KR" sz="10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2</a:t>
                      </a:r>
                      <a:r>
                        <a:rPr lang="ko-KR" altLang="en-US" sz="10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대</a:t>
                      </a:r>
                    </a:p>
                  </a:txBody>
                  <a:tcPr marL="4300" marR="4300" marT="430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000" b="0" i="0" u="none" strike="noStrike" cap="none" spc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간편급성심근경색증진단특약</a:t>
                      </a:r>
                      <a:endParaRPr lang="ko-KR" altLang="en-US" sz="1000" b="0" i="0" u="none" strike="noStrike" cap="none" spc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흥국씨앗 L" panose="020B0303000000000000" pitchFamily="50" charset="-127"/>
                        <a:ea typeface="흥국씨앗 L" panose="020B0303000000000000" pitchFamily="50" charset="-127"/>
                        <a:cs typeface="+mn-cs"/>
                        <a:sym typeface="KoPubWorld돋움체 Bold"/>
                      </a:endParaRPr>
                    </a:p>
                  </a:txBody>
                  <a:tcPr marL="36000" marR="4300" marT="430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98156731"/>
                  </a:ext>
                </a:extLst>
              </a:tr>
              <a:tr h="173284">
                <a:tc>
                  <a:txBody>
                    <a:bodyPr/>
                    <a:lstStyle/>
                    <a:p>
                      <a:pPr marL="0" marR="0" indent="0" algn="ctr" defTabSz="914400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ko-KR" sz="10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2</a:t>
                      </a:r>
                      <a:r>
                        <a:rPr lang="ko-KR" altLang="en-US" sz="10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대</a:t>
                      </a:r>
                    </a:p>
                  </a:txBody>
                  <a:tcPr marL="4300" marR="4300" marT="430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000" b="0" i="0" u="none" strike="noStrike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간편뇌출혈진단특약</a:t>
                      </a:r>
                      <a:endParaRPr lang="ko-KR" altLang="en-US" sz="1000" b="0" i="0" u="none" strike="noStrike" cap="none" spc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흥국씨앗 L" panose="020B0303000000000000" pitchFamily="50" charset="-127"/>
                        <a:ea typeface="흥국씨앗 L" panose="020B0303000000000000" pitchFamily="50" charset="-127"/>
                        <a:cs typeface="+mn-cs"/>
                        <a:sym typeface="KoPubWorld돋움체 Bold"/>
                      </a:endParaRPr>
                    </a:p>
                  </a:txBody>
                  <a:tcPr marL="36000" marR="4300" marT="430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4668847"/>
                  </a:ext>
                </a:extLst>
              </a:tr>
            </a:tbl>
          </a:graphicData>
        </a:graphic>
      </p:graphicFrame>
      <p:graphicFrame>
        <p:nvGraphicFramePr>
          <p:cNvPr id="52" name="표 51"/>
          <p:cNvGraphicFramePr>
            <a:graphicFrameLocks noGrp="1"/>
          </p:cNvGraphicFramePr>
          <p:nvPr>
            <p:extLst/>
          </p:nvPr>
        </p:nvGraphicFramePr>
        <p:xfrm>
          <a:off x="5967164" y="1725811"/>
          <a:ext cx="5199366" cy="4332095"/>
        </p:xfrm>
        <a:graphic>
          <a:graphicData uri="http://schemas.openxmlformats.org/drawingml/2006/table">
            <a:tbl>
              <a:tblPr/>
              <a:tblGrid>
                <a:gridCol w="548103">
                  <a:extLst>
                    <a:ext uri="{9D8B030D-6E8A-4147-A177-3AD203B41FA5}">
                      <a16:colId xmlns:a16="http://schemas.microsoft.com/office/drawing/2014/main" val="634919557"/>
                    </a:ext>
                  </a:extLst>
                </a:gridCol>
                <a:gridCol w="4651263">
                  <a:extLst>
                    <a:ext uri="{9D8B030D-6E8A-4147-A177-3AD203B41FA5}">
                      <a16:colId xmlns:a16="http://schemas.microsoft.com/office/drawing/2014/main" val="3016768924"/>
                    </a:ext>
                  </a:extLst>
                </a:gridCol>
              </a:tblGrid>
              <a:tr h="228005">
                <a:tc>
                  <a:txBody>
                    <a:bodyPr/>
                    <a:lstStyle/>
                    <a:p>
                      <a:pPr marL="0" marR="0" indent="0" algn="ctr" defTabSz="914400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0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입원</a:t>
                      </a:r>
                    </a:p>
                  </a:txBody>
                  <a:tcPr marL="4300" marR="4300" marT="430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000" b="0" i="0" u="none" strike="noStrike" cap="none" spc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간편첫날부터입원특약</a:t>
                      </a:r>
                      <a:endParaRPr lang="ko-KR" altLang="en-US" sz="1000" b="0" i="0" u="none" strike="noStrike" cap="none" spc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흥국씨앗 L" panose="020B0303000000000000" pitchFamily="50" charset="-127"/>
                        <a:ea typeface="흥국씨앗 L" panose="020B0303000000000000" pitchFamily="50" charset="-127"/>
                        <a:cs typeface="+mn-cs"/>
                        <a:sym typeface="KoPubWorld돋움체 Bold"/>
                      </a:endParaRPr>
                    </a:p>
                  </a:txBody>
                  <a:tcPr marL="36000" marR="4300" marT="430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63646474"/>
                  </a:ext>
                </a:extLst>
              </a:tr>
              <a:tr h="228005">
                <a:tc>
                  <a:txBody>
                    <a:bodyPr/>
                    <a:lstStyle/>
                    <a:p>
                      <a:pPr marL="0" marR="0" indent="0" algn="ctr" defTabSz="914400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0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입원</a:t>
                      </a:r>
                    </a:p>
                  </a:txBody>
                  <a:tcPr marL="4300" marR="4300" marT="430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000" b="0" i="0" u="none" strike="noStrike" cap="none" spc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간편질병및재해</a:t>
                      </a:r>
                      <a:r>
                        <a:rPr lang="en-US" altLang="ko-KR" sz="10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(</a:t>
                      </a:r>
                      <a:r>
                        <a:rPr lang="ko-KR" altLang="en-US" sz="1000" b="0" i="0" u="none" strike="noStrike" cap="none" spc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치매포함</a:t>
                      </a:r>
                      <a:r>
                        <a:rPr lang="en-US" altLang="ko-KR" sz="10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)</a:t>
                      </a:r>
                      <a:r>
                        <a:rPr lang="ko-KR" altLang="en-US" sz="1000" b="0" i="0" u="none" strike="noStrike" cap="none" spc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간호간병통합서비스입원특약</a:t>
                      </a:r>
                      <a:endParaRPr lang="ko-KR" altLang="en-US" sz="1000" b="0" i="0" u="none" strike="noStrike" cap="none" spc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흥국씨앗 L" panose="020B0303000000000000" pitchFamily="50" charset="-127"/>
                        <a:ea typeface="흥국씨앗 L" panose="020B0303000000000000" pitchFamily="50" charset="-127"/>
                        <a:cs typeface="+mn-cs"/>
                        <a:sym typeface="KoPubWorld돋움체 Bold"/>
                      </a:endParaRPr>
                    </a:p>
                  </a:txBody>
                  <a:tcPr marL="36000" marR="4300" marT="430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32411213"/>
                  </a:ext>
                </a:extLst>
              </a:tr>
              <a:tr h="228005">
                <a:tc>
                  <a:txBody>
                    <a:bodyPr/>
                    <a:lstStyle/>
                    <a:p>
                      <a:pPr marL="0" marR="0" indent="0" algn="ctr" defTabSz="914400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0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입원</a:t>
                      </a:r>
                    </a:p>
                  </a:txBody>
                  <a:tcPr marL="4300" marR="4300" marT="430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000" b="0" i="0" u="none" strike="noStrike" cap="none" spc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간편질병및재해</a:t>
                      </a:r>
                      <a:r>
                        <a:rPr lang="en-US" altLang="ko-KR" sz="10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(</a:t>
                      </a:r>
                      <a:r>
                        <a:rPr lang="ko-KR" altLang="en-US" sz="1000" b="0" i="0" u="none" strike="noStrike" cap="none" spc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치매포함</a:t>
                      </a:r>
                      <a:r>
                        <a:rPr lang="en-US" altLang="ko-KR" sz="10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)</a:t>
                      </a:r>
                      <a:r>
                        <a:rPr lang="ko-KR" altLang="en-US" sz="10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간병인사용입원특약</a:t>
                      </a:r>
                      <a:r>
                        <a:rPr lang="en-US" altLang="ko-KR" sz="10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(</a:t>
                      </a:r>
                      <a:r>
                        <a:rPr lang="ko-KR" altLang="en-US" sz="10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요양병원제외</a:t>
                      </a:r>
                      <a:r>
                        <a:rPr lang="en-US" altLang="ko-KR" sz="10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)</a:t>
                      </a:r>
                    </a:p>
                  </a:txBody>
                  <a:tcPr marL="36000" marR="4300" marT="430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568711"/>
                  </a:ext>
                </a:extLst>
              </a:tr>
              <a:tr h="228005">
                <a:tc>
                  <a:txBody>
                    <a:bodyPr/>
                    <a:lstStyle/>
                    <a:p>
                      <a:pPr marL="0" marR="0" indent="0" algn="ctr" defTabSz="914400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0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입원</a:t>
                      </a:r>
                    </a:p>
                  </a:txBody>
                  <a:tcPr marL="4300" marR="4300" marT="430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000" b="0" i="0" u="none" strike="noStrike" cap="none" spc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간편질병및재해</a:t>
                      </a:r>
                      <a:r>
                        <a:rPr lang="en-US" altLang="ko-KR" sz="10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(</a:t>
                      </a:r>
                      <a:r>
                        <a:rPr lang="ko-KR" altLang="en-US" sz="1000" b="0" i="0" u="none" strike="noStrike" cap="none" spc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치매포함</a:t>
                      </a:r>
                      <a:r>
                        <a:rPr lang="en-US" altLang="ko-KR" sz="10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)</a:t>
                      </a:r>
                      <a:r>
                        <a:rPr lang="ko-KR" altLang="en-US" sz="10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간병인사용입원특약</a:t>
                      </a:r>
                      <a:r>
                        <a:rPr lang="en-US" altLang="ko-KR" sz="10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(</a:t>
                      </a:r>
                      <a:r>
                        <a:rPr lang="ko-KR" altLang="en-US" sz="10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요양병원</a:t>
                      </a:r>
                      <a:r>
                        <a:rPr lang="en-US" altLang="ko-KR" sz="10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)</a:t>
                      </a:r>
                    </a:p>
                  </a:txBody>
                  <a:tcPr marL="36000" marR="4300" marT="430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5025511"/>
                  </a:ext>
                </a:extLst>
              </a:tr>
              <a:tr h="228005">
                <a:tc>
                  <a:txBody>
                    <a:bodyPr/>
                    <a:lstStyle/>
                    <a:p>
                      <a:pPr marL="0" marR="0" indent="0" algn="ctr" defTabSz="914400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0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입원</a:t>
                      </a:r>
                    </a:p>
                  </a:txBody>
                  <a:tcPr marL="4300" marR="4300" marT="430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000" b="0" i="0" u="none" strike="noStrike" cap="none" spc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간편스테이지암진단특약</a:t>
                      </a:r>
                      <a:endParaRPr lang="ko-KR" altLang="en-US" sz="1000" b="0" i="0" u="none" strike="noStrike" cap="none" spc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흥국씨앗 L" panose="020B0303000000000000" pitchFamily="50" charset="-127"/>
                        <a:ea typeface="흥국씨앗 L" panose="020B0303000000000000" pitchFamily="50" charset="-127"/>
                        <a:cs typeface="+mn-cs"/>
                        <a:sym typeface="KoPubWorld돋움체 Bold"/>
                      </a:endParaRPr>
                    </a:p>
                  </a:txBody>
                  <a:tcPr marL="36000" marR="4300" marT="430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5403744"/>
                  </a:ext>
                </a:extLst>
              </a:tr>
              <a:tr h="228005">
                <a:tc>
                  <a:txBody>
                    <a:bodyPr/>
                    <a:lstStyle/>
                    <a:p>
                      <a:pPr marL="0" marR="0" indent="0" algn="ctr" defTabSz="914400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0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입원</a:t>
                      </a:r>
                    </a:p>
                  </a:txBody>
                  <a:tcPr marL="4300" marR="4300" marT="430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000" b="0" i="0" u="none" strike="noStrike" cap="none" spc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간편첫날부터입원특약</a:t>
                      </a:r>
                      <a:r>
                        <a:rPr lang="en-US" altLang="ko-KR" sz="10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(1~30</a:t>
                      </a:r>
                      <a:r>
                        <a:rPr lang="ko-KR" altLang="en-US" sz="10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일</a:t>
                      </a:r>
                      <a:r>
                        <a:rPr lang="en-US" altLang="ko-KR" sz="10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)</a:t>
                      </a:r>
                    </a:p>
                  </a:txBody>
                  <a:tcPr marL="36000" marR="4300" marT="430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17919538"/>
                  </a:ext>
                </a:extLst>
              </a:tr>
              <a:tr h="228005">
                <a:tc>
                  <a:txBody>
                    <a:bodyPr/>
                    <a:lstStyle/>
                    <a:p>
                      <a:pPr marL="0" marR="0" indent="0" algn="ctr" defTabSz="914400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0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입원</a:t>
                      </a:r>
                    </a:p>
                  </a:txBody>
                  <a:tcPr marL="4300" marR="4300" marT="430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000" b="0" i="0" u="none" strike="noStrike" cap="none" spc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간편첫날부터종합병원입원특약</a:t>
                      </a:r>
                      <a:r>
                        <a:rPr lang="en-US" altLang="ko-KR" sz="10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(1~30</a:t>
                      </a:r>
                      <a:r>
                        <a:rPr lang="ko-KR" altLang="en-US" sz="10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일</a:t>
                      </a:r>
                      <a:r>
                        <a:rPr lang="en-US" altLang="ko-KR" sz="10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)</a:t>
                      </a:r>
                    </a:p>
                  </a:txBody>
                  <a:tcPr marL="36000" marR="4300" marT="430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19688855"/>
                  </a:ext>
                </a:extLst>
              </a:tr>
              <a:tr h="228005">
                <a:tc>
                  <a:txBody>
                    <a:bodyPr/>
                    <a:lstStyle/>
                    <a:p>
                      <a:pPr marL="0" marR="0" indent="0" algn="ctr" defTabSz="914400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0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입원</a:t>
                      </a:r>
                    </a:p>
                  </a:txBody>
                  <a:tcPr marL="4300" marR="4300" marT="430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000" b="0" i="0" u="none" strike="noStrike" cap="none" spc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간편첫날부터상급종합병원입원특약</a:t>
                      </a:r>
                      <a:r>
                        <a:rPr lang="en-US" altLang="ko-KR" sz="10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(1~30</a:t>
                      </a:r>
                      <a:r>
                        <a:rPr lang="ko-KR" altLang="en-US" sz="10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일</a:t>
                      </a:r>
                      <a:r>
                        <a:rPr lang="en-US" altLang="ko-KR" sz="10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)</a:t>
                      </a:r>
                    </a:p>
                  </a:txBody>
                  <a:tcPr marL="36000" marR="4300" marT="430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4713900"/>
                  </a:ext>
                </a:extLst>
              </a:tr>
              <a:tr h="228005">
                <a:tc>
                  <a:txBody>
                    <a:bodyPr/>
                    <a:lstStyle/>
                    <a:p>
                      <a:pPr marL="0" marR="0" indent="0" algn="ctr" defTabSz="914400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0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수술</a:t>
                      </a:r>
                    </a:p>
                  </a:txBody>
                  <a:tcPr marL="4300" marR="4300" marT="430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000" b="0" i="0" u="none" strike="noStrike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간편질병수술특약</a:t>
                      </a:r>
                      <a:r>
                        <a:rPr lang="en-US" altLang="ko-KR" sz="10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Ⅱ</a:t>
                      </a:r>
                    </a:p>
                  </a:txBody>
                  <a:tcPr marL="36000" marR="4300" marT="430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3447794"/>
                  </a:ext>
                </a:extLst>
              </a:tr>
              <a:tr h="228005">
                <a:tc>
                  <a:txBody>
                    <a:bodyPr/>
                    <a:lstStyle/>
                    <a:p>
                      <a:pPr marL="0" marR="0" indent="0" algn="ctr" defTabSz="914400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0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수술</a:t>
                      </a:r>
                    </a:p>
                  </a:txBody>
                  <a:tcPr marL="4300" marR="4300" marT="430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000" b="0" i="0" u="none" strike="noStrike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간편</a:t>
                      </a:r>
                      <a:r>
                        <a:rPr lang="en-US" altLang="ko-KR" sz="1000" b="0" i="0" u="none" strike="noStrike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1~5</a:t>
                      </a:r>
                      <a:r>
                        <a:rPr lang="ko-KR" altLang="en-US" sz="10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종질병수술특약</a:t>
                      </a:r>
                      <a:r>
                        <a:rPr lang="en-US" altLang="ko-KR" sz="10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Ⅱ(</a:t>
                      </a:r>
                      <a:r>
                        <a:rPr lang="ko-KR" altLang="en-US" sz="10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분리형</a:t>
                      </a:r>
                      <a:r>
                        <a:rPr lang="en-US" altLang="ko-KR" sz="10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)</a:t>
                      </a:r>
                    </a:p>
                  </a:txBody>
                  <a:tcPr marL="36000" marR="4300" marT="430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1777884"/>
                  </a:ext>
                </a:extLst>
              </a:tr>
              <a:tr h="228005">
                <a:tc>
                  <a:txBody>
                    <a:bodyPr/>
                    <a:lstStyle/>
                    <a:p>
                      <a:pPr marL="0" marR="0" indent="0" algn="ctr" defTabSz="914400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0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수술</a:t>
                      </a:r>
                    </a:p>
                  </a:txBody>
                  <a:tcPr marL="4300" marR="4300" marT="430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000" b="0" i="0" u="none" strike="noStrike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간편재해수술특약</a:t>
                      </a:r>
                      <a:endParaRPr lang="ko-KR" altLang="en-US" sz="1000" b="0" i="0" u="none" strike="noStrike" cap="none" spc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흥국씨앗 L" panose="020B0303000000000000" pitchFamily="50" charset="-127"/>
                        <a:ea typeface="흥국씨앗 L" panose="020B0303000000000000" pitchFamily="50" charset="-127"/>
                        <a:cs typeface="+mn-cs"/>
                        <a:sym typeface="KoPubWorld돋움체 Bold"/>
                      </a:endParaRPr>
                    </a:p>
                  </a:txBody>
                  <a:tcPr marL="36000" marR="4300" marT="430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8635265"/>
                  </a:ext>
                </a:extLst>
              </a:tr>
              <a:tr h="228005">
                <a:tc>
                  <a:txBody>
                    <a:bodyPr/>
                    <a:lstStyle/>
                    <a:p>
                      <a:pPr marL="0" marR="0" indent="0" algn="ctr" defTabSz="914400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0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수술</a:t>
                      </a:r>
                    </a:p>
                  </a:txBody>
                  <a:tcPr marL="4300" marR="4300" marT="430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000" b="0" i="0" u="none" strike="noStrike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간편주요심뇌</a:t>
                      </a:r>
                      <a:r>
                        <a:rPr lang="en-US" altLang="ko-KR" sz="10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5</a:t>
                      </a:r>
                      <a:r>
                        <a:rPr lang="ko-KR" altLang="en-US" sz="1000" b="0" i="0" u="none" strike="noStrike" cap="none" spc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대혈관및양성뇌종양수술특약</a:t>
                      </a:r>
                      <a:endParaRPr lang="ko-KR" altLang="en-US" sz="1000" b="0" i="0" u="none" strike="noStrike" cap="none" spc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흥국씨앗 L" panose="020B0303000000000000" pitchFamily="50" charset="-127"/>
                        <a:ea typeface="흥국씨앗 L" panose="020B0303000000000000" pitchFamily="50" charset="-127"/>
                        <a:cs typeface="+mn-cs"/>
                        <a:sym typeface="KoPubWorld돋움체 Bold"/>
                      </a:endParaRPr>
                    </a:p>
                  </a:txBody>
                  <a:tcPr marL="36000" marR="4300" marT="430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43396140"/>
                  </a:ext>
                </a:extLst>
              </a:tr>
              <a:tr h="228005">
                <a:tc>
                  <a:txBody>
                    <a:bodyPr/>
                    <a:lstStyle/>
                    <a:p>
                      <a:pPr marL="0" marR="0" indent="0" algn="ctr" defTabSz="914400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0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수술</a:t>
                      </a:r>
                    </a:p>
                  </a:txBody>
                  <a:tcPr marL="4300" marR="4300" marT="430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000" b="0" i="0" u="none" strike="noStrike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간편</a:t>
                      </a:r>
                      <a:r>
                        <a:rPr lang="en-US" altLang="ko-KR" sz="1000" b="0" i="0" u="none" strike="noStrike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2</a:t>
                      </a:r>
                      <a:r>
                        <a:rPr lang="ko-KR" altLang="en-US" sz="10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대질병수술특약</a:t>
                      </a:r>
                    </a:p>
                  </a:txBody>
                  <a:tcPr marL="36000" marR="4300" marT="430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02668236"/>
                  </a:ext>
                </a:extLst>
              </a:tr>
              <a:tr h="228005">
                <a:tc>
                  <a:txBody>
                    <a:bodyPr/>
                    <a:lstStyle/>
                    <a:p>
                      <a:pPr marL="0" marR="0" indent="0" algn="ctr" defTabSz="914400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0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수술</a:t>
                      </a:r>
                    </a:p>
                  </a:txBody>
                  <a:tcPr marL="4300" marR="4300" marT="430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000" b="0" i="0" u="none" strike="noStrike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간편</a:t>
                      </a:r>
                      <a:r>
                        <a:rPr lang="en-US" altLang="ko-KR" sz="1000" b="0" i="0" u="none" strike="noStrike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1~5</a:t>
                      </a:r>
                      <a:r>
                        <a:rPr lang="ko-KR" altLang="en-US" sz="10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종재해수술특약</a:t>
                      </a:r>
                    </a:p>
                  </a:txBody>
                  <a:tcPr marL="36000" marR="4300" marT="430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02176387"/>
                  </a:ext>
                </a:extLst>
              </a:tr>
              <a:tr h="228005">
                <a:tc>
                  <a:txBody>
                    <a:bodyPr/>
                    <a:lstStyle/>
                    <a:p>
                      <a:pPr marL="0" marR="0" indent="0" algn="ctr" defTabSz="914400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0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수술</a:t>
                      </a:r>
                    </a:p>
                  </a:txBody>
                  <a:tcPr marL="4300" marR="4300" marT="430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000" b="0" i="0" u="none" strike="noStrike" cap="none" spc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간편주요심장질환수술특약</a:t>
                      </a:r>
                      <a:endParaRPr lang="ko-KR" altLang="en-US" sz="1000" b="0" i="0" u="none" strike="noStrike" cap="none" spc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흥국씨앗 L" panose="020B0303000000000000" pitchFamily="50" charset="-127"/>
                        <a:ea typeface="흥국씨앗 L" panose="020B0303000000000000" pitchFamily="50" charset="-127"/>
                        <a:cs typeface="+mn-cs"/>
                        <a:sym typeface="KoPubWorld돋움체 Bold"/>
                      </a:endParaRPr>
                    </a:p>
                  </a:txBody>
                  <a:tcPr marL="36000" marR="4300" marT="430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1881013"/>
                  </a:ext>
                </a:extLst>
              </a:tr>
              <a:tr h="228005">
                <a:tc>
                  <a:txBody>
                    <a:bodyPr/>
                    <a:lstStyle/>
                    <a:p>
                      <a:pPr marL="0" marR="0" indent="0" algn="ctr" defTabSz="914400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0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수술</a:t>
                      </a:r>
                    </a:p>
                  </a:txBody>
                  <a:tcPr marL="4300" marR="4300" marT="430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000" b="0" i="0" u="none" strike="noStrike" cap="none" spc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간편여성특정부인과질환수술특약</a:t>
                      </a:r>
                      <a:endParaRPr lang="ko-KR" altLang="en-US" sz="1000" b="0" i="0" u="none" strike="noStrike" cap="none" spc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흥국씨앗 L" panose="020B0303000000000000" pitchFamily="50" charset="-127"/>
                        <a:ea typeface="흥국씨앗 L" panose="020B0303000000000000" pitchFamily="50" charset="-127"/>
                        <a:cs typeface="+mn-cs"/>
                        <a:sym typeface="KoPubWorld돋움체 Bold"/>
                      </a:endParaRPr>
                    </a:p>
                  </a:txBody>
                  <a:tcPr marL="36000" marR="4300" marT="430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8943033"/>
                  </a:ext>
                </a:extLst>
              </a:tr>
              <a:tr h="228005">
                <a:tc>
                  <a:txBody>
                    <a:bodyPr/>
                    <a:lstStyle/>
                    <a:p>
                      <a:pPr marL="0" marR="0" indent="0" algn="ctr" defTabSz="914400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0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수술</a:t>
                      </a:r>
                    </a:p>
                  </a:txBody>
                  <a:tcPr marL="4300" marR="4300" marT="430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000" b="0" i="0" u="none" strike="noStrike" cap="none" spc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간편뇌혈관질환수술특약</a:t>
                      </a:r>
                      <a:endParaRPr lang="ko-KR" altLang="en-US" sz="1000" b="0" i="0" u="none" strike="noStrike" cap="none" spc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흥국씨앗 L" panose="020B0303000000000000" pitchFamily="50" charset="-127"/>
                        <a:ea typeface="흥국씨앗 L" panose="020B0303000000000000" pitchFamily="50" charset="-127"/>
                        <a:cs typeface="+mn-cs"/>
                        <a:sym typeface="KoPubWorld돋움체 Bold"/>
                      </a:endParaRPr>
                    </a:p>
                  </a:txBody>
                  <a:tcPr marL="36000" marR="4300" marT="430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36688785"/>
                  </a:ext>
                </a:extLst>
              </a:tr>
              <a:tr h="228005">
                <a:tc>
                  <a:txBody>
                    <a:bodyPr/>
                    <a:lstStyle/>
                    <a:p>
                      <a:pPr marL="0" marR="0" indent="0" algn="ctr" defTabSz="914400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0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수술</a:t>
                      </a:r>
                    </a:p>
                  </a:txBody>
                  <a:tcPr marL="4300" marR="4300" marT="430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000" b="0" i="0" u="none" strike="noStrike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간편요실금수술특약</a:t>
                      </a:r>
                      <a:r>
                        <a:rPr lang="en-US" altLang="ko-KR" sz="10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(</a:t>
                      </a:r>
                      <a:r>
                        <a:rPr lang="ko-KR" altLang="en-US" sz="10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연간</a:t>
                      </a:r>
                      <a:r>
                        <a:rPr lang="en-US" altLang="ko-KR" sz="10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1</a:t>
                      </a:r>
                      <a:r>
                        <a:rPr lang="ko-KR" altLang="en-US" sz="10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회한</a:t>
                      </a:r>
                      <a:r>
                        <a:rPr lang="en-US" altLang="ko-KR" sz="10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,</a:t>
                      </a:r>
                      <a:r>
                        <a:rPr lang="ko-KR" altLang="en-US" sz="10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급여</a:t>
                      </a:r>
                      <a:r>
                        <a:rPr lang="en-US" altLang="ko-KR" sz="10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)</a:t>
                      </a:r>
                    </a:p>
                  </a:txBody>
                  <a:tcPr marL="36000" marR="4300" marT="430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8215338"/>
                  </a:ext>
                </a:extLst>
              </a:tr>
              <a:tr h="228005">
                <a:tc>
                  <a:txBody>
                    <a:bodyPr/>
                    <a:lstStyle/>
                    <a:p>
                      <a:pPr marL="0" marR="0" indent="0" algn="ctr" defTabSz="914400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0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사망</a:t>
                      </a:r>
                    </a:p>
                  </a:txBody>
                  <a:tcPr marL="4300" marR="4300" marT="430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000" b="0" i="0" u="none" strike="noStrike" cap="none" spc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간편재해사망특약</a:t>
                      </a:r>
                      <a:endParaRPr lang="ko-KR" altLang="en-US" sz="1000" b="0" i="0" u="none" strike="noStrike" cap="none" spc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흥국씨앗 L" panose="020B0303000000000000" pitchFamily="50" charset="-127"/>
                        <a:ea typeface="흥국씨앗 L" panose="020B0303000000000000" pitchFamily="50" charset="-127"/>
                        <a:cs typeface="+mn-cs"/>
                        <a:sym typeface="KoPubWorld돋움체 Bold"/>
                      </a:endParaRPr>
                    </a:p>
                  </a:txBody>
                  <a:tcPr marL="36000" marR="4300" marT="430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9357512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752643" y="6029505"/>
            <a:ext cx="4962357" cy="3397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t">
            <a:spAutoFit/>
          </a:bodyPr>
          <a:lstStyle/>
          <a:p>
            <a:pPr marL="0" marR="0" lvl="0" indent="0" algn="l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/>
                <a:ea typeface="맑은 고딕"/>
                <a:cs typeface="+mj-cs"/>
                <a:sym typeface="맑은 고딕"/>
              </a:rPr>
              <a:t>*</a:t>
            </a:r>
            <a:r>
              <a:rPr kumimoji="0" lang="ko-KR" altLang="en-US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/>
                <a:ea typeface="맑은 고딕"/>
                <a:cs typeface="+mj-cs"/>
                <a:sym typeface="맑은 고딕"/>
              </a:rPr>
              <a:t>무배당</a:t>
            </a:r>
            <a:r>
              <a:rPr kumimoji="0" lang="en-US" altLang="ko-KR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/>
                <a:ea typeface="맑은 고딕"/>
                <a:cs typeface="+mj-cs"/>
                <a:sym typeface="맑은 고딕"/>
              </a:rPr>
              <a:t>, </a:t>
            </a:r>
            <a:r>
              <a:rPr kumimoji="0" lang="ko-KR" altLang="en-US" sz="11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/>
                <a:ea typeface="맑은 고딕"/>
                <a:cs typeface="+mj-cs"/>
                <a:sym typeface="맑은 고딕"/>
              </a:rPr>
              <a:t>갱신형</a:t>
            </a:r>
            <a:r>
              <a:rPr kumimoji="0" lang="ko-KR" altLang="en-US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/>
                <a:ea typeface="맑은 고딕"/>
                <a:cs typeface="+mj-cs"/>
                <a:sym typeface="맑은 고딕"/>
              </a:rPr>
              <a:t> 특약</a:t>
            </a:r>
            <a:endParaRPr kumimoji="0" lang="ko-KR" altLang="en-US" sz="11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/>
              <a:ea typeface="맑은 고딕"/>
              <a:cs typeface="+mj-cs"/>
              <a:sym typeface="맑은 고딕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937250" y="6029505"/>
            <a:ext cx="4962357" cy="3397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t">
            <a:spAutoFit/>
          </a:bodyPr>
          <a:lstStyle/>
          <a:p>
            <a:pPr marL="0" marR="0" lvl="0" indent="0" algn="l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/>
                <a:ea typeface="맑은 고딕"/>
                <a:cs typeface="+mj-cs"/>
                <a:sym typeface="맑은 고딕"/>
              </a:rPr>
              <a:t>*</a:t>
            </a:r>
            <a:r>
              <a:rPr kumimoji="0" lang="ko-KR" altLang="en-US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/>
                <a:ea typeface="맑은 고딕"/>
                <a:cs typeface="+mj-cs"/>
                <a:sym typeface="맑은 고딕"/>
              </a:rPr>
              <a:t>무배당</a:t>
            </a:r>
            <a:r>
              <a:rPr kumimoji="0" lang="en-US" altLang="ko-KR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/>
                <a:ea typeface="맑은 고딕"/>
                <a:cs typeface="+mj-cs"/>
                <a:sym typeface="맑은 고딕"/>
              </a:rPr>
              <a:t>, </a:t>
            </a:r>
            <a:r>
              <a:rPr kumimoji="0" lang="ko-KR" altLang="en-US" sz="11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/>
                <a:ea typeface="맑은 고딕"/>
                <a:cs typeface="+mj-cs"/>
                <a:sym typeface="맑은 고딕"/>
              </a:rPr>
              <a:t>갱신형</a:t>
            </a:r>
            <a:r>
              <a:rPr kumimoji="0" lang="ko-KR" altLang="en-US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/>
                <a:ea typeface="맑은 고딕"/>
                <a:cs typeface="+mj-cs"/>
                <a:sym typeface="맑은 고딕"/>
              </a:rPr>
              <a:t> 특약</a:t>
            </a:r>
            <a:endParaRPr kumimoji="0" lang="ko-KR" altLang="en-US" sz="11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/>
              <a:ea typeface="맑은 고딕"/>
              <a:cs typeface="+mj-cs"/>
              <a:sym typeface="맑은 고딕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0634" y="6286057"/>
            <a:ext cx="80536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*</a:t>
            </a:r>
            <a:r>
              <a:rPr kumimoji="0" lang="ko-KR" altLang="en-US" sz="9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갱신형상품</a:t>
            </a:r>
            <a:r>
              <a:rPr kumimoji="0" lang="ko-KR" alt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 및 갱신형특약의 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경우 </a:t>
            </a:r>
            <a:r>
              <a:rPr kumimoji="0" lang="ko-KR" altLang="en-US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갱신시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 보험료가 인상될 수 있습니다</a:t>
            </a: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. 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각 </a:t>
            </a:r>
            <a:r>
              <a:rPr kumimoji="0" lang="ko-KR" altLang="en-US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해당특약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 가입시 보장이며 기타 자세한 사항은 약관 및 </a:t>
            </a:r>
            <a:r>
              <a:rPr kumimoji="0" lang="ko-KR" altLang="en-US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상품설명서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 참조 바랍니다</a:t>
            </a: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.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경기천년제목 Medium" panose="02020603020101020101" pitchFamily="18" charset="-127"/>
              <a:ea typeface="경기천년제목 Medium" panose="02020603020101020101" pitchFamily="18" charset="-127"/>
              <a:cs typeface="Helvetica"/>
              <a:sym typeface="맑은 고딕"/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latinLnBrk="0" hangingPunct="0"/>
            <a:fld id="{86CB4B4D-7CA3-9044-876B-883B54F8677D}" type="slidenum">
              <a:rPr lang="en-US" altLang="ko-KR" kern="0" smtClean="0">
                <a:solidFill>
                  <a:srgbClr val="222222"/>
                </a:solidFill>
              </a:rPr>
              <a:pPr latinLnBrk="0" hangingPunct="0"/>
              <a:t>21</a:t>
            </a:fld>
            <a:r>
              <a:rPr lang="en-US" altLang="ko-KR" kern="0" smtClean="0">
                <a:solidFill>
                  <a:srgbClr val="222222"/>
                </a:solidFill>
              </a:rPr>
              <a:t>/22</a:t>
            </a:r>
            <a:endParaRPr lang="en-US" altLang="ko-KR" kern="0" dirty="0">
              <a:solidFill>
                <a:srgbClr val="22222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5776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dissolve/>
      </p:transition>
    </mc:Choice>
    <mc:Fallback xmlns:a14="http://schemas.microsoft.com/office/drawing/2010/main" xmlns:m="http://schemas.openxmlformats.org/officeDocument/2006/math" xmlns="">
      <p:transition spd="fast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705651" y="2710486"/>
            <a:ext cx="5629835" cy="91622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2201" tIns="42201" rIns="42201" bIns="42201" numCol="1" spcCol="38100" rtlCol="0" anchor="t">
            <a:sp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5400" b="0" i="0" u="none" strike="noStrike" kern="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감사합니다</a:t>
            </a:r>
            <a:r>
              <a:rPr kumimoji="0" lang="en-US" altLang="ko-KR" sz="5400" b="0" i="0" u="none" strike="noStrike" kern="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20342" y="4088552"/>
            <a:ext cx="5629835" cy="5930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2201" tIns="42201" rIns="42201" bIns="42201" numCol="1" spcCol="38100" rtlCol="0" anchor="t">
            <a:sp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300" b="0" i="0" u="none" strike="noStrike" kern="0" cap="none" spc="0" normalizeH="0" baseline="0" noProof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2024.01</a:t>
            </a:r>
            <a:endParaRPr kumimoji="0" lang="ko-KR" altLang="en-US" sz="3300" b="0" i="0" u="none" strike="noStrike" kern="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cs typeface="Helvetica"/>
              <a:sym typeface="맑은 고딕"/>
            </a:endParaRPr>
          </a:p>
        </p:txBody>
      </p:sp>
      <p:pic>
        <p:nvPicPr>
          <p:cNvPr id="16" name="그림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875" y="587830"/>
            <a:ext cx="1707556" cy="456295"/>
          </a:xfrm>
          <a:prstGeom prst="rect">
            <a:avLst/>
          </a:prstGeom>
        </p:spPr>
      </p:pic>
      <p:pic>
        <p:nvPicPr>
          <p:cNvPr id="2" name="그림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8742" y="868989"/>
            <a:ext cx="5441610" cy="4328238"/>
          </a:xfrm>
          <a:prstGeom prst="rect">
            <a:avLst/>
          </a:prstGeom>
        </p:spPr>
      </p:pic>
      <p:sp>
        <p:nvSpPr>
          <p:cNvPr id="4" name="슬라이드 번호 개체 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latinLnBrk="0" hangingPunct="0"/>
            <a:fld id="{86CB4B4D-7CA3-9044-876B-883B54F8677D}" type="slidenum">
              <a:rPr lang="en-US" altLang="ko-KR" kern="0" smtClean="0">
                <a:solidFill>
                  <a:srgbClr val="222222"/>
                </a:solidFill>
              </a:rPr>
              <a:pPr latinLnBrk="0" hangingPunct="0"/>
              <a:t>22</a:t>
            </a:fld>
            <a:r>
              <a:rPr lang="en-US" altLang="ko-KR" kern="0" smtClean="0">
                <a:solidFill>
                  <a:srgbClr val="222222"/>
                </a:solidFill>
              </a:rPr>
              <a:t>/22</a:t>
            </a:r>
            <a:endParaRPr lang="en-US" altLang="ko-KR" kern="0" dirty="0">
              <a:solidFill>
                <a:srgbClr val="222222"/>
              </a:solidFill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731777" y="5197227"/>
            <a:ext cx="947031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800" b="0" i="0" u="none" strike="noStrike" kern="10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Helvetica"/>
                <a:sym typeface="맑은 고딕"/>
              </a:rPr>
              <a:t>영업교육자료의 전체 또는 일부를 발췌하여 고객에게 </a:t>
            </a:r>
            <a:r>
              <a:rPr kumimoji="1" lang="ko-KR" altLang="en-US" sz="800" b="0" i="0" u="none" strike="noStrike" kern="10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Helvetica"/>
                <a:sym typeface="맑은 고딕"/>
              </a:rPr>
              <a:t>배포시</a:t>
            </a:r>
            <a:r>
              <a:rPr kumimoji="1" lang="ko-KR" altLang="en-US" sz="800" b="0" i="0" u="none" strike="noStrike" kern="10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Helvetica"/>
                <a:sym typeface="맑은 고딕"/>
              </a:rPr>
              <a:t> </a:t>
            </a:r>
            <a:r>
              <a:rPr kumimoji="1" lang="ko-KR" altLang="en-US" sz="800" b="0" i="0" u="none" strike="noStrike" kern="10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Helvetica"/>
                <a:sym typeface="맑은 고딕"/>
              </a:rPr>
              <a:t>미승인</a:t>
            </a:r>
            <a:r>
              <a:rPr kumimoji="1" lang="ko-KR" altLang="en-US" sz="800" b="0" i="0" u="none" strike="noStrike" kern="10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Helvetica"/>
                <a:sym typeface="맑은 고딕"/>
              </a:rPr>
              <a:t> 자료로 간주됩니다</a:t>
            </a:r>
            <a:r>
              <a:rPr kumimoji="1" lang="en-US" altLang="ko-KR" sz="800" b="0" i="0" u="none" strike="noStrike" kern="10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Helvetica"/>
                <a:sym typeface="맑은 고딕"/>
              </a:rPr>
              <a:t>.</a:t>
            </a:r>
          </a:p>
          <a:p>
            <a:pPr marL="0" marR="0" lvl="0" indent="0" algn="l" defTabSz="457200" rtl="0" eaLnBrk="1" fontAlgn="base" latinLnBrk="1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800" b="0" i="0" u="none" strike="noStrike" kern="10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Helvetica"/>
                <a:sym typeface="맑은 고딕"/>
              </a:rPr>
              <a:t>미승인안내장 제작 및 배포 불가</a:t>
            </a:r>
            <a:r>
              <a:rPr kumimoji="1" lang="en-US" altLang="ko-KR" sz="800" b="0" i="0" u="none" strike="noStrike" kern="10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Helvetica"/>
                <a:sym typeface="맑은 고딕"/>
              </a:rPr>
              <a:t> : </a:t>
            </a:r>
            <a:r>
              <a:rPr kumimoji="1" lang="ko-KR" altLang="en-US" sz="800" b="0" i="0" u="none" strike="noStrike" kern="10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Helvetica"/>
                <a:sym typeface="맑은 고딕"/>
              </a:rPr>
              <a:t>블로그</a:t>
            </a:r>
            <a:r>
              <a:rPr kumimoji="1" lang="en-US" altLang="ko-KR" sz="800" b="0" i="0" u="none" strike="noStrike" kern="10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Helvetica"/>
                <a:sym typeface="맑은 고딕"/>
              </a:rPr>
              <a:t>, </a:t>
            </a:r>
            <a:r>
              <a:rPr kumimoji="1" lang="ko-KR" altLang="en-US" sz="800" b="0" i="0" u="none" strike="noStrike" kern="10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Helvetica"/>
                <a:sym typeface="맑은 고딕"/>
              </a:rPr>
              <a:t>유튜브</a:t>
            </a:r>
            <a:r>
              <a:rPr kumimoji="1" lang="en-US" altLang="ko-KR" sz="800" b="0" i="0" u="none" strike="noStrike" kern="10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Helvetica"/>
                <a:sym typeface="맑은 고딕"/>
              </a:rPr>
              <a:t> </a:t>
            </a:r>
            <a:r>
              <a:rPr kumimoji="1" lang="ko-KR" altLang="en-US" sz="800" b="0" i="0" u="none" strike="noStrike" kern="10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Helvetica"/>
                <a:sym typeface="맑은 고딕"/>
              </a:rPr>
              <a:t>및 </a:t>
            </a:r>
            <a:r>
              <a:rPr kumimoji="1" lang="en-US" altLang="ko-KR" sz="800" b="0" i="0" u="none" strike="noStrike" kern="10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Helvetica"/>
                <a:sym typeface="맑은 고딕"/>
              </a:rPr>
              <a:t>SNS</a:t>
            </a:r>
            <a:r>
              <a:rPr kumimoji="1" lang="ko-KR" altLang="en-US" sz="800" b="0" i="0" u="none" strike="noStrike" kern="10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Helvetica"/>
                <a:sym typeface="맑은 고딕"/>
              </a:rPr>
              <a:t>등을 통하여</a:t>
            </a:r>
            <a:r>
              <a:rPr kumimoji="1" lang="en-US" altLang="ko-KR" sz="800" b="0" i="0" u="none" strike="noStrike" kern="10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Helvetica"/>
                <a:sym typeface="맑은 고딕"/>
              </a:rPr>
              <a:t>  </a:t>
            </a:r>
            <a:r>
              <a:rPr kumimoji="1" lang="ko-KR" altLang="en-US" sz="800" b="0" i="0" u="none" strike="noStrike" kern="10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Helvetica"/>
                <a:sym typeface="맑은 고딕"/>
              </a:rPr>
              <a:t>미승인</a:t>
            </a:r>
            <a:r>
              <a:rPr kumimoji="1" lang="ko-KR" altLang="en-US" sz="800" b="0" i="0" u="none" strike="noStrike" kern="10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Helvetica"/>
                <a:sym typeface="맑은 고딕"/>
              </a:rPr>
              <a:t> 광고물 </a:t>
            </a:r>
            <a:r>
              <a:rPr kumimoji="1" lang="ko-KR" altLang="en-US" sz="800" b="0" i="0" u="none" strike="noStrike" kern="10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Helvetica"/>
                <a:sym typeface="맑은 고딕"/>
              </a:rPr>
              <a:t>노출금지</a:t>
            </a:r>
            <a:r>
              <a:rPr kumimoji="1" lang="en-US" altLang="ko-KR" sz="800" b="0" i="0" u="none" strike="noStrike" kern="10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Helvetica"/>
                <a:sym typeface="맑은 고딕"/>
              </a:rPr>
              <a:t>, </a:t>
            </a:r>
            <a:r>
              <a:rPr kumimoji="1" lang="ko-KR" altLang="en-US" sz="800" b="0" i="0" u="none" strike="noStrike" kern="10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Helvetica"/>
                <a:sym typeface="맑은 고딕"/>
              </a:rPr>
              <a:t>위반시 </a:t>
            </a:r>
            <a:r>
              <a:rPr kumimoji="1" lang="ko-KR" altLang="en-US" sz="800" b="0" i="0" u="none" strike="noStrike" kern="10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Helvetica"/>
                <a:sym typeface="맑은 고딕"/>
              </a:rPr>
              <a:t>양정규정</a:t>
            </a:r>
            <a:r>
              <a:rPr kumimoji="1" lang="ko-KR" altLang="en-US" sz="800" b="0" i="0" u="none" strike="noStrike" kern="10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Helvetica"/>
                <a:sym typeface="맑은 고딕"/>
              </a:rPr>
              <a:t> 적용</a:t>
            </a:r>
            <a:r>
              <a:rPr kumimoji="1" lang="en-US" altLang="ko-KR" sz="800" b="0" i="0" u="none" strike="noStrike" kern="10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Helvetica"/>
                <a:sym typeface="맑은 고딕"/>
              </a:rPr>
              <a:t>(</a:t>
            </a:r>
            <a:r>
              <a:rPr kumimoji="1" lang="ko-KR" altLang="en-US" sz="800" b="0" i="0" u="none" strike="noStrike" kern="10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Helvetica"/>
                <a:sym typeface="맑은 고딕"/>
              </a:rPr>
              <a:t>허위〮과장광고</a:t>
            </a:r>
            <a:r>
              <a:rPr kumimoji="1" lang="ko-KR" altLang="en-US" sz="800" b="0" i="0" u="none" strike="noStrike" kern="10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Helvetica"/>
                <a:sym typeface="맑은 고딕"/>
              </a:rPr>
              <a:t> </a:t>
            </a:r>
            <a:r>
              <a:rPr kumimoji="1" lang="en-US" altLang="ko-KR" sz="800" b="0" i="0" u="none" strike="noStrike" kern="10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Helvetica"/>
                <a:sym typeface="맑은 고딕"/>
              </a:rPr>
              <a:t>20p / </a:t>
            </a:r>
            <a:r>
              <a:rPr kumimoji="1" lang="ko-KR" altLang="en-US" sz="800" b="0" i="0" u="none" strike="noStrike" kern="10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Helvetica"/>
                <a:sym typeface="맑은 고딕"/>
              </a:rPr>
              <a:t>미승인안내장 </a:t>
            </a:r>
            <a:r>
              <a:rPr kumimoji="1" lang="en-US" altLang="ko-KR" sz="800" b="0" i="0" u="none" strike="noStrike" kern="10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Helvetica"/>
                <a:sym typeface="맑은 고딕"/>
              </a:rPr>
              <a:t>15p)</a:t>
            </a:r>
          </a:p>
          <a:p>
            <a:pPr marL="0" marR="0" lvl="0" indent="0" algn="l" defTabSz="457200" rtl="0" eaLnBrk="1" fontAlgn="base" latinLnBrk="1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800" b="0" i="0" u="none" strike="noStrike" kern="10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Helvetica"/>
                <a:sym typeface="맑은 고딕"/>
              </a:rPr>
              <a:t>불법안내자료 및 </a:t>
            </a:r>
            <a:r>
              <a:rPr kumimoji="1" lang="ko-KR" altLang="en-US" sz="800" b="0" i="0" u="none" strike="noStrike" kern="10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Helvetica"/>
                <a:sym typeface="맑은 고딕"/>
              </a:rPr>
              <a:t>배표행위</a:t>
            </a:r>
            <a:r>
              <a:rPr kumimoji="1" lang="ko-KR" altLang="en-US" sz="800" b="0" i="0" u="none" strike="noStrike" kern="10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Helvetica"/>
                <a:sym typeface="맑은 고딕"/>
              </a:rPr>
              <a:t> </a:t>
            </a:r>
            <a:r>
              <a:rPr kumimoji="1" lang="ko-KR" altLang="en-US" sz="800" b="0" i="0" u="none" strike="noStrike" kern="10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Helvetica"/>
                <a:sym typeface="맑은 고딕"/>
              </a:rPr>
              <a:t>발견시</a:t>
            </a:r>
            <a:r>
              <a:rPr kumimoji="1" lang="en-US" altLang="ko-KR" sz="800" b="0" i="0" u="none" strike="noStrike" kern="10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Helvetica"/>
                <a:sym typeface="맑은 고딕"/>
              </a:rPr>
              <a:t>   </a:t>
            </a:r>
            <a:r>
              <a:rPr kumimoji="1" lang="ko-KR" altLang="en-US" sz="800" b="0" i="0" u="none" strike="noStrike" kern="10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Helvetica"/>
                <a:sym typeface="맑은 고딕"/>
              </a:rPr>
              <a:t>제보안내</a:t>
            </a:r>
            <a:r>
              <a:rPr kumimoji="1" lang="ko-KR" altLang="en-US" sz="800" b="0" i="0" u="none" strike="noStrike" kern="10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Helvetica"/>
                <a:sym typeface="맑은 고딕"/>
              </a:rPr>
              <a:t> </a:t>
            </a:r>
            <a:r>
              <a:rPr kumimoji="1" lang="en-US" altLang="ko-KR" sz="800" b="0" i="0" u="none" strike="noStrike" kern="10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Helvetica"/>
                <a:sym typeface="맑은 고딕"/>
              </a:rPr>
              <a:t>(</a:t>
            </a:r>
            <a:r>
              <a:rPr kumimoji="1" lang="ko-KR" altLang="en-US" sz="800" b="0" i="0" u="none" strike="noStrike" kern="10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Helvetica"/>
                <a:sym typeface="맑은 고딕"/>
              </a:rPr>
              <a:t>흥국생명 홈페이지 </a:t>
            </a:r>
            <a:r>
              <a:rPr kumimoji="1" lang="en-US" altLang="ko-KR" sz="800" b="0" i="0" u="none" strike="noStrike" kern="10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Helvetica"/>
                <a:sym typeface="맑은 고딕"/>
              </a:rPr>
              <a:t>&gt; </a:t>
            </a:r>
            <a:r>
              <a:rPr kumimoji="1" lang="ko-KR" altLang="en-US" sz="800" b="0" i="0" u="none" strike="noStrike" kern="10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Helvetica"/>
                <a:sym typeface="맑은 고딕"/>
              </a:rPr>
              <a:t>회사소개 </a:t>
            </a:r>
            <a:r>
              <a:rPr kumimoji="1" lang="en-US" altLang="ko-KR" sz="800" b="0" i="0" u="none" strike="noStrike" kern="10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Helvetica"/>
                <a:sym typeface="맑은 고딕"/>
              </a:rPr>
              <a:t>&gt; </a:t>
            </a:r>
            <a:r>
              <a:rPr kumimoji="1" lang="ko-KR" altLang="en-US" sz="800" b="0" i="0" u="none" strike="noStrike" kern="10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Helvetica"/>
                <a:sym typeface="맑은 고딕"/>
              </a:rPr>
              <a:t>윤리경영</a:t>
            </a:r>
            <a:r>
              <a:rPr kumimoji="1" lang="en-US" altLang="ko-KR" sz="800" b="0" i="0" u="none" strike="noStrike" kern="10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Helvetica"/>
                <a:sym typeface="맑은 고딕"/>
              </a:rPr>
              <a:t>&gt;</a:t>
            </a:r>
            <a:r>
              <a:rPr kumimoji="1" lang="ko-KR" altLang="en-US" sz="800" b="0" i="0" u="none" strike="noStrike" kern="10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Helvetica"/>
                <a:sym typeface="맑은 고딕"/>
              </a:rPr>
              <a:t> </a:t>
            </a:r>
            <a:r>
              <a:rPr kumimoji="1" lang="ko-KR" altLang="en-US" sz="800" b="0" i="0" u="none" strike="noStrike" kern="10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Helvetica"/>
                <a:sym typeface="맑은 고딕"/>
              </a:rPr>
              <a:t>부조리신고</a:t>
            </a:r>
            <a:r>
              <a:rPr kumimoji="1" lang="en-US" altLang="ko-KR" sz="800" b="0" i="0" u="none" strike="noStrike" kern="10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Helvetica"/>
                <a:sym typeface="맑은 고딕"/>
              </a:rPr>
              <a:t>)</a:t>
            </a:r>
          </a:p>
          <a:p>
            <a:pPr marL="0" marR="0" lvl="0" indent="0" algn="l" defTabSz="457200" rtl="0" eaLnBrk="1" fontAlgn="base" latinLnBrk="1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800" b="0" i="0" u="none" strike="noStrike" kern="10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Helvetica"/>
                <a:sym typeface="맑은 고딕"/>
              </a:rPr>
              <a:t>승인번호 </a:t>
            </a:r>
            <a:r>
              <a:rPr kumimoji="1" lang="en-US" altLang="ko-KR" sz="800" b="0" i="0" u="none" strike="noStrike" kern="10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Helvetica"/>
                <a:sym typeface="맑은 고딕"/>
              </a:rPr>
              <a:t>: </a:t>
            </a:r>
            <a:r>
              <a:rPr kumimoji="1" lang="ko-KR" altLang="en-US" sz="800" b="0" i="0" u="none" strike="noStrike" kern="10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Helvetica"/>
                <a:sym typeface="맑은 고딕"/>
              </a:rPr>
              <a:t>제</a:t>
            </a:r>
            <a:r>
              <a:rPr kumimoji="1" lang="en-US" altLang="ko-KR" sz="800" b="0" i="0" u="none" strike="noStrike" kern="10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Helvetica"/>
                <a:sym typeface="맑은 고딕"/>
              </a:rPr>
              <a:t>23-IA1-000110</a:t>
            </a:r>
            <a:r>
              <a:rPr kumimoji="1" lang="ko-KR" altLang="en-US" sz="800" b="0" i="0" u="none" strike="noStrike" kern="10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Helvetica"/>
                <a:sym typeface="맑은 고딕"/>
              </a:rPr>
              <a:t>호</a:t>
            </a:r>
            <a:r>
              <a:rPr kumimoji="1" lang="en-US" altLang="ko-KR" sz="800" b="0" i="0" u="none" strike="noStrike" kern="10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Helvetica"/>
                <a:sym typeface="맑은 고딕"/>
              </a:rPr>
              <a:t>(</a:t>
            </a:r>
            <a:r>
              <a:rPr kumimoji="1" lang="en-US" altLang="ko-KR" sz="800" b="0" i="0" u="none" strike="noStrike" kern="10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Helvetica"/>
                <a:sym typeface="맑은 고딕"/>
              </a:rPr>
              <a:t>2023.12.27~2024.12.26 </a:t>
            </a:r>
            <a:r>
              <a:rPr kumimoji="1" lang="ko-KR" altLang="en-US" sz="800" b="0" i="0" u="none" strike="noStrike" kern="10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Helvetica"/>
                <a:sym typeface="맑은 고딕"/>
              </a:rPr>
              <a:t>또는 </a:t>
            </a:r>
            <a:r>
              <a:rPr kumimoji="1" lang="ko-KR" altLang="en-US" sz="800" b="0" i="0" u="none" strike="noStrike" kern="10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Helvetica"/>
                <a:sym typeface="맑은 고딕"/>
              </a:rPr>
              <a:t>개정시</a:t>
            </a:r>
            <a:r>
              <a:rPr kumimoji="1" lang="en-US" altLang="ko-KR" sz="800" b="0" i="0" u="none" strike="noStrike" kern="10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Helvetica"/>
                <a:sym typeface="맑은 고딕"/>
              </a:rPr>
              <a:t>)</a:t>
            </a:r>
            <a:endParaRPr kumimoji="1" lang="ko-KR" altLang="en-US" sz="800" b="0" i="0" u="none" strike="noStrike" kern="10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흥국씨앗 L" panose="020B0303000000000000" pitchFamily="50" charset="-127"/>
              <a:ea typeface="흥국씨앗 L" panose="020B0303000000000000" pitchFamily="50" charset="-127"/>
              <a:cs typeface="Helvetica"/>
              <a:sym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1487452698"/>
      </p:ext>
    </p:extLst>
  </p:cSld>
  <p:clrMapOvr>
    <a:masterClrMapping/>
  </p:clrMapOvr>
  <p:transition spd="med"/>
  <p:timing>
    <p:tnLst>
      <p:par>
        <p:cTn id="1" dur="indefinite" restart="never" fill="hold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ko-KR" altLang="en-US" dirty="0">
                <a:latin typeface="흥국씨앗 B" panose="020B0803000000000000" pitchFamily="50" charset="-127"/>
                <a:ea typeface="흥국씨앗 B" panose="020B0803000000000000" pitchFamily="50" charset="-127"/>
              </a:rPr>
              <a:t>금융소비자보호법</a:t>
            </a:r>
            <a:r>
              <a:rPr lang="en-US" altLang="ko-KR" dirty="0">
                <a:latin typeface="흥국씨앗 B" panose="020B0803000000000000" pitchFamily="50" charset="-127"/>
                <a:ea typeface="흥국씨앗 B" panose="020B0803000000000000" pitchFamily="50" charset="-127"/>
              </a:rPr>
              <a:t>(</a:t>
            </a:r>
            <a:r>
              <a:rPr lang="ko-KR" altLang="en-US" dirty="0" err="1">
                <a:latin typeface="흥국씨앗 B" panose="020B0803000000000000" pitchFamily="50" charset="-127"/>
                <a:ea typeface="흥국씨앗 B" panose="020B0803000000000000" pitchFamily="50" charset="-127"/>
              </a:rPr>
              <a:t>금소법</a:t>
            </a:r>
            <a:r>
              <a:rPr lang="en-US" altLang="ko-KR" dirty="0">
                <a:latin typeface="흥국씨앗 B" panose="020B0803000000000000" pitchFamily="50" charset="-127"/>
                <a:ea typeface="흥국씨앗 B" panose="020B0803000000000000" pitchFamily="50" charset="-127"/>
              </a:rPr>
              <a:t>)</a:t>
            </a:r>
            <a:endParaRPr lang="ko-KR" altLang="en-US" dirty="0">
              <a:latin typeface="흥국씨앗 B" panose="020B0803000000000000" pitchFamily="50" charset="-127"/>
              <a:ea typeface="흥국씨앗 B" panose="020B0803000000000000" pitchFamily="50" charset="-127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C1B6D05-2CA5-3153-4624-2D972075CFC9}"/>
              </a:ext>
            </a:extLst>
          </p:cNvPr>
          <p:cNvSpPr txBox="1"/>
          <p:nvPr/>
        </p:nvSpPr>
        <p:spPr>
          <a:xfrm>
            <a:off x="5200320" y="965671"/>
            <a:ext cx="1802096" cy="4474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457200" latinLnBrk="0"/>
            <a:r>
              <a:rPr lang="en-US" altLang="ko-KR" sz="2308" dirty="0">
                <a:solidFill>
                  <a:srgbClr val="54878A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6</a:t>
            </a:r>
            <a:r>
              <a:rPr lang="ko-KR" altLang="en-US" sz="2308" dirty="0">
                <a:solidFill>
                  <a:srgbClr val="54878A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대 판매원칙</a:t>
            </a:r>
          </a:p>
        </p:txBody>
      </p:sp>
      <p:sp>
        <p:nvSpPr>
          <p:cNvPr id="4" name="사각형: 둥근 모서리 6">
            <a:extLst>
              <a:ext uri="{FF2B5EF4-FFF2-40B4-BE49-F238E27FC236}">
                <a16:creationId xmlns:a16="http://schemas.microsoft.com/office/drawing/2014/main" id="{A0EC3B8C-9838-E5E8-D19F-090576252E1A}"/>
              </a:ext>
            </a:extLst>
          </p:cNvPr>
          <p:cNvSpPr/>
          <p:nvPr/>
        </p:nvSpPr>
        <p:spPr>
          <a:xfrm>
            <a:off x="2105974" y="1437627"/>
            <a:ext cx="7980052" cy="643331"/>
          </a:xfrm>
          <a:prstGeom prst="roundRect">
            <a:avLst>
              <a:gd name="adj" fmla="val 7480"/>
            </a:avLst>
          </a:prstGeom>
          <a:noFill/>
          <a:ln w="19050">
            <a:solidFill>
              <a:srgbClr val="93BBBD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latinLnBrk="0"/>
            <a:endParaRPr lang="ko-KR" altLang="en-US" sz="1662">
              <a:solidFill>
                <a:prstClr val="white"/>
              </a:solidFill>
              <a:latin typeface="흥국씨앗 B" panose="020B0803000000000000" pitchFamily="50" charset="-127"/>
              <a:ea typeface="흥국씨앗 B" panose="020B0803000000000000" pitchFamily="50" charset="-127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98394A5-4508-35ED-7891-E66C4EBA8A7F}"/>
              </a:ext>
            </a:extLst>
          </p:cNvPr>
          <p:cNvSpPr txBox="1"/>
          <p:nvPr/>
        </p:nvSpPr>
        <p:spPr>
          <a:xfrm>
            <a:off x="2158295" y="1428114"/>
            <a:ext cx="2116285" cy="6718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latinLnBrk="0">
              <a:lnSpc>
                <a:spcPct val="120000"/>
              </a:lnSpc>
            </a:pPr>
            <a:r>
              <a:rPr lang="ko-KR" altLang="en-US" sz="1569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① 적합성</a:t>
            </a:r>
            <a:r>
              <a:rPr lang="ko-KR" altLang="en-US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의 원칙</a:t>
            </a:r>
            <a:r>
              <a:rPr lang="en-US" altLang="ko-KR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(</a:t>
            </a:r>
            <a:r>
              <a:rPr lang="ko-KR" altLang="en-US" sz="1200" dirty="0" err="1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권유시</a:t>
            </a:r>
            <a:r>
              <a:rPr lang="en-US" altLang="ko-KR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)</a:t>
            </a:r>
            <a:r>
              <a:rPr lang="ko-KR" altLang="en-US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 </a:t>
            </a:r>
            <a:endParaRPr lang="en-US" altLang="ko-KR" sz="1200" dirty="0">
              <a:solidFill>
                <a:prstClr val="black"/>
              </a:solidFill>
              <a:latin typeface="흥국씨앗 B" panose="020B0803000000000000" pitchFamily="50" charset="-127"/>
              <a:ea typeface="흥국씨앗 B" panose="020B0803000000000000" pitchFamily="50" charset="-127"/>
            </a:endParaRPr>
          </a:p>
          <a:p>
            <a:pPr defTabSz="457200" latinLnBrk="0">
              <a:lnSpc>
                <a:spcPct val="120000"/>
              </a:lnSpc>
            </a:pPr>
            <a:r>
              <a:rPr lang="ko-KR" altLang="en-US" sz="1569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② 적정성</a:t>
            </a:r>
            <a:r>
              <a:rPr lang="ko-KR" altLang="en-US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의 원칙</a:t>
            </a:r>
            <a:r>
              <a:rPr lang="en-US" altLang="ko-KR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(</a:t>
            </a:r>
            <a:r>
              <a:rPr lang="ko-KR" altLang="en-US" sz="1200" dirty="0" err="1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비권유시</a:t>
            </a:r>
            <a:r>
              <a:rPr lang="en-US" altLang="ko-KR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)</a:t>
            </a:r>
            <a:endParaRPr lang="ko-KR" altLang="en-US" sz="1200" dirty="0">
              <a:solidFill>
                <a:prstClr val="black"/>
              </a:solidFill>
              <a:latin typeface="흥국씨앗 B" panose="020B0803000000000000" pitchFamily="50" charset="-127"/>
              <a:ea typeface="흥국씨앗 B" panose="020B0803000000000000" pitchFamily="50" charset="-127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D7FFA67-4A2F-DB40-C81E-2251C780BF81}"/>
              </a:ext>
            </a:extLst>
          </p:cNvPr>
          <p:cNvSpPr txBox="1"/>
          <p:nvPr/>
        </p:nvSpPr>
        <p:spPr>
          <a:xfrm>
            <a:off x="4515075" y="1471620"/>
            <a:ext cx="516047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latinLnBrk="0">
              <a:lnSpc>
                <a:spcPct val="120000"/>
              </a:lnSpc>
            </a:pPr>
            <a:r>
              <a:rPr lang="ko-KR" altLang="en-US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▶ </a:t>
            </a:r>
            <a:r>
              <a:rPr lang="ko-KR" altLang="en-US" sz="1200" dirty="0" err="1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변액보험</a:t>
            </a:r>
            <a:r>
              <a:rPr lang="en-US" altLang="ko-KR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, </a:t>
            </a:r>
            <a:r>
              <a:rPr lang="ko-KR" altLang="en-US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대출 상품에 대해 고객의 정보를 파악하여 부적합한 상품 판매금지</a:t>
            </a:r>
            <a:endParaRPr lang="en-US" altLang="ko-KR" sz="1200" dirty="0">
              <a:solidFill>
                <a:prstClr val="black"/>
              </a:solidFill>
              <a:latin typeface="흥국씨앗 B" panose="020B0803000000000000" pitchFamily="50" charset="-127"/>
              <a:ea typeface="흥국씨앗 B" panose="020B0803000000000000" pitchFamily="50" charset="-127"/>
            </a:endParaRPr>
          </a:p>
          <a:p>
            <a:pPr defTabSz="457200" latinLnBrk="0">
              <a:lnSpc>
                <a:spcPct val="120000"/>
              </a:lnSpc>
            </a:pPr>
            <a:r>
              <a:rPr lang="en-US" altLang="ko-KR" sz="1200" dirty="0">
                <a:solidFill>
                  <a:srgbClr val="FF0066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    (</a:t>
            </a:r>
            <a:r>
              <a:rPr lang="ko-KR" altLang="en-US" sz="1200" dirty="0">
                <a:solidFill>
                  <a:srgbClr val="FF0066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적합성 정보조작 금지</a:t>
            </a:r>
            <a:r>
              <a:rPr lang="en-US" altLang="ko-KR" sz="1200" dirty="0">
                <a:solidFill>
                  <a:srgbClr val="FF0066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)</a:t>
            </a:r>
          </a:p>
        </p:txBody>
      </p:sp>
      <p:sp>
        <p:nvSpPr>
          <p:cNvPr id="7" name="사각형: 둥근 모서리 4">
            <a:extLst>
              <a:ext uri="{FF2B5EF4-FFF2-40B4-BE49-F238E27FC236}">
                <a16:creationId xmlns:a16="http://schemas.microsoft.com/office/drawing/2014/main" id="{42A8565B-73DD-C8A4-E566-EDA3C6CBE941}"/>
              </a:ext>
            </a:extLst>
          </p:cNvPr>
          <p:cNvSpPr/>
          <p:nvPr/>
        </p:nvSpPr>
        <p:spPr>
          <a:xfrm>
            <a:off x="2105974" y="2176329"/>
            <a:ext cx="7980052" cy="576851"/>
          </a:xfrm>
          <a:prstGeom prst="roundRect">
            <a:avLst>
              <a:gd name="adj" fmla="val 7480"/>
            </a:avLst>
          </a:prstGeom>
          <a:noFill/>
          <a:ln w="19050">
            <a:solidFill>
              <a:srgbClr val="93BBBD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latinLnBrk="0"/>
            <a:endParaRPr lang="ko-KR" altLang="en-US" sz="1662">
              <a:solidFill>
                <a:prstClr val="white"/>
              </a:solidFill>
              <a:latin typeface="흥국씨앗 B" panose="020B0803000000000000" pitchFamily="50" charset="-127"/>
              <a:ea typeface="흥국씨앗 B" panose="020B0803000000000000" pitchFamily="50" charset="-127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ED5A5A7-8839-9597-C7F2-2AB9C4D2ED48}"/>
              </a:ext>
            </a:extLst>
          </p:cNvPr>
          <p:cNvSpPr txBox="1"/>
          <p:nvPr/>
        </p:nvSpPr>
        <p:spPr>
          <a:xfrm>
            <a:off x="2158295" y="2234474"/>
            <a:ext cx="1170513" cy="382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latinLnBrk="0">
              <a:lnSpc>
                <a:spcPct val="120000"/>
              </a:lnSpc>
            </a:pPr>
            <a:r>
              <a:rPr lang="ko-KR" altLang="en-US" sz="1569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③ 설명의무</a:t>
            </a:r>
            <a:endParaRPr lang="en-US" altLang="ko-KR" sz="1569" dirty="0">
              <a:solidFill>
                <a:prstClr val="black"/>
              </a:solidFill>
              <a:latin typeface="흥국씨앗 B" panose="020B0803000000000000" pitchFamily="50" charset="-127"/>
              <a:ea typeface="흥국씨앗 B" panose="020B0803000000000000" pitchFamily="50" charset="-127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59D40ED-AE70-B2B1-D237-46ECBF63AA95}"/>
              </a:ext>
            </a:extLst>
          </p:cNvPr>
          <p:cNvSpPr txBox="1"/>
          <p:nvPr/>
        </p:nvSpPr>
        <p:spPr>
          <a:xfrm>
            <a:off x="4532659" y="2187589"/>
            <a:ext cx="532210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latinLnBrk="0">
              <a:lnSpc>
                <a:spcPct val="120000"/>
              </a:lnSpc>
            </a:pPr>
            <a:r>
              <a:rPr lang="ko-KR" altLang="en-US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▶ 중요한 사항에 대해 고객이 이해할 수 있도록 설명하고</a:t>
            </a:r>
            <a:r>
              <a:rPr lang="en-US" altLang="ko-KR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,</a:t>
            </a:r>
          </a:p>
          <a:p>
            <a:pPr defTabSz="457200" latinLnBrk="0">
              <a:lnSpc>
                <a:spcPct val="120000"/>
              </a:lnSpc>
            </a:pPr>
            <a:r>
              <a:rPr lang="en-US" altLang="ko-KR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    </a:t>
            </a:r>
            <a:r>
              <a:rPr lang="ko-KR" altLang="en-US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설명 내용에 거짓</a:t>
            </a:r>
            <a:r>
              <a:rPr lang="en-US" altLang="ko-KR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·</a:t>
            </a:r>
            <a:r>
              <a:rPr lang="ko-KR" altLang="en-US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왜곡</a:t>
            </a:r>
            <a:r>
              <a:rPr lang="en-US" altLang="ko-KR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·</a:t>
            </a:r>
            <a:r>
              <a:rPr lang="ko-KR" altLang="en-US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중요한 사항의 누락이 없을 것</a:t>
            </a:r>
            <a:endParaRPr lang="en-US" altLang="ko-KR" sz="1200" dirty="0">
              <a:solidFill>
                <a:prstClr val="black"/>
              </a:solidFill>
              <a:latin typeface="흥국씨앗 B" panose="020B0803000000000000" pitchFamily="50" charset="-127"/>
              <a:ea typeface="흥국씨앗 B" panose="020B0803000000000000" pitchFamily="50" charset="-127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686288C-B383-D4BC-A179-D9AF9AB9F254}"/>
              </a:ext>
            </a:extLst>
          </p:cNvPr>
          <p:cNvSpPr txBox="1"/>
          <p:nvPr/>
        </p:nvSpPr>
        <p:spPr>
          <a:xfrm>
            <a:off x="2158294" y="2930081"/>
            <a:ext cx="2143536" cy="382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latinLnBrk="0">
              <a:lnSpc>
                <a:spcPct val="120000"/>
              </a:lnSpc>
            </a:pPr>
            <a:r>
              <a:rPr lang="ko-KR" altLang="en-US" sz="1569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④ 불공정영업행위 금지</a:t>
            </a:r>
            <a:endParaRPr lang="en-US" altLang="ko-KR" sz="1569" dirty="0">
              <a:solidFill>
                <a:prstClr val="black"/>
              </a:solidFill>
              <a:latin typeface="흥국씨앗 B" panose="020B0803000000000000" pitchFamily="50" charset="-127"/>
              <a:ea typeface="흥국씨앗 B" panose="020B0803000000000000" pitchFamily="50" charset="-127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814EDD5-4745-4F1D-3D27-E1F721989809}"/>
              </a:ext>
            </a:extLst>
          </p:cNvPr>
          <p:cNvSpPr txBox="1"/>
          <p:nvPr/>
        </p:nvSpPr>
        <p:spPr>
          <a:xfrm>
            <a:off x="4532658" y="2812502"/>
            <a:ext cx="5536214" cy="7201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latinLnBrk="0">
              <a:lnSpc>
                <a:spcPct val="120000"/>
              </a:lnSpc>
            </a:pPr>
            <a:r>
              <a:rPr lang="ko-KR" altLang="en-US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▶ 금융회사의 우월적 지위 이용한 소비자 권익 침해 금지</a:t>
            </a:r>
            <a:endParaRPr lang="en-US" altLang="ko-KR" sz="1200" dirty="0">
              <a:solidFill>
                <a:prstClr val="black"/>
              </a:solidFill>
              <a:latin typeface="흥국씨앗 B" panose="020B0803000000000000" pitchFamily="50" charset="-127"/>
              <a:ea typeface="흥국씨앗 B" panose="020B0803000000000000" pitchFamily="50" charset="-127"/>
            </a:endParaRPr>
          </a:p>
          <a:p>
            <a:pPr defTabSz="457200" latinLnBrk="0">
              <a:lnSpc>
                <a:spcPct val="120000"/>
              </a:lnSpc>
            </a:pPr>
            <a:r>
              <a:rPr lang="en-US" altLang="ko-KR" sz="11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    (</a:t>
            </a:r>
            <a:r>
              <a:rPr lang="ko-KR" altLang="en-US" sz="11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예</a:t>
            </a:r>
            <a:r>
              <a:rPr lang="en-US" altLang="ko-KR" sz="11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: </a:t>
            </a:r>
            <a:r>
              <a:rPr lang="ko-KR" altLang="en-US" sz="1100" dirty="0" err="1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대출성</a:t>
            </a:r>
            <a:r>
              <a:rPr lang="ko-KR" altLang="en-US" sz="11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 상품 계약체결과 관련하여 다른 금융상품 계약 체결 강요</a:t>
            </a:r>
            <a:r>
              <a:rPr lang="en-US" altLang="ko-KR" sz="11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,</a:t>
            </a:r>
          </a:p>
          <a:p>
            <a:pPr defTabSz="457200" latinLnBrk="0">
              <a:lnSpc>
                <a:spcPct val="120000"/>
              </a:lnSpc>
            </a:pPr>
            <a:r>
              <a:rPr lang="en-US" altLang="ko-KR" sz="11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           </a:t>
            </a:r>
            <a:r>
              <a:rPr lang="ko-KR" altLang="en-US" sz="11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기준 외 중도상환수수료 부과 금지</a:t>
            </a:r>
            <a:r>
              <a:rPr lang="en-US" altLang="ko-KR" sz="11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, </a:t>
            </a:r>
            <a:r>
              <a:rPr lang="ko-KR" altLang="en-US" sz="11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연계</a:t>
            </a:r>
            <a:r>
              <a:rPr lang="en-US" altLang="ko-KR" sz="11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·</a:t>
            </a:r>
            <a:r>
              <a:rPr lang="ko-KR" altLang="en-US" sz="11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제휴 서비스의 부당한 축소</a:t>
            </a:r>
            <a:r>
              <a:rPr lang="en-US" altLang="ko-KR" sz="11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·</a:t>
            </a:r>
            <a:r>
              <a:rPr lang="ko-KR" altLang="en-US" sz="11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변경 금지 등</a:t>
            </a:r>
            <a:r>
              <a:rPr lang="en-US" altLang="ko-KR" sz="11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)</a:t>
            </a:r>
          </a:p>
        </p:txBody>
      </p:sp>
      <p:sp>
        <p:nvSpPr>
          <p:cNvPr id="12" name="사각형: 둥근 모서리 4">
            <a:extLst>
              <a:ext uri="{FF2B5EF4-FFF2-40B4-BE49-F238E27FC236}">
                <a16:creationId xmlns:a16="http://schemas.microsoft.com/office/drawing/2014/main" id="{8064089E-B4BD-66F7-8F1D-0215F98F2D8B}"/>
              </a:ext>
            </a:extLst>
          </p:cNvPr>
          <p:cNvSpPr/>
          <p:nvPr/>
        </p:nvSpPr>
        <p:spPr>
          <a:xfrm>
            <a:off x="2105974" y="2848551"/>
            <a:ext cx="7980052" cy="619161"/>
          </a:xfrm>
          <a:prstGeom prst="roundRect">
            <a:avLst>
              <a:gd name="adj" fmla="val 7480"/>
            </a:avLst>
          </a:prstGeom>
          <a:noFill/>
          <a:ln w="19050">
            <a:solidFill>
              <a:srgbClr val="93BBBD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latinLnBrk="0"/>
            <a:endParaRPr lang="ko-KR" altLang="en-US" sz="1662">
              <a:solidFill>
                <a:prstClr val="white"/>
              </a:solidFill>
              <a:latin typeface="흥국씨앗 B" panose="020B0803000000000000" pitchFamily="50" charset="-127"/>
              <a:ea typeface="흥국씨앗 B" panose="020B0803000000000000" pitchFamily="50" charset="-127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EC1AF21-0F5C-C092-2910-5B852555BD2F}"/>
              </a:ext>
            </a:extLst>
          </p:cNvPr>
          <p:cNvSpPr txBox="1"/>
          <p:nvPr/>
        </p:nvSpPr>
        <p:spPr>
          <a:xfrm>
            <a:off x="2158295" y="3680549"/>
            <a:ext cx="1973617" cy="382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latinLnBrk="0">
              <a:lnSpc>
                <a:spcPct val="120000"/>
              </a:lnSpc>
            </a:pPr>
            <a:r>
              <a:rPr lang="ko-KR" altLang="en-US" sz="1569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⑤ 부당권유행위 금지</a:t>
            </a:r>
            <a:endParaRPr lang="en-US" altLang="ko-KR" sz="1569" dirty="0">
              <a:solidFill>
                <a:prstClr val="black"/>
              </a:solidFill>
              <a:latin typeface="흥국씨앗 B" panose="020B0803000000000000" pitchFamily="50" charset="-127"/>
              <a:ea typeface="흥국씨앗 B" panose="020B0803000000000000" pitchFamily="50" charset="-127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DD0988C-BB01-5177-7E4A-884BD2550B92}"/>
              </a:ext>
            </a:extLst>
          </p:cNvPr>
          <p:cNvSpPr txBox="1"/>
          <p:nvPr/>
        </p:nvSpPr>
        <p:spPr>
          <a:xfrm>
            <a:off x="4532658" y="3530838"/>
            <a:ext cx="5281244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latinLnBrk="0">
              <a:lnSpc>
                <a:spcPct val="110000"/>
              </a:lnSpc>
            </a:pPr>
            <a:r>
              <a:rPr lang="ko-KR" altLang="en-US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▶ 불확실한 내용 단정적 설명</a:t>
            </a:r>
            <a:r>
              <a:rPr lang="en-US" altLang="ko-KR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, </a:t>
            </a:r>
            <a:r>
              <a:rPr lang="ko-KR" altLang="en-US" sz="1200" dirty="0" err="1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상품내용을</a:t>
            </a:r>
            <a:r>
              <a:rPr lang="ko-KR" altLang="en-US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 사실과 다르게 알리거나</a:t>
            </a:r>
            <a:endParaRPr lang="en-US" altLang="ko-KR" sz="1200" dirty="0">
              <a:solidFill>
                <a:prstClr val="black"/>
              </a:solidFill>
              <a:latin typeface="흥국씨앗 B" panose="020B0803000000000000" pitchFamily="50" charset="-127"/>
              <a:ea typeface="흥국씨앗 B" panose="020B0803000000000000" pitchFamily="50" charset="-127"/>
            </a:endParaRPr>
          </a:p>
          <a:p>
            <a:pPr defTabSz="457200" latinLnBrk="0">
              <a:lnSpc>
                <a:spcPct val="110000"/>
              </a:lnSpc>
            </a:pPr>
            <a:r>
              <a:rPr lang="en-US" altLang="ko-KR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    </a:t>
            </a:r>
            <a:r>
              <a:rPr lang="ko-KR" altLang="en-US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중대한 내용을 알리지 않는 행위</a:t>
            </a:r>
            <a:r>
              <a:rPr lang="en-US" altLang="ko-KR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, </a:t>
            </a:r>
            <a:r>
              <a:rPr lang="ko-KR" altLang="en-US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허위비교행위</a:t>
            </a:r>
            <a:r>
              <a:rPr lang="en-US" altLang="ko-KR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, </a:t>
            </a:r>
            <a:r>
              <a:rPr lang="ko-KR" altLang="en-US" sz="1200" dirty="0" err="1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부당고지</a:t>
            </a:r>
            <a:r>
              <a:rPr lang="ko-KR" altLang="en-US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 </a:t>
            </a:r>
            <a:r>
              <a:rPr lang="ko-KR" altLang="en-US" sz="1200" dirty="0" err="1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권유행위</a:t>
            </a:r>
            <a:r>
              <a:rPr lang="en-US" altLang="ko-KR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,</a:t>
            </a:r>
          </a:p>
          <a:p>
            <a:pPr defTabSz="457200" latinLnBrk="0">
              <a:lnSpc>
                <a:spcPct val="110000"/>
              </a:lnSpc>
            </a:pPr>
            <a:r>
              <a:rPr lang="en-US" altLang="ko-KR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    </a:t>
            </a:r>
            <a:r>
              <a:rPr lang="ko-KR" altLang="en-US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적합성 정보조작 행위 금지</a:t>
            </a:r>
            <a:r>
              <a:rPr lang="en-US" altLang="ko-KR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, </a:t>
            </a:r>
            <a:r>
              <a:rPr lang="ko-KR" altLang="en-US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상품 </a:t>
            </a:r>
            <a:r>
              <a:rPr lang="ko-KR" altLang="en-US" sz="1200" dirty="0" err="1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미숙지자</a:t>
            </a:r>
            <a:r>
              <a:rPr lang="ko-KR" altLang="en-US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 판매행위 등</a:t>
            </a:r>
            <a:endParaRPr lang="en-US" altLang="ko-KR" sz="1200" dirty="0">
              <a:solidFill>
                <a:prstClr val="black"/>
              </a:solidFill>
              <a:latin typeface="흥국씨앗 B" panose="020B0803000000000000" pitchFamily="50" charset="-127"/>
              <a:ea typeface="흥국씨앗 B" panose="020B0803000000000000" pitchFamily="50" charset="-127"/>
            </a:endParaRPr>
          </a:p>
        </p:txBody>
      </p:sp>
      <p:sp>
        <p:nvSpPr>
          <p:cNvPr id="15" name="사각형: 둥근 모서리 4">
            <a:extLst>
              <a:ext uri="{FF2B5EF4-FFF2-40B4-BE49-F238E27FC236}">
                <a16:creationId xmlns:a16="http://schemas.microsoft.com/office/drawing/2014/main" id="{37DA064D-6579-0600-B4BB-96CE94545097}"/>
              </a:ext>
            </a:extLst>
          </p:cNvPr>
          <p:cNvSpPr/>
          <p:nvPr/>
        </p:nvSpPr>
        <p:spPr>
          <a:xfrm>
            <a:off x="2118132" y="3563083"/>
            <a:ext cx="7980051" cy="619161"/>
          </a:xfrm>
          <a:prstGeom prst="roundRect">
            <a:avLst>
              <a:gd name="adj" fmla="val 7480"/>
            </a:avLst>
          </a:prstGeom>
          <a:noFill/>
          <a:ln w="19050">
            <a:solidFill>
              <a:srgbClr val="93BBBD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latinLnBrk="0"/>
            <a:endParaRPr lang="ko-KR" altLang="en-US" sz="1662">
              <a:solidFill>
                <a:prstClr val="white"/>
              </a:solidFill>
              <a:latin typeface="흥국씨앗 B" panose="020B0803000000000000" pitchFamily="50" charset="-127"/>
              <a:ea typeface="흥국씨앗 B" panose="020B0803000000000000" pitchFamily="50" charset="-127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A494E67-C459-2BE2-16AC-E3600FAAEE56}"/>
              </a:ext>
            </a:extLst>
          </p:cNvPr>
          <p:cNvSpPr txBox="1"/>
          <p:nvPr/>
        </p:nvSpPr>
        <p:spPr>
          <a:xfrm>
            <a:off x="2158295" y="4288006"/>
            <a:ext cx="2286203" cy="5752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latinLnBrk="0"/>
            <a:r>
              <a:rPr lang="ko-KR" altLang="en-US" sz="1569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⑥ 허위</a:t>
            </a:r>
            <a:r>
              <a:rPr lang="en-US" altLang="ko-KR" sz="1569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·</a:t>
            </a:r>
            <a:r>
              <a:rPr lang="ko-KR" altLang="en-US" sz="1569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과장광고 금지</a:t>
            </a:r>
            <a:endParaRPr lang="en-US" altLang="ko-KR" sz="1569" dirty="0">
              <a:solidFill>
                <a:prstClr val="black"/>
              </a:solidFill>
              <a:latin typeface="흥국씨앗 B" panose="020B0803000000000000" pitchFamily="50" charset="-127"/>
              <a:ea typeface="흥국씨앗 B" panose="020B0803000000000000" pitchFamily="50" charset="-127"/>
            </a:endParaRPr>
          </a:p>
          <a:p>
            <a:pPr defTabSz="457200" latinLnBrk="0"/>
            <a:r>
              <a:rPr lang="en-US" altLang="ko-KR" sz="1569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    </a:t>
            </a:r>
            <a:r>
              <a:rPr lang="en-US" altLang="ko-KR" sz="1569" dirty="0">
                <a:solidFill>
                  <a:srgbClr val="FF0066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(</a:t>
            </a:r>
            <a:r>
              <a:rPr lang="ko-KR" altLang="en-US" sz="1569" dirty="0" err="1">
                <a:solidFill>
                  <a:srgbClr val="FF0066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미승인자료</a:t>
            </a:r>
            <a:r>
              <a:rPr lang="ko-KR" altLang="en-US" sz="1569" dirty="0">
                <a:solidFill>
                  <a:srgbClr val="FF0066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 처벌강화</a:t>
            </a:r>
            <a:r>
              <a:rPr lang="en-US" altLang="ko-KR" sz="1569" dirty="0">
                <a:solidFill>
                  <a:srgbClr val="FF0066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442B0E2-5D49-D305-4AFC-05051B77BFFD}"/>
              </a:ext>
            </a:extLst>
          </p:cNvPr>
          <p:cNvSpPr txBox="1"/>
          <p:nvPr/>
        </p:nvSpPr>
        <p:spPr>
          <a:xfrm>
            <a:off x="4532659" y="4294762"/>
            <a:ext cx="3462807" cy="5355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latinLnBrk="0">
              <a:lnSpc>
                <a:spcPct val="120000"/>
              </a:lnSpc>
            </a:pPr>
            <a:r>
              <a:rPr lang="ko-KR" altLang="en-US" sz="1200" dirty="0">
                <a:solidFill>
                  <a:srgbClr val="FF0066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▶ </a:t>
            </a:r>
            <a:r>
              <a:rPr lang="ko-KR" altLang="en-US" sz="1200" dirty="0" err="1">
                <a:solidFill>
                  <a:srgbClr val="FF0066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미승인</a:t>
            </a:r>
            <a:r>
              <a:rPr lang="ko-KR" altLang="en-US" sz="1200" dirty="0">
                <a:solidFill>
                  <a:srgbClr val="FF0066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 자료 사용 금지</a:t>
            </a:r>
            <a:endParaRPr lang="en-US" altLang="ko-KR" sz="1200" dirty="0">
              <a:solidFill>
                <a:srgbClr val="FF0066"/>
              </a:solidFill>
              <a:latin typeface="흥국씨앗 B" panose="020B0803000000000000" pitchFamily="50" charset="-127"/>
              <a:ea typeface="흥국씨앗 B" panose="020B0803000000000000" pitchFamily="50" charset="-127"/>
            </a:endParaRPr>
          </a:p>
          <a:p>
            <a:pPr defTabSz="457200" latinLnBrk="0">
              <a:lnSpc>
                <a:spcPct val="120000"/>
              </a:lnSpc>
            </a:pPr>
            <a:r>
              <a:rPr lang="ko-KR" altLang="en-US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▶ 블로그</a:t>
            </a:r>
            <a:r>
              <a:rPr lang="en-US" altLang="ko-KR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, </a:t>
            </a:r>
            <a:r>
              <a:rPr lang="ko-KR" altLang="en-US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유튜브 보험 방송 규제 등 광고 규제 강화</a:t>
            </a:r>
            <a:endParaRPr lang="en-US" altLang="ko-KR" sz="1200" dirty="0">
              <a:solidFill>
                <a:prstClr val="black"/>
              </a:solidFill>
              <a:latin typeface="흥국씨앗 B" panose="020B0803000000000000" pitchFamily="50" charset="-127"/>
              <a:ea typeface="흥국씨앗 B" panose="020B0803000000000000" pitchFamily="50" charset="-127"/>
            </a:endParaRPr>
          </a:p>
        </p:txBody>
      </p:sp>
      <p:sp>
        <p:nvSpPr>
          <p:cNvPr id="18" name="사각형: 둥근 모서리 4">
            <a:extLst>
              <a:ext uri="{FF2B5EF4-FFF2-40B4-BE49-F238E27FC236}">
                <a16:creationId xmlns:a16="http://schemas.microsoft.com/office/drawing/2014/main" id="{E947C0B8-0630-A460-E8E6-44F2BFF0833A}"/>
              </a:ext>
            </a:extLst>
          </p:cNvPr>
          <p:cNvSpPr/>
          <p:nvPr/>
        </p:nvSpPr>
        <p:spPr>
          <a:xfrm>
            <a:off x="2118131" y="4277614"/>
            <a:ext cx="7980051" cy="619160"/>
          </a:xfrm>
          <a:prstGeom prst="roundRect">
            <a:avLst>
              <a:gd name="adj" fmla="val 7480"/>
            </a:avLst>
          </a:prstGeom>
          <a:noFill/>
          <a:ln w="19050">
            <a:solidFill>
              <a:srgbClr val="93BBBD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latinLnBrk="0"/>
            <a:endParaRPr lang="ko-KR" altLang="en-US" sz="1662">
              <a:solidFill>
                <a:prstClr val="white"/>
              </a:solidFill>
              <a:latin typeface="흥국씨앗 B" panose="020B0803000000000000" pitchFamily="50" charset="-127"/>
              <a:ea typeface="흥국씨앗 B" panose="020B0803000000000000" pitchFamily="50" charset="-127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0584FE3-8A47-DF29-FAFF-23E3EA36996D}"/>
              </a:ext>
            </a:extLst>
          </p:cNvPr>
          <p:cNvSpPr txBox="1"/>
          <p:nvPr/>
        </p:nvSpPr>
        <p:spPr>
          <a:xfrm>
            <a:off x="2370703" y="5012706"/>
            <a:ext cx="1101584" cy="382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latinLnBrk="0">
              <a:lnSpc>
                <a:spcPct val="120000"/>
              </a:lnSpc>
            </a:pPr>
            <a:r>
              <a:rPr lang="en-US" altLang="ko-KR" sz="1569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+</a:t>
            </a:r>
            <a:r>
              <a:rPr lang="ko-KR" altLang="en-US" sz="1569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 서류제공</a:t>
            </a:r>
            <a:endParaRPr lang="en-US" altLang="ko-KR" sz="1569" dirty="0">
              <a:solidFill>
                <a:prstClr val="black"/>
              </a:solidFill>
              <a:latin typeface="흥국씨앗 B" panose="020B0803000000000000" pitchFamily="50" charset="-127"/>
              <a:ea typeface="흥국씨앗 B" panose="020B0803000000000000" pitchFamily="50" charset="-127"/>
            </a:endParaRPr>
          </a:p>
        </p:txBody>
      </p:sp>
      <p:sp>
        <p:nvSpPr>
          <p:cNvPr id="21" name="사각형: 둥근 모서리 4">
            <a:extLst>
              <a:ext uri="{FF2B5EF4-FFF2-40B4-BE49-F238E27FC236}">
                <a16:creationId xmlns:a16="http://schemas.microsoft.com/office/drawing/2014/main" id="{7B19637E-1956-A7FC-19D6-1F0264FB314A}"/>
              </a:ext>
            </a:extLst>
          </p:cNvPr>
          <p:cNvSpPr/>
          <p:nvPr/>
        </p:nvSpPr>
        <p:spPr>
          <a:xfrm>
            <a:off x="2131274" y="4992145"/>
            <a:ext cx="7980050" cy="1400896"/>
          </a:xfrm>
          <a:prstGeom prst="roundRect">
            <a:avLst>
              <a:gd name="adj" fmla="val 4701"/>
            </a:avLst>
          </a:prstGeom>
          <a:noFill/>
          <a:ln w="19050">
            <a:solidFill>
              <a:srgbClr val="93BBBD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latinLnBrk="0"/>
            <a:endParaRPr lang="ko-KR" altLang="en-US" sz="1662">
              <a:solidFill>
                <a:prstClr val="white"/>
              </a:solidFill>
              <a:latin typeface="흥국씨앗 B" panose="020B0803000000000000" pitchFamily="50" charset="-127"/>
              <a:ea typeface="흥국씨앗 B" panose="020B0803000000000000" pitchFamily="50" charset="-127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A65D8DB-9C23-77FB-5D11-252C52A89769}"/>
              </a:ext>
            </a:extLst>
          </p:cNvPr>
          <p:cNvSpPr txBox="1"/>
          <p:nvPr/>
        </p:nvSpPr>
        <p:spPr>
          <a:xfrm>
            <a:off x="2370703" y="5313067"/>
            <a:ext cx="1101584" cy="382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latinLnBrk="0">
              <a:lnSpc>
                <a:spcPct val="120000"/>
              </a:lnSpc>
            </a:pPr>
            <a:r>
              <a:rPr lang="en-US" altLang="ko-KR" sz="1569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+</a:t>
            </a:r>
            <a:r>
              <a:rPr lang="ko-KR" altLang="en-US" sz="1569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 고지의무</a:t>
            </a:r>
            <a:endParaRPr lang="en-US" altLang="ko-KR" sz="1569" dirty="0">
              <a:solidFill>
                <a:prstClr val="black"/>
              </a:solidFill>
              <a:latin typeface="흥국씨앗 B" panose="020B0803000000000000" pitchFamily="50" charset="-127"/>
              <a:ea typeface="흥국씨앗 B" panose="020B0803000000000000" pitchFamily="50" charset="-127"/>
            </a:endParaRPr>
          </a:p>
        </p:txBody>
      </p:sp>
      <p:pic>
        <p:nvPicPr>
          <p:cNvPr id="24" name="그림 23">
            <a:extLst>
              <a:ext uri="{FF2B5EF4-FFF2-40B4-BE49-F238E27FC236}">
                <a16:creationId xmlns:a16="http://schemas.microsoft.com/office/drawing/2014/main" id="{302ADBA1-2A45-07EA-D106-CCCDF3DBAF0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76" b="98708" l="9976" r="89984">
                        <a14:foregroundMark x1="54281" y1="87157" x2="48708" y2="95557"/>
                        <a14:foregroundMark x1="63086" y1="92447" x2="59006" y2="95557"/>
                        <a14:foregroundMark x1="34208" y1="34249" x2="37318" y2="45234"/>
                        <a14:foregroundMark x1="42044" y1="51898" x2="48586" y2="52827"/>
                        <a14:foregroundMark x1="37197" y1="45759" x2="47496" y2="50929"/>
                        <a14:foregroundMark x1="46123" y1="95315" x2="45719" y2="9870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051" t="18365" r="8956" b="10942"/>
          <a:stretch/>
        </p:blipFill>
        <p:spPr>
          <a:xfrm>
            <a:off x="4509401" y="842574"/>
            <a:ext cx="540314" cy="587707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EF38A7FD-7EAE-4317-9CE0-099C37BADAD1}"/>
              </a:ext>
            </a:extLst>
          </p:cNvPr>
          <p:cNvSpPr txBox="1"/>
          <p:nvPr/>
        </p:nvSpPr>
        <p:spPr>
          <a:xfrm>
            <a:off x="2370703" y="5601066"/>
            <a:ext cx="2146742" cy="6718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latinLnBrk="0">
              <a:lnSpc>
                <a:spcPct val="120000"/>
              </a:lnSpc>
            </a:pPr>
            <a:r>
              <a:rPr lang="en-US" altLang="ko-KR" sz="1569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+</a:t>
            </a:r>
            <a:r>
              <a:rPr lang="ko-KR" altLang="en-US" sz="1569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 방문 및 전화권유판매</a:t>
            </a:r>
            <a:endParaRPr lang="en-US" altLang="ko-KR" sz="1569" dirty="0">
              <a:solidFill>
                <a:prstClr val="black"/>
              </a:solidFill>
              <a:latin typeface="흥국씨앗 B" panose="020B0803000000000000" pitchFamily="50" charset="-127"/>
              <a:ea typeface="흥국씨앗 B" panose="020B0803000000000000" pitchFamily="50" charset="-127"/>
            </a:endParaRPr>
          </a:p>
          <a:p>
            <a:pPr defTabSz="457200" latinLnBrk="0">
              <a:lnSpc>
                <a:spcPct val="120000"/>
              </a:lnSpc>
            </a:pPr>
            <a:r>
              <a:rPr lang="ko-KR" altLang="en-US" sz="1569" dirty="0">
                <a:solidFill>
                  <a:srgbClr val="FF0066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   신설 </a:t>
            </a:r>
            <a:r>
              <a:rPr lang="en-US" altLang="ko-KR" sz="1569" dirty="0">
                <a:solidFill>
                  <a:srgbClr val="FF0066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‘23.10.12.</a:t>
            </a:r>
            <a:r>
              <a:rPr lang="ko-KR" altLang="en-US" sz="1569" dirty="0">
                <a:solidFill>
                  <a:srgbClr val="FF0066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시행</a:t>
            </a:r>
            <a:endParaRPr lang="en-US" altLang="ko-KR" sz="1569" dirty="0">
              <a:solidFill>
                <a:srgbClr val="FF0066"/>
              </a:solidFill>
              <a:latin typeface="흥국씨앗 B" panose="020B0803000000000000" pitchFamily="50" charset="-127"/>
              <a:ea typeface="흥국씨앗 B" panose="020B0803000000000000" pitchFamily="50" charset="-127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F549E91-39F7-4732-BBDC-31AAD88E91AA}"/>
              </a:ext>
            </a:extLst>
          </p:cNvPr>
          <p:cNvSpPr txBox="1"/>
          <p:nvPr/>
        </p:nvSpPr>
        <p:spPr>
          <a:xfrm>
            <a:off x="4532658" y="4970224"/>
            <a:ext cx="5405576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latinLnBrk="0">
              <a:lnSpc>
                <a:spcPct val="120000"/>
              </a:lnSpc>
            </a:pPr>
            <a:r>
              <a:rPr lang="ko-KR" altLang="en-US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▶ 계약서류 </a:t>
            </a:r>
            <a:r>
              <a:rPr lang="ko-KR" altLang="en-US" sz="1200" dirty="0" err="1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미제공</a:t>
            </a:r>
            <a:endParaRPr lang="en-US" altLang="ko-KR" sz="1200" dirty="0">
              <a:solidFill>
                <a:prstClr val="black"/>
              </a:solidFill>
              <a:latin typeface="흥국씨앗 B" panose="020B0803000000000000" pitchFamily="50" charset="-127"/>
              <a:ea typeface="흥국씨앗 B" panose="020B0803000000000000" pitchFamily="50" charset="-127"/>
            </a:endParaRPr>
          </a:p>
          <a:p>
            <a:pPr defTabSz="457200" latinLnBrk="0">
              <a:lnSpc>
                <a:spcPct val="120000"/>
              </a:lnSpc>
            </a:pPr>
            <a:r>
              <a:rPr lang="ko-KR" altLang="en-US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▶ 증표 </a:t>
            </a:r>
            <a:r>
              <a:rPr lang="ko-KR" altLang="en-US" sz="1200" dirty="0" err="1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미제시</a:t>
            </a:r>
            <a:r>
              <a:rPr lang="en-US" altLang="ko-KR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, </a:t>
            </a:r>
            <a:r>
              <a:rPr lang="ko-KR" altLang="en-US" sz="1200" dirty="0" err="1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위탁받은</a:t>
            </a:r>
            <a:r>
              <a:rPr lang="ko-KR" altLang="en-US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 업무내용 및 고객 손해발생 시 손해배상책임</a:t>
            </a:r>
            <a:r>
              <a:rPr lang="en-US" altLang="ko-KR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,</a:t>
            </a:r>
          </a:p>
          <a:p>
            <a:pPr defTabSz="457200" latinLnBrk="0">
              <a:lnSpc>
                <a:spcPct val="120000"/>
              </a:lnSpc>
            </a:pPr>
            <a:r>
              <a:rPr lang="en-US" altLang="ko-KR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    </a:t>
            </a:r>
            <a:r>
              <a:rPr lang="ko-KR" altLang="en-US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계약의 체결권한 등 설계사 고지의무 </a:t>
            </a:r>
            <a:r>
              <a:rPr lang="ko-KR" altLang="en-US" sz="1200" dirty="0" err="1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미고지</a:t>
            </a:r>
            <a:endParaRPr lang="en-US" altLang="ko-KR" sz="1200" dirty="0">
              <a:solidFill>
                <a:prstClr val="black"/>
              </a:solidFill>
              <a:latin typeface="흥국씨앗 B" panose="020B0803000000000000" pitchFamily="50" charset="-127"/>
              <a:ea typeface="흥국씨앗 B" panose="020B0803000000000000" pitchFamily="50" charset="-127"/>
            </a:endParaRPr>
          </a:p>
          <a:p>
            <a:pPr defTabSz="457200" latinLnBrk="0">
              <a:lnSpc>
                <a:spcPct val="120000"/>
              </a:lnSpc>
            </a:pPr>
            <a:r>
              <a:rPr lang="ko-KR" altLang="en-US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▶ </a:t>
            </a:r>
            <a:r>
              <a:rPr lang="ko-KR" altLang="en-US" sz="1200" dirty="0" err="1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방품판매</a:t>
            </a:r>
            <a:r>
              <a:rPr lang="ko-KR" altLang="en-US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 등 개시할 경우 미리 고지 </a:t>
            </a:r>
            <a:r>
              <a:rPr lang="en-US" altLang="ko-KR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(</a:t>
            </a:r>
            <a:r>
              <a:rPr lang="ko-KR" altLang="en-US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목적</a:t>
            </a:r>
            <a:r>
              <a:rPr lang="en-US" altLang="ko-KR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, </a:t>
            </a:r>
            <a:r>
              <a:rPr lang="ko-KR" altLang="en-US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소속</a:t>
            </a:r>
            <a:r>
              <a:rPr lang="en-US" altLang="ko-KR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, </a:t>
            </a:r>
            <a:r>
              <a:rPr lang="ko-KR" altLang="en-US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성명</a:t>
            </a:r>
            <a:r>
              <a:rPr lang="en-US" altLang="ko-KR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, </a:t>
            </a:r>
            <a:r>
              <a:rPr lang="ko-KR" altLang="en-US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권유상품 사전 고지</a:t>
            </a:r>
            <a:r>
              <a:rPr lang="en-US" altLang="ko-KR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)</a:t>
            </a:r>
          </a:p>
          <a:p>
            <a:pPr defTabSz="457200" latinLnBrk="0">
              <a:lnSpc>
                <a:spcPct val="120000"/>
              </a:lnSpc>
            </a:pPr>
            <a:r>
              <a:rPr lang="ko-KR" altLang="en-US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▶</a:t>
            </a:r>
            <a:r>
              <a:rPr lang="en-US" altLang="ko-KR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 </a:t>
            </a:r>
            <a:r>
              <a:rPr lang="ko-KR" altLang="en-US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연락금지 요구</a:t>
            </a:r>
            <a:r>
              <a:rPr lang="en-US" altLang="ko-KR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, </a:t>
            </a:r>
            <a:r>
              <a:rPr lang="ko-KR" altLang="en-US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행사방법 및</a:t>
            </a:r>
            <a:r>
              <a:rPr lang="en-US" altLang="ko-KR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 </a:t>
            </a:r>
            <a:r>
              <a:rPr lang="ko-KR" altLang="en-US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절차 안내 </a:t>
            </a:r>
            <a:r>
              <a:rPr lang="en-US" altLang="ko-KR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(</a:t>
            </a:r>
            <a:r>
              <a:rPr lang="ko-KR" altLang="en-US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홈페이지</a:t>
            </a:r>
            <a:r>
              <a:rPr lang="en-US" altLang="ko-KR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, </a:t>
            </a:r>
            <a:r>
              <a:rPr lang="ko-KR" altLang="en-US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콜센터</a:t>
            </a:r>
            <a:r>
              <a:rPr lang="en-US" altLang="ko-KR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, 080 </a:t>
            </a:r>
            <a:r>
              <a:rPr lang="ko-KR" altLang="en-US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수신자부담</a:t>
            </a:r>
            <a:r>
              <a:rPr lang="en-US" altLang="ko-KR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)</a:t>
            </a:r>
          </a:p>
          <a:p>
            <a:pPr defTabSz="457200" latinLnBrk="0">
              <a:lnSpc>
                <a:spcPct val="120000"/>
              </a:lnSpc>
            </a:pPr>
            <a:r>
              <a:rPr lang="ko-KR" altLang="en-US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▶ 야간</a:t>
            </a:r>
            <a:r>
              <a:rPr lang="en-US" altLang="ko-KR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(</a:t>
            </a:r>
            <a:r>
              <a:rPr lang="ko-KR" altLang="en-US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저녁</a:t>
            </a:r>
            <a:r>
              <a:rPr lang="en-US" altLang="ko-KR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9</a:t>
            </a:r>
            <a:r>
              <a:rPr lang="ko-KR" altLang="en-US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시</a:t>
            </a:r>
            <a:r>
              <a:rPr lang="en-US" altLang="ko-KR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~</a:t>
            </a:r>
            <a:r>
              <a:rPr lang="ko-KR" altLang="en-US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오전</a:t>
            </a:r>
            <a:r>
              <a:rPr lang="en-US" altLang="ko-KR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8</a:t>
            </a:r>
            <a:r>
              <a:rPr lang="ko-KR" altLang="en-US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시</a:t>
            </a:r>
            <a:r>
              <a:rPr lang="en-US" altLang="ko-KR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) </a:t>
            </a:r>
            <a:r>
              <a:rPr lang="ko-KR" altLang="en-US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방문</a:t>
            </a:r>
            <a:r>
              <a:rPr lang="en-US" altLang="ko-KR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, </a:t>
            </a:r>
            <a:r>
              <a:rPr lang="ko-KR" altLang="en-US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연락 금지 </a:t>
            </a:r>
            <a:r>
              <a:rPr lang="en-US" altLang="ko-KR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(</a:t>
            </a:r>
            <a:r>
              <a:rPr lang="ko-KR" altLang="en-US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다만</a:t>
            </a:r>
            <a:r>
              <a:rPr lang="en-US" altLang="ko-KR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, </a:t>
            </a:r>
            <a:r>
              <a:rPr lang="ko-KR" altLang="en-US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고객이 요청하는 경우는 제외</a:t>
            </a:r>
            <a:r>
              <a:rPr lang="en-US" altLang="ko-KR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) </a:t>
            </a: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5FC3A60D-A705-4041-8CD1-BBB1CE73D60A}"/>
              </a:ext>
            </a:extLst>
          </p:cNvPr>
          <p:cNvSpPr/>
          <p:nvPr/>
        </p:nvSpPr>
        <p:spPr>
          <a:xfrm>
            <a:off x="2370704" y="5662248"/>
            <a:ext cx="7330143" cy="66821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latinLnBrk="0"/>
            <a:endParaRPr lang="ko-KR" altLang="en-US">
              <a:solidFill>
                <a:prstClr val="white"/>
              </a:solidFill>
              <a:latin typeface="Calibri" panose="020F0502020204030204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991901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ko-KR" altLang="en-US" dirty="0">
                <a:latin typeface="흥국씨앗 B" panose="020B0803000000000000" pitchFamily="50" charset="-127"/>
                <a:ea typeface="흥국씨앗 B" panose="020B0803000000000000" pitchFamily="50" charset="-127"/>
              </a:rPr>
              <a:t>금융소비자보호법</a:t>
            </a:r>
            <a:r>
              <a:rPr lang="en-US" altLang="ko-KR" dirty="0">
                <a:latin typeface="흥국씨앗 B" panose="020B0803000000000000" pitchFamily="50" charset="-127"/>
                <a:ea typeface="흥국씨앗 B" panose="020B0803000000000000" pitchFamily="50" charset="-127"/>
              </a:rPr>
              <a:t>(</a:t>
            </a:r>
            <a:r>
              <a:rPr lang="ko-KR" altLang="en-US" dirty="0" err="1">
                <a:latin typeface="흥국씨앗 B" panose="020B0803000000000000" pitchFamily="50" charset="-127"/>
                <a:ea typeface="흥국씨앗 B" panose="020B0803000000000000" pitchFamily="50" charset="-127"/>
              </a:rPr>
              <a:t>금소법</a:t>
            </a:r>
            <a:r>
              <a:rPr lang="en-US" altLang="ko-KR" dirty="0">
                <a:latin typeface="흥국씨앗 B" panose="020B0803000000000000" pitchFamily="50" charset="-127"/>
                <a:ea typeface="흥국씨앗 B" panose="020B0803000000000000" pitchFamily="50" charset="-127"/>
              </a:rPr>
              <a:t>)</a:t>
            </a:r>
            <a:endParaRPr lang="ko-KR" altLang="en-US" dirty="0">
              <a:latin typeface="흥국씨앗 B" panose="020B0803000000000000" pitchFamily="50" charset="-127"/>
              <a:ea typeface="흥국씨앗 B" panose="020B0803000000000000" pitchFamily="50" charset="-127"/>
            </a:endParaRPr>
          </a:p>
        </p:txBody>
      </p:sp>
      <p:sp>
        <p:nvSpPr>
          <p:cNvPr id="3" name="사각형: 둥근 모서리 3">
            <a:extLst>
              <a:ext uri="{FF2B5EF4-FFF2-40B4-BE49-F238E27FC236}">
                <a16:creationId xmlns:a16="http://schemas.microsoft.com/office/drawing/2014/main" id="{1502BF0F-04F6-0AAC-62E9-EFB44F69B2B9}"/>
              </a:ext>
            </a:extLst>
          </p:cNvPr>
          <p:cNvSpPr/>
          <p:nvPr/>
        </p:nvSpPr>
        <p:spPr>
          <a:xfrm>
            <a:off x="5453074" y="1526535"/>
            <a:ext cx="4722557" cy="662750"/>
          </a:xfrm>
          <a:prstGeom prst="roundRect">
            <a:avLst>
              <a:gd name="adj" fmla="val 7480"/>
            </a:avLst>
          </a:prstGeom>
          <a:noFill/>
          <a:ln w="19050">
            <a:solidFill>
              <a:srgbClr val="6699FF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latinLnBrk="0"/>
            <a:endParaRPr lang="ko-KR" altLang="en-US" sz="1662">
              <a:solidFill>
                <a:prstClr val="white"/>
              </a:solidFill>
              <a:latin typeface="흥국씨앗 B" panose="020B0803000000000000" pitchFamily="50" charset="-127"/>
              <a:ea typeface="흥국씨앗 B" panose="020B0803000000000000" pitchFamily="50" charset="-12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98EC896-31C5-0014-39B1-CEF67D8F972A}"/>
              </a:ext>
            </a:extLst>
          </p:cNvPr>
          <p:cNvSpPr txBox="1"/>
          <p:nvPr/>
        </p:nvSpPr>
        <p:spPr>
          <a:xfrm>
            <a:off x="7225406" y="1065235"/>
            <a:ext cx="1568058" cy="3763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457200" latinLnBrk="0"/>
            <a:r>
              <a:rPr lang="ko-KR" altLang="en-US" sz="1846" dirty="0">
                <a:solidFill>
                  <a:srgbClr val="6699FF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주요 준수사항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63FF9FF-D608-5A7D-E1EE-41A99D07805A}"/>
              </a:ext>
            </a:extLst>
          </p:cNvPr>
          <p:cNvSpPr txBox="1"/>
          <p:nvPr/>
        </p:nvSpPr>
        <p:spPr>
          <a:xfrm>
            <a:off x="5460713" y="1629674"/>
            <a:ext cx="3001640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latinLnBrk="0">
              <a:lnSpc>
                <a:spcPct val="120000"/>
              </a:lnSpc>
            </a:pPr>
            <a:r>
              <a:rPr lang="en-US" altLang="ko-KR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· </a:t>
            </a:r>
            <a:r>
              <a:rPr lang="ko-KR" altLang="en-US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변경된 </a:t>
            </a:r>
            <a:r>
              <a:rPr lang="ko-KR" altLang="en-US" sz="1200" dirty="0" err="1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변액</a:t>
            </a:r>
            <a:r>
              <a:rPr lang="ko-KR" altLang="en-US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 적합성 진단 프로세스 준수</a:t>
            </a:r>
            <a:endParaRPr lang="en-US" altLang="ko-KR" sz="1200" dirty="0">
              <a:solidFill>
                <a:prstClr val="black"/>
              </a:solidFill>
              <a:latin typeface="흥국씨앗 B" panose="020B0803000000000000" pitchFamily="50" charset="-127"/>
              <a:ea typeface="흥국씨앗 B" panose="020B0803000000000000" pitchFamily="50" charset="-127"/>
            </a:endParaRPr>
          </a:p>
          <a:p>
            <a:pPr defTabSz="457200" latinLnBrk="0">
              <a:lnSpc>
                <a:spcPct val="120000"/>
              </a:lnSpc>
            </a:pPr>
            <a:r>
              <a:rPr lang="en-US" altLang="ko-KR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· </a:t>
            </a:r>
            <a:r>
              <a:rPr lang="ko-KR" altLang="en-US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당일 </a:t>
            </a:r>
            <a:r>
              <a:rPr lang="ko-KR" altLang="en-US" sz="1200" dirty="0" err="1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재진단</a:t>
            </a:r>
            <a:r>
              <a:rPr lang="ko-KR" altLang="en-US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 제한</a:t>
            </a:r>
            <a:r>
              <a:rPr lang="en-US" altLang="ko-KR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(</a:t>
            </a:r>
            <a:r>
              <a:rPr lang="ko-KR" altLang="en-US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설계사 관여 절대 불가</a:t>
            </a:r>
            <a:r>
              <a:rPr lang="en-US" altLang="ko-KR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)</a:t>
            </a:r>
            <a:endParaRPr lang="ko-KR" altLang="en-US" sz="1200" dirty="0">
              <a:solidFill>
                <a:prstClr val="black"/>
              </a:solidFill>
              <a:latin typeface="흥국씨앗 B" panose="020B0803000000000000" pitchFamily="50" charset="-127"/>
              <a:ea typeface="흥국씨앗 B" panose="020B0803000000000000" pitchFamily="50" charset="-127"/>
            </a:endParaRPr>
          </a:p>
        </p:txBody>
      </p:sp>
      <p:sp>
        <p:nvSpPr>
          <p:cNvPr id="6" name="사각형: 둥근 모서리 8">
            <a:extLst>
              <a:ext uri="{FF2B5EF4-FFF2-40B4-BE49-F238E27FC236}">
                <a16:creationId xmlns:a16="http://schemas.microsoft.com/office/drawing/2014/main" id="{3D24F110-4046-D9B6-AC99-BB42E11763B7}"/>
              </a:ext>
            </a:extLst>
          </p:cNvPr>
          <p:cNvSpPr/>
          <p:nvPr/>
        </p:nvSpPr>
        <p:spPr>
          <a:xfrm>
            <a:off x="5453073" y="2308726"/>
            <a:ext cx="4722559" cy="1205312"/>
          </a:xfrm>
          <a:prstGeom prst="roundRect">
            <a:avLst>
              <a:gd name="adj" fmla="val 7480"/>
            </a:avLst>
          </a:prstGeom>
          <a:noFill/>
          <a:ln w="19050">
            <a:solidFill>
              <a:srgbClr val="6699FF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latinLnBrk="0"/>
            <a:endParaRPr lang="ko-KR" altLang="en-US" sz="1662">
              <a:solidFill>
                <a:prstClr val="white"/>
              </a:solidFill>
              <a:latin typeface="흥국씨앗 B" panose="020B0803000000000000" pitchFamily="50" charset="-127"/>
              <a:ea typeface="흥국씨앗 B" panose="020B0803000000000000" pitchFamily="50" charset="-12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34577B-8700-01F1-5FC0-C76F5741AEFD}"/>
              </a:ext>
            </a:extLst>
          </p:cNvPr>
          <p:cNvSpPr txBox="1"/>
          <p:nvPr/>
        </p:nvSpPr>
        <p:spPr>
          <a:xfrm>
            <a:off x="5460714" y="2329576"/>
            <a:ext cx="321273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latinLnBrk="0">
              <a:lnSpc>
                <a:spcPct val="120000"/>
              </a:lnSpc>
            </a:pPr>
            <a:r>
              <a:rPr lang="en-US" altLang="ko-KR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· </a:t>
            </a:r>
            <a:r>
              <a:rPr lang="ko-KR" altLang="en-US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계약관계자 본인 자필 이행 철저</a:t>
            </a:r>
            <a:endParaRPr lang="en-US" altLang="ko-KR" sz="1200" dirty="0">
              <a:solidFill>
                <a:prstClr val="black"/>
              </a:solidFill>
              <a:latin typeface="흥국씨앗 B" panose="020B0803000000000000" pitchFamily="50" charset="-127"/>
              <a:ea typeface="흥국씨앗 B" panose="020B0803000000000000" pitchFamily="50" charset="-127"/>
            </a:endParaRPr>
          </a:p>
          <a:p>
            <a:pPr defTabSz="457200" latinLnBrk="0">
              <a:lnSpc>
                <a:spcPct val="120000"/>
              </a:lnSpc>
            </a:pPr>
            <a:r>
              <a:rPr lang="en-US" altLang="ko-KR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· </a:t>
            </a:r>
            <a:r>
              <a:rPr lang="ko-KR" altLang="en-US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청약서</a:t>
            </a:r>
            <a:r>
              <a:rPr lang="en-US" altLang="ko-KR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/</a:t>
            </a:r>
            <a:r>
              <a:rPr lang="ko-KR" altLang="en-US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상품설명서 및 부속서류에도 자필 철저</a:t>
            </a:r>
            <a:endParaRPr lang="en-US" altLang="ko-KR" sz="1200" dirty="0">
              <a:solidFill>
                <a:prstClr val="black"/>
              </a:solidFill>
              <a:latin typeface="흥국씨앗 B" panose="020B0803000000000000" pitchFamily="50" charset="-127"/>
              <a:ea typeface="흥국씨앗 B" panose="020B0803000000000000" pitchFamily="50" charset="-127"/>
            </a:endParaRPr>
          </a:p>
          <a:p>
            <a:pPr defTabSz="457200" latinLnBrk="0">
              <a:lnSpc>
                <a:spcPct val="120000"/>
              </a:lnSpc>
            </a:pPr>
            <a:r>
              <a:rPr lang="en-US" altLang="ko-KR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· </a:t>
            </a:r>
            <a:r>
              <a:rPr lang="ko-KR" altLang="en-US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설명의무 이행에 대한 입증 유의</a:t>
            </a:r>
            <a:endParaRPr lang="en-US" altLang="ko-KR" sz="1200" dirty="0">
              <a:solidFill>
                <a:prstClr val="black"/>
              </a:solidFill>
              <a:latin typeface="흥국씨앗 B" panose="020B0803000000000000" pitchFamily="50" charset="-127"/>
              <a:ea typeface="흥국씨앗 B" panose="020B0803000000000000" pitchFamily="50" charset="-127"/>
            </a:endParaRPr>
          </a:p>
          <a:p>
            <a:pPr defTabSz="457200" latinLnBrk="0">
              <a:lnSpc>
                <a:spcPct val="120000"/>
              </a:lnSpc>
            </a:pPr>
            <a:r>
              <a:rPr lang="en-US" altLang="ko-KR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· </a:t>
            </a:r>
            <a:r>
              <a:rPr lang="ko-KR" altLang="en-US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민원대행업체 유의</a:t>
            </a:r>
            <a:endParaRPr lang="en-US" altLang="ko-KR" sz="1200" dirty="0">
              <a:solidFill>
                <a:prstClr val="black"/>
              </a:solidFill>
              <a:latin typeface="흥국씨앗 B" panose="020B0803000000000000" pitchFamily="50" charset="-127"/>
              <a:ea typeface="흥국씨앗 B" panose="020B0803000000000000" pitchFamily="50" charset="-127"/>
            </a:endParaRPr>
          </a:p>
          <a:p>
            <a:pPr defTabSz="457200" latinLnBrk="0">
              <a:lnSpc>
                <a:spcPct val="120000"/>
              </a:lnSpc>
            </a:pPr>
            <a:r>
              <a:rPr lang="en-US" altLang="ko-KR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  (</a:t>
            </a:r>
            <a:r>
              <a:rPr lang="ko-KR" altLang="en-US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카톡</a:t>
            </a:r>
            <a:r>
              <a:rPr lang="en-US" altLang="ko-KR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,</a:t>
            </a:r>
            <a:r>
              <a:rPr lang="ko-KR" altLang="en-US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녹취 등 억지증거로 민원조장 주의</a:t>
            </a:r>
            <a:r>
              <a:rPr lang="en-US" altLang="ko-KR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)</a:t>
            </a:r>
            <a:endParaRPr lang="ko-KR" altLang="en-US" sz="1200" dirty="0">
              <a:solidFill>
                <a:prstClr val="black"/>
              </a:solidFill>
              <a:latin typeface="흥국씨앗 B" panose="020B0803000000000000" pitchFamily="50" charset="-127"/>
              <a:ea typeface="흥국씨앗 B" panose="020B0803000000000000" pitchFamily="50" charset="-127"/>
            </a:endParaRPr>
          </a:p>
        </p:txBody>
      </p:sp>
      <p:sp>
        <p:nvSpPr>
          <p:cNvPr id="8" name="사각형: 둥근 모서리 11">
            <a:extLst>
              <a:ext uri="{FF2B5EF4-FFF2-40B4-BE49-F238E27FC236}">
                <a16:creationId xmlns:a16="http://schemas.microsoft.com/office/drawing/2014/main" id="{EC8D47C0-64EA-535A-306B-C1753B80EC5E}"/>
              </a:ext>
            </a:extLst>
          </p:cNvPr>
          <p:cNvSpPr/>
          <p:nvPr/>
        </p:nvSpPr>
        <p:spPr>
          <a:xfrm>
            <a:off x="5453073" y="3650290"/>
            <a:ext cx="4722559" cy="570019"/>
          </a:xfrm>
          <a:prstGeom prst="roundRect">
            <a:avLst>
              <a:gd name="adj" fmla="val 7480"/>
            </a:avLst>
          </a:prstGeom>
          <a:noFill/>
          <a:ln w="19050">
            <a:solidFill>
              <a:srgbClr val="6699FF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latinLnBrk="0"/>
            <a:endParaRPr lang="ko-KR" altLang="en-US" sz="1662">
              <a:solidFill>
                <a:prstClr val="white"/>
              </a:solidFill>
              <a:latin typeface="흥국씨앗 B" panose="020B0803000000000000" pitchFamily="50" charset="-127"/>
              <a:ea typeface="흥국씨앗 B" panose="020B0803000000000000" pitchFamily="50" charset="-127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75C43F4-F3D6-7389-94E7-FFDA6D8287BA}"/>
              </a:ext>
            </a:extLst>
          </p:cNvPr>
          <p:cNvSpPr txBox="1"/>
          <p:nvPr/>
        </p:nvSpPr>
        <p:spPr>
          <a:xfrm>
            <a:off x="5460714" y="3663070"/>
            <a:ext cx="3167855" cy="5355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latinLnBrk="0">
              <a:lnSpc>
                <a:spcPct val="120000"/>
              </a:lnSpc>
            </a:pPr>
            <a:r>
              <a:rPr lang="en-US" altLang="ko-KR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· </a:t>
            </a:r>
            <a:r>
              <a:rPr lang="ko-KR" altLang="en-US" sz="1200" dirty="0" err="1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부당승환</a:t>
            </a:r>
            <a:r>
              <a:rPr lang="ko-KR" altLang="en-US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 금지 등 완전판매 철저</a:t>
            </a:r>
            <a:endParaRPr lang="en-US" altLang="ko-KR" sz="1200" dirty="0">
              <a:solidFill>
                <a:prstClr val="black"/>
              </a:solidFill>
              <a:latin typeface="흥국씨앗 B" panose="020B0803000000000000" pitchFamily="50" charset="-127"/>
              <a:ea typeface="흥국씨앗 B" panose="020B0803000000000000" pitchFamily="50" charset="-127"/>
            </a:endParaRPr>
          </a:p>
          <a:p>
            <a:pPr defTabSz="457200" latinLnBrk="0">
              <a:lnSpc>
                <a:spcPct val="120000"/>
              </a:lnSpc>
            </a:pPr>
            <a:r>
              <a:rPr lang="en-US" altLang="ko-KR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· ‘</a:t>
            </a:r>
            <a:r>
              <a:rPr lang="ko-KR" altLang="en-US" sz="1200" dirty="0" err="1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상품숙지의무</a:t>
            </a:r>
            <a:r>
              <a:rPr lang="en-US" altLang="ko-KR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’ </a:t>
            </a:r>
            <a:r>
              <a:rPr lang="ko-KR" altLang="en-US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제도에 따른 </a:t>
            </a:r>
            <a:r>
              <a:rPr lang="ko-KR" altLang="en-US" sz="1200" dirty="0" err="1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상품숙지</a:t>
            </a:r>
            <a:r>
              <a:rPr lang="ko-KR" altLang="en-US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 후 판매</a:t>
            </a:r>
          </a:p>
        </p:txBody>
      </p:sp>
      <p:sp>
        <p:nvSpPr>
          <p:cNvPr id="10" name="사각형: 둥근 모서리 14">
            <a:extLst>
              <a:ext uri="{FF2B5EF4-FFF2-40B4-BE49-F238E27FC236}">
                <a16:creationId xmlns:a16="http://schemas.microsoft.com/office/drawing/2014/main" id="{C918EAEB-CED3-2DA3-F156-8F25A0428635}"/>
              </a:ext>
            </a:extLst>
          </p:cNvPr>
          <p:cNvSpPr/>
          <p:nvPr/>
        </p:nvSpPr>
        <p:spPr>
          <a:xfrm>
            <a:off x="5453073" y="4345667"/>
            <a:ext cx="4757727" cy="472521"/>
          </a:xfrm>
          <a:prstGeom prst="roundRect">
            <a:avLst>
              <a:gd name="adj" fmla="val 7480"/>
            </a:avLst>
          </a:prstGeom>
          <a:noFill/>
          <a:ln w="19050">
            <a:solidFill>
              <a:srgbClr val="6699FF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latinLnBrk="0"/>
            <a:endParaRPr lang="ko-KR" altLang="en-US" sz="1662">
              <a:solidFill>
                <a:prstClr val="white"/>
              </a:solidFill>
              <a:latin typeface="흥국씨앗 B" panose="020B0803000000000000" pitchFamily="50" charset="-127"/>
              <a:ea typeface="흥국씨앗 B" panose="020B0803000000000000" pitchFamily="50" charset="-127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27E5701-8071-44A8-D68B-5C57822E48C9}"/>
              </a:ext>
            </a:extLst>
          </p:cNvPr>
          <p:cNvSpPr txBox="1"/>
          <p:nvPr/>
        </p:nvSpPr>
        <p:spPr>
          <a:xfrm>
            <a:off x="5460713" y="4320579"/>
            <a:ext cx="3725806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latinLnBrk="0">
              <a:lnSpc>
                <a:spcPct val="120000"/>
              </a:lnSpc>
            </a:pPr>
            <a:r>
              <a:rPr lang="en-US" altLang="ko-KR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· </a:t>
            </a:r>
            <a:r>
              <a:rPr lang="ko-KR" altLang="en-US" sz="1200" dirty="0" err="1">
                <a:solidFill>
                  <a:srgbClr val="FF0066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미승인</a:t>
            </a:r>
            <a:r>
              <a:rPr lang="ko-KR" altLang="en-US" sz="1200" dirty="0">
                <a:solidFill>
                  <a:srgbClr val="FF0066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 자료 사용 금지</a:t>
            </a:r>
            <a:endParaRPr lang="en-US" altLang="ko-KR" sz="1200" dirty="0">
              <a:solidFill>
                <a:srgbClr val="FF0066"/>
              </a:solidFill>
              <a:latin typeface="흥국씨앗 B" panose="020B0803000000000000" pitchFamily="50" charset="-127"/>
              <a:ea typeface="흥국씨앗 B" panose="020B0803000000000000" pitchFamily="50" charset="-127"/>
            </a:endParaRPr>
          </a:p>
          <a:p>
            <a:pPr defTabSz="457200" latinLnBrk="0">
              <a:lnSpc>
                <a:spcPct val="120000"/>
              </a:lnSpc>
            </a:pPr>
            <a:r>
              <a:rPr lang="en-US" altLang="ko-KR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· </a:t>
            </a:r>
            <a:r>
              <a:rPr lang="ko-KR" altLang="en-US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블로그</a:t>
            </a:r>
            <a:r>
              <a:rPr lang="en-US" altLang="ko-KR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/</a:t>
            </a:r>
            <a:r>
              <a:rPr lang="ko-KR" altLang="en-US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유튜브 등으로 안내 시 사전 승인 필수 진행</a:t>
            </a:r>
          </a:p>
        </p:txBody>
      </p:sp>
      <p:sp>
        <p:nvSpPr>
          <p:cNvPr id="12" name="사각형: 둥근 모서리 17">
            <a:extLst>
              <a:ext uri="{FF2B5EF4-FFF2-40B4-BE49-F238E27FC236}">
                <a16:creationId xmlns:a16="http://schemas.microsoft.com/office/drawing/2014/main" id="{D518FBBB-F0A7-0C3A-C713-F0BB72438F22}"/>
              </a:ext>
            </a:extLst>
          </p:cNvPr>
          <p:cNvSpPr/>
          <p:nvPr/>
        </p:nvSpPr>
        <p:spPr>
          <a:xfrm>
            <a:off x="5453074" y="4953546"/>
            <a:ext cx="4757727" cy="1434922"/>
          </a:xfrm>
          <a:prstGeom prst="roundRect">
            <a:avLst>
              <a:gd name="adj" fmla="val 1965"/>
            </a:avLst>
          </a:prstGeom>
          <a:noFill/>
          <a:ln w="19050">
            <a:solidFill>
              <a:srgbClr val="6699FF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latinLnBrk="0"/>
            <a:endParaRPr lang="ko-KR" altLang="en-US" sz="1662">
              <a:solidFill>
                <a:prstClr val="white"/>
              </a:solidFill>
              <a:latin typeface="흥국씨앗 B" panose="020B0803000000000000" pitchFamily="50" charset="-127"/>
              <a:ea typeface="흥국씨앗 B" panose="020B0803000000000000" pitchFamily="50" charset="-127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A7672B5-0F0B-625E-7C1E-8511A3DED249}"/>
              </a:ext>
            </a:extLst>
          </p:cNvPr>
          <p:cNvSpPr txBox="1"/>
          <p:nvPr/>
        </p:nvSpPr>
        <p:spPr>
          <a:xfrm>
            <a:off x="5460713" y="4926556"/>
            <a:ext cx="4975842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latinLnBrk="0">
              <a:lnSpc>
                <a:spcPct val="120000"/>
              </a:lnSpc>
            </a:pPr>
            <a:r>
              <a:rPr lang="en-US" altLang="ko-KR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· 4</a:t>
            </a:r>
            <a:r>
              <a:rPr lang="ko-KR" altLang="en-US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가지 서류</a:t>
            </a:r>
            <a:r>
              <a:rPr lang="en-US" altLang="ko-KR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(</a:t>
            </a:r>
            <a:r>
              <a:rPr lang="ko-KR" altLang="en-US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부본</a:t>
            </a:r>
            <a:r>
              <a:rPr lang="en-US" altLang="ko-KR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, </a:t>
            </a:r>
            <a:r>
              <a:rPr lang="ko-KR" altLang="en-US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약관</a:t>
            </a:r>
            <a:r>
              <a:rPr lang="en-US" altLang="ko-KR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, </a:t>
            </a:r>
            <a:r>
              <a:rPr lang="ko-KR" altLang="en-US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설명서</a:t>
            </a:r>
            <a:r>
              <a:rPr lang="en-US" altLang="ko-KR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, </a:t>
            </a:r>
            <a:r>
              <a:rPr lang="ko-KR" altLang="en-US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증권</a:t>
            </a:r>
            <a:r>
              <a:rPr lang="en-US" altLang="ko-KR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) </a:t>
            </a:r>
            <a:r>
              <a:rPr lang="ko-KR" altLang="en-US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필수전달</a:t>
            </a:r>
            <a:endParaRPr lang="en-US" altLang="ko-KR" sz="1200" dirty="0">
              <a:solidFill>
                <a:prstClr val="black"/>
              </a:solidFill>
              <a:latin typeface="흥국씨앗 B" panose="020B0803000000000000" pitchFamily="50" charset="-127"/>
              <a:ea typeface="흥국씨앗 B" panose="020B0803000000000000" pitchFamily="50" charset="-127"/>
            </a:endParaRPr>
          </a:p>
          <a:p>
            <a:pPr defTabSz="457200" latinLnBrk="0">
              <a:lnSpc>
                <a:spcPct val="120000"/>
              </a:lnSpc>
            </a:pPr>
            <a:r>
              <a:rPr lang="en-US" altLang="ko-KR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· </a:t>
            </a:r>
            <a:r>
              <a:rPr lang="ko-KR" altLang="en-US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모바일 서류전달 프로세스 숙지 후 판매</a:t>
            </a:r>
            <a:endParaRPr lang="en-US" altLang="ko-KR" sz="1200" dirty="0">
              <a:solidFill>
                <a:prstClr val="black"/>
              </a:solidFill>
              <a:latin typeface="흥국씨앗 B" panose="020B0803000000000000" pitchFamily="50" charset="-127"/>
              <a:ea typeface="흥국씨앗 B" panose="020B0803000000000000" pitchFamily="50" charset="-127"/>
            </a:endParaRPr>
          </a:p>
          <a:p>
            <a:pPr defTabSz="457200" latinLnBrk="0">
              <a:lnSpc>
                <a:spcPct val="120000"/>
              </a:lnSpc>
            </a:pPr>
            <a:r>
              <a:rPr lang="en-US" altLang="ko-KR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· </a:t>
            </a:r>
            <a:r>
              <a:rPr lang="ko-KR" altLang="en-US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종합확인서 內 서류전달 필수확인 및 고지내용 숙지 후 필수고지</a:t>
            </a:r>
            <a:endParaRPr lang="en-US" altLang="ko-KR" sz="1200" dirty="0">
              <a:solidFill>
                <a:prstClr val="black"/>
              </a:solidFill>
              <a:latin typeface="흥국씨앗 B" panose="020B0803000000000000" pitchFamily="50" charset="-127"/>
              <a:ea typeface="흥국씨앗 B" panose="020B0803000000000000" pitchFamily="50" charset="-127"/>
            </a:endParaRPr>
          </a:p>
          <a:p>
            <a:pPr defTabSz="457200" latinLnBrk="0">
              <a:lnSpc>
                <a:spcPct val="120000"/>
              </a:lnSpc>
            </a:pPr>
            <a:r>
              <a:rPr lang="en-US" altLang="ko-KR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· </a:t>
            </a:r>
            <a:r>
              <a:rPr lang="ko-KR" altLang="en-US" sz="1200" dirty="0" err="1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생보협회</a:t>
            </a:r>
            <a:r>
              <a:rPr lang="ko-KR" altLang="en-US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 </a:t>
            </a:r>
            <a:r>
              <a:rPr lang="ko-KR" altLang="en-US" sz="1200" dirty="0" err="1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인증표</a:t>
            </a:r>
            <a:r>
              <a:rPr lang="ko-KR" altLang="en-US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 제시</a:t>
            </a:r>
            <a:r>
              <a:rPr lang="en-US" altLang="ko-KR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(</a:t>
            </a:r>
            <a:r>
              <a:rPr lang="ko-KR" altLang="en-US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축소 인쇄 무방</a:t>
            </a:r>
            <a:r>
              <a:rPr lang="en-US" altLang="ko-KR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)</a:t>
            </a:r>
          </a:p>
          <a:p>
            <a:pPr defTabSz="457200" latinLnBrk="0">
              <a:lnSpc>
                <a:spcPct val="120000"/>
              </a:lnSpc>
            </a:pPr>
            <a:r>
              <a:rPr lang="en-US" altLang="ko-KR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· </a:t>
            </a:r>
            <a:r>
              <a:rPr lang="ko-KR" altLang="en-US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방문판매 등 개시할 경우 미리 고지 </a:t>
            </a:r>
            <a:r>
              <a:rPr lang="en-US" altLang="ko-KR" sz="11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(</a:t>
            </a:r>
            <a:r>
              <a:rPr lang="ko-KR" altLang="en-US" sz="11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목적</a:t>
            </a:r>
            <a:r>
              <a:rPr lang="en-US" altLang="ko-KR" sz="11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, </a:t>
            </a:r>
            <a:r>
              <a:rPr lang="ko-KR" altLang="en-US" sz="11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소속</a:t>
            </a:r>
            <a:r>
              <a:rPr lang="en-US" altLang="ko-KR" sz="11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, </a:t>
            </a:r>
            <a:r>
              <a:rPr lang="ko-KR" altLang="en-US" sz="11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성명</a:t>
            </a:r>
            <a:r>
              <a:rPr lang="en-US" altLang="ko-KR" sz="11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, </a:t>
            </a:r>
            <a:r>
              <a:rPr lang="ko-KR" altLang="en-US" sz="11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권유상품 사전 고지</a:t>
            </a:r>
            <a:r>
              <a:rPr lang="en-US" altLang="ko-KR" sz="11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)</a:t>
            </a:r>
          </a:p>
          <a:p>
            <a:pPr defTabSz="457200" latinLnBrk="0">
              <a:lnSpc>
                <a:spcPct val="120000"/>
              </a:lnSpc>
            </a:pPr>
            <a:r>
              <a:rPr lang="en-US" altLang="ko-KR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· </a:t>
            </a:r>
            <a:r>
              <a:rPr lang="ko-KR" altLang="en-US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연락금지 요구 즉시 이행</a:t>
            </a:r>
            <a:r>
              <a:rPr lang="en-US" altLang="ko-KR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, </a:t>
            </a:r>
            <a:r>
              <a:rPr lang="ko-KR" altLang="en-US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야간</a:t>
            </a:r>
            <a:r>
              <a:rPr lang="en-US" altLang="ko-KR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(</a:t>
            </a:r>
            <a:r>
              <a:rPr lang="ko-KR" altLang="en-US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저녁</a:t>
            </a:r>
            <a:r>
              <a:rPr lang="en-US" altLang="ko-KR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9</a:t>
            </a:r>
            <a:r>
              <a:rPr lang="ko-KR" altLang="en-US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시</a:t>
            </a:r>
            <a:r>
              <a:rPr lang="en-US" altLang="ko-KR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~</a:t>
            </a:r>
            <a:r>
              <a:rPr lang="ko-KR" altLang="en-US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오전</a:t>
            </a:r>
            <a:r>
              <a:rPr lang="en-US" altLang="ko-KR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8</a:t>
            </a:r>
            <a:r>
              <a:rPr lang="ko-KR" altLang="en-US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시</a:t>
            </a:r>
            <a:r>
              <a:rPr lang="en-US" altLang="ko-KR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) </a:t>
            </a:r>
            <a:r>
              <a:rPr lang="ko-KR" altLang="en-US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방문 및</a:t>
            </a:r>
            <a:r>
              <a:rPr lang="en-US" altLang="ko-KR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 </a:t>
            </a:r>
            <a:r>
              <a:rPr lang="ko-KR" altLang="en-US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연락 금지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4ECDAB3-1B5F-FECF-7E72-A193C26B0DF4}"/>
              </a:ext>
            </a:extLst>
          </p:cNvPr>
          <p:cNvSpPr txBox="1"/>
          <p:nvPr/>
        </p:nvSpPr>
        <p:spPr>
          <a:xfrm>
            <a:off x="2531617" y="1063372"/>
            <a:ext cx="2460930" cy="3763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457200" latinLnBrk="0"/>
            <a:r>
              <a:rPr lang="ko-KR" altLang="en-US" sz="1846" dirty="0">
                <a:solidFill>
                  <a:srgbClr val="54878A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과태료 금액</a:t>
            </a:r>
            <a:r>
              <a:rPr lang="en-US" altLang="ko-KR" sz="1846" dirty="0">
                <a:solidFill>
                  <a:srgbClr val="54878A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(</a:t>
            </a:r>
            <a:r>
              <a:rPr lang="ko-KR" altLang="en-US" sz="1846" dirty="0">
                <a:solidFill>
                  <a:srgbClr val="54878A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개인 최대</a:t>
            </a:r>
            <a:r>
              <a:rPr lang="en-US" altLang="ko-KR" sz="1846" dirty="0">
                <a:solidFill>
                  <a:srgbClr val="54878A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)</a:t>
            </a:r>
            <a:endParaRPr lang="ko-KR" altLang="en-US" sz="1846" dirty="0">
              <a:solidFill>
                <a:srgbClr val="54878A"/>
              </a:solidFill>
              <a:latin typeface="흥국씨앗 B" panose="020B0803000000000000" pitchFamily="50" charset="-127"/>
              <a:ea typeface="흥국씨앗 B" panose="020B0803000000000000" pitchFamily="50" charset="-127"/>
            </a:endParaRPr>
          </a:p>
        </p:txBody>
      </p:sp>
      <p:sp>
        <p:nvSpPr>
          <p:cNvPr id="15" name="사각형: 둥근 모서리 23">
            <a:extLst>
              <a:ext uri="{FF2B5EF4-FFF2-40B4-BE49-F238E27FC236}">
                <a16:creationId xmlns:a16="http://schemas.microsoft.com/office/drawing/2014/main" id="{FD9B2B3A-FBEE-D9A6-768B-1783E25D1839}"/>
              </a:ext>
            </a:extLst>
          </p:cNvPr>
          <p:cNvSpPr/>
          <p:nvPr/>
        </p:nvSpPr>
        <p:spPr>
          <a:xfrm>
            <a:off x="2016370" y="1529860"/>
            <a:ext cx="3219741" cy="662750"/>
          </a:xfrm>
          <a:prstGeom prst="roundRect">
            <a:avLst>
              <a:gd name="adj" fmla="val 7480"/>
            </a:avLst>
          </a:prstGeom>
          <a:noFill/>
          <a:ln w="19050">
            <a:solidFill>
              <a:srgbClr val="93BBBD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latinLnBrk="0"/>
            <a:endParaRPr lang="ko-KR" altLang="en-US" sz="1662">
              <a:solidFill>
                <a:prstClr val="white"/>
              </a:solidFill>
              <a:latin typeface="흥국씨앗 B" panose="020B0803000000000000" pitchFamily="50" charset="-127"/>
              <a:ea typeface="흥국씨앗 B" panose="020B0803000000000000" pitchFamily="50" charset="-127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973BFB7-CA20-E190-2581-544D937A869A}"/>
              </a:ext>
            </a:extLst>
          </p:cNvPr>
          <p:cNvSpPr txBox="1"/>
          <p:nvPr/>
        </p:nvSpPr>
        <p:spPr>
          <a:xfrm>
            <a:off x="2054152" y="1628399"/>
            <a:ext cx="795411" cy="5355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latinLnBrk="0">
              <a:lnSpc>
                <a:spcPct val="120000"/>
              </a:lnSpc>
            </a:pPr>
            <a:r>
              <a:rPr lang="ko-KR" altLang="en-US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① 적합성</a:t>
            </a:r>
            <a:endParaRPr lang="en-US" altLang="ko-KR" sz="1200" dirty="0">
              <a:solidFill>
                <a:prstClr val="black"/>
              </a:solidFill>
              <a:latin typeface="흥국씨앗 B" panose="020B0803000000000000" pitchFamily="50" charset="-127"/>
              <a:ea typeface="흥국씨앗 B" panose="020B0803000000000000" pitchFamily="50" charset="-127"/>
            </a:endParaRPr>
          </a:p>
          <a:p>
            <a:pPr defTabSz="457200" latinLnBrk="0">
              <a:lnSpc>
                <a:spcPct val="120000"/>
              </a:lnSpc>
            </a:pPr>
            <a:r>
              <a:rPr lang="ko-KR" altLang="en-US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② 적정성</a:t>
            </a:r>
          </a:p>
        </p:txBody>
      </p:sp>
      <p:sp>
        <p:nvSpPr>
          <p:cNvPr id="17" name="사각형: 둥근 모서리 4">
            <a:extLst>
              <a:ext uri="{FF2B5EF4-FFF2-40B4-BE49-F238E27FC236}">
                <a16:creationId xmlns:a16="http://schemas.microsoft.com/office/drawing/2014/main" id="{F62119FA-7736-5F97-297D-920B6DE39EBB}"/>
              </a:ext>
            </a:extLst>
          </p:cNvPr>
          <p:cNvSpPr/>
          <p:nvPr/>
        </p:nvSpPr>
        <p:spPr>
          <a:xfrm>
            <a:off x="2016370" y="2308725"/>
            <a:ext cx="3219741" cy="527105"/>
          </a:xfrm>
          <a:prstGeom prst="roundRect">
            <a:avLst>
              <a:gd name="adj" fmla="val 7480"/>
            </a:avLst>
          </a:prstGeom>
          <a:noFill/>
          <a:ln w="19050">
            <a:solidFill>
              <a:srgbClr val="93BBBD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latinLnBrk="0"/>
            <a:endParaRPr lang="ko-KR" altLang="en-US" sz="1662">
              <a:solidFill>
                <a:prstClr val="white"/>
              </a:solidFill>
              <a:latin typeface="흥국씨앗 B" panose="020B0803000000000000" pitchFamily="50" charset="-127"/>
              <a:ea typeface="흥국씨앗 B" panose="020B0803000000000000" pitchFamily="50" charset="-127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37A1BD0-047E-5144-D326-E4B3E2A43186}"/>
              </a:ext>
            </a:extLst>
          </p:cNvPr>
          <p:cNvSpPr txBox="1"/>
          <p:nvPr/>
        </p:nvSpPr>
        <p:spPr>
          <a:xfrm>
            <a:off x="2054152" y="2435389"/>
            <a:ext cx="936475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latinLnBrk="0">
              <a:lnSpc>
                <a:spcPct val="120000"/>
              </a:lnSpc>
            </a:pPr>
            <a:r>
              <a:rPr lang="ko-KR" altLang="en-US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③ 설명의무</a:t>
            </a:r>
            <a:endParaRPr lang="en-US" altLang="ko-KR" sz="1200" dirty="0">
              <a:solidFill>
                <a:prstClr val="black"/>
              </a:solidFill>
              <a:latin typeface="흥국씨앗 B" panose="020B0803000000000000" pitchFamily="50" charset="-127"/>
              <a:ea typeface="흥국씨앗 B" panose="020B0803000000000000" pitchFamily="50" charset="-127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3CF6033-CC82-2E69-1BD7-ED41533B95B0}"/>
              </a:ext>
            </a:extLst>
          </p:cNvPr>
          <p:cNvSpPr txBox="1"/>
          <p:nvPr/>
        </p:nvSpPr>
        <p:spPr>
          <a:xfrm>
            <a:off x="3430239" y="1718768"/>
            <a:ext cx="1742786" cy="3481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457200" latinLnBrk="0">
              <a:lnSpc>
                <a:spcPct val="120000"/>
              </a:lnSpc>
            </a:pPr>
            <a:r>
              <a:rPr lang="en-US" altLang="ko-KR" sz="1385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1</a:t>
            </a:r>
            <a:r>
              <a:rPr lang="ko-KR" altLang="en-US" sz="1385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천만원</a:t>
            </a:r>
            <a:r>
              <a:rPr lang="en-US" altLang="ko-KR" sz="1385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~3</a:t>
            </a:r>
            <a:r>
              <a:rPr lang="ko-KR" altLang="en-US" sz="1385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천</a:t>
            </a:r>
            <a:r>
              <a:rPr lang="en-US" altLang="ko-KR" sz="1385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5</a:t>
            </a:r>
            <a:r>
              <a:rPr lang="ko-KR" altLang="en-US" sz="1385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백만원</a:t>
            </a:r>
            <a:endParaRPr lang="en-US" altLang="ko-KR" sz="1385" dirty="0">
              <a:solidFill>
                <a:prstClr val="black"/>
              </a:solidFill>
              <a:latin typeface="흥국씨앗 B" panose="020B0803000000000000" pitchFamily="50" charset="-127"/>
              <a:ea typeface="흥국씨앗 B" panose="020B0803000000000000" pitchFamily="50" charset="-127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2F8BF5F-5A73-5EF7-29ED-55C4533126CB}"/>
              </a:ext>
            </a:extLst>
          </p:cNvPr>
          <p:cNvSpPr txBox="1"/>
          <p:nvPr/>
        </p:nvSpPr>
        <p:spPr>
          <a:xfrm>
            <a:off x="2054151" y="3103390"/>
            <a:ext cx="1354858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latinLnBrk="0">
              <a:lnSpc>
                <a:spcPct val="120000"/>
              </a:lnSpc>
            </a:pPr>
            <a:r>
              <a:rPr lang="ko-KR" altLang="en-US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④ 불공정영업행위</a:t>
            </a:r>
            <a:endParaRPr lang="en-US" altLang="ko-KR" sz="1200" dirty="0">
              <a:solidFill>
                <a:prstClr val="black"/>
              </a:solidFill>
              <a:latin typeface="흥국씨앗 B" panose="020B0803000000000000" pitchFamily="50" charset="-127"/>
              <a:ea typeface="흥국씨앗 B" panose="020B0803000000000000" pitchFamily="50" charset="-127"/>
            </a:endParaRPr>
          </a:p>
        </p:txBody>
      </p:sp>
      <p:sp>
        <p:nvSpPr>
          <p:cNvPr id="21" name="사각형: 둥근 모서리 4">
            <a:extLst>
              <a:ext uri="{FF2B5EF4-FFF2-40B4-BE49-F238E27FC236}">
                <a16:creationId xmlns:a16="http://schemas.microsoft.com/office/drawing/2014/main" id="{B8B476D4-3A09-A6E0-C951-5874D2528387}"/>
              </a:ext>
            </a:extLst>
          </p:cNvPr>
          <p:cNvSpPr/>
          <p:nvPr/>
        </p:nvSpPr>
        <p:spPr>
          <a:xfrm>
            <a:off x="2016370" y="2958836"/>
            <a:ext cx="3219741" cy="557002"/>
          </a:xfrm>
          <a:prstGeom prst="roundRect">
            <a:avLst>
              <a:gd name="adj" fmla="val 7480"/>
            </a:avLst>
          </a:prstGeom>
          <a:noFill/>
          <a:ln w="19050">
            <a:solidFill>
              <a:srgbClr val="93BBBD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latinLnBrk="0"/>
            <a:endParaRPr lang="ko-KR" altLang="en-US" sz="1662">
              <a:solidFill>
                <a:prstClr val="white"/>
              </a:solidFill>
              <a:latin typeface="흥국씨앗 B" panose="020B0803000000000000" pitchFamily="50" charset="-127"/>
              <a:ea typeface="흥국씨앗 B" panose="020B0803000000000000" pitchFamily="50" charset="-127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8E5C56D-C2BD-A144-29B8-B9B58E6E3B12}"/>
              </a:ext>
            </a:extLst>
          </p:cNvPr>
          <p:cNvSpPr txBox="1"/>
          <p:nvPr/>
        </p:nvSpPr>
        <p:spPr>
          <a:xfrm>
            <a:off x="2054152" y="3820827"/>
            <a:ext cx="1228221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latinLnBrk="0">
              <a:lnSpc>
                <a:spcPct val="120000"/>
              </a:lnSpc>
            </a:pPr>
            <a:r>
              <a:rPr lang="ko-KR" altLang="en-US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⑤ 부당권유행위</a:t>
            </a:r>
            <a:endParaRPr lang="en-US" altLang="ko-KR" sz="1200" dirty="0">
              <a:solidFill>
                <a:prstClr val="black"/>
              </a:solidFill>
              <a:latin typeface="흥국씨앗 B" panose="020B0803000000000000" pitchFamily="50" charset="-127"/>
              <a:ea typeface="흥국씨앗 B" panose="020B0803000000000000" pitchFamily="50" charset="-127"/>
            </a:endParaRPr>
          </a:p>
        </p:txBody>
      </p:sp>
      <p:sp>
        <p:nvSpPr>
          <p:cNvPr id="23" name="사각형: 둥근 모서리 4">
            <a:extLst>
              <a:ext uri="{FF2B5EF4-FFF2-40B4-BE49-F238E27FC236}">
                <a16:creationId xmlns:a16="http://schemas.microsoft.com/office/drawing/2014/main" id="{5046F9D1-82AE-B772-CFA4-938C66A4C4D5}"/>
              </a:ext>
            </a:extLst>
          </p:cNvPr>
          <p:cNvSpPr/>
          <p:nvPr/>
        </p:nvSpPr>
        <p:spPr>
          <a:xfrm>
            <a:off x="2016370" y="3650291"/>
            <a:ext cx="3219741" cy="570018"/>
          </a:xfrm>
          <a:prstGeom prst="roundRect">
            <a:avLst>
              <a:gd name="adj" fmla="val 7480"/>
            </a:avLst>
          </a:prstGeom>
          <a:noFill/>
          <a:ln w="19050">
            <a:solidFill>
              <a:srgbClr val="93BBBD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latinLnBrk="0"/>
            <a:endParaRPr lang="ko-KR" altLang="en-US" sz="1662">
              <a:solidFill>
                <a:prstClr val="white"/>
              </a:solidFill>
              <a:latin typeface="흥국씨앗 B" panose="020B0803000000000000" pitchFamily="50" charset="-127"/>
              <a:ea typeface="흥국씨앗 B" panose="020B0803000000000000" pitchFamily="50" charset="-127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89C6C4C-8F92-36C7-5F09-680AFA9C48F8}"/>
              </a:ext>
            </a:extLst>
          </p:cNvPr>
          <p:cNvSpPr txBox="1"/>
          <p:nvPr/>
        </p:nvSpPr>
        <p:spPr>
          <a:xfrm>
            <a:off x="2054151" y="4421637"/>
            <a:ext cx="1306768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latinLnBrk="0">
              <a:lnSpc>
                <a:spcPct val="120000"/>
              </a:lnSpc>
            </a:pPr>
            <a:r>
              <a:rPr lang="ko-KR" altLang="en-US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⑥ 허위</a:t>
            </a:r>
            <a:r>
              <a:rPr lang="en-US" altLang="ko-KR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·</a:t>
            </a:r>
            <a:r>
              <a:rPr lang="ko-KR" altLang="en-US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과장광고</a:t>
            </a:r>
            <a:endParaRPr lang="en-US" altLang="ko-KR" sz="1200" dirty="0">
              <a:solidFill>
                <a:prstClr val="black"/>
              </a:solidFill>
              <a:latin typeface="흥국씨앗 B" panose="020B0803000000000000" pitchFamily="50" charset="-127"/>
              <a:ea typeface="흥국씨앗 B" panose="020B0803000000000000" pitchFamily="50" charset="-127"/>
            </a:endParaRPr>
          </a:p>
        </p:txBody>
      </p:sp>
      <p:sp>
        <p:nvSpPr>
          <p:cNvPr id="25" name="사각형: 둥근 모서리 4">
            <a:extLst>
              <a:ext uri="{FF2B5EF4-FFF2-40B4-BE49-F238E27FC236}">
                <a16:creationId xmlns:a16="http://schemas.microsoft.com/office/drawing/2014/main" id="{317787BE-F9D9-E3DB-DD1F-B891FDCA92F9}"/>
              </a:ext>
            </a:extLst>
          </p:cNvPr>
          <p:cNvSpPr/>
          <p:nvPr/>
        </p:nvSpPr>
        <p:spPr>
          <a:xfrm>
            <a:off x="2016370" y="4345970"/>
            <a:ext cx="3219741" cy="472217"/>
          </a:xfrm>
          <a:prstGeom prst="roundRect">
            <a:avLst>
              <a:gd name="adj" fmla="val 7480"/>
            </a:avLst>
          </a:prstGeom>
          <a:noFill/>
          <a:ln w="19050">
            <a:solidFill>
              <a:srgbClr val="93BBBD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latinLnBrk="0"/>
            <a:endParaRPr lang="ko-KR" altLang="en-US" sz="1662">
              <a:solidFill>
                <a:prstClr val="white"/>
              </a:solidFill>
              <a:latin typeface="흥국씨앗 B" panose="020B0803000000000000" pitchFamily="50" charset="-127"/>
              <a:ea typeface="흥국씨앗 B" panose="020B0803000000000000" pitchFamily="50" charset="-127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1662938-E149-DC22-7279-A9CA33B124CA}"/>
              </a:ext>
            </a:extLst>
          </p:cNvPr>
          <p:cNvSpPr txBox="1"/>
          <p:nvPr/>
        </p:nvSpPr>
        <p:spPr>
          <a:xfrm>
            <a:off x="2047374" y="4975597"/>
            <a:ext cx="885179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latinLnBrk="0">
              <a:lnSpc>
                <a:spcPct val="120000"/>
              </a:lnSpc>
            </a:pPr>
            <a:r>
              <a:rPr lang="en-US" altLang="ko-KR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+</a:t>
            </a:r>
            <a:r>
              <a:rPr lang="ko-KR" altLang="en-US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 서류제공</a:t>
            </a:r>
            <a:endParaRPr lang="en-US" altLang="ko-KR" sz="1200" dirty="0">
              <a:solidFill>
                <a:prstClr val="black"/>
              </a:solidFill>
              <a:latin typeface="흥국씨앗 B" panose="020B0803000000000000" pitchFamily="50" charset="-127"/>
              <a:ea typeface="흥국씨앗 B" panose="020B0803000000000000" pitchFamily="50" charset="-127"/>
            </a:endParaRPr>
          </a:p>
        </p:txBody>
      </p:sp>
      <p:sp>
        <p:nvSpPr>
          <p:cNvPr id="27" name="사각형: 둥근 모서리 4">
            <a:extLst>
              <a:ext uri="{FF2B5EF4-FFF2-40B4-BE49-F238E27FC236}">
                <a16:creationId xmlns:a16="http://schemas.microsoft.com/office/drawing/2014/main" id="{B5D56A92-A709-B25A-B54B-DA1CAAF3D3CA}"/>
              </a:ext>
            </a:extLst>
          </p:cNvPr>
          <p:cNvSpPr/>
          <p:nvPr/>
        </p:nvSpPr>
        <p:spPr>
          <a:xfrm>
            <a:off x="2016370" y="4958862"/>
            <a:ext cx="3219741" cy="1429607"/>
          </a:xfrm>
          <a:prstGeom prst="roundRect">
            <a:avLst>
              <a:gd name="adj" fmla="val 3790"/>
            </a:avLst>
          </a:prstGeom>
          <a:noFill/>
          <a:ln w="19050">
            <a:solidFill>
              <a:srgbClr val="93BBBD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latinLnBrk="0"/>
            <a:endParaRPr lang="ko-KR" altLang="en-US" sz="1662">
              <a:solidFill>
                <a:prstClr val="white"/>
              </a:solidFill>
              <a:latin typeface="흥국씨앗 B" panose="020B0803000000000000" pitchFamily="50" charset="-127"/>
              <a:ea typeface="흥국씨앗 B" panose="020B0803000000000000" pitchFamily="50" charset="-127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943C1F7-A50F-7F31-C980-C61094B7C915}"/>
              </a:ext>
            </a:extLst>
          </p:cNvPr>
          <p:cNvSpPr txBox="1"/>
          <p:nvPr/>
        </p:nvSpPr>
        <p:spPr>
          <a:xfrm>
            <a:off x="2047374" y="5281703"/>
            <a:ext cx="885179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latinLnBrk="0">
              <a:lnSpc>
                <a:spcPct val="120000"/>
              </a:lnSpc>
            </a:pPr>
            <a:r>
              <a:rPr lang="en-US" altLang="ko-KR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+</a:t>
            </a:r>
            <a:r>
              <a:rPr lang="ko-KR" altLang="en-US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 고지의무</a:t>
            </a:r>
            <a:endParaRPr lang="en-US" altLang="ko-KR" sz="1200" dirty="0">
              <a:solidFill>
                <a:prstClr val="black"/>
              </a:solidFill>
              <a:latin typeface="흥국씨앗 B" panose="020B0803000000000000" pitchFamily="50" charset="-127"/>
              <a:ea typeface="흥국씨앗 B" panose="020B0803000000000000" pitchFamily="50" charset="-127"/>
            </a:endParaRPr>
          </a:p>
        </p:txBody>
      </p:sp>
      <p:pic>
        <p:nvPicPr>
          <p:cNvPr id="29" name="그림 28">
            <a:extLst>
              <a:ext uri="{FF2B5EF4-FFF2-40B4-BE49-F238E27FC236}">
                <a16:creationId xmlns:a16="http://schemas.microsoft.com/office/drawing/2014/main" id="{9E4E7959-18C5-F198-F97C-3BEA901E3C8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83" b="96768" l="4370" r="47496">
                        <a14:foregroundMark x1="8303" y1="57212" x2="6185" y2="81657"/>
                        <a14:foregroundMark x1="4639" y1="54667" x2="4403" y2="58020"/>
                        <a14:foregroundMark x1="23429" y1="22303" x2="29983" y2="40485"/>
                        <a14:foregroundMark x1="32202" y1="10828" x2="37435" y2="65361"/>
                        <a14:foregroundMark x1="18655" y1="19919" x2="20303" y2="41980"/>
                        <a14:foregroundMark x1="24303" y1="6141" x2="37109" y2="9212"/>
                        <a14:foregroundMark x1="39429" y1="6828" x2="37311" y2="30465"/>
                        <a14:foregroundMark x1="21849" y1="8283" x2="22655" y2="40081"/>
                        <a14:foregroundMark x1="22655" y1="40081" x2="23429" y2="41697"/>
                        <a14:foregroundMark x1="16403" y1="12687" x2="17647" y2="39152"/>
                        <a14:foregroundMark x1="17647" y1="39152" x2="17849" y2="39838"/>
                        <a14:foregroundMark x1="16975" y1="6141" x2="20101" y2="45455"/>
                        <a14:foregroundMark x1="20101" y1="45455" x2="20639" y2="47596"/>
                        <a14:foregroundMark x1="15630" y1="5212" x2="47328" y2="2141"/>
                        <a14:foregroundMark x1="47328" y1="2141" x2="47328" y2="2141"/>
                        <a14:foregroundMark x1="11529" y1="1737" x2="12067" y2="4000"/>
                        <a14:foregroundMark x1="9412" y1="5495" x2="9412" y2="6424"/>
                        <a14:foregroundMark x1="10286" y1="5616" x2="10622" y2="8162"/>
                        <a14:foregroundMark x1="47563" y1="1333" x2="47563" y2="3475"/>
                        <a14:foregroundMark x1="10084" y1="8404" x2="9950" y2="10303"/>
                        <a14:foregroundMark x1="28101" y1="404" x2="30319" y2="687"/>
                        <a14:foregroundMark x1="37311" y1="687" x2="42218" y2="929"/>
                        <a14:foregroundMark x1="10420" y1="13253" x2="10521" y2="19111"/>
                        <a14:foregroundMark x1="15193" y1="60687" x2="16303" y2="85131"/>
                        <a14:foregroundMark x1="20202" y1="77657" x2="23630" y2="96768"/>
                        <a14:foregroundMark x1="8403" y1="66586" x2="11294" y2="80081"/>
                        <a14:foregroundMark x1="41109" y1="283" x2="44437" y2="283"/>
                        <a14:backgroundMark x1="37210" y1="66949" x2="38555" y2="74061"/>
                        <a14:backgroundMark x1="37647" y1="65616" x2="37782" y2="74303"/>
                        <a14:backgroundMark x1="37983" y1="68162" x2="37983" y2="76040"/>
                        <a14:backgroundMark x1="37445" y1="67758" x2="38218" y2="74061"/>
                        <a14:backgroundMark x1="37109" y1="65495" x2="37782" y2="67758"/>
                        <a14:backgroundMark x1="37311" y1="64848" x2="37311" y2="6602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48294" b="-16927"/>
          <a:stretch/>
        </p:blipFill>
        <p:spPr>
          <a:xfrm>
            <a:off x="2051664" y="886642"/>
            <a:ext cx="442813" cy="712485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5DE98A3B-C0CE-21A6-E79A-143185094238}"/>
              </a:ext>
            </a:extLst>
          </p:cNvPr>
          <p:cNvSpPr txBox="1"/>
          <p:nvPr/>
        </p:nvSpPr>
        <p:spPr>
          <a:xfrm>
            <a:off x="3915906" y="2410585"/>
            <a:ext cx="1042273" cy="3481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457200" latinLnBrk="0">
              <a:lnSpc>
                <a:spcPct val="120000"/>
              </a:lnSpc>
            </a:pPr>
            <a:r>
              <a:rPr lang="en-US" altLang="ko-KR" sz="1385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3</a:t>
            </a:r>
            <a:r>
              <a:rPr lang="ko-KR" altLang="en-US" sz="1385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천</a:t>
            </a:r>
            <a:r>
              <a:rPr lang="en-US" altLang="ko-KR" sz="1385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5</a:t>
            </a:r>
            <a:r>
              <a:rPr lang="ko-KR" altLang="en-US" sz="1385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백만원</a:t>
            </a:r>
            <a:endParaRPr lang="en-US" altLang="ko-KR" sz="1385" dirty="0">
              <a:solidFill>
                <a:prstClr val="black"/>
              </a:solidFill>
              <a:latin typeface="흥국씨앗 B" panose="020B0803000000000000" pitchFamily="50" charset="-127"/>
              <a:ea typeface="흥국씨앗 B" panose="020B0803000000000000" pitchFamily="50" charset="-127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6320B4C-6D11-95EF-BB36-5472C19FF702}"/>
              </a:ext>
            </a:extLst>
          </p:cNvPr>
          <p:cNvSpPr txBox="1"/>
          <p:nvPr/>
        </p:nvSpPr>
        <p:spPr>
          <a:xfrm>
            <a:off x="3915906" y="3790565"/>
            <a:ext cx="1042273" cy="3481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457200" latinLnBrk="0">
              <a:lnSpc>
                <a:spcPct val="120000"/>
              </a:lnSpc>
            </a:pPr>
            <a:r>
              <a:rPr lang="en-US" altLang="ko-KR" sz="1385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3</a:t>
            </a:r>
            <a:r>
              <a:rPr lang="ko-KR" altLang="en-US" sz="1385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천</a:t>
            </a:r>
            <a:r>
              <a:rPr lang="en-US" altLang="ko-KR" sz="1385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5</a:t>
            </a:r>
            <a:r>
              <a:rPr lang="ko-KR" altLang="en-US" sz="1385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백만원</a:t>
            </a:r>
            <a:endParaRPr lang="en-US" altLang="ko-KR" sz="1385" dirty="0">
              <a:solidFill>
                <a:prstClr val="black"/>
              </a:solidFill>
              <a:latin typeface="흥국씨앗 B" panose="020B0803000000000000" pitchFamily="50" charset="-127"/>
              <a:ea typeface="흥국씨앗 B" panose="020B0803000000000000" pitchFamily="50" charset="-127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D219D82-98CD-A773-699A-2B3B0AACDB20}"/>
              </a:ext>
            </a:extLst>
          </p:cNvPr>
          <p:cNvSpPr txBox="1"/>
          <p:nvPr/>
        </p:nvSpPr>
        <p:spPr>
          <a:xfrm>
            <a:off x="4049757" y="4414912"/>
            <a:ext cx="774571" cy="3481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457200" latinLnBrk="0">
              <a:lnSpc>
                <a:spcPct val="120000"/>
              </a:lnSpc>
            </a:pPr>
            <a:r>
              <a:rPr lang="en-US" altLang="ko-KR" sz="1385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5</a:t>
            </a:r>
            <a:r>
              <a:rPr lang="ko-KR" altLang="en-US" sz="1385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천만원</a:t>
            </a:r>
            <a:endParaRPr lang="en-US" altLang="ko-KR" sz="1385" dirty="0">
              <a:solidFill>
                <a:prstClr val="black"/>
              </a:solidFill>
              <a:latin typeface="흥국씨앗 B" panose="020B0803000000000000" pitchFamily="50" charset="-127"/>
              <a:ea typeface="흥국씨앗 B" panose="020B0803000000000000" pitchFamily="50" charset="-127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F540248-F55F-AFA5-2377-9D332F4FFEFE}"/>
              </a:ext>
            </a:extLst>
          </p:cNvPr>
          <p:cNvSpPr txBox="1"/>
          <p:nvPr/>
        </p:nvSpPr>
        <p:spPr>
          <a:xfrm>
            <a:off x="4124943" y="6012982"/>
            <a:ext cx="779381" cy="4120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457200" latinLnBrk="0">
              <a:lnSpc>
                <a:spcPct val="150000"/>
              </a:lnSpc>
            </a:pPr>
            <a:r>
              <a:rPr lang="en-US" altLang="ko-KR" sz="1385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5</a:t>
            </a:r>
            <a:r>
              <a:rPr lang="ko-KR" altLang="en-US" sz="1385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백만원</a:t>
            </a:r>
            <a:endParaRPr lang="en-US" altLang="ko-KR" sz="1385" dirty="0">
              <a:solidFill>
                <a:prstClr val="black"/>
              </a:solidFill>
              <a:latin typeface="흥국씨앗 B" panose="020B0803000000000000" pitchFamily="50" charset="-127"/>
              <a:ea typeface="흥국씨앗 B" panose="020B0803000000000000" pitchFamily="50" charset="-127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D15716E-1728-B3D3-1359-2C9FA78510CA}"/>
              </a:ext>
            </a:extLst>
          </p:cNvPr>
          <p:cNvSpPr txBox="1"/>
          <p:nvPr/>
        </p:nvSpPr>
        <p:spPr>
          <a:xfrm>
            <a:off x="3936035" y="3072489"/>
            <a:ext cx="1042273" cy="3481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457200" latinLnBrk="0">
              <a:lnSpc>
                <a:spcPct val="120000"/>
              </a:lnSpc>
            </a:pPr>
            <a:r>
              <a:rPr lang="en-US" altLang="ko-KR" sz="1385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3</a:t>
            </a:r>
            <a:r>
              <a:rPr lang="ko-KR" altLang="en-US" sz="1385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천</a:t>
            </a:r>
            <a:r>
              <a:rPr lang="en-US" altLang="ko-KR" sz="1385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5</a:t>
            </a:r>
            <a:r>
              <a:rPr lang="ko-KR" altLang="en-US" sz="1385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백만원</a:t>
            </a:r>
            <a:endParaRPr lang="en-US" altLang="ko-KR" sz="1385" dirty="0">
              <a:solidFill>
                <a:prstClr val="black"/>
              </a:solidFill>
              <a:latin typeface="흥국씨앗 B" panose="020B0803000000000000" pitchFamily="50" charset="-127"/>
              <a:ea typeface="흥국씨앗 B" panose="020B0803000000000000" pitchFamily="50" charset="-127"/>
            </a:endParaRPr>
          </a:p>
        </p:txBody>
      </p:sp>
      <p:pic>
        <p:nvPicPr>
          <p:cNvPr id="35" name="그림 34">
            <a:extLst>
              <a:ext uri="{FF2B5EF4-FFF2-40B4-BE49-F238E27FC236}">
                <a16:creationId xmlns:a16="http://schemas.microsoft.com/office/drawing/2014/main" id="{905A5670-4C1B-8CDF-E573-7C4C3D50F32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980" b="99394" l="9980" r="96566">
                        <a14:foregroundMark x1="18222" y1="87273" x2="19030" y2="96162"/>
                        <a14:foregroundMark x1="23879" y1="88202" x2="25778" y2="97253"/>
                        <a14:foregroundMark x1="23192" y1="86465" x2="29778" y2="87152"/>
                        <a14:foregroundMark x1="87556" y1="90626" x2="91071" y2="98465"/>
                        <a14:foregroundMark x1="96323" y1="97657" x2="96606" y2="98303"/>
                        <a14:foregroundMark x1="90384" y1="77980" x2="94828" y2="82707"/>
                        <a14:foregroundMark x1="79111" y1="94545" x2="81374" y2="99394"/>
                        <a14:foregroundMark x1="76929" y1="96444" x2="76808" y2="98586"/>
                        <a14:foregroundMark x1="90949" y1="91313" x2="94586" y2="94667"/>
                        <a14:foregroundMark x1="91475" y1="90101" x2="93374" y2="96566"/>
                        <a14:foregroundMark x1="92162" y1="89980" x2="93091" y2="94424"/>
                        <a14:foregroundMark x1="16323" y1="92646" x2="15232" y2="9668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7284" y="805862"/>
            <a:ext cx="708122" cy="708122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E5B90789-D10C-4334-8CF2-DEC62F24F086}"/>
              </a:ext>
            </a:extLst>
          </p:cNvPr>
          <p:cNvSpPr txBox="1"/>
          <p:nvPr/>
        </p:nvSpPr>
        <p:spPr>
          <a:xfrm>
            <a:off x="2047374" y="5587810"/>
            <a:ext cx="2068195" cy="5355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latinLnBrk="0">
              <a:lnSpc>
                <a:spcPct val="120000"/>
              </a:lnSpc>
            </a:pPr>
            <a:r>
              <a:rPr lang="en-US" altLang="ko-KR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+</a:t>
            </a:r>
            <a:r>
              <a:rPr lang="ko-KR" altLang="en-US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 신원 확인</a:t>
            </a:r>
            <a:r>
              <a:rPr lang="en-US" altLang="ko-KR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, </a:t>
            </a:r>
            <a:r>
              <a:rPr lang="ko-KR" altLang="en-US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미리 </a:t>
            </a:r>
            <a:r>
              <a:rPr lang="ko-KR" altLang="en-US" sz="1200" dirty="0" err="1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성명등</a:t>
            </a:r>
            <a:r>
              <a:rPr lang="ko-KR" altLang="en-US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 밝힘</a:t>
            </a:r>
            <a:endParaRPr lang="en-US" altLang="ko-KR" sz="1200" dirty="0">
              <a:solidFill>
                <a:prstClr val="black"/>
              </a:solidFill>
              <a:latin typeface="흥국씨앗 B" panose="020B0803000000000000" pitchFamily="50" charset="-127"/>
              <a:ea typeface="흥국씨앗 B" panose="020B0803000000000000" pitchFamily="50" charset="-127"/>
            </a:endParaRPr>
          </a:p>
          <a:p>
            <a:pPr defTabSz="457200" latinLnBrk="0">
              <a:lnSpc>
                <a:spcPct val="120000"/>
              </a:lnSpc>
            </a:pPr>
            <a:r>
              <a:rPr lang="en-US" altLang="ko-KR" sz="1200" dirty="0">
                <a:solidFill>
                  <a:srgbClr val="FF0066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                   (</a:t>
            </a:r>
            <a:r>
              <a:rPr lang="ko-KR" altLang="en-US" sz="1200" dirty="0">
                <a:solidFill>
                  <a:srgbClr val="FF0066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거짓으로 밝힘</a:t>
            </a:r>
            <a:r>
              <a:rPr lang="en-US" altLang="ko-KR" sz="1200" dirty="0">
                <a:solidFill>
                  <a:srgbClr val="FF0066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)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7F908D0-A010-46E3-8C8F-9360A5F6C8E7}"/>
              </a:ext>
            </a:extLst>
          </p:cNvPr>
          <p:cNvSpPr txBox="1"/>
          <p:nvPr/>
        </p:nvSpPr>
        <p:spPr>
          <a:xfrm>
            <a:off x="2047374" y="6075107"/>
            <a:ext cx="1859805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latinLnBrk="0">
              <a:lnSpc>
                <a:spcPct val="120000"/>
              </a:lnSpc>
            </a:pPr>
            <a:r>
              <a:rPr lang="en-US" altLang="ko-KR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+</a:t>
            </a:r>
            <a:r>
              <a:rPr lang="ko-KR" altLang="en-US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 연락금지 위반</a:t>
            </a:r>
            <a:r>
              <a:rPr lang="en-US" altLang="ko-KR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, </a:t>
            </a:r>
            <a:r>
              <a:rPr lang="ko-KR" altLang="en-US" sz="1200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야간방문</a:t>
            </a:r>
            <a:endParaRPr lang="en-US" altLang="ko-KR" sz="1200" dirty="0">
              <a:solidFill>
                <a:prstClr val="black"/>
              </a:solidFill>
              <a:latin typeface="흥국씨앗 B" panose="020B0803000000000000" pitchFamily="50" charset="-127"/>
              <a:ea typeface="흥국씨앗 B" panose="020B0803000000000000" pitchFamily="50" charset="-127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ABA0C47-0EFD-4B47-AC52-F87C67FE9516}"/>
              </a:ext>
            </a:extLst>
          </p:cNvPr>
          <p:cNvSpPr txBox="1"/>
          <p:nvPr/>
        </p:nvSpPr>
        <p:spPr>
          <a:xfrm>
            <a:off x="4127347" y="5593501"/>
            <a:ext cx="1149674" cy="5611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latinLnBrk="0">
              <a:lnSpc>
                <a:spcPct val="110000"/>
              </a:lnSpc>
            </a:pPr>
            <a:r>
              <a:rPr lang="en-US" altLang="ko-KR" sz="1385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1</a:t>
            </a:r>
            <a:r>
              <a:rPr lang="ko-KR" altLang="en-US" sz="1385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백만원</a:t>
            </a:r>
            <a:endParaRPr lang="en-US" altLang="ko-KR" sz="1385" dirty="0">
              <a:solidFill>
                <a:prstClr val="black"/>
              </a:solidFill>
              <a:latin typeface="흥국씨앗 B" panose="020B0803000000000000" pitchFamily="50" charset="-127"/>
              <a:ea typeface="흥국씨앗 B" panose="020B0803000000000000" pitchFamily="50" charset="-127"/>
            </a:endParaRPr>
          </a:p>
          <a:p>
            <a:pPr defTabSz="457200" latinLnBrk="0">
              <a:lnSpc>
                <a:spcPct val="110000"/>
              </a:lnSpc>
            </a:pPr>
            <a:r>
              <a:rPr lang="en-US" altLang="ko-KR" sz="1385" dirty="0">
                <a:solidFill>
                  <a:srgbClr val="FF0066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1</a:t>
            </a:r>
            <a:r>
              <a:rPr lang="ko-KR" altLang="en-US" sz="1385" dirty="0">
                <a:solidFill>
                  <a:srgbClr val="FF0066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천만원 벌금</a:t>
            </a:r>
            <a:endParaRPr lang="en-US" altLang="ko-KR" sz="1385" dirty="0">
              <a:solidFill>
                <a:srgbClr val="FF0066"/>
              </a:solidFill>
              <a:latin typeface="흥국씨앗 B" panose="020B0803000000000000" pitchFamily="50" charset="-127"/>
              <a:ea typeface="흥국씨앗 B" panose="020B0803000000000000" pitchFamily="50" charset="-127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DCC24C2-2FAE-450D-BB85-90231E915C5C}"/>
              </a:ext>
            </a:extLst>
          </p:cNvPr>
          <p:cNvSpPr txBox="1"/>
          <p:nvPr/>
        </p:nvSpPr>
        <p:spPr>
          <a:xfrm>
            <a:off x="4127348" y="5184332"/>
            <a:ext cx="774571" cy="4120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457200" latinLnBrk="0">
              <a:lnSpc>
                <a:spcPct val="150000"/>
              </a:lnSpc>
            </a:pPr>
            <a:r>
              <a:rPr lang="en-US" altLang="ko-KR" sz="1385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1</a:t>
            </a:r>
            <a:r>
              <a:rPr lang="ko-KR" altLang="en-US" sz="1385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천만원</a:t>
            </a:r>
            <a:endParaRPr lang="en-US" altLang="ko-KR" sz="1385" dirty="0">
              <a:solidFill>
                <a:prstClr val="black"/>
              </a:solidFill>
              <a:latin typeface="흥국씨앗 B" panose="020B0803000000000000" pitchFamily="50" charset="-127"/>
              <a:ea typeface="흥국씨앗 B" panose="020B0803000000000000" pitchFamily="50" charset="-127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17B656D9-FEEA-4F8A-900F-27B44A8695EA}"/>
              </a:ext>
            </a:extLst>
          </p:cNvPr>
          <p:cNvSpPr txBox="1"/>
          <p:nvPr/>
        </p:nvSpPr>
        <p:spPr>
          <a:xfrm>
            <a:off x="2940290" y="4896228"/>
            <a:ext cx="2295821" cy="4120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457200" latinLnBrk="0">
              <a:lnSpc>
                <a:spcPct val="150000"/>
              </a:lnSpc>
            </a:pPr>
            <a:r>
              <a:rPr lang="en-US" altLang="ko-KR" sz="1385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2</a:t>
            </a:r>
            <a:r>
              <a:rPr lang="ko-KR" altLang="en-US" sz="1385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천만원</a:t>
            </a:r>
            <a:r>
              <a:rPr lang="en-US" altLang="ko-KR" sz="1385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(</a:t>
            </a:r>
            <a:r>
              <a:rPr lang="ko-KR" altLang="en-US" sz="1385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설명서 </a:t>
            </a:r>
            <a:r>
              <a:rPr lang="en-US" altLang="ko-KR" sz="1385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3</a:t>
            </a:r>
            <a:r>
              <a:rPr lang="ko-KR" altLang="en-US" sz="1385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천</a:t>
            </a:r>
            <a:r>
              <a:rPr lang="en-US" altLang="ko-KR" sz="1385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5</a:t>
            </a:r>
            <a:r>
              <a:rPr lang="ko-KR" altLang="en-US" sz="1385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백만원</a:t>
            </a:r>
            <a:r>
              <a:rPr lang="en-US" altLang="ko-KR" sz="1385" dirty="0">
                <a:solidFill>
                  <a:prstClr val="black"/>
                </a:solidFill>
                <a:latin typeface="흥국씨앗 B" panose="020B0803000000000000" pitchFamily="50" charset="-127"/>
                <a:ea typeface="흥국씨앗 B" panose="020B0803000000000000" pitchFamily="50" charset="-127"/>
              </a:rPr>
              <a:t>)</a:t>
            </a:r>
          </a:p>
        </p:txBody>
      </p:sp>
      <p:sp>
        <p:nvSpPr>
          <p:cNvPr id="44" name="자유형: 도형 43">
            <a:extLst>
              <a:ext uri="{FF2B5EF4-FFF2-40B4-BE49-F238E27FC236}">
                <a16:creationId xmlns:a16="http://schemas.microsoft.com/office/drawing/2014/main" id="{F48EC0A0-49FC-42C4-AD69-3E0F2741F470}"/>
              </a:ext>
            </a:extLst>
          </p:cNvPr>
          <p:cNvSpPr/>
          <p:nvPr/>
        </p:nvSpPr>
        <p:spPr>
          <a:xfrm>
            <a:off x="2095500" y="5556739"/>
            <a:ext cx="8044962" cy="782516"/>
          </a:xfrm>
          <a:custGeom>
            <a:avLst/>
            <a:gdLst>
              <a:gd name="connsiteX0" fmla="*/ 0 w 8044962"/>
              <a:gd name="connsiteY0" fmla="*/ 0 h 738554"/>
              <a:gd name="connsiteX1" fmla="*/ 2936631 w 8044962"/>
              <a:gd name="connsiteY1" fmla="*/ 0 h 738554"/>
              <a:gd name="connsiteX2" fmla="*/ 3472962 w 8044962"/>
              <a:gd name="connsiteY2" fmla="*/ 290147 h 738554"/>
              <a:gd name="connsiteX3" fmla="*/ 8044962 w 8044962"/>
              <a:gd name="connsiteY3" fmla="*/ 290147 h 738554"/>
              <a:gd name="connsiteX4" fmla="*/ 8044962 w 8044962"/>
              <a:gd name="connsiteY4" fmla="*/ 738554 h 738554"/>
              <a:gd name="connsiteX5" fmla="*/ 0 w 8044962"/>
              <a:gd name="connsiteY5" fmla="*/ 738554 h 738554"/>
              <a:gd name="connsiteX6" fmla="*/ 0 w 8044962"/>
              <a:gd name="connsiteY6" fmla="*/ 0 h 738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044962" h="738554">
                <a:moveTo>
                  <a:pt x="0" y="0"/>
                </a:moveTo>
                <a:lnTo>
                  <a:pt x="2936631" y="0"/>
                </a:lnTo>
                <a:lnTo>
                  <a:pt x="3472962" y="290147"/>
                </a:lnTo>
                <a:lnTo>
                  <a:pt x="8044962" y="290147"/>
                </a:lnTo>
                <a:lnTo>
                  <a:pt x="8044962" y="738554"/>
                </a:lnTo>
                <a:lnTo>
                  <a:pt x="0" y="738554"/>
                </a:lnTo>
                <a:lnTo>
                  <a:pt x="0" y="0"/>
                </a:lnTo>
                <a:close/>
              </a:path>
            </a:pathLst>
          </a:cu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latinLnBrk="0"/>
            <a:endParaRPr lang="ko-KR" altLang="en-US" dirty="0">
              <a:solidFill>
                <a:prstClr val="white"/>
              </a:solidFill>
              <a:latin typeface="Calibri" panose="020F0502020204030204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55263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/>
          <p:cNvSpPr>
            <a:spLocks noGrp="1"/>
          </p:cNvSpPr>
          <p:nvPr>
            <p:ph type="body" sz="quarter" idx="10"/>
          </p:nvPr>
        </p:nvSpPr>
        <p:spPr>
          <a:xfrm>
            <a:off x="240326" y="224722"/>
            <a:ext cx="6893169" cy="480131"/>
          </a:xfrm>
        </p:spPr>
        <p:txBody>
          <a:bodyPr/>
          <a:lstStyle/>
          <a:p>
            <a:r>
              <a:rPr lang="ko-KR" altLang="en-US" dirty="0" err="1">
                <a:latin typeface="흥국씨앗 B" panose="020B0803000000000000" pitchFamily="50" charset="-127"/>
                <a:ea typeface="흥국씨앗 B" panose="020B0803000000000000" pitchFamily="50" charset="-127"/>
              </a:rPr>
              <a:t>완전판매</a:t>
            </a:r>
            <a:r>
              <a:rPr lang="ko-KR" altLang="en-US" dirty="0">
                <a:latin typeface="흥국씨앗 B" panose="020B0803000000000000" pitchFamily="50" charset="-127"/>
                <a:ea typeface="흥국씨앗 B" panose="020B0803000000000000" pitchFamily="50" charset="-127"/>
              </a:rPr>
              <a:t> </a:t>
            </a:r>
            <a:r>
              <a:rPr lang="en-US" altLang="ko-KR" dirty="0" smtClean="0">
                <a:latin typeface="흥국씨앗 B" panose="020B0803000000000000" pitchFamily="50" charset="-127"/>
                <a:ea typeface="흥국씨앗 B" panose="020B0803000000000000" pitchFamily="50" charset="-127"/>
              </a:rPr>
              <a:t>Tip</a:t>
            </a:r>
            <a:endParaRPr lang="ko-KR" altLang="en-US" dirty="0">
              <a:latin typeface="흥국씨앗 B" panose="020B0803000000000000" pitchFamily="50" charset="-127"/>
              <a:ea typeface="흥국씨앗 B" panose="020B0803000000000000" pitchFamily="50" charset="-127"/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20"/>
          <a:stretch/>
        </p:blipFill>
        <p:spPr>
          <a:xfrm>
            <a:off x="1524000" y="1390582"/>
            <a:ext cx="9144000" cy="457137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594355" y="1723572"/>
            <a:ext cx="5003294" cy="86177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>
              <a:defRPr/>
            </a:pPr>
            <a:r>
              <a:rPr lang="en-US" altLang="ko-KR" sz="2500" dirty="0">
                <a:solidFill>
                  <a:prstClr val="black"/>
                </a:solidFill>
                <a:latin typeface="흥국씨앗 L" pitchFamily="50" charset="-127"/>
                <a:ea typeface="흥국씨앗 L" pitchFamily="50" charset="-127"/>
                <a:cs typeface="+mj-cs"/>
                <a:sym typeface="맑은 고딕"/>
              </a:rPr>
              <a:t>“</a:t>
            </a:r>
            <a:r>
              <a:rPr lang="ko-KR" altLang="en-US" sz="2500" dirty="0">
                <a:solidFill>
                  <a:prstClr val="black"/>
                </a:solidFill>
                <a:latin typeface="흥국씨앗 L" pitchFamily="50" charset="-127"/>
                <a:ea typeface="흥국씨앗 L" pitchFamily="50" charset="-127"/>
                <a:cs typeface="+mj-cs"/>
                <a:sym typeface="맑은 고딕"/>
              </a:rPr>
              <a:t>처음 약속 그대로 고객님을 평생토록</a:t>
            </a:r>
            <a:endParaRPr lang="en-US" altLang="ko-KR" sz="2500" dirty="0">
              <a:solidFill>
                <a:prstClr val="black"/>
              </a:solidFill>
              <a:latin typeface="흥국씨앗 L" pitchFamily="50" charset="-127"/>
              <a:ea typeface="흥국씨앗 L" pitchFamily="50" charset="-127"/>
              <a:cs typeface="+mj-cs"/>
              <a:sym typeface="맑은 고딕"/>
            </a:endParaRPr>
          </a:p>
          <a:p>
            <a:pPr algn="ctr">
              <a:defRPr/>
            </a:pPr>
            <a:r>
              <a:rPr lang="ko-KR" altLang="en-US" sz="2500" dirty="0">
                <a:solidFill>
                  <a:prstClr val="black"/>
                </a:solidFill>
                <a:latin typeface="흥국씨앗 L" pitchFamily="50" charset="-127"/>
                <a:ea typeface="흥국씨앗 L" pitchFamily="50" charset="-127"/>
                <a:cs typeface="+mj-cs"/>
                <a:sym typeface="맑은 고딕"/>
              </a:rPr>
              <a:t>찾아 뵙고 챙겨드리겠습니다</a:t>
            </a:r>
            <a:r>
              <a:rPr lang="en-US" altLang="ko-KR" sz="2500" dirty="0">
                <a:solidFill>
                  <a:prstClr val="black"/>
                </a:solidFill>
                <a:latin typeface="흥국씨앗 L" pitchFamily="50" charset="-127"/>
                <a:ea typeface="흥국씨앗 L" pitchFamily="50" charset="-127"/>
                <a:cs typeface="+mj-cs"/>
                <a:sym typeface="맑은 고딕"/>
              </a:rPr>
              <a:t>!”</a:t>
            </a:r>
            <a:endParaRPr lang="ko-KR" altLang="en-US" sz="2500" dirty="0">
              <a:solidFill>
                <a:prstClr val="black"/>
              </a:solidFill>
              <a:latin typeface="흥국씨앗 L" pitchFamily="50" charset="-127"/>
              <a:ea typeface="흥국씨앗 L" pitchFamily="50" charset="-127"/>
              <a:cs typeface="+mj-cs"/>
              <a:sym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2857316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1"/>
          <p:cNvSpPr txBox="1">
            <a:spLocks/>
          </p:cNvSpPr>
          <p:nvPr/>
        </p:nvSpPr>
        <p:spPr>
          <a:xfrm>
            <a:off x="436685" y="112361"/>
            <a:ext cx="6192715" cy="240066"/>
          </a:xfrm>
          <a:prstGeom prst="rect">
            <a:avLst/>
          </a:prstGeom>
        </p:spPr>
        <p:txBody>
          <a:bodyPr/>
          <a:lstStyle>
            <a:lvl1pPr marL="685800" marR="0" indent="-685800" algn="ctr" defTabSz="1828800" latinLnBrk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6400" b="0" i="0" u="none" strike="noStrike" cap="none" spc="-300" baseline="0">
                <a:ln>
                  <a:noFill/>
                </a:ln>
                <a:solidFill>
                  <a:srgbClr val="000000"/>
                </a:solidFill>
                <a:uFillTx/>
                <a:latin typeface="KoPubWorld돋움체 Bold"/>
                <a:ea typeface="KoPubWorld돋움체 Bold"/>
                <a:cs typeface="KoPubWorld돋움체 Bold"/>
                <a:sym typeface="KoPubWorld돋움체 Bold"/>
              </a:defRPr>
            </a:lvl1pPr>
            <a:lvl2pPr marL="1110342" marR="0" indent="-653142" algn="ctr" defTabSz="1828800" latinLnBrk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–"/>
              <a:tabLst/>
              <a:defRPr sz="6400" b="0" i="0" u="none" strike="noStrike" cap="none" spc="-300" baseline="0">
                <a:ln>
                  <a:noFill/>
                </a:ln>
                <a:solidFill>
                  <a:srgbClr val="000000"/>
                </a:solidFill>
                <a:uFillTx/>
                <a:latin typeface="KoPubWorld돋움체 Bold"/>
                <a:ea typeface="KoPubWorld돋움체 Bold"/>
                <a:cs typeface="KoPubWorld돋움체 Bold"/>
                <a:sym typeface="KoPubWorld돋움체 Bold"/>
              </a:defRPr>
            </a:lvl2pPr>
            <a:lvl3pPr marL="1524000" marR="0" indent="-609600" algn="ctr" defTabSz="1828800" latinLnBrk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6400" b="0" i="0" u="none" strike="noStrike" cap="none" spc="-300" baseline="0">
                <a:ln>
                  <a:noFill/>
                </a:ln>
                <a:solidFill>
                  <a:srgbClr val="000000"/>
                </a:solidFill>
                <a:uFillTx/>
                <a:latin typeface="KoPubWorld돋움체 Bold"/>
                <a:ea typeface="KoPubWorld돋움체 Bold"/>
                <a:cs typeface="KoPubWorld돋움체 Bold"/>
                <a:sym typeface="KoPubWorld돋움체 Bold"/>
              </a:defRPr>
            </a:lvl3pPr>
            <a:lvl4pPr marL="2103120" marR="0" indent="-731520" algn="ctr" defTabSz="1828800" latinLnBrk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–"/>
              <a:tabLst/>
              <a:defRPr sz="6400" b="0" i="0" u="none" strike="noStrike" cap="none" spc="-300" baseline="0">
                <a:ln>
                  <a:noFill/>
                </a:ln>
                <a:solidFill>
                  <a:srgbClr val="000000"/>
                </a:solidFill>
                <a:uFillTx/>
                <a:latin typeface="KoPubWorld돋움체 Bold"/>
                <a:ea typeface="KoPubWorld돋움체 Bold"/>
                <a:cs typeface="KoPubWorld돋움체 Bold"/>
                <a:sym typeface="KoPubWorld돋움체 Bold"/>
              </a:defRPr>
            </a:lvl4pPr>
            <a:lvl5pPr marL="2560320" marR="0" indent="-731520" algn="ctr" defTabSz="1828800" latinLnBrk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»"/>
              <a:tabLst/>
              <a:defRPr sz="6400" b="0" i="0" u="none" strike="noStrike" cap="none" spc="-300" baseline="0">
                <a:ln>
                  <a:noFill/>
                </a:ln>
                <a:solidFill>
                  <a:srgbClr val="000000"/>
                </a:solidFill>
                <a:uFillTx/>
                <a:latin typeface="KoPubWorld돋움체 Bold"/>
                <a:ea typeface="KoPubWorld돋움체 Bold"/>
                <a:cs typeface="KoPubWorld돋움체 Bold"/>
                <a:sym typeface="KoPubWorld돋움체 Bold"/>
              </a:defRPr>
            </a:lvl5pPr>
            <a:lvl6pPr marL="3017520" marR="0" indent="-731520" algn="ctr" defTabSz="1828800" latinLnBrk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6400" b="0" i="0" u="none" strike="noStrike" cap="none" spc="-300" baseline="0">
                <a:ln>
                  <a:noFill/>
                </a:ln>
                <a:solidFill>
                  <a:srgbClr val="000000"/>
                </a:solidFill>
                <a:uFillTx/>
                <a:latin typeface="KoPubWorld돋움체 Bold"/>
                <a:ea typeface="KoPubWorld돋움체 Bold"/>
                <a:cs typeface="KoPubWorld돋움체 Bold"/>
                <a:sym typeface="KoPubWorld돋움체 Bold"/>
              </a:defRPr>
            </a:lvl6pPr>
            <a:lvl7pPr marL="3474720" marR="0" indent="-731520" algn="ctr" defTabSz="1828800" latinLnBrk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6400" b="0" i="0" u="none" strike="noStrike" cap="none" spc="-300" baseline="0">
                <a:ln>
                  <a:noFill/>
                </a:ln>
                <a:solidFill>
                  <a:srgbClr val="000000"/>
                </a:solidFill>
                <a:uFillTx/>
                <a:latin typeface="KoPubWorld돋움체 Bold"/>
                <a:ea typeface="KoPubWorld돋움체 Bold"/>
                <a:cs typeface="KoPubWorld돋움체 Bold"/>
                <a:sym typeface="KoPubWorld돋움체 Bold"/>
              </a:defRPr>
            </a:lvl7pPr>
            <a:lvl8pPr marL="3931920" marR="0" indent="-731520" algn="ctr" defTabSz="1828800" latinLnBrk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6400" b="0" i="0" u="none" strike="noStrike" cap="none" spc="-300" baseline="0">
                <a:ln>
                  <a:noFill/>
                </a:ln>
                <a:solidFill>
                  <a:srgbClr val="000000"/>
                </a:solidFill>
                <a:uFillTx/>
                <a:latin typeface="KoPubWorld돋움체 Bold"/>
                <a:ea typeface="KoPubWorld돋움체 Bold"/>
                <a:cs typeface="KoPubWorld돋움체 Bold"/>
                <a:sym typeface="KoPubWorld돋움체 Bold"/>
              </a:defRPr>
            </a:lvl8pPr>
            <a:lvl9pPr marL="4389120" marR="0" indent="-731520" algn="ctr" defTabSz="1828800" latinLnBrk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6400" b="0" i="0" u="none" strike="noStrike" cap="none" spc="-300" baseline="0">
                <a:ln>
                  <a:noFill/>
                </a:ln>
                <a:solidFill>
                  <a:srgbClr val="000000"/>
                </a:solidFill>
                <a:uFillTx/>
                <a:latin typeface="KoPubWorld돋움체 Bold"/>
                <a:ea typeface="KoPubWorld돋움체 Bold"/>
                <a:cs typeface="KoPubWorld돋움체 Bold"/>
                <a:sym typeface="KoPubWorld돋움체 Bold"/>
              </a:defRPr>
            </a:lvl9pPr>
          </a:lstStyle>
          <a:p>
            <a:pPr marL="342900" indent="-342900" algn="l" defTabSz="914400">
              <a:spcBef>
                <a:spcPts val="750"/>
              </a:spcBef>
              <a:defRPr/>
            </a:pPr>
            <a:r>
              <a:rPr lang="ko-KR" altLang="en-US" sz="3200" kern="0" spc="-150" dirty="0">
                <a:latin typeface="흥국씨앗 B" panose="020B0803000000000000" pitchFamily="50" charset="-127"/>
                <a:ea typeface="흥국씨앗 B" panose="020B0803000000000000" pitchFamily="50" charset="-127"/>
              </a:rPr>
              <a:t>기본</a:t>
            </a:r>
            <a:r>
              <a:rPr lang="en-US" altLang="ko-KR" sz="3200" kern="0" spc="-150" dirty="0">
                <a:latin typeface="흥국씨앗 B" panose="020B0803000000000000" pitchFamily="50" charset="-127"/>
                <a:ea typeface="흥국씨앗 B" panose="020B0803000000000000" pitchFamily="50" charset="-127"/>
              </a:rPr>
              <a:t> </a:t>
            </a:r>
            <a:r>
              <a:rPr lang="ko-KR" altLang="en-US" sz="3200" kern="0" spc="-150" dirty="0">
                <a:latin typeface="흥국씨앗 B" panose="020B0803000000000000" pitchFamily="50" charset="-127"/>
                <a:ea typeface="흥국씨앗 B" panose="020B0803000000000000" pitchFamily="50" charset="-127"/>
              </a:rPr>
              <a:t>지키기</a:t>
            </a:r>
            <a:r>
              <a:rPr lang="en-US" altLang="ko-KR" sz="3200" kern="0" spc="-150" dirty="0">
                <a:latin typeface="흥국씨앗 B" panose="020B0803000000000000" pitchFamily="50" charset="-127"/>
                <a:ea typeface="흥국씨앗 B" panose="020B0803000000000000" pitchFamily="50" charset="-127"/>
              </a:rPr>
              <a:t>_Basic of Basic</a:t>
            </a:r>
            <a:endParaRPr lang="ko-KR" altLang="en-US" sz="3200" kern="0" spc="-150" dirty="0">
              <a:latin typeface="흥국씨앗 B" panose="020B0803000000000000" pitchFamily="50" charset="-127"/>
              <a:ea typeface="흥국씨앗 B" panose="020B0803000000000000" pitchFamily="50" charset="-127"/>
            </a:endParaRPr>
          </a:p>
        </p:txBody>
      </p:sp>
      <p:grpSp>
        <p:nvGrpSpPr>
          <p:cNvPr id="10" name="그룹 9"/>
          <p:cNvGrpSpPr/>
          <p:nvPr/>
        </p:nvGrpSpPr>
        <p:grpSpPr>
          <a:xfrm>
            <a:off x="681817" y="952845"/>
            <a:ext cx="10123930" cy="5351240"/>
            <a:chOff x="976772" y="1167136"/>
            <a:chExt cx="8172808" cy="4631490"/>
          </a:xfrm>
        </p:grpSpPr>
        <p:sp>
          <p:nvSpPr>
            <p:cNvPr id="5" name="TextBox 4"/>
            <p:cNvSpPr txBox="1"/>
            <p:nvPr/>
          </p:nvSpPr>
          <p:spPr>
            <a:xfrm>
              <a:off x="976772" y="1167136"/>
              <a:ext cx="2339931" cy="39957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none">
              <a:spAutoFit/>
            </a:bodyPr>
            <a:lstStyle/>
            <a:p>
              <a:pPr fontAlgn="base" latinLnBrk="0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kumimoji="1" lang="ko-KR" altLang="en-US" sz="2400" b="1" kern="0" dirty="0">
                  <a:solidFill>
                    <a:srgbClr val="000000"/>
                  </a:solidFill>
                  <a:latin typeface="흥국씨앗 L" panose="020B0303000000000000" pitchFamily="50" charset="-127"/>
                  <a:ea typeface="흥국씨앗 L" panose="020B0303000000000000" pitchFamily="50" charset="-127"/>
                  <a:cs typeface="Arial" pitchFamily="34" charset="0"/>
                  <a:sym typeface="맑은 고딕"/>
                </a:rPr>
                <a:t>▣</a:t>
              </a:r>
              <a:r>
                <a:rPr kumimoji="1" lang="en-US" altLang="ko-KR" sz="2400" b="1" kern="0" dirty="0">
                  <a:solidFill>
                    <a:srgbClr val="000000"/>
                  </a:solidFill>
                  <a:latin typeface="흥국씨앗 L" panose="020B0303000000000000" pitchFamily="50" charset="-127"/>
                  <a:ea typeface="흥국씨앗 L" panose="020B0303000000000000" pitchFamily="50" charset="-127"/>
                  <a:cs typeface="Arial" pitchFamily="34" charset="0"/>
                  <a:sym typeface="맑은 고딕"/>
                </a:rPr>
                <a:t> </a:t>
              </a:r>
              <a:r>
                <a:rPr kumimoji="1" lang="ko-KR" altLang="en-US" sz="2400" b="1" kern="0" dirty="0">
                  <a:solidFill>
                    <a:srgbClr val="000000"/>
                  </a:solidFill>
                  <a:latin typeface="흥국씨앗 L" panose="020B0303000000000000" pitchFamily="50" charset="-127"/>
                  <a:ea typeface="흥국씨앗 L" panose="020B0303000000000000" pitchFamily="50" charset="-127"/>
                  <a:cs typeface="Arial" pitchFamily="34" charset="0"/>
                  <a:sym typeface="맑은 고딕"/>
                </a:rPr>
                <a:t>기초 </a:t>
              </a:r>
              <a:r>
                <a:rPr kumimoji="1" lang="en-US" altLang="ko-KR" sz="2400" b="1" kern="0" dirty="0">
                  <a:solidFill>
                    <a:srgbClr val="000000"/>
                  </a:solidFill>
                  <a:latin typeface="흥국씨앗 L" panose="020B0303000000000000" pitchFamily="50" charset="-127"/>
                  <a:ea typeface="흥국씨앗 L" panose="020B0303000000000000" pitchFamily="50" charset="-127"/>
                  <a:cs typeface="Arial" pitchFamily="34" charset="0"/>
                  <a:sym typeface="맑은 고딕"/>
                </a:rPr>
                <a:t>· </a:t>
              </a:r>
              <a:r>
                <a:rPr kumimoji="1" lang="ko-KR" altLang="en-US" sz="2400" b="1" kern="0" dirty="0">
                  <a:solidFill>
                    <a:srgbClr val="000000"/>
                  </a:solidFill>
                  <a:latin typeface="흥국씨앗 L" panose="020B0303000000000000" pitchFamily="50" charset="-127"/>
                  <a:ea typeface="흥국씨앗 L" panose="020B0303000000000000" pitchFamily="50" charset="-127"/>
                  <a:cs typeface="Arial" pitchFamily="34" charset="0"/>
                  <a:sym typeface="맑은 고딕"/>
                </a:rPr>
                <a:t>기본에 충실</a:t>
              </a:r>
              <a:endParaRPr kumimoji="1" lang="ko-KR" altLang="en-US" sz="2400" b="1" kern="0" dirty="0">
                <a:solidFill>
                  <a:srgbClr val="000000"/>
                </a:solidFill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endParaRPr>
            </a:p>
          </p:txBody>
        </p:sp>
        <p:sp>
          <p:nvSpPr>
            <p:cNvPr id="6" name="AutoShape 15"/>
            <p:cNvSpPr>
              <a:spLocks noChangeArrowheads="1"/>
            </p:cNvSpPr>
            <p:nvPr/>
          </p:nvSpPr>
          <p:spPr bwMode="gray">
            <a:xfrm>
              <a:off x="1517578" y="2025747"/>
              <a:ext cx="3643313" cy="1901667"/>
            </a:xfrm>
            <a:prstGeom prst="roundRect">
              <a:avLst>
                <a:gd name="adj" fmla="val 10889"/>
              </a:avLst>
            </a:prstGeom>
            <a:noFill/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latinLnBrk="0" hangingPunct="0">
                <a:lnSpc>
                  <a:spcPct val="120000"/>
                </a:lnSpc>
                <a:buClr>
                  <a:srgbClr val="000099"/>
                </a:buClr>
                <a:buFontTx/>
                <a:buChar char="-"/>
                <a:defRPr/>
              </a:pPr>
              <a:r>
                <a:rPr lang="ko-KR" altLang="en-US" sz="2200" kern="0" dirty="0">
                  <a:solidFill>
                    <a:srgbClr val="FF0000"/>
                  </a:solidFill>
                  <a:latin typeface="흥국씨앗 L" panose="020B0303000000000000" pitchFamily="50" charset="-127"/>
                  <a:ea typeface="흥국씨앗 L" panose="020B0303000000000000" pitchFamily="50" charset="-127"/>
                  <a:cs typeface="+mj-cs"/>
                  <a:sym typeface="맑은 고딕"/>
                </a:rPr>
                <a:t> 자필서명 이행</a:t>
              </a:r>
            </a:p>
            <a:p>
              <a:pPr latinLnBrk="0" hangingPunct="0">
                <a:lnSpc>
                  <a:spcPct val="120000"/>
                </a:lnSpc>
                <a:buClr>
                  <a:srgbClr val="000099"/>
                </a:buClr>
                <a:buFontTx/>
                <a:buChar char="-"/>
                <a:defRPr/>
              </a:pPr>
              <a:r>
                <a:rPr lang="ko-KR" altLang="en-US" sz="2200" kern="0" dirty="0">
                  <a:solidFill>
                    <a:prstClr val="black"/>
                  </a:solidFill>
                  <a:latin typeface="흥국씨앗 L" panose="020B0303000000000000" pitchFamily="50" charset="-127"/>
                  <a:ea typeface="흥국씨앗 L" panose="020B0303000000000000" pitchFamily="50" charset="-127"/>
                  <a:cs typeface="+mj-cs"/>
                  <a:sym typeface="맑은 고딕"/>
                </a:rPr>
                <a:t> 약관</a:t>
              </a:r>
              <a:r>
                <a:rPr lang="en-US" altLang="ko-KR" sz="2200" kern="0" dirty="0">
                  <a:solidFill>
                    <a:prstClr val="black"/>
                  </a:solidFill>
                  <a:latin typeface="흥국씨앗 L" panose="020B0303000000000000" pitchFamily="50" charset="-127"/>
                  <a:ea typeface="흥국씨앗 L" panose="020B0303000000000000" pitchFamily="50" charset="-127"/>
                  <a:cs typeface="+mj-cs"/>
                  <a:sym typeface="맑은 고딕"/>
                </a:rPr>
                <a:t>, </a:t>
              </a:r>
              <a:r>
                <a:rPr lang="ko-KR" altLang="en-US" sz="2200" kern="0" dirty="0">
                  <a:solidFill>
                    <a:prstClr val="black"/>
                  </a:solidFill>
                  <a:latin typeface="흥국씨앗 L" panose="020B0303000000000000" pitchFamily="50" charset="-127"/>
                  <a:ea typeface="흥국씨앗 L" panose="020B0303000000000000" pitchFamily="50" charset="-127"/>
                  <a:cs typeface="+mj-cs"/>
                  <a:sym typeface="맑은 고딕"/>
                </a:rPr>
                <a:t>청약서부본 전달</a:t>
              </a:r>
              <a:endParaRPr lang="en-US" altLang="ko-KR" sz="2200" kern="0" dirty="0">
                <a:solidFill>
                  <a:prstClr val="black"/>
                </a:solidFill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endParaRPr>
            </a:p>
            <a:p>
              <a:pPr latinLnBrk="0" hangingPunct="0">
                <a:lnSpc>
                  <a:spcPct val="120000"/>
                </a:lnSpc>
                <a:buClr>
                  <a:srgbClr val="000099"/>
                </a:buClr>
                <a:buFontTx/>
                <a:buChar char="-"/>
                <a:defRPr/>
              </a:pPr>
              <a:r>
                <a:rPr lang="ko-KR" altLang="en-US" sz="2200" kern="0" dirty="0">
                  <a:solidFill>
                    <a:srgbClr val="000000"/>
                  </a:solidFill>
                  <a:latin typeface="흥국씨앗 L" panose="020B0303000000000000" pitchFamily="50" charset="-127"/>
                  <a:ea typeface="흥국씨앗 L" panose="020B0303000000000000" pitchFamily="50" charset="-127"/>
                  <a:cs typeface="+mj-cs"/>
                  <a:sym typeface="맑은 고딕"/>
                </a:rPr>
                <a:t> 상품의 주요내용 설명</a:t>
              </a:r>
              <a:endParaRPr lang="en-US" altLang="ko-KR" sz="2200" kern="0" dirty="0">
                <a:solidFill>
                  <a:srgbClr val="000000"/>
                </a:solidFill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endParaRPr>
            </a:p>
            <a:p>
              <a:pPr latinLnBrk="0" hangingPunct="0">
                <a:lnSpc>
                  <a:spcPct val="120000"/>
                </a:lnSpc>
                <a:buClr>
                  <a:srgbClr val="000099"/>
                </a:buClr>
                <a:buFontTx/>
                <a:buChar char="-"/>
                <a:defRPr/>
              </a:pPr>
              <a:r>
                <a:rPr lang="en-US" altLang="ko-KR" sz="2200" kern="0" dirty="0">
                  <a:solidFill>
                    <a:srgbClr val="000000"/>
                  </a:solidFill>
                  <a:latin typeface="흥국씨앗 L" panose="020B0303000000000000" pitchFamily="50" charset="-127"/>
                  <a:ea typeface="흥국씨앗 L" panose="020B0303000000000000" pitchFamily="50" charset="-127"/>
                  <a:cs typeface="+mj-cs"/>
                  <a:sym typeface="맑은 고딕"/>
                </a:rPr>
                <a:t> </a:t>
              </a:r>
              <a:r>
                <a:rPr lang="ko-KR" altLang="en-US" sz="2200" kern="0" dirty="0">
                  <a:solidFill>
                    <a:srgbClr val="FF0000"/>
                  </a:solidFill>
                  <a:latin typeface="흥국씨앗 L" panose="020B0303000000000000" pitchFamily="50" charset="-127"/>
                  <a:ea typeface="흥국씨앗 L" panose="020B0303000000000000" pitchFamily="50" charset="-127"/>
                  <a:cs typeface="+mj-cs"/>
                  <a:sym typeface="맑은 고딕"/>
                </a:rPr>
                <a:t>보험증권 전달</a:t>
              </a:r>
              <a:endParaRPr lang="en-US" altLang="ko-KR" sz="2200" kern="0" dirty="0">
                <a:solidFill>
                  <a:srgbClr val="FF0000"/>
                </a:solidFill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endParaRPr>
            </a:p>
          </p:txBody>
        </p:sp>
        <p:sp>
          <p:nvSpPr>
            <p:cNvPr id="7" name="줄무늬가 있는 오른쪽 화살표 6"/>
            <p:cNvSpPr/>
            <p:nvPr/>
          </p:nvSpPr>
          <p:spPr bwMode="gray">
            <a:xfrm>
              <a:off x="5406008" y="2559155"/>
              <a:ext cx="1224136" cy="864096"/>
            </a:xfrm>
            <a:prstGeom prst="stripedRightArrow">
              <a:avLst/>
            </a:prstGeom>
            <a:solidFill>
              <a:srgbClr val="6699FF"/>
            </a:solid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latinLnBrk="0" hangingPunct="0">
                <a:buClr>
                  <a:srgbClr val="000099"/>
                </a:buClr>
                <a:defRPr/>
              </a:pPr>
              <a:endParaRPr lang="ko-KR" altLang="en-US" sz="2200" kern="0" dirty="0">
                <a:solidFill>
                  <a:prstClr val="black"/>
                </a:solidFill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endParaRPr>
            </a:p>
          </p:txBody>
        </p:sp>
        <p:sp>
          <p:nvSpPr>
            <p:cNvPr id="8" name="타원 7"/>
            <p:cNvSpPr/>
            <p:nvPr/>
          </p:nvSpPr>
          <p:spPr bwMode="gray">
            <a:xfrm>
              <a:off x="6803950" y="2204865"/>
              <a:ext cx="2286000" cy="1571625"/>
            </a:xfrm>
            <a:prstGeom prst="ellipse">
              <a:avLst/>
            </a:prstGeom>
            <a:noFill/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latinLnBrk="0" hangingPunct="0">
                <a:buClr>
                  <a:srgbClr val="000099"/>
                </a:buClr>
                <a:defRPr/>
              </a:pPr>
              <a:r>
                <a:rPr lang="ko-KR" altLang="en-US" sz="2400" kern="0" dirty="0">
                  <a:solidFill>
                    <a:prstClr val="black"/>
                  </a:solidFill>
                  <a:latin typeface="흥국씨앗 L" panose="020B0303000000000000" pitchFamily="50" charset="-127"/>
                  <a:ea typeface="흥국씨앗 L" panose="020B0303000000000000" pitchFamily="50" charset="-127"/>
                  <a:cs typeface="+mj-cs"/>
                  <a:sym typeface="맑은 고딕"/>
                </a:rPr>
                <a:t>모집활동의</a:t>
              </a:r>
              <a:endParaRPr lang="en-US" altLang="ko-KR" sz="2400" kern="0" dirty="0">
                <a:solidFill>
                  <a:prstClr val="black"/>
                </a:solidFill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endParaRPr>
            </a:p>
            <a:p>
              <a:pPr algn="ctr" latinLnBrk="0" hangingPunct="0">
                <a:buClr>
                  <a:srgbClr val="000099"/>
                </a:buClr>
                <a:defRPr/>
              </a:pPr>
              <a:r>
                <a:rPr lang="ko-KR" altLang="en-US" sz="2400" kern="0" dirty="0">
                  <a:solidFill>
                    <a:prstClr val="black"/>
                  </a:solidFill>
                  <a:latin typeface="흥국씨앗 L" panose="020B0303000000000000" pitchFamily="50" charset="-127"/>
                  <a:ea typeface="흥국씨앗 L" panose="020B0303000000000000" pitchFamily="50" charset="-127"/>
                  <a:cs typeface="+mj-cs"/>
                  <a:sym typeface="맑은 고딕"/>
                </a:rPr>
                <a:t>기본</a:t>
              </a:r>
            </a:p>
          </p:txBody>
        </p:sp>
        <p:sp>
          <p:nvSpPr>
            <p:cNvPr id="9" name="AutoShape 5"/>
            <p:cNvSpPr>
              <a:spLocks noChangeArrowheads="1"/>
            </p:cNvSpPr>
            <p:nvPr/>
          </p:nvSpPr>
          <p:spPr bwMode="auto">
            <a:xfrm>
              <a:off x="1517580" y="4221089"/>
              <a:ext cx="7632000" cy="1577537"/>
            </a:xfrm>
            <a:prstGeom prst="roundRect">
              <a:avLst>
                <a:gd name="adj" fmla="val 16667"/>
              </a:avLst>
            </a:prstGeom>
            <a:noFill/>
            <a:ln w="12700" algn="ctr">
              <a:solidFill>
                <a:schemeClr val="accent5">
                  <a:lumMod val="50000"/>
                </a:schemeClr>
              </a:solidFill>
              <a:round/>
              <a:headEnd/>
              <a:tailEnd/>
            </a:ln>
            <a:effectLst>
              <a:prstShdw prst="shdw17" dist="17961" dir="2700000">
                <a:srgbClr val="99997A"/>
              </a:prstShdw>
            </a:effectLst>
            <a:scene3d>
              <a:camera prst="orthographicFront"/>
              <a:lightRig rig="threePt" dir="t"/>
            </a:scene3d>
            <a:sp3d>
              <a:bevelT prst="convex"/>
            </a:sp3d>
          </p:spPr>
          <p:txBody>
            <a:bodyPr wrap="none" anchor="ctr"/>
            <a:lstStyle/>
            <a:p>
              <a:pPr algn="ctr" latinLnBrk="0" hangingPunct="0">
                <a:spcBef>
                  <a:spcPts val="300"/>
                </a:spcBef>
                <a:defRPr/>
              </a:pPr>
              <a:r>
                <a:rPr lang="ko-KR" altLang="en-US" sz="2200" kern="0" dirty="0">
                  <a:solidFill>
                    <a:srgbClr val="000000"/>
                  </a:solidFill>
                  <a:latin typeface="흥국씨앗 L" panose="020B0303000000000000" pitchFamily="50" charset="-127"/>
                  <a:ea typeface="흥국씨앗 L" panose="020B0303000000000000" pitchFamily="50" charset="-127"/>
                  <a:cs typeface="+mj-cs"/>
                  <a:sym typeface="맑은 고딕"/>
                </a:rPr>
                <a:t>약관</a:t>
              </a:r>
              <a:r>
                <a:rPr lang="en-US" altLang="ko-KR" sz="2200" kern="0" dirty="0">
                  <a:solidFill>
                    <a:srgbClr val="000000"/>
                  </a:solidFill>
                  <a:latin typeface="흥국씨앗 L" panose="020B0303000000000000" pitchFamily="50" charset="-127"/>
                  <a:ea typeface="흥국씨앗 L" panose="020B0303000000000000" pitchFamily="50" charset="-127"/>
                  <a:cs typeface="+mj-cs"/>
                  <a:sym typeface="맑은 고딕"/>
                </a:rPr>
                <a:t>, </a:t>
              </a:r>
              <a:r>
                <a:rPr lang="ko-KR" altLang="en-US" sz="2200" kern="0" dirty="0">
                  <a:solidFill>
                    <a:srgbClr val="000000"/>
                  </a:solidFill>
                  <a:latin typeface="흥국씨앗 L" panose="020B0303000000000000" pitchFamily="50" charset="-127"/>
                  <a:ea typeface="흥국씨앗 L" panose="020B0303000000000000" pitchFamily="50" charset="-127"/>
                  <a:cs typeface="+mj-cs"/>
                  <a:sym typeface="맑은 고딕"/>
                </a:rPr>
                <a:t>청약서부본 전달 및</a:t>
              </a:r>
              <a:r>
                <a:rPr lang="en-US" altLang="ko-KR" sz="2200" kern="0" dirty="0">
                  <a:solidFill>
                    <a:srgbClr val="000000"/>
                  </a:solidFill>
                  <a:latin typeface="흥국씨앗 L" panose="020B0303000000000000" pitchFamily="50" charset="-127"/>
                  <a:ea typeface="흥국씨앗 L" panose="020B0303000000000000" pitchFamily="50" charset="-127"/>
                  <a:cs typeface="+mj-cs"/>
                  <a:sym typeface="맑은 고딕"/>
                </a:rPr>
                <a:t> </a:t>
              </a:r>
              <a:r>
                <a:rPr lang="ko-KR" altLang="en-US" sz="2200" kern="0" dirty="0">
                  <a:solidFill>
                    <a:srgbClr val="000000"/>
                  </a:solidFill>
                  <a:latin typeface="흥국씨앗 L" panose="020B0303000000000000" pitchFamily="50" charset="-127"/>
                  <a:ea typeface="흥국씨앗 L" panose="020B0303000000000000" pitchFamily="50" charset="-127"/>
                  <a:cs typeface="+mj-cs"/>
                  <a:sym typeface="맑은 고딕"/>
                </a:rPr>
                <a:t>상품 주요내용 설명은</a:t>
              </a:r>
              <a:endParaRPr lang="en-US" altLang="ko-KR" sz="2200" kern="0" dirty="0">
                <a:solidFill>
                  <a:srgbClr val="000000"/>
                </a:solidFill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endParaRPr>
            </a:p>
            <a:p>
              <a:pPr algn="ctr" latinLnBrk="0" hangingPunct="0">
                <a:spcBef>
                  <a:spcPts val="300"/>
                </a:spcBef>
                <a:defRPr/>
              </a:pPr>
              <a:r>
                <a:rPr lang="ko-KR" altLang="en-US" sz="2200" b="1" kern="0" dirty="0">
                  <a:solidFill>
                    <a:srgbClr val="FF0000"/>
                  </a:solidFill>
                  <a:latin typeface="흥국씨앗 L" panose="020B0303000000000000" pitchFamily="50" charset="-127"/>
                  <a:ea typeface="흥국씨앗 L" panose="020B0303000000000000" pitchFamily="50" charset="-127"/>
                  <a:cs typeface="+mj-cs"/>
                  <a:sym typeface="맑은 고딕"/>
                </a:rPr>
                <a:t>반드시 계약 당시 현장에서 이뤄져야 </a:t>
              </a:r>
              <a:r>
                <a:rPr lang="ko-KR" altLang="en-US" sz="2200" kern="0" dirty="0">
                  <a:solidFill>
                    <a:srgbClr val="000000"/>
                  </a:solidFill>
                  <a:latin typeface="흥국씨앗 L" panose="020B0303000000000000" pitchFamily="50" charset="-127"/>
                  <a:ea typeface="흥국씨앗 L" panose="020B0303000000000000" pitchFamily="50" charset="-127"/>
                  <a:cs typeface="+mj-cs"/>
                  <a:sym typeface="맑은 고딕"/>
                </a:rPr>
                <a:t>하며</a:t>
              </a:r>
              <a:r>
                <a:rPr lang="en-US" altLang="ko-KR" sz="2200" kern="0" dirty="0">
                  <a:solidFill>
                    <a:srgbClr val="000000"/>
                  </a:solidFill>
                  <a:latin typeface="흥국씨앗 L" panose="020B0303000000000000" pitchFamily="50" charset="-127"/>
                  <a:ea typeface="흥국씨앗 L" panose="020B0303000000000000" pitchFamily="50" charset="-127"/>
                  <a:cs typeface="+mj-cs"/>
                  <a:sym typeface="맑은 고딕"/>
                </a:rPr>
                <a:t>, </a:t>
              </a:r>
            </a:p>
            <a:p>
              <a:pPr algn="ctr" latinLnBrk="0" hangingPunct="0">
                <a:spcBef>
                  <a:spcPts val="300"/>
                </a:spcBef>
                <a:defRPr/>
              </a:pPr>
              <a:r>
                <a:rPr lang="ko-KR" altLang="en-US" sz="2200" kern="0" dirty="0">
                  <a:solidFill>
                    <a:srgbClr val="000000"/>
                  </a:solidFill>
                  <a:latin typeface="흥국씨앗 L" panose="020B0303000000000000" pitchFamily="50" charset="-127"/>
                  <a:ea typeface="흥국씨앗 L" panose="020B0303000000000000" pitchFamily="50" charset="-127"/>
                  <a:cs typeface="+mj-cs"/>
                  <a:sym typeface="맑은 고딕"/>
                </a:rPr>
                <a:t>보험증권은 추후 추가로</a:t>
              </a:r>
              <a:r>
                <a:rPr lang="en-US" altLang="ko-KR" sz="2200" kern="0" dirty="0">
                  <a:solidFill>
                    <a:srgbClr val="000000"/>
                  </a:solidFill>
                  <a:latin typeface="흥국씨앗 L" panose="020B0303000000000000" pitchFamily="50" charset="-127"/>
                  <a:ea typeface="흥국씨앗 L" panose="020B0303000000000000" pitchFamily="50" charset="-127"/>
                  <a:cs typeface="+mj-cs"/>
                  <a:sym typeface="맑은 고딕"/>
                </a:rPr>
                <a:t> </a:t>
              </a:r>
              <a:r>
                <a:rPr lang="ko-KR" altLang="en-US" sz="2200" kern="0" dirty="0">
                  <a:solidFill>
                    <a:srgbClr val="000000"/>
                  </a:solidFill>
                  <a:latin typeface="흥국씨앗 L" panose="020B0303000000000000" pitchFamily="50" charset="-127"/>
                  <a:ea typeface="흥국씨앗 L" panose="020B0303000000000000" pitchFamily="50" charset="-127"/>
                  <a:cs typeface="+mj-cs"/>
                  <a:sym typeface="맑은 고딕"/>
                </a:rPr>
                <a:t>전달해야 합니다</a:t>
              </a:r>
              <a:endParaRPr lang="en-US" altLang="ko-KR" sz="2200" kern="0" dirty="0">
                <a:solidFill>
                  <a:srgbClr val="000000"/>
                </a:solidFill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90160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2"/>
          <p:cNvGrpSpPr/>
          <p:nvPr/>
        </p:nvGrpSpPr>
        <p:grpSpPr>
          <a:xfrm>
            <a:off x="641380" y="1181090"/>
            <a:ext cx="10727074" cy="5087893"/>
            <a:chOff x="1018992" y="1078502"/>
            <a:chExt cx="7427472" cy="5352404"/>
          </a:xfrm>
          <a:noFill/>
        </p:grpSpPr>
        <p:sp>
          <p:nvSpPr>
            <p:cNvPr id="11" name="모서리가 둥근 직사각형 10"/>
            <p:cNvSpPr/>
            <p:nvPr/>
          </p:nvSpPr>
          <p:spPr bwMode="auto">
            <a:xfrm>
              <a:off x="1612893" y="1078502"/>
              <a:ext cx="6833571" cy="398794"/>
            </a:xfrm>
            <a:prstGeom prst="roundRect">
              <a:avLst/>
            </a:prstGeom>
            <a:grpFill/>
            <a:effectLst>
              <a:glow rad="63500">
                <a:schemeClr val="accent1">
                  <a:satMod val="175000"/>
                  <a:alpha val="40000"/>
                </a:schemeClr>
              </a:glow>
              <a:outerShdw blurRad="40000" dist="20000" dir="5400000" rotWithShape="0">
                <a:srgbClr val="000000">
                  <a:alpha val="38000"/>
                </a:srgbClr>
              </a:outerShdw>
            </a:effectLst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6">
                <a:hueOff val="0"/>
                <a:satOff val="0"/>
                <a:lumOff val="0"/>
                <a:alphaOff val="0"/>
              </a:schemeClr>
            </a:fillRef>
            <a:effectRef idx="1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2" name="모서리가 둥근 직사각형 4"/>
            <p:cNvSpPr/>
            <p:nvPr/>
          </p:nvSpPr>
          <p:spPr bwMode="auto">
            <a:xfrm>
              <a:off x="1802316" y="1109156"/>
              <a:ext cx="5198560" cy="323865"/>
            </a:xfrm>
            <a:prstGeom prst="rect">
              <a:avLst/>
            </a:prstGeom>
            <a:grpFill/>
            <a:scene3d>
              <a:camera prst="orthographicFront"/>
              <a:lightRig rig="flat" dir="t"/>
            </a:scene3d>
            <a:sp3d>
              <a:bevelT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lIns="28136" tIns="28136" rIns="28136" bIns="28136" spcCol="1270" anchor="ctr"/>
            <a:lstStyle/>
            <a:p>
              <a:pPr latinLnBrk="0" hangingPunct="0">
                <a:defRPr/>
              </a:pPr>
              <a:r>
                <a:rPr lang="ko-KR" altLang="en-US" b="1" kern="0" dirty="0">
                  <a:solidFill>
                    <a:srgbClr val="0000FF"/>
                  </a:solidFill>
                  <a:latin typeface="흥국씨앗 B" panose="020B0803000000000000" pitchFamily="50" charset="-127"/>
                  <a:ea typeface="흥국씨앗 B" panose="020B0803000000000000" pitchFamily="50" charset="-127"/>
                  <a:cs typeface="Arial" charset="0"/>
                  <a:sym typeface="맑은 고딕"/>
                </a:rPr>
                <a:t>청약관련 서류 </a:t>
              </a:r>
              <a:r>
                <a:rPr lang="ko-KR" altLang="en-US" b="1" kern="0" dirty="0" err="1">
                  <a:solidFill>
                    <a:srgbClr val="0000FF"/>
                  </a:solidFill>
                  <a:latin typeface="흥국씨앗 B" panose="020B0803000000000000" pitchFamily="50" charset="-127"/>
                  <a:ea typeface="흥국씨앗 B" panose="020B0803000000000000" pitchFamily="50" charset="-127"/>
                  <a:cs typeface="Arial" charset="0"/>
                  <a:sym typeface="맑은 고딕"/>
                </a:rPr>
                <a:t>자필서명은</a:t>
              </a:r>
              <a:r>
                <a:rPr lang="ko-KR" altLang="en-US" b="1" kern="0" dirty="0">
                  <a:solidFill>
                    <a:srgbClr val="0000FF"/>
                  </a:solidFill>
                  <a:latin typeface="흥국씨앗 B" panose="020B0803000000000000" pitchFamily="50" charset="-127"/>
                  <a:ea typeface="흥국씨앗 B" panose="020B0803000000000000" pitchFamily="50" charset="-127"/>
                  <a:cs typeface="Arial" charset="0"/>
                  <a:sym typeface="맑은 고딕"/>
                </a:rPr>
                <a:t> 반드시 </a:t>
              </a:r>
              <a:r>
                <a:rPr lang="ko-KR" altLang="en-US" b="1" kern="0" dirty="0" err="1">
                  <a:solidFill>
                    <a:srgbClr val="0000FF"/>
                  </a:solidFill>
                  <a:latin typeface="흥국씨앗 B" panose="020B0803000000000000" pitchFamily="50" charset="-127"/>
                  <a:ea typeface="흥국씨앗 B" panose="020B0803000000000000" pitchFamily="50" charset="-127"/>
                  <a:cs typeface="Arial" charset="0"/>
                  <a:sym typeface="맑은 고딕"/>
                </a:rPr>
                <a:t>계약관계자</a:t>
              </a:r>
              <a:r>
                <a:rPr lang="ko-KR" altLang="en-US" b="1" kern="0" dirty="0">
                  <a:solidFill>
                    <a:srgbClr val="0000FF"/>
                  </a:solidFill>
                  <a:latin typeface="흥국씨앗 B" panose="020B0803000000000000" pitchFamily="50" charset="-127"/>
                  <a:ea typeface="흥국씨앗 B" panose="020B0803000000000000" pitchFamily="50" charset="-127"/>
                  <a:cs typeface="Arial" charset="0"/>
                  <a:sym typeface="맑은 고딕"/>
                </a:rPr>
                <a:t> 본인에게</a:t>
              </a:r>
              <a:r>
                <a:rPr lang="en-US" altLang="ko-KR" b="1" kern="0" dirty="0">
                  <a:solidFill>
                    <a:srgbClr val="0000FF"/>
                  </a:solidFill>
                  <a:latin typeface="흥국씨앗 B" pitchFamily="50" charset="-127"/>
                  <a:ea typeface="흥국씨앗 B" pitchFamily="50" charset="-127"/>
                  <a:cs typeface="Arial" charset="0"/>
                  <a:sym typeface="맑은 고딕"/>
                </a:rPr>
                <a:t>…</a:t>
              </a:r>
            </a:p>
          </p:txBody>
        </p:sp>
        <p:sp>
          <p:nvSpPr>
            <p:cNvPr id="13" name="AutoShape 105"/>
            <p:cNvSpPr>
              <a:spLocks noChangeArrowheads="1"/>
            </p:cNvSpPr>
            <p:nvPr/>
          </p:nvSpPr>
          <p:spPr bwMode="gray">
            <a:xfrm>
              <a:off x="1023939" y="1078669"/>
              <a:ext cx="496887" cy="398463"/>
            </a:xfrm>
            <a:prstGeom prst="roundRect">
              <a:avLst>
                <a:gd name="adj" fmla="val 10347"/>
              </a:avLst>
            </a:prstGeom>
            <a:grpFill/>
            <a:ln w="50800">
              <a:solidFill>
                <a:srgbClr val="3333FF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굴림" pitchFamily="50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굴림" pitchFamily="50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굴림" pitchFamily="50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굴림" pitchFamily="50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굴림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굴림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굴림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굴림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굴림" pitchFamily="50" charset="-127"/>
                </a:defRPr>
              </a:lvl9pPr>
            </a:lstStyle>
            <a:p>
              <a:pPr algn="ctr" eaLnBrk="1" latinLnBrk="0" hangingPunct="1">
                <a:spcBef>
                  <a:spcPct val="50000"/>
                </a:spcBef>
                <a:defRPr/>
              </a:pPr>
              <a:r>
                <a:rPr kumimoji="0" lang="en-US" altLang="ko-KR" sz="2200" b="1" kern="0" dirty="0">
                  <a:solidFill>
                    <a:srgbClr val="1F497D"/>
                  </a:solidFill>
                  <a:latin typeface="맑은 고딕" pitchFamily="50" charset="-127"/>
                  <a:ea typeface="맑은 고딕" pitchFamily="50" charset="-127"/>
                  <a:cs typeface="+mj-cs"/>
                  <a:sym typeface="맑은 고딕"/>
                </a:rPr>
                <a:t>1</a:t>
              </a:r>
            </a:p>
          </p:txBody>
        </p:sp>
        <p:sp>
          <p:nvSpPr>
            <p:cNvPr id="14" name="직사각형 13"/>
            <p:cNvSpPr/>
            <p:nvPr/>
          </p:nvSpPr>
          <p:spPr bwMode="auto">
            <a:xfrm>
              <a:off x="1620131" y="1511898"/>
              <a:ext cx="6823945" cy="356155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latinLnBrk="0" hangingPunct="0">
                <a:defRPr/>
              </a:pPr>
              <a:r>
                <a:rPr lang="en-US" altLang="ko-KR" sz="1600" kern="0" dirty="0">
                  <a:solidFill>
                    <a:srgbClr val="000000"/>
                  </a:solidFill>
                  <a:latin typeface="흥국씨앗 M" panose="020B0603000000000000" pitchFamily="50" charset="-127"/>
                  <a:ea typeface="흥국씨앗 M" panose="020B0603000000000000" pitchFamily="50" charset="-127"/>
                  <a:cs typeface="Arial" charset="0"/>
                  <a:sym typeface="Wingdings" panose="05000000000000000000" pitchFamily="2" charset="2"/>
                </a:rPr>
                <a:t> </a:t>
              </a:r>
              <a:r>
                <a:rPr lang="ko-KR" altLang="en-US" sz="1600" kern="0" dirty="0">
                  <a:solidFill>
                    <a:srgbClr val="000000"/>
                  </a:solidFill>
                  <a:latin typeface="흥국씨앗 M" panose="020B0603000000000000" pitchFamily="50" charset="-127"/>
                  <a:ea typeface="흥국씨앗 M" panose="020B0603000000000000" pitchFamily="50" charset="-127"/>
                  <a:cs typeface="Arial" charset="0"/>
                  <a:sym typeface="Wingdings" panose="05000000000000000000" pitchFamily="2" charset="2"/>
                </a:rPr>
                <a:t>계</a:t>
              </a:r>
              <a:r>
                <a:rPr lang="en-US" altLang="ko-KR" sz="1600" kern="0" dirty="0">
                  <a:solidFill>
                    <a:srgbClr val="000000"/>
                  </a:solidFill>
                  <a:latin typeface="흥국씨앗 M" panose="020B0603000000000000" pitchFamily="50" charset="-127"/>
                  <a:ea typeface="흥국씨앗 M" panose="020B0603000000000000" pitchFamily="50" charset="-127"/>
                  <a:cs typeface="Arial" charset="0"/>
                  <a:sym typeface="Wingdings" panose="05000000000000000000" pitchFamily="2" charset="2"/>
                </a:rPr>
                <a:t>·</a:t>
              </a:r>
              <a:r>
                <a:rPr lang="ko-KR" altLang="en-US" sz="1600" kern="0" dirty="0">
                  <a:solidFill>
                    <a:srgbClr val="000000"/>
                  </a:solidFill>
                  <a:latin typeface="흥국씨앗 M" panose="020B0603000000000000" pitchFamily="50" charset="-127"/>
                  <a:ea typeface="흥국씨앗 M" panose="020B0603000000000000" pitchFamily="50" charset="-127"/>
                  <a:cs typeface="Arial" charset="0"/>
                  <a:sym typeface="Wingdings" panose="05000000000000000000" pitchFamily="2" charset="2"/>
                </a:rPr>
                <a:t>피 상이 계약 특히 주의</a:t>
              </a:r>
              <a:endParaRPr lang="en-US" altLang="ko-KR" sz="1600" kern="0" dirty="0">
                <a:solidFill>
                  <a:srgbClr val="000000"/>
                </a:solidFill>
                <a:latin typeface="흥국씨앗 M" panose="020B0603000000000000" pitchFamily="50" charset="-127"/>
                <a:ea typeface="흥국씨앗 M" panose="020B0603000000000000" pitchFamily="50" charset="-127"/>
                <a:cs typeface="Arial" charset="0"/>
                <a:sym typeface="맑은 고딕"/>
              </a:endParaRPr>
            </a:p>
          </p:txBody>
        </p:sp>
        <p:sp>
          <p:nvSpPr>
            <p:cNvPr id="15" name="모서리가 둥근 직사각형 14"/>
            <p:cNvSpPr/>
            <p:nvPr/>
          </p:nvSpPr>
          <p:spPr bwMode="auto">
            <a:xfrm>
              <a:off x="1610505" y="4932328"/>
              <a:ext cx="6833571" cy="1116297"/>
            </a:xfrm>
            <a:prstGeom prst="roundRect">
              <a:avLst/>
            </a:prstGeom>
            <a:grpFill/>
            <a:effectLst>
              <a:glow rad="63500">
                <a:schemeClr val="accent1">
                  <a:satMod val="175000"/>
                  <a:alpha val="40000"/>
                </a:schemeClr>
              </a:glow>
              <a:outerShdw blurRad="40000" dist="20000" dir="5400000" rotWithShape="0">
                <a:srgbClr val="000000">
                  <a:alpha val="38000"/>
                </a:srgbClr>
              </a:outerShdw>
            </a:effectLst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6">
                <a:hueOff val="0"/>
                <a:satOff val="0"/>
                <a:lumOff val="0"/>
                <a:alphaOff val="0"/>
              </a:schemeClr>
            </a:fillRef>
            <a:effectRef idx="1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6" name="모서리가 둥근 직사각형 4"/>
            <p:cNvSpPr/>
            <p:nvPr/>
          </p:nvSpPr>
          <p:spPr bwMode="auto">
            <a:xfrm>
              <a:off x="1799928" y="4949577"/>
              <a:ext cx="5198560" cy="1090339"/>
            </a:xfrm>
            <a:prstGeom prst="rect">
              <a:avLst/>
            </a:prstGeom>
            <a:grpFill/>
            <a:scene3d>
              <a:camera prst="orthographicFront"/>
              <a:lightRig rig="flat" dir="t"/>
            </a:scene3d>
            <a:sp3d>
              <a:bevelT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lIns="28136" tIns="28136" rIns="28136" bIns="28136" spcCol="1270" anchor="ctr"/>
            <a:lstStyle/>
            <a:p>
              <a:pPr latinLnBrk="0" hangingPunct="0">
                <a:defRPr/>
              </a:pPr>
              <a:r>
                <a:rPr lang="ko-KR" altLang="en-US" b="1" kern="0" dirty="0">
                  <a:solidFill>
                    <a:srgbClr val="0000FF"/>
                  </a:solidFill>
                  <a:latin typeface="흥국씨앗 B" pitchFamily="50" charset="-127"/>
                  <a:ea typeface="흥국씨앗 B" pitchFamily="50" charset="-127"/>
                  <a:cs typeface="Arial" charset="0"/>
                  <a:sym typeface="맑은 고딕"/>
                </a:rPr>
                <a:t>미승인 안내장 제작 및 배포 불가</a:t>
              </a:r>
              <a:endParaRPr lang="en-US" altLang="ko-KR" b="1" kern="0" dirty="0">
                <a:solidFill>
                  <a:srgbClr val="0000FF"/>
                </a:solidFill>
                <a:latin typeface="흥국씨앗 B" pitchFamily="50" charset="-127"/>
                <a:ea typeface="흥국씨앗 B" pitchFamily="50" charset="-127"/>
                <a:cs typeface="Arial" charset="0"/>
                <a:sym typeface="맑은 고딕"/>
              </a:endParaRPr>
            </a:p>
            <a:p>
              <a:pPr latinLnBrk="0" hangingPunct="0">
                <a:defRPr/>
              </a:pPr>
              <a:r>
                <a:rPr lang="en-US" altLang="ko-KR" sz="1400" kern="0" dirty="0">
                  <a:solidFill>
                    <a:prstClr val="black"/>
                  </a:solidFill>
                  <a:latin typeface="흥국씨앗 L" panose="020B0303000000000000" pitchFamily="50" charset="-127"/>
                  <a:ea typeface="흥국씨앗 L" panose="020B0303000000000000" pitchFamily="50" charset="-127"/>
                  <a:cs typeface="Arial" charset="0"/>
                  <a:sym typeface="맑은 고딕"/>
                </a:rPr>
                <a:t>- </a:t>
              </a:r>
              <a:r>
                <a:rPr lang="ko-KR" altLang="en-US" sz="1400" kern="0" dirty="0">
                  <a:solidFill>
                    <a:prstClr val="black"/>
                  </a:solidFill>
                  <a:latin typeface="흥국씨앗 L" panose="020B0303000000000000" pitchFamily="50" charset="-127"/>
                  <a:ea typeface="흥국씨앗 L" panose="020B0303000000000000" pitchFamily="50" charset="-127"/>
                  <a:cs typeface="Arial" charset="0"/>
                  <a:sym typeface="맑은 고딕"/>
                </a:rPr>
                <a:t>블로그</a:t>
              </a:r>
              <a:r>
                <a:rPr lang="en-US" altLang="ko-KR" sz="1400" kern="0" dirty="0">
                  <a:solidFill>
                    <a:prstClr val="black"/>
                  </a:solidFill>
                  <a:latin typeface="흥국씨앗 L" panose="020B0303000000000000" pitchFamily="50" charset="-127"/>
                  <a:ea typeface="흥국씨앗 L" panose="020B0303000000000000" pitchFamily="50" charset="-127"/>
                  <a:cs typeface="Arial" charset="0"/>
                  <a:sym typeface="맑은 고딕"/>
                </a:rPr>
                <a:t>, </a:t>
              </a:r>
              <a:r>
                <a:rPr lang="ko-KR" altLang="en-US" sz="1400" kern="0" dirty="0">
                  <a:solidFill>
                    <a:prstClr val="black"/>
                  </a:solidFill>
                  <a:latin typeface="흥국씨앗 L" panose="020B0303000000000000" pitchFamily="50" charset="-127"/>
                  <a:ea typeface="흥국씨앗 L" panose="020B0303000000000000" pitchFamily="50" charset="-127"/>
                  <a:cs typeface="Arial" charset="0"/>
                  <a:sym typeface="맑은 고딕"/>
                </a:rPr>
                <a:t>유튜브 및 </a:t>
              </a:r>
              <a:r>
                <a:rPr lang="en-US" altLang="ko-KR" sz="1400" kern="0" dirty="0">
                  <a:solidFill>
                    <a:prstClr val="black"/>
                  </a:solidFill>
                  <a:latin typeface="흥국씨앗 L" panose="020B0303000000000000" pitchFamily="50" charset="-127"/>
                  <a:ea typeface="흥국씨앗 L" panose="020B0303000000000000" pitchFamily="50" charset="-127"/>
                  <a:cs typeface="Arial" charset="0"/>
                  <a:sym typeface="맑은 고딕"/>
                </a:rPr>
                <a:t>SNS</a:t>
              </a:r>
              <a:r>
                <a:rPr lang="ko-KR" altLang="en-US" sz="1400" kern="0" dirty="0">
                  <a:solidFill>
                    <a:prstClr val="black"/>
                  </a:solidFill>
                  <a:latin typeface="흥국씨앗 L" panose="020B0303000000000000" pitchFamily="50" charset="-127"/>
                  <a:ea typeface="흥국씨앗 L" panose="020B0303000000000000" pitchFamily="50" charset="-127"/>
                  <a:cs typeface="Arial" charset="0"/>
                  <a:sym typeface="맑은 고딕"/>
                </a:rPr>
                <a:t>등을 통하여  미승인 광고물 노출 금지</a:t>
              </a:r>
            </a:p>
            <a:p>
              <a:pPr latinLnBrk="0" hangingPunct="0">
                <a:defRPr/>
              </a:pPr>
              <a:r>
                <a:rPr lang="en-US" altLang="ko-KR" sz="1400" kern="0" dirty="0">
                  <a:solidFill>
                    <a:prstClr val="black"/>
                  </a:solidFill>
                  <a:latin typeface="흥국씨앗 L" panose="020B0303000000000000" pitchFamily="50" charset="-127"/>
                  <a:ea typeface="흥국씨앗 L" panose="020B0303000000000000" pitchFamily="50" charset="-127"/>
                  <a:cs typeface="Arial" charset="0"/>
                  <a:sym typeface="맑은 고딕"/>
                </a:rPr>
                <a:t>- </a:t>
              </a:r>
              <a:r>
                <a:rPr lang="ko-KR" altLang="en-US" sz="1400" kern="0" dirty="0">
                  <a:solidFill>
                    <a:prstClr val="black"/>
                  </a:solidFill>
                  <a:latin typeface="흥국씨앗 L" panose="020B0303000000000000" pitchFamily="50" charset="-127"/>
                  <a:ea typeface="흥국씨앗 L" panose="020B0303000000000000" pitchFamily="50" charset="-127"/>
                  <a:cs typeface="Arial" charset="0"/>
                  <a:sym typeface="맑은 고딕"/>
                </a:rPr>
                <a:t>위반시 양정규정 적용</a:t>
              </a:r>
              <a:r>
                <a:rPr lang="en-US" altLang="ko-KR" sz="1400" kern="0" dirty="0">
                  <a:solidFill>
                    <a:prstClr val="black"/>
                  </a:solidFill>
                  <a:latin typeface="흥국씨앗 L" panose="020B0303000000000000" pitchFamily="50" charset="-127"/>
                  <a:ea typeface="흥국씨앗 L" panose="020B0303000000000000" pitchFamily="50" charset="-127"/>
                  <a:cs typeface="Arial" charset="0"/>
                  <a:sym typeface="맑은 고딕"/>
                </a:rPr>
                <a:t>(</a:t>
              </a:r>
              <a:r>
                <a:rPr lang="ko-KR" altLang="en-US" sz="1400" kern="0" dirty="0" err="1">
                  <a:solidFill>
                    <a:prstClr val="black"/>
                  </a:solidFill>
                  <a:latin typeface="흥국씨앗 L" panose="020B0303000000000000" pitchFamily="50" charset="-127"/>
                  <a:ea typeface="흥국씨앗 L" panose="020B0303000000000000" pitchFamily="50" charset="-127"/>
                  <a:cs typeface="Arial" charset="0"/>
                  <a:sym typeface="맑은 고딕"/>
                </a:rPr>
                <a:t>허위〮과장</a:t>
              </a:r>
              <a:r>
                <a:rPr lang="ko-KR" altLang="en-US" sz="1400" kern="0" dirty="0">
                  <a:solidFill>
                    <a:prstClr val="black"/>
                  </a:solidFill>
                  <a:latin typeface="흥국씨앗 L" panose="020B0303000000000000" pitchFamily="50" charset="-127"/>
                  <a:ea typeface="흥국씨앗 L" panose="020B0303000000000000" pitchFamily="50" charset="-127"/>
                  <a:cs typeface="Arial" charset="0"/>
                  <a:sym typeface="맑은 고딕"/>
                </a:rPr>
                <a:t> 광고 </a:t>
              </a:r>
              <a:r>
                <a:rPr lang="en-US" altLang="ko-KR" sz="1400" kern="0" dirty="0">
                  <a:solidFill>
                    <a:prstClr val="black"/>
                  </a:solidFill>
                  <a:latin typeface="흥국씨앗 L" panose="020B0303000000000000" pitchFamily="50" charset="-127"/>
                  <a:ea typeface="흥국씨앗 L" panose="020B0303000000000000" pitchFamily="50" charset="-127"/>
                  <a:cs typeface="Arial" charset="0"/>
                  <a:sym typeface="맑은 고딕"/>
                </a:rPr>
                <a:t>20p / </a:t>
              </a:r>
              <a:r>
                <a:rPr lang="ko-KR" altLang="en-US" sz="1400" kern="0" dirty="0">
                  <a:solidFill>
                    <a:prstClr val="black"/>
                  </a:solidFill>
                  <a:latin typeface="흥국씨앗 L" panose="020B0303000000000000" pitchFamily="50" charset="-127"/>
                  <a:ea typeface="흥국씨앗 L" panose="020B0303000000000000" pitchFamily="50" charset="-127"/>
                  <a:cs typeface="Arial" charset="0"/>
                  <a:sym typeface="맑은 고딕"/>
                </a:rPr>
                <a:t>미승인안내장 </a:t>
              </a:r>
              <a:r>
                <a:rPr lang="en-US" altLang="ko-KR" sz="1400" kern="0" dirty="0">
                  <a:solidFill>
                    <a:prstClr val="black"/>
                  </a:solidFill>
                  <a:latin typeface="흥국씨앗 L" panose="020B0303000000000000" pitchFamily="50" charset="-127"/>
                  <a:ea typeface="흥국씨앗 L" panose="020B0303000000000000" pitchFamily="50" charset="-127"/>
                  <a:cs typeface="Arial" charset="0"/>
                  <a:sym typeface="맑은 고딕"/>
                </a:rPr>
                <a:t>15p)</a:t>
              </a:r>
            </a:p>
            <a:p>
              <a:pPr latinLnBrk="0" hangingPunct="0">
                <a:defRPr/>
              </a:pPr>
              <a:r>
                <a:rPr lang="en-US" altLang="ko-KR" sz="1400" kern="0" dirty="0">
                  <a:solidFill>
                    <a:prstClr val="black"/>
                  </a:solidFill>
                  <a:latin typeface="흥국씨앗 L" panose="020B0303000000000000" pitchFamily="50" charset="-127"/>
                  <a:ea typeface="흥국씨앗 L" panose="020B0303000000000000" pitchFamily="50" charset="-127"/>
                  <a:cs typeface="Arial" charset="0"/>
                  <a:sym typeface="맑은 고딕"/>
                </a:rPr>
                <a:t>- </a:t>
              </a:r>
              <a:r>
                <a:rPr lang="ko-KR" altLang="en-US" sz="1400" kern="0" dirty="0">
                  <a:solidFill>
                    <a:prstClr val="black"/>
                  </a:solidFill>
                  <a:latin typeface="흥국씨앗 L" panose="020B0303000000000000" pitchFamily="50" charset="-127"/>
                  <a:ea typeface="흥국씨앗 L" panose="020B0303000000000000" pitchFamily="50" charset="-127"/>
                  <a:cs typeface="Arial" charset="0"/>
                  <a:sym typeface="맑은 고딕"/>
                </a:rPr>
                <a:t>불법안내자료 및 배포 행위 발견 시  제보 안내</a:t>
              </a:r>
            </a:p>
            <a:p>
              <a:pPr latinLnBrk="0" hangingPunct="0">
                <a:defRPr/>
              </a:pPr>
              <a:r>
                <a:rPr lang="ko-KR" altLang="en-US" sz="1400" kern="0" dirty="0">
                  <a:solidFill>
                    <a:prstClr val="black"/>
                  </a:solidFill>
                  <a:latin typeface="흥국씨앗 L" panose="020B0303000000000000" pitchFamily="50" charset="-127"/>
                  <a:ea typeface="흥국씨앗 L" panose="020B0303000000000000" pitchFamily="50" charset="-127"/>
                  <a:cs typeface="Arial" charset="0"/>
                  <a:sym typeface="맑은 고딕"/>
                </a:rPr>
                <a:t>   </a:t>
              </a:r>
              <a:r>
                <a:rPr lang="en-US" altLang="ko-KR" sz="1400" kern="0" dirty="0">
                  <a:solidFill>
                    <a:prstClr val="black"/>
                  </a:solidFill>
                  <a:latin typeface="흥국씨앗 L" panose="020B0303000000000000" pitchFamily="50" charset="-127"/>
                  <a:ea typeface="흥국씨앗 L" panose="020B0303000000000000" pitchFamily="50" charset="-127"/>
                  <a:cs typeface="Arial" charset="0"/>
                  <a:sym typeface="맑은 고딕"/>
                </a:rPr>
                <a:t>(</a:t>
              </a:r>
              <a:r>
                <a:rPr lang="ko-KR" altLang="en-US" sz="1400" kern="0" dirty="0">
                  <a:solidFill>
                    <a:prstClr val="black"/>
                  </a:solidFill>
                  <a:latin typeface="흥국씨앗 L" panose="020B0303000000000000" pitchFamily="50" charset="-127"/>
                  <a:ea typeface="흥국씨앗 L" panose="020B0303000000000000" pitchFamily="50" charset="-127"/>
                  <a:cs typeface="Arial" charset="0"/>
                  <a:sym typeface="맑은 고딕"/>
                </a:rPr>
                <a:t>흥국생명 홈페이지 </a:t>
              </a:r>
              <a:r>
                <a:rPr lang="en-US" altLang="ko-KR" sz="1400" kern="0" dirty="0">
                  <a:solidFill>
                    <a:prstClr val="black"/>
                  </a:solidFill>
                  <a:latin typeface="흥국씨앗 L" panose="020B0303000000000000" pitchFamily="50" charset="-127"/>
                  <a:ea typeface="흥국씨앗 L" panose="020B0303000000000000" pitchFamily="50" charset="-127"/>
                  <a:cs typeface="Arial" charset="0"/>
                  <a:sym typeface="맑은 고딕"/>
                </a:rPr>
                <a:t>&gt; </a:t>
              </a:r>
              <a:r>
                <a:rPr lang="ko-KR" altLang="en-US" sz="1400" kern="0" dirty="0">
                  <a:solidFill>
                    <a:prstClr val="black"/>
                  </a:solidFill>
                  <a:latin typeface="흥국씨앗 L" panose="020B0303000000000000" pitchFamily="50" charset="-127"/>
                  <a:ea typeface="흥국씨앗 L" panose="020B0303000000000000" pitchFamily="50" charset="-127"/>
                  <a:cs typeface="Arial" charset="0"/>
                  <a:sym typeface="맑은 고딕"/>
                </a:rPr>
                <a:t>회사소개 </a:t>
              </a:r>
              <a:r>
                <a:rPr lang="en-US" altLang="ko-KR" sz="1400" kern="0" dirty="0">
                  <a:solidFill>
                    <a:prstClr val="black"/>
                  </a:solidFill>
                  <a:latin typeface="흥국씨앗 L" panose="020B0303000000000000" pitchFamily="50" charset="-127"/>
                  <a:ea typeface="흥국씨앗 L" panose="020B0303000000000000" pitchFamily="50" charset="-127"/>
                  <a:cs typeface="Arial" charset="0"/>
                  <a:sym typeface="맑은 고딕"/>
                </a:rPr>
                <a:t>&gt; </a:t>
              </a:r>
              <a:r>
                <a:rPr lang="ko-KR" altLang="en-US" sz="1400" kern="0" dirty="0">
                  <a:solidFill>
                    <a:prstClr val="black"/>
                  </a:solidFill>
                  <a:latin typeface="흥국씨앗 L" panose="020B0303000000000000" pitchFamily="50" charset="-127"/>
                  <a:ea typeface="흥국씨앗 L" panose="020B0303000000000000" pitchFamily="50" charset="-127"/>
                  <a:cs typeface="Arial" charset="0"/>
                  <a:sym typeface="맑은 고딕"/>
                </a:rPr>
                <a:t>윤리경영</a:t>
              </a:r>
              <a:r>
                <a:rPr lang="en-US" altLang="ko-KR" sz="1400" kern="0" dirty="0">
                  <a:solidFill>
                    <a:prstClr val="black"/>
                  </a:solidFill>
                  <a:latin typeface="흥국씨앗 L" panose="020B0303000000000000" pitchFamily="50" charset="-127"/>
                  <a:ea typeface="흥국씨앗 L" panose="020B0303000000000000" pitchFamily="50" charset="-127"/>
                  <a:cs typeface="Arial" charset="0"/>
                  <a:sym typeface="맑은 고딕"/>
                </a:rPr>
                <a:t>&gt; </a:t>
              </a:r>
              <a:r>
                <a:rPr lang="ko-KR" altLang="en-US" sz="1400" kern="0" dirty="0">
                  <a:solidFill>
                    <a:prstClr val="black"/>
                  </a:solidFill>
                  <a:latin typeface="흥국씨앗 L" panose="020B0303000000000000" pitchFamily="50" charset="-127"/>
                  <a:ea typeface="흥국씨앗 L" panose="020B0303000000000000" pitchFamily="50" charset="-127"/>
                  <a:cs typeface="Arial" charset="0"/>
                  <a:sym typeface="맑은 고딕"/>
                </a:rPr>
                <a:t>부조리 신고</a:t>
              </a:r>
              <a:r>
                <a:rPr lang="en-US" altLang="ko-KR" sz="1400" kern="0" dirty="0">
                  <a:solidFill>
                    <a:prstClr val="black"/>
                  </a:solidFill>
                  <a:latin typeface="흥국씨앗 L" panose="020B0303000000000000" pitchFamily="50" charset="-127"/>
                  <a:ea typeface="흥국씨앗 L" panose="020B0303000000000000" pitchFamily="50" charset="-127"/>
                  <a:cs typeface="Arial" charset="0"/>
                  <a:sym typeface="맑은 고딕"/>
                </a:rPr>
                <a:t>)</a:t>
              </a:r>
            </a:p>
          </p:txBody>
        </p:sp>
        <p:sp>
          <p:nvSpPr>
            <p:cNvPr id="17" name="AutoShape 105"/>
            <p:cNvSpPr>
              <a:spLocks noChangeArrowheads="1"/>
            </p:cNvSpPr>
            <p:nvPr/>
          </p:nvSpPr>
          <p:spPr bwMode="gray">
            <a:xfrm>
              <a:off x="1018992" y="4931955"/>
              <a:ext cx="496800" cy="399600"/>
            </a:xfrm>
            <a:prstGeom prst="roundRect">
              <a:avLst>
                <a:gd name="adj" fmla="val 10347"/>
              </a:avLst>
            </a:prstGeom>
            <a:grpFill/>
            <a:ln w="50800">
              <a:solidFill>
                <a:srgbClr val="3333FF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굴림" pitchFamily="50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굴림" pitchFamily="50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굴림" pitchFamily="50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굴림" pitchFamily="50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굴림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굴림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굴림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굴림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굴림" pitchFamily="50" charset="-127"/>
                </a:defRPr>
              </a:lvl9pPr>
            </a:lstStyle>
            <a:p>
              <a:pPr algn="ctr" eaLnBrk="1" latinLnBrk="0" hangingPunct="1">
                <a:spcBef>
                  <a:spcPct val="50000"/>
                </a:spcBef>
                <a:defRPr/>
              </a:pPr>
              <a:r>
                <a:rPr kumimoji="0" lang="en-US" altLang="ko-KR" sz="2200" b="1" kern="0" dirty="0">
                  <a:solidFill>
                    <a:srgbClr val="1F497D"/>
                  </a:solidFill>
                  <a:latin typeface="맑은 고딕" pitchFamily="50" charset="-127"/>
                  <a:ea typeface="맑은 고딕" pitchFamily="50" charset="-127"/>
                  <a:cs typeface="+mj-cs"/>
                  <a:sym typeface="맑은 고딕"/>
                </a:rPr>
                <a:t>5</a:t>
              </a:r>
            </a:p>
          </p:txBody>
        </p:sp>
        <p:sp>
          <p:nvSpPr>
            <p:cNvPr id="18" name="직사각형 17"/>
            <p:cNvSpPr/>
            <p:nvPr/>
          </p:nvSpPr>
          <p:spPr bwMode="auto">
            <a:xfrm>
              <a:off x="1620131" y="6074751"/>
              <a:ext cx="6802003" cy="356155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latinLnBrk="0" hangingPunct="0">
                <a:defRPr/>
              </a:pPr>
              <a:r>
                <a:rPr lang="en-US" altLang="ko-KR" sz="1600" kern="0" dirty="0">
                  <a:solidFill>
                    <a:srgbClr val="000000"/>
                  </a:solidFill>
                  <a:latin typeface="흥국씨앗 M" panose="020B0603000000000000" pitchFamily="50" charset="-127"/>
                  <a:ea typeface="흥국씨앗 M" panose="020B0603000000000000" pitchFamily="50" charset="-127"/>
                  <a:cs typeface="Arial" charset="0"/>
                  <a:sym typeface="Wingdings" panose="05000000000000000000" pitchFamily="2" charset="2"/>
                </a:rPr>
                <a:t> </a:t>
              </a:r>
              <a:r>
                <a:rPr lang="ko-KR" altLang="en-US" sz="1600" kern="0" dirty="0">
                  <a:solidFill>
                    <a:srgbClr val="000000"/>
                  </a:solidFill>
                  <a:latin typeface="흥국씨앗 M" panose="020B0603000000000000" pitchFamily="50" charset="-127"/>
                  <a:ea typeface="흥국씨앗 M" panose="020B0603000000000000" pitchFamily="50" charset="-127"/>
                  <a:cs typeface="Arial" charset="0"/>
                  <a:sym typeface="Wingdings" panose="05000000000000000000" pitchFamily="2" charset="2"/>
                </a:rPr>
                <a:t>주변설계사</a:t>
              </a:r>
              <a:r>
                <a:rPr lang="en-US" altLang="ko-KR" sz="1600" kern="0" dirty="0">
                  <a:solidFill>
                    <a:srgbClr val="000000"/>
                  </a:solidFill>
                  <a:latin typeface="흥국씨앗 M" panose="020B0603000000000000" pitchFamily="50" charset="-127"/>
                  <a:ea typeface="흥국씨앗 M" panose="020B0603000000000000" pitchFamily="50" charset="-127"/>
                  <a:cs typeface="Arial" charset="0"/>
                  <a:sym typeface="Wingdings" panose="05000000000000000000" pitchFamily="2" charset="2"/>
                </a:rPr>
                <a:t>, </a:t>
              </a:r>
              <a:r>
                <a:rPr lang="ko-KR" altLang="en-US" sz="1600" kern="0" dirty="0">
                  <a:solidFill>
                    <a:srgbClr val="000000"/>
                  </a:solidFill>
                  <a:latin typeface="흥국씨앗 M" panose="020B0603000000000000" pitchFamily="50" charset="-127"/>
                  <a:ea typeface="흥국씨앗 M" panose="020B0603000000000000" pitchFamily="50" charset="-127"/>
                  <a:cs typeface="Arial" charset="0"/>
                  <a:sym typeface="Wingdings" panose="05000000000000000000" pitchFamily="2" charset="2"/>
                </a:rPr>
                <a:t>가족 및 지인</a:t>
              </a:r>
              <a:r>
                <a:rPr lang="en-US" altLang="ko-KR" sz="1600" kern="0" dirty="0">
                  <a:solidFill>
                    <a:srgbClr val="000000"/>
                  </a:solidFill>
                  <a:latin typeface="흥국씨앗 M" panose="020B0603000000000000" pitchFamily="50" charset="-127"/>
                  <a:ea typeface="흥국씨앗 M" panose="020B0603000000000000" pitchFamily="50" charset="-127"/>
                  <a:cs typeface="Arial" charset="0"/>
                  <a:sym typeface="Wingdings" panose="05000000000000000000" pitchFamily="2" charset="2"/>
                </a:rPr>
                <a:t>, </a:t>
              </a:r>
              <a:r>
                <a:rPr lang="ko-KR" altLang="en-US" sz="1600" kern="0" dirty="0">
                  <a:solidFill>
                    <a:srgbClr val="000000"/>
                  </a:solidFill>
                  <a:latin typeface="흥국씨앗 M" panose="020B0603000000000000" pitchFamily="50" charset="-127"/>
                  <a:ea typeface="흥국씨앗 M" panose="020B0603000000000000" pitchFamily="50" charset="-127"/>
                  <a:cs typeface="Arial" charset="0"/>
                  <a:sym typeface="Wingdings" panose="05000000000000000000" pitchFamily="2" charset="2"/>
                </a:rPr>
                <a:t>전문 브로커</a:t>
              </a:r>
              <a:r>
                <a:rPr lang="en-US" altLang="ko-KR" sz="1600" kern="0" dirty="0">
                  <a:solidFill>
                    <a:srgbClr val="000000"/>
                  </a:solidFill>
                  <a:latin typeface="흥국씨앗 M" panose="020B0603000000000000" pitchFamily="50" charset="-127"/>
                  <a:ea typeface="흥국씨앗 M" panose="020B0603000000000000" pitchFamily="50" charset="-127"/>
                  <a:cs typeface="Arial" charset="0"/>
                  <a:sym typeface="Wingdings" panose="05000000000000000000" pitchFamily="2" charset="2"/>
                </a:rPr>
                <a:t>, </a:t>
              </a:r>
              <a:r>
                <a:rPr lang="ko-KR" altLang="en-US" sz="1600" kern="0" dirty="0">
                  <a:solidFill>
                    <a:srgbClr val="000000"/>
                  </a:solidFill>
                  <a:latin typeface="흥국씨앗 M" panose="020B0603000000000000" pitchFamily="50" charset="-127"/>
                  <a:ea typeface="흥국씨앗 M" panose="020B0603000000000000" pitchFamily="50" charset="-127"/>
                  <a:cs typeface="Arial" charset="0"/>
                  <a:sym typeface="Wingdings" panose="05000000000000000000" pitchFamily="2" charset="2"/>
                </a:rPr>
                <a:t>인터넷 및 </a:t>
              </a:r>
              <a:r>
                <a:rPr lang="en-US" altLang="ko-KR" sz="1600" kern="0" dirty="0">
                  <a:solidFill>
                    <a:srgbClr val="000000"/>
                  </a:solidFill>
                  <a:latin typeface="흥국씨앗 M" panose="020B0603000000000000" pitchFamily="50" charset="-127"/>
                  <a:ea typeface="흥국씨앗 M" panose="020B0603000000000000" pitchFamily="50" charset="-127"/>
                  <a:cs typeface="Arial" charset="0"/>
                  <a:sym typeface="Wingdings" panose="05000000000000000000" pitchFamily="2" charset="2"/>
                </a:rPr>
                <a:t>SNS, </a:t>
              </a:r>
              <a:r>
                <a:rPr lang="ko-KR" altLang="en-US" sz="1600" kern="0" dirty="0">
                  <a:solidFill>
                    <a:srgbClr val="000000"/>
                  </a:solidFill>
                  <a:latin typeface="흥국씨앗 M" panose="020B0603000000000000" pitchFamily="50" charset="-127"/>
                  <a:ea typeface="흥국씨앗 M" panose="020B0603000000000000" pitchFamily="50" charset="-127"/>
                  <a:cs typeface="Arial" charset="0"/>
                  <a:sym typeface="Wingdings" panose="05000000000000000000" pitchFamily="2" charset="2"/>
                </a:rPr>
                <a:t>방송</a:t>
              </a:r>
              <a:r>
                <a:rPr lang="en-US" altLang="ko-KR" sz="1600" kern="0" dirty="0">
                  <a:solidFill>
                    <a:srgbClr val="000000"/>
                  </a:solidFill>
                  <a:latin typeface="흥국씨앗 M" panose="020B0603000000000000" pitchFamily="50" charset="-127"/>
                  <a:ea typeface="흥국씨앗 M" panose="020B0603000000000000" pitchFamily="50" charset="-127"/>
                  <a:cs typeface="Arial" charset="0"/>
                  <a:sym typeface="Wingdings" panose="05000000000000000000" pitchFamily="2" charset="2"/>
                </a:rPr>
                <a:t> </a:t>
              </a:r>
              <a:r>
                <a:rPr lang="ko-KR" altLang="en-US" sz="1600" kern="0" dirty="0">
                  <a:solidFill>
                    <a:srgbClr val="000000"/>
                  </a:solidFill>
                  <a:latin typeface="흥국씨앗 M" panose="020B0603000000000000" pitchFamily="50" charset="-127"/>
                  <a:ea typeface="흥국씨앗 M" panose="020B0603000000000000" pitchFamily="50" charset="-127"/>
                  <a:cs typeface="Arial" charset="0"/>
                  <a:sym typeface="Wingdings" panose="05000000000000000000" pitchFamily="2" charset="2"/>
                </a:rPr>
                <a:t>및 언론 등</a:t>
              </a:r>
              <a:endParaRPr lang="en-US" altLang="ko-KR" sz="1600" kern="0" dirty="0">
                <a:solidFill>
                  <a:srgbClr val="000000"/>
                </a:solidFill>
                <a:latin typeface="흥국씨앗 M" panose="020B0603000000000000" pitchFamily="50" charset="-127"/>
                <a:ea typeface="흥국씨앗 M" panose="020B0603000000000000" pitchFamily="50" charset="-127"/>
                <a:cs typeface="Arial" charset="0"/>
                <a:sym typeface="맑은 고딕"/>
              </a:endParaRPr>
            </a:p>
          </p:txBody>
        </p:sp>
        <p:sp>
          <p:nvSpPr>
            <p:cNvPr id="19" name="모서리가 둥근 직사각형 18"/>
            <p:cNvSpPr/>
            <p:nvPr/>
          </p:nvSpPr>
          <p:spPr bwMode="auto">
            <a:xfrm>
              <a:off x="1612893" y="2041865"/>
              <a:ext cx="6833571" cy="398794"/>
            </a:xfrm>
            <a:prstGeom prst="roundRect">
              <a:avLst/>
            </a:prstGeom>
            <a:grpFill/>
            <a:effectLst>
              <a:glow rad="63500">
                <a:schemeClr val="accent1">
                  <a:satMod val="175000"/>
                  <a:alpha val="40000"/>
                </a:schemeClr>
              </a:glow>
              <a:outerShdw blurRad="40000" dist="20000" dir="5400000" rotWithShape="0">
                <a:srgbClr val="000000">
                  <a:alpha val="38000"/>
                </a:srgbClr>
              </a:outerShdw>
            </a:effectLst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6">
                <a:hueOff val="0"/>
                <a:satOff val="0"/>
                <a:lumOff val="0"/>
                <a:alphaOff val="0"/>
              </a:schemeClr>
            </a:fillRef>
            <a:effectRef idx="1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20" name="모서리가 둥근 직사각형 4"/>
            <p:cNvSpPr/>
            <p:nvPr/>
          </p:nvSpPr>
          <p:spPr bwMode="auto">
            <a:xfrm>
              <a:off x="1802316" y="2072519"/>
              <a:ext cx="5198560" cy="323865"/>
            </a:xfrm>
            <a:prstGeom prst="rect">
              <a:avLst/>
            </a:prstGeom>
            <a:grpFill/>
            <a:scene3d>
              <a:camera prst="orthographicFront"/>
              <a:lightRig rig="flat" dir="t"/>
            </a:scene3d>
            <a:sp3d>
              <a:bevelT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lIns="28136" tIns="28136" rIns="28136" bIns="28136" spcCol="1270" anchor="ctr"/>
            <a:lstStyle/>
            <a:p>
              <a:pPr algn="just" latinLnBrk="0" hangingPunct="0">
                <a:defRPr/>
              </a:pPr>
              <a:r>
                <a:rPr lang="ko-KR" altLang="en-US" b="1" kern="0" dirty="0">
                  <a:solidFill>
                    <a:srgbClr val="0000FF"/>
                  </a:solidFill>
                  <a:latin typeface="흥국씨앗 B" panose="020B0803000000000000" pitchFamily="50" charset="-127"/>
                  <a:ea typeface="흥국씨앗 B" panose="020B0803000000000000" pitchFamily="50" charset="-127"/>
                  <a:cs typeface="Arial" charset="0"/>
                  <a:sym typeface="맑은 고딕"/>
                </a:rPr>
                <a:t>청약서 이외 관련서류에도 반드시 계약자가 자필서명</a:t>
              </a:r>
              <a:endParaRPr lang="ko-KR" altLang="en-US" kern="0" dirty="0">
                <a:solidFill>
                  <a:srgbClr val="0000FF"/>
                </a:solidFill>
                <a:latin typeface="흥국씨앗 B" pitchFamily="50" charset="-127"/>
                <a:ea typeface="흥국씨앗 B" pitchFamily="50" charset="-127"/>
                <a:sym typeface="맑은 고딕"/>
              </a:endParaRPr>
            </a:p>
          </p:txBody>
        </p:sp>
        <p:sp>
          <p:nvSpPr>
            <p:cNvPr id="21" name="AutoShape 105"/>
            <p:cNvSpPr>
              <a:spLocks noChangeArrowheads="1"/>
            </p:cNvSpPr>
            <p:nvPr/>
          </p:nvSpPr>
          <p:spPr bwMode="gray">
            <a:xfrm>
              <a:off x="1023939" y="2041866"/>
              <a:ext cx="496887" cy="398463"/>
            </a:xfrm>
            <a:prstGeom prst="roundRect">
              <a:avLst>
                <a:gd name="adj" fmla="val 10347"/>
              </a:avLst>
            </a:prstGeom>
            <a:grpFill/>
            <a:ln w="50800">
              <a:solidFill>
                <a:srgbClr val="3333FF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굴림" pitchFamily="50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굴림" pitchFamily="50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굴림" pitchFamily="50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굴림" pitchFamily="50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굴림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굴림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굴림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굴림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굴림" pitchFamily="50" charset="-127"/>
                </a:defRPr>
              </a:lvl9pPr>
            </a:lstStyle>
            <a:p>
              <a:pPr algn="ctr" eaLnBrk="1" latinLnBrk="0" hangingPunct="1">
                <a:spcBef>
                  <a:spcPct val="50000"/>
                </a:spcBef>
                <a:defRPr/>
              </a:pPr>
              <a:r>
                <a:rPr kumimoji="0" lang="en-US" altLang="ko-KR" sz="2200" b="1" kern="0" dirty="0">
                  <a:solidFill>
                    <a:srgbClr val="1F497D"/>
                  </a:solidFill>
                  <a:latin typeface="맑은 고딕" pitchFamily="50" charset="-127"/>
                  <a:ea typeface="맑은 고딕" pitchFamily="50" charset="-127"/>
                  <a:cs typeface="+mj-cs"/>
                  <a:sym typeface="맑은 고딕"/>
                </a:rPr>
                <a:t>2</a:t>
              </a:r>
            </a:p>
          </p:txBody>
        </p:sp>
        <p:sp>
          <p:nvSpPr>
            <p:cNvPr id="22" name="직사각형 21"/>
            <p:cNvSpPr/>
            <p:nvPr/>
          </p:nvSpPr>
          <p:spPr bwMode="auto">
            <a:xfrm>
              <a:off x="1620131" y="2475261"/>
              <a:ext cx="6823945" cy="356155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latinLnBrk="0" hangingPunct="0">
                <a:defRPr/>
              </a:pPr>
              <a:r>
                <a:rPr lang="en-US" altLang="ko-KR" sz="1600" kern="0" dirty="0">
                  <a:solidFill>
                    <a:srgbClr val="000000"/>
                  </a:solidFill>
                  <a:latin typeface="흥국씨앗 M" panose="020B0603000000000000" pitchFamily="50" charset="-127"/>
                  <a:ea typeface="흥국씨앗 M" panose="020B0603000000000000" pitchFamily="50" charset="-127"/>
                  <a:cs typeface="Arial" charset="0"/>
                  <a:sym typeface="Wingdings" panose="05000000000000000000" pitchFamily="2" charset="2"/>
                </a:rPr>
                <a:t> </a:t>
              </a:r>
              <a:r>
                <a:rPr lang="ko-KR" altLang="en-US" sz="1600" kern="0" dirty="0" err="1">
                  <a:solidFill>
                    <a:srgbClr val="000000"/>
                  </a:solidFill>
                  <a:latin typeface="흥국씨앗 M" panose="020B0603000000000000" pitchFamily="50" charset="-127"/>
                  <a:ea typeface="흥국씨앗 M" panose="020B0603000000000000" pitchFamily="50" charset="-127"/>
                  <a:cs typeface="Arial" charset="0"/>
                  <a:sym typeface="Wingdings" panose="05000000000000000000" pitchFamily="2" charset="2"/>
                </a:rPr>
                <a:t>상품설명서</a:t>
              </a:r>
              <a:r>
                <a:rPr lang="en-US" altLang="ko-KR" sz="1600" kern="0" dirty="0">
                  <a:solidFill>
                    <a:srgbClr val="000000"/>
                  </a:solidFill>
                  <a:latin typeface="흥국씨앗 M" panose="020B0603000000000000" pitchFamily="50" charset="-127"/>
                  <a:ea typeface="흥국씨앗 M" panose="020B0603000000000000" pitchFamily="50" charset="-127"/>
                  <a:cs typeface="Arial" charset="0"/>
                  <a:sym typeface="Wingdings" panose="05000000000000000000" pitchFamily="2" charset="2"/>
                </a:rPr>
                <a:t>, </a:t>
              </a:r>
              <a:r>
                <a:rPr lang="ko-KR" altLang="en-US" sz="1600" kern="0" dirty="0">
                  <a:solidFill>
                    <a:srgbClr val="000000"/>
                  </a:solidFill>
                  <a:latin typeface="흥국씨앗 M" panose="020B0603000000000000" pitchFamily="50" charset="-127"/>
                  <a:ea typeface="흥국씨앗 M" panose="020B0603000000000000" pitchFamily="50" charset="-127"/>
                  <a:cs typeface="Arial" charset="0"/>
                  <a:sym typeface="Wingdings" panose="05000000000000000000" pitchFamily="2" charset="2"/>
                </a:rPr>
                <a:t>주요내용확인서</a:t>
              </a:r>
              <a:r>
                <a:rPr lang="en-US" altLang="ko-KR" sz="1600" kern="0" dirty="0">
                  <a:solidFill>
                    <a:srgbClr val="000000"/>
                  </a:solidFill>
                  <a:latin typeface="흥국씨앗 M" panose="020B0603000000000000" pitchFamily="50" charset="-127"/>
                  <a:ea typeface="흥국씨앗 M" panose="020B0603000000000000" pitchFamily="50" charset="-127"/>
                  <a:cs typeface="Arial" charset="0"/>
                  <a:sym typeface="Wingdings" panose="05000000000000000000" pitchFamily="2" charset="2"/>
                </a:rPr>
                <a:t>, </a:t>
              </a:r>
              <a:r>
                <a:rPr lang="ko-KR" altLang="en-US" sz="1600" kern="0" dirty="0">
                  <a:solidFill>
                    <a:srgbClr val="000000"/>
                  </a:solidFill>
                  <a:latin typeface="흥국씨앗 M" panose="020B0603000000000000" pitchFamily="50" charset="-127"/>
                  <a:ea typeface="흥국씨앗 M" panose="020B0603000000000000" pitchFamily="50" charset="-127"/>
                  <a:cs typeface="Arial" charset="0"/>
                  <a:sym typeface="Wingdings" panose="05000000000000000000" pitchFamily="2" charset="2"/>
                </a:rPr>
                <a:t>신용정보동의서</a:t>
              </a:r>
              <a:r>
                <a:rPr lang="en-US" altLang="ko-KR" sz="1600" kern="0" dirty="0">
                  <a:solidFill>
                    <a:srgbClr val="000000"/>
                  </a:solidFill>
                  <a:latin typeface="흥국씨앗 M" panose="020B0603000000000000" pitchFamily="50" charset="-127"/>
                  <a:ea typeface="흥국씨앗 M" panose="020B0603000000000000" pitchFamily="50" charset="-127"/>
                  <a:cs typeface="Arial" charset="0"/>
                  <a:sym typeface="Wingdings" panose="05000000000000000000" pitchFamily="2" charset="2"/>
                </a:rPr>
                <a:t>, </a:t>
              </a:r>
              <a:r>
                <a:rPr lang="ko-KR" altLang="en-US" sz="1600" kern="0" dirty="0" err="1">
                  <a:solidFill>
                    <a:srgbClr val="000000"/>
                  </a:solidFill>
                  <a:latin typeface="흥국씨앗 M" panose="020B0603000000000000" pitchFamily="50" charset="-127"/>
                  <a:ea typeface="흥국씨앗 M" panose="020B0603000000000000" pitchFamily="50" charset="-127"/>
                  <a:cs typeface="Arial" charset="0"/>
                  <a:sym typeface="Wingdings" panose="05000000000000000000" pitchFamily="2" charset="2"/>
                </a:rPr>
                <a:t>변액</a:t>
              </a:r>
              <a:r>
                <a:rPr lang="ko-KR" altLang="en-US" sz="1600" kern="0" dirty="0">
                  <a:solidFill>
                    <a:srgbClr val="000000"/>
                  </a:solidFill>
                  <a:latin typeface="흥국씨앗 M" panose="020B0603000000000000" pitchFamily="50" charset="-127"/>
                  <a:ea typeface="흥국씨앗 M" panose="020B0603000000000000" pitchFamily="50" charset="-127"/>
                  <a:cs typeface="Arial" charset="0"/>
                  <a:sym typeface="Wingdings" panose="05000000000000000000" pitchFamily="2" charset="2"/>
                </a:rPr>
                <a:t> 적합성보고서</a:t>
              </a:r>
              <a:r>
                <a:rPr lang="en-US" altLang="ko-KR" sz="1600" kern="0" dirty="0">
                  <a:solidFill>
                    <a:srgbClr val="000000"/>
                  </a:solidFill>
                  <a:latin typeface="흥국씨앗 M" panose="020B0603000000000000" pitchFamily="50" charset="-127"/>
                  <a:ea typeface="흥국씨앗 M" panose="020B0603000000000000" pitchFamily="50" charset="-127"/>
                  <a:cs typeface="Arial" charset="0"/>
                  <a:sym typeface="Wingdings" panose="05000000000000000000" pitchFamily="2" charset="2"/>
                </a:rPr>
                <a:t>, </a:t>
              </a:r>
              <a:r>
                <a:rPr lang="ko-KR" altLang="en-US" sz="1600" kern="0" dirty="0" err="1">
                  <a:solidFill>
                    <a:srgbClr val="000000"/>
                  </a:solidFill>
                  <a:latin typeface="흥국씨앗 M" panose="020B0603000000000000" pitchFamily="50" charset="-127"/>
                  <a:ea typeface="흥국씨앗 M" panose="020B0603000000000000" pitchFamily="50" charset="-127"/>
                  <a:cs typeface="Arial" charset="0"/>
                  <a:sym typeface="Wingdings" panose="05000000000000000000" pitchFamily="2" charset="2"/>
                </a:rPr>
                <a:t>비교안내문</a:t>
              </a:r>
              <a:r>
                <a:rPr lang="ko-KR" altLang="en-US" sz="1600" kern="0" dirty="0">
                  <a:solidFill>
                    <a:srgbClr val="000000"/>
                  </a:solidFill>
                  <a:latin typeface="흥국씨앗 M" panose="020B0603000000000000" pitchFamily="50" charset="-127"/>
                  <a:ea typeface="흥국씨앗 M" panose="020B0603000000000000" pitchFamily="50" charset="-127"/>
                  <a:cs typeface="Arial" charset="0"/>
                  <a:sym typeface="Wingdings" panose="05000000000000000000" pitchFamily="2" charset="2"/>
                </a:rPr>
                <a:t> 등</a:t>
              </a:r>
            </a:p>
          </p:txBody>
        </p:sp>
        <p:sp>
          <p:nvSpPr>
            <p:cNvPr id="23" name="모서리가 둥근 직사각형 22"/>
            <p:cNvSpPr/>
            <p:nvPr/>
          </p:nvSpPr>
          <p:spPr bwMode="auto">
            <a:xfrm>
              <a:off x="1612893" y="3005228"/>
              <a:ext cx="6833571" cy="398794"/>
            </a:xfrm>
            <a:prstGeom prst="roundRect">
              <a:avLst/>
            </a:prstGeom>
            <a:grpFill/>
            <a:effectLst>
              <a:glow rad="63500">
                <a:schemeClr val="accent1">
                  <a:satMod val="175000"/>
                  <a:alpha val="40000"/>
                </a:schemeClr>
              </a:glow>
              <a:outerShdw blurRad="40000" dist="20000" dir="5400000" rotWithShape="0">
                <a:srgbClr val="000000">
                  <a:alpha val="38000"/>
                </a:srgbClr>
              </a:outerShdw>
            </a:effectLst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6">
                <a:hueOff val="0"/>
                <a:satOff val="0"/>
                <a:lumOff val="0"/>
                <a:alphaOff val="0"/>
              </a:schemeClr>
            </a:fillRef>
            <a:effectRef idx="1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24" name="모서리가 둥근 직사각형 4"/>
            <p:cNvSpPr/>
            <p:nvPr/>
          </p:nvSpPr>
          <p:spPr bwMode="auto">
            <a:xfrm>
              <a:off x="1802316" y="3035882"/>
              <a:ext cx="5198560" cy="323865"/>
            </a:xfrm>
            <a:prstGeom prst="rect">
              <a:avLst/>
            </a:prstGeom>
            <a:grpFill/>
            <a:scene3d>
              <a:camera prst="orthographicFront"/>
              <a:lightRig rig="flat" dir="t"/>
            </a:scene3d>
            <a:sp3d>
              <a:bevelT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lIns="28136" tIns="28136" rIns="28136" bIns="28136" spcCol="1270" anchor="ctr"/>
            <a:lstStyle/>
            <a:p>
              <a:pPr latinLnBrk="0" hangingPunct="0">
                <a:defRPr/>
              </a:pPr>
              <a:r>
                <a:rPr lang="ko-KR" altLang="en-US" b="1" kern="0" dirty="0">
                  <a:solidFill>
                    <a:srgbClr val="0000FF"/>
                  </a:solidFill>
                  <a:latin typeface="흥국씨앗 B" panose="020B0803000000000000" pitchFamily="50" charset="-127"/>
                  <a:ea typeface="흥국씨앗 B" panose="020B0803000000000000" pitchFamily="50" charset="-127"/>
                  <a:cs typeface="Arial" charset="0"/>
                  <a:sym typeface="맑은 고딕"/>
                </a:rPr>
                <a:t>청약 후 보완 서류에 대한 자필서명 철저</a:t>
              </a:r>
              <a:endParaRPr lang="en-US" altLang="ko-KR" b="1" kern="0" dirty="0">
                <a:solidFill>
                  <a:srgbClr val="0000FF"/>
                </a:solidFill>
                <a:latin typeface="흥국씨앗 B" pitchFamily="50" charset="-127"/>
                <a:ea typeface="흥국씨앗 B" pitchFamily="50" charset="-127"/>
                <a:cs typeface="Arial" charset="0"/>
                <a:sym typeface="맑은 고딕"/>
              </a:endParaRPr>
            </a:p>
          </p:txBody>
        </p:sp>
        <p:sp>
          <p:nvSpPr>
            <p:cNvPr id="25" name="AutoShape 105"/>
            <p:cNvSpPr>
              <a:spLocks noChangeArrowheads="1"/>
            </p:cNvSpPr>
            <p:nvPr/>
          </p:nvSpPr>
          <p:spPr bwMode="gray">
            <a:xfrm>
              <a:off x="1023939" y="3005229"/>
              <a:ext cx="496887" cy="398463"/>
            </a:xfrm>
            <a:prstGeom prst="roundRect">
              <a:avLst>
                <a:gd name="adj" fmla="val 10347"/>
              </a:avLst>
            </a:prstGeom>
            <a:grpFill/>
            <a:ln w="50800">
              <a:solidFill>
                <a:srgbClr val="3333FF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굴림" pitchFamily="50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굴림" pitchFamily="50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굴림" pitchFamily="50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굴림" pitchFamily="50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굴림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굴림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굴림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굴림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굴림" pitchFamily="50" charset="-127"/>
                </a:defRPr>
              </a:lvl9pPr>
            </a:lstStyle>
            <a:p>
              <a:pPr algn="ctr" eaLnBrk="1" latinLnBrk="0" hangingPunct="1">
                <a:spcBef>
                  <a:spcPct val="50000"/>
                </a:spcBef>
                <a:defRPr/>
              </a:pPr>
              <a:r>
                <a:rPr kumimoji="0" lang="en-US" altLang="ko-KR" sz="2200" b="1" kern="0" dirty="0">
                  <a:solidFill>
                    <a:srgbClr val="1F497D"/>
                  </a:solidFill>
                  <a:latin typeface="맑은 고딕" pitchFamily="50" charset="-127"/>
                  <a:ea typeface="맑은 고딕" pitchFamily="50" charset="-127"/>
                  <a:cs typeface="+mj-cs"/>
                  <a:sym typeface="맑은 고딕"/>
                </a:rPr>
                <a:t>3</a:t>
              </a:r>
            </a:p>
          </p:txBody>
        </p:sp>
        <p:sp>
          <p:nvSpPr>
            <p:cNvPr id="26" name="직사각형 25"/>
            <p:cNvSpPr/>
            <p:nvPr/>
          </p:nvSpPr>
          <p:spPr bwMode="auto">
            <a:xfrm>
              <a:off x="1620131" y="3438624"/>
              <a:ext cx="6823945" cy="356155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latinLnBrk="0" hangingPunct="0">
                <a:defRPr/>
              </a:pPr>
              <a:r>
                <a:rPr lang="en-US" altLang="ko-KR" sz="1600" kern="0" dirty="0">
                  <a:solidFill>
                    <a:srgbClr val="000000"/>
                  </a:solidFill>
                  <a:latin typeface="흥국씨앗 M" panose="020B0603000000000000" pitchFamily="50" charset="-127"/>
                  <a:ea typeface="흥국씨앗 M" panose="020B0603000000000000" pitchFamily="50" charset="-127"/>
                  <a:cs typeface="Arial" charset="0"/>
                  <a:sym typeface="Wingdings" panose="05000000000000000000" pitchFamily="2" charset="2"/>
                </a:rPr>
                <a:t> </a:t>
              </a:r>
              <a:r>
                <a:rPr lang="ko-KR" altLang="en-US" sz="1600" kern="0" dirty="0">
                  <a:solidFill>
                    <a:srgbClr val="000000"/>
                  </a:solidFill>
                  <a:latin typeface="흥국씨앗 M" panose="020B0603000000000000" pitchFamily="50" charset="-127"/>
                  <a:ea typeface="흥국씨앗 M" panose="020B0603000000000000" pitchFamily="50" charset="-127"/>
                  <a:cs typeface="Arial" charset="0"/>
                  <a:sym typeface="Wingdings" panose="05000000000000000000" pitchFamily="2" charset="2"/>
                </a:rPr>
                <a:t>특별조건부특약신청서</a:t>
              </a:r>
              <a:r>
                <a:rPr lang="en-US" altLang="ko-KR" sz="1600" kern="0" dirty="0">
                  <a:solidFill>
                    <a:srgbClr val="000000"/>
                  </a:solidFill>
                  <a:latin typeface="흥국씨앗 M" panose="020B0603000000000000" pitchFamily="50" charset="-127"/>
                  <a:ea typeface="흥국씨앗 M" panose="020B0603000000000000" pitchFamily="50" charset="-127"/>
                  <a:cs typeface="Arial" charset="0"/>
                  <a:sym typeface="Wingdings" panose="05000000000000000000" pitchFamily="2" charset="2"/>
                </a:rPr>
                <a:t>, </a:t>
              </a:r>
              <a:r>
                <a:rPr lang="ko-KR" altLang="en-US" sz="1600" kern="0" dirty="0">
                  <a:solidFill>
                    <a:srgbClr val="000000"/>
                  </a:solidFill>
                  <a:latin typeface="흥국씨앗 M" panose="020B0603000000000000" pitchFamily="50" charset="-127"/>
                  <a:ea typeface="흥국씨앗 M" panose="020B0603000000000000" pitchFamily="50" charset="-127"/>
                  <a:cs typeface="Arial" charset="0"/>
                  <a:sym typeface="Wingdings" panose="05000000000000000000" pitchFamily="2" charset="2"/>
                </a:rPr>
                <a:t>계약변경 신청서 등</a:t>
              </a:r>
            </a:p>
          </p:txBody>
        </p:sp>
        <p:sp>
          <p:nvSpPr>
            <p:cNvPr id="27" name="모서리가 둥근 직사각형 26"/>
            <p:cNvSpPr/>
            <p:nvPr/>
          </p:nvSpPr>
          <p:spPr bwMode="auto">
            <a:xfrm>
              <a:off x="1612893" y="3968591"/>
              <a:ext cx="6833571" cy="398794"/>
            </a:xfrm>
            <a:prstGeom prst="roundRect">
              <a:avLst/>
            </a:prstGeom>
            <a:grpFill/>
            <a:effectLst>
              <a:glow rad="63500">
                <a:schemeClr val="accent1">
                  <a:satMod val="175000"/>
                  <a:alpha val="40000"/>
                </a:schemeClr>
              </a:glow>
              <a:outerShdw blurRad="40000" dist="20000" dir="5400000" rotWithShape="0">
                <a:srgbClr val="000000">
                  <a:alpha val="38000"/>
                </a:srgbClr>
              </a:outerShdw>
            </a:effectLst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6">
                <a:hueOff val="0"/>
                <a:satOff val="0"/>
                <a:lumOff val="0"/>
                <a:alphaOff val="0"/>
              </a:schemeClr>
            </a:fillRef>
            <a:effectRef idx="1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28" name="모서리가 둥근 직사각형 4"/>
            <p:cNvSpPr/>
            <p:nvPr/>
          </p:nvSpPr>
          <p:spPr bwMode="auto">
            <a:xfrm>
              <a:off x="1802316" y="3999245"/>
              <a:ext cx="5198560" cy="323865"/>
            </a:xfrm>
            <a:prstGeom prst="rect">
              <a:avLst/>
            </a:prstGeom>
            <a:grpFill/>
            <a:scene3d>
              <a:camera prst="orthographicFront"/>
              <a:lightRig rig="flat" dir="t"/>
            </a:scene3d>
            <a:sp3d>
              <a:bevelT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lIns="28136" tIns="28136" rIns="28136" bIns="28136" spcCol="1270" anchor="ctr"/>
            <a:lstStyle/>
            <a:p>
              <a:pPr latinLnBrk="0" hangingPunct="0">
                <a:defRPr/>
              </a:pPr>
              <a:r>
                <a:rPr lang="ko-KR" altLang="en-US" b="1" kern="0" dirty="0" err="1">
                  <a:solidFill>
                    <a:srgbClr val="0000FF"/>
                  </a:solidFill>
                  <a:latin typeface="흥국씨앗 B" panose="020B0803000000000000" pitchFamily="50" charset="-127"/>
                  <a:ea typeface="흥국씨앗 B" panose="020B0803000000000000" pitchFamily="50" charset="-127"/>
                  <a:cs typeface="Arial" charset="0"/>
                  <a:sym typeface="맑은 고딕"/>
                </a:rPr>
                <a:t>상품설명서</a:t>
              </a:r>
              <a:r>
                <a:rPr lang="ko-KR" altLang="en-US" b="1" kern="0" dirty="0">
                  <a:solidFill>
                    <a:srgbClr val="0000FF"/>
                  </a:solidFill>
                  <a:latin typeface="흥국씨앗 B" panose="020B0803000000000000" pitchFamily="50" charset="-127"/>
                  <a:ea typeface="흥국씨앗 B" panose="020B0803000000000000" pitchFamily="50" charset="-127"/>
                  <a:cs typeface="Arial" charset="0"/>
                  <a:sym typeface="맑은 고딕"/>
                </a:rPr>
                <a:t> 가필</a:t>
              </a:r>
              <a:r>
                <a:rPr lang="en-US" altLang="ko-KR" b="1" kern="0" dirty="0">
                  <a:solidFill>
                    <a:srgbClr val="0000FF"/>
                  </a:solidFill>
                  <a:latin typeface="흥국씨앗 B" pitchFamily="50" charset="-127"/>
                  <a:ea typeface="흥국씨앗 B" pitchFamily="50" charset="-127"/>
                  <a:cs typeface="Arial" charset="0"/>
                  <a:sym typeface="맑은 고딕"/>
                </a:rPr>
                <a:t>(</a:t>
              </a:r>
              <a:r>
                <a:rPr lang="ko-KR" altLang="en-US" b="1" kern="0" dirty="0">
                  <a:solidFill>
                    <a:srgbClr val="0000FF"/>
                  </a:solidFill>
                  <a:latin typeface="흥국씨앗 B" panose="020B0803000000000000" pitchFamily="50" charset="-127"/>
                  <a:ea typeface="흥국씨앗 B" panose="020B0803000000000000" pitchFamily="50" charset="-127"/>
                  <a:cs typeface="Arial" charset="0"/>
                  <a:sym typeface="맑은 고딕"/>
                </a:rPr>
                <a:t>덧쓰기</a:t>
              </a:r>
              <a:r>
                <a:rPr lang="en-US" altLang="ko-KR" b="1" kern="0" dirty="0">
                  <a:solidFill>
                    <a:srgbClr val="0000FF"/>
                  </a:solidFill>
                  <a:latin typeface="흥국씨앗 B" pitchFamily="50" charset="-127"/>
                  <a:ea typeface="흥국씨앗 B" pitchFamily="50" charset="-127"/>
                  <a:cs typeface="Arial" charset="0"/>
                  <a:sym typeface="맑은 고딕"/>
                </a:rPr>
                <a:t>)</a:t>
              </a:r>
              <a:r>
                <a:rPr lang="ko-KR" altLang="en-US" b="1" kern="0" dirty="0">
                  <a:solidFill>
                    <a:srgbClr val="0000FF"/>
                  </a:solidFill>
                  <a:latin typeface="흥국씨앗 B" panose="020B0803000000000000" pitchFamily="50" charset="-127"/>
                  <a:ea typeface="흥국씨앗 B" panose="020B0803000000000000" pitchFamily="50" charset="-127"/>
                  <a:cs typeface="Arial" charset="0"/>
                  <a:sym typeface="맑은 고딕"/>
                </a:rPr>
                <a:t>은 계약자 본인에게</a:t>
              </a:r>
              <a:r>
                <a:rPr lang="en-US" altLang="ko-KR" b="1" kern="0" dirty="0">
                  <a:solidFill>
                    <a:srgbClr val="0000FF"/>
                  </a:solidFill>
                  <a:latin typeface="흥국씨앗 B" pitchFamily="50" charset="-127"/>
                  <a:ea typeface="흥국씨앗 B" pitchFamily="50" charset="-127"/>
                  <a:cs typeface="Arial" charset="0"/>
                  <a:sym typeface="맑은 고딕"/>
                </a:rPr>
                <a:t>…</a:t>
              </a:r>
            </a:p>
          </p:txBody>
        </p:sp>
        <p:sp>
          <p:nvSpPr>
            <p:cNvPr id="29" name="AutoShape 105"/>
            <p:cNvSpPr>
              <a:spLocks noChangeArrowheads="1"/>
            </p:cNvSpPr>
            <p:nvPr/>
          </p:nvSpPr>
          <p:spPr bwMode="gray">
            <a:xfrm>
              <a:off x="1023939" y="3968592"/>
              <a:ext cx="496887" cy="398463"/>
            </a:xfrm>
            <a:prstGeom prst="roundRect">
              <a:avLst>
                <a:gd name="adj" fmla="val 10347"/>
              </a:avLst>
            </a:prstGeom>
            <a:grpFill/>
            <a:ln w="50800">
              <a:solidFill>
                <a:srgbClr val="3333FF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굴림" pitchFamily="50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굴림" pitchFamily="50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굴림" pitchFamily="50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굴림" pitchFamily="50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굴림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굴림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굴림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굴림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굴림" pitchFamily="50" charset="-127"/>
                </a:defRPr>
              </a:lvl9pPr>
            </a:lstStyle>
            <a:p>
              <a:pPr algn="ctr" eaLnBrk="1" latinLnBrk="0" hangingPunct="1">
                <a:spcBef>
                  <a:spcPct val="50000"/>
                </a:spcBef>
                <a:defRPr/>
              </a:pPr>
              <a:r>
                <a:rPr kumimoji="0" lang="en-US" altLang="ko-KR" sz="2200" b="1" kern="0" dirty="0">
                  <a:solidFill>
                    <a:srgbClr val="1F497D"/>
                  </a:solidFill>
                  <a:latin typeface="맑은 고딕" pitchFamily="50" charset="-127"/>
                  <a:ea typeface="맑은 고딕" pitchFamily="50" charset="-127"/>
                  <a:cs typeface="+mj-cs"/>
                  <a:sym typeface="맑은 고딕"/>
                </a:rPr>
                <a:t>4</a:t>
              </a:r>
            </a:p>
          </p:txBody>
        </p:sp>
        <p:sp>
          <p:nvSpPr>
            <p:cNvPr id="30" name="직사각형 29"/>
            <p:cNvSpPr/>
            <p:nvPr/>
          </p:nvSpPr>
          <p:spPr bwMode="auto">
            <a:xfrm>
              <a:off x="1620131" y="4401987"/>
              <a:ext cx="6823945" cy="356155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latinLnBrk="0" hangingPunct="0">
                <a:defRPr/>
              </a:pPr>
              <a:r>
                <a:rPr lang="en-US" altLang="ko-KR" sz="1600" kern="0" dirty="0">
                  <a:solidFill>
                    <a:srgbClr val="000000"/>
                  </a:solidFill>
                  <a:latin typeface="흥국씨앗 M" panose="020B0603000000000000" pitchFamily="50" charset="-127"/>
                  <a:ea typeface="흥국씨앗 M" panose="020B0603000000000000" pitchFamily="50" charset="-127"/>
                  <a:cs typeface="Arial" charset="0"/>
                  <a:sym typeface="Wingdings" panose="05000000000000000000" pitchFamily="2" charset="2"/>
                </a:rPr>
                <a:t> </a:t>
              </a:r>
              <a:r>
                <a:rPr lang="ko-KR" altLang="en-US" sz="1600" kern="0" dirty="0">
                  <a:solidFill>
                    <a:srgbClr val="000000"/>
                  </a:solidFill>
                  <a:latin typeface="흥국씨앗 M" panose="020B0603000000000000" pitchFamily="50" charset="-127"/>
                  <a:ea typeface="흥국씨앗 M" panose="020B0603000000000000" pitchFamily="50" charset="-127"/>
                  <a:cs typeface="Arial" charset="0"/>
                  <a:sym typeface="Wingdings" panose="05000000000000000000" pitchFamily="2" charset="2"/>
                </a:rPr>
                <a:t>설명 듣고 정확하게 이해</a:t>
              </a:r>
              <a:endParaRPr lang="en-US" altLang="ko-KR" sz="1600" kern="0" dirty="0">
                <a:solidFill>
                  <a:srgbClr val="000000"/>
                </a:solidFill>
                <a:latin typeface="흥국씨앗 M" panose="020B0603000000000000" pitchFamily="50" charset="-127"/>
                <a:ea typeface="흥국씨앗 M" panose="020B0603000000000000" pitchFamily="50" charset="-127"/>
                <a:cs typeface="Arial" charset="0"/>
                <a:sym typeface="맑은 고딕"/>
              </a:endParaRPr>
            </a:p>
          </p:txBody>
        </p:sp>
      </p:grpSp>
      <p:sp>
        <p:nvSpPr>
          <p:cNvPr id="31" name="텍스트 개체 틀 1"/>
          <p:cNvSpPr txBox="1">
            <a:spLocks/>
          </p:cNvSpPr>
          <p:nvPr/>
        </p:nvSpPr>
        <p:spPr>
          <a:xfrm>
            <a:off x="266700" y="112361"/>
            <a:ext cx="6424246" cy="240066"/>
          </a:xfrm>
          <a:prstGeom prst="rect">
            <a:avLst/>
          </a:prstGeom>
        </p:spPr>
        <p:txBody>
          <a:bodyPr/>
          <a:lstStyle>
            <a:lvl1pPr marL="685800" marR="0" indent="-685800" algn="ctr" defTabSz="1828800" latinLnBrk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6400" b="0" i="0" u="none" strike="noStrike" cap="none" spc="-300" baseline="0">
                <a:ln>
                  <a:noFill/>
                </a:ln>
                <a:solidFill>
                  <a:srgbClr val="000000"/>
                </a:solidFill>
                <a:uFillTx/>
                <a:latin typeface="KoPubWorld돋움체 Bold"/>
                <a:ea typeface="KoPubWorld돋움체 Bold"/>
                <a:cs typeface="KoPubWorld돋움체 Bold"/>
                <a:sym typeface="KoPubWorld돋움체 Bold"/>
              </a:defRPr>
            </a:lvl1pPr>
            <a:lvl2pPr marL="1110342" marR="0" indent="-653142" algn="ctr" defTabSz="1828800" latinLnBrk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–"/>
              <a:tabLst/>
              <a:defRPr sz="6400" b="0" i="0" u="none" strike="noStrike" cap="none" spc="-300" baseline="0">
                <a:ln>
                  <a:noFill/>
                </a:ln>
                <a:solidFill>
                  <a:srgbClr val="000000"/>
                </a:solidFill>
                <a:uFillTx/>
                <a:latin typeface="KoPubWorld돋움체 Bold"/>
                <a:ea typeface="KoPubWorld돋움체 Bold"/>
                <a:cs typeface="KoPubWorld돋움체 Bold"/>
                <a:sym typeface="KoPubWorld돋움체 Bold"/>
              </a:defRPr>
            </a:lvl2pPr>
            <a:lvl3pPr marL="1524000" marR="0" indent="-609600" algn="ctr" defTabSz="1828800" latinLnBrk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6400" b="0" i="0" u="none" strike="noStrike" cap="none" spc="-300" baseline="0">
                <a:ln>
                  <a:noFill/>
                </a:ln>
                <a:solidFill>
                  <a:srgbClr val="000000"/>
                </a:solidFill>
                <a:uFillTx/>
                <a:latin typeface="KoPubWorld돋움체 Bold"/>
                <a:ea typeface="KoPubWorld돋움체 Bold"/>
                <a:cs typeface="KoPubWorld돋움체 Bold"/>
                <a:sym typeface="KoPubWorld돋움체 Bold"/>
              </a:defRPr>
            </a:lvl3pPr>
            <a:lvl4pPr marL="2103120" marR="0" indent="-731520" algn="ctr" defTabSz="1828800" latinLnBrk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–"/>
              <a:tabLst/>
              <a:defRPr sz="6400" b="0" i="0" u="none" strike="noStrike" cap="none" spc="-300" baseline="0">
                <a:ln>
                  <a:noFill/>
                </a:ln>
                <a:solidFill>
                  <a:srgbClr val="000000"/>
                </a:solidFill>
                <a:uFillTx/>
                <a:latin typeface="KoPubWorld돋움체 Bold"/>
                <a:ea typeface="KoPubWorld돋움체 Bold"/>
                <a:cs typeface="KoPubWorld돋움체 Bold"/>
                <a:sym typeface="KoPubWorld돋움체 Bold"/>
              </a:defRPr>
            </a:lvl4pPr>
            <a:lvl5pPr marL="2560320" marR="0" indent="-731520" algn="ctr" defTabSz="1828800" latinLnBrk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»"/>
              <a:tabLst/>
              <a:defRPr sz="6400" b="0" i="0" u="none" strike="noStrike" cap="none" spc="-300" baseline="0">
                <a:ln>
                  <a:noFill/>
                </a:ln>
                <a:solidFill>
                  <a:srgbClr val="000000"/>
                </a:solidFill>
                <a:uFillTx/>
                <a:latin typeface="KoPubWorld돋움체 Bold"/>
                <a:ea typeface="KoPubWorld돋움체 Bold"/>
                <a:cs typeface="KoPubWorld돋움체 Bold"/>
                <a:sym typeface="KoPubWorld돋움체 Bold"/>
              </a:defRPr>
            </a:lvl5pPr>
            <a:lvl6pPr marL="3017520" marR="0" indent="-731520" algn="ctr" defTabSz="1828800" latinLnBrk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6400" b="0" i="0" u="none" strike="noStrike" cap="none" spc="-300" baseline="0">
                <a:ln>
                  <a:noFill/>
                </a:ln>
                <a:solidFill>
                  <a:srgbClr val="000000"/>
                </a:solidFill>
                <a:uFillTx/>
                <a:latin typeface="KoPubWorld돋움체 Bold"/>
                <a:ea typeface="KoPubWorld돋움체 Bold"/>
                <a:cs typeface="KoPubWorld돋움체 Bold"/>
                <a:sym typeface="KoPubWorld돋움체 Bold"/>
              </a:defRPr>
            </a:lvl6pPr>
            <a:lvl7pPr marL="3474720" marR="0" indent="-731520" algn="ctr" defTabSz="1828800" latinLnBrk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6400" b="0" i="0" u="none" strike="noStrike" cap="none" spc="-300" baseline="0">
                <a:ln>
                  <a:noFill/>
                </a:ln>
                <a:solidFill>
                  <a:srgbClr val="000000"/>
                </a:solidFill>
                <a:uFillTx/>
                <a:latin typeface="KoPubWorld돋움체 Bold"/>
                <a:ea typeface="KoPubWorld돋움체 Bold"/>
                <a:cs typeface="KoPubWorld돋움체 Bold"/>
                <a:sym typeface="KoPubWorld돋움체 Bold"/>
              </a:defRPr>
            </a:lvl7pPr>
            <a:lvl8pPr marL="3931920" marR="0" indent="-731520" algn="ctr" defTabSz="1828800" latinLnBrk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6400" b="0" i="0" u="none" strike="noStrike" cap="none" spc="-300" baseline="0">
                <a:ln>
                  <a:noFill/>
                </a:ln>
                <a:solidFill>
                  <a:srgbClr val="000000"/>
                </a:solidFill>
                <a:uFillTx/>
                <a:latin typeface="KoPubWorld돋움체 Bold"/>
                <a:ea typeface="KoPubWorld돋움체 Bold"/>
                <a:cs typeface="KoPubWorld돋움체 Bold"/>
                <a:sym typeface="KoPubWorld돋움체 Bold"/>
              </a:defRPr>
            </a:lvl8pPr>
            <a:lvl9pPr marL="4389120" marR="0" indent="-731520" algn="ctr" defTabSz="1828800" latinLnBrk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6400" b="0" i="0" u="none" strike="noStrike" cap="none" spc="-300" baseline="0">
                <a:ln>
                  <a:noFill/>
                </a:ln>
                <a:solidFill>
                  <a:srgbClr val="000000"/>
                </a:solidFill>
                <a:uFillTx/>
                <a:latin typeface="KoPubWorld돋움체 Bold"/>
                <a:ea typeface="KoPubWorld돋움체 Bold"/>
                <a:cs typeface="KoPubWorld돋움체 Bold"/>
                <a:sym typeface="KoPubWorld돋움체 Bold"/>
              </a:defRPr>
            </a:lvl9pPr>
          </a:lstStyle>
          <a:p>
            <a:pPr marL="342900" indent="-342900" algn="l" defTabSz="914400">
              <a:spcBef>
                <a:spcPts val="750"/>
              </a:spcBef>
              <a:defRPr/>
            </a:pPr>
            <a:r>
              <a:rPr lang="ko-KR" altLang="en-US" sz="3200" kern="0" spc="-150" dirty="0">
                <a:latin typeface="흥국씨앗 B" panose="020B0803000000000000" pitchFamily="50" charset="-127"/>
                <a:ea typeface="흥국씨앗 B" panose="020B0803000000000000" pitchFamily="50" charset="-127"/>
              </a:rPr>
              <a:t>이것만은 꼭 지켜주세요</a:t>
            </a:r>
            <a:r>
              <a:rPr lang="en-US" altLang="ko-KR" sz="3200" kern="0" spc="-150" dirty="0">
                <a:latin typeface="흥국씨앗 B" panose="020B0803000000000000" pitchFamily="50" charset="-127"/>
                <a:ea typeface="흥국씨앗 B" panose="020B0803000000000000" pitchFamily="50" charset="-127"/>
              </a:rPr>
              <a:t>…</a:t>
            </a:r>
            <a:endParaRPr lang="ko-KR" altLang="en-US" sz="3200" kern="0" spc="-150" dirty="0"/>
          </a:p>
        </p:txBody>
      </p:sp>
    </p:spTree>
    <p:extLst>
      <p:ext uri="{BB962C8B-B14F-4D97-AF65-F5344CB8AC3E}">
        <p14:creationId xmlns:p14="http://schemas.microsoft.com/office/powerpoint/2010/main" val="1577260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텍스트 개체 틀 1"/>
          <p:cNvSpPr txBox="1">
            <a:spLocks/>
          </p:cNvSpPr>
          <p:nvPr/>
        </p:nvSpPr>
        <p:spPr>
          <a:xfrm>
            <a:off x="266700" y="112361"/>
            <a:ext cx="6424246" cy="240066"/>
          </a:xfrm>
          <a:prstGeom prst="rect">
            <a:avLst/>
          </a:prstGeom>
        </p:spPr>
        <p:txBody>
          <a:bodyPr/>
          <a:lstStyle>
            <a:lvl1pPr marL="685800" marR="0" indent="-685800" algn="ctr" defTabSz="1828800" latinLnBrk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6400" b="0" i="0" u="none" strike="noStrike" cap="none" spc="-300" baseline="0">
                <a:ln>
                  <a:noFill/>
                </a:ln>
                <a:solidFill>
                  <a:srgbClr val="000000"/>
                </a:solidFill>
                <a:uFillTx/>
                <a:latin typeface="KoPubWorld돋움체 Bold"/>
                <a:ea typeface="KoPubWorld돋움체 Bold"/>
                <a:cs typeface="KoPubWorld돋움체 Bold"/>
                <a:sym typeface="KoPubWorld돋움체 Bold"/>
              </a:defRPr>
            </a:lvl1pPr>
            <a:lvl2pPr marL="1110342" marR="0" indent="-653142" algn="ctr" defTabSz="1828800" latinLnBrk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–"/>
              <a:tabLst/>
              <a:defRPr sz="6400" b="0" i="0" u="none" strike="noStrike" cap="none" spc="-300" baseline="0">
                <a:ln>
                  <a:noFill/>
                </a:ln>
                <a:solidFill>
                  <a:srgbClr val="000000"/>
                </a:solidFill>
                <a:uFillTx/>
                <a:latin typeface="KoPubWorld돋움체 Bold"/>
                <a:ea typeface="KoPubWorld돋움체 Bold"/>
                <a:cs typeface="KoPubWorld돋움체 Bold"/>
                <a:sym typeface="KoPubWorld돋움체 Bold"/>
              </a:defRPr>
            </a:lvl2pPr>
            <a:lvl3pPr marL="1524000" marR="0" indent="-609600" algn="ctr" defTabSz="1828800" latinLnBrk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6400" b="0" i="0" u="none" strike="noStrike" cap="none" spc="-300" baseline="0">
                <a:ln>
                  <a:noFill/>
                </a:ln>
                <a:solidFill>
                  <a:srgbClr val="000000"/>
                </a:solidFill>
                <a:uFillTx/>
                <a:latin typeface="KoPubWorld돋움체 Bold"/>
                <a:ea typeface="KoPubWorld돋움체 Bold"/>
                <a:cs typeface="KoPubWorld돋움체 Bold"/>
                <a:sym typeface="KoPubWorld돋움체 Bold"/>
              </a:defRPr>
            </a:lvl3pPr>
            <a:lvl4pPr marL="2103120" marR="0" indent="-731520" algn="ctr" defTabSz="1828800" latinLnBrk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–"/>
              <a:tabLst/>
              <a:defRPr sz="6400" b="0" i="0" u="none" strike="noStrike" cap="none" spc="-300" baseline="0">
                <a:ln>
                  <a:noFill/>
                </a:ln>
                <a:solidFill>
                  <a:srgbClr val="000000"/>
                </a:solidFill>
                <a:uFillTx/>
                <a:latin typeface="KoPubWorld돋움체 Bold"/>
                <a:ea typeface="KoPubWorld돋움체 Bold"/>
                <a:cs typeface="KoPubWorld돋움체 Bold"/>
                <a:sym typeface="KoPubWorld돋움체 Bold"/>
              </a:defRPr>
            </a:lvl4pPr>
            <a:lvl5pPr marL="2560320" marR="0" indent="-731520" algn="ctr" defTabSz="1828800" latinLnBrk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»"/>
              <a:tabLst/>
              <a:defRPr sz="6400" b="0" i="0" u="none" strike="noStrike" cap="none" spc="-300" baseline="0">
                <a:ln>
                  <a:noFill/>
                </a:ln>
                <a:solidFill>
                  <a:srgbClr val="000000"/>
                </a:solidFill>
                <a:uFillTx/>
                <a:latin typeface="KoPubWorld돋움체 Bold"/>
                <a:ea typeface="KoPubWorld돋움체 Bold"/>
                <a:cs typeface="KoPubWorld돋움체 Bold"/>
                <a:sym typeface="KoPubWorld돋움체 Bold"/>
              </a:defRPr>
            </a:lvl5pPr>
            <a:lvl6pPr marL="3017520" marR="0" indent="-731520" algn="ctr" defTabSz="1828800" latinLnBrk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6400" b="0" i="0" u="none" strike="noStrike" cap="none" spc="-300" baseline="0">
                <a:ln>
                  <a:noFill/>
                </a:ln>
                <a:solidFill>
                  <a:srgbClr val="000000"/>
                </a:solidFill>
                <a:uFillTx/>
                <a:latin typeface="KoPubWorld돋움체 Bold"/>
                <a:ea typeface="KoPubWorld돋움체 Bold"/>
                <a:cs typeface="KoPubWorld돋움체 Bold"/>
                <a:sym typeface="KoPubWorld돋움체 Bold"/>
              </a:defRPr>
            </a:lvl6pPr>
            <a:lvl7pPr marL="3474720" marR="0" indent="-731520" algn="ctr" defTabSz="1828800" latinLnBrk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6400" b="0" i="0" u="none" strike="noStrike" cap="none" spc="-300" baseline="0">
                <a:ln>
                  <a:noFill/>
                </a:ln>
                <a:solidFill>
                  <a:srgbClr val="000000"/>
                </a:solidFill>
                <a:uFillTx/>
                <a:latin typeface="KoPubWorld돋움체 Bold"/>
                <a:ea typeface="KoPubWorld돋움체 Bold"/>
                <a:cs typeface="KoPubWorld돋움체 Bold"/>
                <a:sym typeface="KoPubWorld돋움체 Bold"/>
              </a:defRPr>
            </a:lvl7pPr>
            <a:lvl8pPr marL="3931920" marR="0" indent="-731520" algn="ctr" defTabSz="1828800" latinLnBrk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6400" b="0" i="0" u="none" strike="noStrike" cap="none" spc="-300" baseline="0">
                <a:ln>
                  <a:noFill/>
                </a:ln>
                <a:solidFill>
                  <a:srgbClr val="000000"/>
                </a:solidFill>
                <a:uFillTx/>
                <a:latin typeface="KoPubWorld돋움체 Bold"/>
                <a:ea typeface="KoPubWorld돋움체 Bold"/>
                <a:cs typeface="KoPubWorld돋움체 Bold"/>
                <a:sym typeface="KoPubWorld돋움체 Bold"/>
              </a:defRPr>
            </a:lvl8pPr>
            <a:lvl9pPr marL="4389120" marR="0" indent="-731520" algn="ctr" defTabSz="1828800" latinLnBrk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6400" b="0" i="0" u="none" strike="noStrike" cap="none" spc="-300" baseline="0">
                <a:ln>
                  <a:noFill/>
                </a:ln>
                <a:solidFill>
                  <a:srgbClr val="000000"/>
                </a:solidFill>
                <a:uFillTx/>
                <a:latin typeface="KoPubWorld돋움체 Bold"/>
                <a:ea typeface="KoPubWorld돋움체 Bold"/>
                <a:cs typeface="KoPubWorld돋움체 Bold"/>
                <a:sym typeface="KoPubWorld돋움체 Bold"/>
              </a:defRPr>
            </a:lvl9pPr>
          </a:lstStyle>
          <a:p>
            <a:pPr marL="342900" indent="-342900" algn="l" defTabSz="914400">
              <a:spcBef>
                <a:spcPts val="750"/>
              </a:spcBef>
              <a:defRPr/>
            </a:pPr>
            <a:r>
              <a:rPr lang="ko-KR" altLang="en-US" sz="3200" kern="0" spc="-150" dirty="0">
                <a:latin typeface="흥국씨앗 B" panose="020B0803000000000000" pitchFamily="50" charset="-127"/>
                <a:ea typeface="흥국씨앗 B" panose="020B0803000000000000" pitchFamily="50" charset="-127"/>
              </a:rPr>
              <a:t>이것만은 꼭 지켜주세요</a:t>
            </a:r>
            <a:r>
              <a:rPr lang="en-US" altLang="ko-KR" sz="3200" kern="0" spc="-150" dirty="0">
                <a:latin typeface="흥국씨앗 B" panose="020B0803000000000000" pitchFamily="50" charset="-127"/>
                <a:ea typeface="흥국씨앗 B" panose="020B0803000000000000" pitchFamily="50" charset="-127"/>
              </a:rPr>
              <a:t>…</a:t>
            </a:r>
            <a:endParaRPr lang="ko-KR" altLang="en-US" sz="3200" kern="0" spc="-150" dirty="0"/>
          </a:p>
        </p:txBody>
      </p:sp>
      <p:grpSp>
        <p:nvGrpSpPr>
          <p:cNvPr id="53" name="그룹 52"/>
          <p:cNvGrpSpPr/>
          <p:nvPr/>
        </p:nvGrpSpPr>
        <p:grpSpPr>
          <a:xfrm>
            <a:off x="511970" y="870017"/>
            <a:ext cx="10267400" cy="5684780"/>
            <a:chOff x="642938" y="1078502"/>
            <a:chExt cx="7422525" cy="4738900"/>
          </a:xfrm>
          <a:noFill/>
        </p:grpSpPr>
        <p:sp>
          <p:nvSpPr>
            <p:cNvPr id="54" name="모서리가 둥근 직사각형 53"/>
            <p:cNvSpPr/>
            <p:nvPr/>
          </p:nvSpPr>
          <p:spPr bwMode="auto">
            <a:xfrm>
              <a:off x="1231892" y="1078502"/>
              <a:ext cx="6833571" cy="398794"/>
            </a:xfrm>
            <a:prstGeom prst="roundRect">
              <a:avLst/>
            </a:prstGeom>
            <a:grpFill/>
            <a:ln>
              <a:noFill/>
            </a:ln>
            <a:effectLst>
              <a:glow rad="63500">
                <a:srgbClr val="5B9BD5">
                  <a:satMod val="175000"/>
                  <a:alpha val="40000"/>
                </a:srgbClr>
              </a:glow>
              <a:outerShdw blurRad="40000" dist="20000" dir="5400000" rotWithShape="0">
                <a:srgbClr val="000000">
                  <a:alpha val="38000"/>
                </a:srgbClr>
              </a:outerShdw>
            </a:effectLst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</p:sp>
        <p:sp>
          <p:nvSpPr>
            <p:cNvPr id="55" name="모서리가 둥근 직사각형 4"/>
            <p:cNvSpPr/>
            <p:nvPr/>
          </p:nvSpPr>
          <p:spPr bwMode="auto">
            <a:xfrm>
              <a:off x="1421316" y="1109155"/>
              <a:ext cx="5198560" cy="323865"/>
            </a:xfrm>
            <a:prstGeom prst="rect">
              <a:avLst/>
            </a:prstGeom>
            <a:grpFill/>
            <a:ln>
              <a:noFill/>
            </a:ln>
            <a:effectLst/>
            <a:scene3d>
              <a:camera prst="orthographicFront"/>
              <a:lightRig rig="flat" dir="t"/>
            </a:scene3d>
            <a:sp3d>
              <a:bevelT/>
            </a:sp3d>
          </p:spPr>
          <p:txBody>
            <a:bodyPr lIns="28136" tIns="28136" rIns="28136" bIns="28136" spcCol="1270" anchor="ctr"/>
            <a:lstStyle/>
            <a:p>
              <a:pPr defTabSz="457200">
                <a:defRPr/>
              </a:pPr>
              <a:r>
                <a:rPr lang="ko-KR" altLang="en-US" sz="2200" b="1" dirty="0">
                  <a:solidFill>
                    <a:srgbClr val="0000FF"/>
                  </a:solidFill>
                  <a:latin typeface="흥국씨앗 B" panose="020B0803000000000000" pitchFamily="50" charset="-127"/>
                  <a:ea typeface="흥국씨앗 B" panose="020B0803000000000000" pitchFamily="50" charset="-127"/>
                  <a:cs typeface="Arial" charset="0"/>
                  <a:sym typeface="맑은 고딕"/>
                </a:rPr>
                <a:t>고객에게 제공해야 하는 서류 반드시 전달</a:t>
              </a:r>
              <a:endParaRPr lang="en-US" altLang="ko-KR" sz="2200" b="1" dirty="0">
                <a:solidFill>
                  <a:srgbClr val="0000FF"/>
                </a:solidFill>
                <a:latin typeface="흥국씨앗 B" panose="020B0803000000000000" pitchFamily="50" charset="-127"/>
                <a:ea typeface="흥국씨앗 B" panose="020B0803000000000000" pitchFamily="50" charset="-127"/>
                <a:cs typeface="Arial" charset="0"/>
                <a:sym typeface="맑은 고딕"/>
              </a:endParaRPr>
            </a:p>
          </p:txBody>
        </p:sp>
        <p:sp>
          <p:nvSpPr>
            <p:cNvPr id="56" name="AutoShape 105"/>
            <p:cNvSpPr>
              <a:spLocks noChangeArrowheads="1"/>
            </p:cNvSpPr>
            <p:nvPr/>
          </p:nvSpPr>
          <p:spPr bwMode="gray">
            <a:xfrm>
              <a:off x="642938" y="1078668"/>
              <a:ext cx="496887" cy="398463"/>
            </a:xfrm>
            <a:prstGeom prst="roundRect">
              <a:avLst>
                <a:gd name="adj" fmla="val 10347"/>
              </a:avLst>
            </a:prstGeom>
            <a:grpFill/>
            <a:ln w="50800">
              <a:solidFill>
                <a:srgbClr val="3333FF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굴림" pitchFamily="50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굴림" pitchFamily="50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굴림" pitchFamily="50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굴림" pitchFamily="50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굴림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굴림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굴림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굴림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굴림" pitchFamily="50" charset="-127"/>
                </a:defRPr>
              </a:lvl9pPr>
            </a:lstStyle>
            <a:p>
              <a:pPr algn="ctr" defTabSz="457200" eaLnBrk="1" hangingPunct="1">
                <a:spcBef>
                  <a:spcPct val="50000"/>
                </a:spcBef>
                <a:defRPr/>
              </a:pPr>
              <a:r>
                <a:rPr kumimoji="0" lang="en-US" altLang="ko-KR" sz="2700" b="1" dirty="0">
                  <a:solidFill>
                    <a:srgbClr val="1F497D"/>
                  </a:solidFill>
                  <a:latin typeface="맑은 고딕" pitchFamily="50" charset="-127"/>
                  <a:ea typeface="맑은 고딕" pitchFamily="50" charset="-127"/>
                  <a:cs typeface="+mj-cs"/>
                  <a:sym typeface="맑은 고딕"/>
                </a:rPr>
                <a:t>6</a:t>
              </a:r>
            </a:p>
          </p:txBody>
        </p:sp>
        <p:sp>
          <p:nvSpPr>
            <p:cNvPr id="57" name="직사각형 56"/>
            <p:cNvSpPr/>
            <p:nvPr/>
          </p:nvSpPr>
          <p:spPr bwMode="auto">
            <a:xfrm>
              <a:off x="1239130" y="1511897"/>
              <a:ext cx="6823945" cy="333536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defTabSz="457200">
                <a:defRPr/>
              </a:pPr>
              <a:r>
                <a:rPr lang="en-US" altLang="ko-KR" sz="2000" dirty="0">
                  <a:solidFill>
                    <a:sysClr val="windowText" lastClr="000000"/>
                  </a:solidFill>
                  <a:latin typeface="흥국씨앗 M" panose="020B0603000000000000" pitchFamily="50" charset="-127"/>
                  <a:ea typeface="흥국씨앗 M" panose="020B0603000000000000" pitchFamily="50" charset="-127"/>
                  <a:cs typeface="Arial" charset="0"/>
                  <a:sym typeface="Wingdings" panose="05000000000000000000" pitchFamily="2" charset="2"/>
                </a:rPr>
                <a:t> </a:t>
              </a:r>
              <a:r>
                <a:rPr lang="ko-KR" altLang="en-US" sz="2000" dirty="0">
                  <a:solidFill>
                    <a:sysClr val="windowText" lastClr="000000"/>
                  </a:solidFill>
                  <a:latin typeface="흥국씨앗 M" panose="020B0603000000000000" pitchFamily="50" charset="-127"/>
                  <a:ea typeface="흥국씨앗 M" panose="020B0603000000000000" pitchFamily="50" charset="-127"/>
                  <a:cs typeface="Arial" charset="0"/>
                  <a:sym typeface="Wingdings" panose="05000000000000000000" pitchFamily="2" charset="2"/>
                </a:rPr>
                <a:t>약관</a:t>
              </a:r>
              <a:r>
                <a:rPr lang="en-US" altLang="ko-KR" sz="2000" dirty="0">
                  <a:solidFill>
                    <a:sysClr val="windowText" lastClr="000000"/>
                  </a:solidFill>
                  <a:latin typeface="흥국씨앗 M" panose="020B0603000000000000" pitchFamily="50" charset="-127"/>
                  <a:ea typeface="흥국씨앗 M" panose="020B0603000000000000" pitchFamily="50" charset="-127"/>
                  <a:cs typeface="Arial" charset="0"/>
                  <a:sym typeface="Wingdings" panose="05000000000000000000" pitchFamily="2" charset="2"/>
                </a:rPr>
                <a:t>, </a:t>
              </a:r>
              <a:r>
                <a:rPr lang="ko-KR" altLang="en-US" sz="2000" dirty="0" err="1">
                  <a:solidFill>
                    <a:sysClr val="windowText" lastClr="000000"/>
                  </a:solidFill>
                  <a:latin typeface="흥국씨앗 M" panose="020B0603000000000000" pitchFamily="50" charset="-127"/>
                  <a:ea typeface="흥국씨앗 M" panose="020B0603000000000000" pitchFamily="50" charset="-127"/>
                  <a:cs typeface="Arial" charset="0"/>
                  <a:sym typeface="Wingdings" panose="05000000000000000000" pitchFamily="2" charset="2"/>
                </a:rPr>
                <a:t>청약서부본</a:t>
              </a:r>
              <a:r>
                <a:rPr lang="en-US" altLang="ko-KR" sz="2000" dirty="0">
                  <a:solidFill>
                    <a:sysClr val="windowText" lastClr="000000"/>
                  </a:solidFill>
                  <a:latin typeface="흥국씨앗 M" panose="020B0603000000000000" pitchFamily="50" charset="-127"/>
                  <a:ea typeface="흥국씨앗 M" panose="020B0603000000000000" pitchFamily="50" charset="-127"/>
                  <a:cs typeface="Arial" charset="0"/>
                  <a:sym typeface="Wingdings" panose="05000000000000000000" pitchFamily="2" charset="2"/>
                </a:rPr>
                <a:t>, </a:t>
              </a:r>
              <a:r>
                <a:rPr lang="ko-KR" altLang="en-US" sz="2000" dirty="0" err="1">
                  <a:solidFill>
                    <a:sysClr val="windowText" lastClr="000000"/>
                  </a:solidFill>
                  <a:latin typeface="흥국씨앗 M" panose="020B0603000000000000" pitchFamily="50" charset="-127"/>
                  <a:ea typeface="흥국씨앗 M" panose="020B0603000000000000" pitchFamily="50" charset="-127"/>
                  <a:cs typeface="Arial" charset="0"/>
                  <a:sym typeface="Wingdings" panose="05000000000000000000" pitchFamily="2" charset="2"/>
                </a:rPr>
                <a:t>상품설명서</a:t>
              </a:r>
              <a:r>
                <a:rPr lang="en-US" altLang="ko-KR" sz="2000" dirty="0">
                  <a:solidFill>
                    <a:sysClr val="windowText" lastClr="000000"/>
                  </a:solidFill>
                  <a:latin typeface="흥국씨앗 M" panose="020B0603000000000000" pitchFamily="50" charset="-127"/>
                  <a:ea typeface="흥국씨앗 M" panose="020B0603000000000000" pitchFamily="50" charset="-127"/>
                  <a:cs typeface="Arial" charset="0"/>
                  <a:sym typeface="Wingdings" panose="05000000000000000000" pitchFamily="2" charset="2"/>
                </a:rPr>
                <a:t>, </a:t>
              </a:r>
              <a:r>
                <a:rPr lang="ko-KR" altLang="en-US" sz="2000" dirty="0" err="1">
                  <a:solidFill>
                    <a:sysClr val="windowText" lastClr="000000"/>
                  </a:solidFill>
                  <a:latin typeface="흥국씨앗 M" panose="020B0603000000000000" pitchFamily="50" charset="-127"/>
                  <a:ea typeface="흥국씨앗 M" panose="020B0603000000000000" pitchFamily="50" charset="-127"/>
                  <a:cs typeface="Arial" charset="0"/>
                  <a:sym typeface="Wingdings" panose="05000000000000000000" pitchFamily="2" charset="2"/>
                </a:rPr>
                <a:t>가입제안서</a:t>
              </a:r>
              <a:r>
                <a:rPr lang="en-US" altLang="ko-KR" sz="2000" dirty="0">
                  <a:solidFill>
                    <a:sysClr val="windowText" lastClr="000000"/>
                  </a:solidFill>
                  <a:latin typeface="흥국씨앗 M" panose="020B0603000000000000" pitchFamily="50" charset="-127"/>
                  <a:ea typeface="흥국씨앗 M" panose="020B0603000000000000" pitchFamily="50" charset="-127"/>
                  <a:cs typeface="Arial" charset="0"/>
                  <a:sym typeface="Wingdings" panose="05000000000000000000" pitchFamily="2" charset="2"/>
                </a:rPr>
                <a:t>, </a:t>
              </a:r>
              <a:r>
                <a:rPr lang="ko-KR" altLang="en-US" sz="2000" dirty="0">
                  <a:solidFill>
                    <a:sysClr val="windowText" lastClr="000000"/>
                  </a:solidFill>
                  <a:latin typeface="흥국씨앗 M" panose="020B0603000000000000" pitchFamily="50" charset="-127"/>
                  <a:ea typeface="흥국씨앗 M" panose="020B0603000000000000" pitchFamily="50" charset="-127"/>
                  <a:cs typeface="Arial" charset="0"/>
                  <a:sym typeface="Wingdings" panose="05000000000000000000" pitchFamily="2" charset="2"/>
                </a:rPr>
                <a:t>증권</a:t>
              </a:r>
              <a:r>
                <a:rPr lang="en-US" altLang="ko-KR" sz="2000" dirty="0">
                  <a:solidFill>
                    <a:sysClr val="windowText" lastClr="000000"/>
                  </a:solidFill>
                  <a:latin typeface="흥국씨앗 M" panose="020B0603000000000000" pitchFamily="50" charset="-127"/>
                  <a:ea typeface="흥국씨앗 M" panose="020B0603000000000000" pitchFamily="50" charset="-127"/>
                  <a:cs typeface="Arial" charset="0"/>
                  <a:sym typeface="Wingdings" panose="05000000000000000000" pitchFamily="2" charset="2"/>
                </a:rPr>
                <a:t>, </a:t>
              </a:r>
              <a:r>
                <a:rPr lang="ko-KR" altLang="en-US" sz="2000" dirty="0" err="1">
                  <a:solidFill>
                    <a:sysClr val="windowText" lastClr="000000"/>
                  </a:solidFill>
                  <a:latin typeface="흥국씨앗 M" panose="020B0603000000000000" pitchFamily="50" charset="-127"/>
                  <a:ea typeface="흥국씨앗 M" panose="020B0603000000000000" pitchFamily="50" charset="-127"/>
                  <a:cs typeface="Arial" charset="0"/>
                  <a:sym typeface="Wingdings" panose="05000000000000000000" pitchFamily="2" charset="2"/>
                </a:rPr>
                <a:t>변액</a:t>
              </a:r>
              <a:r>
                <a:rPr lang="ko-KR" altLang="en-US" sz="2000" dirty="0">
                  <a:solidFill>
                    <a:sysClr val="windowText" lastClr="000000"/>
                  </a:solidFill>
                  <a:latin typeface="흥국씨앗 M" panose="020B0603000000000000" pitchFamily="50" charset="-127"/>
                  <a:ea typeface="흥국씨앗 M" panose="020B0603000000000000" pitchFamily="50" charset="-127"/>
                  <a:cs typeface="Arial" charset="0"/>
                  <a:sym typeface="Wingdings" panose="05000000000000000000" pitchFamily="2" charset="2"/>
                </a:rPr>
                <a:t> </a:t>
              </a:r>
              <a:r>
                <a:rPr lang="ko-KR" altLang="en-US" sz="2000" dirty="0" err="1">
                  <a:solidFill>
                    <a:sysClr val="windowText" lastClr="000000"/>
                  </a:solidFill>
                  <a:latin typeface="흥국씨앗 M" panose="020B0603000000000000" pitchFamily="50" charset="-127"/>
                  <a:ea typeface="흥국씨앗 M" panose="020B0603000000000000" pitchFamily="50" charset="-127"/>
                  <a:cs typeface="Arial" charset="0"/>
                  <a:sym typeface="Wingdings" panose="05000000000000000000" pitchFamily="2" charset="2"/>
                </a:rPr>
                <a:t>운용설명서</a:t>
              </a:r>
              <a:r>
                <a:rPr lang="ko-KR" altLang="en-US" sz="2000" dirty="0">
                  <a:solidFill>
                    <a:sysClr val="windowText" lastClr="000000"/>
                  </a:solidFill>
                  <a:latin typeface="흥국씨앗 M" panose="020B0603000000000000" pitchFamily="50" charset="-127"/>
                  <a:ea typeface="흥국씨앗 M" panose="020B0603000000000000" pitchFamily="50" charset="-127"/>
                  <a:cs typeface="Arial" charset="0"/>
                  <a:sym typeface="Wingdings" panose="05000000000000000000" pitchFamily="2" charset="2"/>
                </a:rPr>
                <a:t> 등</a:t>
              </a:r>
              <a:endParaRPr lang="en-US" altLang="ko-KR" sz="2000" dirty="0">
                <a:solidFill>
                  <a:sysClr val="windowText" lastClr="000000"/>
                </a:solidFill>
                <a:latin typeface="흥국씨앗 M" panose="020B0603000000000000" pitchFamily="50" charset="-127"/>
                <a:ea typeface="흥국씨앗 M" panose="020B0603000000000000" pitchFamily="50" charset="-127"/>
                <a:cs typeface="Arial" charset="0"/>
                <a:sym typeface="맑은 고딕"/>
              </a:endParaRPr>
            </a:p>
          </p:txBody>
        </p:sp>
        <p:sp>
          <p:nvSpPr>
            <p:cNvPr id="58" name="모서리가 둥근 직사각형 57"/>
            <p:cNvSpPr/>
            <p:nvPr/>
          </p:nvSpPr>
          <p:spPr bwMode="auto">
            <a:xfrm>
              <a:off x="1231892" y="2035538"/>
              <a:ext cx="6833571" cy="398794"/>
            </a:xfrm>
            <a:prstGeom prst="roundRect">
              <a:avLst/>
            </a:prstGeom>
            <a:grpFill/>
            <a:ln>
              <a:noFill/>
            </a:ln>
            <a:effectLst>
              <a:glow rad="63500">
                <a:srgbClr val="5B9BD5">
                  <a:satMod val="175000"/>
                  <a:alpha val="40000"/>
                </a:srgbClr>
              </a:glow>
              <a:outerShdw blurRad="40000" dist="20000" dir="5400000" rotWithShape="0">
                <a:srgbClr val="000000">
                  <a:alpha val="38000"/>
                </a:srgbClr>
              </a:outerShdw>
            </a:effectLst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</p:sp>
        <p:sp>
          <p:nvSpPr>
            <p:cNvPr id="59" name="모서리가 둥근 직사각형 4"/>
            <p:cNvSpPr/>
            <p:nvPr/>
          </p:nvSpPr>
          <p:spPr bwMode="auto">
            <a:xfrm>
              <a:off x="1421316" y="2066191"/>
              <a:ext cx="5198560" cy="323865"/>
            </a:xfrm>
            <a:prstGeom prst="rect">
              <a:avLst/>
            </a:prstGeom>
            <a:grpFill/>
            <a:ln>
              <a:noFill/>
            </a:ln>
            <a:effectLst/>
            <a:scene3d>
              <a:camera prst="orthographicFront"/>
              <a:lightRig rig="flat" dir="t"/>
            </a:scene3d>
            <a:sp3d>
              <a:bevelT/>
            </a:sp3d>
          </p:spPr>
          <p:txBody>
            <a:bodyPr lIns="28136" tIns="28136" rIns="28136" bIns="28136" spcCol="1270" anchor="ctr"/>
            <a:lstStyle/>
            <a:p>
              <a:pPr defTabSz="457200">
                <a:defRPr/>
              </a:pPr>
              <a:r>
                <a:rPr lang="ko-KR" altLang="en-US" sz="2200" b="1" dirty="0">
                  <a:solidFill>
                    <a:srgbClr val="0000FF"/>
                  </a:solidFill>
                  <a:latin typeface="흥국씨앗 B" panose="020B0803000000000000" pitchFamily="50" charset="-127"/>
                  <a:ea typeface="흥국씨앗 B" panose="020B0803000000000000" pitchFamily="50" charset="-127"/>
                  <a:cs typeface="Arial" charset="0"/>
                  <a:sym typeface="맑은 고딕"/>
                </a:rPr>
                <a:t>고객이 원하는</a:t>
              </a:r>
              <a:r>
                <a:rPr lang="en-US" altLang="ko-KR" sz="2200" b="1" dirty="0">
                  <a:solidFill>
                    <a:srgbClr val="0000FF"/>
                  </a:solidFill>
                  <a:latin typeface="흥국씨앗 B" panose="020B0803000000000000" pitchFamily="50" charset="-127"/>
                  <a:ea typeface="흥국씨앗 B" panose="020B0803000000000000" pitchFamily="50" charset="-127"/>
                  <a:cs typeface="Arial" charset="0"/>
                  <a:sym typeface="맑은 고딕"/>
                </a:rPr>
                <a:t>, </a:t>
              </a:r>
              <a:r>
                <a:rPr lang="ko-KR" altLang="en-US" sz="2200" b="1" dirty="0">
                  <a:solidFill>
                    <a:srgbClr val="0000FF"/>
                  </a:solidFill>
                  <a:latin typeface="흥국씨앗 B" panose="020B0803000000000000" pitchFamily="50" charset="-127"/>
                  <a:ea typeface="흥국씨앗 B" panose="020B0803000000000000" pitchFamily="50" charset="-127"/>
                  <a:cs typeface="Arial" charset="0"/>
                  <a:sym typeface="맑은 고딕"/>
                </a:rPr>
                <a:t>적합한 상품 설계하기</a:t>
              </a:r>
              <a:r>
                <a:rPr lang="en-US" altLang="ko-KR" sz="2200" b="1" dirty="0">
                  <a:solidFill>
                    <a:srgbClr val="0000FF"/>
                  </a:solidFill>
                  <a:latin typeface="흥국씨앗 B" panose="020B0803000000000000" pitchFamily="50" charset="-127"/>
                  <a:ea typeface="흥국씨앗 B" panose="020B0803000000000000" pitchFamily="50" charset="-127"/>
                  <a:cs typeface="Arial" charset="0"/>
                  <a:sym typeface="맑은 고딕"/>
                </a:rPr>
                <a:t>(</a:t>
              </a:r>
              <a:r>
                <a:rPr lang="ko-KR" altLang="en-US" sz="2200" b="1" dirty="0" err="1">
                  <a:solidFill>
                    <a:srgbClr val="0000FF"/>
                  </a:solidFill>
                  <a:latin typeface="흥국씨앗 B" panose="020B0803000000000000" pitchFamily="50" charset="-127"/>
                  <a:ea typeface="흥국씨앗 B" panose="020B0803000000000000" pitchFamily="50" charset="-127"/>
                  <a:cs typeface="Arial" charset="0"/>
                  <a:sym typeface="맑은 고딕"/>
                </a:rPr>
                <a:t>비교안내</a:t>
              </a:r>
              <a:r>
                <a:rPr lang="ko-KR" altLang="en-US" sz="2200" b="1" dirty="0">
                  <a:solidFill>
                    <a:srgbClr val="0000FF"/>
                  </a:solidFill>
                  <a:latin typeface="흥국씨앗 B" panose="020B0803000000000000" pitchFamily="50" charset="-127"/>
                  <a:ea typeface="흥국씨앗 B" panose="020B0803000000000000" pitchFamily="50" charset="-127"/>
                  <a:cs typeface="Arial" charset="0"/>
                  <a:sym typeface="맑은 고딕"/>
                </a:rPr>
                <a:t> 철저</a:t>
              </a:r>
              <a:r>
                <a:rPr lang="en-US" altLang="ko-KR" sz="2200" b="1" dirty="0">
                  <a:solidFill>
                    <a:srgbClr val="0000FF"/>
                  </a:solidFill>
                  <a:latin typeface="흥국씨앗 B" panose="020B0803000000000000" pitchFamily="50" charset="-127"/>
                  <a:ea typeface="흥국씨앗 B" panose="020B0803000000000000" pitchFamily="50" charset="-127"/>
                  <a:cs typeface="Arial" charset="0"/>
                  <a:sym typeface="맑은 고딕"/>
                </a:rPr>
                <a:t>)</a:t>
              </a:r>
            </a:p>
          </p:txBody>
        </p:sp>
        <p:sp>
          <p:nvSpPr>
            <p:cNvPr id="60" name="AutoShape 105"/>
            <p:cNvSpPr>
              <a:spLocks noChangeArrowheads="1"/>
            </p:cNvSpPr>
            <p:nvPr/>
          </p:nvSpPr>
          <p:spPr bwMode="gray">
            <a:xfrm>
              <a:off x="642938" y="2035704"/>
              <a:ext cx="496887" cy="398463"/>
            </a:xfrm>
            <a:prstGeom prst="roundRect">
              <a:avLst>
                <a:gd name="adj" fmla="val 10347"/>
              </a:avLst>
            </a:prstGeom>
            <a:grpFill/>
            <a:ln w="50800">
              <a:solidFill>
                <a:srgbClr val="3333FF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굴림" pitchFamily="50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굴림" pitchFamily="50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굴림" pitchFamily="50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굴림" pitchFamily="50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굴림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굴림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굴림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굴림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굴림" pitchFamily="50" charset="-127"/>
                </a:defRPr>
              </a:lvl9pPr>
            </a:lstStyle>
            <a:p>
              <a:pPr algn="ctr" defTabSz="457200" eaLnBrk="1" hangingPunct="1">
                <a:spcBef>
                  <a:spcPct val="50000"/>
                </a:spcBef>
                <a:defRPr/>
              </a:pPr>
              <a:r>
                <a:rPr kumimoji="0" lang="en-US" altLang="ko-KR" sz="2700" b="1" dirty="0">
                  <a:solidFill>
                    <a:srgbClr val="1F497D"/>
                  </a:solidFill>
                  <a:latin typeface="맑은 고딕" pitchFamily="50" charset="-127"/>
                  <a:ea typeface="맑은 고딕" pitchFamily="50" charset="-127"/>
                  <a:cs typeface="+mj-cs"/>
                  <a:sym typeface="맑은 고딕"/>
                </a:rPr>
                <a:t>7</a:t>
              </a:r>
            </a:p>
          </p:txBody>
        </p:sp>
        <p:sp>
          <p:nvSpPr>
            <p:cNvPr id="61" name="직사각형 60"/>
            <p:cNvSpPr/>
            <p:nvPr/>
          </p:nvSpPr>
          <p:spPr bwMode="auto">
            <a:xfrm>
              <a:off x="1239130" y="2468933"/>
              <a:ext cx="6823945" cy="333536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defTabSz="457200">
                <a:defRPr/>
              </a:pPr>
              <a:r>
                <a:rPr lang="en-US" altLang="ko-KR" sz="2000" dirty="0">
                  <a:solidFill>
                    <a:sysClr val="windowText" lastClr="000000"/>
                  </a:solidFill>
                  <a:latin typeface="흥국씨앗 M" panose="020B0603000000000000" pitchFamily="50" charset="-127"/>
                  <a:ea typeface="흥국씨앗 M" panose="020B0603000000000000" pitchFamily="50" charset="-127"/>
                  <a:cs typeface="Arial" charset="0"/>
                  <a:sym typeface="Wingdings" panose="05000000000000000000" pitchFamily="2" charset="2"/>
                </a:rPr>
                <a:t> </a:t>
              </a:r>
              <a:r>
                <a:rPr lang="ko-KR" altLang="en-US" sz="2000" dirty="0">
                  <a:solidFill>
                    <a:sysClr val="windowText" lastClr="000000"/>
                  </a:solidFill>
                  <a:latin typeface="흥국씨앗 M" panose="020B0603000000000000" pitchFamily="50" charset="-127"/>
                  <a:ea typeface="흥국씨앗 M" panose="020B0603000000000000" pitchFamily="50" charset="-127"/>
                  <a:cs typeface="Arial" charset="0"/>
                  <a:sym typeface="Wingdings" panose="05000000000000000000" pitchFamily="2" charset="2"/>
                </a:rPr>
                <a:t>고객의 입장에서 </a:t>
              </a:r>
              <a:r>
                <a:rPr lang="ko-KR" altLang="en-US" sz="2000" dirty="0" err="1">
                  <a:solidFill>
                    <a:sysClr val="windowText" lastClr="000000"/>
                  </a:solidFill>
                  <a:latin typeface="흥국씨앗 M" panose="020B0603000000000000" pitchFamily="50" charset="-127"/>
                  <a:ea typeface="흥국씨앗 M" panose="020B0603000000000000" pitchFamily="50" charset="-127"/>
                  <a:cs typeface="Arial" charset="0"/>
                  <a:sym typeface="Wingdings" panose="05000000000000000000" pitchFamily="2" charset="2"/>
                </a:rPr>
                <a:t>니즈에</a:t>
              </a:r>
              <a:r>
                <a:rPr lang="ko-KR" altLang="en-US" sz="2000" dirty="0">
                  <a:solidFill>
                    <a:sysClr val="windowText" lastClr="000000"/>
                  </a:solidFill>
                  <a:latin typeface="흥국씨앗 M" panose="020B0603000000000000" pitchFamily="50" charset="-127"/>
                  <a:ea typeface="흥국씨앗 M" panose="020B0603000000000000" pitchFamily="50" charset="-127"/>
                  <a:cs typeface="Arial" charset="0"/>
                  <a:sym typeface="Wingdings" panose="05000000000000000000" pitchFamily="2" charset="2"/>
                </a:rPr>
                <a:t> 맞는 </a:t>
              </a:r>
              <a:r>
                <a:rPr lang="ko-KR" altLang="en-US" sz="2000" dirty="0" err="1">
                  <a:solidFill>
                    <a:sysClr val="windowText" lastClr="000000"/>
                  </a:solidFill>
                  <a:latin typeface="흥국씨앗 M" panose="020B0603000000000000" pitchFamily="50" charset="-127"/>
                  <a:ea typeface="흥국씨앗 M" panose="020B0603000000000000" pitchFamily="50" charset="-127"/>
                  <a:cs typeface="Arial" charset="0"/>
                  <a:sym typeface="Wingdings" panose="05000000000000000000" pitchFamily="2" charset="2"/>
                </a:rPr>
                <a:t>상품권유</a:t>
              </a:r>
              <a:r>
                <a:rPr lang="ko-KR" altLang="en-US" sz="2000" dirty="0">
                  <a:solidFill>
                    <a:sysClr val="windowText" lastClr="000000"/>
                  </a:solidFill>
                  <a:latin typeface="흥국씨앗 M" panose="020B0603000000000000" pitchFamily="50" charset="-127"/>
                  <a:ea typeface="흥국씨앗 M" panose="020B0603000000000000" pitchFamily="50" charset="-127"/>
                  <a:cs typeface="Arial" charset="0"/>
                  <a:sym typeface="Wingdings" panose="05000000000000000000" pitchFamily="2" charset="2"/>
                </a:rPr>
                <a:t> 및 납득이 되도록 충분한 설명</a:t>
              </a:r>
              <a:endParaRPr lang="en-US" altLang="ko-KR" sz="2000" dirty="0">
                <a:solidFill>
                  <a:sysClr val="windowText" lastClr="000000"/>
                </a:solidFill>
                <a:latin typeface="흥국씨앗 M" panose="020B0603000000000000" pitchFamily="50" charset="-127"/>
                <a:ea typeface="흥국씨앗 M" panose="020B0603000000000000" pitchFamily="50" charset="-127"/>
                <a:cs typeface="Arial" charset="0"/>
                <a:sym typeface="맑은 고딕"/>
              </a:endParaRPr>
            </a:p>
          </p:txBody>
        </p:sp>
        <p:sp>
          <p:nvSpPr>
            <p:cNvPr id="62" name="모서리가 둥근 직사각형 61"/>
            <p:cNvSpPr/>
            <p:nvPr/>
          </p:nvSpPr>
          <p:spPr bwMode="auto">
            <a:xfrm>
              <a:off x="1231892" y="2999190"/>
              <a:ext cx="6833571" cy="398794"/>
            </a:xfrm>
            <a:prstGeom prst="roundRect">
              <a:avLst/>
            </a:prstGeom>
            <a:grpFill/>
            <a:ln>
              <a:noFill/>
            </a:ln>
            <a:effectLst>
              <a:glow rad="63500">
                <a:srgbClr val="5B9BD5">
                  <a:satMod val="175000"/>
                  <a:alpha val="40000"/>
                </a:srgbClr>
              </a:glow>
              <a:outerShdw blurRad="40000" dist="20000" dir="5400000" rotWithShape="0">
                <a:srgbClr val="000000">
                  <a:alpha val="38000"/>
                </a:srgbClr>
              </a:outerShdw>
            </a:effectLst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</p:sp>
        <p:sp>
          <p:nvSpPr>
            <p:cNvPr id="63" name="모서리가 둥근 직사각형 4"/>
            <p:cNvSpPr/>
            <p:nvPr/>
          </p:nvSpPr>
          <p:spPr bwMode="auto">
            <a:xfrm>
              <a:off x="1421316" y="3029843"/>
              <a:ext cx="5198560" cy="323865"/>
            </a:xfrm>
            <a:prstGeom prst="rect">
              <a:avLst/>
            </a:prstGeom>
            <a:grpFill/>
            <a:ln>
              <a:noFill/>
            </a:ln>
            <a:effectLst/>
            <a:scene3d>
              <a:camera prst="orthographicFront"/>
              <a:lightRig rig="flat" dir="t"/>
            </a:scene3d>
            <a:sp3d>
              <a:bevelT/>
            </a:sp3d>
          </p:spPr>
          <p:txBody>
            <a:bodyPr lIns="28136" tIns="28136" rIns="28136" bIns="28136" spcCol="1270" anchor="ctr"/>
            <a:lstStyle/>
            <a:p>
              <a:pPr defTabSz="457200">
                <a:defRPr/>
              </a:pPr>
              <a:r>
                <a:rPr lang="ko-KR" altLang="en-US" sz="2200" b="1" dirty="0">
                  <a:solidFill>
                    <a:srgbClr val="0000FF"/>
                  </a:solidFill>
                  <a:latin typeface="흥국씨앗 B" panose="020B0803000000000000" pitchFamily="50" charset="-127"/>
                  <a:ea typeface="흥국씨앗 B" panose="020B0803000000000000" pitchFamily="50" charset="-127"/>
                  <a:cs typeface="Arial" charset="0"/>
                  <a:sym typeface="맑은 고딕"/>
                </a:rPr>
                <a:t>고객 </a:t>
              </a:r>
              <a:r>
                <a:rPr lang="ko-KR" altLang="en-US" sz="2200" b="1" dirty="0" err="1">
                  <a:solidFill>
                    <a:srgbClr val="0000FF"/>
                  </a:solidFill>
                  <a:latin typeface="흥국씨앗 B" panose="020B0803000000000000" pitchFamily="50" charset="-127"/>
                  <a:ea typeface="흥국씨앗 B" panose="020B0803000000000000" pitchFamily="50" charset="-127"/>
                  <a:cs typeface="Arial" charset="0"/>
                  <a:sym typeface="맑은 고딕"/>
                </a:rPr>
                <a:t>알릴의무</a:t>
              </a:r>
              <a:r>
                <a:rPr lang="ko-KR" altLang="en-US" sz="2200" b="1" dirty="0">
                  <a:solidFill>
                    <a:srgbClr val="0000FF"/>
                  </a:solidFill>
                  <a:latin typeface="흥국씨앗 B" panose="020B0803000000000000" pitchFamily="50" charset="-127"/>
                  <a:ea typeface="흥국씨앗 B" panose="020B0803000000000000" pitchFamily="50" charset="-127"/>
                  <a:cs typeface="Arial" charset="0"/>
                  <a:sym typeface="맑은 고딕"/>
                </a:rPr>
                <a:t> 이행 철저</a:t>
              </a:r>
              <a:endParaRPr lang="en-US" altLang="ko-KR" sz="2200" b="1" dirty="0">
                <a:solidFill>
                  <a:srgbClr val="0000FF"/>
                </a:solidFill>
                <a:latin typeface="흥국씨앗 B" panose="020B0803000000000000" pitchFamily="50" charset="-127"/>
                <a:ea typeface="흥국씨앗 B" panose="020B0803000000000000" pitchFamily="50" charset="-127"/>
                <a:cs typeface="Arial" charset="0"/>
                <a:sym typeface="맑은 고딕"/>
              </a:endParaRPr>
            </a:p>
          </p:txBody>
        </p:sp>
        <p:sp>
          <p:nvSpPr>
            <p:cNvPr id="64" name="AutoShape 105"/>
            <p:cNvSpPr>
              <a:spLocks noChangeArrowheads="1"/>
            </p:cNvSpPr>
            <p:nvPr/>
          </p:nvSpPr>
          <p:spPr bwMode="gray">
            <a:xfrm>
              <a:off x="642938" y="2999356"/>
              <a:ext cx="496887" cy="398463"/>
            </a:xfrm>
            <a:prstGeom prst="roundRect">
              <a:avLst>
                <a:gd name="adj" fmla="val 10347"/>
              </a:avLst>
            </a:prstGeom>
            <a:grpFill/>
            <a:ln w="50800">
              <a:solidFill>
                <a:srgbClr val="3333FF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굴림" pitchFamily="50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굴림" pitchFamily="50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굴림" pitchFamily="50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굴림" pitchFamily="50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굴림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굴림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굴림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굴림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굴림" pitchFamily="50" charset="-127"/>
                </a:defRPr>
              </a:lvl9pPr>
            </a:lstStyle>
            <a:p>
              <a:pPr algn="ctr" defTabSz="457200" eaLnBrk="1" hangingPunct="1">
                <a:spcBef>
                  <a:spcPct val="50000"/>
                </a:spcBef>
                <a:defRPr/>
              </a:pPr>
              <a:r>
                <a:rPr kumimoji="0" lang="en-US" altLang="ko-KR" sz="2700" b="1" dirty="0">
                  <a:solidFill>
                    <a:srgbClr val="1F497D"/>
                  </a:solidFill>
                  <a:latin typeface="맑은 고딕" pitchFamily="50" charset="-127"/>
                  <a:ea typeface="맑은 고딕" pitchFamily="50" charset="-127"/>
                  <a:cs typeface="+mj-cs"/>
                  <a:sym typeface="맑은 고딕"/>
                </a:rPr>
                <a:t>8</a:t>
              </a:r>
            </a:p>
          </p:txBody>
        </p:sp>
        <p:sp>
          <p:nvSpPr>
            <p:cNvPr id="65" name="직사각형 64"/>
            <p:cNvSpPr/>
            <p:nvPr/>
          </p:nvSpPr>
          <p:spPr bwMode="auto">
            <a:xfrm>
              <a:off x="1239130" y="3432585"/>
              <a:ext cx="6823945" cy="333536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defTabSz="457200">
                <a:defRPr/>
              </a:pPr>
              <a:r>
                <a:rPr lang="en-US" altLang="ko-KR" sz="2000" dirty="0">
                  <a:solidFill>
                    <a:sysClr val="windowText" lastClr="000000"/>
                  </a:solidFill>
                  <a:latin typeface="흥국씨앗 M" panose="020B0603000000000000" pitchFamily="50" charset="-127"/>
                  <a:ea typeface="흥국씨앗 M" panose="020B0603000000000000" pitchFamily="50" charset="-127"/>
                  <a:cs typeface="Arial" charset="0"/>
                  <a:sym typeface="Wingdings" panose="05000000000000000000" pitchFamily="2" charset="2"/>
                </a:rPr>
                <a:t> </a:t>
              </a:r>
              <a:r>
                <a:rPr lang="ko-KR" altLang="en-US" sz="2000" dirty="0">
                  <a:solidFill>
                    <a:sysClr val="windowText" lastClr="000000"/>
                  </a:solidFill>
                  <a:latin typeface="흥국씨앗 M" panose="020B0603000000000000" pitchFamily="50" charset="-127"/>
                  <a:ea typeface="흥국씨앗 M" panose="020B0603000000000000" pitchFamily="50" charset="-127"/>
                  <a:cs typeface="Arial" charset="0"/>
                  <a:sym typeface="Wingdings" panose="05000000000000000000" pitchFamily="2" charset="2"/>
                </a:rPr>
                <a:t>반드시 청약서에 고객이 직접 체크</a:t>
              </a:r>
              <a:r>
                <a:rPr lang="en-US" altLang="ko-KR" sz="2000" dirty="0">
                  <a:solidFill>
                    <a:sysClr val="windowText" lastClr="000000"/>
                  </a:solidFill>
                  <a:latin typeface="흥국씨앗 M" panose="020B0603000000000000" pitchFamily="50" charset="-127"/>
                  <a:ea typeface="흥국씨앗 M" panose="020B0603000000000000" pitchFamily="50" charset="-127"/>
                  <a:cs typeface="Arial" charset="0"/>
                  <a:sym typeface="Wingdings" panose="05000000000000000000" pitchFamily="2" charset="2"/>
                </a:rPr>
                <a:t>, </a:t>
              </a:r>
              <a:r>
                <a:rPr lang="ko-KR" altLang="en-US" sz="2000" dirty="0">
                  <a:solidFill>
                    <a:sysClr val="windowText" lastClr="000000"/>
                  </a:solidFill>
                  <a:latin typeface="흥국씨앗 M" panose="020B0603000000000000" pitchFamily="50" charset="-127"/>
                  <a:ea typeface="흥국씨앗 M" panose="020B0603000000000000" pitchFamily="50" charset="-127"/>
                  <a:cs typeface="Arial" charset="0"/>
                  <a:sym typeface="Wingdings" panose="05000000000000000000" pitchFamily="2" charset="2"/>
                </a:rPr>
                <a:t>자의적 판단 </a:t>
              </a:r>
              <a:r>
                <a:rPr lang="en-US" altLang="ko-KR" sz="2000" dirty="0">
                  <a:solidFill>
                    <a:sysClr val="windowText" lastClr="000000"/>
                  </a:solidFill>
                  <a:latin typeface="흥국씨앗 M" panose="020B0603000000000000" pitchFamily="50" charset="-127"/>
                  <a:ea typeface="흥국씨앗 M" panose="020B0603000000000000" pitchFamily="50" charset="-127"/>
                  <a:cs typeface="Arial" charset="0"/>
                  <a:sym typeface="Wingdings" panose="05000000000000000000" pitchFamily="2" charset="2"/>
                </a:rPr>
                <a:t>X</a:t>
              </a:r>
              <a:endParaRPr lang="en-US" altLang="ko-KR" sz="2000" dirty="0">
                <a:solidFill>
                  <a:sysClr val="windowText" lastClr="000000"/>
                </a:solidFill>
                <a:latin typeface="흥국씨앗 M" panose="020B0603000000000000" pitchFamily="50" charset="-127"/>
                <a:ea typeface="흥국씨앗 M" panose="020B0603000000000000" pitchFamily="50" charset="-127"/>
                <a:cs typeface="Arial" charset="0"/>
                <a:sym typeface="맑은 고딕"/>
              </a:endParaRPr>
            </a:p>
          </p:txBody>
        </p:sp>
        <p:sp>
          <p:nvSpPr>
            <p:cNvPr id="66" name="모서리가 둥근 직사각형 65"/>
            <p:cNvSpPr/>
            <p:nvPr/>
          </p:nvSpPr>
          <p:spPr bwMode="auto">
            <a:xfrm>
              <a:off x="1231892" y="4022916"/>
              <a:ext cx="6833571" cy="398794"/>
            </a:xfrm>
            <a:prstGeom prst="roundRect">
              <a:avLst/>
            </a:prstGeom>
            <a:grpFill/>
            <a:ln>
              <a:noFill/>
            </a:ln>
            <a:effectLst>
              <a:glow rad="63500">
                <a:srgbClr val="5B9BD5">
                  <a:satMod val="175000"/>
                  <a:alpha val="40000"/>
                </a:srgbClr>
              </a:glow>
              <a:outerShdw blurRad="40000" dist="20000" dir="5400000" rotWithShape="0">
                <a:srgbClr val="000000">
                  <a:alpha val="38000"/>
                </a:srgbClr>
              </a:outerShdw>
            </a:effectLst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</p:sp>
        <p:sp>
          <p:nvSpPr>
            <p:cNvPr id="67" name="모서리가 둥근 직사각형 4"/>
            <p:cNvSpPr/>
            <p:nvPr/>
          </p:nvSpPr>
          <p:spPr bwMode="auto">
            <a:xfrm>
              <a:off x="1421316" y="4053569"/>
              <a:ext cx="5198560" cy="323865"/>
            </a:xfrm>
            <a:prstGeom prst="rect">
              <a:avLst/>
            </a:prstGeom>
            <a:grpFill/>
            <a:ln>
              <a:noFill/>
            </a:ln>
            <a:effectLst/>
            <a:scene3d>
              <a:camera prst="orthographicFront"/>
              <a:lightRig rig="flat" dir="t"/>
            </a:scene3d>
            <a:sp3d>
              <a:bevelT/>
            </a:sp3d>
          </p:spPr>
          <p:txBody>
            <a:bodyPr lIns="28136" tIns="28136" rIns="28136" bIns="28136" spcCol="1270" anchor="ctr"/>
            <a:lstStyle/>
            <a:p>
              <a:pPr defTabSz="457200">
                <a:defRPr/>
              </a:pPr>
              <a:r>
                <a:rPr lang="ko-KR" altLang="en-US" sz="2200" b="1" dirty="0">
                  <a:solidFill>
                    <a:srgbClr val="0000FF"/>
                  </a:solidFill>
                  <a:latin typeface="흥국씨앗 B" panose="020B0803000000000000" pitchFamily="50" charset="-127"/>
                  <a:ea typeface="흥국씨앗 B" panose="020B0803000000000000" pitchFamily="50" charset="-127"/>
                  <a:cs typeface="Arial" charset="0"/>
                  <a:sym typeface="맑은 고딕"/>
                </a:rPr>
                <a:t>고객 불만 시 신속하고 정확하게 응대</a:t>
              </a:r>
              <a:endParaRPr lang="en-US" altLang="ko-KR" sz="2200" b="1" dirty="0">
                <a:solidFill>
                  <a:srgbClr val="0000FF"/>
                </a:solidFill>
                <a:latin typeface="흥국씨앗 B" panose="020B0803000000000000" pitchFamily="50" charset="-127"/>
                <a:ea typeface="흥국씨앗 B" panose="020B0803000000000000" pitchFamily="50" charset="-127"/>
                <a:cs typeface="Arial" charset="0"/>
                <a:sym typeface="맑은 고딕"/>
              </a:endParaRPr>
            </a:p>
          </p:txBody>
        </p:sp>
        <p:sp>
          <p:nvSpPr>
            <p:cNvPr id="68" name="AutoShape 105"/>
            <p:cNvSpPr>
              <a:spLocks noChangeArrowheads="1"/>
            </p:cNvSpPr>
            <p:nvPr/>
          </p:nvSpPr>
          <p:spPr bwMode="gray">
            <a:xfrm>
              <a:off x="642938" y="4023082"/>
              <a:ext cx="496887" cy="398463"/>
            </a:xfrm>
            <a:prstGeom prst="roundRect">
              <a:avLst>
                <a:gd name="adj" fmla="val 10347"/>
              </a:avLst>
            </a:prstGeom>
            <a:grpFill/>
            <a:ln w="50800">
              <a:solidFill>
                <a:srgbClr val="3333FF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굴림" pitchFamily="50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굴림" pitchFamily="50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굴림" pitchFamily="50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굴림" pitchFamily="50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굴림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굴림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굴림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굴림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굴림" pitchFamily="50" charset="-127"/>
                </a:defRPr>
              </a:lvl9pPr>
            </a:lstStyle>
            <a:p>
              <a:pPr algn="ctr" defTabSz="457200" eaLnBrk="1" hangingPunct="1">
                <a:spcBef>
                  <a:spcPct val="50000"/>
                </a:spcBef>
                <a:defRPr/>
              </a:pPr>
              <a:r>
                <a:rPr kumimoji="0" lang="en-US" altLang="ko-KR" sz="2700" b="1" dirty="0">
                  <a:solidFill>
                    <a:srgbClr val="1F497D"/>
                  </a:solidFill>
                  <a:latin typeface="맑은 고딕" pitchFamily="50" charset="-127"/>
                  <a:ea typeface="맑은 고딕" pitchFamily="50" charset="-127"/>
                  <a:cs typeface="+mj-cs"/>
                  <a:sym typeface="맑은 고딕"/>
                </a:rPr>
                <a:t>9</a:t>
              </a:r>
            </a:p>
          </p:txBody>
        </p:sp>
        <p:sp>
          <p:nvSpPr>
            <p:cNvPr id="69" name="직사각형 68"/>
            <p:cNvSpPr/>
            <p:nvPr/>
          </p:nvSpPr>
          <p:spPr bwMode="auto">
            <a:xfrm>
              <a:off x="1239130" y="4456311"/>
              <a:ext cx="6823945" cy="333536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defTabSz="457200">
                <a:defRPr/>
              </a:pPr>
              <a:r>
                <a:rPr lang="en-US" altLang="ko-KR" sz="2000" dirty="0">
                  <a:solidFill>
                    <a:sysClr val="windowText" lastClr="000000"/>
                  </a:solidFill>
                  <a:latin typeface="흥국씨앗 M" panose="020B0603000000000000" pitchFamily="50" charset="-127"/>
                  <a:ea typeface="흥국씨앗 M" panose="020B0603000000000000" pitchFamily="50" charset="-127"/>
                  <a:cs typeface="Arial" charset="0"/>
                  <a:sym typeface="Wingdings" panose="05000000000000000000" pitchFamily="2" charset="2"/>
                </a:rPr>
                <a:t> </a:t>
              </a:r>
              <a:r>
                <a:rPr lang="ko-KR" altLang="en-US" sz="2000" dirty="0" err="1">
                  <a:solidFill>
                    <a:sysClr val="windowText" lastClr="000000"/>
                  </a:solidFill>
                  <a:latin typeface="흥국씨앗 M" panose="020B0603000000000000" pitchFamily="50" charset="-127"/>
                  <a:ea typeface="흥국씨앗 M" panose="020B0603000000000000" pitchFamily="50" charset="-127"/>
                  <a:cs typeface="Arial" charset="0"/>
                  <a:sym typeface="Wingdings" panose="05000000000000000000" pitchFamily="2" charset="2"/>
                </a:rPr>
                <a:t>고객불만은</a:t>
              </a:r>
              <a:r>
                <a:rPr lang="ko-KR" altLang="en-US" sz="2000" dirty="0">
                  <a:solidFill>
                    <a:sysClr val="windowText" lastClr="000000"/>
                  </a:solidFill>
                  <a:latin typeface="흥국씨앗 M" panose="020B0603000000000000" pitchFamily="50" charset="-127"/>
                  <a:ea typeface="흥국씨앗 M" panose="020B0603000000000000" pitchFamily="50" charset="-127"/>
                  <a:cs typeface="Arial" charset="0"/>
                  <a:sym typeface="Wingdings" panose="05000000000000000000" pitchFamily="2" charset="2"/>
                </a:rPr>
                <a:t> </a:t>
              </a:r>
              <a:r>
                <a:rPr lang="ko-KR" altLang="en-US" sz="2000" dirty="0" err="1">
                  <a:solidFill>
                    <a:sysClr val="windowText" lastClr="000000"/>
                  </a:solidFill>
                  <a:latin typeface="흥국씨앗 M" panose="020B0603000000000000" pitchFamily="50" charset="-127"/>
                  <a:ea typeface="흥국씨앗 M" panose="020B0603000000000000" pitchFamily="50" charset="-127"/>
                  <a:cs typeface="Arial" charset="0"/>
                  <a:sym typeface="Wingdings" panose="05000000000000000000" pitchFamily="2" charset="2"/>
                </a:rPr>
                <a:t>초기상담이</a:t>
              </a:r>
              <a:r>
                <a:rPr lang="ko-KR" altLang="en-US" sz="2000" dirty="0">
                  <a:solidFill>
                    <a:sysClr val="windowText" lastClr="000000"/>
                  </a:solidFill>
                  <a:latin typeface="흥국씨앗 M" panose="020B0603000000000000" pitchFamily="50" charset="-127"/>
                  <a:ea typeface="흥국씨앗 M" panose="020B0603000000000000" pitchFamily="50" charset="-127"/>
                  <a:cs typeface="Arial" charset="0"/>
                  <a:sym typeface="Wingdings" panose="05000000000000000000" pitchFamily="2" charset="2"/>
                </a:rPr>
                <a:t> 중요</a:t>
              </a:r>
              <a:r>
                <a:rPr lang="en-US" altLang="ko-KR" sz="2000" dirty="0">
                  <a:solidFill>
                    <a:sysClr val="windowText" lastClr="000000"/>
                  </a:solidFill>
                  <a:latin typeface="흥국씨앗 M" panose="020B0603000000000000" pitchFamily="50" charset="-127"/>
                  <a:ea typeface="흥국씨앗 M" panose="020B0603000000000000" pitchFamily="50" charset="-127"/>
                  <a:cs typeface="Arial" charset="0"/>
                  <a:sym typeface="Wingdings" panose="05000000000000000000" pitchFamily="2" charset="2"/>
                </a:rPr>
                <a:t>( </a:t>
              </a:r>
              <a:r>
                <a:rPr lang="ko-KR" altLang="en-US" sz="2000" dirty="0">
                  <a:solidFill>
                    <a:sysClr val="windowText" lastClr="000000"/>
                  </a:solidFill>
                  <a:latin typeface="흥국씨앗 M" panose="020B0603000000000000" pitchFamily="50" charset="-127"/>
                  <a:ea typeface="흥국씨앗 M" panose="020B0603000000000000" pitchFamily="50" charset="-127"/>
                  <a:cs typeface="Arial" charset="0"/>
                  <a:sym typeface="Wingdings" panose="05000000000000000000" pitchFamily="2" charset="2"/>
                </a:rPr>
                <a:t>휴대폰 통화 녹음</a:t>
              </a:r>
              <a:r>
                <a:rPr lang="en-US" altLang="ko-KR" sz="2000" dirty="0">
                  <a:solidFill>
                    <a:sysClr val="windowText" lastClr="000000"/>
                  </a:solidFill>
                  <a:latin typeface="흥국씨앗 M" panose="020B0603000000000000" pitchFamily="50" charset="-127"/>
                  <a:ea typeface="흥국씨앗 M" panose="020B0603000000000000" pitchFamily="50" charset="-127"/>
                  <a:cs typeface="Arial" charset="0"/>
                  <a:sym typeface="Wingdings" panose="05000000000000000000" pitchFamily="2" charset="2"/>
                </a:rPr>
                <a:t>, </a:t>
              </a:r>
              <a:r>
                <a:rPr lang="ko-KR" altLang="en-US" sz="2000" dirty="0">
                  <a:solidFill>
                    <a:sysClr val="windowText" lastClr="000000"/>
                  </a:solidFill>
                  <a:latin typeface="흥국씨앗 M" panose="020B0603000000000000" pitchFamily="50" charset="-127"/>
                  <a:ea typeface="흥국씨앗 M" panose="020B0603000000000000" pitchFamily="50" charset="-127"/>
                  <a:cs typeface="Arial" charset="0"/>
                  <a:sym typeface="Wingdings" panose="05000000000000000000" pitchFamily="2" charset="2"/>
                </a:rPr>
                <a:t>문자메시지</a:t>
              </a:r>
              <a:r>
                <a:rPr lang="en-US" altLang="ko-KR" sz="2000" dirty="0">
                  <a:solidFill>
                    <a:sysClr val="windowText" lastClr="000000"/>
                  </a:solidFill>
                  <a:latin typeface="흥국씨앗 M" panose="020B0603000000000000" pitchFamily="50" charset="-127"/>
                  <a:ea typeface="흥국씨앗 M" panose="020B0603000000000000" pitchFamily="50" charset="-127"/>
                  <a:cs typeface="Arial" charset="0"/>
                  <a:sym typeface="Wingdings" panose="05000000000000000000" pitchFamily="2" charset="2"/>
                </a:rPr>
                <a:t>, </a:t>
              </a:r>
              <a:r>
                <a:rPr lang="ko-KR" altLang="en-US" sz="2000" dirty="0" err="1">
                  <a:solidFill>
                    <a:sysClr val="windowText" lastClr="000000"/>
                  </a:solidFill>
                  <a:latin typeface="흥국씨앗 M" panose="020B0603000000000000" pitchFamily="50" charset="-127"/>
                  <a:ea typeface="흥국씨앗 M" panose="020B0603000000000000" pitchFamily="50" charset="-127"/>
                  <a:cs typeface="Arial" charset="0"/>
                  <a:sym typeface="Wingdings" panose="05000000000000000000" pitchFamily="2" charset="2"/>
                </a:rPr>
                <a:t>카톡</a:t>
              </a:r>
              <a:r>
                <a:rPr lang="ko-KR" altLang="en-US" sz="2000" dirty="0">
                  <a:solidFill>
                    <a:sysClr val="windowText" lastClr="000000"/>
                  </a:solidFill>
                  <a:latin typeface="흥국씨앗 M" panose="020B0603000000000000" pitchFamily="50" charset="-127"/>
                  <a:ea typeface="흥국씨앗 M" panose="020B0603000000000000" pitchFamily="50" charset="-127"/>
                  <a:cs typeface="Arial" charset="0"/>
                  <a:sym typeface="Wingdings" panose="05000000000000000000" pitchFamily="2" charset="2"/>
                </a:rPr>
                <a:t> 등 주의 </a:t>
              </a:r>
              <a:r>
                <a:rPr lang="en-US" altLang="ko-KR" sz="2000" dirty="0">
                  <a:solidFill>
                    <a:sysClr val="windowText" lastClr="000000"/>
                  </a:solidFill>
                  <a:latin typeface="흥국씨앗 M" panose="020B0603000000000000" pitchFamily="50" charset="-127"/>
                  <a:ea typeface="흥국씨앗 M" panose="020B0603000000000000" pitchFamily="50" charset="-127"/>
                  <a:cs typeface="Arial" charset="0"/>
                  <a:sym typeface="Wingdings" panose="05000000000000000000" pitchFamily="2" charset="2"/>
                </a:rPr>
                <a:t>)</a:t>
              </a:r>
              <a:endParaRPr lang="en-US" altLang="ko-KR" sz="2000" dirty="0">
                <a:solidFill>
                  <a:sysClr val="windowText" lastClr="000000"/>
                </a:solidFill>
                <a:latin typeface="흥국씨앗 M" panose="020B0603000000000000" pitchFamily="50" charset="-127"/>
                <a:ea typeface="흥국씨앗 M" panose="020B0603000000000000" pitchFamily="50" charset="-127"/>
                <a:cs typeface="Arial" charset="0"/>
                <a:sym typeface="맑은 고딕"/>
              </a:endParaRPr>
            </a:p>
          </p:txBody>
        </p:sp>
        <p:sp>
          <p:nvSpPr>
            <p:cNvPr id="70" name="모서리가 둥근 직사각형 69"/>
            <p:cNvSpPr/>
            <p:nvPr/>
          </p:nvSpPr>
          <p:spPr bwMode="auto">
            <a:xfrm>
              <a:off x="1231892" y="5050471"/>
              <a:ext cx="6833571" cy="398794"/>
            </a:xfrm>
            <a:prstGeom prst="roundRect">
              <a:avLst/>
            </a:prstGeom>
            <a:grpFill/>
            <a:ln>
              <a:noFill/>
            </a:ln>
            <a:effectLst>
              <a:glow rad="63500">
                <a:srgbClr val="5B9BD5">
                  <a:satMod val="175000"/>
                  <a:alpha val="40000"/>
                </a:srgbClr>
              </a:glow>
              <a:outerShdw blurRad="40000" dist="20000" dir="5400000" rotWithShape="0">
                <a:srgbClr val="000000">
                  <a:alpha val="38000"/>
                </a:srgbClr>
              </a:outerShdw>
            </a:effectLst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</p:sp>
        <p:sp>
          <p:nvSpPr>
            <p:cNvPr id="71" name="모서리가 둥근 직사각형 4"/>
            <p:cNvSpPr/>
            <p:nvPr/>
          </p:nvSpPr>
          <p:spPr bwMode="auto">
            <a:xfrm>
              <a:off x="1421316" y="5081124"/>
              <a:ext cx="5198560" cy="323865"/>
            </a:xfrm>
            <a:prstGeom prst="rect">
              <a:avLst/>
            </a:prstGeom>
            <a:grpFill/>
            <a:ln>
              <a:noFill/>
            </a:ln>
            <a:effectLst/>
            <a:scene3d>
              <a:camera prst="orthographicFront"/>
              <a:lightRig rig="flat" dir="t"/>
            </a:scene3d>
            <a:sp3d>
              <a:bevelT/>
            </a:sp3d>
          </p:spPr>
          <p:txBody>
            <a:bodyPr lIns="28136" tIns="28136" rIns="28136" bIns="28136" spcCol="1270" anchor="ctr"/>
            <a:lstStyle/>
            <a:p>
              <a:pPr defTabSz="457200">
                <a:defRPr/>
              </a:pPr>
              <a:r>
                <a:rPr lang="ko-KR" altLang="en-US" sz="2200" b="1" dirty="0">
                  <a:solidFill>
                    <a:srgbClr val="0000FF"/>
                  </a:solidFill>
                  <a:latin typeface="흥국씨앗 B" panose="020B0803000000000000" pitchFamily="50" charset="-127"/>
                  <a:ea typeface="흥국씨앗 B" panose="020B0803000000000000" pitchFamily="50" charset="-127"/>
                  <a:cs typeface="Arial" charset="0"/>
                  <a:sym typeface="맑은 고딕"/>
                </a:rPr>
                <a:t>이 시간에도 내가 체결한 계약은 누군가에게 검증 받고 있다</a:t>
              </a:r>
              <a:endParaRPr lang="en-US" altLang="ko-KR" sz="2200" b="1" dirty="0">
                <a:solidFill>
                  <a:srgbClr val="0000FF"/>
                </a:solidFill>
                <a:latin typeface="흥국씨앗 B" panose="020B0803000000000000" pitchFamily="50" charset="-127"/>
                <a:ea typeface="흥국씨앗 B" panose="020B0803000000000000" pitchFamily="50" charset="-127"/>
                <a:cs typeface="Arial" charset="0"/>
                <a:sym typeface="맑은 고딕"/>
              </a:endParaRPr>
            </a:p>
          </p:txBody>
        </p:sp>
        <p:sp>
          <p:nvSpPr>
            <p:cNvPr id="72" name="AutoShape 105"/>
            <p:cNvSpPr>
              <a:spLocks noChangeArrowheads="1"/>
            </p:cNvSpPr>
            <p:nvPr/>
          </p:nvSpPr>
          <p:spPr bwMode="gray">
            <a:xfrm>
              <a:off x="642938" y="5050637"/>
              <a:ext cx="496887" cy="398463"/>
            </a:xfrm>
            <a:prstGeom prst="roundRect">
              <a:avLst>
                <a:gd name="adj" fmla="val 10347"/>
              </a:avLst>
            </a:prstGeom>
            <a:grpFill/>
            <a:ln w="50800">
              <a:solidFill>
                <a:srgbClr val="3333FF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굴림" pitchFamily="50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굴림" pitchFamily="50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굴림" pitchFamily="50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굴림" pitchFamily="50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굴림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굴림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굴림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굴림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굴림" pitchFamily="50" charset="-127"/>
                </a:defRPr>
              </a:lvl9pPr>
            </a:lstStyle>
            <a:p>
              <a:pPr algn="ctr" defTabSz="457200" eaLnBrk="1" hangingPunct="1">
                <a:spcBef>
                  <a:spcPct val="50000"/>
                </a:spcBef>
                <a:defRPr/>
              </a:pPr>
              <a:r>
                <a:rPr kumimoji="0" lang="en-US" altLang="ko-KR" sz="2700" b="1" dirty="0">
                  <a:solidFill>
                    <a:srgbClr val="1F497D"/>
                  </a:solidFill>
                  <a:latin typeface="맑은 고딕" pitchFamily="50" charset="-127"/>
                  <a:ea typeface="맑은 고딕" pitchFamily="50" charset="-127"/>
                  <a:cs typeface="+mj-cs"/>
                  <a:sym typeface="맑은 고딕"/>
                </a:rPr>
                <a:t>10</a:t>
              </a:r>
            </a:p>
          </p:txBody>
        </p:sp>
        <p:sp>
          <p:nvSpPr>
            <p:cNvPr id="73" name="직사각형 72"/>
            <p:cNvSpPr/>
            <p:nvPr/>
          </p:nvSpPr>
          <p:spPr bwMode="auto">
            <a:xfrm>
              <a:off x="1239130" y="5483866"/>
              <a:ext cx="6823945" cy="333536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defTabSz="457200">
                <a:defRPr/>
              </a:pPr>
              <a:r>
                <a:rPr lang="en-US" altLang="ko-KR" sz="2000" dirty="0">
                  <a:solidFill>
                    <a:sysClr val="windowText" lastClr="000000"/>
                  </a:solidFill>
                  <a:latin typeface="흥국씨앗 M" panose="020B0603000000000000" pitchFamily="50" charset="-127"/>
                  <a:ea typeface="흥국씨앗 M" panose="020B0603000000000000" pitchFamily="50" charset="-127"/>
                  <a:cs typeface="Arial" charset="0"/>
                  <a:sym typeface="Wingdings" panose="05000000000000000000" pitchFamily="2" charset="2"/>
                </a:rPr>
                <a:t> </a:t>
              </a:r>
              <a:r>
                <a:rPr lang="ko-KR" altLang="en-US" sz="2000" dirty="0" err="1">
                  <a:solidFill>
                    <a:sysClr val="windowText" lastClr="000000"/>
                  </a:solidFill>
                  <a:latin typeface="흥국씨앗 M" panose="020B0603000000000000" pitchFamily="50" charset="-127"/>
                  <a:ea typeface="흥국씨앗 M" panose="020B0603000000000000" pitchFamily="50" charset="-127"/>
                  <a:cs typeface="Arial" charset="0"/>
                  <a:sym typeface="Wingdings" panose="05000000000000000000" pitchFamily="2" charset="2"/>
                </a:rPr>
                <a:t>주변설계사</a:t>
              </a:r>
              <a:r>
                <a:rPr lang="en-US" altLang="ko-KR" sz="2000" dirty="0">
                  <a:solidFill>
                    <a:sysClr val="windowText" lastClr="000000"/>
                  </a:solidFill>
                  <a:latin typeface="흥국씨앗 M" panose="020B0603000000000000" pitchFamily="50" charset="-127"/>
                  <a:ea typeface="흥국씨앗 M" panose="020B0603000000000000" pitchFamily="50" charset="-127"/>
                  <a:cs typeface="Arial" charset="0"/>
                  <a:sym typeface="Wingdings" panose="05000000000000000000" pitchFamily="2" charset="2"/>
                </a:rPr>
                <a:t>, </a:t>
              </a:r>
              <a:r>
                <a:rPr lang="ko-KR" altLang="en-US" sz="2000" dirty="0">
                  <a:solidFill>
                    <a:sysClr val="windowText" lastClr="000000"/>
                  </a:solidFill>
                  <a:latin typeface="흥국씨앗 M" panose="020B0603000000000000" pitchFamily="50" charset="-127"/>
                  <a:ea typeface="흥국씨앗 M" panose="020B0603000000000000" pitchFamily="50" charset="-127"/>
                  <a:cs typeface="Arial" charset="0"/>
                  <a:sym typeface="Wingdings" panose="05000000000000000000" pitchFamily="2" charset="2"/>
                </a:rPr>
                <a:t>가족 및 지인</a:t>
              </a:r>
              <a:r>
                <a:rPr lang="en-US" altLang="ko-KR" sz="2000" dirty="0">
                  <a:solidFill>
                    <a:sysClr val="windowText" lastClr="000000"/>
                  </a:solidFill>
                  <a:latin typeface="흥국씨앗 M" panose="020B0603000000000000" pitchFamily="50" charset="-127"/>
                  <a:ea typeface="흥국씨앗 M" panose="020B0603000000000000" pitchFamily="50" charset="-127"/>
                  <a:cs typeface="Arial" charset="0"/>
                  <a:sym typeface="Wingdings" panose="05000000000000000000" pitchFamily="2" charset="2"/>
                </a:rPr>
                <a:t>, </a:t>
              </a:r>
              <a:r>
                <a:rPr lang="ko-KR" altLang="en-US" sz="2000" dirty="0">
                  <a:solidFill>
                    <a:sysClr val="windowText" lastClr="000000"/>
                  </a:solidFill>
                  <a:latin typeface="흥국씨앗 M" panose="020B0603000000000000" pitchFamily="50" charset="-127"/>
                  <a:ea typeface="흥국씨앗 M" panose="020B0603000000000000" pitchFamily="50" charset="-127"/>
                  <a:cs typeface="Arial" charset="0"/>
                  <a:sym typeface="Wingdings" panose="05000000000000000000" pitchFamily="2" charset="2"/>
                </a:rPr>
                <a:t>전문 브로커</a:t>
              </a:r>
              <a:r>
                <a:rPr lang="en-US" altLang="ko-KR" sz="2000" dirty="0">
                  <a:solidFill>
                    <a:sysClr val="windowText" lastClr="000000"/>
                  </a:solidFill>
                  <a:latin typeface="흥국씨앗 M" panose="020B0603000000000000" pitchFamily="50" charset="-127"/>
                  <a:ea typeface="흥국씨앗 M" panose="020B0603000000000000" pitchFamily="50" charset="-127"/>
                  <a:cs typeface="Arial" charset="0"/>
                  <a:sym typeface="Wingdings" panose="05000000000000000000" pitchFamily="2" charset="2"/>
                </a:rPr>
                <a:t>, </a:t>
              </a:r>
              <a:r>
                <a:rPr lang="ko-KR" altLang="en-US" sz="2000" dirty="0">
                  <a:solidFill>
                    <a:sysClr val="windowText" lastClr="000000"/>
                  </a:solidFill>
                  <a:latin typeface="흥국씨앗 M" panose="020B0603000000000000" pitchFamily="50" charset="-127"/>
                  <a:ea typeface="흥국씨앗 M" panose="020B0603000000000000" pitchFamily="50" charset="-127"/>
                  <a:cs typeface="Arial" charset="0"/>
                  <a:sym typeface="Wingdings" panose="05000000000000000000" pitchFamily="2" charset="2"/>
                </a:rPr>
                <a:t>인터넷 및 </a:t>
              </a:r>
              <a:r>
                <a:rPr lang="en-US" altLang="ko-KR" sz="2000" dirty="0">
                  <a:solidFill>
                    <a:sysClr val="windowText" lastClr="000000"/>
                  </a:solidFill>
                  <a:latin typeface="흥국씨앗 M" panose="020B0603000000000000" pitchFamily="50" charset="-127"/>
                  <a:ea typeface="흥국씨앗 M" panose="020B0603000000000000" pitchFamily="50" charset="-127"/>
                  <a:cs typeface="Arial" charset="0"/>
                  <a:sym typeface="Wingdings" panose="05000000000000000000" pitchFamily="2" charset="2"/>
                </a:rPr>
                <a:t>SNS, </a:t>
              </a:r>
              <a:r>
                <a:rPr lang="ko-KR" altLang="en-US" sz="2000" dirty="0">
                  <a:solidFill>
                    <a:sysClr val="windowText" lastClr="000000"/>
                  </a:solidFill>
                  <a:latin typeface="흥국씨앗 M" panose="020B0603000000000000" pitchFamily="50" charset="-127"/>
                  <a:ea typeface="흥국씨앗 M" panose="020B0603000000000000" pitchFamily="50" charset="-127"/>
                  <a:cs typeface="Arial" charset="0"/>
                  <a:sym typeface="Wingdings" panose="05000000000000000000" pitchFamily="2" charset="2"/>
                </a:rPr>
                <a:t>방송</a:t>
              </a:r>
              <a:r>
                <a:rPr lang="en-US" altLang="ko-KR" sz="2000" dirty="0">
                  <a:solidFill>
                    <a:sysClr val="windowText" lastClr="000000"/>
                  </a:solidFill>
                  <a:latin typeface="흥국씨앗 M" panose="020B0603000000000000" pitchFamily="50" charset="-127"/>
                  <a:ea typeface="흥국씨앗 M" panose="020B0603000000000000" pitchFamily="50" charset="-127"/>
                  <a:cs typeface="Arial" charset="0"/>
                  <a:sym typeface="Wingdings" panose="05000000000000000000" pitchFamily="2" charset="2"/>
                </a:rPr>
                <a:t> </a:t>
              </a:r>
              <a:r>
                <a:rPr lang="ko-KR" altLang="en-US" sz="2000" dirty="0">
                  <a:solidFill>
                    <a:sysClr val="windowText" lastClr="000000"/>
                  </a:solidFill>
                  <a:latin typeface="흥국씨앗 M" panose="020B0603000000000000" pitchFamily="50" charset="-127"/>
                  <a:ea typeface="흥국씨앗 M" panose="020B0603000000000000" pitchFamily="50" charset="-127"/>
                  <a:cs typeface="Arial" charset="0"/>
                  <a:sym typeface="Wingdings" panose="05000000000000000000" pitchFamily="2" charset="2"/>
                </a:rPr>
                <a:t>및 언론 등</a:t>
              </a:r>
              <a:endParaRPr lang="en-US" altLang="ko-KR" sz="2000" dirty="0">
                <a:solidFill>
                  <a:sysClr val="windowText" lastClr="000000"/>
                </a:solidFill>
                <a:latin typeface="흥국씨앗 M" panose="020B0603000000000000" pitchFamily="50" charset="-127"/>
                <a:ea typeface="흥국씨앗 M" panose="020B0603000000000000" pitchFamily="50" charset="-127"/>
                <a:cs typeface="Arial" charset="0"/>
                <a:sym typeface="맑은 고딕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64693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텍스트 개체 틀 1"/>
          <p:cNvSpPr txBox="1">
            <a:spLocks/>
          </p:cNvSpPr>
          <p:nvPr/>
        </p:nvSpPr>
        <p:spPr>
          <a:xfrm>
            <a:off x="266700" y="112361"/>
            <a:ext cx="6424246" cy="240066"/>
          </a:xfrm>
          <a:prstGeom prst="rect">
            <a:avLst/>
          </a:prstGeom>
        </p:spPr>
        <p:txBody>
          <a:bodyPr/>
          <a:lstStyle>
            <a:lvl1pPr marL="685800" marR="0" indent="-685800" algn="ctr" defTabSz="1828800" latinLnBrk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6400" b="0" i="0" u="none" strike="noStrike" cap="none" spc="-300" baseline="0">
                <a:ln>
                  <a:noFill/>
                </a:ln>
                <a:solidFill>
                  <a:srgbClr val="000000"/>
                </a:solidFill>
                <a:uFillTx/>
                <a:latin typeface="KoPubWorld돋움체 Bold"/>
                <a:ea typeface="KoPubWorld돋움체 Bold"/>
                <a:cs typeface="KoPubWorld돋움체 Bold"/>
                <a:sym typeface="KoPubWorld돋움체 Bold"/>
              </a:defRPr>
            </a:lvl1pPr>
            <a:lvl2pPr marL="1110342" marR="0" indent="-653142" algn="ctr" defTabSz="1828800" latinLnBrk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–"/>
              <a:tabLst/>
              <a:defRPr sz="6400" b="0" i="0" u="none" strike="noStrike" cap="none" spc="-300" baseline="0">
                <a:ln>
                  <a:noFill/>
                </a:ln>
                <a:solidFill>
                  <a:srgbClr val="000000"/>
                </a:solidFill>
                <a:uFillTx/>
                <a:latin typeface="KoPubWorld돋움체 Bold"/>
                <a:ea typeface="KoPubWorld돋움체 Bold"/>
                <a:cs typeface="KoPubWorld돋움체 Bold"/>
                <a:sym typeface="KoPubWorld돋움체 Bold"/>
              </a:defRPr>
            </a:lvl2pPr>
            <a:lvl3pPr marL="1524000" marR="0" indent="-609600" algn="ctr" defTabSz="1828800" latinLnBrk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6400" b="0" i="0" u="none" strike="noStrike" cap="none" spc="-300" baseline="0">
                <a:ln>
                  <a:noFill/>
                </a:ln>
                <a:solidFill>
                  <a:srgbClr val="000000"/>
                </a:solidFill>
                <a:uFillTx/>
                <a:latin typeface="KoPubWorld돋움체 Bold"/>
                <a:ea typeface="KoPubWorld돋움체 Bold"/>
                <a:cs typeface="KoPubWorld돋움체 Bold"/>
                <a:sym typeface="KoPubWorld돋움체 Bold"/>
              </a:defRPr>
            </a:lvl3pPr>
            <a:lvl4pPr marL="2103120" marR="0" indent="-731520" algn="ctr" defTabSz="1828800" latinLnBrk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–"/>
              <a:tabLst/>
              <a:defRPr sz="6400" b="0" i="0" u="none" strike="noStrike" cap="none" spc="-300" baseline="0">
                <a:ln>
                  <a:noFill/>
                </a:ln>
                <a:solidFill>
                  <a:srgbClr val="000000"/>
                </a:solidFill>
                <a:uFillTx/>
                <a:latin typeface="KoPubWorld돋움체 Bold"/>
                <a:ea typeface="KoPubWorld돋움체 Bold"/>
                <a:cs typeface="KoPubWorld돋움체 Bold"/>
                <a:sym typeface="KoPubWorld돋움체 Bold"/>
              </a:defRPr>
            </a:lvl4pPr>
            <a:lvl5pPr marL="2560320" marR="0" indent="-731520" algn="ctr" defTabSz="1828800" latinLnBrk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»"/>
              <a:tabLst/>
              <a:defRPr sz="6400" b="0" i="0" u="none" strike="noStrike" cap="none" spc="-300" baseline="0">
                <a:ln>
                  <a:noFill/>
                </a:ln>
                <a:solidFill>
                  <a:srgbClr val="000000"/>
                </a:solidFill>
                <a:uFillTx/>
                <a:latin typeface="KoPubWorld돋움체 Bold"/>
                <a:ea typeface="KoPubWorld돋움체 Bold"/>
                <a:cs typeface="KoPubWorld돋움체 Bold"/>
                <a:sym typeface="KoPubWorld돋움체 Bold"/>
              </a:defRPr>
            </a:lvl5pPr>
            <a:lvl6pPr marL="3017520" marR="0" indent="-731520" algn="ctr" defTabSz="1828800" latinLnBrk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6400" b="0" i="0" u="none" strike="noStrike" cap="none" spc="-300" baseline="0">
                <a:ln>
                  <a:noFill/>
                </a:ln>
                <a:solidFill>
                  <a:srgbClr val="000000"/>
                </a:solidFill>
                <a:uFillTx/>
                <a:latin typeface="KoPubWorld돋움체 Bold"/>
                <a:ea typeface="KoPubWorld돋움체 Bold"/>
                <a:cs typeface="KoPubWorld돋움체 Bold"/>
                <a:sym typeface="KoPubWorld돋움체 Bold"/>
              </a:defRPr>
            </a:lvl6pPr>
            <a:lvl7pPr marL="3474720" marR="0" indent="-731520" algn="ctr" defTabSz="1828800" latinLnBrk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6400" b="0" i="0" u="none" strike="noStrike" cap="none" spc="-300" baseline="0">
                <a:ln>
                  <a:noFill/>
                </a:ln>
                <a:solidFill>
                  <a:srgbClr val="000000"/>
                </a:solidFill>
                <a:uFillTx/>
                <a:latin typeface="KoPubWorld돋움체 Bold"/>
                <a:ea typeface="KoPubWorld돋움체 Bold"/>
                <a:cs typeface="KoPubWorld돋움체 Bold"/>
                <a:sym typeface="KoPubWorld돋움체 Bold"/>
              </a:defRPr>
            </a:lvl7pPr>
            <a:lvl8pPr marL="3931920" marR="0" indent="-731520" algn="ctr" defTabSz="1828800" latinLnBrk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6400" b="0" i="0" u="none" strike="noStrike" cap="none" spc="-300" baseline="0">
                <a:ln>
                  <a:noFill/>
                </a:ln>
                <a:solidFill>
                  <a:srgbClr val="000000"/>
                </a:solidFill>
                <a:uFillTx/>
                <a:latin typeface="KoPubWorld돋움체 Bold"/>
                <a:ea typeface="KoPubWorld돋움체 Bold"/>
                <a:cs typeface="KoPubWorld돋움체 Bold"/>
                <a:sym typeface="KoPubWorld돋움체 Bold"/>
              </a:defRPr>
            </a:lvl8pPr>
            <a:lvl9pPr marL="4389120" marR="0" indent="-731520" algn="ctr" defTabSz="1828800" latinLnBrk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6400" b="0" i="0" u="none" strike="noStrike" cap="none" spc="-300" baseline="0">
                <a:ln>
                  <a:noFill/>
                </a:ln>
                <a:solidFill>
                  <a:srgbClr val="000000"/>
                </a:solidFill>
                <a:uFillTx/>
                <a:latin typeface="KoPubWorld돋움체 Bold"/>
                <a:ea typeface="KoPubWorld돋움체 Bold"/>
                <a:cs typeface="KoPubWorld돋움체 Bold"/>
                <a:sym typeface="KoPubWorld돋움체 Bold"/>
              </a:defRPr>
            </a:lvl9pPr>
          </a:lstStyle>
          <a:p>
            <a:pPr marL="342900" indent="-342900" algn="l" defTabSz="914400">
              <a:spcBef>
                <a:spcPts val="750"/>
              </a:spcBef>
              <a:defRPr/>
            </a:pPr>
            <a:r>
              <a:rPr lang="ko-KR" altLang="en-US" sz="3200" kern="0" spc="-150" dirty="0">
                <a:latin typeface="흥국씨앗 B" panose="020B0803000000000000" pitchFamily="50" charset="-127"/>
                <a:ea typeface="흥국씨앗 B" panose="020B0803000000000000" pitchFamily="50" charset="-127"/>
              </a:rPr>
              <a:t>이것만은 꼭 지켜주세요</a:t>
            </a:r>
            <a:r>
              <a:rPr lang="en-US" altLang="ko-KR" sz="3200" kern="0" spc="-150" dirty="0">
                <a:latin typeface="흥국씨앗 B" panose="020B0803000000000000" pitchFamily="50" charset="-127"/>
                <a:ea typeface="흥국씨앗 B" panose="020B0803000000000000" pitchFamily="50" charset="-127"/>
              </a:rPr>
              <a:t>…</a:t>
            </a:r>
            <a:endParaRPr lang="ko-KR" altLang="en-US" sz="3200" kern="0" spc="-150" dirty="0"/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/>
          </p:nvPr>
        </p:nvGraphicFramePr>
        <p:xfrm>
          <a:off x="395654" y="1028699"/>
          <a:ext cx="11315698" cy="528417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70636">
                  <a:extLst>
                    <a:ext uri="{9D8B030D-6E8A-4147-A177-3AD203B41FA5}">
                      <a16:colId xmlns:a16="http://schemas.microsoft.com/office/drawing/2014/main" val="105794728"/>
                    </a:ext>
                  </a:extLst>
                </a:gridCol>
                <a:gridCol w="8845062">
                  <a:extLst>
                    <a:ext uri="{9D8B030D-6E8A-4147-A177-3AD203B41FA5}">
                      <a16:colId xmlns:a16="http://schemas.microsoft.com/office/drawing/2014/main" val="9203336"/>
                    </a:ext>
                  </a:extLst>
                </a:gridCol>
              </a:tblGrid>
              <a:tr h="481727">
                <a:tc>
                  <a:txBody>
                    <a:bodyPr/>
                    <a:lstStyle/>
                    <a:p>
                      <a:pPr marL="0" marR="0" indent="0" algn="ctr" defTabSz="18288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600" b="1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구분</a:t>
                      </a:r>
                      <a:endParaRPr kumimoji="1" lang="ko-KR" altLang="en-US" sz="1600" b="1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FillTx/>
                        <a:latin typeface="흥국씨앗 L" panose="020B0303000000000000" pitchFamily="50" charset="-127"/>
                        <a:ea typeface="흥국씨앗 L" panose="020B0303000000000000" pitchFamily="50" charset="-127"/>
                        <a:cs typeface="+mn-cs"/>
                      </a:endParaRPr>
                    </a:p>
                  </a:txBody>
                  <a:tcPr marL="45720" marR="45720" marT="22860" marB="2286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kumimoji="1" lang="ko-KR" altLang="en-US" sz="16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내용 및 </a:t>
                      </a:r>
                      <a:r>
                        <a:rPr kumimoji="1" lang="ko-KR" altLang="en-US" sz="1600" b="0" i="0" u="none" strike="noStrike" kern="1200" cap="none" spc="0" normalizeH="0" baseline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미이행사례</a:t>
                      </a:r>
                      <a:endParaRPr kumimoji="1" lang="ko-KR" altLang="en-US" sz="16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FillTx/>
                        <a:latin typeface="흥국씨앗 L" panose="020B0303000000000000" pitchFamily="50" charset="-127"/>
                        <a:ea typeface="흥국씨앗 L" panose="020B0303000000000000" pitchFamily="50" charset="-127"/>
                        <a:cs typeface="+mn-cs"/>
                      </a:endParaRPr>
                    </a:p>
                  </a:txBody>
                  <a:tcPr marL="45720" marR="45720" marT="22860" marB="2286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07339"/>
                  </a:ext>
                </a:extLst>
              </a:tr>
              <a:tr h="1173772">
                <a:tc>
                  <a:txBody>
                    <a:bodyPr/>
                    <a:lstStyle/>
                    <a:p>
                      <a:pPr marL="0" marR="0" indent="0" algn="ctr" defTabSz="18288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600" b="1" i="0" u="none" strike="noStrike" kern="1200" cap="none" spc="0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중복계약</a:t>
                      </a:r>
                      <a:r>
                        <a:rPr kumimoji="1" lang="ko-KR" altLang="en-US" sz="1600" b="1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 체결 확인 의무</a:t>
                      </a:r>
                      <a:endParaRPr kumimoji="1" lang="en-US" altLang="ko-KR" sz="1600" b="1" i="0" u="none" strike="noStrike" kern="1200" cap="none" spc="0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FillTx/>
                        <a:latin typeface="흥국씨앗 L" panose="020B0303000000000000" pitchFamily="50" charset="-127"/>
                        <a:ea typeface="흥국씨앗 L" panose="020B0303000000000000" pitchFamily="50" charset="-127"/>
                        <a:cs typeface="+mn-cs"/>
                      </a:endParaRPr>
                    </a:p>
                    <a:p>
                      <a:pPr marL="0" marR="0" indent="0" algn="ctr" defTabSz="18288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600" b="1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반드시 이행</a:t>
                      </a:r>
                      <a:r>
                        <a:rPr kumimoji="1" lang="en-US" altLang="ko-KR" sz="1600" b="1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!</a:t>
                      </a:r>
                      <a:endParaRPr kumimoji="1" lang="ko-KR" altLang="en-US" sz="1600" b="1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FillTx/>
                        <a:latin typeface="흥국씨앗 L" panose="020B0303000000000000" pitchFamily="50" charset="-127"/>
                        <a:ea typeface="흥국씨앗 L" panose="020B0303000000000000" pitchFamily="50" charset="-127"/>
                        <a:cs typeface="+mn-cs"/>
                      </a:endParaRPr>
                    </a:p>
                  </a:txBody>
                  <a:tcPr marL="45720" marR="45720" marT="22860" marB="2286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kumimoji="1" lang="ko-KR" altLang="en-US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○ 보험회사 또는 보험의 모집에 종사하는 자는 대통령령으로 정하는 보험계약을 모집하기 전에 보험계약자가 되려는 자의 동의를 얻어</a:t>
                      </a:r>
                    </a:p>
                    <a:p>
                      <a:pPr algn="l" latinLnBrk="1"/>
                      <a:r>
                        <a:rPr kumimoji="1" lang="ko-KR" altLang="en-US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    모집하고자 하는 보험계약과 동일한 위험을 보장하는 보험계약을 체결하고 있는지를 확인하여야 하며 확인한 내용을 보험계약자가</a:t>
                      </a:r>
                    </a:p>
                    <a:p>
                      <a:pPr algn="l" latinLnBrk="1"/>
                      <a:r>
                        <a:rPr kumimoji="1" lang="ko-KR" altLang="en-US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    되려는 자에게 즉시 알려야 한다</a:t>
                      </a:r>
                      <a:r>
                        <a:rPr kumimoji="1" lang="en-US" altLang="ko-KR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.</a:t>
                      </a:r>
                    </a:p>
                    <a:p>
                      <a:pPr algn="l" latinLnBrk="1"/>
                      <a:endParaRPr kumimoji="1" lang="en-US" altLang="ko-KR" sz="1200" b="0" i="0" u="none" strike="noStrike" kern="1200" cap="none" spc="0" normalizeH="0" baseline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FillTx/>
                        <a:latin typeface="흥국씨앗 L" panose="020B0303000000000000" pitchFamily="50" charset="-127"/>
                        <a:ea typeface="흥국씨앗 L" panose="020B0303000000000000" pitchFamily="50" charset="-127"/>
                        <a:cs typeface="+mn-cs"/>
                      </a:endParaRPr>
                    </a:p>
                    <a:p>
                      <a:pPr algn="l" latinLnBrk="1"/>
                      <a:r>
                        <a:rPr kumimoji="1" lang="en-US" altLang="ko-KR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※ </a:t>
                      </a:r>
                      <a:r>
                        <a:rPr kumimoji="1" lang="ko-KR" altLang="en-US" sz="1200" b="0" i="0" u="none" strike="noStrike" kern="1200" cap="none" spc="0" normalizeH="0" baseline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보험업법</a:t>
                      </a:r>
                      <a:r>
                        <a:rPr kumimoji="1" lang="ko-KR" altLang="en-US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 제</a:t>
                      </a:r>
                      <a:r>
                        <a:rPr kumimoji="1" lang="en-US" altLang="ko-KR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95</a:t>
                      </a:r>
                      <a:r>
                        <a:rPr kumimoji="1" lang="ko-KR" altLang="en-US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조의</a:t>
                      </a:r>
                      <a:r>
                        <a:rPr kumimoji="1" lang="en-US" altLang="ko-KR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5 </a:t>
                      </a:r>
                      <a:r>
                        <a:rPr kumimoji="1" lang="ko-KR" altLang="en-US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위반</a:t>
                      </a:r>
                      <a:r>
                        <a:rPr kumimoji="1" lang="en-US" altLang="ko-KR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, </a:t>
                      </a:r>
                      <a:r>
                        <a:rPr kumimoji="1" lang="ko-KR" altLang="en-US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보험업법시행령 제</a:t>
                      </a:r>
                      <a:r>
                        <a:rPr kumimoji="1" lang="en-US" altLang="ko-KR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42</a:t>
                      </a:r>
                      <a:r>
                        <a:rPr kumimoji="1" lang="ko-KR" altLang="en-US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조의 </a:t>
                      </a:r>
                      <a:r>
                        <a:rPr kumimoji="1" lang="en-US" altLang="ko-KR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5</a:t>
                      </a:r>
                      <a:endParaRPr kumimoji="1" lang="ko-KR" altLang="en-US" sz="12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FillTx/>
                        <a:latin typeface="흥국씨앗 L" panose="020B0303000000000000" pitchFamily="50" charset="-127"/>
                        <a:ea typeface="흥국씨앗 L" panose="020B0303000000000000" pitchFamily="50" charset="-127"/>
                        <a:cs typeface="+mn-cs"/>
                      </a:endParaRPr>
                    </a:p>
                  </a:txBody>
                  <a:tcPr marL="45720" marR="45720" marT="22860" marB="22860" anchor="ctr"/>
                </a:tc>
                <a:extLst>
                  <a:ext uri="{0D108BD9-81ED-4DB2-BD59-A6C34878D82A}">
                    <a16:rowId xmlns:a16="http://schemas.microsoft.com/office/drawing/2014/main" val="3726054349"/>
                  </a:ext>
                </a:extLst>
              </a:tr>
              <a:tr h="1367660">
                <a:tc>
                  <a:txBody>
                    <a:bodyPr/>
                    <a:lstStyle/>
                    <a:p>
                      <a:pPr marL="0" marR="0" indent="0" algn="ctr" defTabSz="18288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6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개인</a:t>
                      </a:r>
                      <a:r>
                        <a:rPr kumimoji="1" lang="en-US" altLang="ko-KR" sz="16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(</a:t>
                      </a:r>
                      <a:r>
                        <a:rPr kumimoji="1" lang="ko-KR" altLang="en-US" sz="16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신용</a:t>
                      </a:r>
                      <a:r>
                        <a:rPr kumimoji="1" lang="en-US" altLang="ko-KR" sz="16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)</a:t>
                      </a:r>
                      <a:r>
                        <a:rPr kumimoji="1" lang="ko-KR" altLang="en-US" sz="16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정보 동의서 </a:t>
                      </a:r>
                      <a:br>
                        <a:rPr kumimoji="1" lang="ko-KR" altLang="en-US" sz="16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</a:br>
                      <a:r>
                        <a:rPr kumimoji="1" lang="ko-KR" altLang="en-US" sz="1600" b="1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자필서명 확인 필수</a:t>
                      </a:r>
                      <a:r>
                        <a:rPr kumimoji="1" lang="en-US" altLang="ko-KR" sz="1600" b="1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!</a:t>
                      </a:r>
                      <a:endParaRPr kumimoji="1" lang="ko-KR" altLang="en-US" sz="1600" b="1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FillTx/>
                        <a:latin typeface="흥국씨앗 L" panose="020B0303000000000000" pitchFamily="50" charset="-127"/>
                        <a:ea typeface="흥국씨앗 L" panose="020B0303000000000000" pitchFamily="50" charset="-127"/>
                        <a:cs typeface="+mn-cs"/>
                        <a:sym typeface="KoPubWorld돋움체 Bold"/>
                      </a:endParaRPr>
                    </a:p>
                  </a:txBody>
                  <a:tcPr marL="0" marR="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kumimoji="1" lang="ko-KR" altLang="en-US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○ 고객으로부터 정보제공 동의를 위한 자필 서명 동의서 반드시 확인</a:t>
                      </a:r>
                      <a:endParaRPr kumimoji="1" lang="en-US" altLang="ko-KR" sz="1200" b="0" i="0" u="none" strike="noStrike" kern="1200" cap="none" spc="0" normalizeH="0" baseline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FillTx/>
                        <a:latin typeface="흥국씨앗 L" panose="020B0303000000000000" pitchFamily="50" charset="-127"/>
                        <a:ea typeface="흥국씨앗 L" panose="020B0303000000000000" pitchFamily="50" charset="-127"/>
                        <a:cs typeface="+mn-cs"/>
                      </a:endParaRPr>
                    </a:p>
                    <a:p>
                      <a:pPr algn="l" latinLnBrk="1"/>
                      <a:r>
                        <a:rPr kumimoji="1" lang="en-US" altLang="ko-KR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   </a:t>
                      </a:r>
                      <a:r>
                        <a:rPr kumimoji="1" lang="ko-KR" altLang="en-US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 보험설계사의 대필 등이 발생하지 않도록 청약서 자필서명 대조 등 점검 철저</a:t>
                      </a:r>
                      <a:endParaRPr kumimoji="1" lang="ko-KR" altLang="en-US" sz="12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FillTx/>
                        <a:latin typeface="흥국씨앗 L" panose="020B0303000000000000" pitchFamily="50" charset="-127"/>
                        <a:ea typeface="흥국씨앗 L" panose="020B0303000000000000" pitchFamily="50" charset="-127"/>
                        <a:cs typeface="+mn-cs"/>
                      </a:endParaRPr>
                    </a:p>
                  </a:txBody>
                  <a:tcPr marL="45720" marR="45720" marT="22860" marB="22860" anchor="ctr"/>
                </a:tc>
                <a:extLst>
                  <a:ext uri="{0D108BD9-81ED-4DB2-BD59-A6C34878D82A}">
                    <a16:rowId xmlns:a16="http://schemas.microsoft.com/office/drawing/2014/main" val="1415221391"/>
                  </a:ext>
                </a:extLst>
              </a:tr>
              <a:tr h="1173772">
                <a:tc rowSpan="2">
                  <a:txBody>
                    <a:bodyPr/>
                    <a:lstStyle/>
                    <a:p>
                      <a:pPr marL="0" marR="0" indent="0" algn="ctr" defTabSz="18288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6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다른 모집종사자의 명의를 </a:t>
                      </a:r>
                      <a:br>
                        <a:rPr kumimoji="1" lang="ko-KR" altLang="en-US" sz="16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</a:br>
                      <a:r>
                        <a:rPr kumimoji="1" lang="ko-KR" altLang="en-US" sz="16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이용한 </a:t>
                      </a:r>
                      <a:r>
                        <a:rPr kumimoji="1" lang="ko-KR" altLang="en-US" sz="1600" b="1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보험모집 불가</a:t>
                      </a:r>
                      <a:r>
                        <a:rPr kumimoji="1" lang="en-US" altLang="ko-KR" sz="1600" b="1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!</a:t>
                      </a:r>
                      <a:endParaRPr kumimoji="1" lang="ko-KR" altLang="en-US" sz="1600" b="1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FillTx/>
                        <a:latin typeface="흥국씨앗 L" panose="020B0303000000000000" pitchFamily="50" charset="-127"/>
                        <a:ea typeface="흥국씨앗 L" panose="020B0303000000000000" pitchFamily="50" charset="-127"/>
                        <a:cs typeface="+mn-cs"/>
                        <a:sym typeface="KoPubWorld돋움체 Bold"/>
                      </a:endParaRPr>
                    </a:p>
                  </a:txBody>
                  <a:tcPr marL="0" marR="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kumimoji="1" lang="ko-KR" altLang="en-US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○ </a:t>
                      </a:r>
                      <a:r>
                        <a:rPr kumimoji="1" lang="en-US" altLang="ko-KR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00</a:t>
                      </a:r>
                      <a:r>
                        <a:rPr kumimoji="1" lang="ko-KR" altLang="en-US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생명보험㈜ 前소속 보험설계사 △△은 </a:t>
                      </a:r>
                      <a:r>
                        <a:rPr kumimoji="1" lang="en-US" altLang="ko-KR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20XX.XX.XX.∼20XX.XX.XX. </a:t>
                      </a:r>
                      <a:r>
                        <a:rPr kumimoji="1" lang="ko-KR" altLang="en-US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기간 중 본인이 모집한 △△ ‘△△’ 등 </a:t>
                      </a:r>
                      <a:r>
                        <a:rPr kumimoji="1" lang="en-US" altLang="ko-KR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3</a:t>
                      </a:r>
                      <a:r>
                        <a:rPr kumimoji="1" lang="ko-KR" altLang="en-US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건의 생명보험</a:t>
                      </a:r>
                    </a:p>
                    <a:p>
                      <a:pPr algn="l" latinLnBrk="1"/>
                      <a:r>
                        <a:rPr kumimoji="1" lang="ko-KR" altLang="en-US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    계약</a:t>
                      </a:r>
                      <a:r>
                        <a:rPr kumimoji="1" lang="en-US" altLang="ko-KR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(</a:t>
                      </a:r>
                      <a:r>
                        <a:rPr kumimoji="1" lang="ko-KR" altLang="en-US" sz="1200" b="0" i="0" u="none" strike="noStrike" kern="1200" cap="none" spc="0" normalizeH="0" baseline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초회보험료</a:t>
                      </a:r>
                      <a:r>
                        <a:rPr kumimoji="1" lang="ko-KR" altLang="en-US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 </a:t>
                      </a:r>
                      <a:r>
                        <a:rPr kumimoji="1" lang="en-US" altLang="ko-KR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0.3</a:t>
                      </a:r>
                      <a:r>
                        <a:rPr kumimoji="1" lang="ko-KR" altLang="en-US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백만원</a:t>
                      </a:r>
                      <a:r>
                        <a:rPr kumimoji="1" lang="en-US" altLang="ko-KR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)</a:t>
                      </a:r>
                      <a:r>
                        <a:rPr kumimoji="1" lang="ko-KR" altLang="en-US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을 </a:t>
                      </a:r>
                      <a:r>
                        <a:rPr kumimoji="1" lang="en-US" altLang="ko-KR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000</a:t>
                      </a:r>
                      <a:r>
                        <a:rPr kumimoji="1" lang="ko-KR" altLang="en-US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 보험대리점 소속 보험설계사인 △△이 모집한 것으로 처리하고 </a:t>
                      </a:r>
                      <a:r>
                        <a:rPr kumimoji="1" lang="ko-KR" altLang="en-US" sz="1200" b="0" i="0" u="none" strike="noStrike" kern="1200" cap="none" spc="0" normalizeH="0" baseline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모집수수료</a:t>
                      </a:r>
                      <a:r>
                        <a:rPr kumimoji="1" lang="ko-KR" altLang="en-US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 </a:t>
                      </a:r>
                      <a:r>
                        <a:rPr kumimoji="1" lang="en-US" altLang="ko-KR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1.7</a:t>
                      </a:r>
                      <a:r>
                        <a:rPr kumimoji="1" lang="ko-KR" altLang="en-US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백만원을</a:t>
                      </a:r>
                    </a:p>
                    <a:p>
                      <a:pPr algn="l" latinLnBrk="1"/>
                      <a:r>
                        <a:rPr kumimoji="1" lang="ko-KR" altLang="en-US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    지급받은 사실이 있음</a:t>
                      </a:r>
                    </a:p>
                    <a:p>
                      <a:pPr algn="l" latinLnBrk="1"/>
                      <a:endParaRPr kumimoji="1" lang="ko-KR" altLang="en-US" sz="1200" b="0" i="0" u="none" strike="noStrike" kern="1200" cap="none" spc="0" normalizeH="0" baseline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FillTx/>
                        <a:latin typeface="흥국씨앗 L" panose="020B0303000000000000" pitchFamily="50" charset="-127"/>
                        <a:ea typeface="흥국씨앗 L" panose="020B0303000000000000" pitchFamily="50" charset="-127"/>
                        <a:cs typeface="+mn-cs"/>
                      </a:endParaRPr>
                    </a:p>
                    <a:p>
                      <a:pPr algn="l" latinLnBrk="1"/>
                      <a:r>
                        <a:rPr kumimoji="1" lang="ko-KR" altLang="en-US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 </a:t>
                      </a:r>
                      <a:r>
                        <a:rPr kumimoji="1" lang="en-US" altLang="ko-KR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※ </a:t>
                      </a:r>
                      <a:r>
                        <a:rPr kumimoji="1" lang="ko-KR" altLang="en-US" sz="1200" b="0" i="0" u="none" strike="noStrike" kern="1200" cap="none" spc="0" normalizeH="0" baseline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보험업법</a:t>
                      </a:r>
                      <a:r>
                        <a:rPr kumimoji="1" lang="ko-KR" altLang="en-US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 제</a:t>
                      </a:r>
                      <a:r>
                        <a:rPr kumimoji="1" lang="en-US" altLang="ko-KR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97</a:t>
                      </a:r>
                      <a:r>
                        <a:rPr kumimoji="1" lang="ko-KR" altLang="en-US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조</a:t>
                      </a:r>
                      <a:r>
                        <a:rPr kumimoji="1" lang="en-US" altLang="ko-KR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(</a:t>
                      </a:r>
                      <a:r>
                        <a:rPr kumimoji="1" lang="ko-KR" altLang="en-US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보험계약의 체결 또는 모집에 관한 금지행위</a:t>
                      </a:r>
                      <a:r>
                        <a:rPr kumimoji="1" lang="en-US" altLang="ko-KR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)  </a:t>
                      </a:r>
                      <a:r>
                        <a:rPr kumimoji="1" lang="ko-KR" altLang="en-US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제</a:t>
                      </a:r>
                      <a:r>
                        <a:rPr kumimoji="1" lang="en-US" altLang="ko-KR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1</a:t>
                      </a:r>
                      <a:r>
                        <a:rPr kumimoji="1" lang="ko-KR" altLang="en-US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항 제</a:t>
                      </a:r>
                      <a:r>
                        <a:rPr kumimoji="1" lang="en-US" altLang="ko-KR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8</a:t>
                      </a:r>
                      <a:r>
                        <a:rPr kumimoji="1" lang="ko-KR" altLang="en-US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호</a:t>
                      </a:r>
                      <a:endParaRPr kumimoji="1" lang="ko-KR" altLang="en-US" sz="12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FillTx/>
                        <a:latin typeface="흥국씨앗 L" panose="020B0303000000000000" pitchFamily="50" charset="-127"/>
                        <a:ea typeface="흥국씨앗 L" panose="020B0303000000000000" pitchFamily="50" charset="-127"/>
                        <a:cs typeface="+mn-cs"/>
                      </a:endParaRPr>
                    </a:p>
                  </a:txBody>
                  <a:tcPr marL="45720" marR="45720" marT="22860" marB="22860" anchor="ctr"/>
                </a:tc>
                <a:extLst>
                  <a:ext uri="{0D108BD9-81ED-4DB2-BD59-A6C34878D82A}">
                    <a16:rowId xmlns:a16="http://schemas.microsoft.com/office/drawing/2014/main" val="2881344633"/>
                  </a:ext>
                </a:extLst>
              </a:tr>
              <a:tr h="1087248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kumimoji="1" lang="ko-KR" altLang="en-US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○ </a:t>
                      </a:r>
                      <a:r>
                        <a:rPr kumimoji="1" lang="en-US" altLang="ko-KR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00</a:t>
                      </a:r>
                      <a:r>
                        <a:rPr kumimoji="1" lang="ko-KR" altLang="en-US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생명 前전속 보험대리점인 △△보험대리점 </a:t>
                      </a:r>
                      <a:r>
                        <a:rPr kumimoji="1" lang="en-US" altLang="ko-KR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(</a:t>
                      </a:r>
                      <a:r>
                        <a:rPr kumimoji="1" lang="ko-KR" altLang="en-US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개인보험대리점 대표 △△</a:t>
                      </a:r>
                      <a:r>
                        <a:rPr kumimoji="1" lang="en-US" altLang="ko-KR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)</a:t>
                      </a:r>
                      <a:r>
                        <a:rPr kumimoji="1" lang="ko-KR" altLang="en-US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는 △△ 기간 중 본인이 모집한 </a:t>
                      </a:r>
                      <a:r>
                        <a:rPr kumimoji="1" lang="en-US" altLang="ko-KR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'△△’ </a:t>
                      </a:r>
                      <a:r>
                        <a:rPr kumimoji="1" lang="ko-KR" altLang="en-US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등 </a:t>
                      </a:r>
                      <a:r>
                        <a:rPr kumimoji="1" lang="en-US" altLang="ko-KR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3</a:t>
                      </a:r>
                      <a:r>
                        <a:rPr kumimoji="1" lang="ko-KR" altLang="en-US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건의  생명보험계약</a:t>
                      </a:r>
                      <a:r>
                        <a:rPr kumimoji="1" lang="en-US" altLang="ko-KR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(</a:t>
                      </a:r>
                      <a:r>
                        <a:rPr kumimoji="1" lang="ko-KR" altLang="en-US" sz="1200" b="0" i="0" u="none" strike="noStrike" kern="1200" cap="none" spc="0" normalizeH="0" baseline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초회보험료</a:t>
                      </a:r>
                      <a:r>
                        <a:rPr kumimoji="1" lang="ko-KR" altLang="en-US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 </a:t>
                      </a:r>
                      <a:r>
                        <a:rPr kumimoji="1" lang="en-US" altLang="ko-KR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0.7</a:t>
                      </a:r>
                      <a:r>
                        <a:rPr kumimoji="1" lang="ko-KR" altLang="en-US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백만원</a:t>
                      </a:r>
                      <a:r>
                        <a:rPr kumimoji="1" lang="en-US" altLang="ko-KR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)</a:t>
                      </a:r>
                      <a:r>
                        <a:rPr kumimoji="1" lang="ko-KR" altLang="en-US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을 </a:t>
                      </a:r>
                      <a:r>
                        <a:rPr kumimoji="1" lang="en-US" altLang="ko-KR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0000</a:t>
                      </a:r>
                      <a:r>
                        <a:rPr kumimoji="1" lang="ko-KR" altLang="en-US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  보험대리점 소속 보험설계사인 △△ 등 </a:t>
                      </a:r>
                      <a:r>
                        <a:rPr kumimoji="1" lang="en-US" altLang="ko-KR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2</a:t>
                      </a:r>
                      <a:r>
                        <a:rPr kumimoji="1" lang="ko-KR" altLang="en-US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명이 모집한 것으로 처리 하고 </a:t>
                      </a:r>
                      <a:r>
                        <a:rPr kumimoji="1" lang="ko-KR" altLang="en-US" sz="1200" b="0" i="0" u="none" strike="noStrike" kern="1200" cap="none" spc="0" normalizeH="0" baseline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모집수수료</a:t>
                      </a:r>
                      <a:r>
                        <a:rPr kumimoji="1" lang="ko-KR" altLang="en-US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 </a:t>
                      </a:r>
                      <a:r>
                        <a:rPr kumimoji="1" lang="en-US" altLang="ko-KR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3.1</a:t>
                      </a:r>
                      <a:r>
                        <a:rPr kumimoji="1" lang="ko-KR" altLang="en-US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백만원을 지급받은 사실</a:t>
                      </a:r>
                    </a:p>
                    <a:p>
                      <a:pPr algn="l" latinLnBrk="1"/>
                      <a:endParaRPr kumimoji="1" lang="ko-KR" altLang="en-US" sz="1200" b="0" i="0" u="none" strike="noStrike" kern="1200" cap="none" spc="0" normalizeH="0" baseline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FillTx/>
                        <a:latin typeface="흥국씨앗 L" panose="020B0303000000000000" pitchFamily="50" charset="-127"/>
                        <a:ea typeface="흥국씨앗 L" panose="020B0303000000000000" pitchFamily="50" charset="-127"/>
                        <a:cs typeface="+mn-cs"/>
                      </a:endParaRPr>
                    </a:p>
                    <a:p>
                      <a:pPr algn="l" latinLnBrk="1"/>
                      <a:r>
                        <a:rPr kumimoji="1" lang="en-US" altLang="ko-KR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※ </a:t>
                      </a:r>
                      <a:r>
                        <a:rPr kumimoji="1" lang="ko-KR" altLang="en-US" sz="1200" b="0" i="0" u="none" strike="noStrike" kern="1200" cap="none" spc="0" normalizeH="0" baseline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보험업법</a:t>
                      </a:r>
                      <a:r>
                        <a:rPr kumimoji="1" lang="ko-KR" altLang="en-US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 제</a:t>
                      </a:r>
                      <a:r>
                        <a:rPr kumimoji="1" lang="en-US" altLang="ko-KR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97</a:t>
                      </a:r>
                      <a:r>
                        <a:rPr kumimoji="1" lang="ko-KR" altLang="en-US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조</a:t>
                      </a:r>
                      <a:r>
                        <a:rPr kumimoji="1" lang="en-US" altLang="ko-KR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(</a:t>
                      </a:r>
                      <a:r>
                        <a:rPr kumimoji="1" lang="ko-KR" altLang="en-US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보험계약의 체결 또는 모집에 관한 금지행위</a:t>
                      </a:r>
                      <a:r>
                        <a:rPr kumimoji="1" lang="en-US" altLang="ko-KR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)  </a:t>
                      </a:r>
                      <a:r>
                        <a:rPr kumimoji="1" lang="ko-KR" altLang="en-US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제</a:t>
                      </a:r>
                      <a:r>
                        <a:rPr kumimoji="1" lang="en-US" altLang="ko-KR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1</a:t>
                      </a:r>
                      <a:r>
                        <a:rPr kumimoji="1" lang="ko-KR" altLang="en-US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항 제</a:t>
                      </a:r>
                      <a:r>
                        <a:rPr kumimoji="1" lang="en-US" altLang="ko-KR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8</a:t>
                      </a:r>
                      <a:r>
                        <a:rPr kumimoji="1" lang="ko-KR" altLang="en-US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호</a:t>
                      </a:r>
                    </a:p>
                    <a:p>
                      <a:pPr algn="l" latinLnBrk="1"/>
                      <a:r>
                        <a:rPr kumimoji="1" lang="en-US" altLang="ko-KR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※ </a:t>
                      </a:r>
                      <a:r>
                        <a:rPr kumimoji="1" lang="ko-KR" altLang="en-US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과태료 </a:t>
                      </a:r>
                      <a:r>
                        <a:rPr kumimoji="1" lang="en-US" altLang="ko-KR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70</a:t>
                      </a:r>
                      <a:r>
                        <a:rPr kumimoji="1" lang="ko-KR" altLang="en-US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만원～</a:t>
                      </a:r>
                      <a:r>
                        <a:rPr kumimoji="1" lang="en-US" altLang="ko-KR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350</a:t>
                      </a:r>
                      <a:r>
                        <a:rPr kumimoji="1" lang="ko-KR" altLang="en-US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만원 부과 건의 </a:t>
                      </a:r>
                      <a:r>
                        <a:rPr kumimoji="1" lang="en-US" altLang="ko-KR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: 3</a:t>
                      </a:r>
                      <a:r>
                        <a:rPr kumimoji="1" lang="ko-KR" altLang="en-US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개</a:t>
                      </a:r>
                      <a:endParaRPr kumimoji="1" lang="ko-KR" altLang="en-US" sz="12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FillTx/>
                        <a:latin typeface="흥국씨앗 L" panose="020B0303000000000000" pitchFamily="50" charset="-127"/>
                        <a:ea typeface="흥국씨앗 L" panose="020B0303000000000000" pitchFamily="50" charset="-127"/>
                        <a:cs typeface="+mn-cs"/>
                      </a:endParaRPr>
                    </a:p>
                  </a:txBody>
                  <a:tcPr marL="45720" marR="45720" marT="22860" marB="22860" anchor="ctr"/>
                </a:tc>
                <a:extLst>
                  <a:ext uri="{0D108BD9-81ED-4DB2-BD59-A6C34878D82A}">
                    <a16:rowId xmlns:a16="http://schemas.microsoft.com/office/drawing/2014/main" val="31632631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49472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직사각형 20"/>
          <p:cNvSpPr/>
          <p:nvPr/>
        </p:nvSpPr>
        <p:spPr>
          <a:xfrm>
            <a:off x="239772" y="191872"/>
            <a:ext cx="8186857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(</a:t>
            </a:r>
            <a:r>
              <a:rPr kumimoji="0" lang="ko-KR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무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)</a:t>
            </a:r>
            <a:r>
              <a:rPr kumimoji="0" lang="ko-KR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흥국생명 다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(</a:t>
            </a:r>
            <a:r>
              <a:rPr kumimoji="0" lang="ko-KR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多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)</a:t>
            </a:r>
            <a:r>
              <a:rPr kumimoji="0" lang="ko-KR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사랑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THE</a:t>
            </a:r>
            <a:r>
              <a:rPr kumimoji="0" lang="ko-KR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간편건강보험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(</a:t>
            </a:r>
            <a:r>
              <a:rPr kumimoji="0" lang="ko-KR" altLang="en-US" sz="3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갱신형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)</a:t>
            </a:r>
            <a:endParaRPr kumimoji="0" lang="ko-KR" altLang="en-US" sz="3000" b="0" i="0" u="none" strike="noStrike" kern="1200" cap="none" spc="0" normalizeH="0" baseline="0" noProof="0" dirty="0">
              <a:ln>
                <a:noFill/>
              </a:ln>
              <a:solidFill>
                <a:srgbClr val="2D1264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cs typeface="+mj-cs"/>
              <a:sym typeface="맑은 고딕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1394715" y="2444146"/>
            <a:ext cx="7633995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62744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</a:rPr>
              <a:t>*</a:t>
            </a:r>
            <a:r>
              <a:rPr kumimoji="0" lang="ko-KR" altLang="en-US" sz="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</a:rPr>
              <a:t>단</a:t>
            </a:r>
            <a:r>
              <a:rPr kumimoji="0" lang="en-US" altLang="ko-KR" sz="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</a:rPr>
              <a:t>, </a:t>
            </a:r>
            <a:r>
              <a:rPr kumimoji="0" lang="ko-KR" altLang="en-US" sz="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</a:rPr>
              <a:t>당사 </a:t>
            </a:r>
            <a:r>
              <a:rPr kumimoji="0" lang="ko-KR" altLang="en-US" sz="6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</a:rPr>
              <a:t>인수기준에</a:t>
            </a:r>
            <a:r>
              <a:rPr kumimoji="0" lang="ko-KR" altLang="en-US" sz="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</a:rPr>
              <a:t> 따라 거절될 수 있습니다</a:t>
            </a:r>
            <a:r>
              <a:rPr kumimoji="0" lang="en-US" altLang="ko-KR" sz="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</a:rPr>
              <a:t>.</a:t>
            </a:r>
            <a:endParaRPr kumimoji="0" lang="en-US" altLang="ko-KR" sz="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cs typeface="Helvetica"/>
            </a:endParaRPr>
          </a:p>
        </p:txBody>
      </p:sp>
      <p:graphicFrame>
        <p:nvGraphicFramePr>
          <p:cNvPr id="22" name="표 21"/>
          <p:cNvGraphicFramePr>
            <a:graphicFrameLocks noGrp="1"/>
          </p:cNvGraphicFramePr>
          <p:nvPr>
            <p:extLst/>
          </p:nvPr>
        </p:nvGraphicFramePr>
        <p:xfrm>
          <a:off x="401921" y="2441966"/>
          <a:ext cx="5570253" cy="4038493"/>
        </p:xfrm>
        <a:graphic>
          <a:graphicData uri="http://schemas.openxmlformats.org/drawingml/2006/table">
            <a:tbl>
              <a:tblPr/>
              <a:tblGrid>
                <a:gridCol w="461985">
                  <a:extLst>
                    <a:ext uri="{9D8B030D-6E8A-4147-A177-3AD203B41FA5}">
                      <a16:colId xmlns:a16="http://schemas.microsoft.com/office/drawing/2014/main" val="102135980"/>
                    </a:ext>
                  </a:extLst>
                </a:gridCol>
                <a:gridCol w="1687527">
                  <a:extLst>
                    <a:ext uri="{9D8B030D-6E8A-4147-A177-3AD203B41FA5}">
                      <a16:colId xmlns:a16="http://schemas.microsoft.com/office/drawing/2014/main" val="1175549752"/>
                    </a:ext>
                  </a:extLst>
                </a:gridCol>
                <a:gridCol w="1574170">
                  <a:extLst>
                    <a:ext uri="{9D8B030D-6E8A-4147-A177-3AD203B41FA5}">
                      <a16:colId xmlns:a16="http://schemas.microsoft.com/office/drawing/2014/main" val="1654729466"/>
                    </a:ext>
                  </a:extLst>
                </a:gridCol>
                <a:gridCol w="1574170">
                  <a:extLst>
                    <a:ext uri="{9D8B030D-6E8A-4147-A177-3AD203B41FA5}">
                      <a16:colId xmlns:a16="http://schemas.microsoft.com/office/drawing/2014/main" val="236935150"/>
                    </a:ext>
                  </a:extLst>
                </a:gridCol>
                <a:gridCol w="272401">
                  <a:extLst>
                    <a:ext uri="{9D8B030D-6E8A-4147-A177-3AD203B41FA5}">
                      <a16:colId xmlns:a16="http://schemas.microsoft.com/office/drawing/2014/main" val="354742298"/>
                    </a:ext>
                  </a:extLst>
                </a:gridCol>
              </a:tblGrid>
              <a:tr h="191896">
                <a:tc gridSpan="2"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9pPr>
                    </a:lstStyle>
                    <a:p>
                      <a:pPr algn="l" fontAlgn="ctr"/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□ 경증 </a:t>
                      </a:r>
                      <a:r>
                        <a:rPr lang="ko-KR" alt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인수가능</a:t>
                      </a:r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 질환</a:t>
                      </a:r>
                    </a:p>
                  </a:txBody>
                  <a:tcPr marL="5525" marR="5525" marT="5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9pPr>
                    </a:lstStyle>
                    <a:p>
                      <a:pPr algn="ctr" fontAlgn="ctr"/>
                      <a:endParaRPr lang="ko-KR" altLang="en-US" sz="700" b="0" i="0" u="none" strike="noStrike">
                        <a:solidFill>
                          <a:srgbClr val="000000"/>
                        </a:solidFill>
                        <a:effectLst/>
                        <a:latin typeface="흥국씨앗 L" panose="020B0303000000000000" pitchFamily="50" charset="-127"/>
                        <a:ea typeface="흥국씨앗 L" panose="020B0303000000000000" pitchFamily="50" charset="-127"/>
                      </a:endParaRPr>
                    </a:p>
                  </a:txBody>
                  <a:tcPr marL="5525" marR="5525" marT="5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9pPr>
                    </a:lstStyle>
                    <a:p>
                      <a:pPr algn="ctr" fontAlgn="ctr"/>
                      <a:endParaRPr lang="ko-KR" altLang="en-US" sz="700" b="0" i="0" u="none" strike="noStrike">
                        <a:solidFill>
                          <a:srgbClr val="000000"/>
                        </a:solidFill>
                        <a:effectLst/>
                        <a:latin typeface="흥국씨앗 L" panose="020B0303000000000000" pitchFamily="50" charset="-127"/>
                        <a:ea typeface="흥국씨앗 L" panose="020B0303000000000000" pitchFamily="50" charset="-127"/>
                      </a:endParaRPr>
                    </a:p>
                  </a:txBody>
                  <a:tcPr marL="5525" marR="5525" marT="5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9pPr>
                    </a:lstStyle>
                    <a:p>
                      <a:pPr algn="ctr" fontAlgn="ctr"/>
                      <a:endParaRPr lang="ko-KR" altLang="en-US" sz="700" b="0" i="0" u="none" strike="noStrike">
                        <a:solidFill>
                          <a:srgbClr val="000000"/>
                        </a:solidFill>
                        <a:effectLst/>
                        <a:latin typeface="흥국씨앗 L" panose="020B0303000000000000" pitchFamily="50" charset="-127"/>
                        <a:ea typeface="흥국씨앗 L" panose="020B0303000000000000" pitchFamily="50" charset="-127"/>
                      </a:endParaRPr>
                    </a:p>
                  </a:txBody>
                  <a:tcPr marL="5525" marR="5525" marT="5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25278056"/>
                  </a:ext>
                </a:extLst>
              </a:tr>
              <a:tr h="191896">
                <a:tc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구분</a:t>
                      </a:r>
                    </a:p>
                  </a:txBody>
                  <a:tcPr marL="5525" marR="5525" marT="5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4D6"/>
                    </a:solidFill>
                  </a:tcPr>
                </a:tc>
                <a:tc gridSpan="4"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7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질병명</a:t>
                      </a:r>
                      <a:endParaRPr lang="ko-KR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흥국씨앗 L" panose="020B0303000000000000" pitchFamily="50" charset="-127"/>
                        <a:ea typeface="흥국씨앗 L" panose="020B0303000000000000" pitchFamily="50" charset="-127"/>
                      </a:endParaRPr>
                    </a:p>
                  </a:txBody>
                  <a:tcPr marL="5525" marR="5525" marT="5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4D6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0456977"/>
                  </a:ext>
                </a:extLst>
              </a:tr>
              <a:tr h="644304">
                <a:tc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감각기계</a:t>
                      </a:r>
                    </a:p>
                  </a:txBody>
                  <a:tcPr marL="5525" marR="5525" marT="5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9pPr>
                    </a:lstStyle>
                    <a:p>
                      <a:pPr algn="l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각막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흉터 및 혼탁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각막 궤양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각막염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결막 변성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결막 출혈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결막 흉터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1000" b="0" i="0" u="none" strike="noStrike" kern="1200" dirty="0">
                          <a:solidFill>
                            <a:srgbClr val="FF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결막염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고막염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고막천공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군날개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(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익상편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),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근시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난시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노년시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b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</a:br>
                      <a:r>
                        <a:rPr lang="ko-KR" altLang="en-US" sz="1000" b="0" i="0" u="none" strike="noStrike" kern="1200" dirty="0">
                          <a:solidFill>
                            <a:srgbClr val="FF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녹내장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누선염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눈물길협착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메니에르병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맥립종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 및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콩다래끼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미로염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10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백내장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부동시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사시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안검내반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안검외반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안검염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1000" b="0" i="0" u="none" strike="noStrike" kern="1200" dirty="0" err="1">
                          <a:solidFill>
                            <a:srgbClr val="FF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안검하수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b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</a:b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양성 발작성 현기증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1000" b="0" i="0" u="none" strike="noStrike" kern="1200" dirty="0" err="1">
                          <a:solidFill>
                            <a:srgbClr val="FF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외이염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원시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유양돌기염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전정신경세포염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1000" b="0" i="0" u="none" strike="noStrike" kern="1200" dirty="0">
                          <a:solidFill>
                            <a:srgbClr val="FF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중이염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진주종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흥국씨앗 L" panose="020B0303000000000000" pitchFamily="50" charset="-127"/>
                        <a:ea typeface="흥국씨앗 L" panose="020B0303000000000000" pitchFamily="50" charset="-127"/>
                      </a:endParaRPr>
                    </a:p>
                  </a:txBody>
                  <a:tcPr marL="5525" marR="5525" marT="5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7942651"/>
                  </a:ext>
                </a:extLst>
              </a:tr>
              <a:tr h="433181">
                <a:tc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감염성질환</a:t>
                      </a:r>
                    </a:p>
                  </a:txBody>
                  <a:tcPr marL="5525" marR="5525" marT="5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9pPr>
                    </a:lstStyle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단순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헤르페스감염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렙토스피라병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발진티푸스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백선증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백일해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볼거리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살모넬라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 감염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성홍열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수두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장티푸스 및 파라티푸스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전염성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물렁종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b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</a:b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칸디다증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코로나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폐결핵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풍진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홍역</a:t>
                      </a:r>
                    </a:p>
                  </a:txBody>
                  <a:tcPr marL="5525" marR="5525" marT="5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4653827"/>
                  </a:ext>
                </a:extLst>
              </a:tr>
              <a:tr h="433181">
                <a:tc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구강질환</a:t>
                      </a:r>
                    </a:p>
                  </a:txBody>
                  <a:tcPr marL="5525" marR="5525" marT="5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9pPr>
                    </a:lstStyle>
                    <a:p>
                      <a:pPr algn="l" fontAlgn="ctr"/>
                      <a:r>
                        <a:rPr lang="ko-KR" altLang="en-US" sz="1000" b="0" i="0" u="none" strike="noStrike" kern="1200" dirty="0" err="1">
                          <a:solidFill>
                            <a:srgbClr val="FF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구내염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구순염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매몰치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(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매복치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),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설염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설하정맥류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아가미틈새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낭종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새열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낭종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치수 및 근단주위조직 질환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1000" b="0" i="0" u="none" strike="noStrike" kern="1200" dirty="0" err="1">
                          <a:solidFill>
                            <a:srgbClr val="FF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치아우식증</a:t>
                      </a:r>
                      <a:r>
                        <a:rPr lang="en-US" altLang="ko-KR" sz="1000" b="0" i="0" u="none" strike="noStrike" kern="1200" dirty="0">
                          <a:solidFill>
                            <a:srgbClr val="FF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(</a:t>
                      </a:r>
                      <a:r>
                        <a:rPr lang="ko-KR" altLang="en-US" sz="1000" b="0" i="0" u="none" strike="noStrike" kern="1200" dirty="0">
                          <a:solidFill>
                            <a:srgbClr val="FF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충치</a:t>
                      </a:r>
                      <a:r>
                        <a:rPr lang="en-US" altLang="ko-KR" sz="1000" b="0" i="0" u="none" strike="noStrike" kern="1200" dirty="0">
                          <a:solidFill>
                            <a:srgbClr val="FF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), </a:t>
                      </a:r>
                      <a:r>
                        <a:rPr lang="ko-KR" altLang="en-US" sz="1000" b="0" i="0" u="none" strike="noStrike" kern="1200" dirty="0" err="1">
                          <a:solidFill>
                            <a:srgbClr val="FF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치아파절</a:t>
                      </a:r>
                      <a:r>
                        <a:rPr lang="en-US" altLang="ko-KR" sz="1000" b="0" i="0" u="none" strike="noStrike" kern="1200" dirty="0">
                          <a:solidFill>
                            <a:srgbClr val="FF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, </a:t>
                      </a:r>
                      <a:br>
                        <a:rPr lang="en-US" altLang="ko-KR" sz="1000" b="0" i="0" u="none" strike="noStrike" kern="1200" dirty="0">
                          <a:solidFill>
                            <a:srgbClr val="FF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</a:br>
                      <a:r>
                        <a:rPr lang="ko-KR" altLang="en-US" sz="1000" b="0" i="0" u="none" strike="noStrike" kern="1200" dirty="0">
                          <a:solidFill>
                            <a:srgbClr val="FF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치은염 및 치주질환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침샘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낭종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(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하마종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),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타석증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타액선염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흥국씨앗 L" panose="020B0303000000000000" pitchFamily="50" charset="-127"/>
                        <a:ea typeface="흥국씨앗 L" panose="020B0303000000000000" pitchFamily="50" charset="-127"/>
                      </a:endParaRPr>
                    </a:p>
                  </a:txBody>
                  <a:tcPr marL="5525" marR="5525" marT="5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4700411"/>
                  </a:ext>
                </a:extLst>
              </a:tr>
              <a:tr h="1066550">
                <a:tc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근골격계</a:t>
                      </a:r>
                    </a:p>
                  </a:txBody>
                  <a:tcPr marL="5525" marR="5525" marT="5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9pPr>
                    </a:lstStyle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경추두개증후군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경추상완증후군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1000" b="0" i="0" u="none" strike="noStrike" kern="1200" dirty="0" err="1">
                          <a:solidFill>
                            <a:srgbClr val="FF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고관절증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등통증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(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경추통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요통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배통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), </a:t>
                      </a:r>
                      <a:r>
                        <a:rPr lang="ko-KR" altLang="en-US" sz="1000" b="0" i="0" u="none" strike="noStrike" kern="1200" dirty="0">
                          <a:solidFill>
                            <a:srgbClr val="FF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골절</a:t>
                      </a:r>
                      <a:r>
                        <a:rPr lang="en-US" altLang="ko-KR" sz="1000" b="0" i="0" u="none" strike="noStrike" kern="1200" dirty="0">
                          <a:solidFill>
                            <a:srgbClr val="FF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, </a:t>
                      </a:r>
                      <a:r>
                        <a:rPr lang="ko-KR" altLang="en-US" sz="1000" b="0" i="0" u="none" strike="noStrike" kern="1200" dirty="0" err="1">
                          <a:solidFill>
                            <a:srgbClr val="FF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내측상과염</a:t>
                      </a:r>
                      <a:r>
                        <a:rPr lang="en-US" altLang="ko-KR" sz="1000" b="0" i="0" u="none" strike="noStrike" kern="1200" dirty="0">
                          <a:solidFill>
                            <a:srgbClr val="FF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(</a:t>
                      </a:r>
                      <a:r>
                        <a:rPr lang="ko-KR" altLang="en-US" sz="1000" b="0" i="0" u="none" strike="noStrike" kern="1200" dirty="0" err="1">
                          <a:solidFill>
                            <a:srgbClr val="FF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골프엘보우</a:t>
                      </a:r>
                      <a:r>
                        <a:rPr lang="en-US" altLang="ko-KR" sz="1000" b="0" i="0" u="none" strike="noStrike" kern="1200" dirty="0">
                          <a:solidFill>
                            <a:srgbClr val="FF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)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내향성 손발톱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동요관절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b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</a:br>
                      <a:r>
                        <a:rPr lang="ko-KR" altLang="en-US" sz="1000" b="0" i="0" u="none" strike="noStrike" kern="1200" dirty="0" err="1">
                          <a:solidFill>
                            <a:srgbClr val="FF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추간판장애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추간판팽륜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1000" b="0" i="0" u="none" strike="noStrike" kern="1200" dirty="0">
                          <a:solidFill>
                            <a:srgbClr val="FF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추간판탈출증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무릎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반달연골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 파열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무릎 베이커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낭종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무릎 십자인대 파열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1000" b="0" i="0" u="none" strike="noStrike" kern="1200" dirty="0">
                          <a:solidFill>
                            <a:srgbClr val="FF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무릎 </a:t>
                      </a:r>
                      <a:r>
                        <a:rPr lang="ko-KR" altLang="en-US" sz="1000" b="0" i="0" u="none" strike="noStrike" kern="1200" dirty="0" err="1">
                          <a:solidFill>
                            <a:srgbClr val="FF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연골연화증</a:t>
                      </a:r>
                      <a:r>
                        <a:rPr lang="en-US" altLang="ko-KR" sz="1000" b="0" i="0" u="none" strike="noStrike" kern="1200" dirty="0">
                          <a:solidFill>
                            <a:srgbClr val="FF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, </a:t>
                      </a:r>
                      <a:r>
                        <a:rPr lang="ko-KR" altLang="en-US" sz="1000" b="0" i="0" u="none" strike="noStrike" kern="1200" dirty="0" err="1">
                          <a:solidFill>
                            <a:srgbClr val="FF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무릎관절증</a:t>
                      </a:r>
                      <a:r>
                        <a:rPr lang="en-US" altLang="ko-KR" sz="1000" b="0" i="0" u="none" strike="noStrike" kern="1200" dirty="0">
                          <a:solidFill>
                            <a:srgbClr val="FF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, </a:t>
                      </a:r>
                      <a:br>
                        <a:rPr lang="en-US" altLang="ko-KR" sz="1000" b="0" i="0" u="none" strike="noStrike" kern="1200" dirty="0">
                          <a:solidFill>
                            <a:srgbClr val="FF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</a:b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무릎힘줄염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1000" b="0" i="0" u="none" strike="noStrike" kern="1200" dirty="0" err="1">
                          <a:solidFill>
                            <a:srgbClr val="FF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무지외반증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발목터널증후군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발바닥근막염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방아쇠손가락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손목터널증후군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손발톱만곡증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아킬레스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건염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아킬레스 파열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b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</a:br>
                      <a:r>
                        <a:rPr lang="ko-KR" altLang="en-US" sz="1000" b="0" i="0" u="none" strike="noStrike" kern="1200" dirty="0" err="1">
                          <a:solidFill>
                            <a:srgbClr val="FF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어깨병변</a:t>
                      </a:r>
                      <a:r>
                        <a:rPr lang="en-US" altLang="ko-KR" sz="1000" b="0" i="0" u="none" strike="noStrike" kern="1200" dirty="0">
                          <a:solidFill>
                            <a:srgbClr val="FF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(</a:t>
                      </a:r>
                      <a:r>
                        <a:rPr lang="ko-KR" altLang="en-US" sz="1000" b="0" i="0" u="none" strike="noStrike" kern="1200" dirty="0">
                          <a:solidFill>
                            <a:srgbClr val="FF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회전근개증후군</a:t>
                      </a:r>
                      <a:r>
                        <a:rPr lang="en-US" altLang="ko-KR" sz="1000" b="0" i="0" u="none" strike="noStrike" kern="1200" dirty="0">
                          <a:solidFill>
                            <a:srgbClr val="FF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, </a:t>
                      </a:r>
                      <a:r>
                        <a:rPr lang="ko-KR" altLang="en-US" sz="1000" b="0" i="0" u="none" strike="noStrike" kern="1200" dirty="0">
                          <a:solidFill>
                            <a:srgbClr val="FF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어깨 </a:t>
                      </a:r>
                      <a:r>
                        <a:rPr lang="ko-KR" altLang="en-US" sz="1000" b="0" i="0" u="none" strike="noStrike" kern="1200" dirty="0" err="1">
                          <a:solidFill>
                            <a:srgbClr val="FF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유착성</a:t>
                      </a:r>
                      <a:r>
                        <a:rPr lang="ko-KR" altLang="en-US" sz="1000" b="0" i="0" u="none" strike="noStrike" kern="1200" dirty="0">
                          <a:solidFill>
                            <a:srgbClr val="FF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 </a:t>
                      </a:r>
                      <a:r>
                        <a:rPr lang="ko-KR" altLang="en-US" sz="1000" b="0" i="0" u="none" strike="noStrike" kern="1200" dirty="0" err="1">
                          <a:solidFill>
                            <a:srgbClr val="FF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관절낭염</a:t>
                      </a:r>
                      <a:r>
                        <a:rPr lang="en-US" altLang="ko-KR" sz="1000" b="0" i="0" u="none" strike="noStrike" kern="1200" dirty="0">
                          <a:solidFill>
                            <a:srgbClr val="FF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)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연조직염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(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봉와직염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), </a:t>
                      </a:r>
                      <a:r>
                        <a:rPr lang="ko-KR" altLang="en-US" sz="1000" b="0" i="0" u="none" strike="noStrike" kern="1200" dirty="0" err="1">
                          <a:solidFill>
                            <a:srgbClr val="FF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외측상과염</a:t>
                      </a:r>
                      <a:r>
                        <a:rPr lang="en-US" altLang="ko-KR" sz="1000" b="0" i="0" u="none" strike="noStrike" kern="1200" dirty="0">
                          <a:solidFill>
                            <a:srgbClr val="FF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(</a:t>
                      </a:r>
                      <a:r>
                        <a:rPr lang="ko-KR" altLang="en-US" sz="1000" b="0" i="0" u="none" strike="noStrike" kern="1200" dirty="0" err="1">
                          <a:solidFill>
                            <a:srgbClr val="FF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테니스엘보우</a:t>
                      </a:r>
                      <a:r>
                        <a:rPr lang="en-US" altLang="ko-KR" sz="1000" b="0" i="0" u="none" strike="noStrike" kern="1200" dirty="0">
                          <a:solidFill>
                            <a:srgbClr val="FF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)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외측오금신경의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병변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b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</a:b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요골붓돌기힘줄윤활막염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(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드퀘르벵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),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윤활낭염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일과성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윤활막염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좌골신경의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병변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좌골신경통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탈구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특발성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척추측만증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흥국씨앗 L" panose="020B0303000000000000" pitchFamily="50" charset="-127"/>
                        <a:ea typeface="흥국씨앗 L" panose="020B0303000000000000" pitchFamily="50" charset="-127"/>
                      </a:endParaRPr>
                    </a:p>
                  </a:txBody>
                  <a:tcPr marL="5525" marR="5525" marT="5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5070587"/>
                  </a:ext>
                </a:extLst>
              </a:tr>
              <a:tr h="644304">
                <a:tc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부인과</a:t>
                      </a:r>
                    </a:p>
                  </a:txBody>
                  <a:tcPr marL="5525" marR="5525" marT="5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9pPr>
                    </a:lstStyle>
                    <a:p>
                      <a:pPr algn="l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계류유산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골반염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난관염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난소염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난관염전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바르톨린선염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(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바르톨린낭종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),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여성요도류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인공유산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1000" b="0" i="0" u="none" strike="noStrike" kern="1200" dirty="0">
                          <a:solidFill>
                            <a:srgbClr val="FF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자궁근종</a:t>
                      </a:r>
                      <a:r>
                        <a:rPr lang="en-US" altLang="ko-KR" sz="1000" b="0" i="0" u="none" strike="noStrike" kern="1200" dirty="0">
                          <a:solidFill>
                            <a:srgbClr val="FF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, </a:t>
                      </a:r>
                      <a:r>
                        <a:rPr lang="ko-KR" altLang="en-US" sz="1000" b="0" i="0" u="none" strike="noStrike" kern="1200" dirty="0" err="1">
                          <a:solidFill>
                            <a:srgbClr val="FF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자궁경부염</a:t>
                      </a:r>
                      <a:r>
                        <a:rPr lang="en-US" altLang="ko-KR" sz="1000" b="0" i="0" u="none" strike="noStrike" kern="1200" dirty="0">
                          <a:solidFill>
                            <a:srgbClr val="FF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, </a:t>
                      </a:r>
                      <a:r>
                        <a:rPr lang="ko-KR" altLang="en-US" sz="1000" b="0" i="0" u="none" strike="noStrike" kern="1200" dirty="0">
                          <a:solidFill>
                            <a:srgbClr val="FF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자궁경부이형성증</a:t>
                      </a:r>
                      <a:r>
                        <a:rPr lang="en-US" altLang="ko-KR" sz="1000" b="0" i="0" u="none" strike="noStrike" kern="1200" dirty="0">
                          <a:solidFill>
                            <a:srgbClr val="FF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, </a:t>
                      </a:r>
                      <a:br>
                        <a:rPr lang="en-US" altLang="ko-KR" sz="1000" b="0" i="0" u="none" strike="noStrike" kern="1200" dirty="0">
                          <a:solidFill>
                            <a:srgbClr val="FF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</a:br>
                      <a:r>
                        <a:rPr lang="ko-KR" altLang="en-US" sz="1000" b="0" i="0" u="none" strike="noStrike" kern="1200" dirty="0" err="1">
                          <a:solidFill>
                            <a:srgbClr val="FF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자궁내막증</a:t>
                      </a:r>
                      <a:r>
                        <a:rPr lang="en-US" altLang="ko-KR" sz="1000" b="0" i="0" u="none" strike="noStrike" kern="1200" dirty="0">
                          <a:solidFill>
                            <a:srgbClr val="FF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,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자궁내막증식증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자궁외임신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자궁의 비대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1000" b="0" i="0" u="none" strike="noStrike" kern="1200" dirty="0">
                          <a:solidFill>
                            <a:srgbClr val="FF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자궁체부용종</a:t>
                      </a:r>
                      <a:r>
                        <a:rPr lang="en-US" altLang="ko-KR" sz="1000" b="0" i="0" u="none" strike="noStrike" kern="1200" dirty="0">
                          <a:solidFill>
                            <a:srgbClr val="FF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, </a:t>
                      </a:r>
                      <a:r>
                        <a:rPr lang="ko-KR" altLang="en-US" sz="1000" b="0" i="0" u="none" strike="noStrike" kern="1200" dirty="0">
                          <a:solidFill>
                            <a:srgbClr val="FF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자궁내막용종</a:t>
                      </a:r>
                      <a:r>
                        <a:rPr lang="en-US" altLang="ko-KR" sz="1000" b="0" i="0" u="none" strike="noStrike" kern="1200" dirty="0">
                          <a:solidFill>
                            <a:srgbClr val="FF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, </a:t>
                      </a:r>
                      <a:r>
                        <a:rPr lang="ko-KR" altLang="en-US" sz="1000" b="0" i="0" u="none" strike="noStrike" kern="1200" dirty="0">
                          <a:solidFill>
                            <a:srgbClr val="FF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자궁경부용종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자궁탈출증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자연유산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절박유산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endParaRPr lang="en-US" altLang="ko-KR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흥국씨앗 L" panose="020B0303000000000000" pitchFamily="50" charset="-127"/>
                        <a:ea typeface="흥국씨앗 L" panose="020B0303000000000000" pitchFamily="50" charset="-127"/>
                      </a:endParaRPr>
                    </a:p>
                    <a:p>
                      <a:pPr algn="l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질염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외음부염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흥국씨앗 L" panose="020B0303000000000000" pitchFamily="50" charset="-127"/>
                        <a:ea typeface="흥국씨앗 L" panose="020B0303000000000000" pitchFamily="50" charset="-127"/>
                      </a:endParaRPr>
                    </a:p>
                  </a:txBody>
                  <a:tcPr marL="5525" marR="5525" marT="5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6036348"/>
                  </a:ext>
                </a:extLst>
              </a:tr>
              <a:tr h="433181">
                <a:tc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비뇨기계</a:t>
                      </a:r>
                    </a:p>
                  </a:txBody>
                  <a:tcPr marL="5525" marR="5525" marT="5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9pPr>
                    </a:lstStyle>
                    <a:p>
                      <a:pPr algn="l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간질성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 방광염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기립성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 단백뇨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방광류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1000" b="0" i="0" u="none" strike="noStrike" kern="1200" dirty="0">
                          <a:solidFill>
                            <a:srgbClr val="FF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방광염</a:t>
                      </a:r>
                      <a:r>
                        <a:rPr lang="en-US" altLang="ko-KR" sz="1000" b="0" i="0" u="none" strike="noStrike" kern="1200" dirty="0">
                          <a:solidFill>
                            <a:srgbClr val="FF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, </a:t>
                      </a:r>
                      <a:r>
                        <a:rPr lang="ko-KR" altLang="en-US" sz="1000" b="0" i="0" u="none" strike="noStrike" kern="1200" dirty="0">
                          <a:solidFill>
                            <a:srgbClr val="FF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신부전</a:t>
                      </a:r>
                      <a:r>
                        <a:rPr lang="en-US" altLang="ko-KR" sz="1000" b="0" i="0" u="none" strike="noStrike" kern="1200" dirty="0">
                          <a:solidFill>
                            <a:srgbClr val="FF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(</a:t>
                      </a:r>
                      <a:r>
                        <a:rPr lang="ko-KR" altLang="en-US" sz="1000" b="0" i="0" u="none" strike="noStrike" kern="1200" dirty="0">
                          <a:solidFill>
                            <a:srgbClr val="FF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급성</a:t>
                      </a:r>
                      <a:r>
                        <a:rPr lang="en-US" altLang="ko-KR" sz="1000" b="0" i="0" u="none" strike="noStrike" kern="1200" dirty="0">
                          <a:solidFill>
                            <a:srgbClr val="FF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), </a:t>
                      </a:r>
                      <a:r>
                        <a:rPr lang="ko-KR" altLang="en-US" sz="1000" b="0" i="0" u="none" strike="noStrike" kern="1200" dirty="0">
                          <a:solidFill>
                            <a:srgbClr val="FF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양성 전립선 비대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외음정맥류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요도염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1000" b="0" i="0" u="none" strike="noStrike" kern="1200" dirty="0">
                          <a:solidFill>
                            <a:srgbClr val="FF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요로결석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(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요관결석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방광결석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), </a:t>
                      </a:r>
                      <a:endParaRPr lang="en-US" altLang="ko-KR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흥국씨앗 L" panose="020B0303000000000000" pitchFamily="50" charset="-127"/>
                        <a:ea typeface="흥국씨앗 L" panose="020B0303000000000000" pitchFamily="50" charset="-127"/>
                      </a:endParaRPr>
                    </a:p>
                    <a:p>
                      <a:pPr algn="l" fontAlgn="ctr"/>
                      <a:r>
                        <a:rPr lang="ko-KR" altLang="en-US" sz="1000" b="0" i="0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요실금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음낭수종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및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정액류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음낭정맥류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1000" b="0" i="0" u="none" strike="noStrike" kern="1200" dirty="0">
                          <a:solidFill>
                            <a:srgbClr val="FF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전립선염</a:t>
                      </a:r>
                    </a:p>
                  </a:txBody>
                  <a:tcPr marL="5525" marR="5525" marT="5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9026731"/>
                  </a:ext>
                </a:extLst>
              </a:tr>
            </a:tbl>
          </a:graphicData>
        </a:graphic>
      </p:graphicFrame>
      <p:grpSp>
        <p:nvGrpSpPr>
          <p:cNvPr id="2" name="그룹 1"/>
          <p:cNvGrpSpPr/>
          <p:nvPr/>
        </p:nvGrpSpPr>
        <p:grpSpPr>
          <a:xfrm>
            <a:off x="564387" y="973213"/>
            <a:ext cx="10751312" cy="1518272"/>
            <a:chOff x="702361" y="973213"/>
            <a:chExt cx="6505068" cy="1518272"/>
          </a:xfrm>
        </p:grpSpPr>
        <p:sp>
          <p:nvSpPr>
            <p:cNvPr id="16" name="평행 사변형 15">
              <a:extLst>
                <a:ext uri="{FF2B5EF4-FFF2-40B4-BE49-F238E27FC236}">
                  <a16:creationId xmlns:a16="http://schemas.microsoft.com/office/drawing/2014/main" id="{B0C457E7-16B4-A80E-014C-CDE63882394F}"/>
                </a:ext>
              </a:extLst>
            </p:cNvPr>
            <p:cNvSpPr/>
            <p:nvPr/>
          </p:nvSpPr>
          <p:spPr>
            <a:xfrm>
              <a:off x="944249" y="1385144"/>
              <a:ext cx="6059979" cy="576064"/>
            </a:xfrm>
            <a:prstGeom prst="parallelogram">
              <a:avLst/>
            </a:prstGeom>
            <a:solidFill>
              <a:srgbClr val="7030A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EA649988-C389-FEBB-7A11-661AEB3E0F7D}"/>
                </a:ext>
              </a:extLst>
            </p:cNvPr>
            <p:cNvSpPr txBox="1"/>
            <p:nvPr/>
          </p:nvSpPr>
          <p:spPr>
            <a:xfrm>
              <a:off x="1138523" y="1321141"/>
              <a:ext cx="6068906" cy="70788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anchor="ctr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3600" b="0" i="0" u="none" strike="noStrike" kern="1200" cap="none" spc="-150" normalizeH="0" baseline="0" noProof="0" dirty="0" err="1">
                  <a:ln w="38100"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흥국씨앗 B" panose="020B0803000000000000" pitchFamily="50" charset="-127"/>
                  <a:ea typeface="흥국씨앗 B" panose="020B0803000000000000" pitchFamily="50" charset="-127"/>
                  <a:cs typeface="Times New Roman"/>
                </a:rPr>
                <a:t>경증질환</a:t>
              </a:r>
              <a:r>
                <a:rPr kumimoji="0" lang="ko-KR" altLang="en-US" sz="3600" b="0" i="0" u="none" strike="noStrike" kern="1200" cap="none" spc="-150" normalizeH="0" baseline="0" noProof="0" dirty="0">
                  <a:ln w="38100"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흥국씨앗 B" panose="020B0803000000000000" pitchFamily="50" charset="-127"/>
                  <a:ea typeface="흥국씨앗 B" panose="020B0803000000000000" pitchFamily="50" charset="-127"/>
                  <a:cs typeface="Times New Roman"/>
                </a:rPr>
                <a:t> </a:t>
              </a:r>
              <a:r>
                <a:rPr kumimoji="0" lang="en-US" altLang="ko-KR" sz="4000" b="0" i="0" u="none" strike="noStrike" kern="1200" cap="none" spc="-150" normalizeH="0" baseline="0" noProof="0" dirty="0" smtClean="0">
                  <a:ln w="38100"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흥국씨앗 B" panose="020B0803000000000000" pitchFamily="50" charset="-127"/>
                  <a:ea typeface="흥국씨앗 B" panose="020B0803000000000000" pitchFamily="50" charset="-127"/>
                  <a:cs typeface="Times New Roman"/>
                </a:rPr>
                <a:t>650</a:t>
              </a:r>
              <a:r>
                <a:rPr kumimoji="0" lang="ko-KR" altLang="en-US" sz="4000" b="0" i="0" u="none" strike="noStrike" kern="1200" cap="none" spc="-150" normalizeH="0" baseline="0" noProof="0" dirty="0" smtClean="0">
                  <a:ln w="38100"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흥국씨앗 B" panose="020B0803000000000000" pitchFamily="50" charset="-127"/>
                  <a:ea typeface="흥국씨앗 B" panose="020B0803000000000000" pitchFamily="50" charset="-127"/>
                  <a:cs typeface="Times New Roman"/>
                </a:rPr>
                <a:t>여</a:t>
              </a:r>
              <a:r>
                <a:rPr kumimoji="0" lang="ko-KR" altLang="en-US" sz="3600" b="0" i="0" u="none" strike="noStrike" kern="1200" cap="none" spc="-150" normalizeH="0" baseline="0" noProof="0" dirty="0" smtClean="0">
                  <a:ln w="38100"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흥국씨앗 B" panose="020B0803000000000000" pitchFamily="50" charset="-127"/>
                  <a:ea typeface="흥국씨앗 B" panose="020B0803000000000000" pitchFamily="50" charset="-127"/>
                  <a:cs typeface="Times New Roman"/>
                </a:rPr>
                <a:t>종</a:t>
              </a:r>
              <a:r>
                <a:rPr kumimoji="0" lang="ko-KR" altLang="en-US" sz="3600" b="0" i="0" u="none" strike="noStrike" kern="1200" cap="none" spc="-150" normalizeH="0" baseline="0" noProof="0" dirty="0" smtClean="0">
                  <a:ln w="38100"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흥국씨앗 B" panose="020B0803000000000000" pitchFamily="50" charset="-127"/>
                  <a:ea typeface="흥국씨앗 B" panose="020B0803000000000000" pitchFamily="50" charset="-127"/>
                  <a:cs typeface="Times New Roman"/>
                </a:rPr>
                <a:t> 예외 </a:t>
              </a:r>
              <a:r>
                <a:rPr kumimoji="0" lang="ko-KR" altLang="en-US" sz="3600" b="0" i="0" u="none" strike="noStrike" kern="1200" cap="none" spc="-150" normalizeH="0" baseline="0" noProof="0" dirty="0" err="1" smtClean="0">
                  <a:ln w="38100"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흥국씨앗 B" panose="020B0803000000000000" pitchFamily="50" charset="-127"/>
                  <a:ea typeface="흥국씨앗 B" panose="020B0803000000000000" pitchFamily="50" charset="-127"/>
                  <a:cs typeface="Times New Roman"/>
                </a:rPr>
                <a:t>질병인수</a:t>
              </a:r>
              <a:r>
                <a:rPr kumimoji="0" lang="ko-KR" altLang="en-US" sz="3600" b="0" i="0" u="none" strike="noStrike" kern="1200" cap="none" spc="-150" normalizeH="0" baseline="0" noProof="0" dirty="0" smtClean="0">
                  <a:ln w="38100"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흥국씨앗 B" panose="020B0803000000000000" pitchFamily="50" charset="-127"/>
                  <a:ea typeface="흥국씨앗 B" panose="020B0803000000000000" pitchFamily="50" charset="-127"/>
                  <a:cs typeface="Times New Roman"/>
                </a:rPr>
                <a:t> 기준표</a:t>
              </a:r>
              <a:endParaRPr kumimoji="0" lang="ko-KR" altLang="en-US" sz="3600" b="0" i="0" u="none" strike="noStrike" kern="1200" cap="none" spc="-150" normalizeH="0" baseline="0" noProof="0" dirty="0">
                <a:ln w="38100"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Times New Roman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DC345D6D-31C6-7122-AD18-D1E8349E5177}"/>
                </a:ext>
              </a:extLst>
            </p:cNvPr>
            <p:cNvSpPr txBox="1"/>
            <p:nvPr/>
          </p:nvSpPr>
          <p:spPr>
            <a:xfrm>
              <a:off x="702361" y="973213"/>
              <a:ext cx="2308995" cy="523220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2800" b="0" i="0" u="none" strike="noStrike" kern="1200" cap="none" spc="-150" normalizeH="0" baseline="0" noProof="0" smtClean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흥국씨앗 B" panose="020B0803000000000000" pitchFamily="50" charset="-127"/>
                  <a:ea typeface="흥국씨앗 B" panose="020B0803000000000000" pitchFamily="50" charset="-127"/>
                  <a:cs typeface="Helvetica"/>
                </a:rPr>
                <a:t>5</a:t>
              </a:r>
              <a:r>
                <a:rPr kumimoji="0" lang="ko-KR" altLang="en-US" sz="2800" b="0" i="0" u="none" strike="noStrike" kern="1200" cap="none" spc="-150" normalizeH="0" baseline="0" noProof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흥국씨앗 B" panose="020B0803000000000000" pitchFamily="50" charset="-127"/>
                  <a:ea typeface="흥국씨앗 B" panose="020B0803000000000000" pitchFamily="50" charset="-127"/>
                  <a:cs typeface="Helvetica"/>
                </a:rPr>
                <a:t>년이내</a:t>
              </a:r>
              <a:r>
                <a:rPr kumimoji="0" lang="ko-KR" altLang="en-US" sz="2800" b="0" i="0" u="none" strike="noStrike" kern="1200" cap="none" spc="-150" normalizeH="0" baseline="0" noProof="0" dirty="0" smtClean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흥국씨앗 B" panose="020B0803000000000000" pitchFamily="50" charset="-127"/>
                  <a:ea typeface="흥국씨앗 B" panose="020B0803000000000000" pitchFamily="50" charset="-127"/>
                  <a:cs typeface="Helvetica"/>
                </a:rPr>
                <a:t> </a:t>
              </a:r>
              <a:r>
                <a:rPr kumimoji="0" lang="ko-KR" altLang="en-US" sz="2800" b="0" i="0" u="none" strike="noStrike" kern="1200" cap="none" spc="-150" normalizeH="0" baseline="0" noProof="0" dirty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흥국씨앗 B" panose="020B0803000000000000" pitchFamily="50" charset="-127"/>
                  <a:ea typeface="흥국씨앗 B" panose="020B0803000000000000" pitchFamily="50" charset="-127"/>
                  <a:cs typeface="Helvetica"/>
                </a:rPr>
                <a:t>입원</a:t>
              </a:r>
              <a:r>
                <a:rPr kumimoji="0" lang="en-US" altLang="ko-KR" sz="2800" b="0" i="0" u="none" strike="noStrike" kern="1200" cap="none" spc="-150" normalizeH="0" baseline="0" noProof="0" dirty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흥국씨앗 B" panose="020B0803000000000000" pitchFamily="50" charset="-127"/>
                  <a:ea typeface="흥국씨앗 B" panose="020B0803000000000000" pitchFamily="50" charset="-127"/>
                  <a:cs typeface="Helvetica"/>
                </a:rPr>
                <a:t>/</a:t>
              </a:r>
              <a:r>
                <a:rPr kumimoji="0" lang="ko-KR" altLang="en-US" sz="2800" b="0" i="0" u="none" strike="noStrike" kern="1200" cap="none" spc="-150" normalizeH="0" baseline="0" noProof="0" dirty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흥국씨앗 B" panose="020B0803000000000000" pitchFamily="50" charset="-127"/>
                  <a:ea typeface="흥국씨앗 B" panose="020B0803000000000000" pitchFamily="50" charset="-127"/>
                  <a:cs typeface="Helvetica"/>
                </a:rPr>
                <a:t>수술</a:t>
              </a:r>
              <a:endParaRPr kumimoji="0" lang="en-US" altLang="ko-KR" sz="2800" b="0" i="0" u="none" strike="noStrike" kern="1200" cap="none" spc="-15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</a:endParaRPr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944249" y="1961208"/>
              <a:ext cx="5920280" cy="309588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흥국씨앗 B" panose="020B0803000000000000" pitchFamily="50" charset="-127"/>
                  <a:ea typeface="흥국씨앗 B" panose="020B0803000000000000" pitchFamily="50" charset="-127"/>
                  <a:cs typeface="Helvetica"/>
                </a:rPr>
                <a:t>치료종료</a:t>
              </a:r>
              <a:r>
                <a:rPr kumimoji="0" lang="ko-KR" alt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흥국씨앗 B" panose="020B0803000000000000" pitchFamily="50" charset="-127"/>
                  <a:ea typeface="흥국씨앗 B" panose="020B0803000000000000" pitchFamily="50" charset="-127"/>
                  <a:cs typeface="Helvetica"/>
                </a:rPr>
                <a:t> </a:t>
              </a:r>
              <a:r>
                <a:rPr kumimoji="0" lang="en-US" altLang="ko-KR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흥국씨앗 B" panose="020B0803000000000000" pitchFamily="50" charset="-127"/>
                  <a:ea typeface="흥국씨앗 B" panose="020B0803000000000000" pitchFamily="50" charset="-127"/>
                  <a:cs typeface="Helvetica"/>
                </a:rPr>
                <a:t>1</a:t>
              </a:r>
              <a:r>
                <a:rPr kumimoji="0" lang="ko-KR" alt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흥국씨앗 B" panose="020B0803000000000000" pitchFamily="50" charset="-127"/>
                  <a:ea typeface="흥국씨앗 B" panose="020B0803000000000000" pitchFamily="50" charset="-127"/>
                  <a:cs typeface="Helvetica"/>
                </a:rPr>
                <a:t>개월 경과 및 </a:t>
              </a:r>
              <a:r>
                <a:rPr kumimoji="0" lang="en-US" altLang="ko-KR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흥국씨앗 B" panose="020B0803000000000000" pitchFamily="50" charset="-127"/>
                  <a:ea typeface="흥국씨앗 B" panose="020B0803000000000000" pitchFamily="50" charset="-127"/>
                  <a:cs typeface="Helvetica"/>
                </a:rPr>
                <a:t>14</a:t>
              </a:r>
              <a:r>
                <a:rPr kumimoji="0" lang="ko-KR" alt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흥국씨앗 B" panose="020B0803000000000000" pitchFamily="50" charset="-127"/>
                  <a:ea typeface="흥국씨앗 B" panose="020B0803000000000000" pitchFamily="50" charset="-127"/>
                  <a:cs typeface="Helvetica"/>
                </a:rPr>
                <a:t>일 이내 입원 </a:t>
              </a:r>
              <a:r>
                <a:rPr kumimoji="0" lang="en-US" altLang="ko-KR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흥국씨앗 B" panose="020B0803000000000000" pitchFamily="50" charset="-127"/>
                  <a:ea typeface="흥국씨앗 B" panose="020B0803000000000000" pitchFamily="50" charset="-127"/>
                  <a:cs typeface="Helvetica"/>
                </a:rPr>
                <a:t>&amp; </a:t>
              </a:r>
              <a:r>
                <a:rPr kumimoji="0" lang="ko-KR" altLang="en-US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흥국씨앗 B" panose="020B0803000000000000" pitchFamily="50" charset="-127"/>
                  <a:ea typeface="흥국씨앗 B" panose="020B0803000000000000" pitchFamily="50" charset="-127"/>
                  <a:cs typeface="Helvetica"/>
                </a:rPr>
                <a:t>경증질환</a:t>
              </a:r>
              <a:r>
                <a:rPr kumimoji="0" lang="ko-KR" alt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흥국씨앗 B" panose="020B0803000000000000" pitchFamily="50" charset="-127"/>
                  <a:ea typeface="흥국씨앗 B" panose="020B0803000000000000" pitchFamily="50" charset="-127"/>
                  <a:cs typeface="Helvetica"/>
                </a:rPr>
                <a:t> 치료 </a:t>
              </a:r>
              <a:r>
                <a:rPr kumimoji="0" lang="en-US" altLang="ko-KR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흥국씨앗 B" panose="020B0803000000000000" pitchFamily="50" charset="-127"/>
                  <a:ea typeface="흥국씨앗 B" panose="020B0803000000000000" pitchFamily="50" charset="-127"/>
                  <a:cs typeface="Helvetica"/>
                </a:rPr>
                <a:t>3</a:t>
              </a:r>
              <a:r>
                <a:rPr kumimoji="0" lang="ko-KR" alt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흥국씨앗 B" panose="020B0803000000000000" pitchFamily="50" charset="-127"/>
                  <a:ea typeface="흥국씨앗 B" panose="020B0803000000000000" pitchFamily="50" charset="-127"/>
                  <a:cs typeface="Helvetica"/>
                </a:rPr>
                <a:t>회까지 인수 가능</a:t>
              </a:r>
              <a:endParaRPr kumimoji="0" lang="en-US" altLang="ko-KR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</a:endParaRPr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913729" y="2237569"/>
              <a:ext cx="5950799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914400" rtl="0" eaLnBrk="1" fontAlgn="ctr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05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흥국씨앗 B" panose="020B0803000000000000" pitchFamily="50" charset="-127"/>
                  <a:ea typeface="흥국씨앗 B" panose="020B0803000000000000" pitchFamily="50" charset="-127"/>
                  <a:cs typeface="Helvetica"/>
                </a:rPr>
                <a:t>*</a:t>
              </a:r>
              <a:r>
                <a:rPr kumimoji="0" lang="ko-KR" altLang="en-US" sz="105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흥국씨앗 B" panose="020B0803000000000000" pitchFamily="50" charset="-127"/>
                  <a:ea typeface="흥국씨앗 B" panose="020B0803000000000000" pitchFamily="50" charset="-127"/>
                  <a:cs typeface="Helvetica"/>
                </a:rPr>
                <a:t>단</a:t>
              </a:r>
              <a:r>
                <a:rPr kumimoji="0" lang="en-US" altLang="ko-KR" sz="105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흥국씨앗 B" panose="020B0803000000000000" pitchFamily="50" charset="-127"/>
                  <a:ea typeface="흥국씨앗 B" panose="020B0803000000000000" pitchFamily="50" charset="-127"/>
                  <a:cs typeface="Helvetica"/>
                </a:rPr>
                <a:t>, </a:t>
              </a:r>
              <a:r>
                <a:rPr kumimoji="0" lang="ko-KR" altLang="en-US" sz="105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흥국씨앗 B" panose="020B0803000000000000" pitchFamily="50" charset="-127"/>
                  <a:ea typeface="흥국씨앗 B" panose="020B0803000000000000" pitchFamily="50" charset="-127"/>
                  <a:cs typeface="Helvetica"/>
                </a:rPr>
                <a:t>일부 질병의 경우 </a:t>
              </a:r>
              <a:r>
                <a:rPr kumimoji="0" lang="en-US" altLang="ko-KR" sz="105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흥국씨앗 B" panose="020B0803000000000000" pitchFamily="50" charset="-127"/>
                  <a:ea typeface="흥국씨앗 B" panose="020B0803000000000000" pitchFamily="50" charset="-127"/>
                  <a:cs typeface="Helvetica"/>
                </a:rPr>
                <a:t>3</a:t>
              </a:r>
              <a:r>
                <a:rPr kumimoji="0" lang="ko-KR" altLang="en-US" sz="105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흥국씨앗 B" panose="020B0803000000000000" pitchFamily="50" charset="-127"/>
                  <a:ea typeface="흥국씨앗 B" panose="020B0803000000000000" pitchFamily="50" charset="-127"/>
                  <a:cs typeface="Helvetica"/>
                </a:rPr>
                <a:t>개월 </a:t>
              </a:r>
              <a:r>
                <a:rPr kumimoji="0" lang="ko-KR" altLang="en-US" sz="1050" b="1" i="0" u="none" strike="noStrike" kern="1200" cap="none" spc="0" normalizeH="0" baseline="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흥국씨앗 B" panose="020B0803000000000000" pitchFamily="50" charset="-127"/>
                  <a:ea typeface="흥국씨앗 B" panose="020B0803000000000000" pitchFamily="50" charset="-127"/>
                  <a:cs typeface="Helvetica"/>
                </a:rPr>
                <a:t>경과시</a:t>
              </a:r>
              <a:r>
                <a:rPr kumimoji="0" lang="ko-KR" altLang="en-US" sz="105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흥국씨앗 B" panose="020B0803000000000000" pitchFamily="50" charset="-127"/>
                  <a:ea typeface="흥국씨앗 B" panose="020B0803000000000000" pitchFamily="50" charset="-127"/>
                  <a:cs typeface="Helvetica"/>
                </a:rPr>
                <a:t> 심사 가능</a:t>
              </a:r>
              <a:endParaRPr kumimoji="0" lang="ko-KR" altLang="en-US" sz="105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</a:endParaRPr>
            </a:p>
          </p:txBody>
        </p:sp>
      </p:grpSp>
      <p:graphicFrame>
        <p:nvGraphicFramePr>
          <p:cNvPr id="13" name="표 12"/>
          <p:cNvGraphicFramePr>
            <a:graphicFrameLocks noGrp="1"/>
          </p:cNvGraphicFramePr>
          <p:nvPr>
            <p:extLst/>
          </p:nvPr>
        </p:nvGraphicFramePr>
        <p:xfrm>
          <a:off x="6161168" y="2604298"/>
          <a:ext cx="5735085" cy="3876161"/>
        </p:xfrm>
        <a:graphic>
          <a:graphicData uri="http://schemas.openxmlformats.org/drawingml/2006/table">
            <a:tbl>
              <a:tblPr/>
              <a:tblGrid>
                <a:gridCol w="491148">
                  <a:extLst>
                    <a:ext uri="{9D8B030D-6E8A-4147-A177-3AD203B41FA5}">
                      <a16:colId xmlns:a16="http://schemas.microsoft.com/office/drawing/2014/main" val="102135980"/>
                    </a:ext>
                  </a:extLst>
                </a:gridCol>
                <a:gridCol w="5243937">
                  <a:extLst>
                    <a:ext uri="{9D8B030D-6E8A-4147-A177-3AD203B41FA5}">
                      <a16:colId xmlns:a16="http://schemas.microsoft.com/office/drawing/2014/main" val="1175549752"/>
                    </a:ext>
                  </a:extLst>
                </a:gridCol>
              </a:tblGrid>
              <a:tr h="215102">
                <a:tc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구분</a:t>
                      </a:r>
                    </a:p>
                  </a:txBody>
                  <a:tcPr marL="5525" marR="5525" marT="5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질병명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흥국씨앗 L" panose="020B0303000000000000" pitchFamily="50" charset="-127"/>
                        <a:ea typeface="흥국씨앗 L" panose="020B0303000000000000" pitchFamily="50" charset="-127"/>
                      </a:endParaRPr>
                    </a:p>
                  </a:txBody>
                  <a:tcPr marL="5525" marR="5525" marT="5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0456977"/>
                  </a:ext>
                </a:extLst>
              </a:tr>
              <a:tr h="805560">
                <a:tc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소화기</a:t>
                      </a:r>
                    </a:p>
                  </a:txBody>
                  <a:tcPr marL="5525" marR="5525" marT="5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9pPr>
                    </a:lstStyle>
                    <a:p>
                      <a:pPr algn="l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A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형 간염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(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급성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), B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형 간염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(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급성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), </a:t>
                      </a:r>
                      <a:r>
                        <a:rPr lang="ko-KR" alt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게실증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과민성 대장증후군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기능성 설사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기능성 </a:t>
                      </a:r>
                      <a:r>
                        <a:rPr lang="ko-KR" alt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장장애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1050" b="0" i="0" u="none" strike="noStrike" kern="1200" dirty="0">
                          <a:solidFill>
                            <a:srgbClr val="FF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담낭염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담석증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담낭의 콜레스테롤증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대퇴부 탈장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b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</a:b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독성 간질환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바이러스 장염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배꼽탈장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복막염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복벽탈장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(</a:t>
                      </a:r>
                      <a:r>
                        <a:rPr lang="ko-KR" alt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복부탈장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), </a:t>
                      </a:r>
                      <a:r>
                        <a:rPr lang="ko-KR" alt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서혜부탈장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소화불량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소화성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 궤양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식도 궤양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십이지장 궤양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b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</a:br>
                      <a:r>
                        <a:rPr lang="ko-KR" alt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역류성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 </a:t>
                      </a:r>
                      <a:r>
                        <a:rPr lang="ko-KR" alt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식도염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(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위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-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식도 </a:t>
                      </a:r>
                      <a:r>
                        <a:rPr lang="ko-KR" alt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역류병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),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위 궤양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위염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위장염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위축성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 위염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유문협착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지방간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직장루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1050" b="0" i="0" u="none" strike="noStrike" kern="1200" dirty="0">
                          <a:solidFill>
                            <a:srgbClr val="FF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충수염</a:t>
                      </a:r>
                      <a:r>
                        <a:rPr lang="en-US" altLang="ko-KR" sz="1050" b="0" i="0" u="none" strike="noStrike" kern="1200" dirty="0">
                          <a:solidFill>
                            <a:srgbClr val="FF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(</a:t>
                      </a:r>
                      <a:r>
                        <a:rPr lang="ko-KR" altLang="en-US" sz="1050" b="0" i="0" u="none" strike="noStrike" kern="1200" dirty="0">
                          <a:solidFill>
                            <a:srgbClr val="FF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맹장염</a:t>
                      </a:r>
                      <a:r>
                        <a:rPr lang="en-US" altLang="ko-KR" sz="1050" b="0" i="0" u="none" strike="noStrike" kern="1200" dirty="0">
                          <a:solidFill>
                            <a:srgbClr val="FF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)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췌장염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1050" b="0" i="0" u="none" strike="noStrike" kern="1200" dirty="0">
                          <a:solidFill>
                            <a:srgbClr val="FF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치질</a:t>
                      </a:r>
                      <a:r>
                        <a:rPr lang="en-US" altLang="ko-KR" sz="1050" b="0" i="0" u="none" strike="noStrike" kern="1200" dirty="0">
                          <a:solidFill>
                            <a:srgbClr val="FF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, </a:t>
                      </a:r>
                      <a:r>
                        <a:rPr lang="ko-KR" altLang="en-US" sz="1050" b="0" i="0" u="none" strike="noStrike" kern="1200" dirty="0" err="1">
                          <a:solidFill>
                            <a:srgbClr val="FF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치핵</a:t>
                      </a:r>
                      <a:r>
                        <a:rPr lang="en-US" altLang="ko-KR" sz="1050" b="0" i="0" u="none" strike="noStrike" kern="1200" dirty="0">
                          <a:solidFill>
                            <a:srgbClr val="FF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, </a:t>
                      </a:r>
                      <a:r>
                        <a:rPr lang="ko-KR" altLang="en-US" sz="1050" b="0" i="0" u="none" strike="noStrike" kern="1200" dirty="0">
                          <a:solidFill>
                            <a:srgbClr val="FF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치루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치열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b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</a:br>
                      <a:r>
                        <a:rPr lang="ko-KR" alt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항문농양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항문 </a:t>
                      </a:r>
                      <a:r>
                        <a:rPr lang="ko-KR" alt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누공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흥국씨앗 L" panose="020B0303000000000000" pitchFamily="50" charset="-127"/>
                        <a:ea typeface="흥국씨앗 L" panose="020B0303000000000000" pitchFamily="50" charset="-127"/>
                      </a:endParaRPr>
                    </a:p>
                  </a:txBody>
                  <a:tcPr marL="5525" marR="5525" marT="5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13753419"/>
                  </a:ext>
                </a:extLst>
              </a:tr>
              <a:tr h="805560">
                <a:tc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종양</a:t>
                      </a:r>
                    </a:p>
                  </a:txBody>
                  <a:tcPr marL="5525" marR="5525" marT="5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9pPr>
                    </a:lstStyle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간 양성 종양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간 </a:t>
                      </a:r>
                      <a:r>
                        <a:rPr lang="ko-KR" alt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혈관종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갑상선 결절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갑상선 </a:t>
                      </a:r>
                      <a:r>
                        <a:rPr lang="ko-KR" alt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비독성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 </a:t>
                      </a:r>
                      <a:r>
                        <a:rPr lang="ko-KR" alt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고이터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갑상선 양성 종양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결정종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고환 양성 종양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난관 및 인대 양성 종양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b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</a:b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난소 양성 종양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단순 </a:t>
                      </a:r>
                      <a:r>
                        <a:rPr lang="ko-KR" alt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간낭종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단순 </a:t>
                      </a:r>
                      <a:r>
                        <a:rPr lang="ko-KR" alt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난소낭종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담낭 용종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1050" b="0" i="0" u="none" strike="noStrike" kern="1200" dirty="0">
                          <a:solidFill>
                            <a:srgbClr val="FF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대장 용종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림프관종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방광 양성 종양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부고환 양성 종양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성대 용종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식도 양성 종양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b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</a:b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식도 용종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십이지장 양성 종양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피부 양성 </a:t>
                      </a:r>
                      <a:r>
                        <a:rPr lang="ko-KR" alt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지방종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외음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 용종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외음부 양성 종양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요도 양성 종양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위 양성 종양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위 용종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위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-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식도 </a:t>
                      </a:r>
                      <a:r>
                        <a:rPr lang="ko-KR" alt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역류병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b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</a:br>
                      <a:r>
                        <a:rPr lang="ko-KR" altLang="en-US" sz="1050" b="0" i="0" u="none" strike="noStrike" kern="1200" dirty="0">
                          <a:solidFill>
                            <a:srgbClr val="FF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유방 양성 종양</a:t>
                      </a:r>
                      <a:r>
                        <a:rPr lang="en-US" altLang="ko-KR" sz="1050" b="0" i="0" u="none" strike="noStrike" kern="1200" dirty="0">
                          <a:solidFill>
                            <a:srgbClr val="FF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, </a:t>
                      </a:r>
                      <a:r>
                        <a:rPr lang="ko-KR" altLang="en-US" sz="1050" b="0" i="0" u="none" strike="noStrike" kern="1200" dirty="0">
                          <a:solidFill>
                            <a:srgbClr val="FF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자궁 양성 종양</a:t>
                      </a:r>
                      <a:r>
                        <a:rPr lang="en-US" altLang="ko-KR" sz="1050" b="0" i="0" u="none" strike="noStrike" kern="1200" dirty="0">
                          <a:solidFill>
                            <a:srgbClr val="FF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, </a:t>
                      </a:r>
                      <a:r>
                        <a:rPr lang="ko-KR" altLang="en-US" sz="1050" b="0" i="0" u="none" strike="noStrike" kern="1200" dirty="0">
                          <a:solidFill>
                            <a:srgbClr val="FF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전립선 양성 종양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코 용종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피부 양성 종양</a:t>
                      </a:r>
                    </a:p>
                  </a:txBody>
                  <a:tcPr marL="5525" marR="5525" marT="5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88598441"/>
                  </a:ext>
                </a:extLst>
              </a:tr>
              <a:tr h="606745">
                <a:tc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피부</a:t>
                      </a:r>
                    </a:p>
                  </a:txBody>
                  <a:tcPr marL="5525" marR="5525" marT="5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9pPr>
                    </a:lstStyle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건선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기미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농가진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농피증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다한증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다형홍반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단순태선</a:t>
                      </a:r>
                      <a:r>
                        <a:rPr lang="en-US" altLang="ko-KR" sz="1050" b="0" i="0" u="none" strike="noStrike" kern="1200" dirty="0">
                          <a:solidFill>
                            <a:srgbClr val="FF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, </a:t>
                      </a:r>
                      <a:r>
                        <a:rPr lang="ko-KR" altLang="en-US" sz="1050" b="0" i="0" u="none" strike="noStrike" kern="1200" dirty="0">
                          <a:solidFill>
                            <a:srgbClr val="FF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대상포진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두드러기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멜라닌세포모반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모낭낭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(</a:t>
                      </a:r>
                      <a:r>
                        <a:rPr lang="ko-KR" alt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모소낭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), </a:t>
                      </a:r>
                      <a:r>
                        <a:rPr lang="ko-KR" alt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모낭염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백반증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사마귀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b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</a:b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아토피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여드름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(</a:t>
                      </a:r>
                      <a:r>
                        <a:rPr lang="ko-KR" alt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모낭염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),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입주위피부염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점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접촉성 피부염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조갑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 </a:t>
                      </a:r>
                      <a:r>
                        <a:rPr lang="ko-KR" alt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이영양증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지루각화증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지루피부염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탈모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(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원형탈모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),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티눈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표피낭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피부건조증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피지낭종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흥국씨앗 L" panose="020B0303000000000000" pitchFamily="50" charset="-127"/>
                        <a:ea typeface="흥국씨앗 L" panose="020B0303000000000000" pitchFamily="50" charset="-127"/>
                      </a:endParaRPr>
                    </a:p>
                  </a:txBody>
                  <a:tcPr marL="5525" marR="5525" marT="5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2091256"/>
                  </a:ext>
                </a:extLst>
              </a:tr>
              <a:tr h="407929">
                <a:tc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호흡기</a:t>
                      </a:r>
                    </a:p>
                  </a:txBody>
                  <a:tcPr marL="5525" marR="5525" marT="5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9pPr>
                    </a:lstStyle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기관지염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기관지확장증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기흉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만성 폐쇄성 폐질환</a:t>
                      </a:r>
                      <a:r>
                        <a:rPr lang="en-US" altLang="ko-KR" sz="1050" b="0" i="0" u="none" strike="noStrike" kern="1200" dirty="0">
                          <a:solidFill>
                            <a:srgbClr val="FF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, </a:t>
                      </a:r>
                      <a:r>
                        <a:rPr lang="ko-KR" altLang="en-US" sz="1050" b="0" i="0" u="none" strike="noStrike" kern="1200" dirty="0" err="1">
                          <a:solidFill>
                            <a:srgbClr val="FF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부비동염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비염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비인두염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(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감기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),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성대 결절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인두 농양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인두염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인플루엔자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천식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b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</a:br>
                      <a:r>
                        <a:rPr lang="ko-KR" alt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코선반의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 비대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편도선염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(</a:t>
                      </a:r>
                      <a:r>
                        <a:rPr lang="ko-KR" alt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편도비대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), </a:t>
                      </a:r>
                      <a:r>
                        <a:rPr lang="ko-KR" alt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편위된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 </a:t>
                      </a:r>
                      <a:r>
                        <a:rPr lang="ko-KR" alt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비중격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1050" b="0" i="0" u="none" strike="noStrike" kern="1200" dirty="0">
                          <a:solidFill>
                            <a:srgbClr val="FF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폐렴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혈흉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횡경막탈장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후두염</a:t>
                      </a:r>
                    </a:p>
                  </a:txBody>
                  <a:tcPr marL="5525" marR="5525" marT="5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67771937"/>
                  </a:ext>
                </a:extLst>
              </a:tr>
              <a:tr h="209112">
                <a:tc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내분비계</a:t>
                      </a:r>
                    </a:p>
                  </a:txBody>
                  <a:tcPr marL="5525" marR="5525" marT="5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9pPr>
                    </a:lstStyle>
                    <a:p>
                      <a:pPr algn="l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2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형 당뇨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1050" b="0" i="0" u="none" strike="noStrike" kern="1200" dirty="0">
                          <a:solidFill>
                            <a:srgbClr val="FF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갑상선기능저하증</a:t>
                      </a:r>
                      <a:r>
                        <a:rPr lang="en-US" altLang="ko-KR" sz="1050" b="0" i="0" u="none" strike="noStrike" kern="1200" dirty="0">
                          <a:solidFill>
                            <a:srgbClr val="FF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, </a:t>
                      </a:r>
                      <a:r>
                        <a:rPr lang="ko-KR" altLang="en-US" sz="1050" b="0" i="0" u="none" strike="noStrike" kern="1200" dirty="0">
                          <a:solidFill>
                            <a:srgbClr val="FF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갑상선기능항진증</a:t>
                      </a:r>
                      <a:r>
                        <a:rPr lang="en-US" altLang="ko-KR" sz="1050" b="0" i="0" u="none" strike="noStrike" kern="1200" dirty="0">
                          <a:solidFill>
                            <a:srgbClr val="FF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, </a:t>
                      </a:r>
                      <a:r>
                        <a:rPr lang="ko-KR" altLang="en-US" sz="1050" b="0" i="0" u="none" strike="noStrike" kern="1200" dirty="0">
                          <a:solidFill>
                            <a:srgbClr val="FF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갑상선염</a:t>
                      </a:r>
                      <a:r>
                        <a:rPr lang="en-US" altLang="ko-KR" sz="1050" b="0" i="0" u="none" strike="noStrike" kern="1200" dirty="0">
                          <a:solidFill>
                            <a:srgbClr val="FF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, </a:t>
                      </a:r>
                      <a:r>
                        <a:rPr lang="ko-KR" altLang="en-US" sz="9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고지혈증</a:t>
                      </a:r>
                      <a:r>
                        <a:rPr lang="en-US" altLang="ko-KR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(</a:t>
                      </a:r>
                      <a:r>
                        <a:rPr lang="ko-KR" altLang="en-US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이상지질혈증</a:t>
                      </a:r>
                      <a:r>
                        <a:rPr lang="en-US" altLang="ko-KR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)</a:t>
                      </a:r>
                    </a:p>
                  </a:txBody>
                  <a:tcPr marL="5525" marR="5525" marT="5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49090635"/>
                  </a:ext>
                </a:extLst>
              </a:tr>
              <a:tr h="407929">
                <a:tc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뇌신경계</a:t>
                      </a:r>
                    </a:p>
                  </a:txBody>
                  <a:tcPr marL="5525" marR="5525" marT="5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9pPr>
                    </a:lstStyle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간대성 반쪽얼굴연축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다리의 단일신경병증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말초성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 현기증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바이러스 </a:t>
                      </a:r>
                      <a:r>
                        <a:rPr lang="ko-KR" alt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뇌수막염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벨마비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삼차신경통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안면신경장애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어지럼증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중추성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 현기증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b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</a:br>
                      <a:r>
                        <a:rPr lang="ko-KR" alt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혈전정맥염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흥국씨앗 L" panose="020B0303000000000000" pitchFamily="50" charset="-127"/>
                        <a:ea typeface="흥국씨앗 L" panose="020B0303000000000000" pitchFamily="50" charset="-127"/>
                      </a:endParaRPr>
                    </a:p>
                  </a:txBody>
                  <a:tcPr marL="5525" marR="5525" marT="5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49216044"/>
                  </a:ext>
                </a:extLst>
              </a:tr>
              <a:tr h="209112">
                <a:tc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순환기계</a:t>
                      </a:r>
                    </a:p>
                  </a:txBody>
                  <a:tcPr marL="5525" marR="5525" marT="5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9pPr>
                    </a:lstStyle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고혈압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골반정맥류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기립성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 저혈압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긴장형두통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늑간신경병증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저혈압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편두통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혈관성두통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흥국씨앗 L" panose="020B0303000000000000" pitchFamily="50" charset="-127"/>
                        <a:ea typeface="흥국씨앗 L" panose="020B0303000000000000" pitchFamily="50" charset="-127"/>
                      </a:endParaRPr>
                    </a:p>
                  </a:txBody>
                  <a:tcPr marL="5525" marR="5525" marT="5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7126815"/>
                  </a:ext>
                </a:extLst>
              </a:tr>
              <a:tr h="209112">
                <a:tc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기타</a:t>
                      </a:r>
                    </a:p>
                  </a:txBody>
                  <a:tcPr marL="5525" marR="5525" marT="5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marR="0" indent="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1pPr>
                      <a:lvl2pPr marL="0" marR="0" indent="228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2pPr>
                      <a:lvl3pPr marL="0" marR="0" indent="457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3pPr>
                      <a:lvl4pPr marL="0" marR="0" indent="685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4pPr>
                      <a:lvl5pPr marL="0" marR="0" indent="9144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5pPr>
                      <a:lvl6pPr marL="0" marR="0" indent="11430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6pPr>
                      <a:lvl7pPr marL="0" marR="0" indent="13716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7pPr>
                      <a:lvl8pPr marL="0" marR="0" indent="16002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8pPr>
                      <a:lvl9pPr marL="0" marR="0" indent="1828800" algn="ctr" defTabSz="9144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200" b="0" i="0" u="none" strike="noStrike" cap="none" spc="-15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고딕13"/>
                          <a:ea typeface="a고딕13"/>
                          <a:sym typeface="KoPubWorld돋움체 Bold"/>
                        </a:defRPr>
                      </a:lvl9pPr>
                    </a:lstStyle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동상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동요가슴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림프절염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말초혈관질환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일사병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장기 공여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(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신장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간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),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찰과상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열상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타박상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철결핍성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 빈혈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하지정맥류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화상</a:t>
                      </a:r>
                    </a:p>
                  </a:txBody>
                  <a:tcPr marL="5525" marR="5525" marT="5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95248487"/>
                  </a:ext>
                </a:extLst>
              </a:tr>
            </a:tbl>
          </a:graphicData>
        </a:graphic>
      </p:graphicFrame>
      <p:sp>
        <p:nvSpPr>
          <p:cNvPr id="3" name="슬라이드 번호 개체 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latinLnBrk="0" hangingPunct="0"/>
            <a:fld id="{86CB4B4D-7CA3-9044-876B-883B54F8677D}" type="slidenum">
              <a:rPr lang="en-US" altLang="ko-KR" kern="0" smtClean="0">
                <a:solidFill>
                  <a:srgbClr val="222222"/>
                </a:solidFill>
              </a:rPr>
              <a:pPr latinLnBrk="0" hangingPunct="0"/>
              <a:t>3</a:t>
            </a:fld>
            <a:r>
              <a:rPr lang="en-US" altLang="ko-KR" kern="0" smtClean="0">
                <a:solidFill>
                  <a:srgbClr val="222222"/>
                </a:solidFill>
              </a:rPr>
              <a:t>/22</a:t>
            </a:r>
            <a:endParaRPr lang="en-US" altLang="ko-KR" kern="0" dirty="0">
              <a:solidFill>
                <a:srgbClr val="22222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8096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dissolve/>
      </p:transition>
    </mc:Choice>
    <mc:Fallback xmlns:a14="http://schemas.microsoft.com/office/drawing/2010/main" xmlns:m="http://schemas.openxmlformats.org/officeDocument/2006/math" xmlns="">
      <p:transition spd="fast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텍스트 개체 틀 1"/>
          <p:cNvSpPr txBox="1">
            <a:spLocks/>
          </p:cNvSpPr>
          <p:nvPr/>
        </p:nvSpPr>
        <p:spPr>
          <a:xfrm>
            <a:off x="266700" y="112361"/>
            <a:ext cx="6424246" cy="240066"/>
          </a:xfrm>
          <a:prstGeom prst="rect">
            <a:avLst/>
          </a:prstGeom>
        </p:spPr>
        <p:txBody>
          <a:bodyPr/>
          <a:lstStyle>
            <a:lvl1pPr marL="685800" marR="0" indent="-685800" algn="ctr" defTabSz="1828800" latinLnBrk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6400" b="0" i="0" u="none" strike="noStrike" cap="none" spc="-300" baseline="0">
                <a:ln>
                  <a:noFill/>
                </a:ln>
                <a:solidFill>
                  <a:srgbClr val="000000"/>
                </a:solidFill>
                <a:uFillTx/>
                <a:latin typeface="KoPubWorld돋움체 Bold"/>
                <a:ea typeface="KoPubWorld돋움체 Bold"/>
                <a:cs typeface="KoPubWorld돋움체 Bold"/>
                <a:sym typeface="KoPubWorld돋움체 Bold"/>
              </a:defRPr>
            </a:lvl1pPr>
            <a:lvl2pPr marL="1110342" marR="0" indent="-653142" algn="ctr" defTabSz="1828800" latinLnBrk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–"/>
              <a:tabLst/>
              <a:defRPr sz="6400" b="0" i="0" u="none" strike="noStrike" cap="none" spc="-300" baseline="0">
                <a:ln>
                  <a:noFill/>
                </a:ln>
                <a:solidFill>
                  <a:srgbClr val="000000"/>
                </a:solidFill>
                <a:uFillTx/>
                <a:latin typeface="KoPubWorld돋움체 Bold"/>
                <a:ea typeface="KoPubWorld돋움체 Bold"/>
                <a:cs typeface="KoPubWorld돋움체 Bold"/>
                <a:sym typeface="KoPubWorld돋움체 Bold"/>
              </a:defRPr>
            </a:lvl2pPr>
            <a:lvl3pPr marL="1524000" marR="0" indent="-609600" algn="ctr" defTabSz="1828800" latinLnBrk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6400" b="0" i="0" u="none" strike="noStrike" cap="none" spc="-300" baseline="0">
                <a:ln>
                  <a:noFill/>
                </a:ln>
                <a:solidFill>
                  <a:srgbClr val="000000"/>
                </a:solidFill>
                <a:uFillTx/>
                <a:latin typeface="KoPubWorld돋움체 Bold"/>
                <a:ea typeface="KoPubWorld돋움체 Bold"/>
                <a:cs typeface="KoPubWorld돋움체 Bold"/>
                <a:sym typeface="KoPubWorld돋움체 Bold"/>
              </a:defRPr>
            </a:lvl3pPr>
            <a:lvl4pPr marL="2103120" marR="0" indent="-731520" algn="ctr" defTabSz="1828800" latinLnBrk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–"/>
              <a:tabLst/>
              <a:defRPr sz="6400" b="0" i="0" u="none" strike="noStrike" cap="none" spc="-300" baseline="0">
                <a:ln>
                  <a:noFill/>
                </a:ln>
                <a:solidFill>
                  <a:srgbClr val="000000"/>
                </a:solidFill>
                <a:uFillTx/>
                <a:latin typeface="KoPubWorld돋움체 Bold"/>
                <a:ea typeface="KoPubWorld돋움체 Bold"/>
                <a:cs typeface="KoPubWorld돋움체 Bold"/>
                <a:sym typeface="KoPubWorld돋움체 Bold"/>
              </a:defRPr>
            </a:lvl4pPr>
            <a:lvl5pPr marL="2560320" marR="0" indent="-731520" algn="ctr" defTabSz="1828800" latinLnBrk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»"/>
              <a:tabLst/>
              <a:defRPr sz="6400" b="0" i="0" u="none" strike="noStrike" cap="none" spc="-300" baseline="0">
                <a:ln>
                  <a:noFill/>
                </a:ln>
                <a:solidFill>
                  <a:srgbClr val="000000"/>
                </a:solidFill>
                <a:uFillTx/>
                <a:latin typeface="KoPubWorld돋움체 Bold"/>
                <a:ea typeface="KoPubWorld돋움체 Bold"/>
                <a:cs typeface="KoPubWorld돋움체 Bold"/>
                <a:sym typeface="KoPubWorld돋움체 Bold"/>
              </a:defRPr>
            </a:lvl5pPr>
            <a:lvl6pPr marL="3017520" marR="0" indent="-731520" algn="ctr" defTabSz="1828800" latinLnBrk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6400" b="0" i="0" u="none" strike="noStrike" cap="none" spc="-300" baseline="0">
                <a:ln>
                  <a:noFill/>
                </a:ln>
                <a:solidFill>
                  <a:srgbClr val="000000"/>
                </a:solidFill>
                <a:uFillTx/>
                <a:latin typeface="KoPubWorld돋움체 Bold"/>
                <a:ea typeface="KoPubWorld돋움체 Bold"/>
                <a:cs typeface="KoPubWorld돋움체 Bold"/>
                <a:sym typeface="KoPubWorld돋움체 Bold"/>
              </a:defRPr>
            </a:lvl6pPr>
            <a:lvl7pPr marL="3474720" marR="0" indent="-731520" algn="ctr" defTabSz="1828800" latinLnBrk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6400" b="0" i="0" u="none" strike="noStrike" cap="none" spc="-300" baseline="0">
                <a:ln>
                  <a:noFill/>
                </a:ln>
                <a:solidFill>
                  <a:srgbClr val="000000"/>
                </a:solidFill>
                <a:uFillTx/>
                <a:latin typeface="KoPubWorld돋움체 Bold"/>
                <a:ea typeface="KoPubWorld돋움체 Bold"/>
                <a:cs typeface="KoPubWorld돋움체 Bold"/>
                <a:sym typeface="KoPubWorld돋움체 Bold"/>
              </a:defRPr>
            </a:lvl7pPr>
            <a:lvl8pPr marL="3931920" marR="0" indent="-731520" algn="ctr" defTabSz="1828800" latinLnBrk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6400" b="0" i="0" u="none" strike="noStrike" cap="none" spc="-300" baseline="0">
                <a:ln>
                  <a:noFill/>
                </a:ln>
                <a:solidFill>
                  <a:srgbClr val="000000"/>
                </a:solidFill>
                <a:uFillTx/>
                <a:latin typeface="KoPubWorld돋움체 Bold"/>
                <a:ea typeface="KoPubWorld돋움체 Bold"/>
                <a:cs typeface="KoPubWorld돋움체 Bold"/>
                <a:sym typeface="KoPubWorld돋움체 Bold"/>
              </a:defRPr>
            </a:lvl8pPr>
            <a:lvl9pPr marL="4389120" marR="0" indent="-731520" algn="ctr" defTabSz="1828800" latinLnBrk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6400" b="0" i="0" u="none" strike="noStrike" cap="none" spc="-300" baseline="0">
                <a:ln>
                  <a:noFill/>
                </a:ln>
                <a:solidFill>
                  <a:srgbClr val="000000"/>
                </a:solidFill>
                <a:uFillTx/>
                <a:latin typeface="KoPubWorld돋움체 Bold"/>
                <a:ea typeface="KoPubWorld돋움체 Bold"/>
                <a:cs typeface="KoPubWorld돋움체 Bold"/>
                <a:sym typeface="KoPubWorld돋움체 Bold"/>
              </a:defRPr>
            </a:lvl9pPr>
          </a:lstStyle>
          <a:p>
            <a:pPr marL="342900" indent="-342900" algn="l" defTabSz="914400">
              <a:spcBef>
                <a:spcPts val="750"/>
              </a:spcBef>
              <a:defRPr/>
            </a:pPr>
            <a:r>
              <a:rPr lang="ko-KR" altLang="en-US" sz="3200" kern="0" spc="-150" dirty="0">
                <a:latin typeface="흥국씨앗 B" panose="020B0803000000000000" pitchFamily="50" charset="-127"/>
                <a:ea typeface="흥국씨앗 B" panose="020B0803000000000000" pitchFamily="50" charset="-127"/>
              </a:rPr>
              <a:t>이것만은 꼭 지켜주세요</a:t>
            </a:r>
            <a:r>
              <a:rPr lang="en-US" altLang="ko-KR" sz="3200" kern="0" spc="-150" dirty="0">
                <a:latin typeface="흥국씨앗 B" panose="020B0803000000000000" pitchFamily="50" charset="-127"/>
                <a:ea typeface="흥국씨앗 B" panose="020B0803000000000000" pitchFamily="50" charset="-127"/>
              </a:rPr>
              <a:t>…</a:t>
            </a:r>
            <a:endParaRPr lang="ko-KR" altLang="en-US" sz="3200" kern="0" spc="-150" dirty="0"/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/>
          </p:nvPr>
        </p:nvGraphicFramePr>
        <p:xfrm>
          <a:off x="281354" y="1028700"/>
          <a:ext cx="11561883" cy="52841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67352">
                  <a:extLst>
                    <a:ext uri="{9D8B030D-6E8A-4147-A177-3AD203B41FA5}">
                      <a16:colId xmlns:a16="http://schemas.microsoft.com/office/drawing/2014/main" val="105794728"/>
                    </a:ext>
                  </a:extLst>
                </a:gridCol>
                <a:gridCol w="8994531">
                  <a:extLst>
                    <a:ext uri="{9D8B030D-6E8A-4147-A177-3AD203B41FA5}">
                      <a16:colId xmlns:a16="http://schemas.microsoft.com/office/drawing/2014/main" val="9203336"/>
                    </a:ext>
                  </a:extLst>
                </a:gridCol>
              </a:tblGrid>
              <a:tr h="471375">
                <a:tc>
                  <a:txBody>
                    <a:bodyPr/>
                    <a:lstStyle/>
                    <a:p>
                      <a:pPr marL="0" marR="0" indent="0" algn="ctr" defTabSz="1828800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600" b="1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구분</a:t>
                      </a:r>
                      <a:endParaRPr kumimoji="1" lang="ko-KR" altLang="en-US" sz="1600" b="1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FillTx/>
                        <a:latin typeface="흥국씨앗 L" panose="020B0303000000000000" pitchFamily="50" charset="-127"/>
                        <a:ea typeface="흥국씨앗 L" panose="020B0303000000000000" pitchFamily="50" charset="-127"/>
                        <a:cs typeface="+mn-cs"/>
                        <a:sym typeface="KoPubWorld돋움체 Bold"/>
                      </a:endParaRPr>
                    </a:p>
                  </a:txBody>
                  <a:tcPr marL="45720" marR="45720" marT="22860" marB="2286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kumimoji="1" lang="ko-KR" altLang="en-US" sz="16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내용 및 </a:t>
                      </a:r>
                      <a:r>
                        <a:rPr kumimoji="1" lang="ko-KR" altLang="en-US" sz="1600" b="0" i="0" u="none" strike="noStrike" kern="1200" cap="none" spc="0" normalizeH="0" baseline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미이행사례</a:t>
                      </a:r>
                      <a:endParaRPr kumimoji="1" lang="ko-KR" altLang="en-US" sz="16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FillTx/>
                        <a:latin typeface="흥국씨앗 L" panose="020B0303000000000000" pitchFamily="50" charset="-127"/>
                        <a:ea typeface="흥국씨앗 L" panose="020B0303000000000000" pitchFamily="50" charset="-127"/>
                        <a:cs typeface="+mn-cs"/>
                      </a:endParaRPr>
                    </a:p>
                  </a:txBody>
                  <a:tcPr marL="45720" marR="45720" marT="22860" marB="2286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07339"/>
                  </a:ext>
                </a:extLst>
              </a:tr>
              <a:tr h="2887682">
                <a:tc rowSpan="2">
                  <a:txBody>
                    <a:bodyPr/>
                    <a:lstStyle/>
                    <a:p>
                      <a:pPr marL="0" marR="0" indent="0" algn="ctr" defTabSz="1828800" fontAlgn="ctr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600" b="1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허위사실 안내 및 중요사항</a:t>
                      </a:r>
                    </a:p>
                    <a:p>
                      <a:pPr marL="0" marR="0" indent="0" algn="ctr" defTabSz="1828800" fontAlgn="ctr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600" b="1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 미안내 금지</a:t>
                      </a:r>
                      <a:r>
                        <a:rPr kumimoji="1" lang="en-US" altLang="ko-KR" sz="1600" b="1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!</a:t>
                      </a:r>
                      <a:endParaRPr kumimoji="1" lang="ko-KR" altLang="en-US" sz="1600" b="1" i="0" u="none" strike="noStrike" kern="1200" cap="none" spc="0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FillTx/>
                        <a:latin typeface="흥국씨앗 L" panose="020B0303000000000000" pitchFamily="50" charset="-127"/>
                        <a:ea typeface="흥국씨앗 L" panose="020B0303000000000000" pitchFamily="50" charset="-127"/>
                        <a:cs typeface="+mn-cs"/>
                        <a:sym typeface="KoPubWorld돋움체 Bold"/>
                      </a:endParaRPr>
                    </a:p>
                  </a:txBody>
                  <a:tcPr marL="45720" marR="45720" marT="22860" marB="2286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kumimoji="1" lang="ko-KR" altLang="en-US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맑은 고딕"/>
                        </a:rPr>
                        <a:t>○ </a:t>
                      </a:r>
                      <a:r>
                        <a:rPr kumimoji="1" lang="en-US" altLang="ko-KR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맑은 고딕"/>
                        </a:rPr>
                        <a:t>A</a:t>
                      </a:r>
                      <a:r>
                        <a:rPr kumimoji="1" lang="ko-KR" altLang="en-US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맑은 고딕"/>
                        </a:rPr>
                        <a:t>보험대리점은 소속 보험설계사가 마트 내 영업부스에서 보험 계약을 모집함에 있어 아래와 같이 사실과 다른 내용이 기재된</a:t>
                      </a:r>
                    </a:p>
                    <a:p>
                      <a:pPr algn="l" latinLnBrk="1"/>
                      <a:r>
                        <a:rPr kumimoji="1" lang="ko-KR" altLang="en-US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맑은 고딕"/>
                        </a:rPr>
                        <a:t>    보험안내자료를 사용하여 보험상품의 내용을 사실과 다르게 알림</a:t>
                      </a:r>
                    </a:p>
                    <a:p>
                      <a:pPr algn="l" latinLnBrk="1"/>
                      <a:r>
                        <a:rPr kumimoji="1" lang="ko-KR" altLang="en-US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맑은 고딕"/>
                        </a:rPr>
                        <a:t>○ </a:t>
                      </a:r>
                      <a:r>
                        <a:rPr kumimoji="1" lang="ko-KR" altLang="en-US" sz="1200" b="0" i="0" u="none" strike="noStrike" kern="1200" cap="none" spc="0" normalizeH="0" baseline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맑은 고딕"/>
                        </a:rPr>
                        <a:t>금리부과</a:t>
                      </a:r>
                      <a:r>
                        <a:rPr kumimoji="1" lang="ko-KR" altLang="en-US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맑은 고딕"/>
                        </a:rPr>
                        <a:t> 방식을  </a:t>
                      </a:r>
                      <a:r>
                        <a:rPr kumimoji="1" lang="en-US" altLang="ko-KR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맑은 고딕"/>
                        </a:rPr>
                        <a:t>'</a:t>
                      </a:r>
                      <a:r>
                        <a:rPr kumimoji="1" lang="ko-KR" altLang="en-US" sz="1200" b="0" i="0" u="none" strike="noStrike" kern="1200" cap="none" spc="0" normalizeH="0" baseline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맑은 고딕"/>
                        </a:rPr>
                        <a:t>연복리</a:t>
                      </a:r>
                      <a:r>
                        <a:rPr kumimoji="1" lang="ko-KR" altLang="en-US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맑은 고딕"/>
                        </a:rPr>
                        <a:t> </a:t>
                      </a:r>
                      <a:r>
                        <a:rPr kumimoji="1" lang="en-US" altLang="ko-KR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맑은 고딕"/>
                        </a:rPr>
                        <a:t>5.1%+0.5%+1.5%'</a:t>
                      </a:r>
                      <a:r>
                        <a:rPr kumimoji="1" lang="ko-KR" altLang="en-US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맑은 고딕"/>
                        </a:rPr>
                        <a:t>로 표현하여 마치 금리를 최고 연 </a:t>
                      </a:r>
                      <a:r>
                        <a:rPr kumimoji="1" lang="en-US" altLang="ko-KR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맑은 고딕"/>
                        </a:rPr>
                        <a:t>7.1%</a:t>
                      </a:r>
                      <a:r>
                        <a:rPr kumimoji="1" lang="ko-KR" altLang="en-US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맑은 고딕"/>
                        </a:rPr>
                        <a:t>까지 </a:t>
                      </a:r>
                      <a:r>
                        <a:rPr kumimoji="1" lang="ko-KR" altLang="en-US" sz="1200" b="0" i="0" u="none" strike="noStrike" kern="1200" cap="none" spc="0" normalizeH="0" baseline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맑은 고딕"/>
                        </a:rPr>
                        <a:t>부리해</a:t>
                      </a:r>
                      <a:r>
                        <a:rPr kumimoji="1" lang="ko-KR" altLang="en-US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맑은 고딕"/>
                        </a:rPr>
                        <a:t> </a:t>
                      </a:r>
                      <a:r>
                        <a:rPr kumimoji="1" lang="ko-KR" altLang="en-US" sz="1200" b="0" i="0" u="none" strike="noStrike" kern="1200" cap="none" spc="0" normalizeH="0" baseline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맑은 고딕"/>
                        </a:rPr>
                        <a:t>주는것</a:t>
                      </a:r>
                      <a:r>
                        <a:rPr kumimoji="1" lang="ko-KR" altLang="en-US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맑은 고딕"/>
                        </a:rPr>
                        <a:t> 처럼 사실과 다르게</a:t>
                      </a:r>
                    </a:p>
                    <a:p>
                      <a:pPr algn="l" latinLnBrk="1"/>
                      <a:r>
                        <a:rPr kumimoji="1" lang="ko-KR" altLang="en-US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맑은 고딕"/>
                        </a:rPr>
                        <a:t>    표현하였음</a:t>
                      </a:r>
                    </a:p>
                    <a:p>
                      <a:pPr algn="l" latinLnBrk="1"/>
                      <a:r>
                        <a:rPr kumimoji="1" lang="ko-KR" altLang="en-US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맑은 고딕"/>
                        </a:rPr>
                        <a:t>○ </a:t>
                      </a:r>
                      <a:r>
                        <a:rPr kumimoji="1" lang="en-US" altLang="ko-KR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맑은 고딕"/>
                        </a:rPr>
                        <a:t>B</a:t>
                      </a:r>
                      <a:r>
                        <a:rPr kumimoji="1" lang="ko-KR" altLang="en-US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맑은 고딕"/>
                        </a:rPr>
                        <a:t>보험대리점 소속 보험설계사 </a:t>
                      </a:r>
                      <a:r>
                        <a:rPr kumimoji="1" lang="en-US" altLang="ko-KR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맑은 고딕"/>
                        </a:rPr>
                        <a:t>3</a:t>
                      </a:r>
                      <a:r>
                        <a:rPr kumimoji="1" lang="ko-KR" altLang="en-US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맑은 고딕"/>
                        </a:rPr>
                        <a:t>명은 </a:t>
                      </a:r>
                      <a:r>
                        <a:rPr kumimoji="1" lang="ko-KR" altLang="en-US" sz="1200" b="0" i="0" u="none" strike="noStrike" kern="1200" cap="none" spc="0" normalizeH="0" baseline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맑은 고딕"/>
                        </a:rPr>
                        <a:t>저축보험을</a:t>
                      </a:r>
                      <a:r>
                        <a:rPr kumimoji="1" lang="ko-KR" altLang="en-US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맑은 고딕"/>
                        </a:rPr>
                        <a:t> 판매하면서 아래와 같이 사실과 다른 내용이 기재된 보험안내자료를</a:t>
                      </a:r>
                    </a:p>
                    <a:p>
                      <a:pPr algn="l" latinLnBrk="1"/>
                      <a:r>
                        <a:rPr kumimoji="1" lang="ko-KR" altLang="en-US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맑은 고딕"/>
                        </a:rPr>
                        <a:t>    사용하여 보험상품의 내용을 사실과 다르게 알림 </a:t>
                      </a:r>
                    </a:p>
                    <a:p>
                      <a:pPr algn="l" latinLnBrk="1"/>
                      <a:r>
                        <a:rPr kumimoji="1" lang="ko-KR" altLang="en-US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맑은 고딕"/>
                        </a:rPr>
                        <a:t>○ 보험을 저축으로 오인하게 하는 표현 </a:t>
                      </a:r>
                      <a:r>
                        <a:rPr kumimoji="1" lang="en-US" altLang="ko-KR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맑은 고딕"/>
                        </a:rPr>
                        <a:t>: '</a:t>
                      </a:r>
                      <a:r>
                        <a:rPr kumimoji="1" lang="ko-KR" altLang="en-US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맑은 고딕"/>
                        </a:rPr>
                        <a:t>비과세 </a:t>
                      </a:r>
                      <a:r>
                        <a:rPr kumimoji="1" lang="ko-KR" altLang="en-US" sz="1200" b="0" i="0" u="none" strike="noStrike" kern="1200" cap="none" spc="0" normalizeH="0" baseline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맑은 고딕"/>
                        </a:rPr>
                        <a:t>복리저축</a:t>
                      </a:r>
                      <a:r>
                        <a:rPr kumimoji="1" lang="en-US" altLang="ko-KR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맑은 고딕"/>
                        </a:rPr>
                        <a:t>'  '</a:t>
                      </a:r>
                      <a:r>
                        <a:rPr kumimoji="1" lang="ko-KR" altLang="en-US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맑은 고딕"/>
                        </a:rPr>
                        <a:t>확정금리 보장</a:t>
                      </a:r>
                      <a:r>
                        <a:rPr kumimoji="1" lang="en-US" altLang="ko-KR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맑은 고딕"/>
                        </a:rPr>
                        <a:t>'</a:t>
                      </a:r>
                      <a:r>
                        <a:rPr kumimoji="1" lang="ko-KR" altLang="en-US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맑은 고딕"/>
                        </a:rPr>
                        <a:t>등의 표현을 사용하는 등 저축성보험을 은행의 </a:t>
                      </a:r>
                    </a:p>
                    <a:p>
                      <a:pPr algn="l" latinLnBrk="1"/>
                      <a:r>
                        <a:rPr kumimoji="1" lang="ko-KR" altLang="en-US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맑은 고딕"/>
                        </a:rPr>
                        <a:t>    </a:t>
                      </a:r>
                      <a:r>
                        <a:rPr kumimoji="1" lang="ko-KR" altLang="en-US" sz="1200" b="0" i="0" u="none" strike="noStrike" kern="1200" cap="none" spc="0" normalizeH="0" baseline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맑은 고딕"/>
                        </a:rPr>
                        <a:t>저축상품인</a:t>
                      </a:r>
                      <a:r>
                        <a:rPr kumimoji="1" lang="ko-KR" altLang="en-US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맑은 고딕"/>
                        </a:rPr>
                        <a:t> 것처럼 오인하게 하는 표현을 사용</a:t>
                      </a:r>
                    </a:p>
                    <a:p>
                      <a:pPr algn="l" latinLnBrk="1"/>
                      <a:r>
                        <a:rPr kumimoji="1" lang="ko-KR" altLang="en-US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맑은 고딕"/>
                        </a:rPr>
                        <a:t>○ </a:t>
                      </a:r>
                      <a:r>
                        <a:rPr kumimoji="1" lang="ko-KR" altLang="en-US" sz="1200" b="0" i="0" u="none" strike="noStrike" kern="1200" cap="none" spc="0" normalizeH="0" baseline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맑은 고딕"/>
                        </a:rPr>
                        <a:t>금리부과</a:t>
                      </a:r>
                      <a:r>
                        <a:rPr kumimoji="1" lang="ko-KR" altLang="en-US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맑은 고딕"/>
                        </a:rPr>
                        <a:t> 방식을 사실과 다르게 표현 </a:t>
                      </a:r>
                      <a:r>
                        <a:rPr kumimoji="1" lang="en-US" altLang="ko-KR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맑은 고딕"/>
                        </a:rPr>
                        <a:t>: '</a:t>
                      </a:r>
                      <a:r>
                        <a:rPr kumimoji="1" lang="ko-KR" altLang="en-US" sz="1200" b="0" i="0" u="none" strike="noStrike" kern="1200" cap="none" spc="0" normalizeH="0" baseline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맑은 고딕"/>
                        </a:rPr>
                        <a:t>연복리</a:t>
                      </a:r>
                      <a:r>
                        <a:rPr kumimoji="1" lang="ko-KR" altLang="en-US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맑은 고딕"/>
                        </a:rPr>
                        <a:t> </a:t>
                      </a:r>
                      <a:r>
                        <a:rPr kumimoji="1" lang="en-US" altLang="ko-KR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맑은 고딕"/>
                        </a:rPr>
                        <a:t>5.1%+1.0%'</a:t>
                      </a:r>
                      <a:r>
                        <a:rPr kumimoji="1" lang="ko-KR" altLang="en-US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맑은 고딕"/>
                        </a:rPr>
                        <a:t>로 표현함으로써 금리를 최고 연 </a:t>
                      </a:r>
                      <a:r>
                        <a:rPr kumimoji="1" lang="en-US" altLang="ko-KR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맑은 고딕"/>
                        </a:rPr>
                        <a:t>6.1%</a:t>
                      </a:r>
                      <a:r>
                        <a:rPr kumimoji="1" lang="ko-KR" altLang="en-US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맑은 고딕"/>
                        </a:rPr>
                        <a:t>까지 </a:t>
                      </a:r>
                      <a:r>
                        <a:rPr kumimoji="1" lang="ko-KR" altLang="en-US" sz="1200" b="0" i="0" u="none" strike="noStrike" kern="1200" cap="none" spc="0" normalizeH="0" baseline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맑은 고딕"/>
                        </a:rPr>
                        <a:t>부리해</a:t>
                      </a:r>
                      <a:r>
                        <a:rPr kumimoji="1" lang="ko-KR" altLang="en-US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맑은 고딕"/>
                        </a:rPr>
                        <a:t> 주는 것처럼</a:t>
                      </a:r>
                    </a:p>
                    <a:p>
                      <a:pPr algn="l" latinLnBrk="1"/>
                      <a:r>
                        <a:rPr kumimoji="1" lang="ko-KR" altLang="en-US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맑은 고딕"/>
                        </a:rPr>
                        <a:t>    사실과 다르게 표현함</a:t>
                      </a:r>
                    </a:p>
                    <a:p>
                      <a:pPr algn="l" latinLnBrk="1"/>
                      <a:r>
                        <a:rPr kumimoji="1" lang="ko-KR" altLang="en-US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맑은 고딕"/>
                        </a:rPr>
                        <a:t>○ 보험의 </a:t>
                      </a:r>
                      <a:r>
                        <a:rPr kumimoji="1" lang="ko-KR" altLang="en-US" sz="1200" b="0" i="0" u="none" strike="noStrike" kern="1200" cap="none" spc="0" normalizeH="0" baseline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맑은 고딕"/>
                        </a:rPr>
                        <a:t>중요내용</a:t>
                      </a:r>
                      <a:r>
                        <a:rPr kumimoji="1" lang="ko-KR" altLang="en-US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맑은 고딕"/>
                        </a:rPr>
                        <a:t> </a:t>
                      </a:r>
                      <a:r>
                        <a:rPr kumimoji="1" lang="ko-KR" altLang="en-US" sz="1200" b="0" i="0" u="none" strike="noStrike" kern="1200" cap="none" spc="0" normalizeH="0" baseline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맑은 고딕"/>
                        </a:rPr>
                        <a:t>미전달</a:t>
                      </a:r>
                      <a:r>
                        <a:rPr kumimoji="1" lang="ko-KR" altLang="en-US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맑은 고딕"/>
                        </a:rPr>
                        <a:t> </a:t>
                      </a:r>
                      <a:r>
                        <a:rPr kumimoji="1" lang="en-US" altLang="ko-KR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맑은 고딕"/>
                        </a:rPr>
                        <a:t>: </a:t>
                      </a:r>
                      <a:r>
                        <a:rPr kumimoji="1" lang="ko-KR" altLang="en-US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맑은 고딕"/>
                        </a:rPr>
                        <a:t>이자소득세의 비과세 혜택을 받기 위해서는 </a:t>
                      </a:r>
                      <a:r>
                        <a:rPr kumimoji="1" lang="en-US" altLang="ko-KR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맑은 고딕"/>
                        </a:rPr>
                        <a:t>10</a:t>
                      </a:r>
                      <a:r>
                        <a:rPr kumimoji="1" lang="ko-KR" altLang="en-US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맑은 고딕"/>
                        </a:rPr>
                        <a:t>년 이상 보험료를 납입해야 하는 제한 조건이 있음에도 불구하고 </a:t>
                      </a:r>
                      <a:endParaRPr kumimoji="1" lang="en-US" altLang="ko-KR" sz="1200" b="0" i="0" u="none" strike="noStrike" kern="1200" cap="none" spc="0" normalizeH="0" baseline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FillTx/>
                        <a:latin typeface="흥국씨앗 L" panose="020B0303000000000000" pitchFamily="50" charset="-127"/>
                        <a:ea typeface="흥국씨앗 L" panose="020B0303000000000000" pitchFamily="50" charset="-127"/>
                        <a:cs typeface="+mn-cs"/>
                        <a:sym typeface="맑은 고딕"/>
                      </a:endParaRPr>
                    </a:p>
                    <a:p>
                      <a:pPr algn="l" latinLnBrk="1"/>
                      <a:r>
                        <a:rPr kumimoji="1" lang="ko-KR" altLang="en-US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맑은 고딕"/>
                        </a:rPr>
                        <a:t>이에 대해 명시하지 </a:t>
                      </a:r>
                      <a:r>
                        <a:rPr kumimoji="1" lang="ko-KR" altLang="en-US" sz="1200" b="0" i="0" u="none" strike="noStrike" kern="1200" cap="none" spc="0" normalizeH="0" baseline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맑은 고딕"/>
                        </a:rPr>
                        <a:t>않은채</a:t>
                      </a:r>
                      <a:r>
                        <a:rPr kumimoji="1" lang="ko-KR" altLang="en-US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맑은 고딕"/>
                        </a:rPr>
                        <a:t> </a:t>
                      </a:r>
                      <a:r>
                        <a:rPr kumimoji="1" lang="en-US" altLang="ko-KR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맑은 고딕"/>
                        </a:rPr>
                        <a:t>'</a:t>
                      </a:r>
                      <a:r>
                        <a:rPr kumimoji="1" lang="ko-KR" altLang="en-US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맑은 고딕"/>
                        </a:rPr>
                        <a:t>이자소득 비과세</a:t>
                      </a:r>
                      <a:r>
                        <a:rPr kumimoji="1" lang="en-US" altLang="ko-KR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맑은 고딕"/>
                        </a:rPr>
                        <a:t>‘ </a:t>
                      </a:r>
                      <a:r>
                        <a:rPr kumimoji="1" lang="ko-KR" altLang="en-US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맑은 고딕"/>
                        </a:rPr>
                        <a:t>라고 </a:t>
                      </a:r>
                      <a:r>
                        <a:rPr kumimoji="1" lang="ko-KR" altLang="en-US" sz="1200" b="0" i="0" u="none" strike="noStrike" kern="1200" cap="none" spc="0" normalizeH="0" baseline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맑은 고딕"/>
                        </a:rPr>
                        <a:t>표현하는등</a:t>
                      </a:r>
                      <a:r>
                        <a:rPr kumimoji="1" lang="ko-KR" altLang="en-US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맑은 고딕"/>
                        </a:rPr>
                        <a:t> 계약자에게 유리한 내용만을 명시함</a:t>
                      </a:r>
                    </a:p>
                    <a:p>
                      <a:pPr latinLnBrk="1"/>
                      <a:r>
                        <a:rPr kumimoji="1" lang="ko-KR" altLang="en-US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맑은 고딕"/>
                        </a:rPr>
                        <a:t> </a:t>
                      </a:r>
                    </a:p>
                    <a:p>
                      <a:pPr algn="l" latinLnBrk="1"/>
                      <a:r>
                        <a:rPr kumimoji="1" lang="en-US" altLang="ko-KR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맑은 고딕"/>
                        </a:rPr>
                        <a:t>※ </a:t>
                      </a:r>
                      <a:r>
                        <a:rPr kumimoji="1" lang="ko-KR" altLang="en-US" sz="1200" b="0" i="0" u="none" strike="noStrike" kern="1200" cap="none" spc="0" normalizeH="0" baseline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맑은 고딕"/>
                        </a:rPr>
                        <a:t>보험업법</a:t>
                      </a:r>
                      <a:r>
                        <a:rPr kumimoji="1" lang="ko-KR" altLang="en-US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맑은 고딕"/>
                        </a:rPr>
                        <a:t> 제</a:t>
                      </a:r>
                      <a:r>
                        <a:rPr kumimoji="1" lang="en-US" altLang="ko-KR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맑은 고딕"/>
                        </a:rPr>
                        <a:t>209</a:t>
                      </a:r>
                      <a:r>
                        <a:rPr kumimoji="1" lang="ko-KR" altLang="en-US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맑은 고딕"/>
                        </a:rPr>
                        <a:t>조 위반</a:t>
                      </a:r>
                      <a:endParaRPr kumimoji="1" lang="ko-KR" altLang="en-US" sz="12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FillTx/>
                        <a:latin typeface="흥국씨앗 L" panose="020B0303000000000000" pitchFamily="50" charset="-127"/>
                        <a:ea typeface="흥국씨앗 L" panose="020B0303000000000000" pitchFamily="50" charset="-127"/>
                        <a:cs typeface="+mn-cs"/>
                        <a:sym typeface="맑은 고딕"/>
                      </a:endParaRPr>
                    </a:p>
                  </a:txBody>
                  <a:tcPr marL="45720" marR="45720" marT="22860" marB="22860" anchor="ctr"/>
                </a:tc>
                <a:extLst>
                  <a:ext uri="{0D108BD9-81ED-4DB2-BD59-A6C34878D82A}">
                    <a16:rowId xmlns:a16="http://schemas.microsoft.com/office/drawing/2014/main" val="4196957869"/>
                  </a:ext>
                </a:extLst>
              </a:tr>
              <a:tr h="1063883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kumimoji="1" lang="ko-KR" altLang="en-US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맑은 고딕"/>
                        </a:rPr>
                        <a:t>○ </a:t>
                      </a:r>
                      <a:r>
                        <a:rPr kumimoji="1" lang="en-US" altLang="ko-KR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맑은 고딕"/>
                        </a:rPr>
                        <a:t>A</a:t>
                      </a:r>
                      <a:r>
                        <a:rPr kumimoji="1" lang="ko-KR" altLang="en-US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맑은 고딕"/>
                        </a:rPr>
                        <a:t>보험대리점은 </a:t>
                      </a:r>
                      <a:r>
                        <a:rPr kumimoji="1" lang="en-US" altLang="ko-KR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맑은 고딕"/>
                        </a:rPr>
                        <a:t>00</a:t>
                      </a:r>
                      <a:r>
                        <a:rPr kumimoji="1" lang="ko-KR" altLang="en-US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맑은 고딕"/>
                        </a:rPr>
                        <a:t>손해보험 </a:t>
                      </a:r>
                      <a:r>
                        <a:rPr kumimoji="1" lang="en-US" altLang="ko-KR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맑은 고딕"/>
                        </a:rPr>
                        <a:t>3</a:t>
                      </a:r>
                      <a:r>
                        <a:rPr kumimoji="1" lang="ko-KR" altLang="en-US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맑은 고딕"/>
                        </a:rPr>
                        <a:t>개 종류의 저축보험 보험계약과 관련하여 통신수단</a:t>
                      </a:r>
                      <a:r>
                        <a:rPr kumimoji="1" lang="en-US" altLang="ko-KR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맑은 고딕"/>
                        </a:rPr>
                        <a:t>(</a:t>
                      </a:r>
                      <a:r>
                        <a:rPr kumimoji="1" lang="ko-KR" altLang="en-US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맑은 고딕"/>
                        </a:rPr>
                        <a:t>전화</a:t>
                      </a:r>
                      <a:r>
                        <a:rPr kumimoji="1" lang="en-US" altLang="ko-KR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맑은 고딕"/>
                        </a:rPr>
                        <a:t>)</a:t>
                      </a:r>
                      <a:r>
                        <a:rPr kumimoji="1" lang="ko-KR" altLang="en-US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맑은 고딕"/>
                        </a:rPr>
                        <a:t>을 이용한 </a:t>
                      </a:r>
                      <a:r>
                        <a:rPr kumimoji="1" lang="ko-KR" altLang="en-US" sz="1200" b="0" i="0" u="none" strike="noStrike" kern="1200" cap="none" spc="0" normalizeH="0" baseline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맑은 고딕"/>
                        </a:rPr>
                        <a:t>보험모집시</a:t>
                      </a:r>
                      <a:r>
                        <a:rPr kumimoji="1" lang="ko-KR" altLang="en-US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맑은 고딕"/>
                        </a:rPr>
                        <a:t> 가입 권유 단계에서 </a:t>
                      </a:r>
                      <a:endParaRPr kumimoji="1" lang="en-US" altLang="ko-KR" sz="1200" b="0" i="0" u="none" strike="noStrike" kern="1200" cap="none" spc="0" normalizeH="0" baseline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FillTx/>
                        <a:latin typeface="흥국씨앗 L" panose="020B0303000000000000" pitchFamily="50" charset="-127"/>
                        <a:ea typeface="흥국씨앗 L" panose="020B0303000000000000" pitchFamily="50" charset="-127"/>
                        <a:cs typeface="+mn-cs"/>
                        <a:sym typeface="맑은 고딕"/>
                      </a:endParaRPr>
                    </a:p>
                    <a:p>
                      <a:pPr algn="l" latinLnBrk="1"/>
                      <a:r>
                        <a:rPr kumimoji="1" lang="ko-KR" altLang="en-US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맑은 고딕"/>
                        </a:rPr>
                        <a:t>표준상품설명서 대본과는 별개로 보험회사의 심사를 득하지 않은 </a:t>
                      </a:r>
                      <a:r>
                        <a:rPr kumimoji="1" lang="ko-KR" altLang="en-US" sz="1200" b="0" i="0" u="none" strike="noStrike" kern="1200" cap="none" spc="0" normalizeH="0" baseline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맑은 고딕"/>
                        </a:rPr>
                        <a:t>상담용</a:t>
                      </a:r>
                      <a:r>
                        <a:rPr kumimoji="1" lang="ko-KR" altLang="en-US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맑은 고딕"/>
                        </a:rPr>
                        <a:t> 상품설명 대본을 임의로 작성하여 사용</a:t>
                      </a:r>
                      <a:r>
                        <a:rPr kumimoji="1" lang="en-US" altLang="ko-KR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맑은 고딕"/>
                        </a:rPr>
                        <a:t>,</a:t>
                      </a:r>
                      <a:r>
                        <a:rPr kumimoji="1" lang="ko-KR" altLang="en-US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맑은 고딕"/>
                        </a:rPr>
                        <a:t>설명하는 방법으로 보험계약의 내용을 사실과 다르게 안내</a:t>
                      </a:r>
                    </a:p>
                    <a:p>
                      <a:pPr algn="l" latinLnBrk="1"/>
                      <a:endParaRPr kumimoji="1" lang="ko-KR" altLang="en-US" sz="1200" b="0" i="0" u="none" strike="noStrike" kern="1200" cap="none" spc="0" normalizeH="0" baseline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FillTx/>
                        <a:latin typeface="흥국씨앗 L" panose="020B0303000000000000" pitchFamily="50" charset="-127"/>
                        <a:ea typeface="흥국씨앗 L" panose="020B0303000000000000" pitchFamily="50" charset="-127"/>
                        <a:cs typeface="+mn-cs"/>
                        <a:sym typeface="맑은 고딕"/>
                      </a:endParaRPr>
                    </a:p>
                    <a:p>
                      <a:pPr algn="l" latinLnBrk="1"/>
                      <a:r>
                        <a:rPr kumimoji="1" lang="en-US" altLang="ko-KR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맑은 고딕"/>
                        </a:rPr>
                        <a:t>※ </a:t>
                      </a:r>
                      <a:r>
                        <a:rPr kumimoji="1" lang="ko-KR" altLang="en-US" sz="1200" b="0" i="0" u="none" strike="noStrike" kern="1200" cap="none" spc="0" normalizeH="0" baseline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맑은 고딕"/>
                        </a:rPr>
                        <a:t>보험업법</a:t>
                      </a:r>
                      <a:r>
                        <a:rPr kumimoji="1" lang="ko-KR" altLang="en-US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맑은 고딕"/>
                        </a:rPr>
                        <a:t> 제</a:t>
                      </a:r>
                      <a:r>
                        <a:rPr kumimoji="1" lang="en-US" altLang="ko-KR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맑은 고딕"/>
                        </a:rPr>
                        <a:t>97</a:t>
                      </a:r>
                      <a:r>
                        <a:rPr kumimoji="1" lang="ko-KR" altLang="en-US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맑은 고딕"/>
                        </a:rPr>
                        <a:t>조</a:t>
                      </a:r>
                      <a:endParaRPr kumimoji="1" lang="ko-KR" altLang="en-US" sz="12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FillTx/>
                        <a:latin typeface="흥국씨앗 L" panose="020B0303000000000000" pitchFamily="50" charset="-127"/>
                        <a:ea typeface="흥국씨앗 L" panose="020B0303000000000000" pitchFamily="50" charset="-127"/>
                        <a:cs typeface="+mn-cs"/>
                        <a:sym typeface="맑은 고딕"/>
                      </a:endParaRPr>
                    </a:p>
                  </a:txBody>
                  <a:tcPr marL="45720" marR="45720" marT="22860" marB="22860" anchor="ctr"/>
                </a:tc>
                <a:extLst>
                  <a:ext uri="{0D108BD9-81ED-4DB2-BD59-A6C34878D82A}">
                    <a16:rowId xmlns:a16="http://schemas.microsoft.com/office/drawing/2014/main" val="89035435"/>
                  </a:ext>
                </a:extLst>
              </a:tr>
              <a:tr h="861239">
                <a:tc>
                  <a:txBody>
                    <a:bodyPr/>
                    <a:lstStyle/>
                    <a:p>
                      <a:pPr marL="0" marR="0" indent="0" algn="ctr" defTabSz="1828800" fontAlgn="ctr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600" b="1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자필서명 반드시 이행</a:t>
                      </a:r>
                      <a:r>
                        <a:rPr kumimoji="1" lang="en-US" altLang="ko-KR" sz="1600" b="1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!</a:t>
                      </a:r>
                      <a:endParaRPr kumimoji="1" lang="ko-KR" altLang="en-US" sz="1600" b="1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FillTx/>
                        <a:latin typeface="흥국씨앗 L" panose="020B0303000000000000" pitchFamily="50" charset="-127"/>
                        <a:ea typeface="흥국씨앗 L" panose="020B0303000000000000" pitchFamily="50" charset="-127"/>
                        <a:cs typeface="+mn-cs"/>
                        <a:sym typeface="KoPubWorld돋움체 Bold"/>
                      </a:endParaRPr>
                    </a:p>
                  </a:txBody>
                  <a:tcPr marL="45720" marR="45720" marT="22860" marB="2286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kumimoji="1" lang="ko-KR" altLang="en-US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맑은 고딕"/>
                        </a:rPr>
                        <a:t>○ </a:t>
                      </a:r>
                      <a:r>
                        <a:rPr kumimoji="1" lang="en-US" altLang="ko-KR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맑은 고딕"/>
                        </a:rPr>
                        <a:t>B</a:t>
                      </a:r>
                      <a:r>
                        <a:rPr kumimoji="1" lang="ko-KR" altLang="en-US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맑은 고딕"/>
                        </a:rPr>
                        <a:t>대리점 설계사들은 영업 과정에서 </a:t>
                      </a:r>
                      <a:r>
                        <a:rPr kumimoji="1" lang="en-US" altLang="ko-KR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맑은 고딕"/>
                        </a:rPr>
                        <a:t>1</a:t>
                      </a:r>
                      <a:r>
                        <a:rPr kumimoji="1" lang="ko-KR" altLang="en-US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맑은 고딕"/>
                        </a:rPr>
                        <a:t>차 계약자 </a:t>
                      </a:r>
                      <a:r>
                        <a:rPr kumimoji="1" lang="ko-KR" altLang="en-US" sz="1200" b="0" i="0" u="none" strike="noStrike" kern="1200" cap="none" spc="0" normalizeH="0" baseline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맑은 고딕"/>
                        </a:rPr>
                        <a:t>방문시</a:t>
                      </a:r>
                      <a:r>
                        <a:rPr kumimoji="1" lang="ko-KR" altLang="en-US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맑은 고딕"/>
                        </a:rPr>
                        <a:t> </a:t>
                      </a:r>
                      <a:r>
                        <a:rPr kumimoji="1" lang="ko-KR" altLang="en-US" sz="1200" b="0" i="0" u="none" strike="noStrike" kern="1200" cap="none" spc="0" normalizeH="0" baseline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맑은 고딕"/>
                        </a:rPr>
                        <a:t>공청약서</a:t>
                      </a:r>
                      <a:r>
                        <a:rPr kumimoji="1" lang="ko-KR" altLang="en-US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맑은 고딕"/>
                        </a:rPr>
                        <a:t> 하단에만 자필서명을 받고</a:t>
                      </a:r>
                      <a:r>
                        <a:rPr kumimoji="1" lang="en-US" altLang="ko-KR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맑은 고딕"/>
                        </a:rPr>
                        <a:t>, </a:t>
                      </a:r>
                      <a:r>
                        <a:rPr kumimoji="1" lang="ko-KR" altLang="en-US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맑은 고딕"/>
                        </a:rPr>
                        <a:t>상품설명서에는 계약자 </a:t>
                      </a:r>
                      <a:endParaRPr kumimoji="1" lang="en-US" altLang="ko-KR" sz="1200" b="0" i="0" u="none" strike="noStrike" kern="1200" cap="none" spc="0" normalizeH="0" baseline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FillTx/>
                        <a:latin typeface="흥국씨앗 L" panose="020B0303000000000000" pitchFamily="50" charset="-127"/>
                        <a:ea typeface="흥국씨앗 L" panose="020B0303000000000000" pitchFamily="50" charset="-127"/>
                        <a:cs typeface="+mn-cs"/>
                        <a:sym typeface="맑은 고딕"/>
                      </a:endParaRPr>
                    </a:p>
                    <a:p>
                      <a:pPr algn="l" latinLnBrk="1"/>
                      <a:r>
                        <a:rPr kumimoji="1" lang="en-US" altLang="ko-KR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맑은 고딕"/>
                        </a:rPr>
                        <a:t>    </a:t>
                      </a:r>
                      <a:r>
                        <a:rPr kumimoji="1" lang="ko-KR" altLang="en-US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맑은 고딕"/>
                        </a:rPr>
                        <a:t>자필서명없이 설계사가 대필</a:t>
                      </a:r>
                      <a:r>
                        <a:rPr kumimoji="1" lang="en-US" altLang="ko-KR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맑은 고딕"/>
                        </a:rPr>
                        <a:t>(2</a:t>
                      </a:r>
                      <a:r>
                        <a:rPr kumimoji="1" lang="ko-KR" altLang="en-US" sz="1200" b="0" i="0" u="none" strike="noStrike" kern="1200" cap="none" spc="0" normalizeH="0" baseline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맑은 고딕"/>
                        </a:rPr>
                        <a:t>차방문하지</a:t>
                      </a:r>
                      <a:r>
                        <a:rPr kumimoji="1" lang="ko-KR" altLang="en-US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맑은 고딕"/>
                        </a:rPr>
                        <a:t> 않음</a:t>
                      </a:r>
                      <a:r>
                        <a:rPr kumimoji="1" lang="en-US" altLang="ko-KR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맑은 고딕"/>
                        </a:rPr>
                        <a:t>)</a:t>
                      </a:r>
                    </a:p>
                    <a:p>
                      <a:pPr algn="l" latinLnBrk="1"/>
                      <a:endParaRPr kumimoji="1" lang="en-US" altLang="ko-KR" sz="1200" b="0" i="0" u="none" strike="noStrike" kern="1200" cap="none" spc="0" normalizeH="0" baseline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FillTx/>
                        <a:latin typeface="흥국씨앗 L" panose="020B0303000000000000" pitchFamily="50" charset="-127"/>
                        <a:ea typeface="흥국씨앗 L" panose="020B0303000000000000" pitchFamily="50" charset="-127"/>
                        <a:cs typeface="+mn-cs"/>
                        <a:sym typeface="맑은 고딕"/>
                      </a:endParaRPr>
                    </a:p>
                    <a:p>
                      <a:pPr algn="l" latinLnBrk="1"/>
                      <a:r>
                        <a:rPr kumimoji="1" lang="en-US" altLang="ko-KR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맑은 고딕"/>
                        </a:rPr>
                        <a:t>※ </a:t>
                      </a:r>
                      <a:r>
                        <a:rPr kumimoji="1" lang="ko-KR" altLang="en-US" sz="1200" b="0" i="0" u="none" strike="noStrike" kern="1200" cap="none" spc="0" normalizeH="0" baseline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맑은 고딕"/>
                        </a:rPr>
                        <a:t>보험업법</a:t>
                      </a:r>
                      <a:r>
                        <a:rPr kumimoji="1" lang="ko-KR" altLang="en-US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맑은 고딕"/>
                        </a:rPr>
                        <a:t> 제</a:t>
                      </a:r>
                      <a:r>
                        <a:rPr kumimoji="1" lang="en-US" altLang="ko-KR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맑은 고딕"/>
                        </a:rPr>
                        <a:t>97</a:t>
                      </a:r>
                      <a:r>
                        <a:rPr kumimoji="1" lang="ko-KR" altLang="en-US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맑은 고딕"/>
                        </a:rPr>
                        <a:t>조</a:t>
                      </a:r>
                      <a:endParaRPr kumimoji="1" lang="ko-KR" altLang="en-US" sz="12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FillTx/>
                        <a:latin typeface="흥국씨앗 L" panose="020B0303000000000000" pitchFamily="50" charset="-127"/>
                        <a:ea typeface="흥국씨앗 L" panose="020B0303000000000000" pitchFamily="50" charset="-127"/>
                        <a:cs typeface="+mn-cs"/>
                        <a:sym typeface="맑은 고딕"/>
                      </a:endParaRPr>
                    </a:p>
                  </a:txBody>
                  <a:tcPr marL="45720" marR="45720" marT="22860" marB="22860" anchor="ctr"/>
                </a:tc>
                <a:extLst>
                  <a:ext uri="{0D108BD9-81ED-4DB2-BD59-A6C34878D82A}">
                    <a16:rowId xmlns:a16="http://schemas.microsoft.com/office/drawing/2014/main" val="39222661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17508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텍스트 개체 틀 1"/>
          <p:cNvSpPr txBox="1">
            <a:spLocks/>
          </p:cNvSpPr>
          <p:nvPr/>
        </p:nvSpPr>
        <p:spPr>
          <a:xfrm>
            <a:off x="266700" y="112361"/>
            <a:ext cx="6573716" cy="240066"/>
          </a:xfrm>
          <a:prstGeom prst="rect">
            <a:avLst/>
          </a:prstGeom>
        </p:spPr>
        <p:txBody>
          <a:bodyPr/>
          <a:lstStyle>
            <a:lvl1pPr marL="685800" marR="0" indent="-685800" algn="ctr" defTabSz="1828800" latinLnBrk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6400" b="0" i="0" u="none" strike="noStrike" cap="none" spc="-300" baseline="0">
                <a:ln>
                  <a:noFill/>
                </a:ln>
                <a:solidFill>
                  <a:srgbClr val="000000"/>
                </a:solidFill>
                <a:uFillTx/>
                <a:latin typeface="KoPubWorld돋움체 Bold"/>
                <a:ea typeface="KoPubWorld돋움체 Bold"/>
                <a:cs typeface="KoPubWorld돋움체 Bold"/>
                <a:sym typeface="KoPubWorld돋움체 Bold"/>
              </a:defRPr>
            </a:lvl1pPr>
            <a:lvl2pPr marL="1110342" marR="0" indent="-653142" algn="ctr" defTabSz="1828800" latinLnBrk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–"/>
              <a:tabLst/>
              <a:defRPr sz="6400" b="0" i="0" u="none" strike="noStrike" cap="none" spc="-300" baseline="0">
                <a:ln>
                  <a:noFill/>
                </a:ln>
                <a:solidFill>
                  <a:srgbClr val="000000"/>
                </a:solidFill>
                <a:uFillTx/>
                <a:latin typeface="KoPubWorld돋움체 Bold"/>
                <a:ea typeface="KoPubWorld돋움체 Bold"/>
                <a:cs typeface="KoPubWorld돋움체 Bold"/>
                <a:sym typeface="KoPubWorld돋움체 Bold"/>
              </a:defRPr>
            </a:lvl2pPr>
            <a:lvl3pPr marL="1524000" marR="0" indent="-609600" algn="ctr" defTabSz="1828800" latinLnBrk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6400" b="0" i="0" u="none" strike="noStrike" cap="none" spc="-300" baseline="0">
                <a:ln>
                  <a:noFill/>
                </a:ln>
                <a:solidFill>
                  <a:srgbClr val="000000"/>
                </a:solidFill>
                <a:uFillTx/>
                <a:latin typeface="KoPubWorld돋움체 Bold"/>
                <a:ea typeface="KoPubWorld돋움체 Bold"/>
                <a:cs typeface="KoPubWorld돋움체 Bold"/>
                <a:sym typeface="KoPubWorld돋움체 Bold"/>
              </a:defRPr>
            </a:lvl3pPr>
            <a:lvl4pPr marL="2103120" marR="0" indent="-731520" algn="ctr" defTabSz="1828800" latinLnBrk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–"/>
              <a:tabLst/>
              <a:defRPr sz="6400" b="0" i="0" u="none" strike="noStrike" cap="none" spc="-300" baseline="0">
                <a:ln>
                  <a:noFill/>
                </a:ln>
                <a:solidFill>
                  <a:srgbClr val="000000"/>
                </a:solidFill>
                <a:uFillTx/>
                <a:latin typeface="KoPubWorld돋움체 Bold"/>
                <a:ea typeface="KoPubWorld돋움체 Bold"/>
                <a:cs typeface="KoPubWorld돋움체 Bold"/>
                <a:sym typeface="KoPubWorld돋움체 Bold"/>
              </a:defRPr>
            </a:lvl4pPr>
            <a:lvl5pPr marL="2560320" marR="0" indent="-731520" algn="ctr" defTabSz="1828800" latinLnBrk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»"/>
              <a:tabLst/>
              <a:defRPr sz="6400" b="0" i="0" u="none" strike="noStrike" cap="none" spc="-300" baseline="0">
                <a:ln>
                  <a:noFill/>
                </a:ln>
                <a:solidFill>
                  <a:srgbClr val="000000"/>
                </a:solidFill>
                <a:uFillTx/>
                <a:latin typeface="KoPubWorld돋움체 Bold"/>
                <a:ea typeface="KoPubWorld돋움체 Bold"/>
                <a:cs typeface="KoPubWorld돋움체 Bold"/>
                <a:sym typeface="KoPubWorld돋움체 Bold"/>
              </a:defRPr>
            </a:lvl5pPr>
            <a:lvl6pPr marL="3017520" marR="0" indent="-731520" algn="ctr" defTabSz="1828800" latinLnBrk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6400" b="0" i="0" u="none" strike="noStrike" cap="none" spc="-300" baseline="0">
                <a:ln>
                  <a:noFill/>
                </a:ln>
                <a:solidFill>
                  <a:srgbClr val="000000"/>
                </a:solidFill>
                <a:uFillTx/>
                <a:latin typeface="KoPubWorld돋움체 Bold"/>
                <a:ea typeface="KoPubWorld돋움체 Bold"/>
                <a:cs typeface="KoPubWorld돋움체 Bold"/>
                <a:sym typeface="KoPubWorld돋움체 Bold"/>
              </a:defRPr>
            </a:lvl6pPr>
            <a:lvl7pPr marL="3474720" marR="0" indent="-731520" algn="ctr" defTabSz="1828800" latinLnBrk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6400" b="0" i="0" u="none" strike="noStrike" cap="none" spc="-300" baseline="0">
                <a:ln>
                  <a:noFill/>
                </a:ln>
                <a:solidFill>
                  <a:srgbClr val="000000"/>
                </a:solidFill>
                <a:uFillTx/>
                <a:latin typeface="KoPubWorld돋움체 Bold"/>
                <a:ea typeface="KoPubWorld돋움체 Bold"/>
                <a:cs typeface="KoPubWorld돋움체 Bold"/>
                <a:sym typeface="KoPubWorld돋움체 Bold"/>
              </a:defRPr>
            </a:lvl7pPr>
            <a:lvl8pPr marL="3931920" marR="0" indent="-731520" algn="ctr" defTabSz="1828800" latinLnBrk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6400" b="0" i="0" u="none" strike="noStrike" cap="none" spc="-300" baseline="0">
                <a:ln>
                  <a:noFill/>
                </a:ln>
                <a:solidFill>
                  <a:srgbClr val="000000"/>
                </a:solidFill>
                <a:uFillTx/>
                <a:latin typeface="KoPubWorld돋움체 Bold"/>
                <a:ea typeface="KoPubWorld돋움체 Bold"/>
                <a:cs typeface="KoPubWorld돋움체 Bold"/>
                <a:sym typeface="KoPubWorld돋움체 Bold"/>
              </a:defRPr>
            </a:lvl8pPr>
            <a:lvl9pPr marL="4389120" marR="0" indent="-731520" algn="ctr" defTabSz="1828800" latinLnBrk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6400" b="0" i="0" u="none" strike="noStrike" cap="none" spc="-300" baseline="0">
                <a:ln>
                  <a:noFill/>
                </a:ln>
                <a:solidFill>
                  <a:srgbClr val="000000"/>
                </a:solidFill>
                <a:uFillTx/>
                <a:latin typeface="KoPubWorld돋움체 Bold"/>
                <a:ea typeface="KoPubWorld돋움체 Bold"/>
                <a:cs typeface="KoPubWorld돋움체 Bold"/>
                <a:sym typeface="KoPubWorld돋움체 Bold"/>
              </a:defRPr>
            </a:lvl9pPr>
          </a:lstStyle>
          <a:p>
            <a:pPr marL="342900" indent="-342900" algn="l" defTabSz="914400">
              <a:spcBef>
                <a:spcPts val="750"/>
              </a:spcBef>
              <a:defRPr/>
            </a:pPr>
            <a:r>
              <a:rPr lang="ko-KR" altLang="en-US" sz="3200" kern="0" spc="-150" dirty="0">
                <a:latin typeface="흥국씨앗 B" panose="020B0803000000000000" pitchFamily="50" charset="-127"/>
                <a:ea typeface="흥국씨앗 B" panose="020B0803000000000000" pitchFamily="50" charset="-127"/>
              </a:rPr>
              <a:t>보험사기 유발행위 금지</a:t>
            </a:r>
            <a:endParaRPr lang="ko-KR" altLang="en-US" sz="3200" kern="0" spc="-150" dirty="0"/>
          </a:p>
        </p:txBody>
      </p:sp>
      <p:grpSp>
        <p:nvGrpSpPr>
          <p:cNvPr id="2" name="그룹 1"/>
          <p:cNvGrpSpPr/>
          <p:nvPr/>
        </p:nvGrpSpPr>
        <p:grpSpPr>
          <a:xfrm>
            <a:off x="679607" y="998232"/>
            <a:ext cx="10720083" cy="5244306"/>
            <a:chOff x="655829" y="1169988"/>
            <a:chExt cx="8600788" cy="5227637"/>
          </a:xfrm>
        </p:grpSpPr>
        <p:sp>
          <p:nvSpPr>
            <p:cNvPr id="44" name="직사각형 43"/>
            <p:cNvSpPr/>
            <p:nvPr/>
          </p:nvSpPr>
          <p:spPr>
            <a:xfrm>
              <a:off x="4711510" y="1933575"/>
              <a:ext cx="4529137" cy="4464050"/>
            </a:xfrm>
            <a:prstGeom prst="rect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457200">
                <a:defRPr/>
              </a:pPr>
              <a:endParaRPr lang="ko-KR" altLang="en-US" sz="2200" dirty="0">
                <a:solidFill>
                  <a:prstClr val="white"/>
                </a:solidFill>
                <a:latin typeface="Calibri" panose="020F0502020204030204"/>
                <a:ea typeface="흥국씨앗 L" panose="020B0303000000000000" pitchFamily="50" charset="-127"/>
                <a:cs typeface="+mj-cs"/>
                <a:sym typeface="맑은 고딕"/>
              </a:endParaRPr>
            </a:p>
          </p:txBody>
        </p:sp>
        <p:sp>
          <p:nvSpPr>
            <p:cNvPr id="45" name="모서리가 둥근 직사각형 44"/>
            <p:cNvSpPr/>
            <p:nvPr/>
          </p:nvSpPr>
          <p:spPr>
            <a:xfrm>
              <a:off x="4805171" y="1169989"/>
              <a:ext cx="4262438" cy="561975"/>
            </a:xfrm>
            <a:prstGeom prst="roundRect">
              <a:avLst>
                <a:gd name="adj" fmla="val 50000"/>
              </a:avLst>
            </a:prstGeom>
            <a:solidFill>
              <a:srgbClr val="0A637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457200">
                <a:defRPr/>
              </a:pPr>
              <a:endParaRPr lang="ko-KR" altLang="en-US" sz="2200" dirty="0">
                <a:solidFill>
                  <a:prstClr val="white"/>
                </a:solidFill>
                <a:latin typeface="Calibri" panose="020F0502020204030204"/>
                <a:ea typeface="흥국씨앗 L" panose="020B0303000000000000" pitchFamily="50" charset="-127"/>
                <a:cs typeface="+mj-cs"/>
                <a:sym typeface="맑은 고딕"/>
              </a:endParaRPr>
            </a:p>
          </p:txBody>
        </p:sp>
        <p:sp>
          <p:nvSpPr>
            <p:cNvPr id="46" name="TextBox 45"/>
            <p:cNvSpPr txBox="1">
              <a:spLocks noChangeArrowheads="1"/>
            </p:cNvSpPr>
            <p:nvPr/>
          </p:nvSpPr>
          <p:spPr bwMode="auto">
            <a:xfrm>
              <a:off x="5513196" y="1265239"/>
              <a:ext cx="2719071" cy="4295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굴림" panose="020B0600000101010101" pitchFamily="50" charset="-127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굴림" panose="020B0600000101010101" pitchFamily="50" charset="-127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굴림" panose="020B0600000101010101" pitchFamily="50" charset="-127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굴림" panose="020B0600000101010101" pitchFamily="50" charset="-127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굴림" panose="020B0600000101010101" pitchFamily="50" charset="-127"/>
                </a:defRPr>
              </a:lvl9pPr>
            </a:lstStyle>
            <a:p>
              <a:pPr defTabSz="457200">
                <a:defRPr/>
              </a:pPr>
              <a:r>
                <a:rPr lang="ko-KR" altLang="en-US" sz="2200" dirty="0">
                  <a:solidFill>
                    <a:prstClr val="white"/>
                  </a:solidFill>
                  <a:latin typeface="흥국씨앗 L" panose="020B0303000000000000" pitchFamily="50" charset="-127"/>
                  <a:ea typeface="흥국씨앗 L" panose="020B0303000000000000" pitchFamily="50" charset="-127"/>
                  <a:cs typeface="+mj-cs"/>
                  <a:sym typeface="맑은 고딕"/>
                </a:rPr>
                <a:t>주요 </a:t>
              </a:r>
              <a:r>
                <a:rPr lang="en-US" altLang="ko-KR" sz="2200" dirty="0">
                  <a:solidFill>
                    <a:prstClr val="white"/>
                  </a:solidFill>
                  <a:latin typeface="흥국씨앗 L" panose="020B0303000000000000" pitchFamily="50" charset="-127"/>
                  <a:ea typeface="흥국씨앗 L" panose="020B0303000000000000" pitchFamily="50" charset="-127"/>
                  <a:cs typeface="+mj-cs"/>
                  <a:sym typeface="맑은 고딕"/>
                </a:rPr>
                <a:t>7</a:t>
              </a:r>
              <a:r>
                <a:rPr lang="ko-KR" altLang="en-US" sz="2200" dirty="0">
                  <a:solidFill>
                    <a:prstClr val="white"/>
                  </a:solidFill>
                  <a:latin typeface="흥국씨앗 L" panose="020B0303000000000000" pitchFamily="50" charset="-127"/>
                  <a:ea typeface="흥국씨앗 L" panose="020B0303000000000000" pitchFamily="50" charset="-127"/>
                  <a:cs typeface="+mj-cs"/>
                  <a:sym typeface="맑은 고딕"/>
                </a:rPr>
                <a:t>대 보험사기 유발행위</a:t>
              </a:r>
            </a:p>
          </p:txBody>
        </p:sp>
        <p:sp>
          <p:nvSpPr>
            <p:cNvPr id="47" name="TextBox 46"/>
            <p:cNvSpPr txBox="1">
              <a:spLocks noChangeArrowheads="1"/>
            </p:cNvSpPr>
            <p:nvPr/>
          </p:nvSpPr>
          <p:spPr bwMode="auto">
            <a:xfrm>
              <a:off x="4805171" y="2282825"/>
              <a:ext cx="3183352" cy="3681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굴림" panose="020B0600000101010101" pitchFamily="50" charset="-127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굴림" panose="020B0600000101010101" pitchFamily="50" charset="-127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굴림" panose="020B0600000101010101" pitchFamily="50" charset="-127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굴림" panose="020B0600000101010101" pitchFamily="50" charset="-127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굴림" panose="020B0600000101010101" pitchFamily="50" charset="-127"/>
                </a:defRPr>
              </a:lvl9pPr>
            </a:lstStyle>
            <a:p>
              <a:pPr defTabSz="457200">
                <a:defRPr/>
              </a:pPr>
              <a:r>
                <a:rPr lang="en-US" altLang="ko-KR" dirty="0">
                  <a:solidFill>
                    <a:prstClr val="black"/>
                  </a:solidFill>
                  <a:latin typeface="흥국씨앗 L" panose="020B0303000000000000" pitchFamily="50" charset="-127"/>
                  <a:ea typeface="흥국씨앗 L" panose="020B0303000000000000" pitchFamily="50" charset="-127"/>
                  <a:cs typeface="+mj-cs"/>
                  <a:sym typeface="맑은 고딕"/>
                </a:rPr>
                <a:t>1. </a:t>
              </a:r>
              <a:r>
                <a:rPr lang="ko-KR" altLang="en-US" dirty="0">
                  <a:solidFill>
                    <a:srgbClr val="C00000"/>
                  </a:solidFill>
                  <a:latin typeface="흥국씨앗 L" panose="020B0303000000000000" pitchFamily="50" charset="-127"/>
                  <a:ea typeface="흥국씨앗 L" panose="020B0303000000000000" pitchFamily="50" charset="-127"/>
                  <a:cs typeface="+mj-cs"/>
                  <a:sym typeface="맑은 고딕"/>
                </a:rPr>
                <a:t>불법안내자료</a:t>
              </a:r>
              <a:r>
                <a:rPr lang="ko-KR" altLang="en-US" dirty="0">
                  <a:solidFill>
                    <a:prstClr val="black"/>
                  </a:solidFill>
                  <a:latin typeface="흥국씨앗 L" panose="020B0303000000000000" pitchFamily="50" charset="-127"/>
                  <a:ea typeface="흥국씨앗 L" panose="020B0303000000000000" pitchFamily="50" charset="-127"/>
                  <a:cs typeface="+mj-cs"/>
                  <a:sym typeface="맑은 고딕"/>
                </a:rPr>
                <a:t>를 영업에 활용하는 행위</a:t>
              </a:r>
            </a:p>
          </p:txBody>
        </p:sp>
        <p:sp>
          <p:nvSpPr>
            <p:cNvPr id="48" name="TextBox 47"/>
            <p:cNvSpPr txBox="1">
              <a:spLocks noChangeArrowheads="1"/>
            </p:cNvSpPr>
            <p:nvPr/>
          </p:nvSpPr>
          <p:spPr bwMode="auto">
            <a:xfrm>
              <a:off x="4805172" y="2844801"/>
              <a:ext cx="3947295" cy="3681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굴림" panose="020B0600000101010101" pitchFamily="50" charset="-127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굴림" panose="020B0600000101010101" pitchFamily="50" charset="-127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굴림" panose="020B0600000101010101" pitchFamily="50" charset="-127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굴림" panose="020B0600000101010101" pitchFamily="50" charset="-127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굴림" panose="020B0600000101010101" pitchFamily="50" charset="-127"/>
                </a:defRPr>
              </a:lvl9pPr>
            </a:lstStyle>
            <a:p>
              <a:pPr defTabSz="457200">
                <a:defRPr/>
              </a:pPr>
              <a:r>
                <a:rPr lang="en-US" altLang="ko-KR" dirty="0">
                  <a:solidFill>
                    <a:prstClr val="black"/>
                  </a:solidFill>
                  <a:latin typeface="흥국씨앗 L" panose="020B0303000000000000" pitchFamily="50" charset="-127"/>
                  <a:ea typeface="흥국씨앗 L" panose="020B0303000000000000" pitchFamily="50" charset="-127"/>
                  <a:cs typeface="+mj-cs"/>
                  <a:sym typeface="맑은 고딕"/>
                </a:rPr>
                <a:t>2. </a:t>
              </a:r>
              <a:r>
                <a:rPr lang="ko-KR" altLang="en-US" dirty="0">
                  <a:solidFill>
                    <a:prstClr val="black"/>
                  </a:solidFill>
                  <a:latin typeface="흥국씨앗 L" panose="020B0303000000000000" pitchFamily="50" charset="-127"/>
                  <a:ea typeface="흥국씨앗 L" panose="020B0303000000000000" pitchFamily="50" charset="-127"/>
                  <a:cs typeface="+mj-cs"/>
                  <a:sym typeface="맑은 고딕"/>
                </a:rPr>
                <a:t>특정 </a:t>
              </a:r>
              <a:r>
                <a:rPr lang="ko-KR" altLang="en-US" dirty="0">
                  <a:solidFill>
                    <a:srgbClr val="C00000"/>
                  </a:solidFill>
                  <a:latin typeface="흥국씨앗 L" panose="020B0303000000000000" pitchFamily="50" charset="-127"/>
                  <a:ea typeface="흥국씨앗 L" panose="020B0303000000000000" pitchFamily="50" charset="-127"/>
                  <a:cs typeface="+mj-cs"/>
                  <a:sym typeface="맑은 고딕"/>
                </a:rPr>
                <a:t>고액급부</a:t>
              </a:r>
              <a:r>
                <a:rPr lang="ko-KR" altLang="en-US" dirty="0">
                  <a:solidFill>
                    <a:prstClr val="black"/>
                  </a:solidFill>
                  <a:latin typeface="흥국씨앗 L" panose="020B0303000000000000" pitchFamily="50" charset="-127"/>
                  <a:ea typeface="흥국씨앗 L" panose="020B0303000000000000" pitchFamily="50" charset="-127"/>
                  <a:cs typeface="+mj-cs"/>
                  <a:sym typeface="맑은 고딕"/>
                </a:rPr>
                <a:t>를 다수 가입하도록 </a:t>
              </a:r>
              <a:r>
                <a:rPr lang="ko-KR" altLang="en-US" dirty="0">
                  <a:solidFill>
                    <a:srgbClr val="C00000"/>
                  </a:solidFill>
                  <a:latin typeface="흥국씨앗 L" panose="020B0303000000000000" pitchFamily="50" charset="-127"/>
                  <a:ea typeface="흥국씨앗 L" panose="020B0303000000000000" pitchFamily="50" charset="-127"/>
                  <a:cs typeface="+mj-cs"/>
                  <a:sym typeface="맑은 고딕"/>
                </a:rPr>
                <a:t>유도</a:t>
              </a:r>
              <a:r>
                <a:rPr lang="ko-KR" altLang="en-US" dirty="0">
                  <a:solidFill>
                    <a:prstClr val="black"/>
                  </a:solidFill>
                  <a:latin typeface="흥국씨앗 L" panose="020B0303000000000000" pitchFamily="50" charset="-127"/>
                  <a:ea typeface="흥국씨앗 L" panose="020B0303000000000000" pitchFamily="50" charset="-127"/>
                  <a:cs typeface="+mj-cs"/>
                  <a:sym typeface="맑은 고딕"/>
                </a:rPr>
                <a:t>하는 행위</a:t>
              </a:r>
            </a:p>
          </p:txBody>
        </p:sp>
        <p:sp>
          <p:nvSpPr>
            <p:cNvPr id="49" name="TextBox 48"/>
            <p:cNvSpPr txBox="1">
              <a:spLocks noChangeArrowheads="1"/>
            </p:cNvSpPr>
            <p:nvPr/>
          </p:nvSpPr>
          <p:spPr bwMode="auto">
            <a:xfrm>
              <a:off x="4805172" y="3408364"/>
              <a:ext cx="3192355" cy="3681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굴림" panose="020B0600000101010101" pitchFamily="50" charset="-127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굴림" panose="020B0600000101010101" pitchFamily="50" charset="-127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굴림" panose="020B0600000101010101" pitchFamily="50" charset="-127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굴림" panose="020B0600000101010101" pitchFamily="50" charset="-127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굴림" panose="020B0600000101010101" pitchFamily="50" charset="-127"/>
                </a:defRPr>
              </a:lvl9pPr>
            </a:lstStyle>
            <a:p>
              <a:pPr defTabSz="457200">
                <a:defRPr/>
              </a:pPr>
              <a:r>
                <a:rPr lang="en-US" altLang="ko-KR" dirty="0">
                  <a:solidFill>
                    <a:prstClr val="black"/>
                  </a:solidFill>
                  <a:latin typeface="흥국씨앗 L" panose="020B0303000000000000" pitchFamily="50" charset="-127"/>
                  <a:ea typeface="흥국씨앗 L" panose="020B0303000000000000" pitchFamily="50" charset="-127"/>
                  <a:cs typeface="+mj-cs"/>
                  <a:sym typeface="맑은 고딕"/>
                </a:rPr>
                <a:t>3. </a:t>
              </a:r>
              <a:r>
                <a:rPr lang="ko-KR" altLang="en-US" dirty="0">
                  <a:solidFill>
                    <a:prstClr val="black"/>
                  </a:solidFill>
                  <a:latin typeface="흥국씨앗 L" panose="020B0303000000000000" pitchFamily="50" charset="-127"/>
                  <a:ea typeface="흥국씨앗 L" panose="020B0303000000000000" pitchFamily="50" charset="-127"/>
                  <a:cs typeface="+mj-cs"/>
                  <a:sym typeface="맑은 고딕"/>
                </a:rPr>
                <a:t>계약 체결 시 </a:t>
              </a:r>
              <a:r>
                <a:rPr lang="ko-KR" altLang="en-US" dirty="0">
                  <a:solidFill>
                    <a:srgbClr val="C00000"/>
                  </a:solidFill>
                  <a:latin typeface="흥국씨앗 L" panose="020B0303000000000000" pitchFamily="50" charset="-127"/>
                  <a:ea typeface="흥국씨앗 L" panose="020B0303000000000000" pitchFamily="50" charset="-127"/>
                  <a:cs typeface="+mj-cs"/>
                  <a:sym typeface="맑은 고딕"/>
                </a:rPr>
                <a:t>고지의무 위반 권유 </a:t>
              </a:r>
              <a:r>
                <a:rPr lang="ko-KR" altLang="en-US" dirty="0">
                  <a:solidFill>
                    <a:prstClr val="black"/>
                  </a:solidFill>
                  <a:latin typeface="흥국씨앗 L" panose="020B0303000000000000" pitchFamily="50" charset="-127"/>
                  <a:ea typeface="흥국씨앗 L" panose="020B0303000000000000" pitchFamily="50" charset="-127"/>
                  <a:cs typeface="+mj-cs"/>
                  <a:sym typeface="맑은 고딕"/>
                </a:rPr>
                <a:t>행위</a:t>
              </a:r>
            </a:p>
          </p:txBody>
        </p:sp>
        <p:sp>
          <p:nvSpPr>
            <p:cNvPr id="50" name="TextBox 49"/>
            <p:cNvSpPr txBox="1">
              <a:spLocks noChangeArrowheads="1"/>
            </p:cNvSpPr>
            <p:nvPr/>
          </p:nvSpPr>
          <p:spPr bwMode="auto">
            <a:xfrm>
              <a:off x="4805171" y="3971926"/>
              <a:ext cx="3553749" cy="3681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굴림" panose="020B0600000101010101" pitchFamily="50" charset="-127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굴림" panose="020B0600000101010101" pitchFamily="50" charset="-127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굴림" panose="020B0600000101010101" pitchFamily="50" charset="-127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굴림" panose="020B0600000101010101" pitchFamily="50" charset="-127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굴림" panose="020B0600000101010101" pitchFamily="50" charset="-127"/>
                </a:defRPr>
              </a:lvl9pPr>
            </a:lstStyle>
            <a:p>
              <a:pPr defTabSz="457200">
                <a:defRPr/>
              </a:pPr>
              <a:r>
                <a:rPr lang="en-US" altLang="ko-KR" dirty="0">
                  <a:solidFill>
                    <a:prstClr val="black"/>
                  </a:solidFill>
                  <a:latin typeface="흥국씨앗 L" panose="020B0303000000000000" pitchFamily="50" charset="-127"/>
                  <a:ea typeface="흥국씨앗 L" panose="020B0303000000000000" pitchFamily="50" charset="-127"/>
                  <a:cs typeface="+mj-cs"/>
                  <a:sym typeface="맑은 고딕"/>
                </a:rPr>
                <a:t>4. </a:t>
              </a:r>
              <a:r>
                <a:rPr lang="ko-KR" altLang="en-US" dirty="0">
                  <a:solidFill>
                    <a:prstClr val="black"/>
                  </a:solidFill>
                  <a:latin typeface="흥국씨앗 L" panose="020B0303000000000000" pitchFamily="50" charset="-127"/>
                  <a:ea typeface="흥국씨앗 L" panose="020B0303000000000000" pitchFamily="50" charset="-127"/>
                  <a:cs typeface="+mj-cs"/>
                  <a:sym typeface="맑은 고딕"/>
                </a:rPr>
                <a:t>환자에게 </a:t>
              </a:r>
              <a:r>
                <a:rPr lang="ko-KR" altLang="en-US" dirty="0">
                  <a:solidFill>
                    <a:srgbClr val="C00000"/>
                  </a:solidFill>
                  <a:latin typeface="흥국씨앗 L" panose="020B0303000000000000" pitchFamily="50" charset="-127"/>
                  <a:ea typeface="흥국씨앗 L" panose="020B0303000000000000" pitchFamily="50" charset="-127"/>
                  <a:cs typeface="+mj-cs"/>
                  <a:sym typeface="맑은 고딕"/>
                </a:rPr>
                <a:t>문제병원을 소개</a:t>
              </a:r>
              <a:r>
                <a:rPr lang="en-US" altLang="ko-KR" dirty="0">
                  <a:solidFill>
                    <a:srgbClr val="C00000"/>
                  </a:solidFill>
                  <a:latin typeface="흥국씨앗 L" panose="020B0303000000000000" pitchFamily="50" charset="-127"/>
                  <a:ea typeface="흥국씨앗 L" panose="020B0303000000000000" pitchFamily="50" charset="-127"/>
                  <a:cs typeface="+mj-cs"/>
                  <a:sym typeface="맑은 고딕"/>
                </a:rPr>
                <a:t> · </a:t>
              </a:r>
              <a:r>
                <a:rPr lang="ko-KR" altLang="en-US" dirty="0">
                  <a:solidFill>
                    <a:srgbClr val="C00000"/>
                  </a:solidFill>
                  <a:latin typeface="흥국씨앗 L" panose="020B0303000000000000" pitchFamily="50" charset="-127"/>
                  <a:ea typeface="흥국씨앗 L" panose="020B0303000000000000" pitchFamily="50" charset="-127"/>
                  <a:cs typeface="+mj-cs"/>
                  <a:sym typeface="맑은 고딕"/>
                </a:rPr>
                <a:t>알선</a:t>
              </a:r>
              <a:r>
                <a:rPr lang="ko-KR" altLang="en-US" dirty="0">
                  <a:solidFill>
                    <a:prstClr val="black"/>
                  </a:solidFill>
                  <a:latin typeface="흥국씨앗 L" panose="020B0303000000000000" pitchFamily="50" charset="-127"/>
                  <a:ea typeface="흥국씨앗 L" panose="020B0303000000000000" pitchFamily="50" charset="-127"/>
                  <a:cs typeface="+mj-cs"/>
                  <a:sym typeface="맑은 고딕"/>
                </a:rPr>
                <a:t>하는 행위</a:t>
              </a:r>
            </a:p>
          </p:txBody>
        </p:sp>
        <p:sp>
          <p:nvSpPr>
            <p:cNvPr id="51" name="TextBox 50"/>
            <p:cNvSpPr txBox="1">
              <a:spLocks noChangeArrowheads="1"/>
            </p:cNvSpPr>
            <p:nvPr/>
          </p:nvSpPr>
          <p:spPr bwMode="auto">
            <a:xfrm>
              <a:off x="4805172" y="4535489"/>
              <a:ext cx="3835405" cy="3681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굴림" panose="020B0600000101010101" pitchFamily="50" charset="-127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굴림" panose="020B0600000101010101" pitchFamily="50" charset="-127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굴림" panose="020B0600000101010101" pitchFamily="50" charset="-127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굴림" panose="020B0600000101010101" pitchFamily="50" charset="-127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굴림" panose="020B0600000101010101" pitchFamily="50" charset="-127"/>
                </a:defRPr>
              </a:lvl9pPr>
            </a:lstStyle>
            <a:p>
              <a:pPr defTabSz="457200">
                <a:defRPr/>
              </a:pPr>
              <a:r>
                <a:rPr lang="en-US" altLang="ko-KR" dirty="0">
                  <a:solidFill>
                    <a:prstClr val="black"/>
                  </a:solidFill>
                  <a:latin typeface="흥국씨앗 L" panose="020B0303000000000000" pitchFamily="50" charset="-127"/>
                  <a:ea typeface="흥국씨앗 L" panose="020B0303000000000000" pitchFamily="50" charset="-127"/>
                  <a:cs typeface="+mj-cs"/>
                  <a:sym typeface="맑은 고딕"/>
                </a:rPr>
                <a:t>5. </a:t>
              </a:r>
              <a:r>
                <a:rPr lang="ko-KR" altLang="en-US" dirty="0">
                  <a:solidFill>
                    <a:prstClr val="black"/>
                  </a:solidFill>
                  <a:latin typeface="흥국씨앗 L" panose="020B0303000000000000" pitchFamily="50" charset="-127"/>
                  <a:ea typeface="흥국씨앗 L" panose="020B0303000000000000" pitchFamily="50" charset="-127"/>
                  <a:cs typeface="+mj-cs"/>
                  <a:sym typeface="맑은 고딕"/>
                </a:rPr>
                <a:t>보험금 청구 시 </a:t>
              </a:r>
              <a:r>
                <a:rPr lang="ko-KR" altLang="en-US" dirty="0">
                  <a:solidFill>
                    <a:srgbClr val="C00000"/>
                  </a:solidFill>
                  <a:latin typeface="흥국씨앗 L" panose="020B0303000000000000" pitchFamily="50" charset="-127"/>
                  <a:ea typeface="흥국씨앗 L" panose="020B0303000000000000" pitchFamily="50" charset="-127"/>
                  <a:cs typeface="+mj-cs"/>
                  <a:sym typeface="맑은 고딕"/>
                </a:rPr>
                <a:t>보험사고 내용을 조작</a:t>
              </a:r>
              <a:r>
                <a:rPr lang="ko-KR" altLang="en-US" dirty="0">
                  <a:solidFill>
                    <a:prstClr val="black"/>
                  </a:solidFill>
                  <a:latin typeface="흥국씨앗 L" panose="020B0303000000000000" pitchFamily="50" charset="-127"/>
                  <a:ea typeface="흥국씨앗 L" panose="020B0303000000000000" pitchFamily="50" charset="-127"/>
                  <a:cs typeface="+mj-cs"/>
                  <a:sym typeface="맑은 고딕"/>
                </a:rPr>
                <a:t>하는 행위</a:t>
              </a:r>
            </a:p>
          </p:txBody>
        </p:sp>
        <p:sp>
          <p:nvSpPr>
            <p:cNvPr id="52" name="TextBox 51"/>
            <p:cNvSpPr txBox="1">
              <a:spLocks noChangeArrowheads="1"/>
            </p:cNvSpPr>
            <p:nvPr/>
          </p:nvSpPr>
          <p:spPr bwMode="auto">
            <a:xfrm>
              <a:off x="4805171" y="5099050"/>
              <a:ext cx="4451446" cy="3681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굴림" panose="020B0600000101010101" pitchFamily="50" charset="-127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굴림" panose="020B0600000101010101" pitchFamily="50" charset="-127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굴림" panose="020B0600000101010101" pitchFamily="50" charset="-127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굴림" panose="020B0600000101010101" pitchFamily="50" charset="-127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굴림" panose="020B0600000101010101" pitchFamily="50" charset="-127"/>
                </a:defRPr>
              </a:lvl9pPr>
            </a:lstStyle>
            <a:p>
              <a:pPr defTabSz="457200">
                <a:defRPr/>
              </a:pPr>
              <a:r>
                <a:rPr lang="en-US" altLang="ko-KR" dirty="0">
                  <a:solidFill>
                    <a:prstClr val="black"/>
                  </a:solidFill>
                  <a:latin typeface="흥국씨앗 L" panose="020B0303000000000000" pitchFamily="50" charset="-127"/>
                  <a:ea typeface="흥국씨앗 L" panose="020B0303000000000000" pitchFamily="50" charset="-127"/>
                  <a:cs typeface="+mj-cs"/>
                  <a:sym typeface="맑은 고딕"/>
                </a:rPr>
                <a:t>6. </a:t>
              </a:r>
              <a:r>
                <a:rPr lang="ko-KR" altLang="en-US" dirty="0">
                  <a:solidFill>
                    <a:srgbClr val="C00000"/>
                  </a:solidFill>
                  <a:latin typeface="흥국씨앗 L" panose="020B0303000000000000" pitchFamily="50" charset="-127"/>
                  <a:ea typeface="흥국씨앗 L" panose="020B0303000000000000" pitchFamily="50" charset="-127"/>
                  <a:cs typeface="+mj-cs"/>
                  <a:sym typeface="맑은 고딕"/>
                </a:rPr>
                <a:t>보험사기에 가담</a:t>
              </a:r>
              <a:r>
                <a:rPr lang="ko-KR" altLang="en-US" dirty="0">
                  <a:solidFill>
                    <a:prstClr val="black"/>
                  </a:solidFill>
                  <a:latin typeface="흥국씨앗 L" panose="020B0303000000000000" pitchFamily="50" charset="-127"/>
                  <a:ea typeface="흥국씨앗 L" panose="020B0303000000000000" pitchFamily="50" charset="-127"/>
                  <a:cs typeface="+mj-cs"/>
                  <a:sym typeface="맑은 고딕"/>
                </a:rPr>
                <a:t>하거나 보험사기 수법을 </a:t>
              </a:r>
              <a:r>
                <a:rPr lang="ko-KR" altLang="en-US" dirty="0">
                  <a:solidFill>
                    <a:srgbClr val="C00000"/>
                  </a:solidFill>
                  <a:latin typeface="흥국씨앗 L" panose="020B0303000000000000" pitchFamily="50" charset="-127"/>
                  <a:ea typeface="흥국씨앗 L" panose="020B0303000000000000" pitchFamily="50" charset="-127"/>
                  <a:cs typeface="+mj-cs"/>
                  <a:sym typeface="맑은 고딕"/>
                </a:rPr>
                <a:t>전파</a:t>
              </a:r>
              <a:r>
                <a:rPr lang="ko-KR" altLang="en-US" dirty="0">
                  <a:solidFill>
                    <a:prstClr val="black"/>
                  </a:solidFill>
                  <a:latin typeface="흥국씨앗 L" panose="020B0303000000000000" pitchFamily="50" charset="-127"/>
                  <a:ea typeface="흥국씨앗 L" panose="020B0303000000000000" pitchFamily="50" charset="-127"/>
                  <a:cs typeface="+mj-cs"/>
                  <a:sym typeface="맑은 고딕"/>
                </a:rPr>
                <a:t>하는 행위</a:t>
              </a:r>
            </a:p>
          </p:txBody>
        </p:sp>
        <p:sp>
          <p:nvSpPr>
            <p:cNvPr id="74" name="TextBox 73"/>
            <p:cNvSpPr txBox="1">
              <a:spLocks noChangeArrowheads="1"/>
            </p:cNvSpPr>
            <p:nvPr/>
          </p:nvSpPr>
          <p:spPr bwMode="auto">
            <a:xfrm>
              <a:off x="4805171" y="5661026"/>
              <a:ext cx="3742806" cy="3681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굴림" panose="020B0600000101010101" pitchFamily="50" charset="-127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굴림" panose="020B0600000101010101" pitchFamily="50" charset="-127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굴림" panose="020B0600000101010101" pitchFamily="50" charset="-127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굴림" panose="020B0600000101010101" pitchFamily="50" charset="-127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굴림" panose="020B0600000101010101" pitchFamily="50" charset="-127"/>
                </a:defRPr>
              </a:lvl9pPr>
            </a:lstStyle>
            <a:p>
              <a:pPr defTabSz="457200">
                <a:defRPr/>
              </a:pPr>
              <a:r>
                <a:rPr lang="en-US" altLang="ko-KR" dirty="0">
                  <a:solidFill>
                    <a:prstClr val="black"/>
                  </a:solidFill>
                  <a:latin typeface="흥국씨앗 L" panose="020B0303000000000000" pitchFamily="50" charset="-127"/>
                  <a:ea typeface="흥국씨앗 L" panose="020B0303000000000000" pitchFamily="50" charset="-127"/>
                  <a:cs typeface="+mj-cs"/>
                  <a:sym typeface="맑은 고딕"/>
                </a:rPr>
                <a:t>7. </a:t>
              </a:r>
              <a:r>
                <a:rPr lang="ko-KR" altLang="en-US" dirty="0">
                  <a:solidFill>
                    <a:prstClr val="black"/>
                  </a:solidFill>
                  <a:latin typeface="흥국씨앗 L" panose="020B0303000000000000" pitchFamily="50" charset="-127"/>
                  <a:ea typeface="흥국씨앗 L" panose="020B0303000000000000" pitchFamily="50" charset="-127"/>
                  <a:cs typeface="+mj-cs"/>
                  <a:sym typeface="맑은 고딕"/>
                </a:rPr>
                <a:t>다른 보험설계사의 </a:t>
              </a:r>
              <a:r>
                <a:rPr lang="ko-KR" altLang="en-US" dirty="0">
                  <a:solidFill>
                    <a:srgbClr val="C00000"/>
                  </a:solidFill>
                  <a:latin typeface="흥국씨앗 L" panose="020B0303000000000000" pitchFamily="50" charset="-127"/>
                  <a:ea typeface="흥국씨앗 L" panose="020B0303000000000000" pitchFamily="50" charset="-127"/>
                  <a:cs typeface="+mj-cs"/>
                  <a:sym typeface="맑은 고딕"/>
                </a:rPr>
                <a:t>사기행위를 방치</a:t>
              </a:r>
              <a:r>
                <a:rPr lang="ko-KR" altLang="en-US" dirty="0">
                  <a:solidFill>
                    <a:prstClr val="black"/>
                  </a:solidFill>
                  <a:latin typeface="흥국씨앗 L" panose="020B0303000000000000" pitchFamily="50" charset="-127"/>
                  <a:ea typeface="흥국씨앗 L" panose="020B0303000000000000" pitchFamily="50" charset="-127"/>
                  <a:cs typeface="+mj-cs"/>
                  <a:sym typeface="맑은 고딕"/>
                </a:rPr>
                <a:t>하는 행위</a:t>
              </a:r>
            </a:p>
          </p:txBody>
        </p:sp>
        <p:cxnSp>
          <p:nvCxnSpPr>
            <p:cNvPr id="75" name="직선 연결선 74"/>
            <p:cNvCxnSpPr/>
            <p:nvPr/>
          </p:nvCxnSpPr>
          <p:spPr>
            <a:xfrm>
              <a:off x="4805172" y="2635250"/>
              <a:ext cx="4291013" cy="0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50000"/>
                </a:sysClr>
              </a:solidFill>
              <a:prstDash val="dash"/>
              <a:miter lim="800000"/>
            </a:ln>
            <a:effectLst/>
          </p:spPr>
        </p:cxnSp>
        <p:cxnSp>
          <p:nvCxnSpPr>
            <p:cNvPr id="76" name="직선 연결선 75"/>
            <p:cNvCxnSpPr/>
            <p:nvPr/>
          </p:nvCxnSpPr>
          <p:spPr>
            <a:xfrm>
              <a:off x="4805172" y="3200400"/>
              <a:ext cx="4291013" cy="0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50000"/>
                </a:sysClr>
              </a:solidFill>
              <a:prstDash val="dash"/>
              <a:miter lim="800000"/>
            </a:ln>
            <a:effectLst/>
          </p:spPr>
        </p:cxnSp>
        <p:cxnSp>
          <p:nvCxnSpPr>
            <p:cNvPr id="77" name="직선 연결선 76"/>
            <p:cNvCxnSpPr/>
            <p:nvPr/>
          </p:nvCxnSpPr>
          <p:spPr>
            <a:xfrm>
              <a:off x="4805172" y="3765550"/>
              <a:ext cx="4291013" cy="0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50000"/>
                </a:sysClr>
              </a:solidFill>
              <a:prstDash val="dash"/>
              <a:miter lim="800000"/>
            </a:ln>
            <a:effectLst/>
          </p:spPr>
        </p:cxnSp>
        <p:cxnSp>
          <p:nvCxnSpPr>
            <p:cNvPr id="78" name="직선 연결선 77"/>
            <p:cNvCxnSpPr/>
            <p:nvPr/>
          </p:nvCxnSpPr>
          <p:spPr>
            <a:xfrm>
              <a:off x="4805172" y="4330700"/>
              <a:ext cx="4291013" cy="0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50000"/>
                </a:sysClr>
              </a:solidFill>
              <a:prstDash val="dash"/>
              <a:miter lim="800000"/>
            </a:ln>
            <a:effectLst/>
          </p:spPr>
        </p:cxnSp>
        <p:cxnSp>
          <p:nvCxnSpPr>
            <p:cNvPr id="79" name="직선 연결선 78"/>
            <p:cNvCxnSpPr/>
            <p:nvPr/>
          </p:nvCxnSpPr>
          <p:spPr>
            <a:xfrm>
              <a:off x="4911534" y="4895850"/>
              <a:ext cx="4184650" cy="0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50000"/>
                </a:sysClr>
              </a:solidFill>
              <a:prstDash val="dash"/>
              <a:miter lim="800000"/>
            </a:ln>
            <a:effectLst/>
          </p:spPr>
        </p:cxnSp>
        <p:cxnSp>
          <p:nvCxnSpPr>
            <p:cNvPr id="80" name="직선 연결선 79"/>
            <p:cNvCxnSpPr/>
            <p:nvPr/>
          </p:nvCxnSpPr>
          <p:spPr>
            <a:xfrm>
              <a:off x="4805171" y="5461000"/>
              <a:ext cx="4262438" cy="0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50000"/>
                </a:sysClr>
              </a:solidFill>
              <a:prstDash val="dash"/>
              <a:miter lim="800000"/>
            </a:ln>
            <a:effectLst/>
          </p:spPr>
        </p:cxnSp>
        <p:cxnSp>
          <p:nvCxnSpPr>
            <p:cNvPr id="81" name="직선 연결선 80"/>
            <p:cNvCxnSpPr/>
            <p:nvPr/>
          </p:nvCxnSpPr>
          <p:spPr>
            <a:xfrm>
              <a:off x="4805172" y="6026150"/>
              <a:ext cx="4291013" cy="0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50000"/>
                </a:sysClr>
              </a:solidFill>
              <a:prstDash val="dash"/>
              <a:miter lim="800000"/>
            </a:ln>
            <a:effectLst/>
          </p:spPr>
        </p:cxnSp>
        <p:pic>
          <p:nvPicPr>
            <p:cNvPr id="82" name="그림 8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5829" y="1169988"/>
              <a:ext cx="3701668" cy="522763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37349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ko-KR" altLang="en-US" dirty="0" err="1"/>
              <a:t>민원사례</a:t>
            </a:r>
            <a:r>
              <a:rPr lang="en-US" altLang="ko-KR" dirty="0"/>
              <a:t>_</a:t>
            </a:r>
            <a:r>
              <a:rPr lang="ko-KR" altLang="en-US" dirty="0"/>
              <a:t>공통</a:t>
            </a: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0694" y="4438650"/>
            <a:ext cx="1824038" cy="151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554659" y="1541464"/>
            <a:ext cx="6950075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굴림" panose="020B0600000101010101" pitchFamily="50" charset="-127"/>
              </a:defRPr>
            </a:lvl9pPr>
          </a:lstStyle>
          <a:p>
            <a:pPr>
              <a:defRPr/>
            </a:pPr>
            <a:r>
              <a:rPr lang="ko-KR" altLang="en-US" sz="1400" dirty="0">
                <a:solidFill>
                  <a:prstClr val="black"/>
                </a:solidFill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계약 당시 피보험자인 아들이 지방 근무중으로 자필 서명을 할 수 있는 상황이 아니었습니다</a:t>
            </a:r>
            <a:r>
              <a:rPr lang="en-US" altLang="ko-KR" sz="1400" dirty="0">
                <a:solidFill>
                  <a:prstClr val="black"/>
                </a:solidFill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. </a:t>
            </a:r>
            <a:r>
              <a:rPr lang="ko-KR" altLang="en-US" sz="1400" dirty="0">
                <a:solidFill>
                  <a:prstClr val="black"/>
                </a:solidFill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설계사는 본인이 임의로 서명을 했으며 회사에서 전화가 오면 자필서명을 하였는지 질문에  “네” 라고 대답하라고 부탁하였습니다</a:t>
            </a:r>
            <a:r>
              <a:rPr lang="en-US" altLang="ko-KR" sz="1400" dirty="0">
                <a:solidFill>
                  <a:prstClr val="black"/>
                </a:solidFill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. </a:t>
            </a:r>
            <a:r>
              <a:rPr lang="ko-KR" altLang="en-US" sz="1400" dirty="0">
                <a:solidFill>
                  <a:prstClr val="black"/>
                </a:solidFill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보험에 대해 확인하다 보니  피보험자 자필미서명 계약은 무효라는 것을 알게 되었습니다</a:t>
            </a:r>
            <a:r>
              <a:rPr lang="en-US" altLang="ko-KR" sz="1400" dirty="0">
                <a:solidFill>
                  <a:prstClr val="black"/>
                </a:solidFill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. </a:t>
            </a:r>
            <a:r>
              <a:rPr lang="ko-KR" altLang="en-US" sz="1400" dirty="0">
                <a:solidFill>
                  <a:prstClr val="black"/>
                </a:solidFill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납입한 보험료 반환 요청합니다</a:t>
            </a:r>
            <a:r>
              <a:rPr lang="en-US" altLang="ko-KR" sz="1400" dirty="0">
                <a:solidFill>
                  <a:prstClr val="black"/>
                </a:solidFill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. </a:t>
            </a:r>
            <a:endParaRPr lang="ko-KR" altLang="en-US" sz="1400" dirty="0">
              <a:solidFill>
                <a:prstClr val="black"/>
              </a:solidFill>
              <a:latin typeface="흥국씨앗 L" panose="020B0303000000000000" pitchFamily="50" charset="-127"/>
              <a:ea typeface="흥국씨앗 L" panose="020B0303000000000000" pitchFamily="50" charset="-127"/>
              <a:cs typeface="+mj-cs"/>
              <a:sym typeface="맑은 고딕"/>
            </a:endParaRPr>
          </a:p>
        </p:txBody>
      </p:sp>
      <p:sp>
        <p:nvSpPr>
          <p:cNvPr id="5" name="TextBox 15"/>
          <p:cNvSpPr txBox="1">
            <a:spLocks noChangeArrowheads="1"/>
          </p:cNvSpPr>
          <p:nvPr/>
        </p:nvSpPr>
        <p:spPr bwMode="auto">
          <a:xfrm>
            <a:off x="2016369" y="4437064"/>
            <a:ext cx="6192838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굴림" panose="020B0600000101010101" pitchFamily="50" charset="-127"/>
              </a:defRPr>
            </a:lvl9pPr>
          </a:lstStyle>
          <a:p>
            <a:pPr>
              <a:defRPr/>
            </a:pPr>
            <a:r>
              <a:rPr lang="ko-KR" altLang="en-US" sz="1400" dirty="0">
                <a:solidFill>
                  <a:prstClr val="black"/>
                </a:solidFill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모집설계사가 자필서명을 대신한 것이 아닌 계약자</a:t>
            </a:r>
            <a:r>
              <a:rPr lang="en-US" altLang="ko-KR" sz="1400" dirty="0">
                <a:solidFill>
                  <a:prstClr val="black"/>
                </a:solidFill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(</a:t>
            </a:r>
            <a:r>
              <a:rPr lang="ko-KR" altLang="en-US" sz="1400" dirty="0">
                <a:solidFill>
                  <a:prstClr val="black"/>
                </a:solidFill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모친</a:t>
            </a:r>
            <a:r>
              <a:rPr lang="en-US" altLang="ko-KR" sz="1400" dirty="0">
                <a:solidFill>
                  <a:prstClr val="black"/>
                </a:solidFill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)</a:t>
            </a:r>
            <a:r>
              <a:rPr lang="ko-KR" altLang="en-US" sz="1400" dirty="0">
                <a:solidFill>
                  <a:prstClr val="black"/>
                </a:solidFill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가 임의로 피보험자의 자필서명을 대신하였고 모집설계사는 </a:t>
            </a:r>
            <a:r>
              <a:rPr lang="ko-KR" altLang="en-US" sz="1400" u="sng" dirty="0">
                <a:solidFill>
                  <a:prstClr val="black"/>
                </a:solidFill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계약자가 피보험자의 자필서명을 받아주겠다 하여 청약서를 맡겼다가 계약자가 자필서명을 받았다 하여 의심 없이 청약함</a:t>
            </a:r>
            <a:r>
              <a:rPr lang="en-US" altLang="ko-KR" sz="1400" u="sng" dirty="0">
                <a:solidFill>
                  <a:prstClr val="black"/>
                </a:solidFill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.</a:t>
            </a:r>
          </a:p>
          <a:p>
            <a:pPr>
              <a:defRPr/>
            </a:pPr>
            <a:endParaRPr lang="en-US" altLang="ko-KR" sz="1400" dirty="0">
              <a:solidFill>
                <a:prstClr val="black"/>
              </a:solidFill>
              <a:latin typeface="흥국씨앗 L" panose="020B0303000000000000" pitchFamily="50" charset="-127"/>
              <a:ea typeface="흥국씨앗 L" panose="020B0303000000000000" pitchFamily="50" charset="-127"/>
              <a:cs typeface="+mj-cs"/>
              <a:sym typeface="맑은 고딕"/>
            </a:endParaRPr>
          </a:p>
          <a:p>
            <a:pPr>
              <a:defRPr/>
            </a:pPr>
            <a:r>
              <a:rPr lang="ko-KR" altLang="en-US" sz="1400" dirty="0">
                <a:solidFill>
                  <a:prstClr val="black"/>
                </a:solidFill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모집설계사는 억울함을 계속적으로 주장하였으나 계약자 피보험자 상이 계약에 있어서 계약무효 사유에 해당됨에  피보험자의 필적감정 확인 후 </a:t>
            </a:r>
            <a:r>
              <a:rPr lang="ko-KR" altLang="en-US" dirty="0">
                <a:solidFill>
                  <a:srgbClr val="FF0000"/>
                </a:solidFill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수용</a:t>
            </a:r>
            <a:r>
              <a:rPr lang="ko-KR" altLang="en-US" sz="1400" dirty="0">
                <a:solidFill>
                  <a:prstClr val="black"/>
                </a:solidFill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처리 </a:t>
            </a:r>
            <a:endParaRPr lang="ko-KR" altLang="en-US" dirty="0">
              <a:solidFill>
                <a:srgbClr val="FF0000"/>
              </a:solidFill>
              <a:latin typeface="흥국씨앗 L" panose="020B0303000000000000" pitchFamily="50" charset="-127"/>
              <a:ea typeface="흥국씨앗 L" panose="020B0303000000000000" pitchFamily="50" charset="-127"/>
              <a:cs typeface="+mj-cs"/>
              <a:sym typeface="맑은 고딕"/>
            </a:endParaRPr>
          </a:p>
        </p:txBody>
      </p:sp>
      <p:pic>
        <p:nvPicPr>
          <p:cNvPr id="6" name="Picture 4" descr="D:\한성주 서류가방\교수역\PPT 참조\파워포인트 프리젠테이션 모음집\이미지_아이 컴플레인\me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9544" y="1616077"/>
            <a:ext cx="1157288" cy="115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흥국생명 로고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6369" y="2981327"/>
            <a:ext cx="1163638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8" name="표 7"/>
          <p:cNvGraphicFramePr>
            <a:graphicFrameLocks noGrp="1"/>
          </p:cNvGraphicFramePr>
          <p:nvPr>
            <p:extLst/>
          </p:nvPr>
        </p:nvGraphicFramePr>
        <p:xfrm>
          <a:off x="3784846" y="3138488"/>
          <a:ext cx="4411663" cy="756454"/>
        </p:xfrm>
        <a:graphic>
          <a:graphicData uri="http://schemas.openxmlformats.org/drawingml/2006/table">
            <a:tbl>
              <a:tblPr/>
              <a:tblGrid>
                <a:gridCol w="9910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0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295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itchFamily="50" charset="-127"/>
                          <a:ea typeface="흥국씨앗 L" pitchFamily="50" charset="-127"/>
                        </a:rPr>
                        <a:t>민원일자</a:t>
                      </a:r>
                    </a:p>
                  </a:txBody>
                  <a:tcPr marL="9523" marR="9523" marT="95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E7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itchFamily="50" charset="-127"/>
                          <a:ea typeface="흥국씨앗 L" pitchFamily="50" charset="-127"/>
                        </a:rPr>
                        <a:t>계약일자</a:t>
                      </a:r>
                    </a:p>
                  </a:txBody>
                  <a:tcPr marL="9523" marR="9523" marT="95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E7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itchFamily="50" charset="-127"/>
                          <a:ea typeface="흥국씨앗 L" pitchFamily="50" charset="-127"/>
                        </a:rPr>
                        <a:t>상품명</a:t>
                      </a:r>
                    </a:p>
                  </a:txBody>
                  <a:tcPr marL="9523" marR="9523" marT="95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E7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45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흥국씨앗 L" pitchFamily="50" charset="-127"/>
                          <a:ea typeface="흥국씨앗 L" pitchFamily="50" charset="-127"/>
                        </a:rPr>
                        <a:t>2018-12-26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흥국씨앗 L" pitchFamily="50" charset="-127"/>
                        <a:ea typeface="흥국씨앗 L" pitchFamily="50" charset="-127"/>
                      </a:endParaRPr>
                    </a:p>
                  </a:txBody>
                  <a:tcPr marL="9523" marR="9523" marT="95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흥국씨앗 L" pitchFamily="50" charset="-127"/>
                          <a:ea typeface="흥국씨앗 L" pitchFamily="50" charset="-127"/>
                        </a:rPr>
                        <a:t>2015-09-30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흥국씨앗 L" pitchFamily="50" charset="-127"/>
                        <a:ea typeface="흥국씨앗 L" pitchFamily="50" charset="-127"/>
                      </a:endParaRPr>
                    </a:p>
                  </a:txBody>
                  <a:tcPr marL="9523" marR="9523" marT="95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itchFamily="50" charset="-127"/>
                          <a:ea typeface="흥국씨앗 L" pitchFamily="50" charset="-127"/>
                        </a:rPr>
                        <a:t>(</a:t>
                      </a:r>
                      <a:r>
                        <a:rPr lang="ko-KR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itchFamily="50" charset="-127"/>
                          <a:ea typeface="흥국씨앗 L" pitchFamily="50" charset="-127"/>
                        </a:rPr>
                        <a:t>무</a:t>
                      </a:r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itchFamily="50" charset="-127"/>
                          <a:ea typeface="흥국씨앗 L" pitchFamily="50" charset="-127"/>
                        </a:rPr>
                        <a:t>)</a:t>
                      </a:r>
                      <a:r>
                        <a:rPr lang="ko-KR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itchFamily="50" charset="-127"/>
                          <a:ea typeface="흥국씨앗 L" pitchFamily="50" charset="-127"/>
                        </a:rPr>
                        <a:t>라이프업</a:t>
                      </a:r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itchFamily="50" charset="-127"/>
                          <a:ea typeface="흥국씨앗 L" pitchFamily="50" charset="-127"/>
                        </a:rPr>
                        <a:t>UL</a:t>
                      </a:r>
                      <a:r>
                        <a:rPr lang="ko-KR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itchFamily="50" charset="-127"/>
                          <a:ea typeface="흥국씨앗 L" pitchFamily="50" charset="-127"/>
                        </a:rPr>
                        <a:t>종신보험</a:t>
                      </a:r>
                    </a:p>
                  </a:txBody>
                  <a:tcPr marL="9523" marR="9523" marT="95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11009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0694" y="4438650"/>
            <a:ext cx="1824038" cy="151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554659" y="1541465"/>
            <a:ext cx="6638925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굴림" panose="020B0600000101010101" pitchFamily="50" charset="-127"/>
              </a:defRPr>
            </a:lvl9pPr>
          </a:lstStyle>
          <a:p>
            <a:pPr>
              <a:defRPr/>
            </a:pPr>
            <a:r>
              <a:rPr lang="ko-KR" altLang="en-US" sz="1400" dirty="0">
                <a:solidFill>
                  <a:prstClr val="black"/>
                </a:solidFill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모집설계사가 친한 언니로 자필서명도 설계사가 대신하였으며</a:t>
            </a:r>
            <a:r>
              <a:rPr lang="en-US" altLang="ko-KR" sz="1400" dirty="0">
                <a:solidFill>
                  <a:prstClr val="black"/>
                </a:solidFill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, </a:t>
            </a:r>
            <a:r>
              <a:rPr lang="ko-KR" altLang="en-US" sz="1400" dirty="0">
                <a:solidFill>
                  <a:prstClr val="black"/>
                </a:solidFill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상품설명을 제대로 못들었습니다</a:t>
            </a:r>
            <a:r>
              <a:rPr lang="en-US" altLang="ko-KR" sz="1400" dirty="0">
                <a:solidFill>
                  <a:prstClr val="black"/>
                </a:solidFill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.  </a:t>
            </a:r>
            <a:r>
              <a:rPr lang="ko-KR" altLang="en-US" sz="1400" dirty="0">
                <a:solidFill>
                  <a:prstClr val="black"/>
                </a:solidFill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해피콜이라고 전화가 오면 </a:t>
            </a:r>
            <a:r>
              <a:rPr lang="en-US" altLang="ko-KR" sz="1400" dirty="0">
                <a:solidFill>
                  <a:prstClr val="black"/>
                </a:solidFill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'</a:t>
            </a:r>
            <a:r>
              <a:rPr lang="ko-KR" altLang="en-US" sz="1400" dirty="0">
                <a:solidFill>
                  <a:prstClr val="black"/>
                </a:solidFill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네</a:t>
            </a:r>
            <a:r>
              <a:rPr lang="en-US" altLang="ko-KR" sz="1400" dirty="0">
                <a:solidFill>
                  <a:prstClr val="black"/>
                </a:solidFill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'</a:t>
            </a:r>
            <a:r>
              <a:rPr lang="ko-KR" altLang="en-US" sz="1400" dirty="0">
                <a:solidFill>
                  <a:prstClr val="black"/>
                </a:solidFill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라고 대답하라고 시켜 설계사를 믿고 그렇게 대답하였으며</a:t>
            </a:r>
            <a:r>
              <a:rPr lang="en-US" altLang="ko-KR" sz="1400" dirty="0">
                <a:solidFill>
                  <a:prstClr val="black"/>
                </a:solidFill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, </a:t>
            </a:r>
            <a:r>
              <a:rPr lang="ko-KR" altLang="en-US" sz="1400" dirty="0">
                <a:solidFill>
                  <a:prstClr val="black"/>
                </a:solidFill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청약서</a:t>
            </a:r>
            <a:r>
              <a:rPr lang="en-US" altLang="ko-KR" sz="1400" dirty="0">
                <a:solidFill>
                  <a:prstClr val="black"/>
                </a:solidFill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, </a:t>
            </a:r>
            <a:r>
              <a:rPr lang="ko-KR" altLang="en-US" sz="1400" dirty="0">
                <a:solidFill>
                  <a:prstClr val="black"/>
                </a:solidFill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약관</a:t>
            </a:r>
            <a:r>
              <a:rPr lang="en-US" altLang="ko-KR" sz="1400" dirty="0">
                <a:solidFill>
                  <a:prstClr val="black"/>
                </a:solidFill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, </a:t>
            </a:r>
            <a:r>
              <a:rPr lang="ko-KR" altLang="en-US" sz="1400" dirty="0">
                <a:solidFill>
                  <a:prstClr val="black"/>
                </a:solidFill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증권 모두 받지 못하였습니다</a:t>
            </a:r>
            <a:r>
              <a:rPr lang="en-US" altLang="ko-KR" sz="1400" dirty="0">
                <a:solidFill>
                  <a:prstClr val="black"/>
                </a:solidFill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. </a:t>
            </a:r>
          </a:p>
          <a:p>
            <a:pPr>
              <a:defRPr/>
            </a:pPr>
            <a:endParaRPr lang="en-US" altLang="ko-KR" sz="1400" dirty="0">
              <a:solidFill>
                <a:prstClr val="black"/>
              </a:solidFill>
              <a:latin typeface="흥국씨앗 L" panose="020B0303000000000000" pitchFamily="50" charset="-127"/>
              <a:ea typeface="흥국씨앗 L" panose="020B0303000000000000" pitchFamily="50" charset="-127"/>
              <a:cs typeface="+mj-cs"/>
              <a:sym typeface="맑은 고딕"/>
            </a:endParaRPr>
          </a:p>
          <a:p>
            <a:pPr>
              <a:defRPr/>
            </a:pPr>
            <a:r>
              <a:rPr lang="ko-KR" altLang="en-US" sz="1400" u="sng" dirty="0">
                <a:solidFill>
                  <a:prstClr val="black"/>
                </a:solidFill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기본도 지키지 않는 설계사</a:t>
            </a:r>
            <a:r>
              <a:rPr lang="ko-KR" altLang="en-US" sz="1400" dirty="0">
                <a:solidFill>
                  <a:prstClr val="black"/>
                </a:solidFill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를 더 이상 신뢰 할 수 없으며 납입한 보험료 반환을 요청합니다</a:t>
            </a:r>
            <a:r>
              <a:rPr lang="en-US" altLang="ko-KR" sz="1400" dirty="0">
                <a:solidFill>
                  <a:prstClr val="black"/>
                </a:solidFill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. </a:t>
            </a:r>
            <a:endParaRPr lang="ko-KR" altLang="en-US" sz="1400" dirty="0">
              <a:solidFill>
                <a:prstClr val="black"/>
              </a:solidFill>
              <a:latin typeface="흥국씨앗 L" panose="020B0303000000000000" pitchFamily="50" charset="-127"/>
              <a:ea typeface="흥국씨앗 L" panose="020B0303000000000000" pitchFamily="50" charset="-127"/>
              <a:cs typeface="+mj-cs"/>
              <a:sym typeface="맑은 고딕"/>
            </a:endParaRPr>
          </a:p>
        </p:txBody>
      </p:sp>
      <p:sp>
        <p:nvSpPr>
          <p:cNvPr id="5" name="TextBox 15"/>
          <p:cNvSpPr txBox="1">
            <a:spLocks noChangeArrowheads="1"/>
          </p:cNvSpPr>
          <p:nvPr/>
        </p:nvSpPr>
        <p:spPr bwMode="auto">
          <a:xfrm>
            <a:off x="2016369" y="5065713"/>
            <a:ext cx="619283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굴림" panose="020B0600000101010101" pitchFamily="50" charset="-127"/>
              </a:defRPr>
            </a:lvl9pPr>
          </a:lstStyle>
          <a:p>
            <a:pPr>
              <a:defRPr/>
            </a:pPr>
            <a:r>
              <a:rPr lang="en-US" altLang="ko-KR" sz="1400" dirty="0">
                <a:solidFill>
                  <a:prstClr val="black"/>
                </a:solidFill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3</a:t>
            </a:r>
            <a:r>
              <a:rPr lang="ko-KR" altLang="en-US" sz="1400" dirty="0">
                <a:solidFill>
                  <a:prstClr val="black"/>
                </a:solidFill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대기본지키기 미이행으로 불완전판매계약 인정되어 </a:t>
            </a:r>
            <a:r>
              <a:rPr lang="ko-KR" altLang="en-US" dirty="0">
                <a:solidFill>
                  <a:srgbClr val="FF0000"/>
                </a:solidFill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수용</a:t>
            </a:r>
            <a:r>
              <a:rPr lang="ko-KR" altLang="en-US" sz="1400" dirty="0">
                <a:solidFill>
                  <a:prstClr val="black"/>
                </a:solidFill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처리</a:t>
            </a:r>
            <a:endParaRPr lang="ko-KR" altLang="en-US" dirty="0">
              <a:solidFill>
                <a:srgbClr val="FF0000"/>
              </a:solidFill>
              <a:latin typeface="흥국씨앗 L" panose="020B0303000000000000" pitchFamily="50" charset="-127"/>
              <a:ea typeface="흥국씨앗 L" panose="020B0303000000000000" pitchFamily="50" charset="-127"/>
              <a:cs typeface="+mj-cs"/>
              <a:sym typeface="맑은 고딕"/>
            </a:endParaRPr>
          </a:p>
        </p:txBody>
      </p:sp>
      <p:pic>
        <p:nvPicPr>
          <p:cNvPr id="6" name="Picture 2" descr="D:\한성주 서류가방\교수역\PPT 참조\파워포인트 프리젠테이션 모음집\이미지_아이 컴플레인\gir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8119" y="1520825"/>
            <a:ext cx="1131888" cy="113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흥국생명 로고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6369" y="2981327"/>
            <a:ext cx="1163638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8" name="표 7"/>
          <p:cNvGraphicFramePr>
            <a:graphicFrameLocks noGrp="1"/>
          </p:cNvGraphicFramePr>
          <p:nvPr>
            <p:extLst/>
          </p:nvPr>
        </p:nvGraphicFramePr>
        <p:xfrm>
          <a:off x="3713407" y="3357563"/>
          <a:ext cx="4679950" cy="756000"/>
        </p:xfrm>
        <a:graphic>
          <a:graphicData uri="http://schemas.openxmlformats.org/drawingml/2006/table">
            <a:tbl>
              <a:tblPr/>
              <a:tblGrid>
                <a:gridCol w="10513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513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773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흥국씨앗 L" pitchFamily="50" charset="-127"/>
                          <a:ea typeface="흥국씨앗 L" pitchFamily="50" charset="-127"/>
                        </a:rPr>
                        <a:t>민원일자</a:t>
                      </a:r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흥국씨앗 L" pitchFamily="50" charset="-127"/>
                        <a:ea typeface="흥국씨앗 L" pitchFamily="50" charset="-127"/>
                      </a:endParaRPr>
                    </a:p>
                  </a:txBody>
                  <a:tcPr marL="9524" marR="9524" marT="9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E7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itchFamily="50" charset="-127"/>
                          <a:ea typeface="흥국씨앗 L" pitchFamily="50" charset="-127"/>
                        </a:rPr>
                        <a:t>계약일자</a:t>
                      </a:r>
                    </a:p>
                  </a:txBody>
                  <a:tcPr marL="9524" marR="9524" marT="9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E7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itchFamily="50" charset="-127"/>
                          <a:ea typeface="흥국씨앗 L" pitchFamily="50" charset="-127"/>
                        </a:rPr>
                        <a:t>상품명</a:t>
                      </a:r>
                    </a:p>
                  </a:txBody>
                  <a:tcPr marL="9524" marR="9524" marT="9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E7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흥국씨앗 L" pitchFamily="50" charset="-127"/>
                          <a:ea typeface="흥국씨앗 L" pitchFamily="50" charset="-127"/>
                        </a:rPr>
                        <a:t>2018-02-20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흥국씨앗 L" pitchFamily="50" charset="-127"/>
                        <a:ea typeface="흥국씨앗 L" pitchFamily="50" charset="-127"/>
                      </a:endParaRPr>
                    </a:p>
                  </a:txBody>
                  <a:tcPr marL="9524" marR="9524" marT="9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흥국씨앗 L" pitchFamily="50" charset="-127"/>
                          <a:ea typeface="흥국씨앗 L" pitchFamily="50" charset="-127"/>
                        </a:rPr>
                        <a:t>2017-06-06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흥국씨앗 L" pitchFamily="50" charset="-127"/>
                        <a:ea typeface="흥국씨앗 L" pitchFamily="50" charset="-127"/>
                      </a:endParaRPr>
                    </a:p>
                  </a:txBody>
                  <a:tcPr marL="9524" marR="9524" marT="9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흥국씨앗 L" pitchFamily="50" charset="-127"/>
                          <a:ea typeface="흥국씨앗 L" pitchFamily="50" charset="-127"/>
                        </a:rPr>
                        <a:t>(</a:t>
                      </a:r>
                      <a:r>
                        <a:rPr lang="ko-KR" alt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흥국씨앗 L" pitchFamily="50" charset="-127"/>
                          <a:ea typeface="흥국씨앗 L" pitchFamily="50" charset="-127"/>
                        </a:rPr>
                        <a:t>무</a:t>
                      </a:r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흥국씨앗 L" pitchFamily="50" charset="-127"/>
                          <a:ea typeface="흥국씨앗 L" pitchFamily="50" charset="-127"/>
                        </a:rPr>
                        <a:t>)</a:t>
                      </a:r>
                      <a:r>
                        <a:rPr lang="ko-KR" alt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흥국씨앗 L" pitchFamily="50" charset="-127"/>
                          <a:ea typeface="흥국씨앗 L" pitchFamily="50" charset="-127"/>
                        </a:rPr>
                        <a:t>흥국생명가족에보탬이되는종신보험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흥국씨앗 L" pitchFamily="50" charset="-127"/>
                        <a:ea typeface="흥국씨앗 L" pitchFamily="50" charset="-127"/>
                      </a:endParaRPr>
                    </a:p>
                  </a:txBody>
                  <a:tcPr marL="9524" marR="9524" marT="9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9" name="텍스트 개체 틀 8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ko-KR" altLang="en-US" dirty="0" err="1"/>
              <a:t>민원사례</a:t>
            </a:r>
            <a:r>
              <a:rPr lang="en-US" altLang="ko-KR" dirty="0"/>
              <a:t>_</a:t>
            </a:r>
            <a:r>
              <a:rPr lang="ko-KR" altLang="en-US" dirty="0"/>
              <a:t>공통</a:t>
            </a:r>
          </a:p>
        </p:txBody>
      </p:sp>
    </p:spTree>
    <p:extLst>
      <p:ext uri="{BB962C8B-B14F-4D97-AF65-F5344CB8AC3E}">
        <p14:creationId xmlns:p14="http://schemas.microsoft.com/office/powerpoint/2010/main" val="83512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ko-KR" altLang="en-US" dirty="0">
                <a:latin typeface="흥국씨앗 B" panose="020B0803000000000000" pitchFamily="50" charset="-127"/>
                <a:ea typeface="흥국씨앗 B" panose="020B0803000000000000" pitchFamily="50" charset="-127"/>
              </a:rPr>
              <a:t>종신보험 </a:t>
            </a:r>
            <a:r>
              <a:rPr lang="ko-KR" altLang="en-US" dirty="0" err="1">
                <a:latin typeface="흥국씨앗 B" panose="020B0803000000000000" pitchFamily="50" charset="-127"/>
                <a:ea typeface="흥국씨앗 B" panose="020B0803000000000000" pitchFamily="50" charset="-127"/>
              </a:rPr>
              <a:t>민원사례</a:t>
            </a:r>
            <a:endParaRPr lang="ko-KR" altLang="en-US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0694" y="4438650"/>
            <a:ext cx="1824038" cy="151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 descr="흥국생명 로고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6369" y="2981327"/>
            <a:ext cx="1163638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554659" y="1541463"/>
            <a:ext cx="6854825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굴림" panose="020B0600000101010101" pitchFamily="50" charset="-127"/>
              </a:defRPr>
            </a:lvl9pPr>
          </a:lstStyle>
          <a:p>
            <a:pPr>
              <a:defRPr/>
            </a:pPr>
            <a:r>
              <a:rPr lang="ko-KR" altLang="en-US" sz="1400" dirty="0">
                <a:solidFill>
                  <a:prstClr val="black"/>
                </a:solidFill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가입 시 </a:t>
            </a:r>
            <a:r>
              <a:rPr lang="en-US" altLang="ko-KR" sz="1400" dirty="0">
                <a:solidFill>
                  <a:prstClr val="black"/>
                </a:solidFill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FC</a:t>
            </a:r>
            <a:r>
              <a:rPr lang="ko-KR" altLang="en-US" sz="1400" dirty="0">
                <a:solidFill>
                  <a:prstClr val="black"/>
                </a:solidFill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가 </a:t>
            </a:r>
            <a:r>
              <a:rPr lang="en-US" altLang="ko-KR" sz="1400" dirty="0">
                <a:solidFill>
                  <a:prstClr val="black"/>
                </a:solidFill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2</a:t>
            </a:r>
            <a:r>
              <a:rPr lang="ko-KR" altLang="en-US" sz="1400" dirty="0">
                <a:solidFill>
                  <a:prstClr val="black"/>
                </a:solidFill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년 후 보험료 부담에 대한  자유납을 강조하여 의무납 이후 보험료를 줄여서 자유납을 신청하였습니다</a:t>
            </a:r>
            <a:r>
              <a:rPr lang="en-US" altLang="ko-KR" sz="1400" dirty="0">
                <a:solidFill>
                  <a:prstClr val="black"/>
                </a:solidFill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. </a:t>
            </a:r>
            <a:r>
              <a:rPr lang="ko-KR" altLang="en-US" sz="1400" dirty="0">
                <a:solidFill>
                  <a:prstClr val="black"/>
                </a:solidFill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결국은 줄여서 낸 돈이 사업비에 적용되어 소멸 되는 것이고 자유납 시 애초에 주장한 저축기능은 무의미하며 중도인출기능도 강조하여 언제나 필요할 때 빼라고 했으나 결국은 가입 시  수령할 예상금액과 차이가 생기는 것에 대한 불이익을 안내하지 않았습니다</a:t>
            </a:r>
            <a:r>
              <a:rPr lang="en-US" altLang="ko-KR" sz="1400" dirty="0">
                <a:solidFill>
                  <a:prstClr val="black"/>
                </a:solidFill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.</a:t>
            </a:r>
          </a:p>
          <a:p>
            <a:pPr>
              <a:defRPr/>
            </a:pPr>
            <a:r>
              <a:rPr lang="ko-KR" altLang="en-US" sz="1400" dirty="0">
                <a:solidFill>
                  <a:prstClr val="black"/>
                </a:solidFill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청약 당시 전화로 설명 듣고 자필서명 우편으로 하였는데 불완전판매입니다</a:t>
            </a:r>
            <a:r>
              <a:rPr lang="en-US" altLang="ko-KR" sz="1400" dirty="0">
                <a:solidFill>
                  <a:prstClr val="black"/>
                </a:solidFill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. </a:t>
            </a:r>
            <a:endParaRPr lang="ko-KR" altLang="en-US" sz="1400" dirty="0">
              <a:solidFill>
                <a:prstClr val="black"/>
              </a:solidFill>
              <a:latin typeface="흥국씨앗 L" panose="020B0303000000000000" pitchFamily="50" charset="-127"/>
              <a:ea typeface="흥국씨앗 L" panose="020B0303000000000000" pitchFamily="50" charset="-127"/>
              <a:cs typeface="+mj-cs"/>
              <a:sym typeface="맑은 고딕"/>
            </a:endParaRPr>
          </a:p>
        </p:txBody>
      </p:sp>
      <p:sp>
        <p:nvSpPr>
          <p:cNvPr id="6" name="TextBox 15"/>
          <p:cNvSpPr txBox="1">
            <a:spLocks noChangeArrowheads="1"/>
          </p:cNvSpPr>
          <p:nvPr/>
        </p:nvSpPr>
        <p:spPr bwMode="auto">
          <a:xfrm>
            <a:off x="2016369" y="4824413"/>
            <a:ext cx="619283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굴림" panose="020B0600000101010101" pitchFamily="50" charset="-127"/>
              </a:defRPr>
            </a:lvl9pPr>
          </a:lstStyle>
          <a:p>
            <a:pPr>
              <a:defRPr/>
            </a:pPr>
            <a:r>
              <a:rPr lang="en-US" altLang="ko-KR" sz="1400" dirty="0">
                <a:solidFill>
                  <a:prstClr val="black"/>
                </a:solidFill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FC</a:t>
            </a:r>
            <a:r>
              <a:rPr lang="ko-KR" altLang="en-US" sz="1400" dirty="0">
                <a:solidFill>
                  <a:prstClr val="black"/>
                </a:solidFill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는 해촉 후 연락두절</a:t>
            </a:r>
            <a:r>
              <a:rPr lang="en-US" altLang="ko-KR" sz="1400" dirty="0">
                <a:solidFill>
                  <a:prstClr val="black"/>
                </a:solidFill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.</a:t>
            </a:r>
          </a:p>
          <a:p>
            <a:pPr>
              <a:defRPr/>
            </a:pPr>
            <a:endParaRPr lang="ko-KR" altLang="en-US" sz="1400" dirty="0">
              <a:solidFill>
                <a:prstClr val="black"/>
              </a:solidFill>
              <a:latin typeface="흥국씨앗 L" panose="020B0303000000000000" pitchFamily="50" charset="-127"/>
              <a:ea typeface="흥국씨앗 L" panose="020B0303000000000000" pitchFamily="50" charset="-127"/>
              <a:cs typeface="+mj-cs"/>
              <a:sym typeface="맑은 고딕"/>
            </a:endParaRPr>
          </a:p>
          <a:p>
            <a:pPr>
              <a:defRPr/>
            </a:pPr>
            <a:r>
              <a:rPr lang="ko-KR" altLang="en-US" sz="1400" dirty="0">
                <a:solidFill>
                  <a:prstClr val="black"/>
                </a:solidFill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민원인 콜센타 상담 시  중도인출 시 해약금 감소안내 및 자유납 시 해약금에서 대체보험료 뺀다는 안내 확인으로 </a:t>
            </a:r>
            <a:r>
              <a:rPr lang="ko-KR" altLang="en-US" dirty="0">
                <a:solidFill>
                  <a:srgbClr val="FF0000"/>
                </a:solidFill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불수용</a:t>
            </a:r>
            <a:r>
              <a:rPr lang="en-US" altLang="ko-KR" dirty="0">
                <a:solidFill>
                  <a:prstClr val="black"/>
                </a:solidFill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.</a:t>
            </a:r>
            <a:endParaRPr lang="ko-KR" altLang="en-US" dirty="0">
              <a:solidFill>
                <a:prstClr val="black"/>
              </a:solidFill>
              <a:latin typeface="흥국씨앗 L" panose="020B0303000000000000" pitchFamily="50" charset="-127"/>
              <a:ea typeface="흥국씨앗 L" panose="020B0303000000000000" pitchFamily="50" charset="-127"/>
              <a:cs typeface="+mj-cs"/>
              <a:sym typeface="맑은 고딕"/>
            </a:endParaRPr>
          </a:p>
        </p:txBody>
      </p:sp>
      <p:pic>
        <p:nvPicPr>
          <p:cNvPr id="7" name="Picture 2" descr="D:\한성주 서류가방\교수역\PPT 참조\파워포인트 프리젠테이션 모음집\이미지_아이 컴플레인\girl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6694" y="1520827"/>
            <a:ext cx="1117600" cy="1116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8" name="표 7"/>
          <p:cNvGraphicFramePr>
            <a:graphicFrameLocks noGrp="1"/>
          </p:cNvGraphicFramePr>
          <p:nvPr>
            <p:extLst/>
          </p:nvPr>
        </p:nvGraphicFramePr>
        <p:xfrm>
          <a:off x="4056307" y="3482975"/>
          <a:ext cx="4121150" cy="756000"/>
        </p:xfrm>
        <a:graphic>
          <a:graphicData uri="http://schemas.openxmlformats.org/drawingml/2006/table">
            <a:tbl>
              <a:tblPr/>
              <a:tblGrid>
                <a:gridCol w="9826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26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559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itchFamily="50" charset="-127"/>
                          <a:ea typeface="흥국씨앗 L" pitchFamily="50" charset="-127"/>
                        </a:rPr>
                        <a:t>민원일자</a:t>
                      </a:r>
                    </a:p>
                  </a:txBody>
                  <a:tcPr marL="9526" marR="9526" marT="95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E7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itchFamily="50" charset="-127"/>
                          <a:ea typeface="흥국씨앗 L" pitchFamily="50" charset="-127"/>
                        </a:rPr>
                        <a:t>계약일자</a:t>
                      </a:r>
                    </a:p>
                  </a:txBody>
                  <a:tcPr marL="9526" marR="9526" marT="95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E7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itchFamily="50" charset="-127"/>
                          <a:ea typeface="흥국씨앗 L" pitchFamily="50" charset="-127"/>
                        </a:rPr>
                        <a:t>상품명</a:t>
                      </a:r>
                    </a:p>
                  </a:txBody>
                  <a:tcPr marL="9526" marR="9526" marT="95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E7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흥국씨앗 L" pitchFamily="50" charset="-127"/>
                          <a:ea typeface="흥국씨앗 L" pitchFamily="50" charset="-127"/>
                        </a:rPr>
                        <a:t>2019-06-25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흥국씨앗 L" pitchFamily="50" charset="-127"/>
                        <a:ea typeface="흥국씨앗 L" pitchFamily="50" charset="-127"/>
                      </a:endParaRPr>
                    </a:p>
                  </a:txBody>
                  <a:tcPr marL="9526" marR="9526" marT="95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흥국씨앗 L" pitchFamily="50" charset="-127"/>
                          <a:ea typeface="흥국씨앗 L" pitchFamily="50" charset="-127"/>
                        </a:rPr>
                        <a:t>2011-05-30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흥국씨앗 L" pitchFamily="50" charset="-127"/>
                        <a:ea typeface="흥국씨앗 L" pitchFamily="50" charset="-127"/>
                      </a:endParaRPr>
                    </a:p>
                  </a:txBody>
                  <a:tcPr marL="9526" marR="9526" marT="95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itchFamily="50" charset="-127"/>
                          <a:ea typeface="흥국씨앗 L" pitchFamily="50" charset="-127"/>
                        </a:rPr>
                        <a:t>(</a:t>
                      </a:r>
                      <a:r>
                        <a:rPr lang="ko-KR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itchFamily="50" charset="-127"/>
                          <a:ea typeface="흥국씨앗 L" pitchFamily="50" charset="-127"/>
                        </a:rPr>
                        <a:t>무</a:t>
                      </a:r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itchFamily="50" charset="-127"/>
                          <a:ea typeface="흥국씨앗 L" pitchFamily="50" charset="-127"/>
                        </a:rPr>
                        <a:t>)</a:t>
                      </a:r>
                      <a:r>
                        <a:rPr lang="ko-KR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itchFamily="50" charset="-127"/>
                          <a:ea typeface="흥국씨앗 L" pitchFamily="50" charset="-127"/>
                        </a:rPr>
                        <a:t>플러스유니버셜평생보장</a:t>
                      </a:r>
                    </a:p>
                  </a:txBody>
                  <a:tcPr marL="9526" marR="9526" marT="95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37964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ko-KR" altLang="en-US" dirty="0">
                <a:latin typeface="흥국씨앗 B" panose="020B0803000000000000" pitchFamily="50" charset="-127"/>
                <a:ea typeface="흥국씨앗 B" panose="020B0803000000000000" pitchFamily="50" charset="-127"/>
              </a:rPr>
              <a:t>종신보험 </a:t>
            </a:r>
            <a:r>
              <a:rPr lang="ko-KR" altLang="en-US" dirty="0" err="1">
                <a:latin typeface="흥국씨앗 B" panose="020B0803000000000000" pitchFamily="50" charset="-127"/>
                <a:ea typeface="흥국씨앗 B" panose="020B0803000000000000" pitchFamily="50" charset="-127"/>
              </a:rPr>
              <a:t>민원사례</a:t>
            </a:r>
            <a:endParaRPr lang="ko-KR" altLang="en-US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0694" y="4438650"/>
            <a:ext cx="1824038" cy="151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7" descr="D:\한성주 서류가방\교수역\PPT 참조\파워포인트 프리젠테이션 모음집\이미지_아이 컴플레인\55531_24006_405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7957" y="2863852"/>
            <a:ext cx="12938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554659" y="1541463"/>
            <a:ext cx="6638925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굴림" panose="020B0600000101010101" pitchFamily="50" charset="-127"/>
              </a:defRPr>
            </a:lvl9pPr>
          </a:lstStyle>
          <a:p>
            <a:pPr>
              <a:defRPr/>
            </a:pPr>
            <a:r>
              <a:rPr lang="ko-KR" altLang="en-US" sz="1400" dirty="0">
                <a:solidFill>
                  <a:prstClr val="black"/>
                </a:solidFill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아들과 손녀를 위해 목돈마련을 하고 싶어 설계사가 최저이율이 좋은 저축이라 하여 가입했습니다</a:t>
            </a:r>
            <a:r>
              <a:rPr lang="en-US" altLang="ko-KR" sz="1400" dirty="0">
                <a:solidFill>
                  <a:prstClr val="black"/>
                </a:solidFill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.  </a:t>
            </a:r>
            <a:r>
              <a:rPr lang="ko-KR" altLang="en-US" sz="1400" dirty="0">
                <a:solidFill>
                  <a:prstClr val="black"/>
                </a:solidFill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특약 </a:t>
            </a:r>
            <a:r>
              <a:rPr lang="en-US" altLang="ko-KR" sz="1400" dirty="0">
                <a:solidFill>
                  <a:prstClr val="black"/>
                </a:solidFill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9</a:t>
            </a:r>
            <a:r>
              <a:rPr lang="ko-KR" altLang="en-US" sz="1400" dirty="0">
                <a:solidFill>
                  <a:prstClr val="black"/>
                </a:solidFill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만원에 대한 부분은 환급되지 않지만 주계약 </a:t>
            </a:r>
            <a:r>
              <a:rPr lang="en-US" altLang="ko-KR" sz="1400" dirty="0">
                <a:solidFill>
                  <a:prstClr val="black"/>
                </a:solidFill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100</a:t>
            </a:r>
            <a:r>
              <a:rPr lang="ko-KR" altLang="en-US" sz="1400" dirty="0">
                <a:solidFill>
                  <a:prstClr val="black"/>
                </a:solidFill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만원에 대한 부분은 언제든지 해지하더라도 원금을 찾을 수 있다고 하였습니다</a:t>
            </a:r>
            <a:r>
              <a:rPr lang="en-US" altLang="ko-KR" sz="1400" dirty="0">
                <a:solidFill>
                  <a:prstClr val="black"/>
                </a:solidFill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. </a:t>
            </a:r>
          </a:p>
          <a:p>
            <a:pPr>
              <a:defRPr/>
            </a:pPr>
            <a:endParaRPr lang="en-US" altLang="ko-KR" sz="1400" dirty="0">
              <a:solidFill>
                <a:prstClr val="black"/>
              </a:solidFill>
              <a:latin typeface="흥국씨앗 L" panose="020B0303000000000000" pitchFamily="50" charset="-127"/>
              <a:ea typeface="흥국씨앗 L" panose="020B0303000000000000" pitchFamily="50" charset="-127"/>
              <a:cs typeface="+mj-cs"/>
              <a:sym typeface="맑은 고딕"/>
            </a:endParaRPr>
          </a:p>
          <a:p>
            <a:pPr>
              <a:defRPr/>
            </a:pPr>
            <a:r>
              <a:rPr lang="ko-KR" altLang="en-US" sz="1400" dirty="0">
                <a:solidFill>
                  <a:prstClr val="black"/>
                </a:solidFill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가입 </a:t>
            </a:r>
            <a:r>
              <a:rPr lang="en-US" altLang="ko-KR" sz="1400" dirty="0">
                <a:solidFill>
                  <a:prstClr val="black"/>
                </a:solidFill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1</a:t>
            </a:r>
            <a:r>
              <a:rPr lang="ko-KR" altLang="en-US" sz="1400" dirty="0">
                <a:solidFill>
                  <a:prstClr val="black"/>
                </a:solidFill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년이 지나도록 서류 한 장 주지 않아 설계사에게 말하니 증권 </a:t>
            </a:r>
            <a:r>
              <a:rPr lang="en-US" altLang="ko-KR" sz="1400" dirty="0">
                <a:solidFill>
                  <a:prstClr val="black"/>
                </a:solidFill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2</a:t>
            </a:r>
            <a:r>
              <a:rPr lang="ko-KR" altLang="en-US" sz="1400" dirty="0">
                <a:solidFill>
                  <a:prstClr val="black"/>
                </a:solidFill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장만 달랑 주고 갔으며</a:t>
            </a:r>
            <a:r>
              <a:rPr lang="en-US" altLang="ko-KR" sz="1400" dirty="0">
                <a:solidFill>
                  <a:prstClr val="black"/>
                </a:solidFill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, </a:t>
            </a:r>
            <a:r>
              <a:rPr lang="ko-KR" altLang="en-US" sz="1400" dirty="0">
                <a:solidFill>
                  <a:prstClr val="black"/>
                </a:solidFill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너무 허술하여 알아보니 원금을 찾을 수 없으며 저축보험도 아니었습니다</a:t>
            </a:r>
            <a:r>
              <a:rPr lang="en-US" altLang="ko-KR" sz="1400" dirty="0">
                <a:solidFill>
                  <a:prstClr val="black"/>
                </a:solidFill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. </a:t>
            </a:r>
          </a:p>
          <a:p>
            <a:pPr>
              <a:defRPr/>
            </a:pPr>
            <a:endParaRPr lang="en-US" altLang="ko-KR" sz="1400" dirty="0">
              <a:solidFill>
                <a:prstClr val="black"/>
              </a:solidFill>
              <a:latin typeface="흥국씨앗 L" panose="020B0303000000000000" pitchFamily="50" charset="-127"/>
              <a:ea typeface="흥국씨앗 L" panose="020B0303000000000000" pitchFamily="50" charset="-127"/>
              <a:cs typeface="+mj-cs"/>
              <a:sym typeface="맑은 고딕"/>
            </a:endParaRPr>
          </a:p>
          <a:p>
            <a:pPr>
              <a:defRPr/>
            </a:pPr>
            <a:r>
              <a:rPr lang="ko-KR" altLang="en-US" sz="1400" dirty="0">
                <a:solidFill>
                  <a:prstClr val="black"/>
                </a:solidFill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가입 당시 아들도 저축이라고 들었습니다</a:t>
            </a:r>
            <a:r>
              <a:rPr lang="en-US" altLang="ko-KR" sz="1400" dirty="0">
                <a:solidFill>
                  <a:prstClr val="black"/>
                </a:solidFill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. </a:t>
            </a:r>
            <a:r>
              <a:rPr lang="ko-KR" altLang="en-US" sz="1400" dirty="0">
                <a:solidFill>
                  <a:prstClr val="black"/>
                </a:solidFill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가입한 보험이 다르니 취소해주세요</a:t>
            </a:r>
          </a:p>
        </p:txBody>
      </p:sp>
      <p:sp>
        <p:nvSpPr>
          <p:cNvPr id="6" name="TextBox 15"/>
          <p:cNvSpPr txBox="1">
            <a:spLocks noChangeArrowheads="1"/>
          </p:cNvSpPr>
          <p:nvPr/>
        </p:nvSpPr>
        <p:spPr bwMode="auto">
          <a:xfrm>
            <a:off x="2016369" y="5065713"/>
            <a:ext cx="619283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굴림" panose="020B0600000101010101" pitchFamily="50" charset="-127"/>
              </a:defRPr>
            </a:lvl9pPr>
          </a:lstStyle>
          <a:p>
            <a:pPr>
              <a:defRPr/>
            </a:pPr>
            <a:r>
              <a:rPr lang="ko-KR" altLang="en-US" sz="1400" dirty="0">
                <a:solidFill>
                  <a:prstClr val="black"/>
                </a:solidFill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모집설계사 상품설명의 하자가 있음 인정하여 민원인 주장 </a:t>
            </a:r>
            <a:r>
              <a:rPr lang="ko-KR" altLang="en-US" dirty="0">
                <a:solidFill>
                  <a:srgbClr val="FF0000"/>
                </a:solidFill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수용</a:t>
            </a:r>
            <a:r>
              <a:rPr lang="en-US" altLang="ko-KR" dirty="0">
                <a:solidFill>
                  <a:prstClr val="black"/>
                </a:solidFill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.</a:t>
            </a:r>
            <a:endParaRPr lang="ko-KR" altLang="en-US" dirty="0">
              <a:solidFill>
                <a:prstClr val="black"/>
              </a:solidFill>
              <a:latin typeface="흥국씨앗 L" panose="020B0303000000000000" pitchFamily="50" charset="-127"/>
              <a:ea typeface="흥국씨앗 L" panose="020B0303000000000000" pitchFamily="50" charset="-127"/>
              <a:cs typeface="+mj-cs"/>
              <a:sym typeface="맑은 고딕"/>
            </a:endParaRPr>
          </a:p>
        </p:txBody>
      </p:sp>
      <p:pic>
        <p:nvPicPr>
          <p:cNvPr id="7" name="Picture 3" descr="D:\한성주 서류가방\교수역\PPT 참조\파워포인트 프리젠테이션 모음집\이미지_아이 컴플레인\image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7613" y="1541325"/>
            <a:ext cx="1103590" cy="110359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8" name="표 7"/>
          <p:cNvGraphicFramePr>
            <a:graphicFrameLocks noGrp="1"/>
          </p:cNvGraphicFramePr>
          <p:nvPr>
            <p:extLst/>
          </p:nvPr>
        </p:nvGraphicFramePr>
        <p:xfrm>
          <a:off x="4056307" y="3644900"/>
          <a:ext cx="4121150" cy="756000"/>
        </p:xfrm>
        <a:graphic>
          <a:graphicData uri="http://schemas.openxmlformats.org/drawingml/2006/table">
            <a:tbl>
              <a:tblPr/>
              <a:tblGrid>
                <a:gridCol w="9826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26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559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itchFamily="50" charset="-127"/>
                          <a:ea typeface="흥국씨앗 L" pitchFamily="50" charset="-127"/>
                        </a:rPr>
                        <a:t>민원일자</a:t>
                      </a:r>
                    </a:p>
                  </a:txBody>
                  <a:tcPr marL="9524" marR="9524" marT="95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E7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itchFamily="50" charset="-127"/>
                          <a:ea typeface="흥국씨앗 L" pitchFamily="50" charset="-127"/>
                        </a:rPr>
                        <a:t>계약일자</a:t>
                      </a:r>
                    </a:p>
                  </a:txBody>
                  <a:tcPr marL="9524" marR="9524" marT="95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E7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itchFamily="50" charset="-127"/>
                          <a:ea typeface="흥국씨앗 L" pitchFamily="50" charset="-127"/>
                        </a:rPr>
                        <a:t>상품명</a:t>
                      </a:r>
                    </a:p>
                  </a:txBody>
                  <a:tcPr marL="9524" marR="9524" marT="95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E7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흥국씨앗 L" pitchFamily="50" charset="-127"/>
                          <a:ea typeface="흥국씨앗 L" pitchFamily="50" charset="-127"/>
                        </a:rPr>
                        <a:t>2019-06-20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흥국씨앗 L" pitchFamily="50" charset="-127"/>
                        <a:ea typeface="흥국씨앗 L" pitchFamily="50" charset="-127"/>
                      </a:endParaRPr>
                    </a:p>
                  </a:txBody>
                  <a:tcPr marL="9524" marR="9524" marT="95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흥국씨앗 L" pitchFamily="50" charset="-127"/>
                          <a:ea typeface="흥국씨앗 L" pitchFamily="50" charset="-127"/>
                        </a:rPr>
                        <a:t>2018-04-05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흥국씨앗 L" pitchFamily="50" charset="-127"/>
                        <a:ea typeface="흥국씨앗 L" pitchFamily="50" charset="-127"/>
                      </a:endParaRPr>
                    </a:p>
                  </a:txBody>
                  <a:tcPr marL="9524" marR="9524" marT="95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itchFamily="50" charset="-127"/>
                          <a:ea typeface="흥국씨앗 L" pitchFamily="50" charset="-127"/>
                        </a:rPr>
                        <a:t>(</a:t>
                      </a:r>
                      <a:r>
                        <a:rPr lang="ko-KR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itchFamily="50" charset="-127"/>
                          <a:ea typeface="흥국씨앗 L" pitchFamily="50" charset="-127"/>
                        </a:rPr>
                        <a:t>무</a:t>
                      </a:r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itchFamily="50" charset="-127"/>
                          <a:ea typeface="흥국씨앗 L" pitchFamily="50" charset="-127"/>
                        </a:rPr>
                        <a:t>)</a:t>
                      </a:r>
                      <a:r>
                        <a:rPr lang="ko-KR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itchFamily="50" charset="-127"/>
                          <a:ea typeface="흥국씨앗 L" pitchFamily="50" charset="-127"/>
                        </a:rPr>
                        <a:t>흥국생명라이프업</a:t>
                      </a:r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itchFamily="50" charset="-127"/>
                          <a:ea typeface="흥국씨앗 L" pitchFamily="50" charset="-127"/>
                        </a:rPr>
                        <a:t>UL</a:t>
                      </a:r>
                      <a:r>
                        <a:rPr lang="ko-KR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itchFamily="50" charset="-127"/>
                          <a:ea typeface="흥국씨앗 L" pitchFamily="50" charset="-127"/>
                        </a:rPr>
                        <a:t>종신보험</a:t>
                      </a:r>
                    </a:p>
                  </a:txBody>
                  <a:tcPr marL="9524" marR="9524" marT="95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55851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ko-KR" altLang="en-US" dirty="0">
                <a:latin typeface="흥국씨앗 B" panose="020B0803000000000000" pitchFamily="50" charset="-127"/>
                <a:ea typeface="흥국씨앗 B" panose="020B0803000000000000" pitchFamily="50" charset="-127"/>
              </a:rPr>
              <a:t>종신보험 </a:t>
            </a:r>
            <a:r>
              <a:rPr lang="ko-KR" altLang="en-US" dirty="0" err="1">
                <a:latin typeface="흥국씨앗 B" panose="020B0803000000000000" pitchFamily="50" charset="-127"/>
                <a:ea typeface="흥국씨앗 B" panose="020B0803000000000000" pitchFamily="50" charset="-127"/>
              </a:rPr>
              <a:t>민원사례</a:t>
            </a:r>
            <a:endParaRPr lang="ko-KR" altLang="en-US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0694" y="4438650"/>
            <a:ext cx="1824038" cy="151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7" descr="D:\한성주 서류가방\교수역\PPT 참조\파워포인트 프리젠테이션 모음집\이미지_아이 컴플레인\55531_24006_405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7957" y="2863852"/>
            <a:ext cx="12938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554659" y="1541463"/>
            <a:ext cx="6638925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굴림" panose="020B0600000101010101" pitchFamily="50" charset="-127"/>
              </a:defRPr>
            </a:lvl9pPr>
          </a:lstStyle>
          <a:p>
            <a:pPr>
              <a:defRPr/>
            </a:pPr>
            <a:r>
              <a:rPr lang="ko-KR" altLang="en-US" sz="1400" dirty="0">
                <a:solidFill>
                  <a:prstClr val="black"/>
                </a:solidFill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아들과 손녀를 위해 목돈마련을 하고 싶어 설계사가 최저이율이 좋은 저축이라 하여 가입했습니다</a:t>
            </a:r>
            <a:r>
              <a:rPr lang="en-US" altLang="ko-KR" sz="1400" dirty="0">
                <a:solidFill>
                  <a:prstClr val="black"/>
                </a:solidFill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.  </a:t>
            </a:r>
            <a:r>
              <a:rPr lang="ko-KR" altLang="en-US" sz="1400" dirty="0">
                <a:solidFill>
                  <a:prstClr val="black"/>
                </a:solidFill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특약 </a:t>
            </a:r>
            <a:r>
              <a:rPr lang="en-US" altLang="ko-KR" sz="1400" dirty="0">
                <a:solidFill>
                  <a:prstClr val="black"/>
                </a:solidFill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9</a:t>
            </a:r>
            <a:r>
              <a:rPr lang="ko-KR" altLang="en-US" sz="1400" dirty="0">
                <a:solidFill>
                  <a:prstClr val="black"/>
                </a:solidFill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만원에 대한 부분은 환급되지 않지만 주계약 </a:t>
            </a:r>
            <a:r>
              <a:rPr lang="en-US" altLang="ko-KR" sz="1400" dirty="0">
                <a:solidFill>
                  <a:prstClr val="black"/>
                </a:solidFill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100</a:t>
            </a:r>
            <a:r>
              <a:rPr lang="ko-KR" altLang="en-US" sz="1400" dirty="0">
                <a:solidFill>
                  <a:prstClr val="black"/>
                </a:solidFill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만원에 대한 부분은 언제든지 해지하더라도 원금을 찾을 수 있다고 하였습니다</a:t>
            </a:r>
            <a:r>
              <a:rPr lang="en-US" altLang="ko-KR" sz="1400" dirty="0">
                <a:solidFill>
                  <a:prstClr val="black"/>
                </a:solidFill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. </a:t>
            </a:r>
          </a:p>
          <a:p>
            <a:pPr>
              <a:defRPr/>
            </a:pPr>
            <a:endParaRPr lang="en-US" altLang="ko-KR" sz="1400" dirty="0">
              <a:solidFill>
                <a:prstClr val="black"/>
              </a:solidFill>
              <a:latin typeface="흥국씨앗 L" panose="020B0303000000000000" pitchFamily="50" charset="-127"/>
              <a:ea typeface="흥국씨앗 L" panose="020B0303000000000000" pitchFamily="50" charset="-127"/>
              <a:cs typeface="+mj-cs"/>
              <a:sym typeface="맑은 고딕"/>
            </a:endParaRPr>
          </a:p>
          <a:p>
            <a:pPr>
              <a:defRPr/>
            </a:pPr>
            <a:r>
              <a:rPr lang="ko-KR" altLang="en-US" sz="1400" dirty="0">
                <a:solidFill>
                  <a:prstClr val="black"/>
                </a:solidFill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가입 </a:t>
            </a:r>
            <a:r>
              <a:rPr lang="en-US" altLang="ko-KR" sz="1400" dirty="0">
                <a:solidFill>
                  <a:prstClr val="black"/>
                </a:solidFill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1</a:t>
            </a:r>
            <a:r>
              <a:rPr lang="ko-KR" altLang="en-US" sz="1400" dirty="0">
                <a:solidFill>
                  <a:prstClr val="black"/>
                </a:solidFill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년이 지나도록 서류 한 장 주지 않아 설계사에게 말하니 증권 </a:t>
            </a:r>
            <a:r>
              <a:rPr lang="en-US" altLang="ko-KR" sz="1400" dirty="0">
                <a:solidFill>
                  <a:prstClr val="black"/>
                </a:solidFill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2</a:t>
            </a:r>
            <a:r>
              <a:rPr lang="ko-KR" altLang="en-US" sz="1400" dirty="0">
                <a:solidFill>
                  <a:prstClr val="black"/>
                </a:solidFill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장만 달랑 주고 갔으며</a:t>
            </a:r>
            <a:r>
              <a:rPr lang="en-US" altLang="ko-KR" sz="1400" dirty="0">
                <a:solidFill>
                  <a:prstClr val="black"/>
                </a:solidFill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, </a:t>
            </a:r>
            <a:r>
              <a:rPr lang="ko-KR" altLang="en-US" sz="1400" dirty="0">
                <a:solidFill>
                  <a:prstClr val="black"/>
                </a:solidFill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너무 허술하여 알아보니 원금을 찾을 수 없으며 저축보험도 아니었습니다</a:t>
            </a:r>
            <a:r>
              <a:rPr lang="en-US" altLang="ko-KR" sz="1400" dirty="0">
                <a:solidFill>
                  <a:prstClr val="black"/>
                </a:solidFill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. </a:t>
            </a:r>
          </a:p>
          <a:p>
            <a:pPr>
              <a:defRPr/>
            </a:pPr>
            <a:endParaRPr lang="en-US" altLang="ko-KR" sz="1400" dirty="0">
              <a:solidFill>
                <a:prstClr val="black"/>
              </a:solidFill>
              <a:latin typeface="흥국씨앗 L" panose="020B0303000000000000" pitchFamily="50" charset="-127"/>
              <a:ea typeface="흥국씨앗 L" panose="020B0303000000000000" pitchFamily="50" charset="-127"/>
              <a:cs typeface="+mj-cs"/>
              <a:sym typeface="맑은 고딕"/>
            </a:endParaRPr>
          </a:p>
          <a:p>
            <a:pPr>
              <a:defRPr/>
            </a:pPr>
            <a:r>
              <a:rPr lang="ko-KR" altLang="en-US" sz="1400" dirty="0">
                <a:solidFill>
                  <a:prstClr val="black"/>
                </a:solidFill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가입 당시 아들도 저축이라고 들었습니다</a:t>
            </a:r>
            <a:r>
              <a:rPr lang="en-US" altLang="ko-KR" sz="1400" dirty="0">
                <a:solidFill>
                  <a:prstClr val="black"/>
                </a:solidFill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. </a:t>
            </a:r>
            <a:r>
              <a:rPr lang="ko-KR" altLang="en-US" sz="1400" dirty="0">
                <a:solidFill>
                  <a:prstClr val="black"/>
                </a:solidFill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가입한 보험이 다르니 취소해주세요</a:t>
            </a:r>
          </a:p>
        </p:txBody>
      </p:sp>
      <p:sp>
        <p:nvSpPr>
          <p:cNvPr id="6" name="TextBox 15"/>
          <p:cNvSpPr txBox="1">
            <a:spLocks noChangeArrowheads="1"/>
          </p:cNvSpPr>
          <p:nvPr/>
        </p:nvSpPr>
        <p:spPr bwMode="auto">
          <a:xfrm>
            <a:off x="2016369" y="5065713"/>
            <a:ext cx="619283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굴림" panose="020B0600000101010101" pitchFamily="50" charset="-127"/>
              </a:defRPr>
            </a:lvl9pPr>
          </a:lstStyle>
          <a:p>
            <a:pPr>
              <a:defRPr/>
            </a:pPr>
            <a:r>
              <a:rPr lang="ko-KR" altLang="en-US" sz="1400" dirty="0">
                <a:solidFill>
                  <a:prstClr val="black"/>
                </a:solidFill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모집설계사 상품설명의 하자가 있음 인정하여 민원인 주장 </a:t>
            </a:r>
            <a:r>
              <a:rPr lang="ko-KR" altLang="en-US" dirty="0">
                <a:solidFill>
                  <a:srgbClr val="FF0000"/>
                </a:solidFill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수용</a:t>
            </a:r>
            <a:r>
              <a:rPr lang="en-US" altLang="ko-KR" dirty="0">
                <a:solidFill>
                  <a:prstClr val="black"/>
                </a:solidFill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.</a:t>
            </a:r>
            <a:endParaRPr lang="ko-KR" altLang="en-US" dirty="0">
              <a:solidFill>
                <a:prstClr val="black"/>
              </a:solidFill>
              <a:latin typeface="흥국씨앗 L" panose="020B0303000000000000" pitchFamily="50" charset="-127"/>
              <a:ea typeface="흥국씨앗 L" panose="020B0303000000000000" pitchFamily="50" charset="-127"/>
              <a:cs typeface="+mj-cs"/>
              <a:sym typeface="맑은 고딕"/>
            </a:endParaRPr>
          </a:p>
        </p:txBody>
      </p:sp>
      <p:pic>
        <p:nvPicPr>
          <p:cNvPr id="7" name="Picture 3" descr="D:\한성주 서류가방\교수역\PPT 참조\파워포인트 프리젠테이션 모음집\이미지_아이 컴플레인\image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7613" y="1541325"/>
            <a:ext cx="1103590" cy="110359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8" name="표 7"/>
          <p:cNvGraphicFramePr>
            <a:graphicFrameLocks noGrp="1"/>
          </p:cNvGraphicFramePr>
          <p:nvPr>
            <p:extLst/>
          </p:nvPr>
        </p:nvGraphicFramePr>
        <p:xfrm>
          <a:off x="4056307" y="3644900"/>
          <a:ext cx="4121150" cy="756000"/>
        </p:xfrm>
        <a:graphic>
          <a:graphicData uri="http://schemas.openxmlformats.org/drawingml/2006/table">
            <a:tbl>
              <a:tblPr/>
              <a:tblGrid>
                <a:gridCol w="9826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26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559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itchFamily="50" charset="-127"/>
                          <a:ea typeface="흥국씨앗 L" pitchFamily="50" charset="-127"/>
                        </a:rPr>
                        <a:t>민원일자</a:t>
                      </a:r>
                    </a:p>
                  </a:txBody>
                  <a:tcPr marL="9524" marR="9524" marT="95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E7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itchFamily="50" charset="-127"/>
                          <a:ea typeface="흥국씨앗 L" pitchFamily="50" charset="-127"/>
                        </a:rPr>
                        <a:t>계약일자</a:t>
                      </a:r>
                    </a:p>
                  </a:txBody>
                  <a:tcPr marL="9524" marR="9524" marT="95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E7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itchFamily="50" charset="-127"/>
                          <a:ea typeface="흥국씨앗 L" pitchFamily="50" charset="-127"/>
                        </a:rPr>
                        <a:t>상품명</a:t>
                      </a:r>
                    </a:p>
                  </a:txBody>
                  <a:tcPr marL="9524" marR="9524" marT="95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E7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흥국씨앗 L" pitchFamily="50" charset="-127"/>
                          <a:ea typeface="흥국씨앗 L" pitchFamily="50" charset="-127"/>
                        </a:rPr>
                        <a:t>2019-06-20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흥국씨앗 L" pitchFamily="50" charset="-127"/>
                        <a:ea typeface="흥국씨앗 L" pitchFamily="50" charset="-127"/>
                      </a:endParaRPr>
                    </a:p>
                  </a:txBody>
                  <a:tcPr marL="9524" marR="9524" marT="95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흥국씨앗 L" pitchFamily="50" charset="-127"/>
                          <a:ea typeface="흥국씨앗 L" pitchFamily="50" charset="-127"/>
                        </a:rPr>
                        <a:t>2018-04-05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흥국씨앗 L" pitchFamily="50" charset="-127"/>
                        <a:ea typeface="흥국씨앗 L" pitchFamily="50" charset="-127"/>
                      </a:endParaRPr>
                    </a:p>
                  </a:txBody>
                  <a:tcPr marL="9524" marR="9524" marT="95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itchFamily="50" charset="-127"/>
                          <a:ea typeface="흥국씨앗 L" pitchFamily="50" charset="-127"/>
                        </a:rPr>
                        <a:t>(</a:t>
                      </a:r>
                      <a:r>
                        <a:rPr lang="ko-KR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itchFamily="50" charset="-127"/>
                          <a:ea typeface="흥국씨앗 L" pitchFamily="50" charset="-127"/>
                        </a:rPr>
                        <a:t>무</a:t>
                      </a:r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itchFamily="50" charset="-127"/>
                          <a:ea typeface="흥국씨앗 L" pitchFamily="50" charset="-127"/>
                        </a:rPr>
                        <a:t>)</a:t>
                      </a:r>
                      <a:r>
                        <a:rPr lang="ko-KR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itchFamily="50" charset="-127"/>
                          <a:ea typeface="흥국씨앗 L" pitchFamily="50" charset="-127"/>
                        </a:rPr>
                        <a:t>흥국생명라이프업</a:t>
                      </a:r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itchFamily="50" charset="-127"/>
                          <a:ea typeface="흥국씨앗 L" pitchFamily="50" charset="-127"/>
                        </a:rPr>
                        <a:t>UL</a:t>
                      </a:r>
                      <a:r>
                        <a:rPr lang="ko-KR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itchFamily="50" charset="-127"/>
                          <a:ea typeface="흥국씨앗 L" pitchFamily="50" charset="-127"/>
                        </a:rPr>
                        <a:t>종신보험</a:t>
                      </a:r>
                    </a:p>
                  </a:txBody>
                  <a:tcPr marL="9524" marR="9524" marT="95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79846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ko-KR" altLang="en-US" smtClean="0">
                <a:latin typeface="흥국씨앗 B" panose="020B0803000000000000" pitchFamily="50" charset="-127"/>
                <a:ea typeface="흥국씨앗 B" panose="020B0803000000000000" pitchFamily="50" charset="-127"/>
              </a:rPr>
              <a:t>질병보험 </a:t>
            </a:r>
            <a:r>
              <a:rPr lang="ko-KR" altLang="en-US" dirty="0" err="1">
                <a:latin typeface="흥국씨앗 B" panose="020B0803000000000000" pitchFamily="50" charset="-127"/>
                <a:ea typeface="흥국씨앗 B" panose="020B0803000000000000" pitchFamily="50" charset="-127"/>
              </a:rPr>
              <a:t>민원사례</a:t>
            </a:r>
            <a:endParaRPr lang="ko-KR" altLang="en-US" dirty="0"/>
          </a:p>
        </p:txBody>
      </p:sp>
      <p:graphicFrame>
        <p:nvGraphicFramePr>
          <p:cNvPr id="10" name="표 9"/>
          <p:cNvGraphicFramePr>
            <a:graphicFrameLocks noGrp="1"/>
          </p:cNvGraphicFramePr>
          <p:nvPr>
            <p:extLst/>
          </p:nvPr>
        </p:nvGraphicFramePr>
        <p:xfrm>
          <a:off x="1114425" y="1029492"/>
          <a:ext cx="10134600" cy="5446717"/>
        </p:xfrm>
        <a:graphic>
          <a:graphicData uri="http://schemas.openxmlformats.org/drawingml/2006/table">
            <a:tbl>
              <a:tblPr/>
              <a:tblGrid>
                <a:gridCol w="705783">
                  <a:extLst>
                    <a:ext uri="{9D8B030D-6E8A-4147-A177-3AD203B41FA5}">
                      <a16:colId xmlns:a16="http://schemas.microsoft.com/office/drawing/2014/main" val="1173973960"/>
                    </a:ext>
                  </a:extLst>
                </a:gridCol>
                <a:gridCol w="782977">
                  <a:extLst>
                    <a:ext uri="{9D8B030D-6E8A-4147-A177-3AD203B41FA5}">
                      <a16:colId xmlns:a16="http://schemas.microsoft.com/office/drawing/2014/main" val="3433625940"/>
                    </a:ext>
                  </a:extLst>
                </a:gridCol>
                <a:gridCol w="4469958">
                  <a:extLst>
                    <a:ext uri="{9D8B030D-6E8A-4147-A177-3AD203B41FA5}">
                      <a16:colId xmlns:a16="http://schemas.microsoft.com/office/drawing/2014/main" val="2737198731"/>
                    </a:ext>
                  </a:extLst>
                </a:gridCol>
                <a:gridCol w="4175882">
                  <a:extLst>
                    <a:ext uri="{9D8B030D-6E8A-4147-A177-3AD203B41FA5}">
                      <a16:colId xmlns:a16="http://schemas.microsoft.com/office/drawing/2014/main" val="1404768085"/>
                    </a:ext>
                  </a:extLst>
                </a:gridCol>
              </a:tblGrid>
              <a:tr h="646909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상품군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763" marR="4763" marT="4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민원구분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흥국씨앗 L" panose="020B0303000000000000" pitchFamily="50" charset="-127"/>
                        <a:ea typeface="흥국씨앗 L" panose="020B0303000000000000" pitchFamily="50" charset="-127"/>
                      </a:endParaRPr>
                    </a:p>
                  </a:txBody>
                  <a:tcPr marL="4763" marR="4763" marT="4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민원내용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흥국씨앗 L" panose="020B0303000000000000" pitchFamily="50" charset="-127"/>
                        <a:ea typeface="흥국씨앗 L" panose="020B0303000000000000" pitchFamily="50" charset="-127"/>
                      </a:endParaRPr>
                    </a:p>
                  </a:txBody>
                  <a:tcPr marL="4763" marR="4763" marT="4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조치내용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흥국씨앗 L" panose="020B0303000000000000" pitchFamily="50" charset="-127"/>
                        <a:ea typeface="흥국씨앗 L" panose="020B0303000000000000" pitchFamily="50" charset="-127"/>
                      </a:endParaRPr>
                    </a:p>
                  </a:txBody>
                  <a:tcPr marL="4763" marR="4763" marT="4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0566201"/>
                  </a:ext>
                </a:extLst>
              </a:tr>
              <a:tr h="1599936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암</a:t>
                      </a:r>
                    </a:p>
                  </a:txBody>
                  <a:tcPr marL="4763" marR="4763" marT="4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대내민원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흥국씨앗 L" panose="020B0303000000000000" pitchFamily="50" charset="-127"/>
                        <a:ea typeface="흥국씨앗 L" panose="020B0303000000000000" pitchFamily="50" charset="-127"/>
                      </a:endParaRPr>
                    </a:p>
                  </a:txBody>
                  <a:tcPr marL="4763" marR="4763" marT="4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계약할때 </a:t>
                      </a: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20</a:t>
                      </a:r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년납  </a:t>
                      </a: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80</a:t>
                      </a:r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세 </a:t>
                      </a:r>
                      <a:r>
                        <a:rPr lang="ko-KR" alt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만기라고</a:t>
                      </a:r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 상품 광고를 하여 가입했는데</a:t>
                      </a: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5</a:t>
                      </a:r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년마다 </a:t>
                      </a:r>
                      <a:r>
                        <a:rPr lang="ko-KR" alt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갱신형에</a:t>
                      </a:r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 </a:t>
                      </a:r>
                      <a:endParaRPr lang="en-US" altLang="ko-KR" sz="1000" b="0" i="0" u="none" strike="noStrike" dirty="0" smtClean="0">
                        <a:solidFill>
                          <a:srgbClr val="000000"/>
                        </a:solidFill>
                        <a:effectLst/>
                        <a:latin typeface="흥국씨앗 L" panose="020B0303000000000000" pitchFamily="50" charset="-127"/>
                        <a:ea typeface="흥국씨앗 L" panose="020B0303000000000000" pitchFamily="50" charset="-127"/>
                      </a:endParaRPr>
                    </a:p>
                    <a:p>
                      <a:pPr algn="ctr" fontAlgn="ctr"/>
                      <a:r>
                        <a:rPr lang="ko-KR" alt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보험료도 </a:t>
                      </a:r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오른다는 것은 듣지 못하였습니다</a:t>
                      </a: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. </a:t>
                      </a:r>
                      <a:endParaRPr lang="en-US" altLang="ko-KR" sz="1000" b="0" i="0" u="none" strike="noStrike" dirty="0" smtClean="0">
                        <a:solidFill>
                          <a:srgbClr val="000000"/>
                        </a:solidFill>
                        <a:effectLst/>
                        <a:latin typeface="흥국씨앗 L" panose="020B0303000000000000" pitchFamily="50" charset="-127"/>
                        <a:ea typeface="흥국씨앗 L" panose="020B0303000000000000" pitchFamily="50" charset="-127"/>
                      </a:endParaRPr>
                    </a:p>
                    <a:p>
                      <a:pPr algn="ctr" fontAlgn="ctr"/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80</a:t>
                      </a:r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세까지 보장 받으려면 </a:t>
                      </a: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34</a:t>
                      </a:r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년간 돈을 내야한다는 것인데 </a:t>
                      </a:r>
                      <a:endParaRPr lang="en-US" altLang="ko-KR" sz="1000" b="0" i="0" u="none" strike="noStrike" dirty="0" smtClean="0">
                        <a:solidFill>
                          <a:srgbClr val="000000"/>
                        </a:solidFill>
                        <a:effectLst/>
                        <a:latin typeface="흥국씨앗 L" panose="020B0303000000000000" pitchFamily="50" charset="-127"/>
                        <a:ea typeface="흥국씨앗 L" panose="020B0303000000000000" pitchFamily="50" charset="-127"/>
                      </a:endParaRPr>
                    </a:p>
                    <a:p>
                      <a:pPr algn="ctr" fontAlgn="ctr"/>
                      <a:r>
                        <a:rPr lang="ko-KR" alt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이에 </a:t>
                      </a:r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대한 안내가 </a:t>
                      </a:r>
                      <a:r>
                        <a:rPr lang="ko-KR" alt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부실했므로</a:t>
                      </a: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본인이 알고 있는 </a:t>
                      </a:r>
                      <a:endParaRPr lang="en-US" altLang="ko-KR" sz="1000" b="0" i="0" u="none" strike="noStrike" dirty="0" smtClean="0">
                        <a:solidFill>
                          <a:srgbClr val="000000"/>
                        </a:solidFill>
                        <a:effectLst/>
                        <a:latin typeface="흥국씨앗 L" panose="020B0303000000000000" pitchFamily="50" charset="-127"/>
                        <a:ea typeface="흥국씨앗 L" panose="020B0303000000000000" pitchFamily="50" charset="-127"/>
                      </a:endParaRPr>
                    </a:p>
                    <a:p>
                      <a:pPr algn="ctr" fontAlgn="ctr"/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20</a:t>
                      </a:r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년납  </a:t>
                      </a: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80</a:t>
                      </a:r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세 만기로 </a:t>
                      </a:r>
                      <a:r>
                        <a:rPr lang="ko-KR" alt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해주던지</a:t>
                      </a: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, </a:t>
                      </a:r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아님 납입한 보험료 반환 요청합니다</a:t>
                      </a: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. </a:t>
                      </a:r>
                    </a:p>
                  </a:txBody>
                  <a:tcPr marL="4763" marR="4763" marT="4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자동갱신에</a:t>
                      </a:r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 스크립트 안내는 있었으나 </a:t>
                      </a:r>
                      <a:endParaRPr lang="en-US" altLang="ko-KR" sz="1000" b="0" i="0" u="none" strike="noStrike" dirty="0" smtClean="0">
                        <a:solidFill>
                          <a:srgbClr val="000000"/>
                        </a:solidFill>
                        <a:effectLst/>
                        <a:latin typeface="흥국씨앗 L" panose="020B0303000000000000" pitchFamily="50" charset="-127"/>
                        <a:ea typeface="흥국씨앗 L" panose="020B0303000000000000" pitchFamily="50" charset="-127"/>
                      </a:endParaRPr>
                    </a:p>
                    <a:p>
                      <a:pPr algn="ctr" fontAlgn="ctr"/>
                      <a:r>
                        <a:rPr lang="ko-KR" alt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고객이 </a:t>
                      </a:r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인지하지 못할 정도의 속도로 </a:t>
                      </a:r>
                      <a:r>
                        <a:rPr lang="ko-KR" alt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읽었으며</a:t>
                      </a:r>
                      <a:endParaRPr lang="en-US" altLang="ko-KR" sz="1000" b="0" i="0" u="none" strike="noStrike" dirty="0" smtClean="0">
                        <a:solidFill>
                          <a:srgbClr val="000000"/>
                        </a:solidFill>
                        <a:effectLst/>
                        <a:latin typeface="흥국씨앗 L" panose="020B0303000000000000" pitchFamily="50" charset="-127"/>
                        <a:ea typeface="흥국씨앗 L" panose="020B0303000000000000" pitchFamily="50" charset="-127"/>
                      </a:endParaRPr>
                    </a:p>
                    <a:p>
                      <a:pPr algn="ctr" fontAlgn="ctr"/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5</a:t>
                      </a:r>
                      <a:r>
                        <a:rPr lang="ko-KR" alt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년단위</a:t>
                      </a:r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 갱신은 안내되지 않아 납입보험료 반환으로 민원인 주장을 수용</a:t>
                      </a:r>
                    </a:p>
                  </a:txBody>
                  <a:tcPr marL="4763" marR="4763" marT="4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4181322"/>
                  </a:ext>
                </a:extLst>
              </a:tr>
              <a:tr h="1599936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암</a:t>
                      </a:r>
                    </a:p>
                  </a:txBody>
                  <a:tcPr marL="4763" marR="4763" marT="4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금감원민원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흥국씨앗 L" panose="020B0303000000000000" pitchFamily="50" charset="-127"/>
                        <a:ea typeface="흥국씨앗 L" panose="020B0303000000000000" pitchFamily="50" charset="-127"/>
                      </a:endParaRPr>
                    </a:p>
                  </a:txBody>
                  <a:tcPr marL="4763" marR="4763" marT="4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설계사는 </a:t>
                      </a: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7</a:t>
                      </a:r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월 </a:t>
                      </a: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7</a:t>
                      </a:r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일 녹음에서 </a:t>
                      </a: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3</a:t>
                      </a:r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분 </a:t>
                      </a: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40</a:t>
                      </a:r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초에 </a:t>
                      </a: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1</a:t>
                      </a:r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년 갱신 </a:t>
                      </a: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3</a:t>
                      </a:r>
                      <a:r>
                        <a:rPr lang="ko-KR" alt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년갱신</a:t>
                      </a:r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 </a:t>
                      </a: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5</a:t>
                      </a:r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년 갱신은 보험료가 계속 올라 요금 폭탄을 맞는다고 하며 본인이 안내하는 상품은 </a:t>
                      </a: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15</a:t>
                      </a:r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년간 올라가지 않는다고 하면서 안내를 하며 갱신에 대한 얘기가 단 한번도 없습니다</a:t>
                      </a: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. </a:t>
                      </a:r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계속 받는 </a:t>
                      </a:r>
                      <a:r>
                        <a:rPr lang="ko-KR" alt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암보험에</a:t>
                      </a:r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 대해서도 </a:t>
                      </a:r>
                      <a:r>
                        <a:rPr lang="ko-KR" alt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소액암에</a:t>
                      </a:r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 대한 기준이나 </a:t>
                      </a:r>
                      <a:r>
                        <a:rPr lang="ko-KR" alt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이런건</a:t>
                      </a:r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 어디에도 설명이 없었습니다</a:t>
                      </a: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. </a:t>
                      </a:r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갱신에 대한 안내 미흡과 </a:t>
                      </a:r>
                      <a:r>
                        <a:rPr lang="ko-KR" alt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소액암에</a:t>
                      </a:r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 대해서 거짓 설명한 이 계약에 대해서 취소 요청합니다</a:t>
                      </a: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.</a:t>
                      </a:r>
                    </a:p>
                  </a:txBody>
                  <a:tcPr marL="4763" marR="4763" marT="4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유방암자궁암 타사는 </a:t>
                      </a:r>
                      <a:r>
                        <a:rPr lang="ko-KR" alt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소액암으로</a:t>
                      </a:r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 빠졌는데 당사만 생활비를 드린다고 설명하고 </a:t>
                      </a:r>
                      <a:r>
                        <a:rPr lang="ko-KR" alt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소액암에</a:t>
                      </a:r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</a:rPr>
                        <a:t> 대한 상품부실안내 확인되어 민원인 주장 수용</a:t>
                      </a:r>
                    </a:p>
                  </a:txBody>
                  <a:tcPr marL="4763" marR="4763" marT="4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2276411"/>
                  </a:ext>
                </a:extLst>
              </a:tr>
              <a:tr h="1599936">
                <a:tc>
                  <a:txBody>
                    <a:bodyPr/>
                    <a:lstStyle/>
                    <a:p>
                      <a:pPr marL="0" algn="ctr" defTabSz="1828800" rtl="0" eaLnBrk="1" fontAlgn="ctr" latinLnBrk="1" hangingPunct="1"/>
                      <a:r>
                        <a:rPr lang="ko-KR" altLang="en-US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치매</a:t>
                      </a:r>
                    </a:p>
                  </a:txBody>
                  <a:tcPr marL="4763" marR="4763" marT="4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828800" rtl="0" eaLnBrk="1" fontAlgn="ctr" latinLnBrk="1" hangingPunct="1"/>
                      <a:r>
                        <a:rPr lang="ko-KR" altLang="en-US" sz="10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대내민원</a:t>
                      </a:r>
                      <a:endParaRPr lang="ko-KR" altLang="en-US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흥국씨앗 L" panose="020B0303000000000000" pitchFamily="50" charset="-127"/>
                        <a:ea typeface="흥국씨앗 L" panose="020B0303000000000000" pitchFamily="50" charset="-127"/>
                        <a:cs typeface="+mn-cs"/>
                      </a:endParaRPr>
                    </a:p>
                  </a:txBody>
                  <a:tcPr marL="4763" marR="4763" marT="4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828800" rtl="0" eaLnBrk="1" fontAlgn="ctr" latinLnBrk="1" hangingPunct="1"/>
                      <a:r>
                        <a:rPr lang="ko-KR" altLang="en-US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금융감독원 보도자료 </a:t>
                      </a:r>
                      <a:r>
                        <a:rPr lang="en-US" altLang="ko-KR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2019.7.3.(</a:t>
                      </a:r>
                      <a:r>
                        <a:rPr lang="ko-KR" altLang="en-US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수</a:t>
                      </a:r>
                      <a:r>
                        <a:rPr lang="en-US" altLang="ko-KR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) </a:t>
                      </a:r>
                      <a:r>
                        <a:rPr lang="ko-KR" altLang="en-US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조간</a:t>
                      </a:r>
                      <a:r>
                        <a:rPr lang="en-US" altLang="ko-KR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, “</a:t>
                      </a:r>
                      <a:r>
                        <a:rPr lang="ko-KR" altLang="en-US" sz="10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치매보험금</a:t>
                      </a:r>
                      <a:r>
                        <a:rPr lang="ko-KR" altLang="en-US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 분쟁을 선제적으로 예방할 수 있도록 보험약관을 개선하겠습니다</a:t>
                      </a:r>
                      <a:r>
                        <a:rPr lang="en-US" altLang="ko-KR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.” </a:t>
                      </a:r>
                      <a:r>
                        <a:rPr lang="ko-KR" altLang="en-US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에 따르면 치매 진단기준이 의학적 </a:t>
                      </a:r>
                      <a:r>
                        <a:rPr lang="ko-KR" altLang="en-US" sz="10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진료기준에</a:t>
                      </a:r>
                      <a:r>
                        <a:rPr lang="ko-KR" altLang="en-US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 부합하도록 하고</a:t>
                      </a:r>
                      <a:r>
                        <a:rPr lang="en-US" altLang="ko-KR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, </a:t>
                      </a:r>
                      <a:r>
                        <a:rPr lang="ko-KR" altLang="en-US" sz="10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치매보험금</a:t>
                      </a:r>
                      <a:r>
                        <a:rPr lang="ko-KR" altLang="en-US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 </a:t>
                      </a:r>
                      <a:r>
                        <a:rPr lang="ko-KR" altLang="en-US" sz="10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지급조건도</a:t>
                      </a:r>
                      <a:r>
                        <a:rPr lang="ko-KR" altLang="en-US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 소비자입장에서 합리적으로 적용되도록 </a:t>
                      </a:r>
                      <a:endParaRPr lang="en-US" altLang="ko-KR" sz="10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흥국씨앗 L" panose="020B0303000000000000" pitchFamily="50" charset="-127"/>
                        <a:ea typeface="흥국씨앗 L" panose="020B0303000000000000" pitchFamily="50" charset="-127"/>
                        <a:cs typeface="+mn-cs"/>
                      </a:endParaRPr>
                    </a:p>
                    <a:p>
                      <a:pPr marL="0" algn="ctr" defTabSz="1828800" rtl="0" eaLnBrk="1" fontAlgn="ctr" latinLnBrk="1" hangingPunct="1"/>
                      <a:r>
                        <a:rPr lang="ko-KR" altLang="en-US" sz="10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보험약관을 </a:t>
                      </a:r>
                      <a:r>
                        <a:rPr lang="ko-KR" altLang="en-US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개선하겠다는 내용을 확인했습니다</a:t>
                      </a:r>
                      <a:r>
                        <a:rPr lang="en-US" altLang="ko-KR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. </a:t>
                      </a:r>
                      <a:r>
                        <a:rPr lang="ko-KR" altLang="en-US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새로운 </a:t>
                      </a:r>
                      <a:r>
                        <a:rPr lang="ko-KR" altLang="en-US" sz="10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약관기준을</a:t>
                      </a:r>
                      <a:r>
                        <a:rPr lang="ko-KR" altLang="en-US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 적용 해주던지</a:t>
                      </a:r>
                      <a:r>
                        <a:rPr lang="en-US" altLang="ko-KR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, </a:t>
                      </a:r>
                      <a:endParaRPr lang="en-US" altLang="ko-KR" sz="10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흥국씨앗 L" panose="020B0303000000000000" pitchFamily="50" charset="-127"/>
                        <a:ea typeface="흥국씨앗 L" panose="020B0303000000000000" pitchFamily="50" charset="-127"/>
                        <a:cs typeface="+mn-cs"/>
                      </a:endParaRPr>
                    </a:p>
                    <a:p>
                      <a:pPr marL="0" algn="ctr" defTabSz="1828800" rtl="0" eaLnBrk="1" fontAlgn="ctr" latinLnBrk="1" hangingPunct="1"/>
                      <a:r>
                        <a:rPr lang="ko-KR" altLang="en-US" sz="10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계약을 </a:t>
                      </a:r>
                      <a:r>
                        <a:rPr lang="ko-KR" altLang="en-US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무효화 해주세요</a:t>
                      </a:r>
                    </a:p>
                  </a:txBody>
                  <a:tcPr marL="4763" marR="4763" marT="4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828800" rtl="0" eaLnBrk="1" fontAlgn="ctr" latinLnBrk="1" hangingPunct="1"/>
                      <a:r>
                        <a:rPr lang="ko-KR" altLang="en-US" sz="10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금감원</a:t>
                      </a:r>
                      <a:r>
                        <a:rPr lang="ko-KR" altLang="en-US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 </a:t>
                      </a:r>
                      <a:r>
                        <a:rPr lang="ko-KR" altLang="en-US" sz="10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감독행정에</a:t>
                      </a:r>
                      <a:r>
                        <a:rPr lang="ko-KR" altLang="en-US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 따라 기존 가입자에게 불이익이 가지 않도록 조치 </a:t>
                      </a:r>
                      <a:r>
                        <a:rPr lang="ko-KR" altLang="en-US" sz="10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예정임을</a:t>
                      </a:r>
                      <a:endParaRPr lang="en-US" altLang="ko-KR" sz="10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흥국씨앗 L" panose="020B0303000000000000" pitchFamily="50" charset="-127"/>
                        <a:ea typeface="흥국씨앗 L" panose="020B0303000000000000" pitchFamily="50" charset="-127"/>
                        <a:cs typeface="+mn-cs"/>
                      </a:endParaRPr>
                    </a:p>
                    <a:p>
                      <a:pPr marL="0" algn="ctr" defTabSz="1828800" rtl="0" eaLnBrk="1" fontAlgn="ctr" latinLnBrk="1" hangingPunct="1"/>
                      <a:r>
                        <a:rPr lang="ko-KR" altLang="en-US" sz="10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 </a:t>
                      </a:r>
                      <a:r>
                        <a:rPr lang="ko-KR" altLang="en-US" sz="10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안내드렸으며</a:t>
                      </a:r>
                      <a:r>
                        <a:rPr lang="en-US" altLang="ko-KR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, </a:t>
                      </a:r>
                      <a:r>
                        <a:rPr lang="ko-KR" altLang="en-US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민원인의 주장은 </a:t>
                      </a:r>
                      <a:r>
                        <a:rPr lang="ko-KR" altLang="en-US" sz="10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불수용합니다</a:t>
                      </a:r>
                      <a:r>
                        <a:rPr lang="en-US" altLang="ko-KR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</a:rPr>
                        <a:t>.</a:t>
                      </a:r>
                    </a:p>
                  </a:txBody>
                  <a:tcPr marL="4763" marR="4763" marT="4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72922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47165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그림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6335" y="928268"/>
            <a:ext cx="809330" cy="1427979"/>
          </a:xfrm>
          <a:prstGeom prst="rect">
            <a:avLst/>
          </a:prstGeom>
        </p:spPr>
      </p:pic>
      <p:sp>
        <p:nvSpPr>
          <p:cNvPr id="21" name="직사각형 20"/>
          <p:cNvSpPr/>
          <p:nvPr/>
        </p:nvSpPr>
        <p:spPr>
          <a:xfrm>
            <a:off x="239772" y="191872"/>
            <a:ext cx="8186857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(</a:t>
            </a:r>
            <a:r>
              <a:rPr kumimoji="0" lang="ko-KR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무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)</a:t>
            </a:r>
            <a:r>
              <a:rPr kumimoji="0" lang="ko-KR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흥국생명 다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(</a:t>
            </a:r>
            <a:r>
              <a:rPr kumimoji="0" lang="ko-KR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多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)</a:t>
            </a:r>
            <a:r>
              <a:rPr kumimoji="0" lang="ko-KR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사랑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THE</a:t>
            </a:r>
            <a:r>
              <a:rPr kumimoji="0" lang="ko-KR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간편건강보험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(</a:t>
            </a:r>
            <a:r>
              <a:rPr kumimoji="0" lang="ko-KR" altLang="en-US" sz="3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갱신형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)</a:t>
            </a:r>
            <a:endParaRPr kumimoji="0" lang="ko-KR" altLang="en-US" sz="3000" b="0" i="0" u="none" strike="noStrike" kern="1200" cap="none" spc="0" normalizeH="0" baseline="0" noProof="0" dirty="0">
              <a:ln>
                <a:noFill/>
              </a:ln>
              <a:solidFill>
                <a:srgbClr val="2D1264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cs typeface="+mj-cs"/>
              <a:sym typeface="맑은 고딕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20166" y="877794"/>
            <a:ext cx="10971835" cy="84756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t">
            <a:spAutoFit/>
          </a:bodyPr>
          <a:lstStyle/>
          <a:p>
            <a:pPr marL="0" marR="0" lvl="0" indent="0" algn="l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600" b="0" i="0" u="none" strike="noStrike" kern="1200" cap="none" spc="0" normalizeH="0" baseline="0" noProof="0" dirty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강한공군체 Bold" panose="020B0800000101010101" pitchFamily="50" charset="-127"/>
                <a:ea typeface="강한공군체 Bold" panose="020B0800000101010101" pitchFamily="50" charset="-127"/>
                <a:cs typeface="Helvetica"/>
                <a:sym typeface="맑은 고딕"/>
              </a:rPr>
              <a:t>(</a:t>
            </a:r>
            <a:r>
              <a:rPr kumimoji="0" lang="ko-KR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강한공군체 Bold" panose="020B0800000101010101" pitchFamily="50" charset="-127"/>
                <a:ea typeface="강한공군체 Bold" panose="020B0800000101010101" pitchFamily="50" charset="-127"/>
                <a:cs typeface="Helvetica"/>
                <a:sym typeface="맑은 고딕"/>
              </a:rPr>
              <a:t>무</a:t>
            </a:r>
            <a:r>
              <a:rPr kumimoji="0" lang="en-US" altLang="ko-KR" sz="3600" b="0" i="0" u="none" strike="noStrike" kern="1200" cap="none" spc="0" normalizeH="0" baseline="0" noProof="0" dirty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강한공군체 Bold" panose="020B0800000101010101" pitchFamily="50" charset="-127"/>
                <a:ea typeface="강한공군체 Bold" panose="020B0800000101010101" pitchFamily="50" charset="-127"/>
                <a:cs typeface="Helvetica"/>
                <a:sym typeface="맑은 고딕"/>
              </a:rPr>
              <a:t>)</a:t>
            </a:r>
            <a:r>
              <a:rPr kumimoji="0" lang="ko-KR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강한공군체 Bold" panose="020B0800000101010101" pitchFamily="50" charset="-127"/>
                <a:ea typeface="강한공군체 Bold" panose="020B0800000101010101" pitchFamily="50" charset="-127"/>
                <a:cs typeface="Helvetica"/>
                <a:sym typeface="맑은 고딕"/>
              </a:rPr>
              <a:t>다</a:t>
            </a:r>
            <a:r>
              <a:rPr kumimoji="0" lang="en-US" altLang="ko-KR" sz="3600" b="0" i="0" u="none" strike="noStrike" kern="1200" cap="none" spc="0" normalizeH="0" baseline="0" noProof="0" dirty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강한공군체 Bold" panose="020B0800000101010101" pitchFamily="50" charset="-127"/>
                <a:ea typeface="강한공군체 Bold" panose="020B0800000101010101" pitchFamily="50" charset="-127"/>
                <a:cs typeface="Helvetica"/>
                <a:sym typeface="맑은 고딕"/>
              </a:rPr>
              <a:t>(</a:t>
            </a:r>
            <a:r>
              <a:rPr kumimoji="0" lang="ko-KR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강한공군체 Bold" panose="020B0800000101010101" pitchFamily="50" charset="-127"/>
                <a:ea typeface="강한공군체 Bold" panose="020B0800000101010101" pitchFamily="50" charset="-127"/>
                <a:cs typeface="Helvetica"/>
                <a:sym typeface="맑은 고딕"/>
              </a:rPr>
              <a:t>多</a:t>
            </a:r>
            <a:r>
              <a:rPr kumimoji="0" lang="en-US" altLang="ko-KR" sz="3600" b="0" i="0" u="none" strike="noStrike" kern="1200" cap="none" spc="0" normalizeH="0" baseline="0" noProof="0" dirty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강한공군체 Bold" panose="020B0800000101010101" pitchFamily="50" charset="-127"/>
                <a:ea typeface="강한공군체 Bold" panose="020B0800000101010101" pitchFamily="50" charset="-127"/>
                <a:cs typeface="Helvetica"/>
                <a:sym typeface="맑은 고딕"/>
              </a:rPr>
              <a:t>)</a:t>
            </a:r>
            <a:r>
              <a:rPr kumimoji="0" lang="ko-KR" alt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강한공군체 Bold" panose="020B0800000101010101" pitchFamily="50" charset="-127"/>
                <a:ea typeface="강한공군체 Bold" panose="020B0800000101010101" pitchFamily="50" charset="-127"/>
                <a:cs typeface="Helvetica"/>
                <a:sym typeface="맑은 고딕"/>
              </a:rPr>
              <a:t>사랑 </a:t>
            </a:r>
            <a:r>
              <a:rPr kumimoji="0" lang="en-US" altLang="ko-KR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강한공군체 Bold" panose="020B0800000101010101" pitchFamily="50" charset="-127"/>
                <a:ea typeface="강한공군체 Bold" panose="020B0800000101010101" pitchFamily="50" charset="-127"/>
                <a:cs typeface="Helvetica"/>
                <a:sym typeface="맑은 고딕"/>
              </a:rPr>
              <a:t>THE</a:t>
            </a:r>
            <a:r>
              <a:rPr kumimoji="0" lang="en-US" altLang="ko-KR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강한공군체 Bold" panose="020B0800000101010101" pitchFamily="50" charset="-127"/>
                <a:ea typeface="강한공군체 Bold" panose="020B0800000101010101" pitchFamily="50" charset="-127"/>
                <a:cs typeface="Helvetica"/>
                <a:sym typeface="맑은 고딕"/>
              </a:rPr>
              <a:t> </a:t>
            </a:r>
            <a:r>
              <a:rPr kumimoji="0" lang="ko-KR" alt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강한공군체 Bold" panose="020B0800000101010101" pitchFamily="50" charset="-127"/>
                <a:ea typeface="강한공군체 Bold" panose="020B0800000101010101" pitchFamily="50" charset="-127"/>
                <a:cs typeface="Helvetica"/>
                <a:sym typeface="맑은 고딕"/>
              </a:rPr>
              <a:t>간편건강보험</a:t>
            </a:r>
            <a:r>
              <a:rPr kumimoji="0" lang="en-US" altLang="ko-K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강한공군체 Bold" panose="020B0800000101010101" pitchFamily="50" charset="-127"/>
                <a:ea typeface="강한공군체 Bold" panose="020B0800000101010101" pitchFamily="50" charset="-127"/>
                <a:cs typeface="Helvetica"/>
                <a:sym typeface="맑은 고딕"/>
              </a:rPr>
              <a:t>(</a:t>
            </a:r>
            <a:r>
              <a:rPr kumimoji="0" lang="ko-KR" alt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강한공군체 Bold" panose="020B0800000101010101" pitchFamily="50" charset="-127"/>
                <a:ea typeface="강한공군체 Bold" panose="020B0800000101010101" pitchFamily="50" charset="-127"/>
                <a:cs typeface="Helvetica"/>
                <a:sym typeface="맑은 고딕"/>
              </a:rPr>
              <a:t>갱신형</a:t>
            </a:r>
            <a:r>
              <a:rPr kumimoji="0" lang="en-US" altLang="ko-K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강한공군체 Bold" panose="020B0800000101010101" pitchFamily="50" charset="-127"/>
                <a:ea typeface="강한공군체 Bold" panose="020B0800000101010101" pitchFamily="50" charset="-127"/>
                <a:cs typeface="Helvetica"/>
                <a:sym typeface="맑은 고딕"/>
              </a:rPr>
              <a:t>)</a:t>
            </a:r>
            <a:r>
              <a:rPr kumimoji="0" lang="ko-KR" alt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강한공군체 Bold" panose="020B0800000101010101" pitchFamily="50" charset="-127"/>
                <a:ea typeface="강한공군체 Bold" panose="020B0800000101010101" pitchFamily="50" charset="-127"/>
                <a:cs typeface="Helvetica"/>
                <a:sym typeface="맑은 고딕"/>
              </a:rPr>
              <a:t> </a:t>
            </a:r>
            <a:r>
              <a:rPr kumimoji="0" lang="en-US" altLang="ko-KR" sz="3600" b="0" i="0" u="none" strike="noStrike" kern="1200" cap="none" spc="0" normalizeH="0" baseline="0" noProof="0" dirty="0">
                <a:ln>
                  <a:noFill/>
                </a:ln>
                <a:solidFill>
                  <a:srgbClr val="634A8E"/>
                </a:solidFill>
                <a:effectLst/>
                <a:uLnTx/>
                <a:uFillTx/>
                <a:latin typeface="강한공군체 Bold" panose="020B0800000101010101" pitchFamily="50" charset="-127"/>
                <a:ea typeface="강한공군체 Bold" panose="020B0800000101010101" pitchFamily="50" charset="-127"/>
                <a:cs typeface="Helvetica"/>
                <a:sym typeface="맑은 고딕"/>
              </a:rPr>
              <a:t>Point!</a:t>
            </a:r>
            <a:endParaRPr kumimoji="0" lang="ko-KR" altLang="en-US" sz="3600" b="0" i="0" u="none" strike="noStrike" kern="1200" cap="none" spc="0" normalizeH="0" baseline="0" noProof="0" dirty="0">
              <a:ln>
                <a:noFill/>
              </a:ln>
              <a:solidFill>
                <a:srgbClr val="634A8E"/>
              </a:solidFill>
              <a:effectLst/>
              <a:uLnTx/>
              <a:uFillTx/>
              <a:latin typeface="강한공군체 Bold" panose="020B0800000101010101" pitchFamily="50" charset="-127"/>
              <a:ea typeface="강한공군체 Bold" panose="020B0800000101010101" pitchFamily="50" charset="-127"/>
              <a:cs typeface="Helvetica"/>
              <a:sym typeface="맑은 고딕"/>
            </a:endParaRPr>
          </a:p>
        </p:txBody>
      </p:sp>
      <p:grpSp>
        <p:nvGrpSpPr>
          <p:cNvPr id="11" name="그룹 10"/>
          <p:cNvGrpSpPr/>
          <p:nvPr/>
        </p:nvGrpSpPr>
        <p:grpSpPr>
          <a:xfrm>
            <a:off x="600075" y="1811573"/>
            <a:ext cx="2466975" cy="815325"/>
            <a:chOff x="1306265" y="1865315"/>
            <a:chExt cx="3793656" cy="1580214"/>
          </a:xfrm>
        </p:grpSpPr>
        <p:sp>
          <p:nvSpPr>
            <p:cNvPr id="34" name="모서리가 둥근 직사각형 33"/>
            <p:cNvSpPr/>
            <p:nvPr/>
          </p:nvSpPr>
          <p:spPr>
            <a:xfrm>
              <a:off x="1372029" y="1938626"/>
              <a:ext cx="3727892" cy="1506903"/>
            </a:xfrm>
            <a:prstGeom prst="roundRect">
              <a:avLst/>
            </a:prstGeom>
            <a:solidFill>
              <a:srgbClr val="2804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280464"/>
                </a:solidFill>
                <a:effectLst/>
                <a:uLnTx/>
                <a:uFillTx/>
                <a:latin typeface="강한공군체 Bold" panose="020B0800000101010101" pitchFamily="50" charset="-127"/>
                <a:ea typeface="강한공군체 Bold" panose="020B0800000101010101" pitchFamily="50" charset="-127"/>
                <a:cs typeface="Helvetica"/>
                <a:sym typeface="맑은 고딕"/>
              </a:endParaRPr>
            </a:p>
          </p:txBody>
        </p:sp>
        <p:sp>
          <p:nvSpPr>
            <p:cNvPr id="35" name="모서리가 둥근 직사각형 34"/>
            <p:cNvSpPr/>
            <p:nvPr/>
          </p:nvSpPr>
          <p:spPr>
            <a:xfrm>
              <a:off x="1306265" y="1865315"/>
              <a:ext cx="3727892" cy="1506903"/>
            </a:xfrm>
            <a:prstGeom prst="roundRect">
              <a:avLst/>
            </a:prstGeom>
            <a:solidFill>
              <a:srgbClr val="FF3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강한공군체 Bold" panose="020B0800000101010101" pitchFamily="50" charset="-127"/>
                  <a:ea typeface="강한공군체 Bold" panose="020B0800000101010101" pitchFamily="50" charset="-127"/>
                  <a:cs typeface="Helvetica"/>
                  <a:sym typeface="맑은 고딕"/>
                </a:rPr>
                <a:t>고지 간소화</a:t>
              </a:r>
              <a:endParaRPr kumimoji="0" lang="ko-KR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강한공군체 Bold" panose="020B0800000101010101" pitchFamily="50" charset="-127"/>
                <a:ea typeface="강한공군체 Bold" panose="020B0800000101010101" pitchFamily="50" charset="-127"/>
                <a:cs typeface="Helvetica"/>
                <a:sym typeface="맑은 고딕"/>
              </a:endParaRPr>
            </a:p>
          </p:txBody>
        </p:sp>
      </p:grpSp>
      <p:sp>
        <p:nvSpPr>
          <p:cNvPr id="12" name="모서리가 둥근 직사각형 11"/>
          <p:cNvSpPr/>
          <p:nvPr/>
        </p:nvSpPr>
        <p:spPr>
          <a:xfrm>
            <a:off x="3187983" y="1849397"/>
            <a:ext cx="8616667" cy="777500"/>
          </a:xfrm>
          <a:prstGeom prst="roundRect">
            <a:avLst/>
          </a:prstGeom>
          <a:solidFill>
            <a:srgbClr val="FFFFFF"/>
          </a:solidFill>
          <a:ln w="9525">
            <a:solidFill>
              <a:srgbClr val="4224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배달의민족 주아" panose="02020603020101020101" pitchFamily="18" charset="-127"/>
                <a:ea typeface="배달의민족 주아" panose="02020603020101020101" pitchFamily="18" charset="-127"/>
                <a:cs typeface="Helvetica"/>
                <a:sym typeface="맑은 고딕"/>
              </a:rPr>
              <a:t>2.5.5 </a:t>
            </a:r>
            <a:r>
              <a:rPr kumimoji="0" lang="ko-KR" altLang="en-US" sz="3200" b="0" i="0" u="none" strike="noStrike" kern="1200" cap="none" spc="0" normalizeH="0" baseline="0" noProof="0" dirty="0" err="1">
                <a:ln>
                  <a:noFill/>
                </a:ln>
                <a:solidFill>
                  <a:srgbClr val="422476"/>
                </a:solidFill>
                <a:effectLst/>
                <a:uLnTx/>
                <a:uFillTx/>
                <a:latin typeface="배달의민족 주아" panose="02020603020101020101" pitchFamily="18" charset="-127"/>
                <a:ea typeface="배달의민족 주아" panose="02020603020101020101" pitchFamily="18" charset="-127"/>
                <a:cs typeface="Helvetica"/>
                <a:sym typeface="맑은 고딕"/>
              </a:rPr>
              <a:t>간편고지</a:t>
            </a:r>
            <a:r>
              <a:rPr kumimoji="0" lang="ko-KR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422476"/>
                </a:solidFill>
                <a:effectLst/>
                <a:uLnTx/>
                <a:uFillTx/>
                <a:latin typeface="배달의민족 주아" panose="02020603020101020101" pitchFamily="18" charset="-127"/>
                <a:ea typeface="배달의민족 주아" panose="02020603020101020101" pitchFamily="18" charset="-127"/>
                <a:cs typeface="Helvetica"/>
                <a:sym typeface="맑은 고딕"/>
              </a:rPr>
              <a:t> </a:t>
            </a:r>
            <a:r>
              <a:rPr kumimoji="0" lang="ko-KR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476"/>
                </a:solidFill>
                <a:effectLst/>
                <a:uLnTx/>
                <a:uFillTx/>
                <a:latin typeface="배달의민족 주아" panose="02020603020101020101" pitchFamily="18" charset="-127"/>
                <a:ea typeface="배달의민족 주아" panose="02020603020101020101" pitchFamily="18" charset="-127"/>
                <a:cs typeface="Helvetica"/>
                <a:sym typeface="맑은 고딕"/>
              </a:rPr>
              <a:t>적용</a:t>
            </a:r>
            <a:r>
              <a:rPr kumimoji="0" lang="en-US" altLang="ko-K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476"/>
                </a:solidFill>
                <a:effectLst/>
                <a:uLnTx/>
                <a:uFillTx/>
                <a:latin typeface="배달의민족 주아" panose="02020603020101020101" pitchFamily="18" charset="-127"/>
                <a:ea typeface="배달의민족 주아" panose="02020603020101020101" pitchFamily="18" charset="-127"/>
                <a:cs typeface="Helvetica"/>
                <a:sym typeface="맑은 고딕"/>
              </a:rPr>
              <a:t>! </a:t>
            </a:r>
            <a:r>
              <a:rPr kumimoji="0" lang="ko-KR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476"/>
                </a:solidFill>
                <a:effectLst/>
                <a:uLnTx/>
                <a:uFillTx/>
                <a:latin typeface="배달의민족 주아" panose="02020603020101020101" pitchFamily="18" charset="-127"/>
                <a:ea typeface="배달의민족 주아" panose="02020603020101020101" pitchFamily="18" charset="-127"/>
                <a:cs typeface="Helvetica"/>
                <a:sym typeface="맑은 고딕"/>
              </a:rPr>
              <a:t>보험료는 </a:t>
            </a:r>
            <a:r>
              <a:rPr kumimoji="0" lang="en-US" altLang="ko-K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476"/>
                </a:solidFill>
                <a:effectLst/>
                <a:uLnTx/>
                <a:uFillTx/>
                <a:latin typeface="배달의민족 주아" panose="02020603020101020101" pitchFamily="18" charset="-127"/>
                <a:ea typeface="배달의민족 주아" panose="02020603020101020101" pitchFamily="18" charset="-127"/>
                <a:cs typeface="Helvetica"/>
                <a:sym typeface="맑은 고딕"/>
              </a:rPr>
              <a:t>3.5.5</a:t>
            </a:r>
            <a:r>
              <a:rPr kumimoji="0" lang="ko-KR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476"/>
                </a:solidFill>
                <a:effectLst/>
                <a:uLnTx/>
                <a:uFillTx/>
                <a:latin typeface="배달의민족 주아" panose="02020603020101020101" pitchFamily="18" charset="-127"/>
                <a:ea typeface="배달의민족 주아" panose="02020603020101020101" pitchFamily="18" charset="-127"/>
                <a:cs typeface="Helvetica"/>
                <a:sym typeface="맑은 고딕"/>
              </a:rPr>
              <a:t>대비 </a:t>
            </a:r>
            <a:r>
              <a:rPr kumimoji="0" lang="en-US" altLang="ko-K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476"/>
                </a:solidFill>
                <a:effectLst/>
                <a:uLnTx/>
                <a:uFillTx/>
                <a:latin typeface="배달의민족 주아" panose="02020603020101020101" pitchFamily="18" charset="-127"/>
                <a:ea typeface="배달의민족 주아" panose="02020603020101020101" pitchFamily="18" charset="-127"/>
                <a:cs typeface="Helvetica"/>
                <a:sym typeface="맑은 고딕"/>
              </a:rPr>
              <a:t>Down!</a:t>
            </a:r>
            <a:endParaRPr kumimoji="0" lang="ko-KR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422476"/>
              </a:solidFill>
              <a:effectLst/>
              <a:uLnTx/>
              <a:uFillTx/>
              <a:latin typeface="배달의민족 주아" panose="02020603020101020101" pitchFamily="18" charset="-127"/>
              <a:ea typeface="배달의민족 주아" panose="02020603020101020101" pitchFamily="18" charset="-127"/>
              <a:cs typeface="Helvetica"/>
              <a:sym typeface="맑은 고딕"/>
            </a:endParaRPr>
          </a:p>
        </p:txBody>
      </p:sp>
      <p:grpSp>
        <p:nvGrpSpPr>
          <p:cNvPr id="13" name="그룹 12"/>
          <p:cNvGrpSpPr/>
          <p:nvPr/>
        </p:nvGrpSpPr>
        <p:grpSpPr>
          <a:xfrm>
            <a:off x="600075" y="5534675"/>
            <a:ext cx="2466975" cy="815325"/>
            <a:chOff x="1306265" y="1865315"/>
            <a:chExt cx="3793656" cy="1580214"/>
          </a:xfrm>
        </p:grpSpPr>
        <p:sp>
          <p:nvSpPr>
            <p:cNvPr id="32" name="모서리가 둥근 직사각형 31"/>
            <p:cNvSpPr/>
            <p:nvPr/>
          </p:nvSpPr>
          <p:spPr>
            <a:xfrm>
              <a:off x="1372029" y="1938626"/>
              <a:ext cx="3727892" cy="1506903"/>
            </a:xfrm>
            <a:prstGeom prst="roundRect">
              <a:avLst/>
            </a:prstGeom>
            <a:solidFill>
              <a:srgbClr val="2804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280464"/>
                </a:solidFill>
                <a:effectLst/>
                <a:uLnTx/>
                <a:uFillTx/>
                <a:latin typeface="강한공군체 Bold" panose="020B0800000101010101" pitchFamily="50" charset="-127"/>
                <a:ea typeface="강한공군체 Bold" panose="020B0800000101010101" pitchFamily="50" charset="-127"/>
                <a:cs typeface="Helvetica"/>
                <a:sym typeface="맑은 고딕"/>
              </a:endParaRPr>
            </a:p>
          </p:txBody>
        </p:sp>
        <p:sp>
          <p:nvSpPr>
            <p:cNvPr id="33" name="모서리가 둥근 직사각형 32"/>
            <p:cNvSpPr/>
            <p:nvPr/>
          </p:nvSpPr>
          <p:spPr>
            <a:xfrm>
              <a:off x="1306265" y="1865315"/>
              <a:ext cx="3727892" cy="1506903"/>
            </a:xfrm>
            <a:prstGeom prst="roundRect">
              <a:avLst/>
            </a:prstGeom>
            <a:solidFill>
              <a:srgbClr val="FF3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400" b="0" i="0" u="none" strike="noStrike" kern="1200" cap="none" spc="0" normalizeH="0" baseline="0" noProof="0" smtClean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강한공군체 Bold" panose="020B0800000101010101" pitchFamily="50" charset="-127"/>
                  <a:ea typeface="강한공군체 Bold" panose="020B0800000101010101" pitchFamily="50" charset="-127"/>
                  <a:cs typeface="Helvetica"/>
                  <a:sym typeface="맑은 고딕"/>
                </a:rPr>
                <a:t>기타 </a:t>
              </a:r>
              <a:r>
                <a:rPr kumimoji="0" lang="ko-KR" altLang="en-US" sz="24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강한공군체 Bold" panose="020B0800000101010101" pitchFamily="50" charset="-127"/>
                  <a:ea typeface="강한공군체 Bold" panose="020B0800000101010101" pitchFamily="50" charset="-127"/>
                  <a:cs typeface="Helvetica"/>
                  <a:sym typeface="맑은 고딕"/>
                </a:rPr>
                <a:t>특화보장</a:t>
              </a:r>
              <a:endParaRPr kumimoji="0" lang="ko-KR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강한공군체 Bold" panose="020B0800000101010101" pitchFamily="50" charset="-127"/>
                <a:ea typeface="강한공군체 Bold" panose="020B0800000101010101" pitchFamily="50" charset="-127"/>
                <a:cs typeface="Helvetica"/>
                <a:sym typeface="맑은 고딕"/>
              </a:endParaRPr>
            </a:p>
          </p:txBody>
        </p:sp>
      </p:grpSp>
      <p:sp>
        <p:nvSpPr>
          <p:cNvPr id="14" name="모서리가 둥근 직사각형 13"/>
          <p:cNvSpPr/>
          <p:nvPr/>
        </p:nvSpPr>
        <p:spPr>
          <a:xfrm>
            <a:off x="3187983" y="5572500"/>
            <a:ext cx="8616667" cy="777500"/>
          </a:xfrm>
          <a:prstGeom prst="roundRect">
            <a:avLst/>
          </a:prstGeom>
          <a:noFill/>
          <a:ln w="9525">
            <a:solidFill>
              <a:srgbClr val="4224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배달의민족 주아" panose="02020603020101020101" pitchFamily="18" charset="-127"/>
                <a:ea typeface="배달의민족 주아" panose="02020603020101020101" pitchFamily="18" charset="-127"/>
                <a:cs typeface="Helvetica"/>
                <a:sym typeface="맑은 고딕"/>
              </a:rPr>
              <a:t>입원비 세분화</a:t>
            </a:r>
            <a:r>
              <a:rPr kumimoji="0" lang="ko-KR" alt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476"/>
                </a:solidFill>
                <a:effectLst/>
                <a:uLnTx/>
                <a:uFillTx/>
                <a:latin typeface="배달의민족 주아" panose="02020603020101020101" pitchFamily="18" charset="-127"/>
                <a:ea typeface="배달의민족 주아" panose="02020603020101020101" pitchFamily="18" charset="-127"/>
                <a:cs typeface="Helvetica"/>
                <a:sym typeface="맑은 고딕"/>
              </a:rPr>
              <a:t> 보장</a:t>
            </a:r>
            <a:r>
              <a:rPr kumimoji="0" lang="en-US" altLang="ko-KR" sz="2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476"/>
                </a:solidFill>
                <a:effectLst/>
                <a:uLnTx/>
                <a:uFillTx/>
                <a:latin typeface="배달의민족 주아" panose="02020603020101020101" pitchFamily="18" charset="-127"/>
                <a:ea typeface="배달의민족 주아" panose="02020603020101020101" pitchFamily="18" charset="-127"/>
                <a:cs typeface="Helvetica"/>
                <a:sym typeface="맑은 고딕"/>
              </a:rPr>
              <a:t>!(</a:t>
            </a:r>
            <a:r>
              <a:rPr kumimoji="0" lang="ko-KR" alt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476"/>
                </a:solidFill>
                <a:effectLst/>
                <a:uLnTx/>
                <a:uFillTx/>
                <a:latin typeface="배달의민족 주아" panose="02020603020101020101" pitchFamily="18" charset="-127"/>
                <a:ea typeface="배달의민족 주아" panose="02020603020101020101" pitchFamily="18" charset="-127"/>
                <a:cs typeface="Helvetica"/>
                <a:sym typeface="맑은 고딕"/>
              </a:rPr>
              <a:t>병원 </a:t>
            </a:r>
            <a:r>
              <a:rPr kumimoji="0" lang="en-US" altLang="ko-KR" sz="2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476"/>
                </a:solidFill>
                <a:effectLst/>
                <a:uLnTx/>
                <a:uFillTx/>
                <a:latin typeface="배달의민족 주아" panose="02020603020101020101" pitchFamily="18" charset="-127"/>
                <a:ea typeface="배달의민족 주아" panose="02020603020101020101" pitchFamily="18" charset="-127"/>
                <a:cs typeface="Helvetica"/>
                <a:sym typeface="맑은 고딕"/>
              </a:rPr>
              <a:t>/ </a:t>
            </a:r>
            <a:r>
              <a:rPr kumimoji="0" lang="ko-KR" alt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476"/>
                </a:solidFill>
                <a:effectLst/>
                <a:uLnTx/>
                <a:uFillTx/>
                <a:latin typeface="배달의민족 주아" panose="02020603020101020101" pitchFamily="18" charset="-127"/>
                <a:ea typeface="배달의민족 주아" panose="02020603020101020101" pitchFamily="18" charset="-127"/>
                <a:cs typeface="Helvetica"/>
                <a:sym typeface="맑은 고딕"/>
              </a:rPr>
              <a:t>종합병원 </a:t>
            </a:r>
            <a:r>
              <a:rPr kumimoji="0" lang="en-US" altLang="ko-KR" sz="2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476"/>
                </a:solidFill>
                <a:effectLst/>
                <a:uLnTx/>
                <a:uFillTx/>
                <a:latin typeface="배달의민족 주아" panose="02020603020101020101" pitchFamily="18" charset="-127"/>
                <a:ea typeface="배달의민족 주아" panose="02020603020101020101" pitchFamily="18" charset="-127"/>
                <a:cs typeface="Helvetica"/>
                <a:sym typeface="맑은 고딕"/>
              </a:rPr>
              <a:t>/ </a:t>
            </a:r>
            <a:r>
              <a:rPr kumimoji="0" lang="ko-KR" alt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476"/>
                </a:solidFill>
                <a:effectLst/>
                <a:uLnTx/>
                <a:uFillTx/>
                <a:latin typeface="배달의민족 주아" panose="02020603020101020101" pitchFamily="18" charset="-127"/>
                <a:ea typeface="배달의민족 주아" panose="02020603020101020101" pitchFamily="18" charset="-127"/>
                <a:cs typeface="Helvetica"/>
                <a:sym typeface="맑은 고딕"/>
              </a:rPr>
              <a:t>상급종합병원 입원</a:t>
            </a:r>
            <a:r>
              <a:rPr kumimoji="0" lang="en-US" altLang="ko-KR" sz="2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476"/>
                </a:solidFill>
                <a:effectLst/>
                <a:uLnTx/>
                <a:uFillTx/>
                <a:latin typeface="배달의민족 주아" panose="02020603020101020101" pitchFamily="18" charset="-127"/>
                <a:ea typeface="배달의민족 주아" panose="02020603020101020101" pitchFamily="18" charset="-127"/>
                <a:cs typeface="Helvetica"/>
                <a:sym typeface="맑은 고딕"/>
              </a:rPr>
              <a:t>)</a:t>
            </a:r>
            <a:endParaRPr kumimoji="0" lang="ko-KR" altLang="en-US" sz="2700" b="0" i="0" u="none" strike="noStrike" kern="1200" cap="none" spc="0" normalizeH="0" baseline="0" noProof="0" dirty="0">
              <a:ln>
                <a:noFill/>
              </a:ln>
              <a:solidFill>
                <a:srgbClr val="422476"/>
              </a:solidFill>
              <a:effectLst/>
              <a:uLnTx/>
              <a:uFillTx/>
              <a:latin typeface="배달의민족 주아" panose="02020603020101020101" pitchFamily="18" charset="-127"/>
              <a:ea typeface="배달의민족 주아" panose="02020603020101020101" pitchFamily="18" charset="-127"/>
              <a:cs typeface="Helvetica"/>
              <a:sym typeface="맑은 고딕"/>
            </a:endParaRPr>
          </a:p>
        </p:txBody>
      </p:sp>
      <p:grpSp>
        <p:nvGrpSpPr>
          <p:cNvPr id="17" name="그룹 16"/>
          <p:cNvGrpSpPr/>
          <p:nvPr/>
        </p:nvGrpSpPr>
        <p:grpSpPr>
          <a:xfrm>
            <a:off x="600075" y="3706671"/>
            <a:ext cx="2466975" cy="815325"/>
            <a:chOff x="1306265" y="1865315"/>
            <a:chExt cx="3793656" cy="1580214"/>
          </a:xfrm>
        </p:grpSpPr>
        <p:sp>
          <p:nvSpPr>
            <p:cNvPr id="28" name="모서리가 둥근 직사각형 27"/>
            <p:cNvSpPr/>
            <p:nvPr/>
          </p:nvSpPr>
          <p:spPr>
            <a:xfrm>
              <a:off x="1372029" y="1938626"/>
              <a:ext cx="3727892" cy="1506903"/>
            </a:xfrm>
            <a:prstGeom prst="roundRect">
              <a:avLst/>
            </a:prstGeom>
            <a:solidFill>
              <a:srgbClr val="2804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280464"/>
                </a:solidFill>
                <a:effectLst/>
                <a:uLnTx/>
                <a:uFillTx/>
                <a:latin typeface="강한공군체 Bold" panose="020B0800000101010101" pitchFamily="50" charset="-127"/>
                <a:ea typeface="강한공군체 Bold" panose="020B0800000101010101" pitchFamily="50" charset="-127"/>
                <a:cs typeface="Helvetica"/>
                <a:sym typeface="맑은 고딕"/>
              </a:endParaRPr>
            </a:p>
          </p:txBody>
        </p:sp>
        <p:sp>
          <p:nvSpPr>
            <p:cNvPr id="29" name="모서리가 둥근 직사각형 28"/>
            <p:cNvSpPr/>
            <p:nvPr/>
          </p:nvSpPr>
          <p:spPr>
            <a:xfrm>
              <a:off x="1306265" y="1865315"/>
              <a:ext cx="3727892" cy="1506903"/>
            </a:xfrm>
            <a:prstGeom prst="roundRect">
              <a:avLst/>
            </a:prstGeom>
            <a:solidFill>
              <a:srgbClr val="FF3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400" b="0" i="0" u="none" strike="noStrike" kern="1200" cap="none" spc="0" normalizeH="0" baseline="0" noProof="0" err="1" smtClean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강한공군체 Bold" panose="020B0800000101010101" pitchFamily="50" charset="-127"/>
                  <a:ea typeface="강한공군체 Bold" panose="020B0800000101010101" pitchFamily="50" charset="-127"/>
                  <a:cs typeface="Helvetica"/>
                  <a:sym typeface="맑은 고딕"/>
                </a:rPr>
                <a:t>체증형</a:t>
              </a:r>
              <a:r>
                <a:rPr kumimoji="0" lang="ko-KR" altLang="en-US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강한공군체 Bold" panose="020B0800000101010101" pitchFamily="50" charset="-127"/>
                  <a:ea typeface="강한공군체 Bold" panose="020B0800000101010101" pitchFamily="50" charset="-127"/>
                  <a:cs typeface="Helvetica"/>
                  <a:sym typeface="맑은 고딕"/>
                </a:rPr>
                <a:t> 보장</a:t>
              </a:r>
              <a:endParaRPr kumimoji="0" lang="ko-KR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강한공군체 Bold" panose="020B0800000101010101" pitchFamily="50" charset="-127"/>
                <a:ea typeface="강한공군체 Bold" panose="020B0800000101010101" pitchFamily="50" charset="-127"/>
                <a:cs typeface="Helvetica"/>
                <a:sym typeface="맑은 고딕"/>
              </a:endParaRPr>
            </a:p>
          </p:txBody>
        </p:sp>
      </p:grpSp>
      <p:sp>
        <p:nvSpPr>
          <p:cNvPr id="18" name="모서리가 둥근 직사각형 17"/>
          <p:cNvSpPr/>
          <p:nvPr/>
        </p:nvSpPr>
        <p:spPr>
          <a:xfrm>
            <a:off x="3187983" y="3744496"/>
            <a:ext cx="8616667" cy="777500"/>
          </a:xfrm>
          <a:prstGeom prst="roundRect">
            <a:avLst/>
          </a:prstGeom>
          <a:noFill/>
          <a:ln w="9525">
            <a:solidFill>
              <a:srgbClr val="4224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422476"/>
                </a:solidFill>
                <a:effectLst/>
                <a:uLnTx/>
                <a:uFillTx/>
                <a:latin typeface="배달의민족 주아" panose="02020603020101020101" pitchFamily="18" charset="-127"/>
                <a:ea typeface="배달의민족 주아" panose="02020603020101020101" pitchFamily="18" charset="-127"/>
                <a:cs typeface="Helvetica"/>
                <a:sym typeface="맑은 고딕"/>
              </a:rPr>
              <a:t>질병수술비</a:t>
            </a:r>
            <a:r>
              <a:rPr kumimoji="0" lang="ko-KR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배달의민족 주아" panose="02020603020101020101" pitchFamily="18" charset="-127"/>
                <a:ea typeface="배달의민족 주아" panose="02020603020101020101" pitchFamily="18" charset="-127"/>
                <a:cs typeface="Helvetica"/>
                <a:sym typeface="맑은 고딕"/>
              </a:rPr>
              <a:t> </a:t>
            </a:r>
            <a:r>
              <a:rPr kumimoji="0" lang="en-US" altLang="ko-KR" sz="3200" b="0" i="0" u="none" strike="noStrike" kern="1200" cap="none" spc="0" normalizeH="0" baseline="0" noProof="0" dirty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배달의민족 주아" panose="02020603020101020101" pitchFamily="18" charset="-127"/>
                <a:ea typeface="배달의민족 주아" panose="02020603020101020101" pitchFamily="18" charset="-127"/>
                <a:cs typeface="Helvetica"/>
                <a:sym typeface="맑은 고딕"/>
              </a:rPr>
              <a:t>5</a:t>
            </a:r>
            <a:r>
              <a:rPr kumimoji="0" lang="ko-KR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배달의민족 주아" panose="02020603020101020101" pitchFamily="18" charset="-127"/>
                <a:ea typeface="배달의민족 주아" panose="02020603020101020101" pitchFamily="18" charset="-127"/>
                <a:cs typeface="Helvetica"/>
                <a:sym typeface="맑은 고딕"/>
              </a:rPr>
              <a:t>년 후 </a:t>
            </a:r>
            <a:r>
              <a:rPr kumimoji="0" lang="en-US" altLang="ko-KR" sz="3200" b="0" i="0" u="none" strike="noStrike" kern="1200" cap="none" spc="0" normalizeH="0" baseline="0" noProof="0" dirty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배달의민족 주아" panose="02020603020101020101" pitchFamily="18" charset="-127"/>
                <a:ea typeface="배달의민족 주아" panose="02020603020101020101" pitchFamily="18" charset="-127"/>
                <a:cs typeface="Helvetica"/>
                <a:sym typeface="맑은 고딕"/>
              </a:rPr>
              <a:t>200%!</a:t>
            </a:r>
            <a:r>
              <a:rPr kumimoji="0" lang="en-US" altLang="ko-K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배달의민족 주아" panose="02020603020101020101" pitchFamily="18" charset="-127"/>
                <a:ea typeface="배달의민족 주아" panose="02020603020101020101" pitchFamily="18" charset="-127"/>
                <a:cs typeface="Helvetica"/>
                <a:sym typeface="맑은 고딕"/>
              </a:rPr>
              <a:t> </a:t>
            </a:r>
            <a:r>
              <a:rPr kumimoji="0" lang="ko-KR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422476"/>
                </a:solidFill>
                <a:effectLst/>
                <a:uLnTx/>
                <a:uFillTx/>
                <a:latin typeface="배달의민족 주아" panose="02020603020101020101" pitchFamily="18" charset="-127"/>
                <a:ea typeface="배달의민족 주아" panose="02020603020101020101" pitchFamily="18" charset="-127"/>
                <a:cs typeface="Helvetica"/>
                <a:sym typeface="맑은 고딕"/>
              </a:rPr>
              <a:t>간병인사용입원일당</a:t>
            </a:r>
            <a:r>
              <a:rPr kumimoji="0" lang="ko-KR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배달의민족 주아" panose="02020603020101020101" pitchFamily="18" charset="-127"/>
                <a:ea typeface="배달의민족 주아" panose="02020603020101020101" pitchFamily="18" charset="-127"/>
                <a:cs typeface="Helvetica"/>
                <a:sym typeface="맑은 고딕"/>
              </a:rPr>
              <a:t> </a:t>
            </a:r>
            <a:r>
              <a:rPr kumimoji="0" lang="en-US" altLang="ko-KR" sz="3200" b="0" i="0" u="none" strike="noStrike" kern="1200" cap="none" spc="0" normalizeH="0" baseline="0" noProof="0" dirty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배달의민족 주아" panose="02020603020101020101" pitchFamily="18" charset="-127"/>
                <a:ea typeface="배달의민족 주아" panose="02020603020101020101" pitchFamily="18" charset="-127"/>
                <a:cs typeface="Helvetica"/>
                <a:sym typeface="맑은 고딕"/>
              </a:rPr>
              <a:t>10</a:t>
            </a:r>
            <a:r>
              <a:rPr kumimoji="0" lang="ko-KR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배달의민족 주아" panose="02020603020101020101" pitchFamily="18" charset="-127"/>
                <a:ea typeface="배달의민족 주아" panose="02020603020101020101" pitchFamily="18" charset="-127"/>
                <a:cs typeface="Helvetica"/>
                <a:sym typeface="맑은 고딕"/>
              </a:rPr>
              <a:t>년 후 </a:t>
            </a:r>
            <a:r>
              <a:rPr kumimoji="0" lang="en-US" altLang="ko-KR" sz="3200" b="0" i="0" u="none" strike="noStrike" kern="1200" cap="none" spc="0" normalizeH="0" baseline="0" noProof="0" dirty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배달의민족 주아" panose="02020603020101020101" pitchFamily="18" charset="-127"/>
                <a:ea typeface="배달의민족 주아" panose="02020603020101020101" pitchFamily="18" charset="-127"/>
                <a:cs typeface="Helvetica"/>
                <a:sym typeface="맑은 고딕"/>
              </a:rPr>
              <a:t>200%!</a:t>
            </a:r>
          </a:p>
        </p:txBody>
      </p:sp>
      <p:grpSp>
        <p:nvGrpSpPr>
          <p:cNvPr id="19" name="그룹 18"/>
          <p:cNvGrpSpPr/>
          <p:nvPr/>
        </p:nvGrpSpPr>
        <p:grpSpPr>
          <a:xfrm>
            <a:off x="600075" y="4627273"/>
            <a:ext cx="2466975" cy="815325"/>
            <a:chOff x="1306265" y="1865315"/>
            <a:chExt cx="3793656" cy="1580214"/>
          </a:xfrm>
        </p:grpSpPr>
        <p:sp>
          <p:nvSpPr>
            <p:cNvPr id="26" name="모서리가 둥근 직사각형 25"/>
            <p:cNvSpPr/>
            <p:nvPr/>
          </p:nvSpPr>
          <p:spPr>
            <a:xfrm>
              <a:off x="1372029" y="1938626"/>
              <a:ext cx="3727892" cy="1506903"/>
            </a:xfrm>
            <a:prstGeom prst="roundRect">
              <a:avLst/>
            </a:prstGeom>
            <a:solidFill>
              <a:srgbClr val="2804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280464"/>
                </a:solidFill>
                <a:effectLst/>
                <a:uLnTx/>
                <a:uFillTx/>
                <a:latin typeface="강한공군체 Bold" panose="020B0800000101010101" pitchFamily="50" charset="-127"/>
                <a:ea typeface="강한공군체 Bold" panose="020B0800000101010101" pitchFamily="50" charset="-127"/>
                <a:cs typeface="Helvetica"/>
                <a:sym typeface="맑은 고딕"/>
              </a:endParaRPr>
            </a:p>
          </p:txBody>
        </p:sp>
        <p:sp>
          <p:nvSpPr>
            <p:cNvPr id="27" name="모서리가 둥근 직사각형 26"/>
            <p:cNvSpPr/>
            <p:nvPr/>
          </p:nvSpPr>
          <p:spPr>
            <a:xfrm>
              <a:off x="1306265" y="1865315"/>
              <a:ext cx="3727892" cy="1506903"/>
            </a:xfrm>
            <a:prstGeom prst="roundRect">
              <a:avLst/>
            </a:prstGeom>
            <a:solidFill>
              <a:srgbClr val="FF3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400" b="0" i="0" u="none" strike="noStrike" kern="1200" cap="none" spc="0" normalizeH="0" baseline="0" noProof="0" smtClean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강한공군체 Bold" panose="020B0800000101010101" pitchFamily="50" charset="-127"/>
                  <a:ea typeface="강한공군체 Bold" panose="020B0800000101010101" pitchFamily="50" charset="-127"/>
                  <a:cs typeface="Helvetica"/>
                  <a:sym typeface="맑은 고딕"/>
                </a:rPr>
                <a:t>新암치료보장</a:t>
              </a:r>
              <a:endParaRPr kumimoji="0" lang="ko-KR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강한공군체 Bold" panose="020B0800000101010101" pitchFamily="50" charset="-127"/>
                <a:ea typeface="강한공군체 Bold" panose="020B0800000101010101" pitchFamily="50" charset="-127"/>
                <a:cs typeface="Helvetica"/>
                <a:sym typeface="맑은 고딕"/>
              </a:endParaRPr>
            </a:p>
          </p:txBody>
        </p:sp>
      </p:grpSp>
      <p:sp>
        <p:nvSpPr>
          <p:cNvPr id="20" name="모서리가 둥근 직사각형 19"/>
          <p:cNvSpPr/>
          <p:nvPr/>
        </p:nvSpPr>
        <p:spPr>
          <a:xfrm>
            <a:off x="3187983" y="4665097"/>
            <a:ext cx="8616667" cy="777500"/>
          </a:xfrm>
          <a:prstGeom prst="roundRect">
            <a:avLst/>
          </a:prstGeom>
          <a:noFill/>
          <a:ln w="9525">
            <a:solidFill>
              <a:srgbClr val="4224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0" i="0" u="none" strike="noStrike" kern="1200" cap="none" spc="0" normalizeH="0" baseline="0" noProof="0" dirty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배달의민족 주아" panose="02020603020101020101" pitchFamily="18" charset="-127"/>
                <a:ea typeface="배달의민족 주아" panose="02020603020101020101" pitchFamily="18" charset="-127"/>
                <a:cs typeface="Helvetica"/>
                <a:sym typeface="맑은 고딕"/>
              </a:rPr>
              <a:t>20</a:t>
            </a:r>
            <a:r>
              <a:rPr kumimoji="0" lang="ko-KR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배달의민족 주아" panose="02020603020101020101" pitchFamily="18" charset="-127"/>
                <a:ea typeface="배달의민족 주아" panose="02020603020101020101" pitchFamily="18" charset="-127"/>
                <a:cs typeface="Helvetica"/>
                <a:sym typeface="맑은 고딕"/>
              </a:rPr>
              <a:t>년 </a:t>
            </a:r>
            <a:r>
              <a:rPr kumimoji="0" lang="ko-KR" altLang="en-US" sz="3200" b="0" i="0" u="none" strike="noStrike" kern="1200" cap="none" spc="0" normalizeH="0" baseline="0" noProof="0" dirty="0" err="1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배달의민족 주아" panose="02020603020101020101" pitchFamily="18" charset="-127"/>
                <a:ea typeface="배달의민족 주아" panose="02020603020101020101" pitchFamily="18" charset="-127"/>
                <a:cs typeface="Helvetica"/>
                <a:sym typeface="맑은 고딕"/>
              </a:rPr>
              <a:t>갱신형</a:t>
            </a:r>
            <a:r>
              <a:rPr kumimoji="0" lang="ko-KR" alt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422476"/>
                </a:solidFill>
                <a:effectLst/>
                <a:uLnTx/>
                <a:uFillTx/>
                <a:latin typeface="배달의민족 주아" panose="02020603020101020101" pitchFamily="18" charset="-127"/>
                <a:ea typeface="배달의민족 주아" panose="02020603020101020101" pitchFamily="18" charset="-127"/>
                <a:cs typeface="Helvetica"/>
                <a:sym typeface="맑은 고딕"/>
              </a:rPr>
              <a:t>으로</a:t>
            </a:r>
            <a:r>
              <a:rPr kumimoji="0" lang="ko-KR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422476"/>
                </a:solidFill>
                <a:effectLst/>
                <a:uLnTx/>
                <a:uFillTx/>
                <a:latin typeface="배달의민족 주아" panose="02020603020101020101" pitchFamily="18" charset="-127"/>
                <a:ea typeface="배달의민족 주아" panose="02020603020101020101" pitchFamily="18" charset="-127"/>
                <a:cs typeface="Helvetica"/>
                <a:sym typeface="맑은 고딕"/>
              </a:rPr>
              <a:t> 가입 가능한 표적항암약물 등 新암치료보장</a:t>
            </a:r>
            <a:r>
              <a:rPr kumimoji="0" lang="en-US" altLang="ko-KR" sz="2400" b="0" i="0" u="none" strike="noStrike" kern="1200" cap="none" spc="0" normalizeH="0" baseline="0" noProof="0" dirty="0">
                <a:ln>
                  <a:noFill/>
                </a:ln>
                <a:solidFill>
                  <a:srgbClr val="422476"/>
                </a:solidFill>
                <a:effectLst/>
                <a:uLnTx/>
                <a:uFillTx/>
                <a:latin typeface="배달의민족 주아" panose="02020603020101020101" pitchFamily="18" charset="-127"/>
                <a:ea typeface="배달의민족 주아" panose="02020603020101020101" pitchFamily="18" charset="-127"/>
                <a:cs typeface="Helvetica"/>
                <a:sym typeface="맑은 고딕"/>
              </a:rPr>
              <a:t>!</a:t>
            </a:r>
          </a:p>
        </p:txBody>
      </p:sp>
      <p:grpSp>
        <p:nvGrpSpPr>
          <p:cNvPr id="36" name="그룹 35"/>
          <p:cNvGrpSpPr/>
          <p:nvPr/>
        </p:nvGrpSpPr>
        <p:grpSpPr>
          <a:xfrm>
            <a:off x="600075" y="2748243"/>
            <a:ext cx="2466975" cy="815325"/>
            <a:chOff x="1306265" y="1865315"/>
            <a:chExt cx="3793656" cy="1580214"/>
          </a:xfrm>
        </p:grpSpPr>
        <p:sp>
          <p:nvSpPr>
            <p:cNvPr id="37" name="모서리가 둥근 직사각형 36"/>
            <p:cNvSpPr/>
            <p:nvPr/>
          </p:nvSpPr>
          <p:spPr>
            <a:xfrm>
              <a:off x="1372029" y="1938626"/>
              <a:ext cx="3727892" cy="1506903"/>
            </a:xfrm>
            <a:prstGeom prst="roundRect">
              <a:avLst/>
            </a:prstGeom>
            <a:solidFill>
              <a:srgbClr val="2804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280464"/>
                </a:solidFill>
                <a:effectLst/>
                <a:uLnTx/>
                <a:uFillTx/>
                <a:latin typeface="강한공군체 Bold" panose="020B0800000101010101" pitchFamily="50" charset="-127"/>
                <a:ea typeface="강한공군체 Bold" panose="020B0800000101010101" pitchFamily="50" charset="-127"/>
                <a:cs typeface="Helvetica"/>
                <a:sym typeface="맑은 고딕"/>
              </a:endParaRPr>
            </a:p>
          </p:txBody>
        </p:sp>
        <p:sp>
          <p:nvSpPr>
            <p:cNvPr id="38" name="모서리가 둥근 직사각형 37"/>
            <p:cNvSpPr/>
            <p:nvPr/>
          </p:nvSpPr>
          <p:spPr>
            <a:xfrm>
              <a:off x="1306265" y="1865315"/>
              <a:ext cx="3727892" cy="1506903"/>
            </a:xfrm>
            <a:prstGeom prst="roundRect">
              <a:avLst/>
            </a:prstGeom>
            <a:solidFill>
              <a:srgbClr val="FF3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400" b="0" i="0" u="none" strike="noStrike" kern="1200" cap="none" spc="0" normalizeH="0" baseline="0" noProof="0" smtClean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강한공군체 Bold" panose="020B0800000101010101" pitchFamily="50" charset="-127"/>
                  <a:ea typeface="강한공군체 Bold" panose="020B0800000101010101" pitchFamily="50" charset="-127"/>
                  <a:cs typeface="Helvetica"/>
                  <a:sym typeface="맑은 고딕"/>
                </a:rPr>
                <a:t>납입면제</a:t>
              </a:r>
              <a:endParaRPr kumimoji="0" lang="ko-KR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강한공군체 Bold" panose="020B0800000101010101" pitchFamily="50" charset="-127"/>
                <a:ea typeface="강한공군체 Bold" panose="020B0800000101010101" pitchFamily="50" charset="-127"/>
                <a:cs typeface="Helvetica"/>
                <a:sym typeface="맑은 고딕"/>
              </a:endParaRPr>
            </a:p>
          </p:txBody>
        </p:sp>
      </p:grpSp>
      <p:sp>
        <p:nvSpPr>
          <p:cNvPr id="39" name="모서리가 둥근 직사각형 38"/>
          <p:cNvSpPr/>
          <p:nvPr/>
        </p:nvSpPr>
        <p:spPr>
          <a:xfrm>
            <a:off x="3187983" y="2786067"/>
            <a:ext cx="8616667" cy="777500"/>
          </a:xfrm>
          <a:prstGeom prst="roundRect">
            <a:avLst/>
          </a:prstGeom>
          <a:noFill/>
          <a:ln w="9525">
            <a:solidFill>
              <a:srgbClr val="4224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1200" cap="none" spc="0" normalizeH="0" baseline="0" noProof="0" dirty="0" err="1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배달의민족 주아" panose="02020603020101020101" pitchFamily="18" charset="-127"/>
                <a:ea typeface="배달의민족 주아" panose="02020603020101020101" pitchFamily="18" charset="-127"/>
                <a:cs typeface="Helvetica"/>
                <a:sym typeface="맑은 고딕"/>
              </a:rPr>
              <a:t>일반암</a:t>
            </a:r>
            <a:r>
              <a:rPr kumimoji="0" lang="en-US" altLang="ko-KR" sz="3200" b="0" i="0" u="none" strike="noStrike" kern="1200" cap="none" spc="0" normalizeH="0" baseline="0" noProof="0" dirty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배달의민족 주아" panose="02020603020101020101" pitchFamily="18" charset="-127"/>
                <a:ea typeface="배달의민족 주아" panose="02020603020101020101" pitchFamily="18" charset="-127"/>
                <a:cs typeface="Helvetica"/>
                <a:sym typeface="맑은 고딕"/>
              </a:rPr>
              <a:t>, </a:t>
            </a:r>
            <a:r>
              <a:rPr kumimoji="0" lang="ko-KR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배달의민족 주아" panose="02020603020101020101" pitchFamily="18" charset="-127"/>
                <a:ea typeface="배달의민족 주아" panose="02020603020101020101" pitchFamily="18" charset="-127"/>
                <a:cs typeface="Helvetica"/>
                <a:sym typeface="맑은 고딕"/>
              </a:rPr>
              <a:t>뇌혈관질환</a:t>
            </a:r>
            <a:r>
              <a:rPr kumimoji="0" lang="en-US" altLang="ko-KR" sz="3200" b="0" i="0" u="none" strike="noStrike" kern="1200" cap="none" spc="0" normalizeH="0" baseline="0" noProof="0" dirty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배달의민족 주아" panose="02020603020101020101" pitchFamily="18" charset="-127"/>
                <a:ea typeface="배달의민족 주아" panose="02020603020101020101" pitchFamily="18" charset="-127"/>
                <a:cs typeface="Helvetica"/>
                <a:sym typeface="맑은 고딕"/>
              </a:rPr>
              <a:t>, </a:t>
            </a:r>
            <a:r>
              <a:rPr kumimoji="0" lang="ko-KR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배달의민족 주아" panose="02020603020101020101" pitchFamily="18" charset="-127"/>
                <a:ea typeface="배달의민족 주아" panose="02020603020101020101" pitchFamily="18" charset="-127"/>
                <a:cs typeface="Helvetica"/>
                <a:sym typeface="맑은 고딕"/>
              </a:rPr>
              <a:t>허혈심장질환</a:t>
            </a:r>
            <a:r>
              <a:rPr kumimoji="0" lang="en-US" altLang="ko-K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476"/>
                </a:solidFill>
                <a:effectLst/>
                <a:uLnTx/>
                <a:uFillTx/>
                <a:latin typeface="배달의민족 주아" panose="02020603020101020101" pitchFamily="18" charset="-127"/>
                <a:ea typeface="배달의민족 주아" panose="02020603020101020101" pitchFamily="18" charset="-127"/>
                <a:cs typeface="Helvetica"/>
                <a:sym typeface="맑은 고딕"/>
              </a:rPr>
              <a:t>, 80% </a:t>
            </a:r>
            <a:r>
              <a:rPr kumimoji="0" lang="ko-KR" alt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422476"/>
                </a:solidFill>
                <a:effectLst/>
                <a:uLnTx/>
                <a:uFillTx/>
                <a:latin typeface="배달의민족 주아" panose="02020603020101020101" pitchFamily="18" charset="-127"/>
                <a:ea typeface="배달의민족 주아" panose="02020603020101020101" pitchFamily="18" charset="-127"/>
                <a:cs typeface="Helvetica"/>
                <a:sym typeface="맑은 고딕"/>
              </a:rPr>
              <a:t>후유장해</a:t>
            </a:r>
            <a:r>
              <a:rPr kumimoji="0" lang="ko-KR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476"/>
                </a:solidFill>
                <a:effectLst/>
                <a:uLnTx/>
                <a:uFillTx/>
                <a:latin typeface="배달의민족 주아" panose="02020603020101020101" pitchFamily="18" charset="-127"/>
                <a:ea typeface="배달의민족 주아" panose="02020603020101020101" pitchFamily="18" charset="-127"/>
                <a:cs typeface="Helvetica"/>
                <a:sym typeface="맑은 고딕"/>
              </a:rPr>
              <a:t> 납입면제</a:t>
            </a:r>
            <a:r>
              <a:rPr kumimoji="0" lang="en-US" altLang="ko-K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476"/>
                </a:solidFill>
                <a:effectLst/>
                <a:uLnTx/>
                <a:uFillTx/>
                <a:latin typeface="배달의민족 주아" panose="02020603020101020101" pitchFamily="18" charset="-127"/>
                <a:ea typeface="배달의민족 주아" panose="02020603020101020101" pitchFamily="18" charset="-127"/>
                <a:cs typeface="Helvetica"/>
                <a:sym typeface="맑은 고딕"/>
              </a:rPr>
              <a:t>!</a:t>
            </a:r>
            <a:endParaRPr kumimoji="0" lang="ko-KR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FF3399"/>
              </a:solidFill>
              <a:effectLst/>
              <a:uLnTx/>
              <a:uFillTx/>
              <a:latin typeface="배달의민족 주아" panose="02020603020101020101" pitchFamily="18" charset="-127"/>
              <a:ea typeface="배달의민족 주아" panose="02020603020101020101" pitchFamily="18" charset="-127"/>
              <a:cs typeface="Helvetica"/>
              <a:sym typeface="맑은 고딕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00634" y="6336857"/>
            <a:ext cx="80536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*</a:t>
            </a:r>
            <a:r>
              <a:rPr kumimoji="0" lang="ko-KR" altLang="en-US" sz="9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갱신형상품</a:t>
            </a:r>
            <a:r>
              <a:rPr kumimoji="0" lang="ko-KR" alt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 및 갱신형특약의 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경우 </a:t>
            </a:r>
            <a:r>
              <a:rPr kumimoji="0" lang="ko-KR" altLang="en-US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갱신시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 보험료가 인상될 수 있습니다</a:t>
            </a: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. 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각 </a:t>
            </a:r>
            <a:r>
              <a:rPr kumimoji="0" lang="ko-KR" altLang="en-US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해당특약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 가입시 보장이며 기타 자세한 사항은 약관 및 </a:t>
            </a:r>
            <a:r>
              <a:rPr kumimoji="0" lang="ko-KR" altLang="en-US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상품설명서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 참조 바랍니다</a:t>
            </a: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.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경기천년제목 Medium" panose="02020603020101020101" pitchFamily="18" charset="-127"/>
              <a:ea typeface="경기천년제목 Medium" panose="02020603020101020101" pitchFamily="18" charset="-127"/>
              <a:cs typeface="Helvetica"/>
              <a:sym typeface="맑은 고딕"/>
            </a:endParaRP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latinLnBrk="0" hangingPunct="0"/>
            <a:fld id="{86CB4B4D-7CA3-9044-876B-883B54F8677D}" type="slidenum">
              <a:rPr lang="en-US" altLang="ko-KR" kern="0" smtClean="0">
                <a:solidFill>
                  <a:srgbClr val="222222"/>
                </a:solidFill>
              </a:rPr>
              <a:pPr latinLnBrk="0" hangingPunct="0"/>
              <a:t>4</a:t>
            </a:fld>
            <a:r>
              <a:rPr lang="en-US" altLang="ko-KR" kern="0" smtClean="0">
                <a:solidFill>
                  <a:srgbClr val="222222"/>
                </a:solidFill>
              </a:rPr>
              <a:t>/22</a:t>
            </a:r>
            <a:endParaRPr lang="en-US" altLang="ko-KR" kern="0" dirty="0">
              <a:solidFill>
                <a:srgbClr val="22222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6931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dissolve/>
      </p:transition>
    </mc:Choice>
    <mc:Fallback xmlns:a14="http://schemas.microsoft.com/office/drawing/2010/main" xmlns:m="http://schemas.openxmlformats.org/officeDocument/2006/math" xmlns="">
      <p:transition spd="fast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직사각형 20"/>
          <p:cNvSpPr/>
          <p:nvPr/>
        </p:nvSpPr>
        <p:spPr>
          <a:xfrm>
            <a:off x="239772" y="191872"/>
            <a:ext cx="8186857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(</a:t>
            </a:r>
            <a:r>
              <a:rPr kumimoji="0" lang="ko-KR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무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)</a:t>
            </a:r>
            <a:r>
              <a:rPr kumimoji="0" lang="ko-KR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흥국생명 다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(</a:t>
            </a:r>
            <a:r>
              <a:rPr kumimoji="0" lang="ko-KR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多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)</a:t>
            </a:r>
            <a:r>
              <a:rPr kumimoji="0" lang="ko-KR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사랑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THE</a:t>
            </a:r>
            <a:r>
              <a:rPr kumimoji="0" lang="ko-KR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간편건강보험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(</a:t>
            </a:r>
            <a:r>
              <a:rPr kumimoji="0" lang="ko-KR" altLang="en-US" sz="3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갱신형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)</a:t>
            </a:r>
            <a:endParaRPr kumimoji="0" lang="ko-KR" altLang="en-US" sz="3000" b="0" i="0" u="none" strike="noStrike" kern="1200" cap="none" spc="0" normalizeH="0" baseline="0" noProof="0" dirty="0">
              <a:ln>
                <a:noFill/>
              </a:ln>
              <a:solidFill>
                <a:srgbClr val="2D1264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cs typeface="+mj-cs"/>
              <a:sym typeface="맑은 고딕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715829" y="1092999"/>
            <a:ext cx="11000206" cy="100144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t">
            <a:spAutoFit/>
          </a:bodyPr>
          <a:lstStyle/>
          <a:p>
            <a:pPr marL="0" marR="0" lvl="0" indent="0" algn="ctr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5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2.5.5 </a:t>
            </a:r>
            <a:r>
              <a:rPr kumimoji="0" lang="ko-KR" altLang="en-US" sz="5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간편</a:t>
            </a:r>
            <a:r>
              <a:rPr kumimoji="0" lang="ko-KR" altLang="en-US" sz="5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 </a:t>
            </a:r>
            <a:r>
              <a:rPr kumimoji="0" lang="ko-KR" altLang="en-US" sz="5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고지사항 적용</a:t>
            </a:r>
            <a:r>
              <a:rPr kumimoji="0" lang="en-US" altLang="ko-KR" sz="5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!</a:t>
            </a:r>
            <a:endParaRPr kumimoji="0" lang="ko-KR" altLang="en-US" sz="5400" b="0" i="0" u="none" strike="noStrike" kern="1200" cap="none" spc="0" normalizeH="0" baseline="0" noProof="0" dirty="0">
              <a:ln>
                <a:solidFill>
                  <a:sysClr val="windowText" lastClr="000000"/>
                </a:solidFill>
              </a:ln>
              <a:solidFill>
                <a:srgbClr val="7030A0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cs typeface="+mj-cs"/>
              <a:sym typeface="맑은 고딕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49299" y="2095500"/>
            <a:ext cx="10650287" cy="13400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t">
            <a:spAutoFit/>
          </a:bodyPr>
          <a:lstStyle/>
          <a:p>
            <a:pPr marL="0" marR="0" lvl="0" indent="0" algn="ctr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2</a:t>
            </a:r>
            <a:r>
              <a:rPr kumimoji="0" lang="ko-KR" alt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개월</a:t>
            </a:r>
            <a:r>
              <a:rPr kumimoji="0" lang="ko-KR" alt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 </a:t>
            </a:r>
            <a:r>
              <a:rPr kumimoji="0" lang="ko-KR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이내에 의사로부터 진찰 또는 검사</a:t>
            </a:r>
            <a:r>
              <a:rPr kumimoji="0" lang="en-US" altLang="ko-K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(</a:t>
            </a:r>
            <a:r>
              <a:rPr kumimoji="0" lang="ko-KR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건강검진포함</a:t>
            </a:r>
            <a:r>
              <a:rPr kumimoji="0" lang="en-US" altLang="ko-K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)</a:t>
            </a:r>
            <a:r>
              <a:rPr kumimoji="0" lang="ko-KR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를 통하여 다음과 같은 의료행위를 받은 사실이 있습니까</a:t>
            </a:r>
            <a:r>
              <a:rPr kumimoji="0" lang="en-US" altLang="ko-K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?</a:t>
            </a:r>
          </a:p>
          <a:p>
            <a:pPr marL="0" marR="0" lvl="0" indent="0" algn="ctr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         입원필요소견 </a:t>
            </a:r>
            <a:r>
              <a:rPr kumimoji="0" lang="en-US" altLang="ko-K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/ </a:t>
            </a:r>
            <a:r>
              <a:rPr kumimoji="0" lang="ko-KR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수술필요소견 </a:t>
            </a:r>
            <a:r>
              <a:rPr kumimoji="0" lang="en-US" altLang="ko-K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/ </a:t>
            </a:r>
            <a:r>
              <a:rPr kumimoji="0" lang="ko-KR" alt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추가검사</a:t>
            </a:r>
            <a:r>
              <a:rPr kumimoji="0" lang="en-US" altLang="ko-K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(</a:t>
            </a:r>
            <a:r>
              <a:rPr kumimoji="0" lang="ko-KR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재검사</a:t>
            </a:r>
            <a:r>
              <a:rPr kumimoji="0" lang="en-US" altLang="ko-K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)</a:t>
            </a:r>
            <a:r>
              <a:rPr kumimoji="0" lang="ko-KR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필요 소견</a:t>
            </a:r>
            <a:endParaRPr kumimoji="0" lang="ko-KR" altLang="en-US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흥국씨앗 L" panose="020B0303000000000000" pitchFamily="50" charset="-127"/>
              <a:ea typeface="흥국씨앗 L" panose="020B0303000000000000" pitchFamily="50" charset="-127"/>
              <a:cs typeface="+mj-cs"/>
              <a:sym typeface="맑은 고딕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-508001" y="3632200"/>
            <a:ext cx="10650287" cy="13400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t">
            <a:spAutoFit/>
          </a:bodyPr>
          <a:lstStyle/>
          <a:p>
            <a:pPr marL="0" marR="0" lvl="0" indent="0" algn="ctr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5</a:t>
            </a:r>
            <a:r>
              <a:rPr kumimoji="0" lang="ko-KR" alt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년</a:t>
            </a:r>
            <a:r>
              <a:rPr kumimoji="0" lang="ko-KR" alt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 </a:t>
            </a:r>
            <a:r>
              <a:rPr kumimoji="0" lang="ko-KR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이내에 질병이나 사고로 인하여 다음과 같은 의료행위를 받은 사실이 있습니까</a:t>
            </a:r>
            <a:r>
              <a:rPr kumimoji="0" lang="en-US" altLang="ko-K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?</a:t>
            </a:r>
          </a:p>
          <a:p>
            <a:pPr marL="0" marR="0" lvl="0" indent="0" algn="l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                          입원 </a:t>
            </a:r>
            <a:r>
              <a:rPr kumimoji="0" lang="en-US" altLang="ko-K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/ </a:t>
            </a:r>
            <a:r>
              <a:rPr kumimoji="0" lang="ko-KR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수술</a:t>
            </a:r>
            <a:r>
              <a:rPr kumimoji="0" lang="en-US" altLang="ko-K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(</a:t>
            </a:r>
            <a:r>
              <a:rPr kumimoji="0" lang="ko-KR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제왕절개 포함</a:t>
            </a:r>
            <a:r>
              <a:rPr kumimoji="0" lang="en-US" altLang="ko-K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)</a:t>
            </a:r>
            <a:endParaRPr kumimoji="0" lang="ko-KR" altLang="en-US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흥국씨앗 L" panose="020B0303000000000000" pitchFamily="50" charset="-127"/>
              <a:ea typeface="흥국씨앗 L" panose="020B0303000000000000" pitchFamily="50" charset="-127"/>
              <a:cs typeface="+mj-cs"/>
              <a:sym typeface="맑은 고딕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90599" y="4909633"/>
            <a:ext cx="10650287" cy="127844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t">
            <a:spAutoFit/>
          </a:bodyPr>
          <a:lstStyle/>
          <a:p>
            <a:pPr marL="0" marR="0" lvl="0" indent="0" algn="ctr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5</a:t>
            </a:r>
            <a:r>
              <a:rPr kumimoji="0" lang="ko-KR" alt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년</a:t>
            </a:r>
            <a:r>
              <a:rPr kumimoji="0" lang="ko-KR" alt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 </a:t>
            </a:r>
            <a:r>
              <a:rPr kumimoji="0" lang="ko-KR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이내에 의사로부터 진찰 또는 검사를 통하여 아래의 </a:t>
            </a:r>
            <a:r>
              <a:rPr kumimoji="0" lang="en-US" altLang="ko-K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6</a:t>
            </a:r>
            <a:r>
              <a:rPr kumimoji="0" lang="ko-KR" altLang="en-US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대질병으로</a:t>
            </a:r>
            <a:r>
              <a:rPr kumimoji="0" lang="ko-KR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 </a:t>
            </a:r>
            <a:r>
              <a:rPr kumimoji="0" lang="en-US" altLang="ko-K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“</a:t>
            </a:r>
            <a:r>
              <a:rPr kumimoji="0" lang="ko-KR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진단</a:t>
            </a:r>
            <a:r>
              <a:rPr kumimoji="0" lang="en-US" altLang="ko-K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＂</a:t>
            </a:r>
            <a:r>
              <a:rPr kumimoji="0" lang="ko-KR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받거나 </a:t>
            </a:r>
            <a:r>
              <a:rPr kumimoji="0" lang="en-US" altLang="ko-K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“</a:t>
            </a:r>
            <a:r>
              <a:rPr kumimoji="0" lang="ko-KR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입원 또는 수술</a:t>
            </a:r>
            <a:r>
              <a:rPr kumimoji="0" lang="en-US" altLang="ko-K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＂</a:t>
            </a:r>
            <a:r>
              <a:rPr kumimoji="0" lang="ko-KR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을 받은 적이 있습니까</a:t>
            </a:r>
            <a:r>
              <a:rPr kumimoji="0" lang="en-US" altLang="ko-K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?</a:t>
            </a:r>
          </a:p>
          <a:p>
            <a:pPr marL="0" marR="0" lvl="0" indent="0" algn="ctr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  암 </a:t>
            </a:r>
            <a:r>
              <a:rPr kumimoji="0" lang="en-US" altLang="ko-K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/ </a:t>
            </a:r>
            <a:r>
              <a:rPr kumimoji="0" lang="ko-KR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협심증 </a:t>
            </a:r>
            <a:r>
              <a:rPr kumimoji="0" lang="en-US" altLang="ko-K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/ </a:t>
            </a:r>
            <a:r>
              <a:rPr kumimoji="0" lang="ko-KR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심근경색 </a:t>
            </a:r>
            <a:r>
              <a:rPr kumimoji="0" lang="en-US" altLang="ko-K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/ </a:t>
            </a:r>
            <a:r>
              <a:rPr kumimoji="0" lang="ko-KR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심장판막증 </a:t>
            </a:r>
            <a:r>
              <a:rPr kumimoji="0" lang="en-US" altLang="ko-K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/ </a:t>
            </a:r>
            <a:r>
              <a:rPr kumimoji="0" lang="ko-KR" alt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간경화증</a:t>
            </a:r>
            <a:r>
              <a:rPr kumimoji="0" lang="ko-KR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 </a:t>
            </a:r>
            <a:r>
              <a:rPr kumimoji="0" lang="en-US" altLang="ko-K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/ </a:t>
            </a:r>
            <a:r>
              <a:rPr kumimoji="0" lang="ko-KR" alt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뇌졸중증</a:t>
            </a:r>
            <a:r>
              <a:rPr kumimoji="0" lang="en-US" altLang="ko-K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(</a:t>
            </a:r>
            <a:r>
              <a:rPr kumimoji="0" lang="ko-KR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뇌출혈</a:t>
            </a:r>
            <a:r>
              <a:rPr kumimoji="0" lang="en-US" altLang="ko-K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, </a:t>
            </a:r>
            <a:r>
              <a:rPr kumimoji="0" lang="ko-KR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뇌경색</a:t>
            </a:r>
            <a:r>
              <a:rPr kumimoji="0" lang="en-US" altLang="ko-K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L" panose="020B0303000000000000" pitchFamily="50" charset="-127"/>
                <a:ea typeface="흥국씨앗 L" panose="020B0303000000000000" pitchFamily="50" charset="-127"/>
                <a:cs typeface="+mj-cs"/>
                <a:sym typeface="맑은 고딕"/>
              </a:rPr>
              <a:t>)</a:t>
            </a:r>
            <a:endParaRPr kumimoji="0" lang="ko-KR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흥국씨앗 L" panose="020B0303000000000000" pitchFamily="50" charset="-127"/>
              <a:ea typeface="흥국씨앗 L" panose="020B0303000000000000" pitchFamily="50" charset="-127"/>
              <a:cs typeface="+mj-cs"/>
              <a:sym typeface="맑은 고딕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0634" y="6286057"/>
            <a:ext cx="80536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*</a:t>
            </a:r>
            <a:r>
              <a:rPr kumimoji="0" lang="ko-KR" altLang="en-US" sz="9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갱신형상품</a:t>
            </a:r>
            <a:r>
              <a:rPr kumimoji="0" lang="ko-KR" alt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 및 갱신형특약의 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경우 </a:t>
            </a:r>
            <a:r>
              <a:rPr kumimoji="0" lang="ko-KR" altLang="en-US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갱신시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 보험료가 인상될 수 있습니다</a:t>
            </a: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. 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각 </a:t>
            </a:r>
            <a:r>
              <a:rPr kumimoji="0" lang="ko-KR" altLang="en-US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해당특약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 가입시 보장이며 기타 자세한 사항은 약관 및 </a:t>
            </a:r>
            <a:r>
              <a:rPr kumimoji="0" lang="ko-KR" altLang="en-US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상품설명서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 참조 바랍니다</a:t>
            </a: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.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경기천년제목 Medium" panose="02020603020101020101" pitchFamily="18" charset="-127"/>
              <a:ea typeface="경기천년제목 Medium" panose="02020603020101020101" pitchFamily="18" charset="-127"/>
              <a:cs typeface="Helvetica"/>
              <a:sym typeface="맑은 고딕"/>
            </a:endParaRP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latinLnBrk="0" hangingPunct="0"/>
            <a:fld id="{86CB4B4D-7CA3-9044-876B-883B54F8677D}" type="slidenum">
              <a:rPr lang="en-US" altLang="ko-KR" kern="0" smtClean="0">
                <a:solidFill>
                  <a:srgbClr val="222222"/>
                </a:solidFill>
              </a:rPr>
              <a:pPr latinLnBrk="0" hangingPunct="0"/>
              <a:t>5</a:t>
            </a:fld>
            <a:r>
              <a:rPr lang="en-US" altLang="ko-KR" kern="0" smtClean="0">
                <a:solidFill>
                  <a:srgbClr val="222222"/>
                </a:solidFill>
              </a:rPr>
              <a:t>/22</a:t>
            </a:r>
            <a:endParaRPr lang="en-US" altLang="ko-KR" kern="0" dirty="0">
              <a:solidFill>
                <a:srgbClr val="22222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307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dissolve/>
      </p:transition>
    </mc:Choice>
    <mc:Fallback xmlns:a14="http://schemas.microsoft.com/office/drawing/2010/main" xmlns:m="http://schemas.openxmlformats.org/officeDocument/2006/math" xmlns="">
      <p:transition spd="fast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직사각형 20"/>
          <p:cNvSpPr/>
          <p:nvPr/>
        </p:nvSpPr>
        <p:spPr>
          <a:xfrm>
            <a:off x="239772" y="191872"/>
            <a:ext cx="8186857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(</a:t>
            </a:r>
            <a:r>
              <a:rPr kumimoji="0" lang="ko-KR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무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)</a:t>
            </a:r>
            <a:r>
              <a:rPr kumimoji="0" lang="ko-KR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흥국생명 다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(</a:t>
            </a:r>
            <a:r>
              <a:rPr kumimoji="0" lang="ko-KR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多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)</a:t>
            </a:r>
            <a:r>
              <a:rPr kumimoji="0" lang="ko-KR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사랑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THE</a:t>
            </a:r>
            <a:r>
              <a:rPr kumimoji="0" lang="ko-KR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간편건강보험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(</a:t>
            </a:r>
            <a:r>
              <a:rPr kumimoji="0" lang="ko-KR" altLang="en-US" sz="3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갱신형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)</a:t>
            </a:r>
            <a:endParaRPr kumimoji="0" lang="ko-KR" altLang="en-US" sz="3000" b="0" i="0" u="none" strike="noStrike" kern="1200" cap="none" spc="0" normalizeH="0" baseline="0" noProof="0" dirty="0">
              <a:ln>
                <a:noFill/>
              </a:ln>
              <a:solidFill>
                <a:srgbClr val="2D1264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cs typeface="+mj-cs"/>
              <a:sym typeface="맑은 고딕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39865" y="1092200"/>
            <a:ext cx="11952136" cy="84756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t">
            <a:spAutoFit/>
          </a:bodyPr>
          <a:lstStyle/>
          <a:p>
            <a:pPr marL="0" marR="0" lvl="0" indent="0" algn="ctr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3.5.5 </a:t>
            </a:r>
            <a:r>
              <a:rPr kumimoji="0" lang="ko-KR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기존 상품 比</a:t>
            </a:r>
            <a:r>
              <a:rPr kumimoji="0" lang="ko-KR" alt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 </a:t>
            </a:r>
            <a:r>
              <a:rPr kumimoji="0" lang="ko-KR" alt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고지는 간편하게</a:t>
            </a:r>
            <a:r>
              <a:rPr kumimoji="0" lang="en-US" altLang="ko-KR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! </a:t>
            </a:r>
            <a:r>
              <a:rPr kumimoji="0" lang="ko-KR" alt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보험료는 저렴하게</a:t>
            </a:r>
            <a:r>
              <a:rPr kumimoji="0" lang="en-US" altLang="ko-KR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!</a:t>
            </a:r>
            <a:endParaRPr kumimoji="0" lang="ko-KR" altLang="en-US" sz="4400" b="0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cs typeface="+mj-cs"/>
              <a:sym typeface="맑은 고딕"/>
            </a:endParaRPr>
          </a:p>
        </p:txBody>
      </p:sp>
      <p:graphicFrame>
        <p:nvGraphicFramePr>
          <p:cNvPr id="8" name="표 7"/>
          <p:cNvGraphicFramePr>
            <a:graphicFrameLocks noGrp="1"/>
          </p:cNvGraphicFramePr>
          <p:nvPr>
            <p:extLst/>
          </p:nvPr>
        </p:nvGraphicFramePr>
        <p:xfrm>
          <a:off x="428359" y="2459430"/>
          <a:ext cx="11441128" cy="37902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54541">
                  <a:extLst>
                    <a:ext uri="{9D8B030D-6E8A-4147-A177-3AD203B41FA5}">
                      <a16:colId xmlns:a16="http://schemas.microsoft.com/office/drawing/2014/main" val="1806940733"/>
                    </a:ext>
                  </a:extLst>
                </a:gridCol>
                <a:gridCol w="1270000">
                  <a:extLst>
                    <a:ext uri="{9D8B030D-6E8A-4147-A177-3AD203B41FA5}">
                      <a16:colId xmlns:a16="http://schemas.microsoft.com/office/drawing/2014/main" val="3519974594"/>
                    </a:ext>
                  </a:extLst>
                </a:gridCol>
                <a:gridCol w="3105150">
                  <a:extLst>
                    <a:ext uri="{9D8B030D-6E8A-4147-A177-3AD203B41FA5}">
                      <a16:colId xmlns:a16="http://schemas.microsoft.com/office/drawing/2014/main" val="126454794"/>
                    </a:ext>
                  </a:extLst>
                </a:gridCol>
                <a:gridCol w="3105150">
                  <a:extLst>
                    <a:ext uri="{9D8B030D-6E8A-4147-A177-3AD203B41FA5}">
                      <a16:colId xmlns:a16="http://schemas.microsoft.com/office/drawing/2014/main" val="1793843858"/>
                    </a:ext>
                  </a:extLst>
                </a:gridCol>
                <a:gridCol w="1506287">
                  <a:extLst>
                    <a:ext uri="{9D8B030D-6E8A-4147-A177-3AD203B41FA5}">
                      <a16:colId xmlns:a16="http://schemas.microsoft.com/office/drawing/2014/main" val="464095112"/>
                    </a:ext>
                  </a:extLst>
                </a:gridCol>
              </a:tblGrid>
              <a:tr h="798842">
                <a:tc>
                  <a:txBody>
                    <a:bodyPr/>
                    <a:lstStyle/>
                    <a:p>
                      <a:pPr marL="0" marR="0" indent="0" algn="ctr" defTabSz="914400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800" b="1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구분</a:t>
                      </a:r>
                      <a:endParaRPr lang="ko-KR" altLang="en-US" sz="1800" b="1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uFillTx/>
                        <a:latin typeface="흥국씨앗 L" panose="020B0303000000000000" pitchFamily="50" charset="-127"/>
                        <a:ea typeface="흥국씨앗 L" panose="020B0303000000000000" pitchFamily="50" charset="-127"/>
                        <a:cs typeface="+mn-cs"/>
                        <a:sym typeface="KoPubWorld돋움체 Bold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800" b="1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가입금액</a:t>
                      </a:r>
                      <a:endParaRPr lang="ko-KR" altLang="en-US" sz="1800" b="1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uFillTx/>
                        <a:latin typeface="흥국씨앗 L" panose="020B0303000000000000" pitchFamily="50" charset="-127"/>
                        <a:ea typeface="흥국씨앗 L" panose="020B0303000000000000" pitchFamily="50" charset="-127"/>
                        <a:cs typeface="+mn-cs"/>
                        <a:sym typeface="KoPubWorld돋움체 Bold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800" b="1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기존 </a:t>
                      </a:r>
                      <a:r>
                        <a:rPr lang="en-US" altLang="ko-KR" sz="1800" b="1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3.5.5 </a:t>
                      </a:r>
                      <a:r>
                        <a:rPr lang="ko-KR" altLang="en-US" sz="1800" b="1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간편건강보험</a:t>
                      </a:r>
                      <a:endParaRPr lang="en-US" altLang="ko-KR" sz="1800" b="1" i="0" u="none" strike="noStrike" cap="none" spc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uFillTx/>
                        <a:latin typeface="흥국씨앗 L" panose="020B0303000000000000" pitchFamily="50" charset="-127"/>
                        <a:ea typeface="흥국씨앗 L" panose="020B0303000000000000" pitchFamily="50" charset="-127"/>
                        <a:cs typeface="+mn-cs"/>
                        <a:sym typeface="KoPubWorld돋움체 Bold"/>
                      </a:endParaRPr>
                    </a:p>
                    <a:p>
                      <a:pPr marL="0" marR="0" indent="0" algn="ctr" defTabSz="914400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ko-KR" sz="1800" b="1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(</a:t>
                      </a:r>
                      <a:r>
                        <a:rPr lang="ko-KR" altLang="en-US" sz="1800" b="1" i="0" u="none" strike="noStrike" cap="none" spc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갱신형</a:t>
                      </a:r>
                      <a:r>
                        <a:rPr lang="en-US" altLang="ko-KR" sz="1800" b="1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)</a:t>
                      </a:r>
                      <a:endParaRPr lang="ko-KR" altLang="en-US" sz="1800" b="1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uFillTx/>
                        <a:latin typeface="흥국씨앗 L" panose="020B0303000000000000" pitchFamily="50" charset="-127"/>
                        <a:ea typeface="흥국씨앗 L" panose="020B0303000000000000" pitchFamily="50" charset="-127"/>
                        <a:cs typeface="+mn-cs"/>
                        <a:sym typeface="KoPubWorld돋움체 Bold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ko-KR" sz="1800" b="1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New!</a:t>
                      </a:r>
                    </a:p>
                    <a:p>
                      <a:pPr marL="0" marR="0" indent="0" algn="ctr" defTabSz="914400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800" b="1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다</a:t>
                      </a:r>
                      <a:r>
                        <a:rPr lang="en-US" altLang="ko-KR" sz="1800" b="1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(</a:t>
                      </a:r>
                      <a:r>
                        <a:rPr lang="ko-KR" altLang="en-US" sz="1800" b="1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多</a:t>
                      </a:r>
                      <a:r>
                        <a:rPr lang="en-US" altLang="ko-KR" sz="1800" b="1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)</a:t>
                      </a:r>
                      <a:r>
                        <a:rPr lang="ko-KR" altLang="en-US" sz="1800" b="1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사랑</a:t>
                      </a:r>
                      <a:r>
                        <a:rPr lang="en-US" altLang="ko-KR" sz="1800" b="1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THE</a:t>
                      </a:r>
                      <a:r>
                        <a:rPr lang="ko-KR" altLang="en-US" sz="1800" b="1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간편건강보험</a:t>
                      </a:r>
                      <a:endParaRPr lang="en-US" altLang="ko-KR" sz="1800" b="1" i="0" u="none" strike="noStrike" cap="none" spc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uFillTx/>
                        <a:latin typeface="흥국씨앗 L" panose="020B0303000000000000" pitchFamily="50" charset="-127"/>
                        <a:ea typeface="흥국씨앗 L" panose="020B0303000000000000" pitchFamily="50" charset="-127"/>
                        <a:cs typeface="+mn-cs"/>
                        <a:sym typeface="KoPubWorld돋움체 Bold"/>
                      </a:endParaRPr>
                    </a:p>
                    <a:p>
                      <a:pPr marL="0" marR="0" indent="0" algn="ctr" defTabSz="914400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ko-KR" sz="1800" b="1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(</a:t>
                      </a:r>
                      <a:r>
                        <a:rPr lang="ko-KR" altLang="en-US" sz="1800" b="1" i="0" u="none" strike="noStrike" cap="none" spc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갱신형</a:t>
                      </a:r>
                      <a:r>
                        <a:rPr lang="en-US" altLang="ko-KR" sz="1800" b="1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)</a:t>
                      </a:r>
                      <a:endParaRPr lang="ko-KR" altLang="en-US" sz="1800" b="1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uFillTx/>
                        <a:latin typeface="흥국씨앗 L" panose="020B0303000000000000" pitchFamily="50" charset="-127"/>
                        <a:ea typeface="흥국씨앗 L" panose="020B0303000000000000" pitchFamily="50" charset="-127"/>
                        <a:cs typeface="+mn-cs"/>
                        <a:sym typeface="KoPubWorld돋움체 Bold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800" b="1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비고</a:t>
                      </a:r>
                      <a:endParaRPr lang="ko-KR" altLang="en-US" sz="1800" b="1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uFillTx/>
                        <a:latin typeface="흥국씨앗 L" panose="020B0303000000000000" pitchFamily="50" charset="-127"/>
                        <a:ea typeface="흥국씨앗 L" panose="020B0303000000000000" pitchFamily="50" charset="-127"/>
                        <a:cs typeface="+mn-cs"/>
                        <a:sym typeface="KoPubWorld돋움체 Bold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FF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51856631"/>
                  </a:ext>
                </a:extLst>
              </a:tr>
              <a:tr h="479305">
                <a:tc gridSpan="2">
                  <a:txBody>
                    <a:bodyPr/>
                    <a:lstStyle/>
                    <a:p>
                      <a:pPr marL="0" marR="0" indent="0" algn="ctr" defTabSz="914400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800" b="1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고지사항</a:t>
                      </a:r>
                      <a:endParaRPr lang="ko-KR" altLang="en-US" sz="1800" b="1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uFillTx/>
                        <a:latin typeface="흥국씨앗 L" panose="020B0303000000000000" pitchFamily="50" charset="-127"/>
                        <a:ea typeface="흥국씨앗 L" panose="020B0303000000000000" pitchFamily="50" charset="-127"/>
                        <a:cs typeface="+mn-cs"/>
                        <a:sym typeface="KoPubWorld돋움체 Bold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b="1" spc="0" dirty="0"/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ko-KR" sz="18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3.5.5 </a:t>
                      </a:r>
                      <a:r>
                        <a:rPr lang="ko-KR" altLang="en-US" sz="1800" b="0" i="0" u="none" strike="noStrike" cap="none" spc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간편고지</a:t>
                      </a:r>
                      <a:endParaRPr lang="ko-KR" altLang="en-US" sz="1800" b="0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uFillTx/>
                        <a:latin typeface="흥국씨앗 L" panose="020B0303000000000000" pitchFamily="50" charset="-127"/>
                        <a:ea typeface="흥국씨앗 L" panose="020B0303000000000000" pitchFamily="50" charset="-127"/>
                        <a:cs typeface="+mn-cs"/>
                        <a:sym typeface="KoPubWorld돋움체 Bold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ko-KR" sz="2000" b="1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2.5.5 </a:t>
                      </a:r>
                      <a:r>
                        <a:rPr lang="ko-KR" altLang="en-US" sz="2000" b="1" i="0" u="none" strike="noStrike" cap="none" spc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간편고지</a:t>
                      </a:r>
                      <a:endParaRPr lang="ko-KR" altLang="en-US" sz="2000" b="1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uFillTx/>
                        <a:latin typeface="흥국씨앗 L" panose="020B0303000000000000" pitchFamily="50" charset="-127"/>
                        <a:ea typeface="흥국씨앗 L" panose="020B0303000000000000" pitchFamily="50" charset="-127"/>
                        <a:cs typeface="+mn-cs"/>
                        <a:sym typeface="KoPubWorld돋움체 Bold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800" b="1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고지 간소화</a:t>
                      </a:r>
                      <a:endParaRPr lang="ko-KR" altLang="en-US" sz="1800" b="1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uFillTx/>
                        <a:latin typeface="흥국씨앗 L" panose="020B0303000000000000" pitchFamily="50" charset="-127"/>
                        <a:ea typeface="흥국씨앗 L" panose="020B0303000000000000" pitchFamily="50" charset="-127"/>
                        <a:cs typeface="+mn-cs"/>
                        <a:sym typeface="KoPubWorld돋움체 Bold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FF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25152432"/>
                  </a:ext>
                </a:extLst>
              </a:tr>
              <a:tr h="479305">
                <a:tc>
                  <a:txBody>
                    <a:bodyPr/>
                    <a:lstStyle/>
                    <a:p>
                      <a:pPr marL="0" marR="0" indent="0" algn="ctr" defTabSz="914400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800" b="1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일반암진단비</a:t>
                      </a:r>
                      <a:endParaRPr lang="ko-KR" altLang="en-US" sz="1800" b="1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uFillTx/>
                        <a:latin typeface="흥국씨앗 L" panose="020B0303000000000000" pitchFamily="50" charset="-127"/>
                        <a:ea typeface="흥국씨앗 L" panose="020B0303000000000000" pitchFamily="50" charset="-127"/>
                        <a:cs typeface="+mn-cs"/>
                        <a:sym typeface="KoPubWorld돋움체 Bold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ko-KR" sz="18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1,000</a:t>
                      </a:r>
                      <a:r>
                        <a:rPr lang="ko-KR" altLang="en-US" sz="18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만원</a:t>
                      </a:r>
                      <a:endParaRPr lang="ko-KR" altLang="en-US" sz="1800" b="0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uFillTx/>
                        <a:latin typeface="흥국씨앗 L" panose="020B0303000000000000" pitchFamily="50" charset="-127"/>
                        <a:ea typeface="흥국씨앗 L" panose="020B0303000000000000" pitchFamily="50" charset="-127"/>
                        <a:cs typeface="+mn-cs"/>
                        <a:sym typeface="KoPubWorld돋움체 Bold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ko-KR" sz="18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31,500</a:t>
                      </a:r>
                      <a:endParaRPr lang="ko-KR" altLang="en-US" sz="1800" b="0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uFillTx/>
                        <a:latin typeface="흥국씨앗 L" panose="020B0303000000000000" pitchFamily="50" charset="-127"/>
                        <a:ea typeface="흥국씨앗 L" panose="020B0303000000000000" pitchFamily="50" charset="-127"/>
                        <a:cs typeface="+mn-cs"/>
                        <a:sym typeface="KoPubWorld돋움체 Bold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ko-KR" sz="1800" b="1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26,900</a:t>
                      </a:r>
                      <a:endParaRPr lang="ko-KR" altLang="en-US" sz="1800" b="1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uFillTx/>
                        <a:latin typeface="흥국씨앗 L" panose="020B0303000000000000" pitchFamily="50" charset="-127"/>
                        <a:ea typeface="흥국씨앗 L" panose="020B0303000000000000" pitchFamily="50" charset="-127"/>
                        <a:cs typeface="+mn-cs"/>
                        <a:sym typeface="KoPubWorld돋움체 Bold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fontAlgn="ctr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ko-KR" sz="1800" b="1" i="0" u="none" strike="noStrike" cap="none" spc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-14.6%</a:t>
                      </a: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FF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6557840"/>
                  </a:ext>
                </a:extLst>
              </a:tr>
              <a:tr h="479305">
                <a:tc>
                  <a:txBody>
                    <a:bodyPr/>
                    <a:lstStyle/>
                    <a:p>
                      <a:pPr marL="0" marR="0" indent="0" algn="ctr" defTabSz="914400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800" b="1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소액암진단비</a:t>
                      </a:r>
                      <a:endParaRPr lang="ko-KR" altLang="en-US" sz="1800" b="1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uFillTx/>
                        <a:latin typeface="흥국씨앗 L" panose="020B0303000000000000" pitchFamily="50" charset="-127"/>
                        <a:ea typeface="흥국씨앗 L" panose="020B0303000000000000" pitchFamily="50" charset="-127"/>
                        <a:cs typeface="+mn-cs"/>
                        <a:sym typeface="KoPubWorld돋움체 Bold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ko-KR" sz="18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100</a:t>
                      </a:r>
                      <a:r>
                        <a:rPr lang="ko-KR" altLang="en-US" sz="18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만원</a:t>
                      </a:r>
                      <a:endParaRPr lang="ko-KR" altLang="en-US" sz="1800" b="0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uFillTx/>
                        <a:latin typeface="흥국씨앗 L" panose="020B0303000000000000" pitchFamily="50" charset="-127"/>
                        <a:ea typeface="흥국씨앗 L" panose="020B0303000000000000" pitchFamily="50" charset="-127"/>
                        <a:cs typeface="+mn-cs"/>
                        <a:sym typeface="KoPubWorld돋움체 Bold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ko-KR" sz="18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280</a:t>
                      </a:r>
                      <a:endParaRPr lang="ko-KR" altLang="en-US" sz="1800" b="0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uFillTx/>
                        <a:latin typeface="흥국씨앗 L" panose="020B0303000000000000" pitchFamily="50" charset="-127"/>
                        <a:ea typeface="흥국씨앗 L" panose="020B0303000000000000" pitchFamily="50" charset="-127"/>
                        <a:cs typeface="+mn-cs"/>
                        <a:sym typeface="KoPubWorld돋움체 Bold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ko-KR" sz="1800" b="1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260</a:t>
                      </a:r>
                      <a:endParaRPr lang="ko-KR" altLang="en-US" sz="1800" b="1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uFillTx/>
                        <a:latin typeface="흥국씨앗 L" panose="020B0303000000000000" pitchFamily="50" charset="-127"/>
                        <a:ea typeface="흥국씨앗 L" panose="020B0303000000000000" pitchFamily="50" charset="-127"/>
                        <a:cs typeface="+mn-cs"/>
                        <a:sym typeface="KoPubWorld돋움체 Bold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fontAlgn="ctr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ko-KR" sz="1800" b="1" i="0" u="none" strike="noStrike" cap="none" spc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-7.1%</a:t>
                      </a: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FF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71658524"/>
                  </a:ext>
                </a:extLst>
              </a:tr>
              <a:tr h="479305">
                <a:tc>
                  <a:txBody>
                    <a:bodyPr/>
                    <a:lstStyle/>
                    <a:p>
                      <a:pPr marL="0" marR="0" indent="0" algn="ctr" defTabSz="914400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800" b="1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뇌혈관질환진단비</a:t>
                      </a:r>
                      <a:endParaRPr lang="ko-KR" altLang="en-US" sz="1800" b="1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uFillTx/>
                        <a:latin typeface="흥국씨앗 L" panose="020B0303000000000000" pitchFamily="50" charset="-127"/>
                        <a:ea typeface="흥국씨앗 L" panose="020B0303000000000000" pitchFamily="50" charset="-127"/>
                        <a:cs typeface="+mn-cs"/>
                        <a:sym typeface="KoPubWorld돋움체 Bold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ko-KR" sz="18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1,000</a:t>
                      </a:r>
                      <a:r>
                        <a:rPr lang="ko-KR" altLang="en-US" sz="18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만원</a:t>
                      </a:r>
                      <a:endParaRPr lang="ko-KR" altLang="en-US" sz="1800" b="0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uFillTx/>
                        <a:latin typeface="흥국씨앗 L" panose="020B0303000000000000" pitchFamily="50" charset="-127"/>
                        <a:ea typeface="흥국씨앗 L" panose="020B0303000000000000" pitchFamily="50" charset="-127"/>
                        <a:cs typeface="+mn-cs"/>
                        <a:sym typeface="KoPubWorld돋움체 Bold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ko-KR" sz="18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19,500</a:t>
                      </a:r>
                      <a:endParaRPr lang="ko-KR" altLang="en-US" sz="1800" b="0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uFillTx/>
                        <a:latin typeface="흥국씨앗 L" panose="020B0303000000000000" pitchFamily="50" charset="-127"/>
                        <a:ea typeface="흥국씨앗 L" panose="020B0303000000000000" pitchFamily="50" charset="-127"/>
                        <a:cs typeface="+mn-cs"/>
                        <a:sym typeface="KoPubWorld돋움체 Bold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ko-KR" sz="1800" b="1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18,100</a:t>
                      </a:r>
                      <a:endParaRPr lang="ko-KR" altLang="en-US" sz="1800" b="1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uFillTx/>
                        <a:latin typeface="흥국씨앗 L" panose="020B0303000000000000" pitchFamily="50" charset="-127"/>
                        <a:ea typeface="흥국씨앗 L" panose="020B0303000000000000" pitchFamily="50" charset="-127"/>
                        <a:cs typeface="+mn-cs"/>
                        <a:sym typeface="KoPubWorld돋움체 Bold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fontAlgn="ctr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ko-KR" sz="1800" b="1" i="0" u="none" strike="noStrike" cap="none" spc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-7.2%</a:t>
                      </a: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FF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9753698"/>
                  </a:ext>
                </a:extLst>
              </a:tr>
              <a:tr h="479305">
                <a:tc>
                  <a:txBody>
                    <a:bodyPr/>
                    <a:lstStyle/>
                    <a:p>
                      <a:pPr marL="0" marR="0" indent="0" algn="ctr" defTabSz="914400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800" b="1" i="0" u="none" strike="noStrike" cap="none" spc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허혈심장질환진단비</a:t>
                      </a:r>
                      <a:endParaRPr lang="ko-KR" altLang="en-US" sz="1800" b="1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uFillTx/>
                        <a:latin typeface="흥국씨앗 L" panose="020B0303000000000000" pitchFamily="50" charset="-127"/>
                        <a:ea typeface="흥국씨앗 L" panose="020B0303000000000000" pitchFamily="50" charset="-127"/>
                        <a:cs typeface="+mn-cs"/>
                        <a:sym typeface="KoPubWorld돋움체 Bold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ko-KR" sz="18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1,000</a:t>
                      </a:r>
                      <a:r>
                        <a:rPr lang="ko-KR" altLang="en-US" sz="18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만원</a:t>
                      </a:r>
                      <a:endParaRPr lang="ko-KR" altLang="en-US" sz="1800" b="0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uFillTx/>
                        <a:latin typeface="흥국씨앗 L" panose="020B0303000000000000" pitchFamily="50" charset="-127"/>
                        <a:ea typeface="흥국씨앗 L" panose="020B0303000000000000" pitchFamily="50" charset="-127"/>
                        <a:cs typeface="+mn-cs"/>
                        <a:sym typeface="KoPubWorld돋움체 Bold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ko-KR" sz="18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9,700</a:t>
                      </a:r>
                      <a:endParaRPr lang="ko-KR" altLang="en-US" sz="1800" b="0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uFillTx/>
                        <a:latin typeface="흥국씨앗 L" panose="020B0303000000000000" pitchFamily="50" charset="-127"/>
                        <a:ea typeface="흥국씨앗 L" panose="020B0303000000000000" pitchFamily="50" charset="-127"/>
                        <a:cs typeface="+mn-cs"/>
                        <a:sym typeface="KoPubWorld돋움체 Bold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ko-KR" sz="1800" b="1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8,300</a:t>
                      </a:r>
                      <a:endParaRPr lang="ko-KR" altLang="en-US" sz="1800" b="1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uFillTx/>
                        <a:latin typeface="흥국씨앗 L" panose="020B0303000000000000" pitchFamily="50" charset="-127"/>
                        <a:ea typeface="흥국씨앗 L" panose="020B0303000000000000" pitchFamily="50" charset="-127"/>
                        <a:cs typeface="+mn-cs"/>
                        <a:sym typeface="KoPubWorld돋움체 Bold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fontAlgn="ctr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ko-KR" sz="1800" b="1" i="0" u="none" strike="noStrike" cap="none" spc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-14.4%</a:t>
                      </a: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FF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1555027"/>
                  </a:ext>
                </a:extLst>
              </a:tr>
              <a:tr h="479305">
                <a:tc>
                  <a:txBody>
                    <a:bodyPr/>
                    <a:lstStyle/>
                    <a:p>
                      <a:pPr marL="0" marR="0" indent="0" algn="ctr" defTabSz="914400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800" b="1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질병수술비</a:t>
                      </a:r>
                      <a:endParaRPr lang="ko-KR" altLang="en-US" sz="1800" b="1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uFillTx/>
                        <a:latin typeface="흥국씨앗 L" panose="020B0303000000000000" pitchFamily="50" charset="-127"/>
                        <a:ea typeface="흥국씨앗 L" panose="020B0303000000000000" pitchFamily="50" charset="-127"/>
                        <a:cs typeface="+mn-cs"/>
                        <a:sym typeface="KoPubWorld돋움체 Bold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ko-KR" sz="18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10</a:t>
                      </a:r>
                      <a:r>
                        <a:rPr lang="ko-KR" altLang="en-US" sz="18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만원</a:t>
                      </a:r>
                      <a:endParaRPr lang="ko-KR" altLang="en-US" sz="1800" b="0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uFillTx/>
                        <a:latin typeface="흥국씨앗 L" panose="020B0303000000000000" pitchFamily="50" charset="-127"/>
                        <a:ea typeface="흥국씨앗 L" panose="020B0303000000000000" pitchFamily="50" charset="-127"/>
                        <a:cs typeface="+mn-cs"/>
                        <a:sym typeface="KoPubWorld돋움체 Bold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ko-KR" sz="18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2,293</a:t>
                      </a:r>
                      <a:endParaRPr lang="ko-KR" altLang="en-US" sz="1800" b="0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uFillTx/>
                        <a:latin typeface="흥국씨앗 L" panose="020B0303000000000000" pitchFamily="50" charset="-127"/>
                        <a:ea typeface="흥국씨앗 L" panose="020B0303000000000000" pitchFamily="50" charset="-127"/>
                        <a:cs typeface="+mn-cs"/>
                        <a:sym typeface="KoPubWorld돋움체 Bold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ko-KR" sz="1800" b="1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2,086</a:t>
                      </a:r>
                      <a:endParaRPr lang="ko-KR" altLang="en-US" sz="1800" b="1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uFillTx/>
                        <a:latin typeface="흥국씨앗 L" panose="020B0303000000000000" pitchFamily="50" charset="-127"/>
                        <a:ea typeface="흥국씨앗 L" panose="020B0303000000000000" pitchFamily="50" charset="-127"/>
                        <a:cs typeface="+mn-cs"/>
                        <a:sym typeface="KoPubWorld돋움체 Bold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fontAlgn="ctr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ko-KR" sz="1800" b="1" i="0" u="none" strike="noStrike" cap="none" spc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uFillTx/>
                          <a:latin typeface="흥국씨앗 L" panose="020B0303000000000000" pitchFamily="50" charset="-127"/>
                          <a:ea typeface="흥국씨앗 L" panose="020B0303000000000000" pitchFamily="50" charset="-127"/>
                          <a:cs typeface="+mn-cs"/>
                          <a:sym typeface="KoPubWorld돋움체 Bold"/>
                        </a:rPr>
                        <a:t>-9.0%</a:t>
                      </a: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FF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02489205"/>
                  </a:ext>
                </a:extLst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89566" y="1981200"/>
            <a:ext cx="11727222" cy="4782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t">
            <a:spAutoFit/>
          </a:bodyPr>
          <a:lstStyle/>
          <a:p>
            <a:pPr marL="0" marR="0" lvl="0" indent="0" algn="l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▶</a:t>
            </a: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60</a:t>
            </a:r>
            <a:r>
              <a:rPr kumimoji="0" lang="ko-KR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세 남</a:t>
            </a: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, 20</a:t>
            </a:r>
            <a:r>
              <a:rPr kumimoji="0" lang="ko-KR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년 </a:t>
            </a:r>
            <a:r>
              <a:rPr kumimoji="0" lang="ko-KR" alt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갱신형</a:t>
            </a: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, </a:t>
            </a:r>
            <a:r>
              <a:rPr kumimoji="0" lang="ko-KR" alt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납입면제미적용형</a:t>
            </a:r>
            <a:r>
              <a:rPr kumimoji="0" lang="ko-KR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 기준</a:t>
            </a:r>
            <a:endParaRPr kumimoji="0" lang="ko-KR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cs typeface="+mj-cs"/>
              <a:sym typeface="맑은 고딕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0634" y="6286057"/>
            <a:ext cx="80536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*</a:t>
            </a:r>
            <a:r>
              <a:rPr kumimoji="0" lang="ko-KR" altLang="en-US" sz="9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갱신형상품</a:t>
            </a:r>
            <a:r>
              <a:rPr kumimoji="0" lang="ko-KR" alt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 및 갱신형특약의 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경우 </a:t>
            </a:r>
            <a:r>
              <a:rPr kumimoji="0" lang="ko-KR" altLang="en-US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갱신시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 보험료가 인상될 수 있습니다</a:t>
            </a: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. 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각 </a:t>
            </a:r>
            <a:r>
              <a:rPr kumimoji="0" lang="ko-KR" altLang="en-US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해당특약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 가입시 보장이며 기타 자세한 사항은 약관 및 </a:t>
            </a:r>
            <a:r>
              <a:rPr kumimoji="0" lang="ko-KR" altLang="en-US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상품설명서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 참조 바랍니다</a:t>
            </a: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.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경기천년제목 Medium" panose="02020603020101020101" pitchFamily="18" charset="-127"/>
              <a:ea typeface="경기천년제목 Medium" panose="02020603020101020101" pitchFamily="18" charset="-127"/>
              <a:cs typeface="Helvetica"/>
              <a:sym typeface="맑은 고딕"/>
            </a:endParaRP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latinLnBrk="0" hangingPunct="0"/>
            <a:fld id="{86CB4B4D-7CA3-9044-876B-883B54F8677D}" type="slidenum">
              <a:rPr lang="en-US" altLang="ko-KR" kern="0" smtClean="0">
                <a:solidFill>
                  <a:srgbClr val="222222"/>
                </a:solidFill>
              </a:rPr>
              <a:pPr latinLnBrk="0" hangingPunct="0"/>
              <a:t>6</a:t>
            </a:fld>
            <a:r>
              <a:rPr lang="en-US" altLang="ko-KR" kern="0" smtClean="0">
                <a:solidFill>
                  <a:srgbClr val="222222"/>
                </a:solidFill>
              </a:rPr>
              <a:t>/22</a:t>
            </a:r>
            <a:endParaRPr lang="en-US" altLang="ko-KR" kern="0" dirty="0">
              <a:solidFill>
                <a:srgbClr val="22222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2200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dissolve/>
      </p:transition>
    </mc:Choice>
    <mc:Fallback xmlns:a14="http://schemas.microsoft.com/office/drawing/2010/main" xmlns:m="http://schemas.openxmlformats.org/officeDocument/2006/math" xmlns="">
      <p:transition spd="fast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모서리가 둥근 직사각형"/>
          <p:cNvSpPr/>
          <p:nvPr/>
        </p:nvSpPr>
        <p:spPr>
          <a:xfrm>
            <a:off x="214372" y="2797260"/>
            <a:ext cx="3750702" cy="2438316"/>
          </a:xfrm>
          <a:prstGeom prst="roundRect">
            <a:avLst>
              <a:gd name="adj" fmla="val 3691"/>
            </a:avLst>
          </a:prstGeom>
          <a:noFill/>
          <a:ln w="28575" cap="flat">
            <a:solidFill>
              <a:srgbClr val="7030A0"/>
            </a:solidFill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400" spc="-300">
                <a:solidFill>
                  <a:srgbClr val="FFFFFF"/>
                </a:solidFill>
                <a:latin typeface="배달의민족 한나는 열한살 OTF"/>
                <a:ea typeface="배달의민족 한나는 열한살 OTF"/>
                <a:cs typeface="배달의민족 한나는 열한살 OTF"/>
                <a:sym typeface="배달의민족 한나는 열한살 OTF"/>
              </a:defRPr>
            </a:pPr>
            <a:endParaRPr kumimoji="0" sz="4800" b="0" i="0" u="none" strike="noStrike" kern="1200" cap="none" spc="-30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경기천년제목 Bold" panose="02020803020101020101" pitchFamily="18" charset="-127"/>
              <a:ea typeface="경기천년제목 Bold" panose="02020803020101020101" pitchFamily="18" charset="-127"/>
              <a:sym typeface="배달의민족 한나는 열한살 OTF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239772" y="191872"/>
            <a:ext cx="8186857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(</a:t>
            </a:r>
            <a:r>
              <a:rPr kumimoji="0" lang="ko-KR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무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)</a:t>
            </a:r>
            <a:r>
              <a:rPr kumimoji="0" lang="ko-KR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흥국생명 다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(</a:t>
            </a:r>
            <a:r>
              <a:rPr kumimoji="0" lang="ko-KR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多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)</a:t>
            </a:r>
            <a:r>
              <a:rPr kumimoji="0" lang="ko-KR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사랑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THE</a:t>
            </a:r>
            <a:r>
              <a:rPr kumimoji="0" lang="ko-KR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간편건강보험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(</a:t>
            </a:r>
            <a:r>
              <a:rPr kumimoji="0" lang="ko-KR" altLang="en-US" sz="3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갱신형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)</a:t>
            </a:r>
            <a:endParaRPr kumimoji="0" lang="ko-KR" altLang="en-US" sz="3000" b="0" i="0" u="none" strike="noStrike" kern="1200" cap="none" spc="0" normalizeH="0" baseline="0" noProof="0" dirty="0">
              <a:ln>
                <a:noFill/>
              </a:ln>
              <a:solidFill>
                <a:srgbClr val="2D1264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cs typeface="+mj-cs"/>
              <a:sym typeface="맑은 고딕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4300" y="1117600"/>
            <a:ext cx="11912600" cy="66289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t">
            <a:spAutoFit/>
          </a:bodyPr>
          <a:lstStyle/>
          <a:p>
            <a:pPr marL="0" marR="0" lvl="0" indent="0" algn="ctr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New! </a:t>
            </a:r>
            <a:r>
              <a:rPr kumimoji="0" lang="ko-KR" alt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다</a:t>
            </a:r>
            <a:r>
              <a:rPr kumimoji="0" lang="en-US" altLang="ko-K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(</a:t>
            </a:r>
            <a:r>
              <a:rPr kumimoji="0" lang="ko-KR" alt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多</a:t>
            </a:r>
            <a:r>
              <a:rPr kumimoji="0" lang="en-US" altLang="ko-K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)</a:t>
            </a:r>
            <a:r>
              <a:rPr kumimoji="0" lang="ko-KR" alt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사랑</a:t>
            </a:r>
            <a:r>
              <a:rPr kumimoji="0" lang="en-US" altLang="ko-K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THE</a:t>
            </a:r>
            <a:r>
              <a:rPr kumimoji="0" lang="ko-KR" alt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간편건강보험</a:t>
            </a:r>
            <a:r>
              <a:rPr kumimoji="0" lang="ko-KR" alt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의 </a:t>
            </a:r>
            <a:r>
              <a:rPr kumimoji="0" lang="en-US" altLang="ko-K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Point!</a:t>
            </a:r>
            <a:endParaRPr kumimoji="0" lang="ko-KR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cs typeface="+mj-cs"/>
              <a:sym typeface="맑은 고딕"/>
            </a:endParaRPr>
          </a:p>
        </p:txBody>
      </p:sp>
      <p:sp>
        <p:nvSpPr>
          <p:cNvPr id="19" name="모서리가 둥근 직사각형"/>
          <p:cNvSpPr/>
          <p:nvPr/>
        </p:nvSpPr>
        <p:spPr>
          <a:xfrm>
            <a:off x="214372" y="1865761"/>
            <a:ext cx="3750702" cy="759964"/>
          </a:xfrm>
          <a:prstGeom prst="roundRect">
            <a:avLst>
              <a:gd name="adj" fmla="val 3691"/>
            </a:avLst>
          </a:prstGeom>
          <a:solidFill>
            <a:srgbClr val="00B0F0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400" spc="-300">
                <a:solidFill>
                  <a:srgbClr val="FFFFFF"/>
                </a:solidFill>
                <a:latin typeface="배달의민족 한나는 열한살 OTF"/>
                <a:ea typeface="배달의민족 한나는 열한살 OTF"/>
                <a:cs typeface="배달의민족 한나는 열한살 OTF"/>
                <a:sym typeface="배달의민족 한나는 열한살 OTF"/>
              </a:defRPr>
            </a:pPr>
            <a:endParaRPr kumimoji="0" sz="4400" b="0" i="0" u="none" strike="noStrike" kern="1200" cap="none" spc="-30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경기천년제목 Bold" panose="02020803020101020101" pitchFamily="18" charset="-127"/>
              <a:ea typeface="경기천년제목 Bold" panose="02020803020101020101" pitchFamily="18" charset="-127"/>
              <a:sym typeface="배달의민족 한나는 열한살 OTF"/>
            </a:endParaRPr>
          </a:p>
        </p:txBody>
      </p:sp>
      <p:cxnSp>
        <p:nvCxnSpPr>
          <p:cNvPr id="23" name="직선 연결선 22"/>
          <p:cNvCxnSpPr/>
          <p:nvPr/>
        </p:nvCxnSpPr>
        <p:spPr>
          <a:xfrm>
            <a:off x="1068410" y="2556361"/>
            <a:ext cx="1948820" cy="0"/>
          </a:xfrm>
          <a:prstGeom prst="line">
            <a:avLst/>
          </a:prstGeom>
          <a:noFill/>
          <a:ln w="76200" cap="flat">
            <a:solidFill>
              <a:srgbClr val="FFFFFF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7" name="TextBox 6"/>
          <p:cNvSpPr txBox="1"/>
          <p:nvPr/>
        </p:nvSpPr>
        <p:spPr>
          <a:xfrm>
            <a:off x="447753" y="1905205"/>
            <a:ext cx="3311448" cy="66289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t">
            <a:spAutoFit/>
          </a:bodyPr>
          <a:lstStyle/>
          <a:p>
            <a:pPr marL="0" marR="0" lvl="0" indent="0" algn="ctr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납입면제 강화</a:t>
            </a:r>
            <a:r>
              <a:rPr kumimoji="0" lang="en-US" altLang="ko-K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!</a:t>
            </a:r>
            <a:endParaRPr kumimoji="0" lang="ko-KR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cs typeface="+mj-cs"/>
              <a:sym typeface="맑은 고딕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47753" y="3253189"/>
            <a:ext cx="3311448" cy="194324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t">
            <a:spAutoFit/>
          </a:bodyPr>
          <a:lstStyle/>
          <a:p>
            <a:pPr marL="0" marR="0" lvl="0" indent="0" algn="ctr" defTabSz="1828800" rtl="0" eaLnBrk="1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일반암</a:t>
            </a:r>
            <a:r>
              <a:rPr kumimoji="0" lang="ko-KR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 </a:t>
            </a:r>
            <a:r>
              <a:rPr kumimoji="0" lang="ko-KR" alt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진단시</a:t>
            </a:r>
            <a:endParaRPr kumimoji="0" lang="en-US" altLang="ko-KR" sz="2400" b="0" i="0" u="none" strike="noStrike" kern="1200" cap="none" spc="0" normalizeH="0" baseline="0" noProof="0" dirty="0" smtClean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cs typeface="+mj-cs"/>
              <a:sym typeface="맑은 고딕"/>
            </a:endParaRPr>
          </a:p>
          <a:p>
            <a:pPr marL="0" marR="0" lvl="0" indent="0" algn="ctr" defTabSz="1828800" rtl="0" eaLnBrk="1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뇌혈관질환</a:t>
            </a:r>
            <a:r>
              <a:rPr kumimoji="0" lang="ko-KR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 </a:t>
            </a:r>
            <a:r>
              <a:rPr kumimoji="0" lang="ko-KR" alt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진단시</a:t>
            </a:r>
            <a:endParaRPr kumimoji="0" lang="en-US" altLang="ko-KR" sz="2400" b="0" i="0" u="none" strike="noStrike" kern="1200" cap="none" spc="0" normalizeH="0" baseline="0" noProof="0" dirty="0" smtClean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cs typeface="+mj-cs"/>
              <a:sym typeface="맑은 고딕"/>
            </a:endParaRPr>
          </a:p>
          <a:p>
            <a:pPr marL="0" marR="0" lvl="0" indent="0" algn="ctr" defTabSz="1828800" rtl="0" eaLnBrk="1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허혈심장질환</a:t>
            </a:r>
            <a:r>
              <a:rPr kumimoji="0" lang="ko-KR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 </a:t>
            </a:r>
            <a:r>
              <a:rPr kumimoji="0" lang="ko-KR" alt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진단시</a:t>
            </a:r>
            <a:endParaRPr kumimoji="0" lang="en-US" altLang="ko-KR" sz="2400" b="0" i="0" u="none" strike="noStrike" kern="1200" cap="none" spc="0" normalizeH="0" baseline="0" noProof="0" dirty="0" smtClean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cs typeface="Helvetica"/>
              <a:sym typeface="맑은 고딕"/>
            </a:endParaRPr>
          </a:p>
          <a:p>
            <a:pPr marL="0" marR="0" lvl="0" indent="0" algn="ctr" defTabSz="1828800" rtl="0" eaLnBrk="1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400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80%</a:t>
            </a:r>
            <a:r>
              <a:rPr kumimoji="0" lang="ko-KR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이상 </a:t>
            </a:r>
            <a:r>
              <a:rPr kumimoji="0" lang="ko-KR" alt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합산장해시</a:t>
            </a:r>
            <a:endParaRPr kumimoji="0" lang="ko-KR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cs typeface="Helvetica"/>
              <a:sym typeface="맑은 고딕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47753" y="2831778"/>
            <a:ext cx="3311448" cy="4782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t">
            <a:spAutoFit/>
          </a:bodyPr>
          <a:lstStyle/>
          <a:p>
            <a:pPr marL="0" marR="0" lvl="0" indent="0" algn="ctr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납입면제 </a:t>
            </a:r>
            <a:r>
              <a:rPr kumimoji="0" lang="ko-KR" alt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적용형</a:t>
            </a:r>
            <a:r>
              <a:rPr kumimoji="0" lang="ko-KR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 </a:t>
            </a:r>
            <a:r>
              <a:rPr kumimoji="0" lang="ko-KR" alt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선택시</a:t>
            </a:r>
            <a:endParaRPr kumimoji="0" lang="ko-KR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cs typeface="+mj-cs"/>
              <a:sym typeface="맑은 고딕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500634" y="6286057"/>
            <a:ext cx="80536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*</a:t>
            </a:r>
            <a:r>
              <a:rPr kumimoji="0" lang="ko-KR" altLang="en-US" sz="9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갱신형상품</a:t>
            </a:r>
            <a:r>
              <a:rPr kumimoji="0" lang="ko-KR" alt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 및 갱신형특약의 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경우 </a:t>
            </a:r>
            <a:r>
              <a:rPr kumimoji="0" lang="ko-KR" altLang="en-US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갱신시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 보험료가 인상될 수 있습니다</a:t>
            </a: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. 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각 </a:t>
            </a:r>
            <a:r>
              <a:rPr kumimoji="0" lang="ko-KR" altLang="en-US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해당특약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 가입시 보장이며 기타 자세한 사항은 약관 및 </a:t>
            </a:r>
            <a:r>
              <a:rPr kumimoji="0" lang="ko-KR" altLang="en-US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상품설명서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 참조 바랍니다</a:t>
            </a: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.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경기천년제목 Medium" panose="02020603020101020101" pitchFamily="18" charset="-127"/>
              <a:ea typeface="경기천년제목 Medium" panose="02020603020101020101" pitchFamily="18" charset="-127"/>
              <a:cs typeface="Helvetica"/>
              <a:sym typeface="맑은 고딕"/>
            </a:endParaRPr>
          </a:p>
        </p:txBody>
      </p:sp>
      <p:sp>
        <p:nvSpPr>
          <p:cNvPr id="33" name="모서리가 둥근 직사각형"/>
          <p:cNvSpPr/>
          <p:nvPr/>
        </p:nvSpPr>
        <p:spPr>
          <a:xfrm>
            <a:off x="4180517" y="2797260"/>
            <a:ext cx="3750702" cy="2438316"/>
          </a:xfrm>
          <a:prstGeom prst="roundRect">
            <a:avLst>
              <a:gd name="adj" fmla="val 3691"/>
            </a:avLst>
          </a:prstGeom>
          <a:noFill/>
          <a:ln w="28575" cap="flat">
            <a:solidFill>
              <a:srgbClr val="7030A0"/>
            </a:solidFill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400" spc="-300">
                <a:solidFill>
                  <a:srgbClr val="FFFFFF"/>
                </a:solidFill>
                <a:latin typeface="배달의민족 한나는 열한살 OTF"/>
                <a:ea typeface="배달의민족 한나는 열한살 OTF"/>
                <a:cs typeface="배달의민족 한나는 열한살 OTF"/>
                <a:sym typeface="배달의민족 한나는 열한살 OTF"/>
              </a:defRPr>
            </a:pPr>
            <a:endParaRPr kumimoji="0" sz="4800" b="0" i="0" u="none" strike="noStrike" kern="1200" cap="none" spc="-30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경기천년제목 Bold" panose="02020803020101020101" pitchFamily="18" charset="-127"/>
              <a:ea typeface="경기천년제목 Bold" panose="02020803020101020101" pitchFamily="18" charset="-127"/>
              <a:sym typeface="배달의민족 한나는 열한살 OTF"/>
            </a:endParaRPr>
          </a:p>
        </p:txBody>
      </p:sp>
      <p:sp>
        <p:nvSpPr>
          <p:cNvPr id="34" name="모서리가 둥근 직사각형"/>
          <p:cNvSpPr/>
          <p:nvPr/>
        </p:nvSpPr>
        <p:spPr>
          <a:xfrm>
            <a:off x="4180517" y="1865761"/>
            <a:ext cx="3750702" cy="759964"/>
          </a:xfrm>
          <a:prstGeom prst="roundRect">
            <a:avLst>
              <a:gd name="adj" fmla="val 3691"/>
            </a:avLst>
          </a:prstGeom>
          <a:solidFill>
            <a:srgbClr val="00B0F0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400" spc="-300">
                <a:solidFill>
                  <a:srgbClr val="FFFFFF"/>
                </a:solidFill>
                <a:latin typeface="배달의민족 한나는 열한살 OTF"/>
                <a:ea typeface="배달의민족 한나는 열한살 OTF"/>
                <a:cs typeface="배달의민족 한나는 열한살 OTF"/>
                <a:sym typeface="배달의민족 한나는 열한살 OTF"/>
              </a:defRPr>
            </a:pPr>
            <a:endParaRPr kumimoji="0" sz="4400" b="0" i="0" u="none" strike="noStrike" kern="1200" cap="none" spc="-30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경기천년제목 Bold" panose="02020803020101020101" pitchFamily="18" charset="-127"/>
              <a:ea typeface="경기천년제목 Bold" panose="02020803020101020101" pitchFamily="18" charset="-127"/>
              <a:sym typeface="배달의민족 한나는 열한살 OTF"/>
            </a:endParaRPr>
          </a:p>
        </p:txBody>
      </p:sp>
      <p:sp>
        <p:nvSpPr>
          <p:cNvPr id="35" name="다사랑통합보험&amp;암만보는다사랑…"/>
          <p:cNvSpPr txBox="1"/>
          <p:nvPr/>
        </p:nvSpPr>
        <p:spPr>
          <a:xfrm>
            <a:off x="4464698" y="1819480"/>
            <a:ext cx="170517" cy="138924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84402" tIns="84402" rIns="84402" bIns="84402" numCol="1" anchor="t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0" spc="343">
                <a:solidFill>
                  <a:srgbClr val="222222"/>
                </a:solidFill>
                <a:latin typeface="배달의민족 한나는 열한살 OTF"/>
                <a:ea typeface="배달의민족 한나는 열한살 OTF"/>
                <a:cs typeface="배달의민족 한나는 열한살 OTF"/>
                <a:sym typeface="배달의민족 한나는 열한살 OTF"/>
              </a:defRPr>
            </a:pPr>
            <a:endParaRPr kumimoji="0" sz="7200" b="0" i="0" u="none" strike="noStrike" kern="1200" cap="none" spc="23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경기천년제목 Bold" panose="02020803020101020101" pitchFamily="18" charset="-127"/>
              <a:ea typeface="경기천년제목 Bold" panose="02020803020101020101" pitchFamily="18" charset="-127"/>
              <a:sym typeface="배달의민족 한나는 열한살 OTF"/>
            </a:endParaRPr>
          </a:p>
        </p:txBody>
      </p:sp>
      <p:cxnSp>
        <p:nvCxnSpPr>
          <p:cNvPr id="36" name="직선 연결선 35"/>
          <p:cNvCxnSpPr/>
          <p:nvPr/>
        </p:nvCxnSpPr>
        <p:spPr>
          <a:xfrm>
            <a:off x="5034555" y="2556361"/>
            <a:ext cx="1948820" cy="0"/>
          </a:xfrm>
          <a:prstGeom prst="line">
            <a:avLst/>
          </a:prstGeom>
          <a:noFill/>
          <a:ln w="76200" cap="flat">
            <a:solidFill>
              <a:srgbClr val="FFFFFF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7" name="TextBox 36"/>
          <p:cNvSpPr txBox="1"/>
          <p:nvPr/>
        </p:nvSpPr>
        <p:spPr>
          <a:xfrm>
            <a:off x="4413898" y="1905205"/>
            <a:ext cx="3311448" cy="66289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t">
            <a:spAutoFit/>
          </a:bodyPr>
          <a:lstStyle/>
          <a:p>
            <a:pPr marL="0" marR="0" lvl="0" indent="0" algn="ctr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高 가입한도</a:t>
            </a:r>
            <a:r>
              <a:rPr kumimoji="0" lang="en-US" altLang="ko-K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!</a:t>
            </a:r>
            <a:endParaRPr kumimoji="0" lang="ko-KR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cs typeface="+mj-cs"/>
              <a:sym typeface="맑은 고딕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4012327" y="2819362"/>
            <a:ext cx="3938637" cy="53978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t">
            <a:spAutoFit/>
          </a:bodyPr>
          <a:lstStyle/>
          <a:p>
            <a:pPr marL="0" marR="0" lvl="0" indent="0" algn="r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질병수술비</a:t>
            </a:r>
            <a:r>
              <a:rPr kumimoji="0" lang="ko-KR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 </a:t>
            </a:r>
            <a:r>
              <a:rPr kumimoji="0" lang="en-US" altLang="ko-K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100</a:t>
            </a:r>
            <a:r>
              <a:rPr kumimoji="0" lang="ko-KR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만원</a:t>
            </a:r>
            <a:r>
              <a:rPr kumimoji="0" lang="en-US" altLang="ko-K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!</a:t>
            </a:r>
            <a:endParaRPr kumimoji="0" lang="en-US" altLang="ko-KR" sz="1800" b="0" i="0" u="none" strike="noStrike" kern="1200" cap="none" spc="0" normalizeH="0" baseline="0" noProof="0" dirty="0" smtClean="0">
              <a:ln>
                <a:noFill/>
              </a:ln>
              <a:solidFill>
                <a:srgbClr val="FF3399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cs typeface="+mj-cs"/>
              <a:sym typeface="맑은 고딕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3857625" y="3887004"/>
            <a:ext cx="410772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간병인사용입원일당</a:t>
            </a:r>
            <a:endParaRPr kumimoji="0" lang="en-US" altLang="ko-K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cs typeface="Helvetica"/>
              <a:sym typeface="맑은 고딕"/>
            </a:endParaRPr>
          </a:p>
          <a:p>
            <a:pPr marL="0" marR="0" lvl="0" indent="0" algn="r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요양병원제외 </a:t>
            </a:r>
            <a:r>
              <a:rPr kumimoji="0" lang="en-US" altLang="ko-K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15</a:t>
            </a:r>
            <a:r>
              <a:rPr kumimoji="0" lang="ko-KR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만원</a:t>
            </a:r>
            <a:r>
              <a:rPr kumimoji="0" lang="en-US" altLang="ko-KR" sz="2400" b="0" i="0" u="none" strike="noStrike" kern="1200" cap="none" spc="0" normalizeH="0" baseline="0" noProof="0" dirty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!</a:t>
            </a:r>
          </a:p>
          <a:p>
            <a:pPr marL="0" marR="0" lvl="0" indent="0" algn="r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요양병원 </a:t>
            </a:r>
            <a:r>
              <a:rPr kumimoji="0" lang="en-US" altLang="ko-KR" sz="2400" b="0" i="0" u="none" strike="noStrike" kern="1200" cap="none" spc="0" normalizeH="0" baseline="0" noProof="0" dirty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3</a:t>
            </a:r>
            <a:r>
              <a:rPr kumimoji="0" lang="ko-KR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만원</a:t>
            </a:r>
            <a:r>
              <a:rPr kumimoji="0" lang="en-US" altLang="ko-KR" sz="2400" b="0" i="0" u="none" strike="noStrike" kern="1200" cap="none" spc="0" normalizeH="0" baseline="0" noProof="0" dirty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!</a:t>
            </a:r>
            <a:endParaRPr kumimoji="0" lang="ko-KR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FF3399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cs typeface="+mj-cs"/>
              <a:sym typeface="맑은 고딕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4239692" y="3367489"/>
            <a:ext cx="37112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r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항암약물방사선</a:t>
            </a:r>
            <a:r>
              <a:rPr kumimoji="0" lang="ko-KR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Helvetica"/>
                <a:sym typeface="맑은 고딕"/>
              </a:rPr>
              <a:t> </a:t>
            </a:r>
            <a:r>
              <a:rPr kumimoji="0" lang="en-US" altLang="ko-KR" sz="2400" b="0" i="0" u="none" strike="noStrike" kern="1200" cap="none" spc="0" normalizeH="0" baseline="0" noProof="0" dirty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5,000</a:t>
            </a:r>
            <a:r>
              <a:rPr kumimoji="0" lang="ko-KR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만원</a:t>
            </a:r>
            <a:r>
              <a:rPr kumimoji="0" lang="en-US" altLang="ko-KR" sz="2400" b="0" i="0" u="none" strike="noStrike" kern="1200" cap="none" spc="0" normalizeH="0" baseline="0" noProof="0" dirty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!</a:t>
            </a:r>
            <a:endParaRPr kumimoji="0" lang="ko-KR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FF3399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cs typeface="+mj-cs"/>
              <a:sym typeface="맑은 고딕"/>
            </a:endParaRPr>
          </a:p>
        </p:txBody>
      </p:sp>
      <p:sp>
        <p:nvSpPr>
          <p:cNvPr id="64" name="모서리가 둥근 직사각형"/>
          <p:cNvSpPr/>
          <p:nvPr/>
        </p:nvSpPr>
        <p:spPr>
          <a:xfrm>
            <a:off x="8107314" y="2797260"/>
            <a:ext cx="3750702" cy="2438316"/>
          </a:xfrm>
          <a:prstGeom prst="roundRect">
            <a:avLst>
              <a:gd name="adj" fmla="val 3691"/>
            </a:avLst>
          </a:prstGeom>
          <a:noFill/>
          <a:ln w="28575" cap="flat">
            <a:solidFill>
              <a:srgbClr val="7030A0"/>
            </a:solidFill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400" spc="-300">
                <a:solidFill>
                  <a:srgbClr val="FFFFFF"/>
                </a:solidFill>
                <a:latin typeface="배달의민족 한나는 열한살 OTF"/>
                <a:ea typeface="배달의민족 한나는 열한살 OTF"/>
                <a:cs typeface="배달의민족 한나는 열한살 OTF"/>
                <a:sym typeface="배달의민족 한나는 열한살 OTF"/>
              </a:defRPr>
            </a:pPr>
            <a:endParaRPr kumimoji="0" sz="4800" b="0" i="0" u="none" strike="noStrike" kern="1200" cap="none" spc="-30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경기천년제목 Bold" panose="02020803020101020101" pitchFamily="18" charset="-127"/>
              <a:ea typeface="경기천년제목 Bold" panose="02020803020101020101" pitchFamily="18" charset="-127"/>
              <a:sym typeface="배달의민족 한나는 열한살 OTF"/>
            </a:endParaRPr>
          </a:p>
        </p:txBody>
      </p:sp>
      <p:sp>
        <p:nvSpPr>
          <p:cNvPr id="65" name="모서리가 둥근 직사각형"/>
          <p:cNvSpPr/>
          <p:nvPr/>
        </p:nvSpPr>
        <p:spPr>
          <a:xfrm>
            <a:off x="8107314" y="1865761"/>
            <a:ext cx="3750702" cy="759964"/>
          </a:xfrm>
          <a:prstGeom prst="roundRect">
            <a:avLst>
              <a:gd name="adj" fmla="val 3691"/>
            </a:avLst>
          </a:prstGeom>
          <a:solidFill>
            <a:srgbClr val="00B0F0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400" spc="-300">
                <a:solidFill>
                  <a:srgbClr val="FFFFFF"/>
                </a:solidFill>
                <a:latin typeface="배달의민족 한나는 열한살 OTF"/>
                <a:ea typeface="배달의민족 한나는 열한살 OTF"/>
                <a:cs typeface="배달의민족 한나는 열한살 OTF"/>
                <a:sym typeface="배달의민족 한나는 열한살 OTF"/>
              </a:defRPr>
            </a:pPr>
            <a:endParaRPr kumimoji="0" sz="4400" b="0" i="0" u="none" strike="noStrike" kern="1200" cap="none" spc="-30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경기천년제목 Bold" panose="02020803020101020101" pitchFamily="18" charset="-127"/>
              <a:ea typeface="경기천년제목 Bold" panose="02020803020101020101" pitchFamily="18" charset="-127"/>
              <a:sym typeface="배달의민족 한나는 열한살 OTF"/>
            </a:endParaRPr>
          </a:p>
        </p:txBody>
      </p:sp>
      <p:sp>
        <p:nvSpPr>
          <p:cNvPr id="66" name="다사랑통합보험&amp;암만보는다사랑…"/>
          <p:cNvSpPr txBox="1"/>
          <p:nvPr/>
        </p:nvSpPr>
        <p:spPr>
          <a:xfrm>
            <a:off x="8391495" y="1819480"/>
            <a:ext cx="170517" cy="138924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84402" tIns="84402" rIns="84402" bIns="84402" numCol="1" anchor="t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0" spc="343">
                <a:solidFill>
                  <a:srgbClr val="222222"/>
                </a:solidFill>
                <a:latin typeface="배달의민족 한나는 열한살 OTF"/>
                <a:ea typeface="배달의민족 한나는 열한살 OTF"/>
                <a:cs typeface="배달의민족 한나는 열한살 OTF"/>
                <a:sym typeface="배달의민족 한나는 열한살 OTF"/>
              </a:defRPr>
            </a:pPr>
            <a:endParaRPr kumimoji="0" sz="7200" b="0" i="0" u="none" strike="noStrike" kern="1200" cap="none" spc="23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경기천년제목 Bold" panose="02020803020101020101" pitchFamily="18" charset="-127"/>
              <a:ea typeface="경기천년제목 Bold" panose="02020803020101020101" pitchFamily="18" charset="-127"/>
              <a:sym typeface="배달의민족 한나는 열한살 OTF"/>
            </a:endParaRPr>
          </a:p>
        </p:txBody>
      </p:sp>
      <p:cxnSp>
        <p:nvCxnSpPr>
          <p:cNvPr id="67" name="직선 연결선 66"/>
          <p:cNvCxnSpPr/>
          <p:nvPr/>
        </p:nvCxnSpPr>
        <p:spPr>
          <a:xfrm>
            <a:off x="8961352" y="2556361"/>
            <a:ext cx="1948820" cy="0"/>
          </a:xfrm>
          <a:prstGeom prst="line">
            <a:avLst/>
          </a:prstGeom>
          <a:noFill/>
          <a:ln w="76200" cap="flat">
            <a:solidFill>
              <a:srgbClr val="FFFFFF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68" name="TextBox 67"/>
          <p:cNvSpPr txBox="1"/>
          <p:nvPr/>
        </p:nvSpPr>
        <p:spPr>
          <a:xfrm>
            <a:off x="8340695" y="1905205"/>
            <a:ext cx="3311448" cy="66289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t">
            <a:spAutoFit/>
          </a:bodyPr>
          <a:lstStyle/>
          <a:p>
            <a:pPr marL="0" marR="0" lvl="0" indent="0" algn="ctr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신규보장특약</a:t>
            </a:r>
            <a:r>
              <a:rPr kumimoji="0" lang="en-US" altLang="ko-K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!</a:t>
            </a:r>
            <a:endParaRPr kumimoji="0" lang="ko-KR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cs typeface="+mj-cs"/>
              <a:sym typeface="맑은 고딕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7965348" y="2838201"/>
            <a:ext cx="4133118" cy="84756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t">
            <a:spAutoFit/>
          </a:bodyPr>
          <a:lstStyle/>
          <a:p>
            <a:pPr marL="0" marR="0" lvl="0" indent="0" algn="ctr" defTabSz="1828800" rtl="0" eaLnBrk="1" fontAlgn="auto" latinLnBrk="0" hangingPunc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[</a:t>
            </a:r>
            <a:r>
              <a:rPr kumimoji="0" lang="ko-KR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질병수술비</a:t>
            </a: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(</a:t>
            </a:r>
            <a:r>
              <a:rPr kumimoji="0" lang="ko-KR" alt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체증형</a:t>
            </a: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)]</a:t>
            </a:r>
          </a:p>
          <a:p>
            <a:pPr marL="0" marR="0" lvl="0" indent="0" algn="ctr" defTabSz="1828800" rtl="0" eaLnBrk="1" fontAlgn="auto" latinLnBrk="0" hangingPunc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가입 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5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년 후 </a:t>
            </a: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2</a:t>
            </a:r>
            <a:r>
              <a:rPr kumimoji="0" lang="ko-KR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배</a:t>
            </a: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보장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!</a:t>
            </a:r>
            <a:endParaRPr kumimoji="0" lang="ko-KR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cs typeface="+mj-cs"/>
              <a:sym typeface="맑은 고딕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7965348" y="3612379"/>
            <a:ext cx="4133118" cy="84756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t">
            <a:spAutoFit/>
          </a:bodyPr>
          <a:lstStyle/>
          <a:p>
            <a:pPr marL="0" marR="0" lvl="0" indent="0" algn="ctr" defTabSz="1828800" rtl="0" eaLnBrk="1" fontAlgn="auto" latinLnBrk="0" hangingPunc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[</a:t>
            </a:r>
            <a:r>
              <a:rPr kumimoji="0" lang="ko-KR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간병인사용입원일당</a:t>
            </a: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(</a:t>
            </a:r>
            <a:r>
              <a:rPr kumimoji="0" lang="ko-KR" alt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체증형</a:t>
            </a: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)]</a:t>
            </a:r>
          </a:p>
          <a:p>
            <a:pPr marL="0" marR="0" lvl="0" indent="0" algn="ctr" defTabSz="1828800" rtl="0" eaLnBrk="1" fontAlgn="auto" latinLnBrk="0" hangingPunc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가입 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10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년 후 </a:t>
            </a: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2</a:t>
            </a:r>
            <a:r>
              <a:rPr kumimoji="0" lang="ko-KR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배</a:t>
            </a: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보장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!</a:t>
            </a:r>
            <a:endParaRPr kumimoji="0" lang="ko-KR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cs typeface="+mj-cs"/>
              <a:sym typeface="맑은 고딕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7965348" y="4437125"/>
            <a:ext cx="4133118" cy="84756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t">
            <a:spAutoFit/>
          </a:bodyPr>
          <a:lstStyle/>
          <a:p>
            <a:pPr marL="0" marR="0" lvl="0" indent="0" algn="ctr" defTabSz="1828800" rtl="0" eaLnBrk="1" fontAlgn="auto" latinLnBrk="0" hangingPunc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[</a:t>
            </a:r>
            <a:r>
              <a:rPr kumimoji="0" lang="ko-KR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병원</a:t>
            </a: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, </a:t>
            </a:r>
            <a:r>
              <a:rPr kumimoji="0" lang="ko-KR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종합병원</a:t>
            </a: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, </a:t>
            </a:r>
            <a:r>
              <a:rPr kumimoji="0" lang="ko-KR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상급종합병원</a:t>
            </a: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]</a:t>
            </a:r>
          </a:p>
          <a:p>
            <a:pPr marL="0" marR="0" lvl="0" indent="0" algn="ctr" defTabSz="1828800" rtl="0" eaLnBrk="1" fontAlgn="auto" latinLnBrk="0" hangingPunc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30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일 限 </a:t>
            </a:r>
            <a:r>
              <a:rPr kumimoji="0" lang="ko-KR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보장하는 입원비</a:t>
            </a: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!</a:t>
            </a:r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cs typeface="+mj-cs"/>
              <a:sym typeface="맑은 고딕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371244" y="5448052"/>
            <a:ext cx="11727222" cy="66289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t">
            <a:spAutoFit/>
          </a:bodyPr>
          <a:lstStyle/>
          <a:p>
            <a:pPr marL="0" marR="0" lvl="0" indent="0" algn="ctr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+ 20</a:t>
            </a:r>
            <a:r>
              <a:rPr kumimoji="0" lang="ko-KR" alt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년 </a:t>
            </a:r>
            <a:r>
              <a:rPr kumimoji="0" lang="ko-KR" alt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갱신형으로</a:t>
            </a:r>
            <a:r>
              <a:rPr kumimoji="0" lang="ko-KR" alt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 가입 가능한 고액항암치료</a:t>
            </a:r>
            <a:r>
              <a:rPr kumimoji="0" lang="en-US" altLang="ko-K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!</a:t>
            </a:r>
            <a:r>
              <a:rPr kumimoji="0" lang="en-US" altLang="ko-K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(</a:t>
            </a:r>
            <a:r>
              <a:rPr kumimoji="0" lang="ko-KR" altLang="en-US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표적항암약물허가치료</a:t>
            </a:r>
            <a:r>
              <a:rPr kumimoji="0" lang="en-US" altLang="ko-K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, </a:t>
            </a:r>
            <a:r>
              <a:rPr kumimoji="0" lang="ko-KR" altLang="en-US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항암양성자</a:t>
            </a:r>
            <a:r>
              <a:rPr kumimoji="0" lang="en-US" altLang="ko-K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/</a:t>
            </a:r>
            <a:r>
              <a:rPr kumimoji="0" lang="ko-KR" altLang="en-US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세기조절</a:t>
            </a:r>
            <a:r>
              <a:rPr kumimoji="0" lang="ko-KR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 등</a:t>
            </a:r>
            <a:r>
              <a:rPr kumimoji="0" lang="en-US" altLang="ko-K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)</a:t>
            </a:r>
            <a:endParaRPr kumimoji="0" lang="ko-KR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cs typeface="+mj-cs"/>
              <a:sym typeface="맑은 고딕"/>
            </a:endParaRP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latinLnBrk="0" hangingPunct="0"/>
            <a:fld id="{86CB4B4D-7CA3-9044-876B-883B54F8677D}" type="slidenum">
              <a:rPr lang="en-US" altLang="ko-KR" kern="0" smtClean="0">
                <a:solidFill>
                  <a:srgbClr val="222222"/>
                </a:solidFill>
              </a:rPr>
              <a:pPr latinLnBrk="0" hangingPunct="0"/>
              <a:t>7</a:t>
            </a:fld>
            <a:r>
              <a:rPr lang="en-US" altLang="ko-KR" kern="0" smtClean="0">
                <a:solidFill>
                  <a:srgbClr val="222222"/>
                </a:solidFill>
              </a:rPr>
              <a:t>/22</a:t>
            </a:r>
            <a:endParaRPr lang="en-US" altLang="ko-KR" kern="0" dirty="0">
              <a:solidFill>
                <a:srgbClr val="22222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6193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dissolve/>
      </p:transition>
    </mc:Choice>
    <mc:Fallback xmlns:a14="http://schemas.microsoft.com/office/drawing/2010/main" xmlns:m="http://schemas.openxmlformats.org/officeDocument/2006/math" xmlns="">
      <p:transition spd="fast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직사각형 20"/>
          <p:cNvSpPr/>
          <p:nvPr/>
        </p:nvSpPr>
        <p:spPr>
          <a:xfrm>
            <a:off x="239772" y="191872"/>
            <a:ext cx="8186857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(</a:t>
            </a:r>
            <a:r>
              <a:rPr kumimoji="0" lang="ko-KR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무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)</a:t>
            </a:r>
            <a:r>
              <a:rPr kumimoji="0" lang="ko-KR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흥국생명 다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(</a:t>
            </a:r>
            <a:r>
              <a:rPr kumimoji="0" lang="ko-KR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多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)</a:t>
            </a:r>
            <a:r>
              <a:rPr kumimoji="0" lang="ko-KR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사랑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THE</a:t>
            </a:r>
            <a:r>
              <a:rPr kumimoji="0" lang="ko-KR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간편건강보험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(</a:t>
            </a:r>
            <a:r>
              <a:rPr kumimoji="0" lang="ko-KR" altLang="en-US" sz="3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갱신형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)</a:t>
            </a:r>
            <a:endParaRPr kumimoji="0" lang="ko-KR" altLang="en-US" sz="3000" b="0" i="0" u="none" strike="noStrike" kern="1200" cap="none" spc="0" normalizeH="0" baseline="0" noProof="0" dirty="0">
              <a:ln>
                <a:noFill/>
              </a:ln>
              <a:solidFill>
                <a:srgbClr val="2D1264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cs typeface="+mj-cs"/>
              <a:sym typeface="맑은 고딕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18800" y="1959180"/>
            <a:ext cx="7307687" cy="10322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t">
            <a:spAutoFit/>
          </a:bodyPr>
          <a:lstStyle/>
          <a:p>
            <a:pPr marL="0" marR="0" lvl="0" indent="0" algn="ctr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M" panose="020B0603000000000000" pitchFamily="50" charset="-127"/>
                <a:ea typeface="흥국씨앗 M" panose="020B0603000000000000" pitchFamily="50" charset="-127"/>
                <a:cs typeface="+mj-cs"/>
                <a:sym typeface="맑은 고딕"/>
              </a:rPr>
              <a:t>업계 </a:t>
            </a:r>
            <a:r>
              <a:rPr kumimoji="0" lang="ko-KR" alt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M" panose="020B0603000000000000" pitchFamily="50" charset="-127"/>
                <a:ea typeface="흥국씨앗 M" panose="020B0603000000000000" pitchFamily="50" charset="-127"/>
                <a:cs typeface="+mj-cs"/>
                <a:sym typeface="맑은 고딕"/>
              </a:rPr>
              <a:t>유병자</a:t>
            </a:r>
            <a:r>
              <a:rPr kumimoji="0" lang="ko-KR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M" panose="020B0603000000000000" pitchFamily="50" charset="-127"/>
                <a:ea typeface="흥국씨앗 M" panose="020B0603000000000000" pitchFamily="50" charset="-127"/>
                <a:cs typeface="+mj-cs"/>
                <a:sym typeface="맑은 고딕"/>
              </a:rPr>
              <a:t> 상품의 </a:t>
            </a:r>
            <a:r>
              <a:rPr kumimoji="0" lang="ko-KR" alt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M" panose="020B0603000000000000" pitchFamily="50" charset="-127"/>
                <a:ea typeface="흥국씨앗 M" panose="020B0603000000000000" pitchFamily="50" charset="-127"/>
                <a:cs typeface="+mj-cs"/>
                <a:sym typeface="맑은 고딕"/>
              </a:rPr>
              <a:t>납입면제는</a:t>
            </a:r>
            <a:r>
              <a:rPr kumimoji="0" lang="en-US" altLang="ko-K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M" panose="020B0603000000000000" pitchFamily="50" charset="-127"/>
                <a:ea typeface="흥국씨앗 M" panose="020B0603000000000000" pitchFamily="50" charset="-127"/>
                <a:cs typeface="+mj-cs"/>
                <a:sym typeface="맑은 고딕"/>
              </a:rPr>
              <a:t>..</a:t>
            </a:r>
          </a:p>
          <a:p>
            <a:pPr marL="0" marR="0" lvl="0" indent="0" algn="ctr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M" panose="020B0603000000000000" pitchFamily="50" charset="-127"/>
                <a:ea typeface="흥국씨앗 M" panose="020B0603000000000000" pitchFamily="50" charset="-127"/>
                <a:cs typeface="+mj-cs"/>
                <a:sym typeface="맑은 고딕"/>
              </a:rPr>
              <a:t>암</a:t>
            </a:r>
            <a:r>
              <a:rPr kumimoji="0" lang="en-US" altLang="ko-KR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M" panose="020B0603000000000000" pitchFamily="50" charset="-127"/>
                <a:ea typeface="흥국씨앗 M" panose="020B0603000000000000" pitchFamily="50" charset="-127"/>
                <a:cs typeface="+mj-cs"/>
                <a:sym typeface="맑은 고딕"/>
              </a:rPr>
              <a:t>(</a:t>
            </a:r>
            <a:r>
              <a:rPr kumimoji="0" lang="ko-KR" alt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M" panose="020B0603000000000000" pitchFamily="50" charset="-127"/>
                <a:ea typeface="흥국씨앗 M" panose="020B0603000000000000" pitchFamily="50" charset="-127"/>
                <a:cs typeface="+mj-cs"/>
                <a:sym typeface="맑은 고딕"/>
              </a:rPr>
              <a:t>유사암제외</a:t>
            </a:r>
            <a:r>
              <a:rPr kumimoji="0" lang="en-US" altLang="ko-KR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M" panose="020B0603000000000000" pitchFamily="50" charset="-127"/>
                <a:ea typeface="흥국씨앗 M" panose="020B0603000000000000" pitchFamily="50" charset="-127"/>
                <a:cs typeface="+mj-cs"/>
                <a:sym typeface="맑은 고딕"/>
              </a:rPr>
              <a:t>), </a:t>
            </a:r>
            <a:r>
              <a:rPr kumimoji="0" lang="ko-KR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M" panose="020B0603000000000000" pitchFamily="50" charset="-127"/>
                <a:ea typeface="흥국씨앗 M" panose="020B0603000000000000" pitchFamily="50" charset="-127"/>
                <a:cs typeface="+mj-cs"/>
                <a:sym typeface="맑은 고딕"/>
              </a:rPr>
              <a:t>뇌졸중</a:t>
            </a:r>
            <a:r>
              <a:rPr kumimoji="0" lang="en-US" altLang="ko-KR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M" panose="020B0603000000000000" pitchFamily="50" charset="-127"/>
                <a:ea typeface="흥국씨앗 M" panose="020B0603000000000000" pitchFamily="50" charset="-127"/>
                <a:cs typeface="+mj-cs"/>
                <a:sym typeface="맑은 고딕"/>
              </a:rPr>
              <a:t>, </a:t>
            </a:r>
            <a:r>
              <a:rPr kumimoji="0" lang="ko-KR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M" panose="020B0603000000000000" pitchFamily="50" charset="-127"/>
                <a:ea typeface="흥국씨앗 M" panose="020B0603000000000000" pitchFamily="50" charset="-127"/>
                <a:cs typeface="+mj-cs"/>
                <a:sym typeface="맑은 고딕"/>
              </a:rPr>
              <a:t>급성심근경색</a:t>
            </a:r>
            <a:endParaRPr kumimoji="0" lang="ko-KR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흥국씨앗 M" panose="020B0603000000000000" pitchFamily="50" charset="-127"/>
              <a:ea typeface="흥국씨앗 M" panose="020B0603000000000000" pitchFamily="50" charset="-127"/>
              <a:cs typeface="+mj-cs"/>
              <a:sym typeface="맑은 고딕"/>
            </a:endParaRPr>
          </a:p>
        </p:txBody>
      </p:sp>
      <p:sp>
        <p:nvSpPr>
          <p:cNvPr id="8" name="모서리가 둥근 직사각형 7"/>
          <p:cNvSpPr/>
          <p:nvPr/>
        </p:nvSpPr>
        <p:spPr>
          <a:xfrm>
            <a:off x="2941388" y="3035300"/>
            <a:ext cx="8450512" cy="2895600"/>
          </a:xfrm>
          <a:prstGeom prst="roundRect">
            <a:avLst>
              <a:gd name="adj" fmla="val 7133"/>
            </a:avLst>
          </a:prstGeom>
          <a:noFill/>
          <a:ln w="57150" cap="flat">
            <a:solidFill>
              <a:srgbClr val="FF3399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ctr">
            <a:noAutofit/>
          </a:bodyPr>
          <a:lstStyle/>
          <a:p>
            <a:pPr marL="0" marR="0" lvl="0" indent="0" algn="ctr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다</a:t>
            </a:r>
            <a:r>
              <a:rPr kumimoji="0" lang="en-US" altLang="ko-K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(</a:t>
            </a:r>
            <a:r>
              <a:rPr kumimoji="0" lang="ko-KR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多</a:t>
            </a:r>
            <a:r>
              <a:rPr kumimoji="0" lang="en-US" altLang="ko-K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)</a:t>
            </a:r>
            <a:r>
              <a:rPr kumimoji="0" lang="ko-KR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사랑</a:t>
            </a:r>
            <a:r>
              <a:rPr kumimoji="0" lang="en-US" altLang="ko-K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THE</a:t>
            </a:r>
            <a:r>
              <a:rPr kumimoji="0" lang="ko-KR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간편건강보험</a:t>
            </a:r>
            <a:r>
              <a:rPr kumimoji="0" lang="en-US" altLang="ko-K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(</a:t>
            </a:r>
            <a:r>
              <a:rPr kumimoji="0" lang="ko-KR" alt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갱신형</a:t>
            </a:r>
            <a:r>
              <a:rPr kumimoji="0" lang="en-US" altLang="ko-K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)!</a:t>
            </a:r>
          </a:p>
          <a:p>
            <a:pPr marL="0" marR="0" lvl="0" indent="0" algn="ctr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4000" b="0" i="0" u="none" strike="noStrike" kern="1200" cap="none" spc="0" normalizeH="0" baseline="0" noProof="0" dirty="0" err="1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일반암</a:t>
            </a:r>
            <a:r>
              <a:rPr kumimoji="0" lang="en-US" altLang="ko-KR" sz="40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(</a:t>
            </a:r>
            <a:r>
              <a:rPr kumimoji="0" lang="ko-KR" altLang="en-US" sz="4000" b="0" i="0" u="none" strike="noStrike" kern="1200" cap="none" spc="0" normalizeH="0" baseline="0" noProof="0" dirty="0" err="1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소액암제외</a:t>
            </a:r>
            <a:r>
              <a:rPr kumimoji="0" lang="en-US" altLang="ko-KR" sz="40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)</a:t>
            </a:r>
          </a:p>
          <a:p>
            <a:pPr marL="0" marR="0" lvl="0" indent="0" algn="ctr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뇌혈관질환</a:t>
            </a:r>
            <a:r>
              <a:rPr kumimoji="0" lang="en-US" altLang="ko-KR" sz="40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/</a:t>
            </a:r>
            <a:r>
              <a:rPr kumimoji="0" lang="ko-KR" alt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허혈심장질환</a:t>
            </a:r>
            <a:endParaRPr kumimoji="0" lang="en-US" altLang="ko-KR" sz="4000" b="0" i="0" u="none" strike="noStrike" kern="120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cs typeface="+mj-cs"/>
              <a:sym typeface="맑은 고딕"/>
            </a:endParaRPr>
          </a:p>
          <a:p>
            <a:pPr marL="0" marR="0" lvl="0" indent="0" algn="ctr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80% </a:t>
            </a:r>
            <a:r>
              <a:rPr kumimoji="0" lang="ko-KR" altLang="en-US" sz="4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합산장해시</a:t>
            </a:r>
            <a:r>
              <a:rPr kumimoji="0" lang="ko-KR" alt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 납입면제</a:t>
            </a:r>
            <a:r>
              <a:rPr kumimoji="0" lang="en-US" altLang="ko-KR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!</a:t>
            </a:r>
            <a:endParaRPr kumimoji="0" lang="ko-KR" altLang="en-US" sz="4000" b="0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cs typeface="+mj-cs"/>
              <a:sym typeface="맑은 고딕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60700" y="5913111"/>
            <a:ext cx="6350000" cy="3551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t">
            <a:spAutoFit/>
          </a:bodyPr>
          <a:lstStyle/>
          <a:p>
            <a:pPr marL="0" marR="0" lvl="0" indent="0" algn="l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/>
                <a:ea typeface="맑은 고딕"/>
                <a:cs typeface="+mj-cs"/>
                <a:sym typeface="맑은 고딕"/>
              </a:rPr>
              <a:t>*</a:t>
            </a:r>
            <a:r>
              <a:rPr kumimoji="0" lang="ko-KR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/>
                <a:ea typeface="맑은 고딕"/>
                <a:cs typeface="+mj-cs"/>
                <a:sym typeface="맑은 고딕"/>
              </a:rPr>
              <a:t>단</a:t>
            </a:r>
            <a:r>
              <a:rPr kumimoji="0" lang="en-US" altLang="ko-KR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/>
                <a:ea typeface="맑은 고딕"/>
                <a:cs typeface="+mj-cs"/>
                <a:sym typeface="맑은 고딕"/>
              </a:rPr>
              <a:t>, </a:t>
            </a:r>
            <a:r>
              <a:rPr kumimoji="0" lang="ko-KR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/>
                <a:ea typeface="맑은 고딕"/>
                <a:cs typeface="+mj-cs"/>
                <a:sym typeface="맑은 고딕"/>
              </a:rPr>
              <a:t>납입면제적용형 </a:t>
            </a:r>
            <a:r>
              <a:rPr kumimoji="0" lang="ko-KR" altLang="en-US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/>
                <a:ea typeface="맑은 고딕"/>
                <a:cs typeface="+mj-cs"/>
                <a:sym typeface="맑은 고딕"/>
              </a:rPr>
              <a:t>선택시</a:t>
            </a:r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/>
              <a:ea typeface="맑은 고딕"/>
              <a:cs typeface="+mj-cs"/>
              <a:sym typeface="맑은 고딕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0" y="1117325"/>
            <a:ext cx="12192000" cy="72445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ctr">
            <a:spAutoFit/>
          </a:bodyPr>
          <a:lstStyle/>
          <a:p>
            <a:pPr marL="0" marR="0" lvl="0" indent="0" algn="l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Up-Grade 1. </a:t>
            </a:r>
            <a:r>
              <a:rPr kumimoji="0" lang="ko-KR" alt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납입면제 강화</a:t>
            </a:r>
            <a:endParaRPr kumimoji="0" lang="ko-KR" altLang="en-US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cs typeface="+mj-cs"/>
              <a:sym typeface="맑은 고딕"/>
            </a:endParaRPr>
          </a:p>
        </p:txBody>
      </p:sp>
      <p:pic>
        <p:nvPicPr>
          <p:cNvPr id="17" name="그림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4987" y="2213230"/>
            <a:ext cx="1465513" cy="3519909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00634" y="6286057"/>
            <a:ext cx="80536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*</a:t>
            </a:r>
            <a:r>
              <a:rPr kumimoji="0" lang="ko-KR" altLang="en-US" sz="9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갱신형상품</a:t>
            </a:r>
            <a:r>
              <a:rPr kumimoji="0" lang="ko-KR" alt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 및 갱신형특약의 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경우 </a:t>
            </a:r>
            <a:r>
              <a:rPr kumimoji="0" lang="ko-KR" altLang="en-US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갱신시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 보험료가 인상될 수 있습니다</a:t>
            </a: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. 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각 </a:t>
            </a:r>
            <a:r>
              <a:rPr kumimoji="0" lang="ko-KR" altLang="en-US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해당특약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 가입시 보장이며 기타 자세한 사항은 약관 및 </a:t>
            </a:r>
            <a:r>
              <a:rPr kumimoji="0" lang="ko-KR" altLang="en-US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상품설명서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 참조 바랍니다</a:t>
            </a: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.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경기천년제목 Medium" panose="02020603020101020101" pitchFamily="18" charset="-127"/>
              <a:ea typeface="경기천년제목 Medium" panose="02020603020101020101" pitchFamily="18" charset="-127"/>
              <a:cs typeface="Helvetica"/>
              <a:sym typeface="맑은 고딕"/>
            </a:endParaRP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latinLnBrk="0" hangingPunct="0"/>
            <a:fld id="{86CB4B4D-7CA3-9044-876B-883B54F8677D}" type="slidenum">
              <a:rPr lang="en-US" altLang="ko-KR" kern="0" smtClean="0">
                <a:solidFill>
                  <a:srgbClr val="222222"/>
                </a:solidFill>
              </a:rPr>
              <a:pPr latinLnBrk="0" hangingPunct="0"/>
              <a:t>8</a:t>
            </a:fld>
            <a:r>
              <a:rPr lang="en-US" altLang="ko-KR" kern="0" smtClean="0">
                <a:solidFill>
                  <a:srgbClr val="222222"/>
                </a:solidFill>
              </a:rPr>
              <a:t>/22</a:t>
            </a:r>
            <a:endParaRPr lang="en-US" altLang="ko-KR" kern="0" dirty="0">
              <a:solidFill>
                <a:srgbClr val="22222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6316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dissolve/>
      </p:transition>
    </mc:Choice>
    <mc:Fallback xmlns:a14="http://schemas.microsoft.com/office/drawing/2010/main" xmlns:m="http://schemas.openxmlformats.org/officeDocument/2006/math" xmlns="">
      <p:transition spd="fast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직사각형 20"/>
          <p:cNvSpPr/>
          <p:nvPr/>
        </p:nvSpPr>
        <p:spPr>
          <a:xfrm>
            <a:off x="239772" y="191872"/>
            <a:ext cx="8186857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(</a:t>
            </a:r>
            <a:r>
              <a:rPr kumimoji="0" lang="ko-KR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무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)</a:t>
            </a:r>
            <a:r>
              <a:rPr kumimoji="0" lang="ko-KR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흥국생명 다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(</a:t>
            </a:r>
            <a:r>
              <a:rPr kumimoji="0" lang="ko-KR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多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)</a:t>
            </a:r>
            <a:r>
              <a:rPr kumimoji="0" lang="ko-KR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사랑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THE</a:t>
            </a:r>
            <a:r>
              <a:rPr kumimoji="0" lang="ko-KR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간편건강보험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(</a:t>
            </a:r>
            <a:r>
              <a:rPr kumimoji="0" lang="ko-KR" altLang="en-US" sz="3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갱신형</a:t>
            </a:r>
            <a:r>
              <a:rPr kumimoji="0" lang="en-US" altLang="ko-K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1264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)</a:t>
            </a:r>
            <a:endParaRPr kumimoji="0" lang="ko-KR" altLang="en-US" sz="3000" b="0" i="0" u="none" strike="noStrike" kern="1200" cap="none" spc="0" normalizeH="0" baseline="0" noProof="0" dirty="0">
              <a:ln>
                <a:noFill/>
              </a:ln>
              <a:solidFill>
                <a:srgbClr val="2D1264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cs typeface="+mj-cs"/>
              <a:sym typeface="맑은 고딕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4300" y="1886857"/>
            <a:ext cx="11912600" cy="78600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t">
            <a:spAutoFit/>
          </a:bodyPr>
          <a:lstStyle/>
          <a:p>
            <a:pPr marL="0" marR="0" lvl="0" indent="0" algn="ctr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New! </a:t>
            </a:r>
            <a:r>
              <a:rPr kumimoji="0" lang="ko-KR" alt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다</a:t>
            </a:r>
            <a:r>
              <a:rPr kumimoji="0" lang="en-US" altLang="ko-KR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(</a:t>
            </a:r>
            <a:r>
              <a:rPr kumimoji="0" lang="ko-KR" alt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多</a:t>
            </a:r>
            <a:r>
              <a:rPr kumimoji="0" lang="en-US" altLang="ko-KR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)</a:t>
            </a:r>
            <a:r>
              <a:rPr kumimoji="0" lang="ko-KR" alt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사랑</a:t>
            </a:r>
            <a:r>
              <a:rPr kumimoji="0" lang="en-US" altLang="ko-KR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THE</a:t>
            </a:r>
            <a:r>
              <a:rPr kumimoji="0" lang="ko-KR" alt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간편건강보험</a:t>
            </a:r>
            <a:r>
              <a:rPr kumimoji="0" lang="ko-KR" alt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의 </a:t>
            </a:r>
            <a:r>
              <a:rPr kumimoji="0" lang="en-US" altLang="ko-KR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Point!</a:t>
            </a:r>
            <a:endParaRPr kumimoji="0" lang="ko-KR" altLang="en-US" sz="4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cs typeface="+mj-cs"/>
              <a:sym typeface="맑은 고딕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68300" y="2692402"/>
            <a:ext cx="9385300" cy="53978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t">
            <a:spAutoFit/>
          </a:bodyPr>
          <a:lstStyle/>
          <a:p>
            <a:pPr marL="0" marR="0" lvl="0" indent="0" algn="l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M" panose="020B0603000000000000" pitchFamily="50" charset="-127"/>
                <a:ea typeface="흥국씨앗 M" panose="020B0603000000000000" pitchFamily="50" charset="-127"/>
                <a:cs typeface="+mj-cs"/>
                <a:sym typeface="맑은 고딕"/>
              </a:rPr>
              <a:t>◆업계 </a:t>
            </a:r>
            <a:r>
              <a:rPr kumimoji="0" lang="en-US" altLang="ko-K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M" panose="020B0603000000000000" pitchFamily="50" charset="-127"/>
                <a:ea typeface="흥국씨앗 M" panose="020B0603000000000000" pitchFamily="50" charset="-127"/>
                <a:cs typeface="+mj-cs"/>
                <a:sym typeface="맑은 고딕"/>
              </a:rPr>
              <a:t>2.5.5 </a:t>
            </a:r>
            <a:r>
              <a:rPr kumimoji="0" lang="ko-KR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M" panose="020B0603000000000000" pitchFamily="50" charset="-127"/>
                <a:ea typeface="흥국씨앗 M" panose="020B0603000000000000" pitchFamily="50" charset="-127"/>
                <a:cs typeface="+mj-cs"/>
                <a:sym typeface="맑은 고딕"/>
              </a:rPr>
              <a:t>간편건강보험 납입면제 현황</a:t>
            </a:r>
            <a:r>
              <a:rPr kumimoji="0" lang="en-US" altLang="ko-K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M" panose="020B0603000000000000" pitchFamily="50" charset="-127"/>
                <a:ea typeface="흥국씨앗 M" panose="020B0603000000000000" pitchFamily="50" charset="-127"/>
                <a:cs typeface="+mj-cs"/>
                <a:sym typeface="맑은 고딕"/>
              </a:rPr>
              <a:t>(</a:t>
            </a:r>
            <a:r>
              <a:rPr kumimoji="0" lang="ko-KR" alt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M" panose="020B0603000000000000" pitchFamily="50" charset="-127"/>
                <a:ea typeface="흥국씨앗 M" panose="020B0603000000000000" pitchFamily="50" charset="-127"/>
                <a:cs typeface="+mj-cs"/>
                <a:sym typeface="맑은 고딕"/>
              </a:rPr>
              <a:t>납입면제형</a:t>
            </a:r>
            <a:r>
              <a:rPr kumimoji="0" lang="ko-KR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M" panose="020B0603000000000000" pitchFamily="50" charset="-127"/>
                <a:ea typeface="흥국씨앗 M" panose="020B0603000000000000" pitchFamily="50" charset="-127"/>
                <a:cs typeface="+mj-cs"/>
                <a:sym typeface="맑은 고딕"/>
              </a:rPr>
              <a:t> </a:t>
            </a:r>
            <a:r>
              <a:rPr kumimoji="0" lang="ko-KR" alt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M" panose="020B0603000000000000" pitchFamily="50" charset="-127"/>
                <a:ea typeface="흥국씨앗 M" panose="020B0603000000000000" pitchFamily="50" charset="-127"/>
                <a:cs typeface="+mj-cs"/>
                <a:sym typeface="맑은 고딕"/>
              </a:rPr>
              <a:t>선택시</a:t>
            </a:r>
            <a:r>
              <a:rPr kumimoji="0" lang="en-US" altLang="ko-K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흥국씨앗 M" panose="020B0603000000000000" pitchFamily="50" charset="-127"/>
                <a:ea typeface="흥국씨앗 M" panose="020B0603000000000000" pitchFamily="50" charset="-127"/>
                <a:cs typeface="+mj-cs"/>
                <a:sym typeface="맑은 고딕"/>
              </a:rPr>
              <a:t>)</a:t>
            </a:r>
            <a:endParaRPr kumimoji="0" lang="ko-KR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흥국씨앗 M" panose="020B0603000000000000" pitchFamily="50" charset="-127"/>
              <a:ea typeface="흥국씨앗 M" panose="020B0603000000000000" pitchFamily="50" charset="-127"/>
              <a:cs typeface="+mj-cs"/>
              <a:sym typeface="맑은 고딕"/>
            </a:endParaRPr>
          </a:p>
        </p:txBody>
      </p:sp>
      <p:graphicFrame>
        <p:nvGraphicFramePr>
          <p:cNvPr id="18" name="표 17"/>
          <p:cNvGraphicFramePr>
            <a:graphicFrameLocks noGrp="1"/>
          </p:cNvGraphicFramePr>
          <p:nvPr>
            <p:extLst/>
          </p:nvPr>
        </p:nvGraphicFramePr>
        <p:xfrm>
          <a:off x="479159" y="3275728"/>
          <a:ext cx="11161731" cy="279077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91228">
                  <a:extLst>
                    <a:ext uri="{9D8B030D-6E8A-4147-A177-3AD203B41FA5}">
                      <a16:colId xmlns:a16="http://schemas.microsoft.com/office/drawing/2014/main" val="1806940733"/>
                    </a:ext>
                  </a:extLst>
                </a:gridCol>
                <a:gridCol w="3527327">
                  <a:extLst>
                    <a:ext uri="{9D8B030D-6E8A-4147-A177-3AD203B41FA5}">
                      <a16:colId xmlns:a16="http://schemas.microsoft.com/office/drawing/2014/main" val="3519974594"/>
                    </a:ext>
                  </a:extLst>
                </a:gridCol>
                <a:gridCol w="1057196">
                  <a:extLst>
                    <a:ext uri="{9D8B030D-6E8A-4147-A177-3AD203B41FA5}">
                      <a16:colId xmlns:a16="http://schemas.microsoft.com/office/drawing/2014/main" val="126454794"/>
                    </a:ext>
                  </a:extLst>
                </a:gridCol>
                <a:gridCol w="1057196">
                  <a:extLst>
                    <a:ext uri="{9D8B030D-6E8A-4147-A177-3AD203B41FA5}">
                      <a16:colId xmlns:a16="http://schemas.microsoft.com/office/drawing/2014/main" val="2091308253"/>
                    </a:ext>
                  </a:extLst>
                </a:gridCol>
                <a:gridCol w="1057196">
                  <a:extLst>
                    <a:ext uri="{9D8B030D-6E8A-4147-A177-3AD203B41FA5}">
                      <a16:colId xmlns:a16="http://schemas.microsoft.com/office/drawing/2014/main" val="687481605"/>
                    </a:ext>
                  </a:extLst>
                </a:gridCol>
                <a:gridCol w="1057196">
                  <a:extLst>
                    <a:ext uri="{9D8B030D-6E8A-4147-A177-3AD203B41FA5}">
                      <a16:colId xmlns:a16="http://schemas.microsoft.com/office/drawing/2014/main" val="2130959892"/>
                    </a:ext>
                  </a:extLst>
                </a:gridCol>
                <a:gridCol w="1057196">
                  <a:extLst>
                    <a:ext uri="{9D8B030D-6E8A-4147-A177-3AD203B41FA5}">
                      <a16:colId xmlns:a16="http://schemas.microsoft.com/office/drawing/2014/main" val="1508390426"/>
                    </a:ext>
                  </a:extLst>
                </a:gridCol>
                <a:gridCol w="1057196">
                  <a:extLst>
                    <a:ext uri="{9D8B030D-6E8A-4147-A177-3AD203B41FA5}">
                      <a16:colId xmlns:a16="http://schemas.microsoft.com/office/drawing/2014/main" val="1483660419"/>
                    </a:ext>
                  </a:extLst>
                </a:gridCol>
              </a:tblGrid>
              <a:tr h="1187416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800" b="1" spc="0" dirty="0" smtClean="0">
                          <a:latin typeface="흥국씨앗 M" panose="020B0603000000000000" pitchFamily="50" charset="-127"/>
                          <a:ea typeface="흥국씨앗 M" panose="020B0603000000000000" pitchFamily="50" charset="-127"/>
                        </a:rPr>
                        <a:t>구분</a:t>
                      </a:r>
                      <a:endParaRPr lang="ko-KR" altLang="en-US" sz="1800" b="1" spc="0" dirty="0">
                        <a:latin typeface="흥국씨앗 M" panose="020B0603000000000000" pitchFamily="50" charset="-127"/>
                        <a:ea typeface="흥국씨앗 M" panose="020B0603000000000000" pitchFamily="50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800" b="1" spc="0" dirty="0" smtClean="0">
                          <a:latin typeface="흥국씨앗 M" panose="020B0603000000000000" pitchFamily="50" charset="-127"/>
                          <a:ea typeface="흥국씨앗 M" panose="020B0603000000000000" pitchFamily="50" charset="-127"/>
                        </a:rPr>
                        <a:t>흥국생명</a:t>
                      </a:r>
                      <a:endParaRPr lang="en-US" altLang="ko-KR" sz="1800" b="1" spc="0" dirty="0" smtClean="0">
                        <a:latin typeface="흥국씨앗 M" panose="020B0603000000000000" pitchFamily="50" charset="-127"/>
                        <a:ea typeface="흥국씨앗 M" panose="020B0603000000000000" pitchFamily="50" charset="-127"/>
                      </a:endParaRPr>
                    </a:p>
                    <a:p>
                      <a:pPr latinLnBrk="1"/>
                      <a:r>
                        <a:rPr lang="ko-KR" altLang="en-US" sz="1800" b="1" spc="0" dirty="0" smtClean="0">
                          <a:latin typeface="흥국씨앗 M" panose="020B0603000000000000" pitchFamily="50" charset="-127"/>
                          <a:ea typeface="흥국씨앗 M" panose="020B0603000000000000" pitchFamily="50" charset="-127"/>
                        </a:rPr>
                        <a:t>다</a:t>
                      </a:r>
                      <a:r>
                        <a:rPr lang="en-US" altLang="ko-KR" sz="1800" b="1" spc="0" dirty="0" smtClean="0">
                          <a:latin typeface="흥국씨앗 M" panose="020B0603000000000000" pitchFamily="50" charset="-127"/>
                          <a:ea typeface="흥국씨앗 M" panose="020B0603000000000000" pitchFamily="50" charset="-127"/>
                        </a:rPr>
                        <a:t>(</a:t>
                      </a:r>
                      <a:r>
                        <a:rPr lang="ko-KR" altLang="en-US" sz="1800" b="1" spc="0" dirty="0" smtClean="0">
                          <a:latin typeface="흥국씨앗 M" panose="020B0603000000000000" pitchFamily="50" charset="-127"/>
                          <a:ea typeface="흥국씨앗 M" panose="020B0603000000000000" pitchFamily="50" charset="-127"/>
                        </a:rPr>
                        <a:t>多</a:t>
                      </a:r>
                      <a:r>
                        <a:rPr lang="en-US" altLang="ko-KR" sz="1800" b="1" spc="0" dirty="0" smtClean="0">
                          <a:latin typeface="흥국씨앗 M" panose="020B0603000000000000" pitchFamily="50" charset="-127"/>
                          <a:ea typeface="흥국씨앗 M" panose="020B0603000000000000" pitchFamily="50" charset="-127"/>
                        </a:rPr>
                        <a:t>)</a:t>
                      </a:r>
                      <a:r>
                        <a:rPr lang="ko-KR" altLang="en-US" sz="1800" b="1" spc="0" dirty="0" smtClean="0">
                          <a:latin typeface="흥국씨앗 M" panose="020B0603000000000000" pitchFamily="50" charset="-127"/>
                          <a:ea typeface="흥국씨앗 M" panose="020B0603000000000000" pitchFamily="50" charset="-127"/>
                        </a:rPr>
                        <a:t>사랑</a:t>
                      </a:r>
                      <a:endParaRPr lang="en-US" altLang="ko-KR" sz="1800" b="1" spc="0" dirty="0" smtClean="0">
                        <a:latin typeface="흥국씨앗 M" panose="020B0603000000000000" pitchFamily="50" charset="-127"/>
                        <a:ea typeface="흥국씨앗 M" panose="020B0603000000000000" pitchFamily="50" charset="-127"/>
                      </a:endParaRPr>
                    </a:p>
                    <a:p>
                      <a:pPr latinLnBrk="1"/>
                      <a:r>
                        <a:rPr lang="en-US" altLang="ko-KR" sz="1800" b="1" spc="0" dirty="0" smtClean="0">
                          <a:latin typeface="흥국씨앗 M" panose="020B0603000000000000" pitchFamily="50" charset="-127"/>
                          <a:ea typeface="흥국씨앗 M" panose="020B0603000000000000" pitchFamily="50" charset="-127"/>
                        </a:rPr>
                        <a:t>THE</a:t>
                      </a:r>
                      <a:r>
                        <a:rPr lang="ko-KR" altLang="en-US" sz="1800" b="1" spc="0" dirty="0" smtClean="0">
                          <a:latin typeface="흥국씨앗 M" panose="020B0603000000000000" pitchFamily="50" charset="-127"/>
                          <a:ea typeface="흥국씨앗 M" panose="020B0603000000000000" pitchFamily="50" charset="-127"/>
                        </a:rPr>
                        <a:t>간편건강보험</a:t>
                      </a:r>
                      <a:endParaRPr lang="ko-KR" altLang="en-US" sz="1800" b="1" spc="0" dirty="0">
                        <a:latin typeface="흥국씨앗 M" panose="020B0603000000000000" pitchFamily="50" charset="-127"/>
                        <a:ea typeface="흥국씨앗 M" panose="020B0603000000000000" pitchFamily="50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800" b="1" spc="0" dirty="0" smtClean="0">
                          <a:latin typeface="흥국씨앗 M" panose="020B0603000000000000" pitchFamily="50" charset="-127"/>
                          <a:ea typeface="흥국씨앗 M" panose="020B0603000000000000" pitchFamily="50" charset="-127"/>
                        </a:rPr>
                        <a:t>OO</a:t>
                      </a:r>
                      <a:r>
                        <a:rPr lang="ko-KR" altLang="en-US" sz="1800" b="1" spc="0" dirty="0" smtClean="0">
                          <a:latin typeface="흥국씨앗 M" panose="020B0603000000000000" pitchFamily="50" charset="-127"/>
                          <a:ea typeface="흥국씨앗 M" panose="020B0603000000000000" pitchFamily="50" charset="-127"/>
                        </a:rPr>
                        <a:t>손보</a:t>
                      </a:r>
                      <a:endParaRPr lang="ko-KR" altLang="en-US" sz="1800" b="1" spc="0" dirty="0">
                        <a:latin typeface="흥국씨앗 M" panose="020B0603000000000000" pitchFamily="50" charset="-127"/>
                        <a:ea typeface="흥국씨앗 M" panose="020B0603000000000000" pitchFamily="50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800" b="1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흥국씨앗 M" panose="020B0603000000000000" pitchFamily="50" charset="-127"/>
                          <a:ea typeface="흥국씨앗 M" panose="020B0603000000000000" pitchFamily="50" charset="-127"/>
                          <a:cs typeface="Helvetica"/>
                          <a:sym typeface="KoPubWorld돋움체 Bold"/>
                        </a:rPr>
                        <a:t>OO</a:t>
                      </a:r>
                      <a:r>
                        <a:rPr kumimoji="0" lang="ko-KR" altLang="en-US" sz="1800" b="1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흥국씨앗 M" panose="020B0603000000000000" pitchFamily="50" charset="-127"/>
                          <a:ea typeface="흥국씨앗 M" panose="020B0603000000000000" pitchFamily="50" charset="-127"/>
                          <a:cs typeface="Helvetica"/>
                          <a:sym typeface="KoPubWorld돋움체 Bold"/>
                        </a:rPr>
                        <a:t>손보</a:t>
                      </a:r>
                      <a:endParaRPr kumimoji="0" lang="ko-KR" altLang="en-US" sz="18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흥국씨앗 M" panose="020B0603000000000000" pitchFamily="50" charset="-127"/>
                        <a:ea typeface="흥국씨앗 M" panose="020B0603000000000000" pitchFamily="50" charset="-127"/>
                        <a:cs typeface="Helvetica"/>
                        <a:sym typeface="KoPubWorld돋움체 Bold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800" b="1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흥국씨앗 M" panose="020B0603000000000000" pitchFamily="50" charset="-127"/>
                          <a:ea typeface="흥국씨앗 M" panose="020B0603000000000000" pitchFamily="50" charset="-127"/>
                          <a:cs typeface="Helvetica"/>
                          <a:sym typeface="KoPubWorld돋움체 Bold"/>
                        </a:rPr>
                        <a:t>OO</a:t>
                      </a:r>
                      <a:r>
                        <a:rPr kumimoji="0" lang="ko-KR" altLang="en-US" sz="1800" b="1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흥국씨앗 M" panose="020B0603000000000000" pitchFamily="50" charset="-127"/>
                          <a:ea typeface="흥국씨앗 M" panose="020B0603000000000000" pitchFamily="50" charset="-127"/>
                          <a:cs typeface="Helvetica"/>
                          <a:sym typeface="KoPubWorld돋움체 Bold"/>
                        </a:rPr>
                        <a:t>손보</a:t>
                      </a:r>
                      <a:endParaRPr kumimoji="0" lang="ko-KR" altLang="en-US" sz="18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흥국씨앗 M" panose="020B0603000000000000" pitchFamily="50" charset="-127"/>
                        <a:ea typeface="흥국씨앗 M" panose="020B0603000000000000" pitchFamily="50" charset="-127"/>
                        <a:cs typeface="Helvetica"/>
                        <a:sym typeface="KoPubWorld돋움체 Bold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800" b="1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흥국씨앗 M" panose="020B0603000000000000" pitchFamily="50" charset="-127"/>
                          <a:ea typeface="흥국씨앗 M" panose="020B0603000000000000" pitchFamily="50" charset="-127"/>
                          <a:cs typeface="Helvetica"/>
                          <a:sym typeface="KoPubWorld돋움체 Bold"/>
                        </a:rPr>
                        <a:t>OO</a:t>
                      </a:r>
                      <a:r>
                        <a:rPr kumimoji="0" lang="ko-KR" altLang="en-US" sz="1800" b="1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흥국씨앗 M" panose="020B0603000000000000" pitchFamily="50" charset="-127"/>
                          <a:ea typeface="흥국씨앗 M" panose="020B0603000000000000" pitchFamily="50" charset="-127"/>
                          <a:cs typeface="Helvetica"/>
                          <a:sym typeface="KoPubWorld돋움체 Bold"/>
                        </a:rPr>
                        <a:t>손보</a:t>
                      </a:r>
                      <a:endParaRPr kumimoji="0" lang="ko-KR" altLang="en-US" sz="18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흥국씨앗 M" panose="020B0603000000000000" pitchFamily="50" charset="-127"/>
                        <a:ea typeface="흥국씨앗 M" panose="020B0603000000000000" pitchFamily="50" charset="-127"/>
                        <a:cs typeface="Helvetica"/>
                        <a:sym typeface="KoPubWorld돋움체 Bold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8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흥국씨앗 M" panose="020B0603000000000000" pitchFamily="50" charset="-127"/>
                          <a:ea typeface="흥국씨앗 M" panose="020B0603000000000000" pitchFamily="50" charset="-127"/>
                          <a:cs typeface="Helvetica"/>
                          <a:sym typeface="KoPubWorld돋움체 Bold"/>
                        </a:rPr>
                        <a:t>OO</a:t>
                      </a:r>
                      <a:r>
                        <a:rPr kumimoji="0" lang="ko-KR" altLang="en-US" sz="18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흥국씨앗 M" panose="020B0603000000000000" pitchFamily="50" charset="-127"/>
                          <a:ea typeface="흥국씨앗 M" panose="020B0603000000000000" pitchFamily="50" charset="-127"/>
                          <a:cs typeface="Helvetica"/>
                          <a:sym typeface="KoPubWorld돋움체 Bold"/>
                        </a:rPr>
                        <a:t>손보</a:t>
                      </a:r>
                      <a:endParaRPr kumimoji="0" lang="ko-KR" altLang="en-US" sz="18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흥국씨앗 M" panose="020B0603000000000000" pitchFamily="50" charset="-127"/>
                        <a:ea typeface="흥국씨앗 M" panose="020B0603000000000000" pitchFamily="50" charset="-127"/>
                        <a:cs typeface="Helvetica"/>
                        <a:sym typeface="KoPubWorld돋움체 Bold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8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흥국씨앗 M" panose="020B0603000000000000" pitchFamily="50" charset="-127"/>
                          <a:ea typeface="흥국씨앗 M" panose="020B0603000000000000" pitchFamily="50" charset="-127"/>
                          <a:cs typeface="Helvetica"/>
                          <a:sym typeface="KoPubWorld돋움체 Bold"/>
                        </a:rPr>
                        <a:t>OO</a:t>
                      </a:r>
                      <a:r>
                        <a:rPr kumimoji="0" lang="ko-KR" altLang="en-US" sz="18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흥국씨앗 M" panose="020B0603000000000000" pitchFamily="50" charset="-127"/>
                          <a:ea typeface="흥국씨앗 M" panose="020B0603000000000000" pitchFamily="50" charset="-127"/>
                          <a:cs typeface="Helvetica"/>
                          <a:sym typeface="KoPubWorld돋움체 Bold"/>
                        </a:rPr>
                        <a:t>손보</a:t>
                      </a:r>
                      <a:endParaRPr kumimoji="0" lang="ko-KR" altLang="en-US" sz="18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흥국씨앗 M" panose="020B0603000000000000" pitchFamily="50" charset="-127"/>
                        <a:ea typeface="흥국씨앗 M" panose="020B0603000000000000" pitchFamily="50" charset="-127"/>
                        <a:cs typeface="Helvetica"/>
                        <a:sym typeface="KoPubWorld돋움체 Bold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1856631"/>
                  </a:ext>
                </a:extLst>
              </a:tr>
              <a:tr h="1603358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800" b="1" spc="0" dirty="0" smtClean="0">
                          <a:latin typeface="흥국씨앗 M" panose="020B0603000000000000" pitchFamily="50" charset="-127"/>
                          <a:ea typeface="흥국씨앗 M" panose="020B0603000000000000" pitchFamily="50" charset="-127"/>
                        </a:rPr>
                        <a:t>납입면제</a:t>
                      </a:r>
                      <a:endParaRPr lang="ko-KR" altLang="en-US" sz="1800" b="1" spc="0" dirty="0">
                        <a:latin typeface="흥국씨앗 M" panose="020B0603000000000000" pitchFamily="50" charset="-127"/>
                        <a:ea typeface="흥국씨앗 M" panose="020B0603000000000000" pitchFamily="50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2400" b="1" spc="0" dirty="0" err="1" smtClean="0">
                          <a:latin typeface="흥국씨앗 M" panose="020B0603000000000000" pitchFamily="50" charset="-127"/>
                          <a:ea typeface="흥국씨앗 M" panose="020B0603000000000000" pitchFamily="50" charset="-127"/>
                        </a:rPr>
                        <a:t>일반암</a:t>
                      </a:r>
                      <a:endParaRPr lang="en-US" altLang="ko-KR" sz="2400" b="1" spc="0" dirty="0" smtClean="0">
                        <a:latin typeface="흥국씨앗 M" panose="020B0603000000000000" pitchFamily="50" charset="-127"/>
                        <a:ea typeface="흥국씨앗 M" panose="020B0603000000000000" pitchFamily="50" charset="-127"/>
                      </a:endParaRPr>
                    </a:p>
                    <a:p>
                      <a:pPr latinLnBrk="1"/>
                      <a:r>
                        <a:rPr lang="ko-KR" altLang="en-US" sz="2400" b="1" spc="0" dirty="0" smtClean="0">
                          <a:solidFill>
                            <a:srgbClr val="FF3399"/>
                          </a:solidFill>
                          <a:latin typeface="흥국씨앗 M" panose="020B0603000000000000" pitchFamily="50" charset="-127"/>
                          <a:ea typeface="흥국씨앗 M" panose="020B0603000000000000" pitchFamily="50" charset="-127"/>
                        </a:rPr>
                        <a:t>뇌혈관질환</a:t>
                      </a:r>
                      <a:endParaRPr lang="en-US" altLang="ko-KR" sz="2400" b="1" spc="0" dirty="0" smtClean="0">
                        <a:solidFill>
                          <a:srgbClr val="FF3399"/>
                        </a:solidFill>
                        <a:latin typeface="흥국씨앗 M" panose="020B0603000000000000" pitchFamily="50" charset="-127"/>
                        <a:ea typeface="흥국씨앗 M" panose="020B0603000000000000" pitchFamily="50" charset="-127"/>
                      </a:endParaRPr>
                    </a:p>
                    <a:p>
                      <a:pPr latinLnBrk="1"/>
                      <a:r>
                        <a:rPr lang="ko-KR" altLang="en-US" sz="2400" b="1" spc="0" dirty="0" smtClean="0">
                          <a:solidFill>
                            <a:srgbClr val="FF3399"/>
                          </a:solidFill>
                          <a:latin typeface="흥국씨앗 M" panose="020B0603000000000000" pitchFamily="50" charset="-127"/>
                          <a:ea typeface="흥국씨앗 M" panose="020B0603000000000000" pitchFamily="50" charset="-127"/>
                        </a:rPr>
                        <a:t>허혈심장질환</a:t>
                      </a:r>
                      <a:endParaRPr lang="en-US" altLang="ko-KR" sz="2400" b="1" spc="0" dirty="0" smtClean="0">
                        <a:solidFill>
                          <a:srgbClr val="FF3399"/>
                        </a:solidFill>
                        <a:latin typeface="흥국씨앗 M" panose="020B0603000000000000" pitchFamily="50" charset="-127"/>
                        <a:ea typeface="흥국씨앗 M" panose="020B0603000000000000" pitchFamily="50" charset="-127"/>
                      </a:endParaRPr>
                    </a:p>
                    <a:p>
                      <a:pPr latinLnBrk="1"/>
                      <a:r>
                        <a:rPr lang="en-US" altLang="ko-KR" sz="2400" b="1" spc="0" dirty="0" smtClean="0">
                          <a:latin typeface="흥국씨앗 M" panose="020B0603000000000000" pitchFamily="50" charset="-127"/>
                          <a:ea typeface="흥국씨앗 M" panose="020B0603000000000000" pitchFamily="50" charset="-127"/>
                        </a:rPr>
                        <a:t>80%</a:t>
                      </a:r>
                      <a:r>
                        <a:rPr lang="ko-KR" altLang="en-US" sz="2400" b="1" spc="0" dirty="0" smtClean="0">
                          <a:latin typeface="흥국씨앗 M" panose="020B0603000000000000" pitchFamily="50" charset="-127"/>
                          <a:ea typeface="흥국씨앗 M" panose="020B0603000000000000" pitchFamily="50" charset="-127"/>
                        </a:rPr>
                        <a:t>이상 </a:t>
                      </a:r>
                      <a:r>
                        <a:rPr lang="ko-KR" altLang="en-US" sz="2400" b="1" spc="0" dirty="0" err="1" smtClean="0">
                          <a:latin typeface="흥국씨앗 M" panose="020B0603000000000000" pitchFamily="50" charset="-127"/>
                          <a:ea typeface="흥국씨앗 M" panose="020B0603000000000000" pitchFamily="50" charset="-127"/>
                        </a:rPr>
                        <a:t>후유장해</a:t>
                      </a:r>
                      <a:endParaRPr lang="ko-KR" altLang="en-US" sz="2400" b="1" spc="0" dirty="0">
                        <a:latin typeface="흥국씨앗 M" panose="020B0603000000000000" pitchFamily="50" charset="-127"/>
                        <a:ea typeface="흥국씨앗 M" panose="020B0603000000000000" pitchFamily="50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latinLnBrk="1"/>
                      <a:r>
                        <a:rPr lang="ko-KR" altLang="en-US" sz="1800" b="1" spc="0" dirty="0" err="1" smtClean="0">
                          <a:latin typeface="흥국씨앗 M" panose="020B0603000000000000" pitchFamily="50" charset="-127"/>
                          <a:ea typeface="흥국씨앗 M" panose="020B0603000000000000" pitchFamily="50" charset="-127"/>
                        </a:rPr>
                        <a:t>일반암</a:t>
                      </a:r>
                      <a:endParaRPr lang="en-US" altLang="ko-KR" sz="1800" b="1" spc="0" dirty="0" smtClean="0">
                        <a:latin typeface="흥국씨앗 M" panose="020B0603000000000000" pitchFamily="50" charset="-127"/>
                        <a:ea typeface="흥국씨앗 M" panose="020B0603000000000000" pitchFamily="50" charset="-127"/>
                      </a:endParaRPr>
                    </a:p>
                    <a:p>
                      <a:pPr latinLnBrk="1"/>
                      <a:r>
                        <a:rPr lang="ko-KR" altLang="en-US" sz="1800" b="1" spc="0" dirty="0" smtClean="0">
                          <a:latin typeface="흥국씨앗 M" panose="020B0603000000000000" pitchFamily="50" charset="-127"/>
                          <a:ea typeface="흥국씨앗 M" panose="020B0603000000000000" pitchFamily="50" charset="-127"/>
                        </a:rPr>
                        <a:t>뇌졸중</a:t>
                      </a:r>
                      <a:endParaRPr lang="en-US" altLang="ko-KR" sz="1800" b="1" spc="0" dirty="0" smtClean="0">
                        <a:latin typeface="흥국씨앗 M" panose="020B0603000000000000" pitchFamily="50" charset="-127"/>
                        <a:ea typeface="흥국씨앗 M" panose="020B0603000000000000" pitchFamily="50" charset="-127"/>
                      </a:endParaRPr>
                    </a:p>
                    <a:p>
                      <a:pPr latinLnBrk="1"/>
                      <a:r>
                        <a:rPr lang="ko-KR" altLang="en-US" sz="1800" b="1" spc="0" dirty="0" smtClean="0">
                          <a:latin typeface="흥국씨앗 M" panose="020B0603000000000000" pitchFamily="50" charset="-127"/>
                          <a:ea typeface="흥국씨앗 M" panose="020B0603000000000000" pitchFamily="50" charset="-127"/>
                        </a:rPr>
                        <a:t>급성심근경색</a:t>
                      </a:r>
                      <a:endParaRPr lang="en-US" altLang="ko-KR" sz="1800" b="1" spc="0" dirty="0" smtClean="0">
                        <a:latin typeface="흥국씨앗 M" panose="020B0603000000000000" pitchFamily="50" charset="-127"/>
                        <a:ea typeface="흥국씨앗 M" panose="020B0603000000000000" pitchFamily="50" charset="-127"/>
                      </a:endParaRPr>
                    </a:p>
                    <a:p>
                      <a:pPr latinLnBrk="1"/>
                      <a:r>
                        <a:rPr lang="en-US" altLang="ko-KR" sz="1800" b="1" spc="0" dirty="0" smtClean="0">
                          <a:latin typeface="흥국씨앗 M" panose="020B0603000000000000" pitchFamily="50" charset="-127"/>
                          <a:ea typeface="흥국씨앗 M" panose="020B0603000000000000" pitchFamily="50" charset="-127"/>
                        </a:rPr>
                        <a:t>80%</a:t>
                      </a:r>
                      <a:r>
                        <a:rPr lang="ko-KR" altLang="en-US" sz="1800" b="1" spc="0" dirty="0" smtClean="0">
                          <a:latin typeface="흥국씨앗 M" panose="020B0603000000000000" pitchFamily="50" charset="-127"/>
                          <a:ea typeface="흥국씨앗 M" panose="020B0603000000000000" pitchFamily="50" charset="-127"/>
                        </a:rPr>
                        <a:t>이상 </a:t>
                      </a:r>
                      <a:r>
                        <a:rPr lang="ko-KR" altLang="en-US" sz="1800" b="1" spc="0" dirty="0" err="1" smtClean="0">
                          <a:latin typeface="흥국씨앗 M" panose="020B0603000000000000" pitchFamily="50" charset="-127"/>
                          <a:ea typeface="흥국씨앗 M" panose="020B0603000000000000" pitchFamily="50" charset="-127"/>
                        </a:rPr>
                        <a:t>후유장해</a:t>
                      </a:r>
                      <a:endParaRPr lang="ko-KR" altLang="en-US" sz="1800" b="1" spc="0" dirty="0" smtClean="0">
                        <a:latin typeface="흥국씨앗 M" panose="020B0603000000000000" pitchFamily="50" charset="-127"/>
                        <a:ea typeface="흥국씨앗 M" panose="020B0603000000000000" pitchFamily="50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800" spc="0" dirty="0">
                        <a:latin typeface="흥국씨앗 M" panose="020B0603000000000000" pitchFamily="50" charset="-127"/>
                        <a:ea typeface="흥국씨앗 M" panose="020B0603000000000000" pitchFamily="50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800" spc="0" dirty="0">
                        <a:latin typeface="흥국씨앗 M" panose="020B0603000000000000" pitchFamily="50" charset="-127"/>
                        <a:ea typeface="흥국씨앗 M" panose="020B0603000000000000" pitchFamily="50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800" spc="0" dirty="0">
                        <a:latin typeface="흥국씨앗 M" panose="020B0603000000000000" pitchFamily="50" charset="-127"/>
                        <a:ea typeface="흥국씨앗 M" panose="020B0603000000000000" pitchFamily="50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800" spc="0" dirty="0">
                        <a:latin typeface="흥국씨앗 M" panose="020B0603000000000000" pitchFamily="50" charset="-127"/>
                        <a:ea typeface="흥국씨앗 M" panose="020B0603000000000000" pitchFamily="50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800" spc="0" dirty="0">
                        <a:latin typeface="흥국씨앗 M" panose="020B0603000000000000" pitchFamily="50" charset="-127"/>
                        <a:ea typeface="흥국씨앗 M" panose="020B0603000000000000" pitchFamily="50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6557840"/>
                  </a:ext>
                </a:extLst>
              </a:tr>
            </a:tbl>
          </a:graphicData>
        </a:graphic>
      </p:graphicFrame>
      <p:sp>
        <p:nvSpPr>
          <p:cNvPr id="24" name="직사각형 23"/>
          <p:cNvSpPr/>
          <p:nvPr/>
        </p:nvSpPr>
        <p:spPr>
          <a:xfrm>
            <a:off x="0" y="1117325"/>
            <a:ext cx="12192000" cy="72445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4402" tIns="84402" rIns="84402" bIns="84402" numCol="1" spcCol="38100" rtlCol="0" anchor="ctr">
            <a:spAutoFit/>
          </a:bodyPr>
          <a:lstStyle/>
          <a:p>
            <a:pPr marL="0" marR="0" lvl="0" indent="0" algn="l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Up-Grade 1. </a:t>
            </a:r>
            <a:r>
              <a:rPr kumimoji="0" lang="ko-KR" alt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흥국씨앗 B" panose="020B0803000000000000" pitchFamily="50" charset="-127"/>
                <a:ea typeface="흥국씨앗 B" panose="020B0803000000000000" pitchFamily="50" charset="-127"/>
                <a:cs typeface="+mj-cs"/>
                <a:sym typeface="맑은 고딕"/>
              </a:rPr>
              <a:t>납입면제 강화</a:t>
            </a:r>
            <a:endParaRPr kumimoji="0" lang="ko-KR" altLang="en-US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흥국씨앗 B" panose="020B0803000000000000" pitchFamily="50" charset="-127"/>
              <a:ea typeface="흥국씨앗 B" panose="020B0803000000000000" pitchFamily="50" charset="-127"/>
              <a:cs typeface="+mj-cs"/>
              <a:sym typeface="맑은 고딕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0634" y="6286057"/>
            <a:ext cx="80536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*</a:t>
            </a:r>
            <a:r>
              <a:rPr kumimoji="0" lang="ko-KR" altLang="en-US" sz="9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갱신형상품</a:t>
            </a:r>
            <a:r>
              <a:rPr kumimoji="0" lang="ko-KR" alt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 및 갱신형특약의 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경우 </a:t>
            </a:r>
            <a:r>
              <a:rPr kumimoji="0" lang="ko-KR" altLang="en-US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갱신시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 보험료가 인상될 수 있습니다</a:t>
            </a: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. 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각 </a:t>
            </a:r>
            <a:r>
              <a:rPr kumimoji="0" lang="ko-KR" altLang="en-US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해당특약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 가입시 보장이며 기타 자세한 사항은 약관 및 </a:t>
            </a:r>
            <a:r>
              <a:rPr kumimoji="0" lang="ko-KR" altLang="en-US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상품설명서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 참조 바랍니다</a:t>
            </a: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경기천년제목 Medium" panose="02020603020101020101" pitchFamily="18" charset="-127"/>
                <a:ea typeface="경기천년제목 Medium" panose="02020603020101020101" pitchFamily="18" charset="-127"/>
                <a:cs typeface="Helvetica"/>
                <a:sym typeface="맑은 고딕"/>
              </a:rPr>
              <a:t>.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경기천년제목 Medium" panose="02020603020101020101" pitchFamily="18" charset="-127"/>
              <a:ea typeface="경기천년제목 Medium" panose="02020603020101020101" pitchFamily="18" charset="-127"/>
              <a:cs typeface="Helvetica"/>
              <a:sym typeface="맑은 고딕"/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latinLnBrk="0" hangingPunct="0"/>
            <a:fld id="{86CB4B4D-7CA3-9044-876B-883B54F8677D}" type="slidenum">
              <a:rPr lang="en-US" altLang="ko-KR" kern="0" smtClean="0">
                <a:solidFill>
                  <a:srgbClr val="222222"/>
                </a:solidFill>
              </a:rPr>
              <a:pPr latinLnBrk="0" hangingPunct="0"/>
              <a:t>9</a:t>
            </a:fld>
            <a:r>
              <a:rPr lang="en-US" altLang="ko-KR" kern="0" smtClean="0">
                <a:solidFill>
                  <a:srgbClr val="222222"/>
                </a:solidFill>
              </a:rPr>
              <a:t>/22</a:t>
            </a:r>
            <a:endParaRPr lang="en-US" altLang="ko-KR" kern="0" dirty="0">
              <a:solidFill>
                <a:srgbClr val="22222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7921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dissolve/>
      </p:transition>
    </mc:Choice>
    <mc:Fallback xmlns:a14="http://schemas.microsoft.com/office/drawing/2010/main" xmlns:m="http://schemas.openxmlformats.org/officeDocument/2006/math" xmlns="">
      <p:transition spd="fast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6_Office 테마">
  <a:themeElements>
    <a:clrScheme name="Office 테마">
      <a:dk1>
        <a:srgbClr val="000000"/>
      </a:dk1>
      <a:lt1>
        <a:srgbClr val="222222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테마">
      <a:majorFont>
        <a:latin typeface="맑은 고딕"/>
        <a:ea typeface="맑은 고딕"/>
        <a:cs typeface="맑은 고딕"/>
      </a:majorFont>
      <a:minorFont>
        <a:latin typeface="Helvetica"/>
        <a:ea typeface="Helvetica"/>
        <a:cs typeface="Helvetica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84402" tIns="84402" rIns="84402" bIns="84402" numCol="1" spcCol="38100" rtlCol="0" anchor="ctr">
        <a:noAutofit/>
      </a:bodyPr>
      <a:lstStyle>
        <a:defPPr marL="0" marR="0" indent="0" algn="l" defTabSz="18288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 dirty="0" smtClean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맑은 고딕"/>
          </a:defRPr>
        </a:def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84402" tIns="84402" rIns="84402" bIns="84402" numCol="1" spcCol="38100" rtlCol="0" anchor="t">
        <a:spAutoFit/>
      </a:bodyPr>
      <a:lstStyle>
        <a:defPPr marL="0" marR="0" indent="0" algn="l" defTabSz="18288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맑은 고딕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28529</TotalTime>
  <Words>5229</Words>
  <Application>Microsoft Office PowerPoint</Application>
  <PresentationFormat>와이드스크린</PresentationFormat>
  <Paragraphs>875</Paragraphs>
  <Slides>37</Slides>
  <Notes>2</Notes>
  <HiddenSlides>0</HiddenSlides>
  <MMClips>0</MMClips>
  <ScaleCrop>false</ScaleCrop>
  <HeadingPairs>
    <vt:vector size="6" baseType="variant">
      <vt:variant>
        <vt:lpstr>사용한 글꼴</vt:lpstr>
      </vt:variant>
      <vt:variant>
        <vt:i4>21</vt:i4>
      </vt:variant>
      <vt:variant>
        <vt:lpstr>테마</vt:lpstr>
      </vt:variant>
      <vt:variant>
        <vt:i4>4</vt:i4>
      </vt:variant>
      <vt:variant>
        <vt:lpstr>슬라이드 제목</vt:lpstr>
      </vt:variant>
      <vt:variant>
        <vt:i4>37</vt:i4>
      </vt:variant>
    </vt:vector>
  </HeadingPairs>
  <TitlesOfParts>
    <vt:vector size="62" baseType="lpstr">
      <vt:lpstr>KoPubWorld돋움체 Bold</vt:lpstr>
      <vt:lpstr>배달의민족 주아</vt:lpstr>
      <vt:lpstr>흥국씨앗 L</vt:lpstr>
      <vt:lpstr>휴먼둥근헤드라인</vt:lpstr>
      <vt:lpstr>경기천년제목 Medium</vt:lpstr>
      <vt:lpstr>이사만루체 Medium</vt:lpstr>
      <vt:lpstr>Times New Roman</vt:lpstr>
      <vt:lpstr>세방고딕 OTF Bold</vt:lpstr>
      <vt:lpstr>경기천년제목 Bold</vt:lpstr>
      <vt:lpstr>Helvetica</vt:lpstr>
      <vt:lpstr>Wingdings</vt:lpstr>
      <vt:lpstr>Arial</vt:lpstr>
      <vt:lpstr>Calibri Light</vt:lpstr>
      <vt:lpstr>배달의민족 한나는 열한살 OTF</vt:lpstr>
      <vt:lpstr>KoPubWorld돋움체 Light</vt:lpstr>
      <vt:lpstr>강한공군체 Bold</vt:lpstr>
      <vt:lpstr>흥국씨앗 B</vt:lpstr>
      <vt:lpstr>흥국씨앗 M</vt:lpstr>
      <vt:lpstr>a고딕13</vt:lpstr>
      <vt:lpstr>맑은 고딕</vt:lpstr>
      <vt:lpstr>Calibri</vt:lpstr>
      <vt:lpstr>6_Office 테마</vt:lpstr>
      <vt:lpstr>1_Office 테마</vt:lpstr>
      <vt:lpstr>Office 테마</vt:lpstr>
      <vt:lpstr>2_Office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HKLIFE</dc:creator>
  <cp:lastModifiedBy>HKLIFE</cp:lastModifiedBy>
  <cp:revision>523</cp:revision>
  <cp:lastPrinted>2023-10-26T08:14:55Z</cp:lastPrinted>
  <dcterms:created xsi:type="dcterms:W3CDTF">2023-03-14T04:43:18Z</dcterms:created>
  <dcterms:modified xsi:type="dcterms:W3CDTF">2023-12-27T09:41:05Z</dcterms:modified>
</cp:coreProperties>
</file>