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slideLayouts/slideLayout11.xml" ContentType="application/vnd.openxmlformats-officedocument.presentationml.slideLayout+xml"/>
  <Override PartName="/ppt/theme/theme10.xml" ContentType="application/vnd.openxmlformats-officedocument.theme+xml"/>
  <Override PartName="/ppt/slideLayouts/slideLayout12.xml" ContentType="application/vnd.openxmlformats-officedocument.presentationml.slideLayout+xml"/>
  <Override PartName="/ppt/theme/theme11.xml" ContentType="application/vnd.openxmlformats-officedocument.theme+xml"/>
  <Override PartName="/ppt/slideLayouts/slideLayout13.xml" ContentType="application/vnd.openxmlformats-officedocument.presentationml.slideLayout+xml"/>
  <Override PartName="/ppt/theme/theme12.xml" ContentType="application/vnd.openxmlformats-officedocument.theme+xml"/>
  <Override PartName="/ppt/slideLayouts/slideLayout14.xml" ContentType="application/vnd.openxmlformats-officedocument.presentationml.slideLayout+xml"/>
  <Override PartName="/ppt/theme/theme1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7" r:id="rId2"/>
    <p:sldMasterId id="2147483659" r:id="rId3"/>
    <p:sldMasterId id="2147483661" r:id="rId4"/>
    <p:sldMasterId id="2147483663" r:id="rId5"/>
    <p:sldMasterId id="2147483665" r:id="rId6"/>
    <p:sldMasterId id="2147483667" r:id="rId7"/>
    <p:sldMasterId id="2147483669" r:id="rId8"/>
    <p:sldMasterId id="2147483671" r:id="rId9"/>
    <p:sldMasterId id="2147483673" r:id="rId10"/>
    <p:sldMasterId id="2147483675" r:id="rId11"/>
    <p:sldMasterId id="2147483677" r:id="rId12"/>
    <p:sldMasterId id="2147483679" r:id="rId13"/>
    <p:sldMasterId id="2147483683" r:id="rId14"/>
  </p:sldMasterIdLst>
  <p:notesMasterIdLst>
    <p:notesMasterId r:id="rId21"/>
  </p:notesMasterIdLst>
  <p:handoutMasterIdLst>
    <p:handoutMasterId r:id="rId22"/>
  </p:handoutMasterIdLst>
  <p:sldIdLst>
    <p:sldId id="261" r:id="rId15"/>
    <p:sldId id="315" r:id="rId16"/>
    <p:sldId id="338" r:id="rId17"/>
    <p:sldId id="339" r:id="rId18"/>
    <p:sldId id="340" r:id="rId19"/>
    <p:sldId id="342" r:id="rId20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15F68638-3F7E-4947-A4EA-5B9964025E57}">
          <p14:sldIdLst>
            <p14:sldId id="261"/>
            <p14:sldId id="315"/>
            <p14:sldId id="338"/>
            <p14:sldId id="339"/>
            <p14:sldId id="340"/>
            <p14:sldId id="342"/>
          </p14:sldIdLst>
        </p14:section>
        <p14:section name="Index" id="{869B7FCE-697B-4683-807E-8C9080E5D5C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5" orient="horz" pos="210" userDrawn="1">
          <p15:clr>
            <a:srgbClr val="A4A3A4"/>
          </p15:clr>
        </p15:guide>
        <p15:guide id="6" orient="horz" pos="4178" userDrawn="1">
          <p15:clr>
            <a:srgbClr val="A4A3A4"/>
          </p15:clr>
        </p15:guide>
        <p15:guide id="7" pos="431" userDrawn="1">
          <p15:clr>
            <a:srgbClr val="A4A3A4"/>
          </p15:clr>
        </p15:guide>
        <p15:guide id="8" pos="53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6E6"/>
    <a:srgbClr val="0000FF"/>
    <a:srgbClr val="438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02" y="102"/>
      </p:cViewPr>
      <p:guideLst>
        <p:guide orient="horz" pos="981"/>
        <p:guide pos="2880"/>
        <p:guide orient="horz" pos="210"/>
        <p:guide orient="horz" pos="4178"/>
        <p:guide pos="431"/>
        <p:guide pos="53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4326852C-BD86-B50B-7C75-954843BC6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2106C2-9890-D3F2-56CB-0F87BA12A1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6" cy="498693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r">
              <a:defRPr sz="1200"/>
            </a:lvl1pPr>
          </a:lstStyle>
          <a:p>
            <a:fld id="{A6D1D9D3-0698-4FC4-A78D-569C40388AEC}" type="datetimeFigureOut">
              <a:rPr lang="ko-KR" altLang="en-US" smtClean="0"/>
              <a:t>2023-12-26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CE2DB3-20C8-FD27-3DE1-84421AC977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6" cy="498692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07CA6ED-78C6-9300-574F-9E8772C185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6" cy="498692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r">
              <a:defRPr sz="1200"/>
            </a:lvl1pPr>
          </a:lstStyle>
          <a:p>
            <a:fld id="{FE069558-6344-43BB-87FF-B3E5C06609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1723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8693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r">
              <a:defRPr sz="1200"/>
            </a:lvl1pPr>
          </a:lstStyle>
          <a:p>
            <a:fld id="{902D80C8-88A7-4C19-A65B-D430D4AD0025}" type="datetimeFigureOut">
              <a:rPr lang="ko-KR" altLang="en-US" smtClean="0"/>
              <a:t>2023-12-26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4" rIns="91550" bIns="4577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5"/>
          </a:xfrm>
          <a:prstGeom prst="rect">
            <a:avLst/>
          </a:prstGeom>
        </p:spPr>
        <p:txBody>
          <a:bodyPr vert="horz" lIns="91550" tIns="45774" rIns="91550" bIns="45774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8692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8692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r">
              <a:defRPr sz="1200"/>
            </a:lvl1pPr>
          </a:lstStyle>
          <a:p>
            <a:fld id="{00A2B87A-1563-477F-A759-9157AADA3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319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F5472C5-30AD-2D46-A042-FF530B92CB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49" y="308113"/>
            <a:ext cx="6850733" cy="708100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B8F25F3-4194-854B-9110-EBFDCAE046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6" y="2554031"/>
            <a:ext cx="1173750" cy="4288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73" y="398429"/>
            <a:ext cx="1502643" cy="39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65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16E5DF5-3914-9944-B430-CED2BFA79983}"/>
              </a:ext>
            </a:extLst>
          </p:cNvPr>
          <p:cNvSpPr/>
          <p:nvPr userDrawn="1"/>
        </p:nvSpPr>
        <p:spPr>
          <a:xfrm>
            <a:off x="0" y="400050"/>
            <a:ext cx="9144000" cy="5915025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25E3AE5-BB3C-A643-A622-37E0E393A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3" r="23102" b="10793"/>
          <a:stretch/>
        </p:blipFill>
        <p:spPr>
          <a:xfrm>
            <a:off x="2840657" y="400050"/>
            <a:ext cx="6303343" cy="591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11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E1A3120-60FC-6C46-B82E-D746937C2641}"/>
              </a:ext>
            </a:extLst>
          </p:cNvPr>
          <p:cNvSpPr/>
          <p:nvPr userDrawn="1"/>
        </p:nvSpPr>
        <p:spPr>
          <a:xfrm>
            <a:off x="2408663" y="0"/>
            <a:ext cx="6735338" cy="6858000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DCC42C0-02D4-A144-970E-D71B397E2E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8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6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A0BD69F6-B81D-BE46-8FEC-D116699A853C}"/>
              </a:ext>
            </a:extLst>
          </p:cNvPr>
          <p:cNvCxnSpPr>
            <a:cxnSpLocks/>
          </p:cNvCxnSpPr>
          <p:nvPr userDrawn="1"/>
        </p:nvCxnSpPr>
        <p:spPr>
          <a:xfrm>
            <a:off x="552893" y="613897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C66DCCB-20F7-3B47-9096-D1B3AC849B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012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4605913-26EB-2047-A0F3-155A17329026}"/>
              </a:ext>
            </a:extLst>
          </p:cNvPr>
          <p:cNvSpPr/>
          <p:nvPr userDrawn="1"/>
        </p:nvSpPr>
        <p:spPr>
          <a:xfrm>
            <a:off x="0" y="473019"/>
            <a:ext cx="9144000" cy="5665955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020288B-867F-574D-90C1-8CB573D5E4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72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84605913-26EB-2047-A0F3-155A17329026}"/>
              </a:ext>
            </a:extLst>
          </p:cNvPr>
          <p:cNvSpPr/>
          <p:nvPr userDrawn="1"/>
        </p:nvSpPr>
        <p:spPr>
          <a:xfrm>
            <a:off x="2065866" y="1"/>
            <a:ext cx="7078133" cy="6880328"/>
          </a:xfrm>
          <a:prstGeom prst="rect">
            <a:avLst/>
          </a:prstGeom>
          <a:solidFill>
            <a:srgbClr val="E4F3F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8" name="부제목 2">
            <a:extLst>
              <a:ext uri="{FF2B5EF4-FFF2-40B4-BE49-F238E27FC236}">
                <a16:creationId xmlns:a16="http://schemas.microsoft.com/office/drawing/2014/main" id="{63D20A80-7E29-384B-8C79-F0D1499CE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277" y="6367567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20000"/>
              </a:lnSpc>
              <a:buNone/>
              <a:defRPr sz="10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151F53A-783E-6149-BA18-BAA18ADE99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34" y="636756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74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4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3C586-6DB5-44EC-AF51-89A91BE4BB75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12997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743D1E-620A-4080-91DF-2E9B8BEB398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31173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A58D96-E2D1-476E-9A8D-50D05AFA0D49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82406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598A0F-24E2-446B-89CD-3683F36636D4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71603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9F5B10-F03D-4A14-AFA6-874C24DE43A5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9390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3EBE3D62-CFB6-7848-ADCD-F55473584C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617" y="-2200274"/>
            <a:ext cx="9230856" cy="975836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014471F-EF7D-AF4E-9D40-6F47067148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6" y="2554031"/>
            <a:ext cx="1173750" cy="42887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C278338-6221-ED4C-ABCA-C8459F4D5E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253" y="368114"/>
            <a:ext cx="1362265" cy="29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34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41611A-4F6A-4DFE-800E-662A6560EA46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9633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6E6C54-64EC-46D4-8D8D-2AE4A93C803E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7139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2" y="27306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A83AA1-874C-47CC-B4BA-F16A6B76D133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51200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90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90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90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DA06EB-2D4B-408C-B972-8A66FF79946D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064389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0F3839-C2EB-4D05-B2DF-E41DF5D9AD9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907833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1" y="274650"/>
            <a:ext cx="6019800" cy="5851525"/>
          </a:xfrm>
          <a:prstGeom prst="rect">
            <a:avLst/>
          </a:prstGeo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8CD630-07BD-466E-B3F6-C325FC178AC0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8997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B80BADC-7BC8-494C-9DFB-8EE15363E158}"/>
              </a:ext>
            </a:extLst>
          </p:cNvPr>
          <p:cNvSpPr/>
          <p:nvPr userDrawn="1"/>
        </p:nvSpPr>
        <p:spPr>
          <a:xfrm>
            <a:off x="0" y="533400"/>
            <a:ext cx="9144000" cy="5448300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BDAF6ED-D3AF-752C-62EF-8A6E48ED7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344" y="975660"/>
            <a:ext cx="8029575" cy="1133726"/>
          </a:xfrm>
          <a:prstGeom prst="rect">
            <a:avLst/>
          </a:prstGeom>
        </p:spPr>
        <p:txBody>
          <a:bodyPr anchor="b"/>
          <a:lstStyle>
            <a:lvl1pPr algn="l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B902DE-09DD-DBB0-7D81-8F21135D2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344" y="2090657"/>
            <a:ext cx="8029575" cy="512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70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2E4C51B0-8189-954F-B194-06D4218E76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34" y="6230127"/>
            <a:ext cx="1063839" cy="38871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E219F88F-AC3F-F04B-BB99-ECC7934F68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7" y="630363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8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BA7CE55-B660-5547-A57A-38017AECB405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1A4505B-732D-C247-A018-058F3D6024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595" y="-835673"/>
            <a:ext cx="7777020" cy="8038432"/>
          </a:xfrm>
          <a:prstGeom prst="rect">
            <a:avLst/>
          </a:prstGeom>
        </p:spPr>
      </p:pic>
      <p:sp>
        <p:nvSpPr>
          <p:cNvPr id="12" name="부제목 2">
            <a:extLst>
              <a:ext uri="{FF2B5EF4-FFF2-40B4-BE49-F238E27FC236}">
                <a16:creationId xmlns:a16="http://schemas.microsoft.com/office/drawing/2014/main" id="{DA311875-A1E5-2E48-985E-CA999C48D8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8597" y="2213708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bg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725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8F54042E-42BA-0F45-AA60-E28684D9EB27}"/>
              </a:ext>
            </a:extLst>
          </p:cNvPr>
          <p:cNvCxnSpPr>
            <a:cxnSpLocks/>
          </p:cNvCxnSpPr>
          <p:nvPr userDrawn="1"/>
        </p:nvCxnSpPr>
        <p:spPr>
          <a:xfrm>
            <a:off x="552893" y="105262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175" y="-93124"/>
            <a:ext cx="3753293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부제목 2">
            <a:extLst>
              <a:ext uri="{FF2B5EF4-FFF2-40B4-BE49-F238E27FC236}">
                <a16:creationId xmlns:a16="http://schemas.microsoft.com/office/drawing/2014/main" id="{7CEE2B50-F608-9F49-AC97-55ECDAA1C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0336" y="2456599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3214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[R] 4">
            <a:extLst>
              <a:ext uri="{FF2B5EF4-FFF2-40B4-BE49-F238E27FC236}">
                <a16:creationId xmlns:a16="http://schemas.microsoft.com/office/drawing/2014/main" id="{8F54042E-42BA-0F45-AA60-E28684D9EB27}"/>
              </a:ext>
            </a:extLst>
          </p:cNvPr>
          <p:cNvCxnSpPr>
            <a:cxnSpLocks/>
          </p:cNvCxnSpPr>
          <p:nvPr userDrawn="1"/>
        </p:nvCxnSpPr>
        <p:spPr>
          <a:xfrm>
            <a:off x="552893" y="1052624"/>
            <a:ext cx="7969315" cy="0"/>
          </a:xfrm>
          <a:prstGeom prst="line">
            <a:avLst/>
          </a:prstGeom>
          <a:ln>
            <a:solidFill>
              <a:srgbClr val="21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175" y="-93124"/>
            <a:ext cx="3753293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46484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50E56647-9AC1-744B-955B-0DEB1CCC2EE9}"/>
              </a:ext>
            </a:extLst>
          </p:cNvPr>
          <p:cNvSpPr/>
          <p:nvPr userDrawn="1"/>
        </p:nvSpPr>
        <p:spPr>
          <a:xfrm>
            <a:off x="-1" y="389933"/>
            <a:ext cx="9144001" cy="65668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E36C688F-DCEB-7F45-AB47-4B40EA69C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893" y="-182941"/>
            <a:ext cx="8029575" cy="1133726"/>
          </a:xfrm>
          <a:prstGeom prst="rect">
            <a:avLst/>
          </a:prstGeom>
        </p:spPr>
        <p:txBody>
          <a:bodyPr anchor="b"/>
          <a:lstStyle>
            <a:lvl1pPr algn="r">
              <a:defRPr sz="2500" b="1">
                <a:solidFill>
                  <a:schemeClr val="bg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4" name="부제목 2">
            <a:extLst>
              <a:ext uri="{FF2B5EF4-FFF2-40B4-BE49-F238E27FC236}">
                <a16:creationId xmlns:a16="http://schemas.microsoft.com/office/drawing/2014/main" id="{7CEE2B50-F608-9F49-AC97-55ECDAA1C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0336" y="2456599"/>
            <a:ext cx="3807231" cy="5127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5AED938-20C2-2F4E-B44F-397E323D81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7" y="6303637"/>
            <a:ext cx="1163939" cy="2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CC14B85-599F-FF4F-8AED-3A58BDFC19D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498DB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FA6276E-D980-6E44-AB02-F7D72B8CC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7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2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77348E5-A07D-4442-BFE1-D473E66DDE2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DC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FA6276E-D980-6E44-AB02-F7D72B8CC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71" r="23102" b="4384"/>
          <a:stretch/>
        </p:blipFill>
        <p:spPr>
          <a:xfrm>
            <a:off x="2840657" y="-1"/>
            <a:ext cx="63033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78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3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40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15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3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54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5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2775" y="6632594"/>
            <a:ext cx="2133600" cy="11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spcBef>
                <a:spcPct val="0"/>
              </a:spcBef>
              <a:defRPr>
                <a:solidFill>
                  <a:schemeClr val="tx1"/>
                </a:solidFill>
                <a:latin typeface="Times"/>
                <a:ea typeface="맑은 고딕" pitchFamily="50" charset="-127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6F9320-0B11-4311-966A-02F9C98F87FB}" type="slidenum">
              <a:rPr kumimoji="0" lang="ko-K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맑은 고딕" pitchFamily="50" charset="-127"/>
                <a:cs typeface="Arial Unicode M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맑은 고딕" pitchFamily="50" charset="-127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4796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Unicode MS" pitchFamily="50" charset="-127"/>
          <a:ea typeface="Arial Unicode MS" pitchFamily="50" charset="-127"/>
          <a:cs typeface="Arial Unicode MS" pitchFamily="50" charset="-127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Clr>
          <a:srgbClr val="0088CC"/>
        </a:buClr>
        <a:buSzPct val="80000"/>
        <a:buFont typeface="Zapf Dingbats"/>
        <a:buChar char="l"/>
        <a:defRPr sz="3000">
          <a:solidFill>
            <a:srgbClr val="003366"/>
          </a:solidFill>
          <a:latin typeface="+mn-lt"/>
          <a:ea typeface="+mn-ea"/>
          <a:cs typeface="+mn-cs"/>
        </a:defRPr>
      </a:lvl1pPr>
      <a:lvl2pPr marL="620713" indent="-27622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800">
          <a:solidFill>
            <a:srgbClr val="003366"/>
          </a:solidFill>
          <a:latin typeface="+mn-lt"/>
          <a:ea typeface="+mn-ea"/>
          <a:cs typeface="+mn-cs"/>
        </a:defRPr>
      </a:lvl2pPr>
      <a:lvl3pPr marL="958850" indent="-269875" algn="l" rtl="0" eaLnBrk="0" fontAlgn="base" hangingPunct="0">
        <a:spcBef>
          <a:spcPct val="20000"/>
        </a:spcBef>
        <a:spcAft>
          <a:spcPct val="0"/>
        </a:spcAft>
        <a:buClr>
          <a:srgbClr val="0088CC"/>
        </a:buClr>
        <a:buFont typeface="Times New Roman" pitchFamily="18" charset="0"/>
        <a:buChar char="•"/>
        <a:defRPr sz="2500">
          <a:solidFill>
            <a:srgbClr val="003366"/>
          </a:solidFill>
          <a:latin typeface="+mn-lt"/>
          <a:ea typeface="+mn-ea"/>
          <a:cs typeface="+mn-cs"/>
        </a:defRPr>
      </a:lvl3pPr>
      <a:lvl4pPr marL="1306513" indent="-28098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Times New Roman" pitchFamily="18" charset="0"/>
        <a:buChar char="–"/>
        <a:defRPr sz="2100">
          <a:solidFill>
            <a:srgbClr val="003366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5pPr>
      <a:lvl6pPr marL="25130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6pPr>
      <a:lvl7pPr marL="29702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7pPr>
      <a:lvl8pPr marL="34274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8pPr>
      <a:lvl9pPr marL="3884613" indent="-227013" algn="l" rtl="0" fontAlgn="base">
        <a:spcBef>
          <a:spcPct val="20000"/>
        </a:spcBef>
        <a:spcAft>
          <a:spcPct val="0"/>
        </a:spcAft>
        <a:defRPr sz="2100">
          <a:solidFill>
            <a:srgbClr val="003366"/>
          </a:solidFill>
          <a:latin typeface="Times"/>
          <a:ea typeface="+mn-ea"/>
          <a:cs typeface="Arial" pitchFamily="34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2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58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98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22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81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79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30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00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85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FD2D48DA-D701-C04A-A251-42B97C6EC44C}"/>
              </a:ext>
            </a:extLst>
          </p:cNvPr>
          <p:cNvSpPr txBox="1">
            <a:spLocks/>
          </p:cNvSpPr>
          <p:nvPr/>
        </p:nvSpPr>
        <p:spPr>
          <a:xfrm>
            <a:off x="565266" y="740502"/>
            <a:ext cx="8429106" cy="172837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ctr">
              <a:lnSpc>
                <a:spcPct val="150000"/>
              </a:lnSpc>
              <a:spcBef>
                <a:spcPts val="1000"/>
              </a:spcBef>
            </a:pPr>
            <a:r>
              <a:rPr kumimoji="1"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1"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DGB</a:t>
            </a:r>
            <a:r>
              <a:rPr kumimoji="1"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생명 변액연금보험 교육자료</a:t>
            </a:r>
            <a:endParaRPr kumimoji="1"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16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288CA93B-37F7-C749-86CA-09C84F1D8E30}"/>
              </a:ext>
            </a:extLst>
          </p:cNvPr>
          <p:cNvSpPr txBox="1">
            <a:spLocks/>
          </p:cNvSpPr>
          <p:nvPr/>
        </p:nvSpPr>
        <p:spPr>
          <a:xfrm>
            <a:off x="567535" y="127720"/>
            <a:ext cx="6965379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변액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1" lang="ko-KR" altLang="en-US" sz="1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수익률 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수익률 업계 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위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kumimoji="1" lang="ko-KR" altLang="en-US" sz="1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28686" y="1590674"/>
            <a:ext cx="7283981" cy="4175125"/>
            <a:chOff x="928686" y="1590674"/>
            <a:chExt cx="7283981" cy="417512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686" y="1590674"/>
              <a:ext cx="7283981" cy="4175125"/>
            </a:xfrm>
            <a:prstGeom prst="rect">
              <a:avLst/>
            </a:prstGeom>
          </p:spPr>
        </p:pic>
        <p:cxnSp>
          <p:nvCxnSpPr>
            <p:cNvPr id="15" name="직선 연결선 14"/>
            <p:cNvCxnSpPr/>
            <p:nvPr/>
          </p:nvCxnSpPr>
          <p:spPr>
            <a:xfrm>
              <a:off x="965197" y="1961429"/>
              <a:ext cx="69855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1024462" y="2985897"/>
              <a:ext cx="69855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1015996" y="3299165"/>
              <a:ext cx="461433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1219195" y="4967101"/>
              <a:ext cx="511387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1439333" y="5322703"/>
              <a:ext cx="655375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1024461" y="5652903"/>
              <a:ext cx="231140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6" y="1151468"/>
            <a:ext cx="7438483" cy="47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0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1820C9C-1749-C366-F403-C9BBB81883A9}"/>
              </a:ext>
            </a:extLst>
          </p:cNvPr>
          <p:cNvSpPr txBox="1">
            <a:spLocks/>
          </p:cNvSpPr>
          <p:nvPr/>
        </p:nvSpPr>
        <p:spPr>
          <a:xfrm>
            <a:off x="567535" y="128908"/>
            <a:ext cx="7316925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상품 주요 개정사항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(3-1)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kumimoji="1" lang="en-US" altLang="ko-KR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HighFive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플러스변액연금보험 </a:t>
            </a:r>
            <a:endParaRPr kumimoji="1" lang="ko-KR" altLang="en-US" sz="1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351077"/>
              </p:ext>
            </p:extLst>
          </p:nvPr>
        </p:nvGraphicFramePr>
        <p:xfrm>
          <a:off x="659475" y="1255685"/>
          <a:ext cx="7819506" cy="4563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6852">
                  <a:extLst>
                    <a:ext uri="{9D8B030D-6E8A-4147-A177-3AD203B41FA5}">
                      <a16:colId xmlns:a16="http://schemas.microsoft.com/office/drawing/2014/main" val="4082709386"/>
                    </a:ext>
                  </a:extLst>
                </a:gridCol>
                <a:gridCol w="2793077">
                  <a:extLst>
                    <a:ext uri="{9D8B030D-6E8A-4147-A177-3AD203B41FA5}">
                      <a16:colId xmlns:a16="http://schemas.microsoft.com/office/drawing/2014/main" val="4194817928"/>
                    </a:ext>
                  </a:extLst>
                </a:gridCol>
                <a:gridCol w="1556326">
                  <a:extLst>
                    <a:ext uri="{9D8B030D-6E8A-4147-A177-3AD203B41FA5}">
                      <a16:colId xmlns:a16="http://schemas.microsoft.com/office/drawing/2014/main" val="709657133"/>
                    </a:ext>
                  </a:extLst>
                </a:gridCol>
                <a:gridCol w="1303251">
                  <a:extLst>
                    <a:ext uri="{9D8B030D-6E8A-4147-A177-3AD203B41FA5}">
                      <a16:colId xmlns:a16="http://schemas.microsoft.com/office/drawing/2014/main" val="1801177692"/>
                    </a:ext>
                  </a:extLst>
                </a:gridCol>
              </a:tblGrid>
              <a:tr h="5823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429525"/>
                  </a:ext>
                </a:extLst>
              </a:tr>
              <a:tr h="11487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평생연금기준금액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부리구조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변경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평생연금기준금액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= 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기본기준금액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연단리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5%) +</a:t>
                      </a:r>
                    </a:p>
                    <a:p>
                      <a:pPr algn="l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   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기산기준금액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연단리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최대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2%)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평생연금기준금액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u="sng" dirty="0" err="1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연단리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 이내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7%, 30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 이후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5%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 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62781"/>
                  </a:ext>
                </a:extLst>
              </a:tr>
              <a:tr h="8137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최소보험료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인상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단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en-US" altLang="ko-KR" sz="1200" u="sng" dirty="0" smtClean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단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427779"/>
                  </a:ext>
                </a:extLst>
              </a:tr>
              <a:tr h="5823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연금지급개시나이 변경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 ~ 79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~ 79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547205"/>
                  </a:ext>
                </a:extLst>
              </a:tr>
              <a:tr h="47866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장기유지가산율 신설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 미만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0%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4837890"/>
                  </a:ext>
                </a:extLst>
              </a:tr>
              <a:tr h="4786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en-US" altLang="ko-KR" sz="1200" baseline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~ 35</a:t>
                      </a:r>
                      <a:r>
                        <a:rPr lang="ko-KR" altLang="en-US" sz="1200" baseline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 미만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49698192"/>
                  </a:ext>
                </a:extLst>
              </a:tr>
              <a:tr h="4786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 이상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69117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67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1820C9C-1749-C366-F403-C9BBB81883A9}"/>
              </a:ext>
            </a:extLst>
          </p:cNvPr>
          <p:cNvSpPr txBox="1">
            <a:spLocks/>
          </p:cNvSpPr>
          <p:nvPr/>
        </p:nvSpPr>
        <p:spPr>
          <a:xfrm>
            <a:off x="567535" y="128908"/>
            <a:ext cx="7316925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상품 주요 개정사항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(3-2) : </a:t>
            </a:r>
            <a:r>
              <a:rPr kumimoji="1" lang="en-US" altLang="ko-KR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HighFive</a:t>
            </a:r>
            <a:r>
              <a:rPr kumimoji="1" lang="ko-KR" altLang="en-US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그랑에이지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변액연금보험 </a:t>
            </a:r>
            <a:endParaRPr kumimoji="1" lang="ko-KR" altLang="en-US" sz="1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524096"/>
              </p:ext>
            </p:extLst>
          </p:nvPr>
        </p:nvGraphicFramePr>
        <p:xfrm>
          <a:off x="659475" y="1255685"/>
          <a:ext cx="7819508" cy="464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6852">
                  <a:extLst>
                    <a:ext uri="{9D8B030D-6E8A-4147-A177-3AD203B41FA5}">
                      <a16:colId xmlns:a16="http://schemas.microsoft.com/office/drawing/2014/main" val="4082709386"/>
                    </a:ext>
                  </a:extLst>
                </a:gridCol>
                <a:gridCol w="1396539">
                  <a:extLst>
                    <a:ext uri="{9D8B030D-6E8A-4147-A177-3AD203B41FA5}">
                      <a16:colId xmlns:a16="http://schemas.microsoft.com/office/drawing/2014/main" val="4194817928"/>
                    </a:ext>
                  </a:extLst>
                </a:gridCol>
                <a:gridCol w="1396539">
                  <a:extLst>
                    <a:ext uri="{9D8B030D-6E8A-4147-A177-3AD203B41FA5}">
                      <a16:colId xmlns:a16="http://schemas.microsoft.com/office/drawing/2014/main" val="3610291553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709657133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2789100125"/>
                    </a:ext>
                  </a:extLst>
                </a:gridCol>
              </a:tblGrid>
              <a:tr h="5075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429525"/>
                  </a:ext>
                </a:extLst>
              </a:tr>
              <a:tr h="13703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평생연금기준금액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증액기간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연장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거치형의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보험계약일로부터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년의 기간과 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연금개시 전 보험기간 중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작은 기간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5/100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거치형의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보험계약일로부터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의 기간과 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연금개시 전 보험기간 중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작은 기간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5/100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62781"/>
                  </a:ext>
                </a:extLst>
              </a:tr>
              <a:tr h="7612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최소보험료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인상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적립형의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en-US" altLang="ko-KR" sz="12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단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적립형의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en-US" altLang="ko-KR" sz="1200" u="sng" dirty="0" smtClean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단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 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427779"/>
                  </a:ext>
                </a:extLst>
              </a:tr>
              <a:tr h="45676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연금지급개시나이 변경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기본형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 ~ 85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기본형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~ 85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90547205"/>
                  </a:ext>
                </a:extLst>
              </a:tr>
              <a:tr h="4567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초기집중형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 ~ 70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초기집중형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~ 70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7836804"/>
                  </a:ext>
                </a:extLst>
              </a:tr>
              <a:tr h="4567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거치형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 ~ 85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거치형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~ 85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48338903"/>
                  </a:ext>
                </a:extLst>
              </a:tr>
              <a:tr h="6369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환산성적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인상</a:t>
                      </a:r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거치형</a:t>
                      </a:r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일시납보험료의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3.0%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일시납보험료의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3.5%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4837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6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1820C9C-1749-C366-F403-C9BBB81883A9}"/>
              </a:ext>
            </a:extLst>
          </p:cNvPr>
          <p:cNvSpPr txBox="1">
            <a:spLocks/>
          </p:cNvSpPr>
          <p:nvPr/>
        </p:nvSpPr>
        <p:spPr>
          <a:xfrm>
            <a:off x="567535" y="128908"/>
            <a:ext cx="7316925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상품 주요 개정사항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(3-3) : </a:t>
            </a:r>
            <a:r>
              <a:rPr kumimoji="1" lang="ko-KR" altLang="en-US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마이솔루션</a:t>
            </a:r>
            <a:r>
              <a:rPr kumimoji="1" lang="en-US" altLang="ko-KR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AI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변액연금보험 </a:t>
            </a:r>
            <a:endParaRPr kumimoji="1" lang="ko-KR" altLang="en-US" sz="1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86363"/>
              </p:ext>
            </p:extLst>
          </p:nvPr>
        </p:nvGraphicFramePr>
        <p:xfrm>
          <a:off x="659475" y="1255686"/>
          <a:ext cx="7819508" cy="4621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6852">
                  <a:extLst>
                    <a:ext uri="{9D8B030D-6E8A-4147-A177-3AD203B41FA5}">
                      <a16:colId xmlns:a16="http://schemas.microsoft.com/office/drawing/2014/main" val="4082709386"/>
                    </a:ext>
                  </a:extLst>
                </a:gridCol>
                <a:gridCol w="1396539">
                  <a:extLst>
                    <a:ext uri="{9D8B030D-6E8A-4147-A177-3AD203B41FA5}">
                      <a16:colId xmlns:a16="http://schemas.microsoft.com/office/drawing/2014/main" val="4194817928"/>
                    </a:ext>
                  </a:extLst>
                </a:gridCol>
                <a:gridCol w="1396539">
                  <a:extLst>
                    <a:ext uri="{9D8B030D-6E8A-4147-A177-3AD203B41FA5}">
                      <a16:colId xmlns:a16="http://schemas.microsoft.com/office/drawing/2014/main" val="3610291553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709657133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2789100125"/>
                    </a:ext>
                  </a:extLst>
                </a:gridCol>
              </a:tblGrid>
              <a:tr h="4764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429525"/>
                  </a:ext>
                </a:extLst>
              </a:tr>
              <a:tr h="12863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최소보험료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인상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적립형의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,</a:t>
                      </a:r>
                      <a:r>
                        <a:rPr lang="en-US" altLang="ko-KR" sz="1200" baseline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20</a:t>
                      </a:r>
                      <a:r>
                        <a:rPr lang="ko-KR" altLang="en-US" sz="1200" baseline="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적립형의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경우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62781"/>
                  </a:ext>
                </a:extLst>
              </a:tr>
              <a:tr h="7146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신규펀드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추가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기존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AI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펀드 </a:t>
                      </a:r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u="sng" dirty="0" err="1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신규펀드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 추가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총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  <a:r>
                        <a:rPr lang="ko-KR" altLang="en-US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</a:t>
                      </a:r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427779"/>
                  </a:ext>
                </a:extLst>
              </a:tr>
              <a:tr h="428790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환산성적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인하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환산성적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구분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환산성적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547205"/>
                  </a:ext>
                </a:extLst>
              </a:tr>
              <a:tr h="428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18%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7836804"/>
                  </a:ext>
                </a:extLst>
              </a:tr>
              <a:tr h="428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48%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48338903"/>
                  </a:ext>
                </a:extLst>
              </a:tr>
              <a:tr h="42879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 ~ 12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70%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10 ~ 12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60%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39094744"/>
                  </a:ext>
                </a:extLst>
              </a:tr>
              <a:tr h="42879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 ~ 20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73%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15 ~ 20</a:t>
                      </a:r>
                      <a:r>
                        <a:rPr lang="ko-KR" altLang="en-US" sz="12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년납</a:t>
                      </a:r>
                      <a:endParaRPr lang="ko-KR" altLang="en-US" sz="12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65%</a:t>
                      </a:r>
                      <a:endParaRPr lang="ko-KR" altLang="en-US" sz="12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07294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84460" y="620688"/>
            <a:ext cx="1080150" cy="3678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교육용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22696"/>
            <a:ext cx="914510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문서는 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GA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교육용 자료로서 고객 </a:t>
            </a:r>
            <a:r>
              <a:rPr lang="ko-KR" altLang="en-US" sz="11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설명용으로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제시하거나 사용할 수 없으며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외부에 반출 및 배포하는 것을 엄격히 제한합니다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1100" b="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1820C9C-1749-C366-F403-C9BBB81883A9}"/>
              </a:ext>
            </a:extLst>
          </p:cNvPr>
          <p:cNvSpPr txBox="1">
            <a:spLocks/>
          </p:cNvSpPr>
          <p:nvPr/>
        </p:nvSpPr>
        <p:spPr>
          <a:xfrm>
            <a:off x="567535" y="128908"/>
            <a:ext cx="7316925" cy="929507"/>
          </a:xfrm>
          <a:prstGeom prst="rect">
            <a:avLst/>
          </a:prstGeom>
          <a:noFill/>
        </p:spPr>
        <p:txBody>
          <a:bodyPr anchor="b"/>
          <a:lstStyle>
            <a:lvl1pPr algn="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defRPr>
            </a:lvl1pPr>
          </a:lstStyle>
          <a:p>
            <a:pPr algn="l"/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경쟁사 </a:t>
            </a:r>
            <a:r>
              <a:rPr kumimoji="1" lang="ko-KR" altLang="en-US" sz="1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연금액</a:t>
            </a:r>
            <a:r>
              <a:rPr kumimoji="1" lang="ko-KR" altLang="en-US" sz="1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비교</a:t>
            </a:r>
            <a:endParaRPr kumimoji="1" lang="ko-KR" altLang="en-US" sz="1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43415"/>
              </p:ext>
            </p:extLst>
          </p:nvPr>
        </p:nvGraphicFramePr>
        <p:xfrm>
          <a:off x="659477" y="1438566"/>
          <a:ext cx="7819506" cy="36837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5526">
                  <a:extLst>
                    <a:ext uri="{9D8B030D-6E8A-4147-A177-3AD203B41FA5}">
                      <a16:colId xmlns:a16="http://schemas.microsoft.com/office/drawing/2014/main" val="269146758"/>
                    </a:ext>
                  </a:extLst>
                </a:gridCol>
                <a:gridCol w="1099454">
                  <a:extLst>
                    <a:ext uri="{9D8B030D-6E8A-4147-A177-3AD203B41FA5}">
                      <a16:colId xmlns:a16="http://schemas.microsoft.com/office/drawing/2014/main" val="2935526529"/>
                    </a:ext>
                  </a:extLst>
                </a:gridCol>
                <a:gridCol w="989644">
                  <a:extLst>
                    <a:ext uri="{9D8B030D-6E8A-4147-A177-3AD203B41FA5}">
                      <a16:colId xmlns:a16="http://schemas.microsoft.com/office/drawing/2014/main" val="2395135932"/>
                    </a:ext>
                  </a:extLst>
                </a:gridCol>
                <a:gridCol w="934224">
                  <a:extLst>
                    <a:ext uri="{9D8B030D-6E8A-4147-A177-3AD203B41FA5}">
                      <a16:colId xmlns:a16="http://schemas.microsoft.com/office/drawing/2014/main" val="129929581"/>
                    </a:ext>
                  </a:extLst>
                </a:gridCol>
                <a:gridCol w="989644">
                  <a:extLst>
                    <a:ext uri="{9D8B030D-6E8A-4147-A177-3AD203B41FA5}">
                      <a16:colId xmlns:a16="http://schemas.microsoft.com/office/drawing/2014/main" val="2798939497"/>
                    </a:ext>
                  </a:extLst>
                </a:gridCol>
                <a:gridCol w="1480507">
                  <a:extLst>
                    <a:ext uri="{9D8B030D-6E8A-4147-A177-3AD203B41FA5}">
                      <a16:colId xmlns:a16="http://schemas.microsoft.com/office/drawing/2014/main" val="964932615"/>
                    </a:ext>
                  </a:extLst>
                </a:gridCol>
                <a:gridCol w="1480507">
                  <a:extLst>
                    <a:ext uri="{9D8B030D-6E8A-4147-A177-3AD203B41FA5}">
                      <a16:colId xmlns:a16="http://schemas.microsoft.com/office/drawing/2014/main" val="1383923268"/>
                    </a:ext>
                  </a:extLst>
                </a:gridCol>
              </a:tblGrid>
              <a:tr h="98822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가입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나이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8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DGB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생명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400" spc="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HighFive</a:t>
                      </a:r>
                      <a:r>
                        <a:rPr lang="ko-KR" altLang="en-US" sz="1400" spc="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그랑에이지</a:t>
                      </a:r>
                      <a:endParaRPr lang="en-US" altLang="ko-KR" sz="1400" spc="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spc="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변액연금</a:t>
                      </a:r>
                      <a:endParaRPr lang="ko-KR" altLang="en-US" sz="1400" spc="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DGB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생명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HighFive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플러스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변액연금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KDB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생명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더</a:t>
                      </a:r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! 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행복드림 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변액연금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비고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845582"/>
                  </a:ext>
                </a:extLst>
              </a:tr>
              <a:tr h="50097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개정 후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solidFill>
                      <a:srgbClr val="E8E6E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878663"/>
                  </a:ext>
                </a:extLst>
              </a:tr>
              <a:tr h="5009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30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457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좌동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513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547</a:t>
                      </a:r>
                      <a:r>
                        <a:rPr lang="ko-KR" altLang="en-US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(+34)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528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플러스변액연금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경쟁사 대비</a:t>
                      </a:r>
                      <a:endParaRPr lang="en-US" altLang="ko-KR" sz="1400" dirty="0" smtClean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4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19</a:t>
                      </a:r>
                      <a:r>
                        <a:rPr lang="ko-KR" altLang="en-US" sz="1400" u="sng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 우위</a:t>
                      </a:r>
                      <a:endParaRPr lang="ko-KR" altLang="en-US" sz="1400" u="sng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6625086"/>
                  </a:ext>
                </a:extLst>
              </a:tr>
              <a:tr h="5009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347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397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417</a:t>
                      </a:r>
                      <a:r>
                        <a:rPr lang="ko-KR" altLang="en-US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(+20)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406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플러스변액연금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경쟁사 대비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11</a:t>
                      </a:r>
                      <a:r>
                        <a:rPr kumimoji="0" lang="ko-KR" altLang="en-US" sz="1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만원 우위</a:t>
                      </a:r>
                      <a:endParaRPr kumimoji="0" lang="ko-KR" altLang="en-US" sz="14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1220726"/>
                  </a:ext>
                </a:extLst>
              </a:tr>
              <a:tr h="5009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50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세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243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265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282</a:t>
                      </a:r>
                      <a:r>
                        <a:rPr lang="ko-KR" altLang="en-US" sz="1400" dirty="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r>
                        <a:rPr lang="en-US" altLang="ko-KR" sz="1400" smtClean="0">
                          <a:solidFill>
                            <a:srgbClr val="FF0000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(+17)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279</a:t>
                      </a:r>
                      <a:r>
                        <a:rPr lang="ko-KR" altLang="en-US" sz="1400" dirty="0" smtClean="0"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만원</a:t>
                      </a:r>
                      <a:endParaRPr lang="ko-KR" altLang="en-US" sz="1400" dirty="0"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플러스변액연금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경쟁사 대비</a:t>
                      </a:r>
                      <a:endParaRPr kumimoji="0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3</a:t>
                      </a:r>
                      <a:r>
                        <a:rPr kumimoji="0" lang="ko-KR" altLang="en-US" sz="1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HY헤드라인M" panose="02030600000101010101" pitchFamily="18" charset="-127"/>
                          <a:ea typeface="HY헤드라인M" panose="02030600000101010101" pitchFamily="18" charset="-127"/>
                          <a:cs typeface="+mn-cs"/>
                        </a:rPr>
                        <a:t>만원 우위</a:t>
                      </a:r>
                      <a:endParaRPr kumimoji="0" lang="ko-KR" altLang="en-US" sz="14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HY헤드라인M" panose="02030600000101010101" pitchFamily="18" charset="-127"/>
                        <a:ea typeface="HY헤드라인M" panose="02030600000101010101" pitchFamily="18" charset="-127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20722694"/>
                  </a:ext>
                </a:extLst>
              </a:tr>
            </a:tbl>
          </a:graphicData>
        </a:graphic>
      </p:graphicFrame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4904510" y="1185742"/>
            <a:ext cx="40728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ko-KR" sz="1000" dirty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(</a:t>
            </a:r>
            <a:r>
              <a:rPr lang="ko-KR" altLang="en-US" sz="1000" dirty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기준 </a:t>
            </a:r>
            <a:r>
              <a:rPr lang="en-US" altLang="ko-KR" sz="1000" dirty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: </a:t>
            </a:r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남자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, </a:t>
            </a:r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연금개시나이 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65</a:t>
            </a:r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세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, 10</a:t>
            </a:r>
            <a:r>
              <a:rPr lang="ko-KR" altLang="en-US" sz="1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년납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, </a:t>
            </a:r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기본보험료 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30</a:t>
            </a:r>
            <a:r>
              <a:rPr lang="ko-KR" altLang="en-US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만원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)</a:t>
            </a:r>
            <a:endParaRPr lang="ko-KR" altLang="en-US" sz="1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73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표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간지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내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내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내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4_Blank">
  <a:themeElements>
    <a:clrScheme name="1_Blank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33CCCC"/>
      </a:accent2>
      <a:accent3>
        <a:srgbClr val="FFFFFF"/>
      </a:accent3>
      <a:accent4>
        <a:srgbClr val="000000"/>
      </a:accent4>
      <a:accent5>
        <a:srgbClr val="ADB8CA"/>
      </a:accent5>
      <a:accent6>
        <a:srgbClr val="2DB9B9"/>
      </a:accent6>
      <a:hlink>
        <a:srgbClr val="CCFF99"/>
      </a:hlink>
      <a:folHlink>
        <a:srgbClr val="C0C0C0"/>
      </a:folHlink>
    </a:clrScheme>
    <a:fontScheme name="1_Blank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굴림" pitchFamily="50" charset="-127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99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2DB9B9"/>
        </a:accent6>
        <a:hlink>
          <a:srgbClr val="CCFF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표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표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인덱스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인덱스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인덱스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간지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간지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간지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4671</TotalTime>
  <Words>575</Words>
  <Application>Microsoft Office PowerPoint</Application>
  <PresentationFormat>화면 슬라이드 쇼(4:3)</PresentationFormat>
  <Paragraphs>150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14</vt:i4>
      </vt:variant>
      <vt:variant>
        <vt:lpstr>슬라이드 제목</vt:lpstr>
      </vt:variant>
      <vt:variant>
        <vt:i4>6</vt:i4>
      </vt:variant>
    </vt:vector>
  </HeadingPairs>
  <TitlesOfParts>
    <vt:vector size="30" baseType="lpstr">
      <vt:lpstr>Arial Unicode MS</vt:lpstr>
      <vt:lpstr>HY견고딕</vt:lpstr>
      <vt:lpstr>HY헤드라인M</vt:lpstr>
      <vt:lpstr>Pretendard</vt:lpstr>
      <vt:lpstr>Zapf Dingbats</vt:lpstr>
      <vt:lpstr>맑은 고딕</vt:lpstr>
      <vt:lpstr>Arial</vt:lpstr>
      <vt:lpstr>Times</vt:lpstr>
      <vt:lpstr>Times New Roman</vt:lpstr>
      <vt:lpstr>Wingdings</vt:lpstr>
      <vt:lpstr>표지1</vt:lpstr>
      <vt:lpstr>표지2</vt:lpstr>
      <vt:lpstr>표지3</vt:lpstr>
      <vt:lpstr>인덱스1</vt:lpstr>
      <vt:lpstr>인덱스2</vt:lpstr>
      <vt:lpstr>인덱스3</vt:lpstr>
      <vt:lpstr>간지1</vt:lpstr>
      <vt:lpstr>간지2</vt:lpstr>
      <vt:lpstr>간지3</vt:lpstr>
      <vt:lpstr>간지4</vt:lpstr>
      <vt:lpstr>내지1</vt:lpstr>
      <vt:lpstr>내지2</vt:lpstr>
      <vt:lpstr>내지3</vt:lpstr>
      <vt:lpstr>4_Blank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An TaekHyeon</dc:creator>
  <cp:lastModifiedBy>DGBfnlife</cp:lastModifiedBy>
  <cp:revision>408</cp:revision>
  <cp:lastPrinted>2023-07-06T00:09:46Z</cp:lastPrinted>
  <dcterms:created xsi:type="dcterms:W3CDTF">2022-12-22T04:57:28Z</dcterms:created>
  <dcterms:modified xsi:type="dcterms:W3CDTF">2023-12-25T23:43:46Z</dcterms:modified>
</cp:coreProperties>
</file>