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66"/>
  </p:notesMasterIdLst>
  <p:sldIdLst>
    <p:sldId id="1106" r:id="rId2"/>
    <p:sldId id="1046" r:id="rId3"/>
    <p:sldId id="1040" r:id="rId4"/>
    <p:sldId id="1041" r:id="rId5"/>
    <p:sldId id="1042" r:id="rId6"/>
    <p:sldId id="1043" r:id="rId7"/>
    <p:sldId id="1044" r:id="rId8"/>
    <p:sldId id="1045" r:id="rId9"/>
    <p:sldId id="959" r:id="rId10"/>
    <p:sldId id="958" r:id="rId11"/>
    <p:sldId id="1091" r:id="rId12"/>
    <p:sldId id="940" r:id="rId13"/>
    <p:sldId id="1016" r:id="rId14"/>
    <p:sldId id="1035" r:id="rId15"/>
    <p:sldId id="1090" r:id="rId16"/>
    <p:sldId id="1037" r:id="rId17"/>
    <p:sldId id="1103" r:id="rId18"/>
    <p:sldId id="1036" r:id="rId19"/>
    <p:sldId id="1074" r:id="rId20"/>
    <p:sldId id="1039" r:id="rId21"/>
    <p:sldId id="1102" r:id="rId22"/>
    <p:sldId id="1076" r:id="rId23"/>
    <p:sldId id="1077" r:id="rId24"/>
    <p:sldId id="1078" r:id="rId25"/>
    <p:sldId id="1079" r:id="rId26"/>
    <p:sldId id="1080" r:id="rId27"/>
    <p:sldId id="1081" r:id="rId28"/>
    <p:sldId id="1082" r:id="rId29"/>
    <p:sldId id="1083" r:id="rId30"/>
    <p:sldId id="1084" r:id="rId31"/>
    <p:sldId id="1085" r:id="rId32"/>
    <p:sldId id="1086" r:id="rId33"/>
    <p:sldId id="1087" r:id="rId34"/>
    <p:sldId id="1088" r:id="rId35"/>
    <p:sldId id="1070" r:id="rId36"/>
    <p:sldId id="1094" r:id="rId37"/>
    <p:sldId id="1095" r:id="rId38"/>
    <p:sldId id="1098" r:id="rId39"/>
    <p:sldId id="1104" r:id="rId40"/>
    <p:sldId id="1105" r:id="rId41"/>
    <p:sldId id="1100" r:id="rId42"/>
    <p:sldId id="1101" r:id="rId43"/>
    <p:sldId id="1096" r:id="rId44"/>
    <p:sldId id="1097" r:id="rId45"/>
    <p:sldId id="939" r:id="rId46"/>
    <p:sldId id="1107" r:id="rId47"/>
    <p:sldId id="993" r:id="rId48"/>
    <p:sldId id="994" r:id="rId49"/>
    <p:sldId id="995" r:id="rId50"/>
    <p:sldId id="938" r:id="rId51"/>
    <p:sldId id="944" r:id="rId52"/>
    <p:sldId id="947" r:id="rId53"/>
    <p:sldId id="946" r:id="rId54"/>
    <p:sldId id="950" r:id="rId55"/>
    <p:sldId id="951" r:id="rId56"/>
    <p:sldId id="948" r:id="rId57"/>
    <p:sldId id="953" r:id="rId58"/>
    <p:sldId id="954" r:id="rId59"/>
    <p:sldId id="1034" r:id="rId60"/>
    <p:sldId id="1093" r:id="rId61"/>
    <p:sldId id="935" r:id="rId62"/>
    <p:sldId id="936" r:id="rId63"/>
    <p:sldId id="960" r:id="rId64"/>
    <p:sldId id="943" r:id="rId65"/>
  </p:sldIdLst>
  <p:sldSz cx="12192000" cy="6858000"/>
  <p:notesSz cx="6864350" cy="9996488"/>
  <p:embeddedFontLst>
    <p:embeddedFont>
      <p:font typeface="세방고딕 Regular" panose="00000500000000000000" pitchFamily="2" charset="-127"/>
      <p:regular r:id="rId67"/>
    </p:embeddedFont>
    <p:embeddedFont>
      <p:font typeface="맑은 고딕" panose="020B0503020000020004" pitchFamily="50" charset="-127"/>
      <p:regular r:id="rId68"/>
      <p:bold r:id="rId69"/>
    </p:embeddedFont>
    <p:embeddedFont>
      <p:font typeface="공체 Medium" panose="020B0600000101010101" charset="-127"/>
      <p:regular r:id="rId70"/>
    </p:embeddedFont>
    <p:embeddedFont>
      <p:font typeface="나눔고딕" panose="020D0604000000000000" pitchFamily="50" charset="-127"/>
      <p:regular r:id="rId71"/>
    </p:embeddedFont>
    <p:embeddedFont>
      <p:font typeface="세방고딕 Bold" panose="00000800000000000000" pitchFamily="2" charset="-127"/>
      <p:bold r:id="rId72"/>
    </p:embeddedFont>
    <p:embeddedFont>
      <p:font typeface="이사만루체 Bold" panose="00000800000000000000" pitchFamily="2" charset="-127"/>
      <p:bold r:id="rId73"/>
    </p:embeddedFont>
    <p:embeddedFont>
      <p:font typeface="배달의민족 을지로체 TTF" panose="020B0600000101010101" pitchFamily="50" charset="-127"/>
      <p:regular r:id="rId7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2065"/>
    <a:srgbClr val="0000FF"/>
    <a:srgbClr val="262626"/>
    <a:srgbClr val="FFFFCC"/>
    <a:srgbClr val="0097E0"/>
    <a:srgbClr val="341B6F"/>
    <a:srgbClr val="F9E5F2"/>
    <a:srgbClr val="F8A2BF"/>
    <a:srgbClr val="3B3838"/>
    <a:srgbClr val="522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14" autoAdjust="0"/>
    <p:restoredTop sz="95202" autoAdjust="0"/>
  </p:normalViewPr>
  <p:slideViewPr>
    <p:cSldViewPr snapToGrid="0" showGuides="1">
      <p:cViewPr>
        <p:scale>
          <a:sx n="75" d="100"/>
          <a:sy n="75" d="100"/>
        </p:scale>
        <p:origin x="1158" y="756"/>
      </p:cViewPr>
      <p:guideLst>
        <p:guide orient="horz" pos="2183"/>
        <p:guide pos="381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50" d="100"/>
          <a:sy n="50" d="100"/>
        </p:scale>
        <p:origin x="2136" y="6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font" Target="fonts/font8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7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74551" cy="501560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8211" y="2"/>
            <a:ext cx="2974551" cy="501560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632D4D44-738F-439C-A1DF-97FA94D77237}" type="datetimeFigureOut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31800" y="1249363"/>
            <a:ext cx="6000750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436" y="4810810"/>
            <a:ext cx="5491480" cy="3936118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94930"/>
            <a:ext cx="2974551" cy="501559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8211" y="9494930"/>
            <a:ext cx="2974551" cy="501559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B87D79AA-5E98-4C48-9AB2-43D58FA618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823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7896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3222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217170" y="264244"/>
            <a:ext cx="3419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전략영업본부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2025. </a:t>
            </a:r>
            <a:r>
              <a:rPr lang="en-US" altLang="ko-KR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23" name="그룹 22"/>
          <p:cNvGrpSpPr/>
          <p:nvPr userDrawn="1"/>
        </p:nvGrpSpPr>
        <p:grpSpPr>
          <a:xfrm>
            <a:off x="9049538" y="259104"/>
            <a:ext cx="2841379" cy="261610"/>
            <a:chOff x="8969622" y="194607"/>
            <a:chExt cx="2841379" cy="261610"/>
          </a:xfrm>
        </p:grpSpPr>
        <p:sp>
          <p:nvSpPr>
            <p:cNvPr id="24" name="직사각형 23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5" name="TextBox 24"/>
            <p:cNvSpPr txBox="1"/>
            <p:nvPr userDrawn="1"/>
          </p:nvSpPr>
          <p:spPr>
            <a:xfrm>
              <a:off x="8969622" y="194607"/>
              <a:ext cx="28392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32DF-5F03-43A0-91E4-CE3DBFC14FE3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278130" y="694704"/>
            <a:ext cx="11635740" cy="5753556"/>
          </a:xfrm>
          <a:prstGeom prst="roundRect">
            <a:avLst>
              <a:gd name="adj" fmla="val 291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1595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7175-C6BC-4AF4-8CAE-B43B4F293C6C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92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BC07-A28F-42F0-B1ED-6AA18B30C93A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536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9" name="직선 연결선 8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17170" y="264244"/>
            <a:ext cx="3419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전략영업본부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2025. </a:t>
            </a:r>
            <a:r>
              <a:rPr lang="en-US" altLang="ko-KR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278130" y="2615955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278130" y="2201205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자유형 13"/>
          <p:cNvSpPr/>
          <p:nvPr userDrawn="1"/>
        </p:nvSpPr>
        <p:spPr>
          <a:xfrm rot="2700000">
            <a:off x="1419241" y="-127318"/>
            <a:ext cx="685800" cy="3012102"/>
          </a:xfrm>
          <a:custGeom>
            <a:avLst/>
            <a:gdLst>
              <a:gd name="connsiteX0" fmla="*/ 0 w 685800"/>
              <a:gd name="connsiteY0" fmla="*/ 685800 h 3012102"/>
              <a:gd name="connsiteX1" fmla="*/ 685800 w 685800"/>
              <a:gd name="connsiteY1" fmla="*/ 0 h 3012102"/>
              <a:gd name="connsiteX2" fmla="*/ 685800 w 685800"/>
              <a:gd name="connsiteY2" fmla="*/ 2326302 h 3012102"/>
              <a:gd name="connsiteX3" fmla="*/ 0 w 685800"/>
              <a:gd name="connsiteY3" fmla="*/ 3012102 h 301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3012102">
                <a:moveTo>
                  <a:pt x="0" y="685800"/>
                </a:moveTo>
                <a:lnTo>
                  <a:pt x="685800" y="0"/>
                </a:lnTo>
                <a:lnTo>
                  <a:pt x="685800" y="2326302"/>
                </a:lnTo>
                <a:lnTo>
                  <a:pt x="0" y="301210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9067973" y="259104"/>
            <a:ext cx="2822944" cy="261610"/>
            <a:chOff x="8988057" y="194607"/>
            <a:chExt cx="2822944" cy="261610"/>
          </a:xfrm>
        </p:grpSpPr>
        <p:sp>
          <p:nvSpPr>
            <p:cNvPr id="16" name="직사각형 15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8988057" y="194607"/>
              <a:ext cx="28023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616698" y="-504594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2276510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62ED1-723B-43B5-A218-16033EB4B10A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2198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217170" y="264244"/>
            <a:ext cx="35125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전략영업본부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2025. </a:t>
            </a:r>
            <a:r>
              <a:rPr lang="en-US" altLang="ko-KR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23" name="그룹 22"/>
          <p:cNvGrpSpPr/>
          <p:nvPr userDrawn="1"/>
        </p:nvGrpSpPr>
        <p:grpSpPr>
          <a:xfrm>
            <a:off x="9067973" y="259104"/>
            <a:ext cx="2822944" cy="261610"/>
            <a:chOff x="8988057" y="194607"/>
            <a:chExt cx="2822944" cy="261610"/>
          </a:xfrm>
        </p:grpSpPr>
        <p:sp>
          <p:nvSpPr>
            <p:cNvPr id="24" name="직사각형 23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5" name="TextBox 24"/>
            <p:cNvSpPr txBox="1"/>
            <p:nvPr userDrawn="1"/>
          </p:nvSpPr>
          <p:spPr>
            <a:xfrm>
              <a:off x="8988057" y="194607"/>
              <a:ext cx="28023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32DF-5F03-43A0-91E4-CE3DBFC14FE3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510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직사각형 6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78130" y="1313613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8"/>
          <p:cNvGrpSpPr/>
          <p:nvPr userDrawn="1"/>
        </p:nvGrpSpPr>
        <p:grpSpPr>
          <a:xfrm>
            <a:off x="9067973" y="259104"/>
            <a:ext cx="2822944" cy="261610"/>
            <a:chOff x="8988057" y="194607"/>
            <a:chExt cx="2822944" cy="261610"/>
          </a:xfrm>
        </p:grpSpPr>
        <p:sp>
          <p:nvSpPr>
            <p:cNvPr id="10" name="직사각형 9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8988057" y="194607"/>
              <a:ext cx="28023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sp>
        <p:nvSpPr>
          <p:cNvPr id="12" name="직사각형 11"/>
          <p:cNvSpPr/>
          <p:nvPr userDrawn="1"/>
        </p:nvSpPr>
        <p:spPr>
          <a:xfrm>
            <a:off x="438150" y="556260"/>
            <a:ext cx="742950" cy="75735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cxnSp>
        <p:nvCxnSpPr>
          <p:cNvPr id="14" name="직선 연결선 13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217170" y="264244"/>
            <a:ext cx="3419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전략영업본부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2025. </a:t>
            </a:r>
            <a:r>
              <a:rPr lang="en-US" altLang="ko-KR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6" name="모서리가 둥근 직사각형 15"/>
          <p:cNvSpPr/>
          <p:nvPr userDrawn="1"/>
        </p:nvSpPr>
        <p:spPr>
          <a:xfrm>
            <a:off x="278130" y="1407774"/>
            <a:ext cx="11635740" cy="5040486"/>
          </a:xfrm>
          <a:prstGeom prst="roundRect">
            <a:avLst>
              <a:gd name="adj" fmla="val 291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54743" y="299389"/>
            <a:ext cx="1051560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6156-E8BD-488A-958B-D98CC6A2E2D8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7192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6A1FB-C65B-4E52-8832-AB614068288D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3619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9730-6957-4A6D-8BA3-D4D74CF43615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75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75F99-1187-41FC-A8F3-35C60E087B64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5209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2692-FAF0-4222-B0D9-B278BB43EA26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3649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2956-5988-425B-B445-851D246D6115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50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31BD-979F-44DF-91CD-FD5002880037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677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D8BE0-FAA1-4FD9-B915-A8E723D429DA}" type="datetime1">
              <a:rPr lang="ko-KR" altLang="en-US" smtClean="0"/>
              <a:t>2025-09-26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166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4" r:id="rId3"/>
    <p:sldLayoutId id="2147483650" r:id="rId4"/>
    <p:sldLayoutId id="2147483651" r:id="rId5"/>
    <p:sldLayoutId id="2147483652" r:id="rId6"/>
    <p:sldLayoutId id="2147483653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616698" y="-519834"/>
            <a:ext cx="9144000" cy="2387600"/>
          </a:xfrm>
        </p:spPr>
        <p:txBody>
          <a:bodyPr/>
          <a:lstStyle/>
          <a:p>
            <a:r>
              <a:rPr lang="ko-KR" altLang="en-US" dirty="0"/>
              <a:t>흥국화재 상품 판매 포인트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2239186"/>
            <a:ext cx="9144000" cy="1655762"/>
          </a:xfrm>
        </p:spPr>
        <p:txBody>
          <a:bodyPr/>
          <a:lstStyle/>
          <a:p>
            <a:r>
              <a:rPr lang="ko-KR" altLang="en-US" dirty="0"/>
              <a:t>제작 </a:t>
            </a:r>
            <a:r>
              <a:rPr lang="en-US" altLang="ko-KR" dirty="0"/>
              <a:t>: </a:t>
            </a:r>
            <a:r>
              <a:rPr lang="ko-KR" altLang="en-US" dirty="0"/>
              <a:t>흥국화재 전략영업본부 </a:t>
            </a:r>
            <a:r>
              <a:rPr lang="en-US" altLang="ko-KR" dirty="0"/>
              <a:t>GA</a:t>
            </a:r>
            <a:r>
              <a:rPr lang="ko-KR" altLang="en-US" dirty="0"/>
              <a:t>지원팀</a:t>
            </a:r>
          </a:p>
        </p:txBody>
      </p:sp>
      <p:sp>
        <p:nvSpPr>
          <p:cNvPr id="17" name="TextBox 16"/>
          <p:cNvSpPr txBox="1"/>
          <p:nvPr/>
        </p:nvSpPr>
        <p:spPr>
          <a:xfrm rot="18900000">
            <a:off x="282898" y="1105287"/>
            <a:ext cx="29560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2025. </a:t>
            </a:r>
            <a:r>
              <a:rPr lang="en-US" altLang="ko-KR" sz="30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30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</a:t>
            </a:r>
            <a:endParaRPr lang="ko-KR" altLang="en-US" sz="3000" dirty="0">
              <a:solidFill>
                <a:srgbClr val="FFFF00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하트 6"/>
          <p:cNvSpPr/>
          <p:nvPr/>
        </p:nvSpPr>
        <p:spPr>
          <a:xfrm>
            <a:off x="744219" y="2714099"/>
            <a:ext cx="4018281" cy="3413147"/>
          </a:xfrm>
          <a:prstGeom prst="hear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043" y="3054810"/>
            <a:ext cx="2249805" cy="33326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73356" y="4526314"/>
            <a:ext cx="62357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/>
              <a:t>10</a:t>
            </a:r>
            <a:r>
              <a:rPr lang="ko-KR" altLang="en-US" sz="6600" dirty="0" smtClean="0"/>
              <a:t>점 만점에 </a:t>
            </a:r>
            <a:r>
              <a:rPr lang="en-US" altLang="ko-KR" sz="6600" dirty="0" smtClean="0"/>
              <a:t>10</a:t>
            </a:r>
            <a:r>
              <a:rPr lang="ko-KR" altLang="en-US" sz="6600" dirty="0" smtClean="0"/>
              <a:t>점</a:t>
            </a:r>
            <a:r>
              <a:rPr lang="en-US" altLang="ko-KR" sz="6600" dirty="0" smtClean="0"/>
              <a:t>!</a:t>
            </a:r>
            <a:endParaRPr lang="ko-KR" altLang="en-US" sz="6600" dirty="0"/>
          </a:p>
        </p:txBody>
      </p:sp>
      <p:sp>
        <p:nvSpPr>
          <p:cNvPr id="10" name="갈매기형 수장 9"/>
          <p:cNvSpPr/>
          <p:nvPr/>
        </p:nvSpPr>
        <p:spPr>
          <a:xfrm rot="908098">
            <a:off x="1218446" y="4214148"/>
            <a:ext cx="587757" cy="429077"/>
          </a:xfrm>
          <a:prstGeom prst="chevron">
            <a:avLst>
              <a:gd name="adj" fmla="val 48175"/>
            </a:avLst>
          </a:prstGeom>
          <a:solidFill>
            <a:srgbClr val="EF20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오른쪽 화살표 8"/>
          <p:cNvSpPr/>
          <p:nvPr/>
        </p:nvSpPr>
        <p:spPr>
          <a:xfrm rot="1021317">
            <a:off x="1165943" y="4476898"/>
            <a:ext cx="1996757" cy="301538"/>
          </a:xfrm>
          <a:prstGeom prst="rightArrow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 rot="20127849">
            <a:off x="382182" y="2922461"/>
            <a:ext cx="283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여러분의 마음 적중</a:t>
            </a:r>
            <a:r>
              <a:rPr lang="en-US" altLang="ko-KR" dirty="0" smtClean="0"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!</a:t>
            </a:r>
            <a:endParaRPr lang="ko-KR" altLang="en-US" dirty="0">
              <a:latin typeface="배달의민족 을지로체 TTF" panose="020B0600000101010101" pitchFamily="50" charset="-127"/>
              <a:ea typeface="배달의민족 을지로체 TTF" panose="020B0600000101010101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3355" y="3262986"/>
            <a:ext cx="7372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200" dirty="0" smtClean="0"/>
              <a:t>10</a:t>
            </a:r>
            <a:r>
              <a:rPr lang="ko-KR" altLang="en-US" sz="7200" dirty="0" smtClean="0"/>
              <a:t>월</a:t>
            </a:r>
            <a:r>
              <a:rPr lang="en-US" altLang="ko-KR" sz="7200" dirty="0" smtClean="0"/>
              <a:t>, </a:t>
            </a:r>
            <a:r>
              <a:rPr lang="ko-KR" altLang="en-US" sz="7200" dirty="0" err="1" smtClean="0"/>
              <a:t>흥국화재는</a:t>
            </a:r>
            <a:endParaRPr lang="ko-KR" altLang="en-US" sz="7200" dirty="0"/>
          </a:p>
        </p:txBody>
      </p:sp>
      <p:grpSp>
        <p:nvGrpSpPr>
          <p:cNvPr id="12" name="그룹 11"/>
          <p:cNvGrpSpPr/>
          <p:nvPr/>
        </p:nvGrpSpPr>
        <p:grpSpPr>
          <a:xfrm>
            <a:off x="4977525" y="3206065"/>
            <a:ext cx="1297150" cy="1328134"/>
            <a:chOff x="5271146" y="7128010"/>
            <a:chExt cx="1297150" cy="132813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5DADA0C-5795-4DB3-98AB-273E4F8BDECB}"/>
                </a:ext>
              </a:extLst>
            </p:cNvPr>
            <p:cNvSpPr txBox="1"/>
            <p:nvPr/>
          </p:nvSpPr>
          <p:spPr>
            <a:xfrm>
              <a:off x="5271146" y="7132705"/>
              <a:ext cx="129715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80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10</a:t>
              </a:r>
              <a:endParaRPr lang="en-US" altLang="ko-KR" sz="80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419930B-C5E0-49CD-8E81-D6A0DE507703}"/>
                </a:ext>
              </a:extLst>
            </p:cNvPr>
            <p:cNvSpPr txBox="1"/>
            <p:nvPr/>
          </p:nvSpPr>
          <p:spPr>
            <a:xfrm>
              <a:off x="5271146" y="7128010"/>
              <a:ext cx="129715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8000" dirty="0" smtClean="0">
                  <a:solidFill>
                    <a:srgbClr val="FFFF00"/>
                  </a:solidFill>
                </a:rPr>
                <a:t>10</a:t>
              </a:r>
              <a:endParaRPr lang="en-US" altLang="ko-KR" sz="80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5118408" y="4553916"/>
            <a:ext cx="1019831" cy="1020358"/>
            <a:chOff x="5409804" y="7128010"/>
            <a:chExt cx="1019831" cy="102035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5DADA0C-5795-4DB3-98AB-273E4F8BDECB}"/>
                </a:ext>
              </a:extLst>
            </p:cNvPr>
            <p:cNvSpPr txBox="1"/>
            <p:nvPr/>
          </p:nvSpPr>
          <p:spPr>
            <a:xfrm>
              <a:off x="5409804" y="7132705"/>
              <a:ext cx="10198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60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10</a:t>
              </a:r>
              <a:endParaRPr lang="en-US" altLang="ko-KR" sz="60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9930B-C5E0-49CD-8E81-D6A0DE507703}"/>
                </a:ext>
              </a:extLst>
            </p:cNvPr>
            <p:cNvSpPr txBox="1"/>
            <p:nvPr/>
          </p:nvSpPr>
          <p:spPr>
            <a:xfrm>
              <a:off x="5409804" y="7128010"/>
              <a:ext cx="10198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6000" dirty="0" smtClean="0">
                  <a:solidFill>
                    <a:srgbClr val="FFFF00"/>
                  </a:solidFill>
                </a:rPr>
                <a:t>10</a:t>
              </a:r>
              <a:endParaRPr lang="en-US" altLang="ko-KR" sz="60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9499908" y="4553916"/>
            <a:ext cx="1019831" cy="1020358"/>
            <a:chOff x="5409804" y="7128010"/>
            <a:chExt cx="1019831" cy="102035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5DADA0C-5795-4DB3-98AB-273E4F8BDECB}"/>
                </a:ext>
              </a:extLst>
            </p:cNvPr>
            <p:cNvSpPr txBox="1"/>
            <p:nvPr/>
          </p:nvSpPr>
          <p:spPr>
            <a:xfrm>
              <a:off x="5409804" y="7132705"/>
              <a:ext cx="10198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60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10</a:t>
              </a:r>
              <a:endParaRPr lang="en-US" altLang="ko-KR" sz="60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419930B-C5E0-49CD-8E81-D6A0DE507703}"/>
                </a:ext>
              </a:extLst>
            </p:cNvPr>
            <p:cNvSpPr txBox="1"/>
            <p:nvPr/>
          </p:nvSpPr>
          <p:spPr>
            <a:xfrm>
              <a:off x="5409804" y="7128010"/>
              <a:ext cx="10198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6000" dirty="0" smtClean="0">
                  <a:solidFill>
                    <a:srgbClr val="FFFF00"/>
                  </a:solidFill>
                </a:rPr>
                <a:t>10</a:t>
              </a:r>
              <a:endParaRPr lang="en-US" altLang="ko-KR" sz="60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910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10</a:t>
            </a:r>
            <a:r>
              <a:rPr lang="ko-KR" altLang="en-US" dirty="0" smtClean="0"/>
              <a:t>월을 </a:t>
            </a:r>
            <a:r>
              <a:rPr lang="ko-KR" altLang="en-US" dirty="0" err="1" smtClean="0"/>
              <a:t>살펴보면요</a:t>
            </a:r>
            <a:r>
              <a:rPr lang="en-US" altLang="ko-KR" dirty="0" smtClean="0"/>
              <a:t>.. </a:t>
            </a:r>
            <a:r>
              <a:rPr lang="ko-KR" altLang="en-US" dirty="0" err="1" smtClean="0"/>
              <a:t>어라라</a:t>
            </a:r>
            <a:r>
              <a:rPr lang="en-US" altLang="ko-KR" dirty="0" smtClean="0"/>
              <a:t>? </a:t>
            </a:r>
            <a:r>
              <a:rPr lang="ko-KR" altLang="en-US" dirty="0" smtClean="0"/>
              <a:t>영업일수가</a:t>
            </a:r>
            <a:r>
              <a:rPr lang="en-US" altLang="ko-KR" dirty="0" smtClean="0"/>
              <a:t>..? </a:t>
            </a:r>
            <a:r>
              <a:rPr lang="ko-KR" altLang="en-US" sz="4000" dirty="0" smtClean="0"/>
              <a:t>😯</a:t>
            </a:r>
            <a:r>
              <a:rPr lang="en-US" altLang="ko-KR" sz="4000" dirty="0" smtClean="0"/>
              <a:t>!!</a:t>
            </a:r>
            <a:r>
              <a:rPr lang="ko-KR" altLang="en-US" sz="4000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90"/>
          <a:stretch/>
        </p:blipFill>
        <p:spPr>
          <a:xfrm>
            <a:off x="6896100" y="1447800"/>
            <a:ext cx="4999643" cy="4975149"/>
          </a:xfrm>
          <a:prstGeom prst="round2SameRect">
            <a:avLst>
              <a:gd name="adj1" fmla="val 2074"/>
              <a:gd name="adj2" fmla="val 6630"/>
            </a:avLst>
          </a:prstGeom>
        </p:spPr>
      </p:pic>
      <p:sp>
        <p:nvSpPr>
          <p:cNvPr id="6" name="직사각형 5"/>
          <p:cNvSpPr/>
          <p:nvPr/>
        </p:nvSpPr>
        <p:spPr>
          <a:xfrm>
            <a:off x="526044" y="1805140"/>
            <a:ext cx="6826869" cy="10831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73868" y="2002230"/>
            <a:ext cx="6579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 smtClean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월 영업일수</a:t>
            </a:r>
            <a:r>
              <a:rPr lang="en-US" altLang="ko-KR" sz="4400" dirty="0" smtClean="0">
                <a:solidFill>
                  <a:schemeClr val="bg1"/>
                </a:solidFill>
                <a:latin typeface="+mj-ea"/>
                <a:ea typeface="+mj-ea"/>
              </a:rPr>
              <a:t>,</a:t>
            </a: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 단          </a:t>
            </a:r>
            <a:r>
              <a:rPr lang="ko-KR" altLang="en-US" sz="4400" dirty="0" smtClean="0">
                <a:solidFill>
                  <a:srgbClr val="FF6364"/>
                </a:solidFill>
                <a:latin typeface="+mj-ea"/>
                <a:ea typeface="+mj-ea"/>
              </a:rPr>
              <a:t>일</a:t>
            </a:r>
            <a:r>
              <a:rPr lang="en-US" altLang="ko-KR" sz="4400" dirty="0" smtClean="0">
                <a:solidFill>
                  <a:schemeClr val="bg1"/>
                </a:solidFill>
                <a:latin typeface="+mj-ea"/>
                <a:ea typeface="+mj-ea"/>
              </a:rPr>
              <a:t>!</a:t>
            </a: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ko-KR" altLang="en-US" sz="44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DADA0C-5795-4DB3-98AB-273E4F8BDECB}"/>
              </a:ext>
            </a:extLst>
          </p:cNvPr>
          <p:cNvSpPr txBox="1"/>
          <p:nvPr/>
        </p:nvSpPr>
        <p:spPr>
          <a:xfrm>
            <a:off x="4881263" y="1468505"/>
            <a:ext cx="1492716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4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18</a:t>
            </a:r>
            <a:endParaRPr lang="en-US" altLang="ko-KR" sz="9400" dirty="0">
              <a:ln w="133350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19930B-C5E0-49CD-8E81-D6A0DE507703}"/>
              </a:ext>
            </a:extLst>
          </p:cNvPr>
          <p:cNvSpPr txBox="1"/>
          <p:nvPr/>
        </p:nvSpPr>
        <p:spPr>
          <a:xfrm>
            <a:off x="4895002" y="1468505"/>
            <a:ext cx="1492716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400" dirty="0" smtClean="0">
                <a:solidFill>
                  <a:srgbClr val="FF6364"/>
                </a:solidFill>
              </a:rPr>
              <a:t>18</a:t>
            </a:r>
            <a:endParaRPr lang="en-US" altLang="ko-KR" sz="9400" dirty="0">
              <a:solidFill>
                <a:srgbClr val="FF6364"/>
              </a:solidFill>
            </a:endParaRPr>
          </a:p>
        </p:txBody>
      </p:sp>
      <p:sp>
        <p:nvSpPr>
          <p:cNvPr id="10" name="평행 사변형 9"/>
          <p:cNvSpPr/>
          <p:nvPr/>
        </p:nvSpPr>
        <p:spPr>
          <a:xfrm>
            <a:off x="10449297" y="2617125"/>
            <a:ext cx="842818" cy="91812"/>
          </a:xfrm>
          <a:prstGeom prst="parallelogram">
            <a:avLst>
              <a:gd name="adj" fmla="val 80523"/>
            </a:avLst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평행 사변형 10"/>
          <p:cNvSpPr/>
          <p:nvPr/>
        </p:nvSpPr>
        <p:spPr>
          <a:xfrm rot="196257">
            <a:off x="8392681" y="3259060"/>
            <a:ext cx="2596010" cy="83465"/>
          </a:xfrm>
          <a:prstGeom prst="parallelogram">
            <a:avLst>
              <a:gd name="adj" fmla="val 80523"/>
            </a:avLst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90443" y="2981387"/>
            <a:ext cx="6192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dirty="0" smtClean="0">
                <a:latin typeface="+mj-ea"/>
                <a:ea typeface="+mj-ea"/>
              </a:rPr>
              <a:t>짧은 영업일 </a:t>
            </a:r>
            <a:r>
              <a:rPr lang="en-US" altLang="ko-KR" sz="3600" dirty="0" smtClean="0">
                <a:latin typeface="+mj-ea"/>
                <a:ea typeface="+mj-ea"/>
              </a:rPr>
              <a:t>= </a:t>
            </a:r>
            <a:r>
              <a:rPr lang="ko-KR" altLang="en-US" sz="3600" dirty="0" smtClean="0">
                <a:latin typeface="+mj-ea"/>
                <a:ea typeface="+mj-ea"/>
              </a:rPr>
              <a:t>빠른 </a:t>
            </a:r>
            <a:r>
              <a:rPr lang="ko-KR" altLang="en-US" sz="3600" dirty="0" err="1" smtClean="0">
                <a:latin typeface="+mj-ea"/>
                <a:ea typeface="+mj-ea"/>
              </a:rPr>
              <a:t>클로징</a:t>
            </a:r>
            <a:r>
              <a:rPr lang="ko-KR" altLang="en-US" sz="3600" dirty="0" smtClean="0">
                <a:latin typeface="+mj-ea"/>
                <a:ea typeface="+mj-ea"/>
              </a:rPr>
              <a:t> 필수</a:t>
            </a:r>
            <a:r>
              <a:rPr lang="en-US" altLang="ko-KR" sz="3600" dirty="0" smtClean="0">
                <a:latin typeface="+mj-ea"/>
                <a:ea typeface="+mj-ea"/>
              </a:rPr>
              <a:t>!</a:t>
            </a:r>
            <a:endParaRPr lang="en-US" altLang="ko-KR" sz="3600" dirty="0">
              <a:latin typeface="+mj-ea"/>
              <a:ea typeface="+mj-ea"/>
            </a:endParaRPr>
          </a:p>
        </p:txBody>
      </p:sp>
      <p:sp>
        <p:nvSpPr>
          <p:cNvPr id="37" name="평행 사변형 36"/>
          <p:cNvSpPr/>
          <p:nvPr/>
        </p:nvSpPr>
        <p:spPr>
          <a:xfrm rot="334218">
            <a:off x="8085346" y="3704926"/>
            <a:ext cx="324943" cy="91812"/>
          </a:xfrm>
          <a:prstGeom prst="parallelogram">
            <a:avLst>
              <a:gd name="adj" fmla="val 80523"/>
            </a:avLst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526044" y="3720801"/>
            <a:ext cx="6826869" cy="2587207"/>
          </a:xfrm>
          <a:prstGeom prst="rect">
            <a:avLst/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522012" y="4190711"/>
            <a:ext cx="293542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>
                <a:latin typeface="+mj-ea"/>
              </a:rPr>
              <a:t>쉽고 빠른 </a:t>
            </a:r>
            <a:endParaRPr lang="en-US" altLang="ko-KR" sz="3600" dirty="0" smtClean="0">
              <a:latin typeface="+mj-ea"/>
            </a:endParaRPr>
          </a:p>
          <a:p>
            <a:pPr algn="ctr"/>
            <a:r>
              <a:rPr lang="ko-KR" altLang="en-US" sz="3600" dirty="0" err="1" smtClean="0">
                <a:latin typeface="+mj-ea"/>
              </a:rPr>
              <a:t>클로징을</a:t>
            </a:r>
            <a:r>
              <a:rPr lang="ko-KR" altLang="en-US" sz="3600" dirty="0" smtClean="0">
                <a:latin typeface="+mj-ea"/>
              </a:rPr>
              <a:t> </a:t>
            </a:r>
            <a:r>
              <a:rPr lang="ko-KR" altLang="en-US" sz="3600" dirty="0">
                <a:latin typeface="+mj-ea"/>
              </a:rPr>
              <a:t>위한 </a:t>
            </a:r>
            <a:endParaRPr lang="en-US" altLang="ko-KR" sz="3600" dirty="0" smtClean="0">
              <a:latin typeface="+mj-ea"/>
            </a:endParaRPr>
          </a:p>
          <a:p>
            <a:pPr algn="ctr"/>
            <a:r>
              <a:rPr lang="ko-KR" altLang="en-US" sz="3600" dirty="0" smtClean="0">
                <a:latin typeface="+mj-ea"/>
              </a:rPr>
              <a:t>핵심 </a:t>
            </a:r>
            <a:r>
              <a:rPr lang="ko-KR" altLang="en-US" sz="3600" dirty="0">
                <a:latin typeface="+mj-ea"/>
              </a:rPr>
              <a:t>포인트</a:t>
            </a:r>
          </a:p>
        </p:txBody>
      </p:sp>
      <p:sp>
        <p:nvSpPr>
          <p:cNvPr id="28" name="양쪽 모서리가 둥근 사각형 27"/>
          <p:cNvSpPr/>
          <p:nvPr/>
        </p:nvSpPr>
        <p:spPr>
          <a:xfrm rot="5400000">
            <a:off x="4227857" y="3167920"/>
            <a:ext cx="2161485" cy="3744807"/>
          </a:xfrm>
          <a:prstGeom prst="round2SameRect">
            <a:avLst>
              <a:gd name="adj1" fmla="val 119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오각형 43"/>
          <p:cNvSpPr/>
          <p:nvPr/>
        </p:nvSpPr>
        <p:spPr>
          <a:xfrm rot="20780813" flipH="1">
            <a:off x="5567036" y="1987251"/>
            <a:ext cx="6118067" cy="2019300"/>
          </a:xfrm>
          <a:prstGeom prst="homePlate">
            <a:avLst/>
          </a:prstGeom>
          <a:solidFill>
            <a:srgbClr val="E4007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 rot="20780813" flipH="1">
            <a:off x="6594750" y="2169068"/>
            <a:ext cx="48895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solidFill>
                  <a:schemeClr val="bg1"/>
                </a:solidFill>
              </a:rPr>
              <a:t>모두 만족시켜드리는</a:t>
            </a:r>
            <a:endParaRPr lang="en-US" altLang="ko-KR" sz="44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4400" dirty="0" smtClean="0">
                <a:solidFill>
                  <a:schemeClr val="bg1"/>
                </a:solidFill>
              </a:rPr>
              <a:t>회사 </a:t>
            </a:r>
            <a:r>
              <a:rPr lang="en-US" altLang="ko-KR" sz="4400" dirty="0" smtClean="0">
                <a:solidFill>
                  <a:schemeClr val="bg1"/>
                </a:solidFill>
              </a:rPr>
              <a:t>= </a:t>
            </a:r>
            <a:r>
              <a:rPr lang="ko-KR" altLang="en-US" sz="5400" dirty="0" smtClean="0">
                <a:solidFill>
                  <a:srgbClr val="FFFF00"/>
                </a:solidFill>
              </a:rPr>
              <a:t>흥국화재</a:t>
            </a:r>
            <a:endParaRPr lang="ko-KR" altLang="en-US" sz="5400" dirty="0">
              <a:solidFill>
                <a:srgbClr val="FFFF00"/>
              </a:solidFill>
            </a:endParaRPr>
          </a:p>
        </p:txBody>
      </p:sp>
      <p:pic>
        <p:nvPicPr>
          <p:cNvPr id="46" name="그림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7777">
            <a:off x="5123521" y="1529827"/>
            <a:ext cx="1746125" cy="136030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35DADA0C-5795-4DB3-98AB-273E4F8BDECB}"/>
              </a:ext>
            </a:extLst>
          </p:cNvPr>
          <p:cNvSpPr txBox="1"/>
          <p:nvPr/>
        </p:nvSpPr>
        <p:spPr>
          <a:xfrm rot="20793723">
            <a:off x="6761153" y="1770020"/>
            <a:ext cx="14269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dirty="0" smtClean="0">
                <a:ln w="1174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10</a:t>
            </a:r>
            <a:r>
              <a:rPr lang="ko-KR" altLang="en-US" sz="4400" dirty="0" smtClean="0">
                <a:ln w="1174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월</a:t>
            </a:r>
            <a:r>
              <a:rPr lang="en-US" altLang="ko-KR" sz="4400" dirty="0" smtClean="0">
                <a:ln w="1174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,</a:t>
            </a:r>
            <a:endParaRPr lang="en-US" altLang="ko-KR" sz="4400" dirty="0">
              <a:ln w="117475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419930B-C5E0-49CD-8E81-D6A0DE507703}"/>
              </a:ext>
            </a:extLst>
          </p:cNvPr>
          <p:cNvSpPr txBox="1"/>
          <p:nvPr/>
        </p:nvSpPr>
        <p:spPr>
          <a:xfrm rot="20775452">
            <a:off x="6769850" y="1767760"/>
            <a:ext cx="1426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dirty="0" smtClean="0">
                <a:solidFill>
                  <a:schemeClr val="bg1"/>
                </a:solidFill>
              </a:rPr>
              <a:t>10</a:t>
            </a:r>
            <a:r>
              <a:rPr lang="ko-KR" altLang="en-US" sz="4400" dirty="0" smtClean="0">
                <a:solidFill>
                  <a:schemeClr val="bg1"/>
                </a:solidFill>
              </a:rPr>
              <a:t>월</a:t>
            </a:r>
            <a:r>
              <a:rPr lang="en-US" altLang="ko-KR" sz="4400" dirty="0" smtClean="0">
                <a:solidFill>
                  <a:schemeClr val="bg1"/>
                </a:solidFill>
              </a:rPr>
              <a:t>,</a:t>
            </a:r>
            <a:endParaRPr lang="en-US" altLang="ko-KR" sz="4400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46388" y="4045139"/>
            <a:ext cx="1194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無</a:t>
            </a:r>
            <a:r>
              <a:rPr lang="ko-KR" altLang="en-US" sz="2800" dirty="0" smtClean="0">
                <a:latin typeface="+mj-ea"/>
                <a:ea typeface="+mj-ea"/>
              </a:rPr>
              <a:t>연계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50" name="오각형 49"/>
          <p:cNvSpPr/>
          <p:nvPr/>
        </p:nvSpPr>
        <p:spPr>
          <a:xfrm>
            <a:off x="3668504" y="4081716"/>
            <a:ext cx="1133554" cy="409575"/>
          </a:xfrm>
          <a:prstGeom prst="homePlat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오각형 50"/>
          <p:cNvSpPr/>
          <p:nvPr/>
        </p:nvSpPr>
        <p:spPr>
          <a:xfrm>
            <a:off x="3668504" y="4595270"/>
            <a:ext cx="1133554" cy="409575"/>
          </a:xfrm>
          <a:prstGeom prst="homePlat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오각형 51"/>
          <p:cNvSpPr/>
          <p:nvPr/>
        </p:nvSpPr>
        <p:spPr>
          <a:xfrm>
            <a:off x="3668504" y="5108824"/>
            <a:ext cx="1133554" cy="409575"/>
          </a:xfrm>
          <a:prstGeom prst="homePlat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오각형 52"/>
          <p:cNvSpPr/>
          <p:nvPr/>
        </p:nvSpPr>
        <p:spPr>
          <a:xfrm>
            <a:off x="3668504" y="5609730"/>
            <a:ext cx="1133554" cy="409575"/>
          </a:xfrm>
          <a:prstGeom prst="homePlat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4881263" y="4539820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+mj-ea"/>
                <a:ea typeface="+mj-ea"/>
              </a:rPr>
              <a:t>누적 </a:t>
            </a:r>
            <a:r>
              <a:rPr lang="en-US" altLang="ko-KR" sz="2800" dirty="0" smtClean="0">
                <a:latin typeface="+mj-ea"/>
                <a:ea typeface="+mj-ea"/>
              </a:rPr>
              <a:t>Pass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844619" y="5053908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+mj-ea"/>
                <a:ea typeface="+mj-ea"/>
              </a:rPr>
              <a:t>쉬운 인수조건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68775" y="5555977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+mj-ea"/>
                <a:ea typeface="+mj-ea"/>
              </a:rPr>
              <a:t>저렴한 보험료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19447" y="412015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Point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696203" y="4640467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Point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95402" y="5149967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Point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89791" y="5630610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Point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165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하트 3"/>
          <p:cNvSpPr/>
          <p:nvPr/>
        </p:nvSpPr>
        <p:spPr>
          <a:xfrm>
            <a:off x="1155866" y="2997744"/>
            <a:ext cx="3995360" cy="3001773"/>
          </a:xfrm>
          <a:prstGeom prst="heart">
            <a:avLst/>
          </a:prstGeom>
          <a:solidFill>
            <a:srgbClr val="F8D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760" y="1974147"/>
            <a:ext cx="4258277" cy="4258277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79" name="모서리가 둥근 직사각형 78"/>
          <p:cNvSpPr/>
          <p:nvPr/>
        </p:nvSpPr>
        <p:spPr>
          <a:xfrm>
            <a:off x="884173" y="1551489"/>
            <a:ext cx="4614863" cy="8679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1641788" y="1637268"/>
            <a:ext cx="3108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ko-KR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TextBox 80"/>
          <p:cNvSpPr txBox="1"/>
          <p:nvPr/>
        </p:nvSpPr>
        <p:spPr>
          <a:xfrm flipH="1">
            <a:off x="854805" y="1229836"/>
            <a:ext cx="467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흥국화재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2025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 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월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영업 방향</a:t>
            </a:r>
          </a:p>
        </p:txBody>
      </p:sp>
      <p:sp>
        <p:nvSpPr>
          <p:cNvPr id="54" name="모서리가 둥근 직사각형 30">
            <a:extLst>
              <a:ext uri="{FF2B5EF4-FFF2-40B4-BE49-F238E27FC236}">
                <a16:creationId xmlns:a16="http://schemas.microsoft.com/office/drawing/2014/main" id="{F7617807-C047-427A-927A-72499A4046EC}"/>
              </a:ext>
            </a:extLst>
          </p:cNvPr>
          <p:cNvSpPr/>
          <p:nvPr/>
        </p:nvSpPr>
        <p:spPr>
          <a:xfrm>
            <a:off x="5903118" y="1551489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31">
            <a:extLst>
              <a:ext uri="{FF2B5EF4-FFF2-40B4-BE49-F238E27FC236}">
                <a16:creationId xmlns:a16="http://schemas.microsoft.com/office/drawing/2014/main" id="{1A475204-7A73-460D-B95D-AE6283A1054F}"/>
              </a:ext>
            </a:extLst>
          </p:cNvPr>
          <p:cNvSpPr/>
          <p:nvPr/>
        </p:nvSpPr>
        <p:spPr>
          <a:xfrm>
            <a:off x="5903118" y="2603200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모서리가 둥근 직사각형 33">
            <a:extLst>
              <a:ext uri="{FF2B5EF4-FFF2-40B4-BE49-F238E27FC236}">
                <a16:creationId xmlns:a16="http://schemas.microsoft.com/office/drawing/2014/main" id="{FE59E9B6-58EB-4BC7-A425-1CCA918FA48E}"/>
              </a:ext>
            </a:extLst>
          </p:cNvPr>
          <p:cNvSpPr/>
          <p:nvPr/>
        </p:nvSpPr>
        <p:spPr>
          <a:xfrm>
            <a:off x="5903118" y="3630711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모서리가 둥근 직사각형 34">
            <a:extLst>
              <a:ext uri="{FF2B5EF4-FFF2-40B4-BE49-F238E27FC236}">
                <a16:creationId xmlns:a16="http://schemas.microsoft.com/office/drawing/2014/main" id="{2D613A85-E66E-4B3A-BD9C-1DC5AF692FAE}"/>
              </a:ext>
            </a:extLst>
          </p:cNvPr>
          <p:cNvSpPr/>
          <p:nvPr/>
        </p:nvSpPr>
        <p:spPr>
          <a:xfrm>
            <a:off x="5903118" y="4658222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43C9335-F2A2-41BF-BF99-5E4649B49BF1}"/>
              </a:ext>
            </a:extLst>
          </p:cNvPr>
          <p:cNvSpPr txBox="1"/>
          <p:nvPr/>
        </p:nvSpPr>
        <p:spPr>
          <a:xfrm>
            <a:off x="6756032" y="1852746"/>
            <a:ext cx="478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rgbClr val="EF2065"/>
                </a:solidFill>
              </a:rPr>
              <a:t>비급여 </a:t>
            </a:r>
            <a:r>
              <a:rPr lang="en-US" altLang="ko-KR" sz="2800" dirty="0" smtClean="0">
                <a:solidFill>
                  <a:srgbClr val="EF2065"/>
                </a:solidFill>
              </a:rPr>
              <a:t>10</a:t>
            </a:r>
            <a:r>
              <a:rPr lang="ko-KR" altLang="en-US" sz="2800" dirty="0" smtClean="0">
                <a:solidFill>
                  <a:srgbClr val="EF2065"/>
                </a:solidFill>
              </a:rPr>
              <a:t>억 통장 </a:t>
            </a:r>
            <a:r>
              <a:rPr lang="en-US" altLang="ko-KR" sz="2800" dirty="0" smtClean="0"/>
              <a:t>+</a:t>
            </a:r>
            <a:r>
              <a:rPr lang="en-US" altLang="ko-KR" sz="2800" dirty="0" smtClean="0">
                <a:solidFill>
                  <a:srgbClr val="EF2065"/>
                </a:solidFill>
              </a:rPr>
              <a:t> </a:t>
            </a:r>
            <a:r>
              <a:rPr lang="ko-KR" altLang="en-US" sz="2800" dirty="0" err="1" smtClean="0">
                <a:solidFill>
                  <a:srgbClr val="EF2065"/>
                </a:solidFill>
              </a:rPr>
              <a:t>암주치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259D81EE-394B-4AE7-9CB3-B9367EA0B0A7}"/>
              </a:ext>
            </a:extLst>
          </p:cNvPr>
          <p:cNvSpPr/>
          <p:nvPr/>
        </p:nvSpPr>
        <p:spPr>
          <a:xfrm>
            <a:off x="6000750" y="1630037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175BFF0-9803-41B5-809A-5FFD70AE0788}"/>
              </a:ext>
            </a:extLst>
          </p:cNvPr>
          <p:cNvSpPr txBox="1"/>
          <p:nvPr/>
        </p:nvSpPr>
        <p:spPr>
          <a:xfrm>
            <a:off x="6161607" y="1687646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1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41D50E76-623B-4DB4-97F0-B1813AEC3641}"/>
              </a:ext>
            </a:extLst>
          </p:cNvPr>
          <p:cNvSpPr/>
          <p:nvPr/>
        </p:nvSpPr>
        <p:spPr>
          <a:xfrm>
            <a:off x="6000750" y="2678670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B3D0659-724E-47D1-8903-1181BFEB64ED}"/>
              </a:ext>
            </a:extLst>
          </p:cNvPr>
          <p:cNvSpPr txBox="1"/>
          <p:nvPr/>
        </p:nvSpPr>
        <p:spPr>
          <a:xfrm>
            <a:off x="6115120" y="2736279"/>
            <a:ext cx="473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2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36EA4845-A84B-470E-8796-449AF0740BA4}"/>
              </a:ext>
            </a:extLst>
          </p:cNvPr>
          <p:cNvSpPr/>
          <p:nvPr/>
        </p:nvSpPr>
        <p:spPr>
          <a:xfrm>
            <a:off x="6000750" y="3707659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C9B21F0-27F6-4C9F-8079-4BB1269ED075}"/>
              </a:ext>
            </a:extLst>
          </p:cNvPr>
          <p:cNvSpPr txBox="1"/>
          <p:nvPr/>
        </p:nvSpPr>
        <p:spPr>
          <a:xfrm>
            <a:off x="6113517" y="3765268"/>
            <a:ext cx="4764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3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id="{EBECFF2C-454A-4901-888C-C0342420B5E7}"/>
              </a:ext>
            </a:extLst>
          </p:cNvPr>
          <p:cNvSpPr/>
          <p:nvPr/>
        </p:nvSpPr>
        <p:spPr>
          <a:xfrm>
            <a:off x="6000750" y="4743852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4468605-F984-497D-B754-89AA0852EDBA}"/>
              </a:ext>
            </a:extLst>
          </p:cNvPr>
          <p:cNvSpPr txBox="1"/>
          <p:nvPr/>
        </p:nvSpPr>
        <p:spPr>
          <a:xfrm>
            <a:off x="6102295" y="4801461"/>
            <a:ext cx="498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4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EA610C2-AB4A-466E-A223-956680644684}"/>
              </a:ext>
            </a:extLst>
          </p:cNvPr>
          <p:cNvSpPr txBox="1"/>
          <p:nvPr/>
        </p:nvSpPr>
        <p:spPr>
          <a:xfrm>
            <a:off x="6764474" y="1630864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비급여 치료 완벽 대비 가능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현장에서 먼저 알아보는 최강 조합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981DA8A-7FD3-43F9-874B-5D8797BE5729}"/>
              </a:ext>
            </a:extLst>
          </p:cNvPr>
          <p:cNvSpPr txBox="1"/>
          <p:nvPr/>
        </p:nvSpPr>
        <p:spPr>
          <a:xfrm>
            <a:off x="6756033" y="2908419"/>
            <a:ext cx="458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322AA98-F30D-414F-8F6A-EFFC6B28B3DC}"/>
              </a:ext>
            </a:extLst>
          </p:cNvPr>
          <p:cNvSpPr txBox="1"/>
          <p:nvPr/>
        </p:nvSpPr>
        <p:spPr>
          <a:xfrm>
            <a:off x="6764474" y="2686537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업계 최강 조건의 어른이 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5.10.10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보험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5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세부터 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50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세까지 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OK!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D5724A9-77AD-470A-8947-6560BE0F1FBB}"/>
              </a:ext>
            </a:extLst>
          </p:cNvPr>
          <p:cNvSpPr txBox="1"/>
          <p:nvPr/>
        </p:nvSpPr>
        <p:spPr>
          <a:xfrm>
            <a:off x="6756032" y="3919642"/>
            <a:ext cx="4893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최강 인수</a:t>
            </a:r>
            <a:r>
              <a:rPr lang="en-US" altLang="ko-KR" sz="2800" dirty="0" smtClean="0"/>
              <a:t>! </a:t>
            </a:r>
            <a:r>
              <a:rPr lang="ko-KR" altLang="en-US" sz="2800" dirty="0" smtClean="0">
                <a:solidFill>
                  <a:srgbClr val="EF2065"/>
                </a:solidFill>
              </a:rPr>
              <a:t>암만 생각해도 </a:t>
            </a:r>
            <a:r>
              <a:rPr lang="en-US" altLang="ko-KR" sz="2800" dirty="0" smtClean="0">
                <a:solidFill>
                  <a:srgbClr val="EF2065"/>
                </a:solidFill>
              </a:rPr>
              <a:t>325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98B99C5-01FD-42A6-B48A-1EB08B28597B}"/>
              </a:ext>
            </a:extLst>
          </p:cNvPr>
          <p:cNvSpPr txBox="1"/>
          <p:nvPr/>
        </p:nvSpPr>
        <p:spPr>
          <a:xfrm>
            <a:off x="6756032" y="4945333"/>
            <a:ext cx="4876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깜짝 신상품</a:t>
            </a:r>
            <a:r>
              <a:rPr lang="en-US" altLang="ko-KR" sz="2800" dirty="0" smtClean="0"/>
              <a:t>!</a:t>
            </a:r>
            <a:r>
              <a:rPr lang="ko-KR" altLang="en-US" sz="2800" dirty="0" smtClean="0">
                <a:solidFill>
                  <a:srgbClr val="EF2065"/>
                </a:solidFill>
              </a:rPr>
              <a:t> </a:t>
            </a:r>
            <a:r>
              <a:rPr lang="en-US" altLang="ko-KR" sz="2800" dirty="0" smtClean="0">
                <a:solidFill>
                  <a:srgbClr val="EF2065"/>
                </a:solidFill>
              </a:rPr>
              <a:t>&lt;</a:t>
            </a:r>
            <a:r>
              <a:rPr lang="ko-KR" altLang="en-US" sz="28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2800" dirty="0" err="1" smtClean="0">
                <a:solidFill>
                  <a:srgbClr val="EF2065"/>
                </a:solidFill>
              </a:rPr>
              <a:t>치매간병</a:t>
            </a:r>
            <a:r>
              <a:rPr lang="en-US" altLang="ko-KR" sz="2800" dirty="0" smtClean="0">
                <a:solidFill>
                  <a:srgbClr val="EF2065"/>
                </a:solidFill>
              </a:rPr>
              <a:t>&gt;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2BF2416-8DBD-4B08-821E-77F53441B6A1}"/>
              </a:ext>
            </a:extLst>
          </p:cNvPr>
          <p:cNvSpPr txBox="1"/>
          <p:nvPr/>
        </p:nvSpPr>
        <p:spPr>
          <a:xfrm>
            <a:off x="6764474" y="4723451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치매 신상품 </a:t>
            </a:r>
            <a:r>
              <a:rPr lang="ko-KR" alt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大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출시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치매 관련 </a:t>
            </a:r>
            <a:r>
              <a:rPr lang="ko-KR" altLang="en-US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신담보에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ko-KR" altLang="en-US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가입연령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확대까지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~!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66EFC2B-23FB-461B-BD50-4137C9BB9FE6}"/>
              </a:ext>
            </a:extLst>
          </p:cNvPr>
          <p:cNvSpPr txBox="1"/>
          <p:nvPr/>
        </p:nvSpPr>
        <p:spPr>
          <a:xfrm>
            <a:off x="6756033" y="2887876"/>
            <a:ext cx="458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최강 가입조건</a:t>
            </a:r>
            <a:r>
              <a:rPr lang="en-US" altLang="ko-KR" sz="2800" dirty="0" smtClean="0"/>
              <a:t>! </a:t>
            </a:r>
            <a:r>
              <a:rPr lang="ko-KR" altLang="en-US" sz="2800" dirty="0" err="1" smtClean="0">
                <a:solidFill>
                  <a:srgbClr val="EF2065"/>
                </a:solidFill>
              </a:rPr>
              <a:t>오건강</a:t>
            </a:r>
            <a:r>
              <a:rPr lang="en-US" altLang="ko-KR" sz="2800" dirty="0" smtClean="0">
                <a:solidFill>
                  <a:srgbClr val="EF2065"/>
                </a:solidFill>
              </a:rPr>
              <a:t>(0550)</a:t>
            </a:r>
            <a:endParaRPr lang="ko-KR" altLang="en-US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15043B8-0167-45A8-ADDD-160872C41FE1}"/>
              </a:ext>
            </a:extLst>
          </p:cNvPr>
          <p:cNvSpPr txBox="1"/>
          <p:nvPr/>
        </p:nvSpPr>
        <p:spPr>
          <a:xfrm>
            <a:off x="5903118" y="5831706"/>
            <a:ext cx="5572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[ </a:t>
            </a:r>
            <a:r>
              <a:rPr lang="ko-KR" altLang="en-US" sz="1600" dirty="0" smtClean="0"/>
              <a:t>부록 </a:t>
            </a:r>
            <a:r>
              <a:rPr lang="en-US" altLang="ko-KR" sz="1600" dirty="0" smtClean="0"/>
              <a:t>] </a:t>
            </a:r>
            <a:r>
              <a:rPr lang="ko-KR" altLang="en-US" sz="1600" dirty="0" smtClean="0"/>
              <a:t>흥국화재 </a:t>
            </a:r>
            <a:r>
              <a:rPr lang="ko-KR" altLang="en-US" sz="1600" dirty="0" err="1" smtClean="0"/>
              <a:t>주요치료비</a:t>
            </a:r>
            <a:r>
              <a:rPr lang="ko-KR" altLang="en-US" sz="1600" dirty="0" smtClean="0"/>
              <a:t> 한 장 정리</a:t>
            </a:r>
            <a:r>
              <a:rPr lang="en-US" altLang="ko-KR" sz="1600" dirty="0" smtClean="0"/>
              <a:t>, 2</a:t>
            </a:r>
            <a:r>
              <a:rPr lang="ko-KR" altLang="en-US" sz="1600" dirty="0"/>
              <a:t>대</a:t>
            </a:r>
            <a:r>
              <a:rPr lang="en-US" altLang="ko-KR" sz="1600" dirty="0"/>
              <a:t>·</a:t>
            </a:r>
            <a:r>
              <a:rPr lang="ko-KR" altLang="en-US" sz="1600" dirty="0"/>
              <a:t>순환계 </a:t>
            </a:r>
            <a:r>
              <a:rPr lang="ko-KR" altLang="en-US" sz="1600" dirty="0" smtClean="0"/>
              <a:t>보장 </a:t>
            </a:r>
            <a:r>
              <a:rPr lang="ko-KR" altLang="en-US" sz="1600" dirty="0" err="1" smtClean="0"/>
              <a:t>범위표</a:t>
            </a:r>
            <a:endParaRPr lang="ko-KR" altLang="en-US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E2EBF4-F786-49BC-B1E5-388DC2CCF9EB}"/>
              </a:ext>
            </a:extLst>
          </p:cNvPr>
          <p:cNvSpPr txBox="1"/>
          <p:nvPr/>
        </p:nvSpPr>
        <p:spPr>
          <a:xfrm>
            <a:off x="6813732" y="3697762"/>
            <a:ext cx="6490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월엔 인수 잘 되는 회사부터 진행 필수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인수 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Good 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추천상품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7526" y="4088433"/>
            <a:ext cx="4843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rgbClr val="DA506A">
                    <a:alpha val="69000"/>
                  </a:srgbClr>
                </a:solidFill>
              </a:rPr>
              <a:t>흥국      화재</a:t>
            </a:r>
            <a:endParaRPr lang="ko-KR" altLang="en-US" sz="6000" dirty="0">
              <a:solidFill>
                <a:srgbClr val="DA506A">
                  <a:alpha val="69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59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408" y="1186785"/>
            <a:ext cx="1839185" cy="2173031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652590" y="2501900"/>
            <a:ext cx="442003" cy="56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12</a:t>
            </a:fld>
            <a:endParaRPr lang="ko-KR" altLang="en-US"/>
          </a:p>
        </p:txBody>
      </p:sp>
      <p:cxnSp>
        <p:nvCxnSpPr>
          <p:cNvPr id="4" name="직선 연결선 3"/>
          <p:cNvCxnSpPr/>
          <p:nvPr/>
        </p:nvCxnSpPr>
        <p:spPr>
          <a:xfrm>
            <a:off x="1987216" y="2789273"/>
            <a:ext cx="821756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1987216" y="4557915"/>
            <a:ext cx="821756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2292016" y="2789273"/>
            <a:ext cx="1768642" cy="17686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844356" y="3065998"/>
            <a:ext cx="66396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800" dirty="0" smtClean="0">
                <a:solidFill>
                  <a:schemeClr val="bg1"/>
                </a:solidFill>
              </a:rPr>
              <a:t>1</a:t>
            </a:r>
            <a:endParaRPr lang="ko-KR" altLang="en-US" sz="88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3C9335-F2A2-41BF-BF99-5E4649B49BF1}"/>
              </a:ext>
            </a:extLst>
          </p:cNvPr>
          <p:cNvSpPr txBox="1"/>
          <p:nvPr/>
        </p:nvSpPr>
        <p:spPr>
          <a:xfrm>
            <a:off x="4110413" y="3557592"/>
            <a:ext cx="6374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solidFill>
                  <a:srgbClr val="EF2065"/>
                </a:solidFill>
              </a:rPr>
              <a:t>비급여 </a:t>
            </a:r>
            <a:r>
              <a:rPr lang="en-US" altLang="ko-KR" sz="4000" dirty="0" smtClean="0">
                <a:solidFill>
                  <a:srgbClr val="EF2065"/>
                </a:solidFill>
              </a:rPr>
              <a:t>10</a:t>
            </a:r>
            <a:r>
              <a:rPr lang="ko-KR" altLang="en-US" sz="4000" dirty="0" smtClean="0">
                <a:solidFill>
                  <a:srgbClr val="EF2065"/>
                </a:solidFill>
              </a:rPr>
              <a:t>억 통장 </a:t>
            </a:r>
            <a:r>
              <a:rPr lang="en-US" altLang="ko-KR" sz="4000" dirty="0" smtClean="0"/>
              <a:t>+</a:t>
            </a:r>
            <a:r>
              <a:rPr lang="en-US" altLang="ko-KR" sz="4000" dirty="0" smtClean="0">
                <a:solidFill>
                  <a:srgbClr val="EF2065"/>
                </a:solidFill>
              </a:rPr>
              <a:t> </a:t>
            </a:r>
            <a:r>
              <a:rPr lang="ko-KR" altLang="en-US" sz="4000" dirty="0" err="1" smtClean="0">
                <a:solidFill>
                  <a:srgbClr val="EF2065"/>
                </a:solidFill>
              </a:rPr>
              <a:t>암주치</a:t>
            </a:r>
            <a:endParaRPr lang="ko-KR" altLang="en-US" sz="4000" dirty="0">
              <a:solidFill>
                <a:srgbClr val="EF2065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A610C2-AB4A-466E-A223-956680644684}"/>
              </a:ext>
            </a:extLst>
          </p:cNvPr>
          <p:cNvSpPr txBox="1"/>
          <p:nvPr/>
        </p:nvSpPr>
        <p:spPr>
          <a:xfrm>
            <a:off x="4104355" y="3208710"/>
            <a:ext cx="6490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비급여 치료 완벽 대비 가능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현장에서 먼저 알아보는 최강 조합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73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직사각형 40"/>
          <p:cNvSpPr/>
          <p:nvPr/>
        </p:nvSpPr>
        <p:spPr>
          <a:xfrm>
            <a:off x="7645925" y="3028094"/>
            <a:ext cx="3444653" cy="24699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223599" y="3028094"/>
            <a:ext cx="3444653" cy="246992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시대가 변화함에 따라 보험 대비도 달라져야 합니다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CBC261-00E8-416E-8D3F-C78122B45D28}"/>
              </a:ext>
            </a:extLst>
          </p:cNvPr>
          <p:cNvSpPr txBox="1"/>
          <p:nvPr/>
        </p:nvSpPr>
        <p:spPr>
          <a:xfrm>
            <a:off x="5121957" y="2344389"/>
            <a:ext cx="1808947" cy="148942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완전히 달라진 통계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4E90B2D-AC84-4240-AA88-F99F4F5F0627}"/>
              </a:ext>
            </a:extLst>
          </p:cNvPr>
          <p:cNvSpPr/>
          <p:nvPr/>
        </p:nvSpPr>
        <p:spPr>
          <a:xfrm>
            <a:off x="1223599" y="6031711"/>
            <a:ext cx="9866979" cy="1710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A1A28A25-5EAE-4544-A024-3CFB177C9D1B}"/>
              </a:ext>
            </a:extLst>
          </p:cNvPr>
          <p:cNvSpPr/>
          <p:nvPr/>
        </p:nvSpPr>
        <p:spPr>
          <a:xfrm>
            <a:off x="1715837" y="1857809"/>
            <a:ext cx="2514600" cy="25146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88312D-092A-4FC5-95F1-C3441B23FF0E}"/>
              </a:ext>
            </a:extLst>
          </p:cNvPr>
          <p:cNvSpPr txBox="1"/>
          <p:nvPr/>
        </p:nvSpPr>
        <p:spPr>
          <a:xfrm>
            <a:off x="2000321" y="2951894"/>
            <a:ext cx="19672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41.2</a:t>
            </a:r>
            <a:r>
              <a:rPr lang="en-US" altLang="ko-K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14223A-5FD9-4CD6-B57C-6720787123BC}"/>
              </a:ext>
            </a:extLst>
          </p:cNvPr>
          <p:cNvSpPr/>
          <p:nvPr/>
        </p:nvSpPr>
        <p:spPr>
          <a:xfrm>
            <a:off x="2121695" y="1603040"/>
            <a:ext cx="1701358" cy="6163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DE6EA1-7DFB-48B3-959E-A9C88E424965}"/>
              </a:ext>
            </a:extLst>
          </p:cNvPr>
          <p:cNvSpPr txBox="1"/>
          <p:nvPr/>
        </p:nvSpPr>
        <p:spPr>
          <a:xfrm>
            <a:off x="2508144" y="1634068"/>
            <a:ext cx="928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</a:rPr>
              <a:t>과거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4BFBBC-75E4-4744-AFE5-7EEF421ADB53}"/>
              </a:ext>
            </a:extLst>
          </p:cNvPr>
          <p:cNvSpPr txBox="1"/>
          <p:nvPr/>
        </p:nvSpPr>
        <p:spPr>
          <a:xfrm>
            <a:off x="1390125" y="4805663"/>
            <a:ext cx="3109079" cy="523220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rgbClr val="FFFF00"/>
                </a:solidFill>
              </a:rPr>
              <a:t>진단비</a:t>
            </a:r>
            <a:r>
              <a:rPr lang="ko-KR" altLang="en-US" sz="2800" dirty="0" err="1" smtClean="0">
                <a:solidFill>
                  <a:schemeClr val="bg1"/>
                </a:solidFill>
              </a:rPr>
              <a:t>가</a:t>
            </a:r>
            <a:r>
              <a:rPr lang="ko-KR" altLang="en-US" sz="2800" dirty="0" smtClean="0">
                <a:solidFill>
                  <a:schemeClr val="bg1"/>
                </a:solidFill>
              </a:rPr>
              <a:t> 중요</a:t>
            </a:r>
            <a:r>
              <a:rPr lang="en-US" altLang="ko-KR" sz="2800" dirty="0" smtClean="0">
                <a:solidFill>
                  <a:schemeClr val="bg1"/>
                </a:solidFill>
              </a:rPr>
              <a:t>!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E8B5A5-1D7D-46B1-B561-AEF0053EF4A4}"/>
              </a:ext>
            </a:extLst>
          </p:cNvPr>
          <p:cNvSpPr txBox="1"/>
          <p:nvPr/>
        </p:nvSpPr>
        <p:spPr>
          <a:xfrm>
            <a:off x="1349456" y="5657299"/>
            <a:ext cx="9411551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700" dirty="0" smtClean="0"/>
              <a:t>이제 </a:t>
            </a:r>
            <a:r>
              <a:rPr lang="ko-KR" altLang="en-US" sz="3700" dirty="0" smtClean="0">
                <a:solidFill>
                  <a:srgbClr val="EF2065"/>
                </a:solidFill>
              </a:rPr>
              <a:t>치료비</a:t>
            </a:r>
            <a:r>
              <a:rPr lang="ko-KR" altLang="en-US" sz="3700" dirty="0" smtClean="0"/>
              <a:t>를 준비하는 시대로 접어들었습니다</a:t>
            </a:r>
            <a:r>
              <a:rPr lang="en-US" altLang="ko-KR" sz="3700" dirty="0" smtClean="0"/>
              <a:t>!</a:t>
            </a:r>
            <a:endParaRPr lang="ko-KR" altLang="en-US" sz="37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72F147-FB4B-4C7C-BA9A-EBF884285B5B}"/>
              </a:ext>
            </a:extLst>
          </p:cNvPr>
          <p:cNvSpPr txBox="1"/>
          <p:nvPr/>
        </p:nvSpPr>
        <p:spPr>
          <a:xfrm>
            <a:off x="2067899" y="2706017"/>
            <a:ext cx="1808947" cy="148942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98~03</a:t>
            </a:r>
            <a:r>
              <a:rPr lang="ko-KR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년</a:t>
            </a:r>
            <a:endParaRPr lang="ko-KR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줄무늬가 있는 오른쪽 화살표 28"/>
          <p:cNvSpPr/>
          <p:nvPr/>
        </p:nvSpPr>
        <p:spPr>
          <a:xfrm>
            <a:off x="4734707" y="3995394"/>
            <a:ext cx="2875548" cy="1574179"/>
          </a:xfrm>
          <a:prstGeom prst="stripedRightArrow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188312D-092A-4FC5-95F1-C3441B23FF0E}"/>
              </a:ext>
            </a:extLst>
          </p:cNvPr>
          <p:cNvSpPr txBox="1"/>
          <p:nvPr/>
        </p:nvSpPr>
        <p:spPr>
          <a:xfrm>
            <a:off x="2048757" y="2441457"/>
            <a:ext cx="1779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암 생존율</a:t>
            </a:r>
            <a:endParaRPr lang="ko-KR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A1A28A25-5EAE-4544-A024-3CFB177C9D1B}"/>
              </a:ext>
            </a:extLst>
          </p:cNvPr>
          <p:cNvSpPr/>
          <p:nvPr/>
        </p:nvSpPr>
        <p:spPr>
          <a:xfrm>
            <a:off x="8137223" y="1857809"/>
            <a:ext cx="2514600" cy="25146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522A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88312D-092A-4FC5-95F1-C3441B23FF0E}"/>
              </a:ext>
            </a:extLst>
          </p:cNvPr>
          <p:cNvSpPr txBox="1"/>
          <p:nvPr/>
        </p:nvSpPr>
        <p:spPr>
          <a:xfrm>
            <a:off x="8372014" y="2951894"/>
            <a:ext cx="20665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72.9</a:t>
            </a:r>
            <a:r>
              <a:rPr lang="en-US" altLang="ko-K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6B14223A-5FD9-4CD6-B57C-6720787123BC}"/>
              </a:ext>
            </a:extLst>
          </p:cNvPr>
          <p:cNvSpPr/>
          <p:nvPr/>
        </p:nvSpPr>
        <p:spPr>
          <a:xfrm>
            <a:off x="8543081" y="1603040"/>
            <a:ext cx="1701358" cy="616364"/>
          </a:xfrm>
          <a:prstGeom prst="rect">
            <a:avLst/>
          </a:prstGeom>
          <a:solidFill>
            <a:srgbClr val="522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1DE6EA1-7DFB-48B3-959E-A9C88E424965}"/>
              </a:ext>
            </a:extLst>
          </p:cNvPr>
          <p:cNvSpPr txBox="1"/>
          <p:nvPr/>
        </p:nvSpPr>
        <p:spPr>
          <a:xfrm>
            <a:off x="8929530" y="1634068"/>
            <a:ext cx="928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</a:rPr>
              <a:t>현재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72F147-FB4B-4C7C-BA9A-EBF884285B5B}"/>
              </a:ext>
            </a:extLst>
          </p:cNvPr>
          <p:cNvSpPr txBox="1"/>
          <p:nvPr/>
        </p:nvSpPr>
        <p:spPr>
          <a:xfrm>
            <a:off x="8489285" y="2706017"/>
            <a:ext cx="1808947" cy="148942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ko-KR" sz="2000" dirty="0" smtClean="0">
                <a:solidFill>
                  <a:srgbClr val="522AE6"/>
                </a:solidFill>
              </a:rPr>
              <a:t>18~22</a:t>
            </a:r>
            <a:r>
              <a:rPr lang="ko-KR" altLang="en-US" sz="2000" dirty="0" smtClean="0">
                <a:solidFill>
                  <a:srgbClr val="522AE6"/>
                </a:solidFill>
              </a:rPr>
              <a:t>년</a:t>
            </a:r>
            <a:endParaRPr lang="ko-KR" altLang="en-US" sz="2000" dirty="0">
              <a:solidFill>
                <a:srgbClr val="522AE6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188312D-092A-4FC5-95F1-C3441B23FF0E}"/>
              </a:ext>
            </a:extLst>
          </p:cNvPr>
          <p:cNvSpPr txBox="1"/>
          <p:nvPr/>
        </p:nvSpPr>
        <p:spPr>
          <a:xfrm>
            <a:off x="8536641" y="2441457"/>
            <a:ext cx="1779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rgbClr val="522AE6"/>
                </a:solidFill>
              </a:rPr>
              <a:t>암 생존율</a:t>
            </a:r>
            <a:endParaRPr lang="ko-KR" altLang="en-US" sz="3200" dirty="0">
              <a:solidFill>
                <a:srgbClr val="522AE6"/>
              </a:solidFill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290" y="2602734"/>
            <a:ext cx="2404023" cy="1772604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5096706" y="4463083"/>
            <a:ext cx="2513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의료 기술의 발전</a:t>
            </a:r>
            <a:r>
              <a:rPr lang="en-US" altLang="ko-KR" dirty="0" smtClean="0">
                <a:solidFill>
                  <a:schemeClr val="bg1"/>
                </a:solidFill>
              </a:rPr>
              <a:t>,</a:t>
            </a:r>
          </a:p>
          <a:p>
            <a:r>
              <a:rPr lang="ko-KR" altLang="en-US" dirty="0" smtClean="0">
                <a:solidFill>
                  <a:schemeClr val="bg1"/>
                </a:solidFill>
              </a:rPr>
              <a:t>조기 검진 체계 등으로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45508" y="4433106"/>
            <a:ext cx="3398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rgbClr val="3B3838"/>
                </a:solidFill>
              </a:rPr>
              <a:t>암에 걸리면 죽는 줄로만 알았던 시대</a:t>
            </a:r>
            <a:endParaRPr lang="en-US" altLang="ko-KR" sz="1600" dirty="0" smtClean="0">
              <a:solidFill>
                <a:srgbClr val="3B3838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4BFBBC-75E4-4744-AFE5-7EEF421ADB53}"/>
              </a:ext>
            </a:extLst>
          </p:cNvPr>
          <p:cNvSpPr txBox="1"/>
          <p:nvPr/>
        </p:nvSpPr>
        <p:spPr>
          <a:xfrm>
            <a:off x="7814734" y="4805663"/>
            <a:ext cx="3109080" cy="523220"/>
          </a:xfrm>
          <a:prstGeom prst="rect">
            <a:avLst/>
          </a:prstGeom>
          <a:solidFill>
            <a:srgbClr val="522AE6"/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smtClean="0">
                <a:solidFill>
                  <a:srgbClr val="FFFF00"/>
                </a:solidFill>
              </a:rPr>
              <a:t>치료비</a:t>
            </a:r>
            <a:r>
              <a:rPr lang="ko-KR" altLang="en-US" sz="2800" smtClean="0">
                <a:solidFill>
                  <a:schemeClr val="bg1"/>
                </a:solidFill>
              </a:rPr>
              <a:t>가 </a:t>
            </a:r>
            <a:r>
              <a:rPr lang="ko-KR" altLang="en-US" sz="2800" dirty="0" smtClean="0">
                <a:solidFill>
                  <a:schemeClr val="bg1"/>
                </a:solidFill>
              </a:rPr>
              <a:t>중요</a:t>
            </a:r>
            <a:r>
              <a:rPr lang="en-US" altLang="ko-KR" sz="2800" dirty="0" smtClean="0">
                <a:solidFill>
                  <a:schemeClr val="bg1"/>
                </a:solidFill>
              </a:rPr>
              <a:t>!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70118" y="4433106"/>
            <a:ext cx="33983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mtClean="0">
                <a:solidFill>
                  <a:srgbClr val="522AE6"/>
                </a:solidFill>
              </a:rPr>
              <a:t>암은 치료하는 </a:t>
            </a:r>
            <a:r>
              <a:rPr lang="ko-KR" altLang="en-US" sz="1600" dirty="0" smtClean="0">
                <a:solidFill>
                  <a:srgbClr val="522AE6"/>
                </a:solidFill>
              </a:rPr>
              <a:t>질병으로 생각되는 시대</a:t>
            </a:r>
            <a:endParaRPr lang="en-US" altLang="ko-KR" sz="1600" dirty="0" smtClean="0">
              <a:solidFill>
                <a:srgbClr val="522AE6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864246" y="6234991"/>
            <a:ext cx="235513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</a:t>
            </a:r>
            <a:r>
              <a:rPr lang="en-US" altLang="ko-KR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국가암등록통계</a:t>
            </a:r>
            <a:r>
              <a:rPr lang="en-US" altLang="ko-KR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암 </a:t>
            </a:r>
            <a:r>
              <a:rPr lang="en-US" altLang="ko-KR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</a:t>
            </a:r>
            <a:r>
              <a:rPr lang="ko-KR" altLang="en-US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 생존율 기준</a:t>
            </a:r>
            <a:r>
              <a:rPr lang="en-US" altLang="ko-KR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2022</a:t>
            </a:r>
            <a:r>
              <a:rPr lang="ko-KR" altLang="en-US" sz="800" dirty="0" smtClean="0">
                <a:solidFill>
                  <a:srgbClr val="6666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58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직사각형 41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6643919" y="1905686"/>
            <a:ext cx="4690478" cy="12833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6643919" y="3311620"/>
            <a:ext cx="4690478" cy="12833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6643919" y="4704467"/>
            <a:ext cx="4690478" cy="12833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효과 좋은 치료</a:t>
            </a:r>
            <a:r>
              <a:rPr lang="en-US" altLang="ko-KR" dirty="0" smtClean="0"/>
              <a:t>.. </a:t>
            </a:r>
            <a:r>
              <a:rPr lang="ko-KR" altLang="en-US" dirty="0" smtClean="0"/>
              <a:t>시작은 무조건 </a:t>
            </a:r>
            <a:r>
              <a:rPr lang="en-US" altLang="ko-KR" dirty="0" smtClean="0"/>
              <a:t>‘ </a:t>
            </a:r>
            <a:r>
              <a:rPr lang="ko-KR" altLang="en-US" dirty="0" smtClean="0"/>
              <a:t>비급여 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4703936" y="1905686"/>
            <a:ext cx="1838989" cy="128330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4C1204-186C-4C7D-BB70-F09C64CFDF74}"/>
              </a:ext>
            </a:extLst>
          </p:cNvPr>
          <p:cNvSpPr txBox="1"/>
          <p:nvPr/>
        </p:nvSpPr>
        <p:spPr>
          <a:xfrm>
            <a:off x="5132948" y="2030276"/>
            <a:ext cx="9284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로봇</a:t>
            </a:r>
            <a:endParaRPr lang="en-US" altLang="ko-KR" sz="3200" dirty="0" smtClean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수술</a:t>
            </a:r>
            <a:endParaRPr lang="ko-KR" altLang="en-US" sz="3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206C83-587C-48C4-BB9F-06093A37B801}"/>
              </a:ext>
            </a:extLst>
          </p:cNvPr>
          <p:cNvSpPr txBox="1"/>
          <p:nvPr/>
        </p:nvSpPr>
        <p:spPr>
          <a:xfrm>
            <a:off x="6643919" y="2091831"/>
            <a:ext cx="4379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-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의사가 환자와 떨어진 컴퓨터에서 수술</a:t>
            </a:r>
            <a:endParaRPr lang="en-US" altLang="ko-KR" sz="2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-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사각지대</a:t>
            </a: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20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고난이도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수술 등에 효과적</a:t>
            </a:r>
            <a:endParaRPr lang="en-US" altLang="ko-KR" sz="2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-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절개 최소화로 흉터 감소 효과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A34576D6-C783-46BB-8337-DAC946F3CD00}"/>
              </a:ext>
            </a:extLst>
          </p:cNvPr>
          <p:cNvSpPr/>
          <p:nvPr/>
        </p:nvSpPr>
        <p:spPr>
          <a:xfrm>
            <a:off x="783897" y="1905686"/>
            <a:ext cx="3781708" cy="40852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EE55EE-4514-4AF5-9CCB-A71E60347E71}"/>
              </a:ext>
            </a:extLst>
          </p:cNvPr>
          <p:cNvSpPr txBox="1"/>
          <p:nvPr/>
        </p:nvSpPr>
        <p:spPr>
          <a:xfrm>
            <a:off x="1119970" y="2552537"/>
            <a:ext cx="3174267" cy="286232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6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대표적인 </a:t>
            </a:r>
            <a:endParaRPr lang="en-US" altLang="ko-KR" sz="6000" dirty="0" smtClean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</a:t>
            </a:r>
            <a:r>
              <a:rPr lang="en-US" altLang="ko-KR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/>
            </a:r>
            <a:br>
              <a:rPr lang="en-US" altLang="ko-KR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</a:br>
            <a:r>
              <a:rPr lang="ko-KR" altLang="en-US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</a:t>
            </a:r>
            <a:endParaRPr lang="en-US" altLang="ko-KR" sz="60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38BCFC-B8F7-4DBF-9C12-44264D0AA433}"/>
              </a:ext>
            </a:extLst>
          </p:cNvPr>
          <p:cNvSpPr txBox="1"/>
          <p:nvPr/>
        </p:nvSpPr>
        <p:spPr>
          <a:xfrm>
            <a:off x="6681256" y="4875205"/>
            <a:ext cx="5510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- </a:t>
            </a:r>
            <a:r>
              <a:rPr lang="ko-KR" altLang="en-US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탄소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이온을 가속해 양성자보다 </a:t>
            </a:r>
            <a:endParaRPr lang="en-US" altLang="ko-KR" sz="2000" dirty="0" smtClean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 </a:t>
            </a:r>
            <a:r>
              <a:rPr lang="ko-KR" altLang="en-US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무거운</a:t>
            </a:r>
            <a:r>
              <a:rPr lang="en-US" altLang="ko-KR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입자를</a:t>
            </a:r>
            <a:r>
              <a:rPr lang="en-US" altLang="ko-KR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종양에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조사</a:t>
            </a:r>
            <a:endParaRPr lang="en-US" altLang="ko-KR" sz="2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-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정상 조직 영향 최소화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9819FA-CE16-4796-B0D1-88692B2D46BE}"/>
              </a:ext>
            </a:extLst>
          </p:cNvPr>
          <p:cNvSpPr txBox="1"/>
          <p:nvPr/>
        </p:nvSpPr>
        <p:spPr>
          <a:xfrm>
            <a:off x="6681256" y="3485670"/>
            <a:ext cx="44470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-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유방암 치료제 </a:t>
            </a: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&lt;</a:t>
            </a:r>
            <a:r>
              <a:rPr lang="ko-KR" altLang="en-US" sz="20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트로델비</a:t>
            </a: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&gt;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등</a:t>
            </a:r>
            <a:endParaRPr lang="en-US" altLang="ko-KR" sz="2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r>
              <a:rPr lang="en-US" altLang="ko-KR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- </a:t>
            </a:r>
            <a:r>
              <a:rPr lang="ko-KR" altLang="en-US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기존 항암치료에 반응을 하지 않던 환자</a:t>
            </a:r>
            <a:endParaRPr lang="en-US" altLang="ko-KR" sz="2000" dirty="0" smtClean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r>
              <a:rPr lang="ko-KR" altLang="en-US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  대상 적용 가능</a:t>
            </a:r>
            <a:endParaRPr lang="ko-KR" altLang="en-US" sz="2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C86356-C3CC-4DE0-92B1-D8BB97189D2A}"/>
              </a:ext>
            </a:extLst>
          </p:cNvPr>
          <p:cNvSpPr txBox="1"/>
          <p:nvPr/>
        </p:nvSpPr>
        <p:spPr>
          <a:xfrm rot="20179160">
            <a:off x="4354523" y="1725301"/>
            <a:ext cx="893062" cy="3416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95250">
              <a:bevelT w="0" h="88900"/>
              <a:contourClr>
                <a:srgbClr val="262626"/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ko-KR" altLang="en-US" dirty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세방고딕 Bold" panose="00000800000000000000" pitchFamily="2" charset="-127"/>
                <a:ea typeface="세방고딕 Bold" panose="00000800000000000000" pitchFamily="2" charset="-127"/>
              </a:rPr>
              <a:t>수술</a:t>
            </a:r>
            <a:endParaRPr lang="en-US" altLang="ko-KR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4703936" y="3311620"/>
            <a:ext cx="1838989" cy="128330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D4C1204-186C-4C7D-BB70-F09C64CFDF74}"/>
              </a:ext>
            </a:extLst>
          </p:cNvPr>
          <p:cNvSpPr txBox="1"/>
          <p:nvPr/>
        </p:nvSpPr>
        <p:spPr>
          <a:xfrm>
            <a:off x="5132948" y="3446520"/>
            <a:ext cx="9284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항암</a:t>
            </a:r>
            <a:endParaRPr lang="en-US" altLang="ko-KR" sz="3200" dirty="0" smtClean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약물</a:t>
            </a:r>
            <a:endParaRPr lang="ko-KR" altLang="en-US" sz="3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4703936" y="4707664"/>
            <a:ext cx="1838989" cy="128330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4C1204-186C-4C7D-BB70-F09C64CFDF74}"/>
              </a:ext>
            </a:extLst>
          </p:cNvPr>
          <p:cNvSpPr txBox="1"/>
          <p:nvPr/>
        </p:nvSpPr>
        <p:spPr>
          <a:xfrm>
            <a:off x="4981476" y="4848040"/>
            <a:ext cx="13003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err="1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중입자</a:t>
            </a:r>
            <a:endParaRPr lang="en-US" altLang="ko-KR" sz="3200" dirty="0" smtClean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</a:t>
            </a:r>
            <a:endParaRPr lang="ko-KR" altLang="en-US" sz="3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3C86356-C3CC-4DE0-92B1-D8BB97189D2A}"/>
              </a:ext>
            </a:extLst>
          </p:cNvPr>
          <p:cNvSpPr txBox="1"/>
          <p:nvPr/>
        </p:nvSpPr>
        <p:spPr>
          <a:xfrm rot="20179160">
            <a:off x="4354523" y="3149609"/>
            <a:ext cx="893062" cy="3485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95250">
              <a:bevelT w="0" h="88900"/>
              <a:contourClr>
                <a:srgbClr val="262626"/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ko-KR" altLang="en-US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세방고딕 Bold" panose="00000800000000000000" pitchFamily="2" charset="-127"/>
                <a:ea typeface="세방고딕 Bold" panose="00000800000000000000" pitchFamily="2" charset="-127"/>
              </a:rPr>
              <a:t>약물</a:t>
            </a:r>
            <a:endParaRPr lang="en-US" altLang="ko-KR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C86356-C3CC-4DE0-92B1-D8BB97189D2A}"/>
              </a:ext>
            </a:extLst>
          </p:cNvPr>
          <p:cNvSpPr txBox="1"/>
          <p:nvPr/>
        </p:nvSpPr>
        <p:spPr>
          <a:xfrm rot="20179160">
            <a:off x="4376057" y="4594226"/>
            <a:ext cx="893062" cy="3485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95250">
              <a:bevelT w="0" h="88900"/>
              <a:contourClr>
                <a:srgbClr val="262626"/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ko-KR" altLang="en-US" dirty="0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세방고딕 Bold" panose="00000800000000000000" pitchFamily="2" charset="-127"/>
                <a:ea typeface="세방고딕 Bold" panose="00000800000000000000" pitchFamily="2" charset="-127"/>
              </a:rPr>
              <a:t>방사선</a:t>
            </a:r>
            <a:endParaRPr lang="en-US" altLang="ko-KR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726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효과 좋은 치료</a:t>
            </a:r>
            <a:r>
              <a:rPr lang="en-US" altLang="ko-KR" dirty="0" smtClean="0"/>
              <a:t>.. </a:t>
            </a:r>
            <a:r>
              <a:rPr lang="ko-KR" altLang="en-US" dirty="0" smtClean="0"/>
              <a:t>시작은 무조건 </a:t>
            </a:r>
            <a:r>
              <a:rPr lang="en-US" altLang="ko-KR" dirty="0" smtClean="0"/>
              <a:t>‘ </a:t>
            </a:r>
            <a:r>
              <a:rPr lang="ko-KR" altLang="en-US" dirty="0" smtClean="0"/>
              <a:t>비급여 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A34576D6-C783-46BB-8337-DAC946F3CD00}"/>
              </a:ext>
            </a:extLst>
          </p:cNvPr>
          <p:cNvSpPr/>
          <p:nvPr/>
        </p:nvSpPr>
        <p:spPr>
          <a:xfrm>
            <a:off x="783897" y="1905686"/>
            <a:ext cx="3781708" cy="40852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EE55EE-4514-4AF5-9CCB-A71E60347E71}"/>
              </a:ext>
            </a:extLst>
          </p:cNvPr>
          <p:cNvSpPr txBox="1"/>
          <p:nvPr/>
        </p:nvSpPr>
        <p:spPr>
          <a:xfrm>
            <a:off x="1119970" y="2552537"/>
            <a:ext cx="3174267" cy="286232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6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대표적인 </a:t>
            </a:r>
            <a:endParaRPr lang="en-US" altLang="ko-KR" sz="6000" dirty="0" smtClean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</a:t>
            </a:r>
            <a:r>
              <a:rPr lang="en-US" altLang="ko-KR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/>
            </a:r>
            <a:br>
              <a:rPr lang="en-US" altLang="ko-KR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</a:br>
            <a:r>
              <a:rPr lang="ko-KR" altLang="en-US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</a:t>
            </a:r>
            <a:endParaRPr lang="en-US" altLang="ko-KR" sz="60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-5565" y="2360"/>
            <a:ext cx="12192000" cy="6858000"/>
          </a:xfrm>
          <a:prstGeom prst="rect">
            <a:avLst/>
          </a:prstGeom>
          <a:solidFill>
            <a:srgbClr val="26262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4703936" y="1905686"/>
            <a:ext cx="1838989" cy="128330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4C1204-186C-4C7D-BB70-F09C64CFDF74}"/>
              </a:ext>
            </a:extLst>
          </p:cNvPr>
          <p:cNvSpPr txBox="1"/>
          <p:nvPr/>
        </p:nvSpPr>
        <p:spPr>
          <a:xfrm>
            <a:off x="5132948" y="2030276"/>
            <a:ext cx="9284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로봇</a:t>
            </a:r>
            <a:endParaRPr lang="en-US" altLang="ko-KR" sz="3200" dirty="0" smtClean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수술</a:t>
            </a:r>
            <a:endParaRPr lang="ko-KR" altLang="en-US" sz="3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C86356-C3CC-4DE0-92B1-D8BB97189D2A}"/>
              </a:ext>
            </a:extLst>
          </p:cNvPr>
          <p:cNvSpPr txBox="1"/>
          <p:nvPr/>
        </p:nvSpPr>
        <p:spPr>
          <a:xfrm rot="20179160">
            <a:off x="4354523" y="1725301"/>
            <a:ext cx="893062" cy="3416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95250">
              <a:bevelT w="0" h="88900"/>
              <a:contourClr>
                <a:srgbClr val="262626"/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ko-KR" altLang="en-US" dirty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세방고딕 Bold" panose="00000800000000000000" pitchFamily="2" charset="-127"/>
                <a:ea typeface="세방고딕 Bold" panose="00000800000000000000" pitchFamily="2" charset="-127"/>
              </a:rPr>
              <a:t>수술</a:t>
            </a:r>
            <a:endParaRPr lang="en-US" altLang="ko-KR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4703936" y="3311620"/>
            <a:ext cx="1838989" cy="128330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D4C1204-186C-4C7D-BB70-F09C64CFDF74}"/>
              </a:ext>
            </a:extLst>
          </p:cNvPr>
          <p:cNvSpPr txBox="1"/>
          <p:nvPr/>
        </p:nvSpPr>
        <p:spPr>
          <a:xfrm>
            <a:off x="5132948" y="3446520"/>
            <a:ext cx="9284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항암</a:t>
            </a:r>
            <a:endParaRPr lang="en-US" altLang="ko-KR" sz="3200" dirty="0" smtClean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약물</a:t>
            </a:r>
            <a:endParaRPr lang="ko-KR" altLang="en-US" sz="3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4703936" y="4707664"/>
            <a:ext cx="1838989" cy="128330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4C1204-186C-4C7D-BB70-F09C64CFDF74}"/>
              </a:ext>
            </a:extLst>
          </p:cNvPr>
          <p:cNvSpPr txBox="1"/>
          <p:nvPr/>
        </p:nvSpPr>
        <p:spPr>
          <a:xfrm>
            <a:off x="4981476" y="4848040"/>
            <a:ext cx="13003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err="1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중입자</a:t>
            </a:r>
            <a:endParaRPr lang="en-US" altLang="ko-KR" sz="3200" dirty="0" smtClean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</a:t>
            </a:r>
            <a:endParaRPr lang="ko-KR" altLang="en-US" sz="3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3C86356-C3CC-4DE0-92B1-D8BB97189D2A}"/>
              </a:ext>
            </a:extLst>
          </p:cNvPr>
          <p:cNvSpPr txBox="1"/>
          <p:nvPr/>
        </p:nvSpPr>
        <p:spPr>
          <a:xfrm rot="20179160">
            <a:off x="4354523" y="3149609"/>
            <a:ext cx="893062" cy="3485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95250">
              <a:bevelT w="0" h="88900"/>
              <a:contourClr>
                <a:srgbClr val="262626"/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ko-KR" altLang="en-US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세방고딕 Bold" panose="00000800000000000000" pitchFamily="2" charset="-127"/>
                <a:ea typeface="세방고딕 Bold" panose="00000800000000000000" pitchFamily="2" charset="-127"/>
              </a:rPr>
              <a:t>약물</a:t>
            </a:r>
            <a:endParaRPr lang="en-US" altLang="ko-KR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C86356-C3CC-4DE0-92B1-D8BB97189D2A}"/>
              </a:ext>
            </a:extLst>
          </p:cNvPr>
          <p:cNvSpPr txBox="1"/>
          <p:nvPr/>
        </p:nvSpPr>
        <p:spPr>
          <a:xfrm rot="20179160">
            <a:off x="4376057" y="4594226"/>
            <a:ext cx="893062" cy="3485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95250">
              <a:bevelT w="0" h="88900"/>
              <a:contourClr>
                <a:srgbClr val="262626"/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ko-KR" altLang="en-US" dirty="0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세방고딕 Bold" panose="00000800000000000000" pitchFamily="2" charset="-127"/>
                <a:ea typeface="세방고딕 Bold" panose="00000800000000000000" pitchFamily="2" charset="-127"/>
              </a:rPr>
              <a:t>방사선</a:t>
            </a:r>
            <a:endParaRPr lang="en-US" altLang="ko-KR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6643919" y="1905686"/>
            <a:ext cx="4690478" cy="128330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6643919" y="3311620"/>
            <a:ext cx="4690478" cy="128330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4288776F-652F-4A68-B66C-528F9903FA60}"/>
              </a:ext>
            </a:extLst>
          </p:cNvPr>
          <p:cNvSpPr/>
          <p:nvPr/>
        </p:nvSpPr>
        <p:spPr>
          <a:xfrm>
            <a:off x="6643919" y="4704467"/>
            <a:ext cx="4690478" cy="128330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52938A9B-0205-458F-9BBD-C870C85FD7C3}"/>
              </a:ext>
            </a:extLst>
          </p:cNvPr>
          <p:cNvSpPr/>
          <p:nvPr/>
        </p:nvSpPr>
        <p:spPr>
          <a:xfrm>
            <a:off x="7094177" y="3486661"/>
            <a:ext cx="38523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평균 </a:t>
            </a:r>
            <a:r>
              <a:rPr lang="en-US" altLang="ko-KR" sz="6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1,500</a:t>
            </a:r>
            <a:r>
              <a:rPr lang="ko-KR" altLang="en-US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</a:t>
            </a:r>
            <a:endParaRPr lang="en-US" altLang="ko-KR" sz="4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52938A9B-0205-458F-9BBD-C870C85FD7C3}"/>
              </a:ext>
            </a:extLst>
          </p:cNvPr>
          <p:cNvSpPr/>
          <p:nvPr/>
        </p:nvSpPr>
        <p:spPr>
          <a:xfrm>
            <a:off x="7094177" y="2079512"/>
            <a:ext cx="38523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평균 </a:t>
            </a:r>
            <a:r>
              <a:rPr lang="en-US" altLang="ko-KR" sz="6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1,200</a:t>
            </a:r>
            <a:r>
              <a:rPr lang="ko-KR" altLang="en-US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</a:t>
            </a:r>
            <a:endParaRPr lang="en-US" altLang="ko-KR" sz="4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52938A9B-0205-458F-9BBD-C870C85FD7C3}"/>
              </a:ext>
            </a:extLst>
          </p:cNvPr>
          <p:cNvSpPr/>
          <p:nvPr/>
        </p:nvSpPr>
        <p:spPr>
          <a:xfrm>
            <a:off x="7094177" y="4838286"/>
            <a:ext cx="405591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평균 </a:t>
            </a:r>
            <a:r>
              <a:rPr lang="en-US" altLang="ko-KR" sz="6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6,000</a:t>
            </a:r>
            <a:r>
              <a:rPr lang="ko-KR" altLang="en-US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</a:t>
            </a:r>
            <a:endParaRPr lang="en-US" altLang="ko-KR" sz="4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26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322533" y="1989371"/>
            <a:ext cx="3528528" cy="41990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8004196" y="1989371"/>
            <a:ext cx="3528528" cy="4199020"/>
          </a:xfrm>
          <a:prstGeom prst="rect">
            <a:avLst/>
          </a:prstGeom>
          <a:solidFill>
            <a:srgbClr val="2E1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4456024" y="2133761"/>
            <a:ext cx="3261546" cy="3911439"/>
          </a:xfrm>
          <a:prstGeom prst="roundRect">
            <a:avLst>
              <a:gd name="adj" fmla="val 5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8140818" y="2133761"/>
            <a:ext cx="3261546" cy="3911439"/>
          </a:xfrm>
          <a:prstGeom prst="roundRect">
            <a:avLst>
              <a:gd name="adj" fmla="val 5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640869" y="1989371"/>
            <a:ext cx="3528528" cy="4199020"/>
          </a:xfrm>
          <a:prstGeom prst="rect">
            <a:avLst/>
          </a:prstGeom>
          <a:solidFill>
            <a:srgbClr val="2E1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774360" y="2133761"/>
            <a:ext cx="3261546" cy="3911439"/>
          </a:xfrm>
          <a:prstGeom prst="roundRect">
            <a:avLst>
              <a:gd name="adj" fmla="val 5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실제 사례로 살펴볼수록</a:t>
            </a:r>
            <a:r>
              <a:rPr lang="en-US" altLang="ko-KR" dirty="0" smtClean="0"/>
              <a:t>, </a:t>
            </a:r>
            <a:r>
              <a:rPr lang="ko-KR" altLang="en-US" dirty="0" smtClean="0">
                <a:solidFill>
                  <a:srgbClr val="EF2065"/>
                </a:solidFill>
              </a:rPr>
              <a:t>비급여 치료비 대비</a:t>
            </a:r>
            <a:r>
              <a:rPr lang="ko-KR" altLang="en-US" dirty="0" smtClean="0"/>
              <a:t>가 필수적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1942296" y="1587035"/>
            <a:ext cx="925674" cy="92567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5623960" y="1587035"/>
            <a:ext cx="925674" cy="92567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9305623" y="1587035"/>
            <a:ext cx="925674" cy="92567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78706" y="1756033"/>
            <a:ext cx="12769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dirty="0" smtClean="0">
                <a:solidFill>
                  <a:schemeClr val="bg1"/>
                </a:solidFill>
              </a:rPr>
              <a:t>CASE</a:t>
            </a:r>
          </a:p>
          <a:p>
            <a:pPr algn="ctr">
              <a:lnSpc>
                <a:spcPct val="90000"/>
              </a:lnSpc>
            </a:pPr>
            <a:r>
              <a:rPr lang="en-US" altLang="ko-KR" sz="2400" dirty="0" smtClean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48325" y="1756033"/>
            <a:ext cx="12769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dirty="0" smtClean="0">
                <a:solidFill>
                  <a:schemeClr val="bg1"/>
                </a:solidFill>
              </a:rPr>
              <a:t>CASE</a:t>
            </a:r>
          </a:p>
          <a:p>
            <a:pPr algn="ctr">
              <a:lnSpc>
                <a:spcPct val="90000"/>
              </a:lnSpc>
            </a:pPr>
            <a:r>
              <a:rPr lang="en-US" altLang="ko-KR" sz="2400" dirty="0" smtClean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29989" y="1756033"/>
            <a:ext cx="12769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dirty="0" smtClean="0">
                <a:solidFill>
                  <a:schemeClr val="bg1"/>
                </a:solidFill>
              </a:rPr>
              <a:t>CASE</a:t>
            </a:r>
          </a:p>
          <a:p>
            <a:pPr algn="ctr">
              <a:lnSpc>
                <a:spcPct val="90000"/>
              </a:lnSpc>
            </a:pPr>
            <a:r>
              <a:rPr lang="en-US" altLang="ko-KR" sz="2400" dirty="0" smtClean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877061" y="2957941"/>
            <a:ext cx="3033202" cy="2964686"/>
          </a:xfrm>
          <a:prstGeom prst="rect">
            <a:avLst/>
          </a:prstGeom>
          <a:solidFill>
            <a:srgbClr val="BAC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3288B7B6-4D9E-4425-BA9D-311B37635E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312" t="4775" r="2669" b="90184"/>
          <a:stretch/>
        </p:blipFill>
        <p:spPr>
          <a:xfrm>
            <a:off x="2878788" y="2978386"/>
            <a:ext cx="984403" cy="248586"/>
          </a:xfrm>
          <a:prstGeom prst="rect">
            <a:avLst/>
          </a:prstGeom>
        </p:spPr>
      </p:pic>
      <p:sp>
        <p:nvSpPr>
          <p:cNvPr id="30" name="모서리가 둥근 직사각형 29"/>
          <p:cNvSpPr/>
          <p:nvPr/>
        </p:nvSpPr>
        <p:spPr>
          <a:xfrm>
            <a:off x="1041370" y="3102679"/>
            <a:ext cx="345418" cy="352534"/>
          </a:xfrm>
          <a:prstGeom prst="roundRect">
            <a:avLst>
              <a:gd name="adj" fmla="val 3069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382172" y="3057177"/>
            <a:ext cx="1020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OO </a:t>
            </a:r>
            <a:r>
              <a:rPr lang="ko-KR" altLang="en-US" sz="1400" dirty="0" smtClean="0"/>
              <a:t>팀장님</a:t>
            </a:r>
            <a:endParaRPr lang="en-US" altLang="ko-KR" sz="1400" dirty="0" smtClean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3288B7B6-4D9E-4425-BA9D-311B37635E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12" t="7472" r="75240" b="89388"/>
          <a:stretch/>
        </p:blipFill>
        <p:spPr>
          <a:xfrm>
            <a:off x="1452141" y="3305171"/>
            <a:ext cx="342265" cy="248128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3288B7B6-4D9E-4425-BA9D-311B37635E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14" t="11882" r="21369" b="82814"/>
          <a:stretch/>
        </p:blipFill>
        <p:spPr>
          <a:xfrm>
            <a:off x="1649233" y="3511418"/>
            <a:ext cx="1636508" cy="359073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1041370" y="3919588"/>
            <a:ext cx="345418" cy="352534"/>
          </a:xfrm>
          <a:prstGeom prst="roundRect">
            <a:avLst>
              <a:gd name="adj" fmla="val 3069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382172" y="3874086"/>
            <a:ext cx="10204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OO </a:t>
            </a:r>
            <a:r>
              <a:rPr lang="ko-KR" altLang="en-US" sz="1200" dirty="0" smtClean="0"/>
              <a:t>팀장님</a:t>
            </a:r>
            <a:endParaRPr lang="en-US" altLang="ko-KR" sz="1200" dirty="0" smtClean="0"/>
          </a:p>
        </p:txBody>
      </p:sp>
      <p:sp>
        <p:nvSpPr>
          <p:cNvPr id="36" name="모서리가 둥근 직사각형 35"/>
          <p:cNvSpPr/>
          <p:nvPr/>
        </p:nvSpPr>
        <p:spPr>
          <a:xfrm>
            <a:off x="1551096" y="4191278"/>
            <a:ext cx="2201753" cy="1649682"/>
          </a:xfrm>
          <a:prstGeom prst="roundRect">
            <a:avLst>
              <a:gd name="adj" fmla="val 41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이등변 삼각형 36"/>
          <p:cNvSpPr/>
          <p:nvPr/>
        </p:nvSpPr>
        <p:spPr>
          <a:xfrm rot="16880911">
            <a:off x="1509118" y="4157437"/>
            <a:ext cx="138107" cy="22937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649233" y="4238200"/>
            <a:ext cx="1957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지점장님</a:t>
            </a:r>
            <a:r>
              <a:rPr lang="en-US" altLang="ko-KR" sz="1200" dirty="0" smtClean="0"/>
              <a:t>~ </a:t>
            </a:r>
            <a:r>
              <a:rPr lang="ko-KR" altLang="en-US" sz="1200" dirty="0" smtClean="0"/>
              <a:t>저희 언니가</a:t>
            </a:r>
            <a:endParaRPr lang="en-US" altLang="ko-KR" sz="1200" dirty="0" smtClean="0"/>
          </a:p>
          <a:p>
            <a:r>
              <a:rPr lang="ko-KR" altLang="en-US" sz="1200" dirty="0" smtClean="0"/>
              <a:t>올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월에 </a:t>
            </a:r>
            <a:r>
              <a:rPr lang="ko-KR" altLang="en-US" sz="1200" dirty="0" err="1" smtClean="0"/>
              <a:t>담도암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4</a:t>
            </a:r>
            <a:r>
              <a:rPr lang="ko-KR" altLang="en-US" sz="1200" dirty="0" smtClean="0"/>
              <a:t>기 진단을 받았는데</a:t>
            </a:r>
            <a:r>
              <a:rPr lang="en-US" altLang="ko-KR" sz="1200" dirty="0" smtClean="0"/>
              <a:t>..</a:t>
            </a:r>
          </a:p>
          <a:p>
            <a:endParaRPr lang="en-US" altLang="ko-KR" sz="1200" dirty="0"/>
          </a:p>
          <a:p>
            <a:r>
              <a:rPr lang="ko-KR" altLang="en-US" sz="1200" dirty="0" smtClean="0"/>
              <a:t>고가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한번 치료 시 천만원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의 표적항암제를 </a:t>
            </a:r>
            <a:r>
              <a:rPr lang="ko-KR" altLang="en-US" sz="1200" dirty="0" smtClean="0">
                <a:solidFill>
                  <a:srgbClr val="EF2065"/>
                </a:solidFill>
              </a:rPr>
              <a:t>급여</a:t>
            </a:r>
            <a:r>
              <a:rPr lang="ko-KR" altLang="en-US" sz="1200" dirty="0" smtClean="0"/>
              <a:t>로 요청하는 </a:t>
            </a:r>
            <a:r>
              <a:rPr lang="ko-KR" altLang="en-US" sz="1200" dirty="0" smtClean="0">
                <a:solidFill>
                  <a:srgbClr val="EF2065"/>
                </a:solidFill>
              </a:rPr>
              <a:t>국민청원</a:t>
            </a:r>
            <a:r>
              <a:rPr lang="ko-KR" altLang="en-US" sz="1200" dirty="0" smtClean="0"/>
              <a:t>중인데 한번만 청원 동의 부탁드려요</a:t>
            </a:r>
            <a:r>
              <a:rPr lang="en-US" altLang="ko-KR" sz="1200" dirty="0" smtClean="0"/>
              <a:t>^^~</a:t>
            </a:r>
            <a:endParaRPr lang="ko-KR" altLang="en-US" sz="1200" dirty="0"/>
          </a:p>
        </p:txBody>
      </p:sp>
      <p:sp>
        <p:nvSpPr>
          <p:cNvPr id="40" name="직사각형 39"/>
          <p:cNvSpPr/>
          <p:nvPr/>
        </p:nvSpPr>
        <p:spPr>
          <a:xfrm>
            <a:off x="877061" y="2731352"/>
            <a:ext cx="3033202" cy="1334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83023" y="2526548"/>
            <a:ext cx="341002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 smtClean="0"/>
              <a:t>비급여 치료의 급여화 국민청원 </a:t>
            </a:r>
            <a:r>
              <a:rPr lang="ko-KR" altLang="en-US" sz="17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多</a:t>
            </a:r>
            <a:endParaRPr lang="en-US" altLang="ko-KR" sz="17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7" t="15458" r="58127" b="50679"/>
          <a:stretch/>
        </p:blipFill>
        <p:spPr>
          <a:xfrm>
            <a:off x="5477042" y="2602315"/>
            <a:ext cx="2235200" cy="2322285"/>
          </a:xfrm>
          <a:prstGeom prst="rect">
            <a:avLst/>
          </a:prstGeom>
        </p:spPr>
      </p:pic>
      <p:sp>
        <p:nvSpPr>
          <p:cNvPr id="43" name="모서리가 둥근 직사각형 42"/>
          <p:cNvSpPr/>
          <p:nvPr/>
        </p:nvSpPr>
        <p:spPr>
          <a:xfrm>
            <a:off x="4636687" y="3154858"/>
            <a:ext cx="1468497" cy="1027848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4547071" y="3316376"/>
            <a:ext cx="1647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저희 언니 좀</a:t>
            </a:r>
            <a:endParaRPr lang="en-US" altLang="ko-KR" sz="2000" dirty="0" smtClean="0">
              <a:solidFill>
                <a:schemeClr val="bg1"/>
              </a:solidFill>
              <a:latin typeface="배달의민족 을지로체 TTF" panose="020B0600000101010101" pitchFamily="50" charset="-127"/>
              <a:ea typeface="배달의민족 을지로체 TTF" panose="020B0600000101010101" pitchFamily="50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도와주세요</a:t>
            </a:r>
            <a:r>
              <a:rPr lang="en-US" altLang="ko-KR" sz="2000" dirty="0" smtClean="0">
                <a:solidFill>
                  <a:schemeClr val="bg1"/>
                </a:solidFill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!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4645521" y="4924600"/>
            <a:ext cx="2901908" cy="9163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636687" y="4957741"/>
            <a:ext cx="28965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“</a:t>
            </a:r>
            <a:r>
              <a:rPr lang="ko-KR" altLang="en-US" sz="1600" dirty="0" smtClean="0">
                <a:solidFill>
                  <a:schemeClr val="bg1"/>
                </a:solidFill>
              </a:rPr>
              <a:t>뇌까지 전이돼 약값만 </a:t>
            </a:r>
            <a:r>
              <a:rPr lang="ko-KR" altLang="en-US" sz="1600" dirty="0" smtClean="0">
                <a:solidFill>
                  <a:srgbClr val="FFFF00"/>
                </a:solidFill>
              </a:rPr>
              <a:t>연 </a:t>
            </a:r>
            <a:r>
              <a:rPr lang="en-US" altLang="ko-KR" sz="1600" dirty="0" smtClean="0">
                <a:solidFill>
                  <a:srgbClr val="FFFF00"/>
                </a:solidFill>
              </a:rPr>
              <a:t>2</a:t>
            </a:r>
            <a:r>
              <a:rPr lang="ko-KR" altLang="en-US" sz="1600" dirty="0" smtClean="0">
                <a:solidFill>
                  <a:srgbClr val="FFFF00"/>
                </a:solidFill>
              </a:rPr>
              <a:t>억</a:t>
            </a:r>
            <a:r>
              <a:rPr lang="en-US" altLang="ko-KR" sz="1600" dirty="0" smtClean="0">
                <a:solidFill>
                  <a:schemeClr val="bg1"/>
                </a:solidFill>
              </a:rPr>
              <a:t>”</a:t>
            </a:r>
          </a:p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.. </a:t>
            </a:r>
            <a:r>
              <a:rPr lang="ko-KR" altLang="en-US" sz="1600" dirty="0" err="1" smtClean="0">
                <a:solidFill>
                  <a:schemeClr val="bg1"/>
                </a:solidFill>
              </a:rPr>
              <a:t>아이돌</a:t>
            </a:r>
            <a:r>
              <a:rPr lang="en-US" altLang="ko-KR" sz="1600" dirty="0" smtClean="0">
                <a:solidFill>
                  <a:schemeClr val="bg1"/>
                </a:solidFill>
              </a:rPr>
              <a:t> A</a:t>
            </a:r>
            <a:r>
              <a:rPr lang="ko-KR" altLang="en-US" sz="1600" dirty="0" smtClean="0">
                <a:solidFill>
                  <a:schemeClr val="bg1"/>
                </a:solidFill>
              </a:rPr>
              <a:t>씨 언니 투병 알리며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도움 호소</a:t>
            </a:r>
            <a:endParaRPr lang="en-US" altLang="ko-KR" sz="1600" dirty="0" smtClean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69377" y="2811606"/>
            <a:ext cx="256441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 smtClean="0">
                <a:solidFill>
                  <a:srgbClr val="1F4E79"/>
                </a:solidFill>
                <a:latin typeface="+mj-ea"/>
                <a:ea typeface="+mj-ea"/>
              </a:rPr>
              <a:t>여자 </a:t>
            </a:r>
            <a:r>
              <a:rPr lang="ko-KR" altLang="en-US" sz="1700" dirty="0" err="1" smtClean="0">
                <a:solidFill>
                  <a:srgbClr val="1F4E79"/>
                </a:solidFill>
                <a:latin typeface="+mj-ea"/>
                <a:ea typeface="+mj-ea"/>
              </a:rPr>
              <a:t>아이돌</a:t>
            </a:r>
            <a:r>
              <a:rPr lang="ko-KR" altLang="en-US" sz="1700" dirty="0" smtClean="0">
                <a:solidFill>
                  <a:srgbClr val="1F4E79"/>
                </a:solidFill>
                <a:latin typeface="+mj-ea"/>
                <a:ea typeface="+mj-ea"/>
              </a:rPr>
              <a:t> </a:t>
            </a:r>
            <a:r>
              <a:rPr lang="en-US" altLang="ko-KR" sz="1700" dirty="0" smtClean="0">
                <a:solidFill>
                  <a:srgbClr val="1F4E79"/>
                </a:solidFill>
                <a:latin typeface="+mj-ea"/>
                <a:ea typeface="+mj-ea"/>
              </a:rPr>
              <a:t>A</a:t>
            </a:r>
            <a:r>
              <a:rPr lang="ko-KR" altLang="en-US" sz="1700" dirty="0" smtClean="0">
                <a:solidFill>
                  <a:srgbClr val="1F4E79"/>
                </a:solidFill>
                <a:latin typeface="+mj-ea"/>
                <a:ea typeface="+mj-ea"/>
              </a:rPr>
              <a:t>씨</a:t>
            </a:r>
            <a:endParaRPr lang="en-US" altLang="ko-KR" sz="1700" dirty="0" smtClean="0">
              <a:solidFill>
                <a:srgbClr val="1F4E79"/>
              </a:solidFill>
              <a:latin typeface="+mj-ea"/>
              <a:ea typeface="+mj-ea"/>
            </a:endParaRPr>
          </a:p>
        </p:txBody>
      </p:sp>
      <p:sp>
        <p:nvSpPr>
          <p:cNvPr id="48" name="이등변 삼각형 47"/>
          <p:cNvSpPr/>
          <p:nvPr/>
        </p:nvSpPr>
        <p:spPr>
          <a:xfrm rot="8424533">
            <a:off x="5365422" y="3944765"/>
            <a:ext cx="245954" cy="582157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눈물 방울 48"/>
          <p:cNvSpPr/>
          <p:nvPr/>
        </p:nvSpPr>
        <p:spPr>
          <a:xfrm rot="16768558">
            <a:off x="7167817" y="3062088"/>
            <a:ext cx="157848" cy="157848"/>
          </a:xfrm>
          <a:prstGeom prst="teardrop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눈물 방울 49"/>
          <p:cNvSpPr/>
          <p:nvPr/>
        </p:nvSpPr>
        <p:spPr>
          <a:xfrm rot="17921904">
            <a:off x="7016072" y="3282059"/>
            <a:ext cx="157848" cy="157848"/>
          </a:xfrm>
          <a:prstGeom prst="teardrop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6" name="그림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530" y="2992733"/>
            <a:ext cx="2982310" cy="2898996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8289008" y="3546767"/>
            <a:ext cx="293541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dirty="0" smtClean="0"/>
              <a:t>“1</a:t>
            </a:r>
            <a:r>
              <a:rPr lang="ko-KR" altLang="en-US" sz="3200" dirty="0" smtClean="0"/>
              <a:t>년 약값 </a:t>
            </a:r>
            <a:r>
              <a:rPr lang="en-US" altLang="ko-KR" sz="3200" dirty="0" smtClean="0"/>
              <a:t>1.7</a:t>
            </a:r>
            <a:r>
              <a:rPr lang="ko-KR" altLang="en-US" sz="3200" dirty="0" smtClean="0"/>
              <a:t>억</a:t>
            </a:r>
            <a:r>
              <a:rPr lang="en-US" altLang="ko-KR" sz="3200" dirty="0" smtClean="0"/>
              <a:t>”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…</a:t>
            </a:r>
            <a:r>
              <a:rPr lang="ko-KR" altLang="en-US" dirty="0" smtClean="0">
                <a:solidFill>
                  <a:srgbClr val="EF2065"/>
                </a:solidFill>
              </a:rPr>
              <a:t>급여 불발</a:t>
            </a:r>
            <a:r>
              <a:rPr lang="ko-KR" altLang="en-US" dirty="0" smtClean="0"/>
              <a:t>에 폐암 환자 절망</a:t>
            </a:r>
            <a:endParaRPr lang="en-US" altLang="ko-KR" sz="3200" dirty="0"/>
          </a:p>
        </p:txBody>
      </p:sp>
      <p:grpSp>
        <p:nvGrpSpPr>
          <p:cNvPr id="58" name="그룹 57"/>
          <p:cNvGrpSpPr/>
          <p:nvPr/>
        </p:nvGrpSpPr>
        <p:grpSpPr>
          <a:xfrm>
            <a:off x="8419919" y="3344275"/>
            <a:ext cx="2732775" cy="76200"/>
            <a:chOff x="1354743" y="2743051"/>
            <a:chExt cx="9434281" cy="76200"/>
          </a:xfrm>
        </p:grpSpPr>
        <p:cxnSp>
          <p:nvCxnSpPr>
            <p:cNvPr id="59" name="직선 연결선 58"/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8968879" y="5496719"/>
            <a:ext cx="21707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8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머니투데이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2025.09.08</a:t>
            </a:r>
            <a:r>
              <a:rPr lang="ko-KR" altLang="en-US" sz="8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ㅣ박미주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기자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8394134" y="4776074"/>
            <a:ext cx="149629" cy="6559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8568447" y="4792987"/>
            <a:ext cx="2585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10000"/>
                  </a:schemeClr>
                </a:solidFill>
              </a:rPr>
              <a:t>환자 단체 </a:t>
            </a:r>
            <a:r>
              <a:rPr lang="en-US" altLang="ko-KR" sz="1200" dirty="0" smtClean="0">
                <a:solidFill>
                  <a:schemeClr val="bg2">
                    <a:lumMod val="10000"/>
                  </a:schemeClr>
                </a:solidFill>
              </a:rPr>
              <a:t>“</a:t>
            </a:r>
            <a:r>
              <a:rPr lang="ko-KR" altLang="en-US" sz="1200" dirty="0" smtClean="0">
                <a:solidFill>
                  <a:schemeClr val="bg2">
                    <a:lumMod val="10000"/>
                  </a:schemeClr>
                </a:solidFill>
              </a:rPr>
              <a:t>유일한 약이지만 연간 비용 </a:t>
            </a:r>
            <a:endParaRPr lang="en-US" altLang="ko-KR" sz="12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altLang="ko-KR" sz="1200" dirty="0" smtClean="0">
                <a:solidFill>
                  <a:srgbClr val="EF2065"/>
                </a:solidFill>
              </a:rPr>
              <a:t>1</a:t>
            </a:r>
            <a:r>
              <a:rPr lang="ko-KR" altLang="en-US" sz="1200" dirty="0" smtClean="0">
                <a:solidFill>
                  <a:srgbClr val="EF2065"/>
                </a:solidFill>
              </a:rPr>
              <a:t>억 </a:t>
            </a:r>
            <a:r>
              <a:rPr lang="en-US" altLang="ko-KR" sz="1200" dirty="0" smtClean="0">
                <a:solidFill>
                  <a:srgbClr val="EF2065"/>
                </a:solidFill>
              </a:rPr>
              <a:t>7,000</a:t>
            </a:r>
            <a:r>
              <a:rPr lang="ko-KR" altLang="en-US" sz="1200" dirty="0" smtClean="0">
                <a:solidFill>
                  <a:srgbClr val="EF2065"/>
                </a:solidFill>
              </a:rPr>
              <a:t>만원 </a:t>
            </a:r>
            <a:r>
              <a:rPr lang="ko-KR" altLang="en-US" sz="1200" dirty="0" smtClean="0">
                <a:solidFill>
                  <a:schemeClr val="bg2">
                    <a:lumMod val="10000"/>
                  </a:schemeClr>
                </a:solidFill>
              </a:rPr>
              <a:t>달해 부담 커</a:t>
            </a:r>
            <a:r>
              <a:rPr lang="en-US" altLang="ko-KR" sz="1200" dirty="0" smtClean="0">
                <a:solidFill>
                  <a:schemeClr val="bg2">
                    <a:lumMod val="10000"/>
                  </a:schemeClr>
                </a:solidFill>
              </a:rPr>
              <a:t>, </a:t>
            </a:r>
          </a:p>
          <a:p>
            <a:r>
              <a:rPr lang="ko-KR" altLang="en-US" sz="1200" dirty="0" smtClean="0">
                <a:solidFill>
                  <a:schemeClr val="bg2">
                    <a:lumMod val="10000"/>
                  </a:schemeClr>
                </a:solidFill>
              </a:rPr>
              <a:t>건강보험 급여 지원 절실</a:t>
            </a:r>
            <a:r>
              <a:rPr lang="en-US" altLang="ko-KR" sz="1200" dirty="0" smtClean="0">
                <a:solidFill>
                  <a:schemeClr val="bg2">
                    <a:lumMod val="10000"/>
                  </a:schemeClr>
                </a:solidFill>
              </a:rPr>
              <a:t>＂</a:t>
            </a:r>
            <a:endParaRPr lang="ko-KR" alt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68" name="그룹 67"/>
          <p:cNvGrpSpPr/>
          <p:nvPr/>
        </p:nvGrpSpPr>
        <p:grpSpPr>
          <a:xfrm flipV="1">
            <a:off x="8419919" y="4514831"/>
            <a:ext cx="2732775" cy="76200"/>
            <a:chOff x="1354743" y="2743051"/>
            <a:chExt cx="9434281" cy="76200"/>
          </a:xfrm>
        </p:grpSpPr>
        <p:cxnSp>
          <p:nvCxnSpPr>
            <p:cNvPr id="69" name="직선 연결선 68"/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직사각형 70"/>
          <p:cNvSpPr/>
          <p:nvPr/>
        </p:nvSpPr>
        <p:spPr>
          <a:xfrm>
            <a:off x="8267556" y="2731352"/>
            <a:ext cx="3033202" cy="1334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8073518" y="2526548"/>
            <a:ext cx="341002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 err="1" smtClean="0"/>
              <a:t>건보</a:t>
            </a:r>
            <a:r>
              <a:rPr lang="ko-KR" altLang="en-US" sz="1700" dirty="0" smtClean="0"/>
              <a:t> 재정 악화로 급여화 불발 </a:t>
            </a:r>
            <a:r>
              <a:rPr lang="ko-KR" altLang="en-US" sz="17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多</a:t>
            </a:r>
            <a:endParaRPr lang="en-US" altLang="ko-KR" sz="17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862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322533" y="1989371"/>
            <a:ext cx="3528528" cy="41990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8004196" y="1989371"/>
            <a:ext cx="3528528" cy="4199020"/>
          </a:xfrm>
          <a:prstGeom prst="rect">
            <a:avLst/>
          </a:prstGeom>
          <a:solidFill>
            <a:srgbClr val="2E1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4456024" y="2133761"/>
            <a:ext cx="3261546" cy="3911439"/>
          </a:xfrm>
          <a:prstGeom prst="roundRect">
            <a:avLst>
              <a:gd name="adj" fmla="val 5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8140818" y="2133761"/>
            <a:ext cx="3261546" cy="3911439"/>
          </a:xfrm>
          <a:prstGeom prst="roundRect">
            <a:avLst>
              <a:gd name="adj" fmla="val 5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640869" y="1989371"/>
            <a:ext cx="3528528" cy="4199020"/>
          </a:xfrm>
          <a:prstGeom prst="rect">
            <a:avLst/>
          </a:prstGeom>
          <a:solidFill>
            <a:srgbClr val="2E1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774360" y="2133761"/>
            <a:ext cx="3261546" cy="3911439"/>
          </a:xfrm>
          <a:prstGeom prst="roundRect">
            <a:avLst>
              <a:gd name="adj" fmla="val 5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실제 사례로 살펴볼수록</a:t>
            </a:r>
            <a:r>
              <a:rPr lang="en-US" altLang="ko-KR" dirty="0"/>
              <a:t>, </a:t>
            </a:r>
            <a:r>
              <a:rPr lang="ko-KR" altLang="en-US" dirty="0">
                <a:solidFill>
                  <a:srgbClr val="EF2065"/>
                </a:solidFill>
              </a:rPr>
              <a:t>비급여 치료비 대비</a:t>
            </a:r>
            <a:r>
              <a:rPr lang="ko-KR" altLang="en-US" dirty="0"/>
              <a:t>가 필수적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1942296" y="1587035"/>
            <a:ext cx="925674" cy="92567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5623960" y="1587035"/>
            <a:ext cx="925674" cy="92567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9305623" y="1587035"/>
            <a:ext cx="925674" cy="92567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78706" y="1756033"/>
            <a:ext cx="12769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dirty="0">
                <a:solidFill>
                  <a:schemeClr val="bg1"/>
                </a:solidFill>
              </a:rPr>
              <a:t>CASE</a:t>
            </a:r>
          </a:p>
          <a:p>
            <a:pPr algn="ctr">
              <a:lnSpc>
                <a:spcPct val="90000"/>
              </a:lnSpc>
            </a:pPr>
            <a:r>
              <a:rPr lang="en-US" altLang="ko-KR" sz="2400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48325" y="1756033"/>
            <a:ext cx="12769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dirty="0">
                <a:solidFill>
                  <a:schemeClr val="bg1"/>
                </a:solidFill>
              </a:rPr>
              <a:t>CASE</a:t>
            </a:r>
          </a:p>
          <a:p>
            <a:pPr algn="ctr">
              <a:lnSpc>
                <a:spcPct val="90000"/>
              </a:lnSpc>
            </a:pPr>
            <a:r>
              <a:rPr lang="en-US" altLang="ko-KR" sz="24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29989" y="1756033"/>
            <a:ext cx="12769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dirty="0">
                <a:solidFill>
                  <a:schemeClr val="bg1"/>
                </a:solidFill>
              </a:rPr>
              <a:t>CASE</a:t>
            </a:r>
          </a:p>
          <a:p>
            <a:pPr algn="ctr">
              <a:lnSpc>
                <a:spcPct val="90000"/>
              </a:lnSpc>
            </a:pPr>
            <a:r>
              <a:rPr lang="en-US" altLang="ko-KR" sz="2400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877061" y="2957941"/>
            <a:ext cx="3033202" cy="2964686"/>
          </a:xfrm>
          <a:prstGeom prst="rect">
            <a:avLst/>
          </a:prstGeom>
          <a:solidFill>
            <a:srgbClr val="BAC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3288B7B6-4D9E-4425-BA9D-311B37635E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312" t="4775" r="2669" b="90184"/>
          <a:stretch/>
        </p:blipFill>
        <p:spPr>
          <a:xfrm>
            <a:off x="2878788" y="2978386"/>
            <a:ext cx="984403" cy="248586"/>
          </a:xfrm>
          <a:prstGeom prst="rect">
            <a:avLst/>
          </a:prstGeom>
        </p:spPr>
      </p:pic>
      <p:sp>
        <p:nvSpPr>
          <p:cNvPr id="30" name="모서리가 둥근 직사각형 29"/>
          <p:cNvSpPr/>
          <p:nvPr/>
        </p:nvSpPr>
        <p:spPr>
          <a:xfrm>
            <a:off x="1041370" y="3102679"/>
            <a:ext cx="345418" cy="352534"/>
          </a:xfrm>
          <a:prstGeom prst="roundRect">
            <a:avLst>
              <a:gd name="adj" fmla="val 3069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382172" y="3057177"/>
            <a:ext cx="1020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OO </a:t>
            </a:r>
            <a:r>
              <a:rPr lang="ko-KR" altLang="en-US" sz="1400" dirty="0"/>
              <a:t>팀장님</a:t>
            </a:r>
            <a:endParaRPr lang="en-US" altLang="ko-KR" sz="1400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3288B7B6-4D9E-4425-BA9D-311B37635E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12" t="7472" r="75240" b="89388"/>
          <a:stretch/>
        </p:blipFill>
        <p:spPr>
          <a:xfrm>
            <a:off x="1452141" y="3305171"/>
            <a:ext cx="342265" cy="248128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3288B7B6-4D9E-4425-BA9D-311B37635E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14" t="11882" r="21369" b="82814"/>
          <a:stretch/>
        </p:blipFill>
        <p:spPr>
          <a:xfrm>
            <a:off x="1649233" y="3511418"/>
            <a:ext cx="1636508" cy="359073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1041370" y="3919588"/>
            <a:ext cx="345418" cy="352534"/>
          </a:xfrm>
          <a:prstGeom prst="roundRect">
            <a:avLst>
              <a:gd name="adj" fmla="val 3069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382172" y="3874086"/>
            <a:ext cx="10204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OO </a:t>
            </a:r>
            <a:r>
              <a:rPr lang="ko-KR" altLang="en-US" sz="1200" dirty="0"/>
              <a:t>팀장님</a:t>
            </a:r>
            <a:endParaRPr lang="en-US" altLang="ko-KR" sz="1200" dirty="0"/>
          </a:p>
        </p:txBody>
      </p:sp>
      <p:sp>
        <p:nvSpPr>
          <p:cNvPr id="36" name="모서리가 둥근 직사각형 35"/>
          <p:cNvSpPr/>
          <p:nvPr/>
        </p:nvSpPr>
        <p:spPr>
          <a:xfrm>
            <a:off x="1551096" y="4191278"/>
            <a:ext cx="2201753" cy="1649682"/>
          </a:xfrm>
          <a:prstGeom prst="roundRect">
            <a:avLst>
              <a:gd name="adj" fmla="val 41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이등변 삼각형 36"/>
          <p:cNvSpPr/>
          <p:nvPr/>
        </p:nvSpPr>
        <p:spPr>
          <a:xfrm rot="16880911">
            <a:off x="1509118" y="4157437"/>
            <a:ext cx="138107" cy="22937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649233" y="4238200"/>
            <a:ext cx="1957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지점장님</a:t>
            </a:r>
            <a:r>
              <a:rPr lang="en-US" altLang="ko-KR" sz="1200" dirty="0"/>
              <a:t>~ </a:t>
            </a:r>
            <a:r>
              <a:rPr lang="ko-KR" altLang="en-US" sz="1200" dirty="0"/>
              <a:t>저희 언니가</a:t>
            </a:r>
            <a:endParaRPr lang="en-US" altLang="ko-KR" sz="1200" dirty="0"/>
          </a:p>
          <a:p>
            <a:r>
              <a:rPr lang="ko-KR" altLang="en-US" sz="1200" dirty="0"/>
              <a:t>올 </a:t>
            </a:r>
            <a:r>
              <a:rPr lang="en-US" altLang="ko-KR" sz="1200" dirty="0"/>
              <a:t>1</a:t>
            </a:r>
            <a:r>
              <a:rPr lang="ko-KR" altLang="en-US" sz="1200" dirty="0"/>
              <a:t>월에 </a:t>
            </a:r>
            <a:r>
              <a:rPr lang="ko-KR" altLang="en-US" sz="1200" dirty="0" err="1"/>
              <a:t>담도암</a:t>
            </a:r>
            <a:r>
              <a:rPr lang="ko-KR" altLang="en-US" sz="1200" dirty="0"/>
              <a:t> </a:t>
            </a:r>
            <a:r>
              <a:rPr lang="en-US" altLang="ko-KR" sz="1200" dirty="0"/>
              <a:t>4</a:t>
            </a:r>
            <a:r>
              <a:rPr lang="ko-KR" altLang="en-US" sz="1200" dirty="0"/>
              <a:t>기 진단을 받았는데</a:t>
            </a:r>
            <a:r>
              <a:rPr lang="en-US" altLang="ko-KR" sz="1200" dirty="0"/>
              <a:t>..</a:t>
            </a:r>
          </a:p>
          <a:p>
            <a:endParaRPr lang="en-US" altLang="ko-KR" sz="1200" dirty="0"/>
          </a:p>
          <a:p>
            <a:r>
              <a:rPr lang="ko-KR" altLang="en-US" sz="1200" dirty="0"/>
              <a:t>고가</a:t>
            </a:r>
            <a:r>
              <a:rPr lang="en-US" altLang="ko-KR" sz="1200" dirty="0"/>
              <a:t>(</a:t>
            </a:r>
            <a:r>
              <a:rPr lang="ko-KR" altLang="en-US" sz="1200" dirty="0"/>
              <a:t>한번 치료 시 천만원</a:t>
            </a:r>
            <a:r>
              <a:rPr lang="en-US" altLang="ko-KR" sz="1200" dirty="0"/>
              <a:t>)</a:t>
            </a:r>
            <a:r>
              <a:rPr lang="ko-KR" altLang="en-US" sz="1200" dirty="0"/>
              <a:t>의 표적항암제를 </a:t>
            </a:r>
            <a:r>
              <a:rPr lang="ko-KR" altLang="en-US" sz="1200" dirty="0">
                <a:solidFill>
                  <a:srgbClr val="EF2065"/>
                </a:solidFill>
              </a:rPr>
              <a:t>급여</a:t>
            </a:r>
            <a:r>
              <a:rPr lang="ko-KR" altLang="en-US" sz="1200" dirty="0"/>
              <a:t>로 요청하는 </a:t>
            </a:r>
            <a:r>
              <a:rPr lang="ko-KR" altLang="en-US" sz="1200" dirty="0">
                <a:solidFill>
                  <a:srgbClr val="EF2065"/>
                </a:solidFill>
              </a:rPr>
              <a:t>국민청원</a:t>
            </a:r>
            <a:r>
              <a:rPr lang="ko-KR" altLang="en-US" sz="1200" dirty="0"/>
              <a:t>중인데 한번만 청원 동의 부탁드려요</a:t>
            </a:r>
            <a:r>
              <a:rPr lang="en-US" altLang="ko-KR" sz="1200" dirty="0"/>
              <a:t>^^~</a:t>
            </a:r>
            <a:endParaRPr lang="ko-KR" altLang="en-US" sz="1200" dirty="0"/>
          </a:p>
        </p:txBody>
      </p:sp>
      <p:sp>
        <p:nvSpPr>
          <p:cNvPr id="40" name="직사각형 39"/>
          <p:cNvSpPr/>
          <p:nvPr/>
        </p:nvSpPr>
        <p:spPr>
          <a:xfrm>
            <a:off x="877061" y="2731352"/>
            <a:ext cx="3033202" cy="1334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83023" y="2526548"/>
            <a:ext cx="341002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/>
              <a:t>비급여 치료의 급여화 국민청원 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多</a:t>
            </a:r>
            <a:endParaRPr lang="en-US" altLang="ko-KR" sz="17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7" t="15458" r="58127" b="50679"/>
          <a:stretch/>
        </p:blipFill>
        <p:spPr>
          <a:xfrm>
            <a:off x="5477042" y="2602315"/>
            <a:ext cx="2235200" cy="2322285"/>
          </a:xfrm>
          <a:prstGeom prst="rect">
            <a:avLst/>
          </a:prstGeom>
        </p:spPr>
      </p:pic>
      <p:sp>
        <p:nvSpPr>
          <p:cNvPr id="43" name="모서리가 둥근 직사각형 42"/>
          <p:cNvSpPr/>
          <p:nvPr/>
        </p:nvSpPr>
        <p:spPr>
          <a:xfrm>
            <a:off x="4636687" y="3154858"/>
            <a:ext cx="1468497" cy="1027848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4547071" y="3316376"/>
            <a:ext cx="1647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저희 언니 좀</a:t>
            </a:r>
            <a:endParaRPr lang="en-US" altLang="ko-KR" sz="2000" dirty="0">
              <a:solidFill>
                <a:schemeClr val="bg1"/>
              </a:solidFill>
              <a:latin typeface="배달의민족 을지로체 TTF" panose="020B0600000101010101" pitchFamily="50" charset="-127"/>
              <a:ea typeface="배달의민족 을지로체 TTF" panose="020B0600000101010101" pitchFamily="50" charset="-127"/>
            </a:endParaRPr>
          </a:p>
          <a:p>
            <a:pPr algn="ctr"/>
            <a:r>
              <a:rPr lang="ko-KR" altLang="en-US" sz="2000" dirty="0">
                <a:solidFill>
                  <a:schemeClr val="bg1"/>
                </a:solidFill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도와주세요</a:t>
            </a:r>
            <a:r>
              <a:rPr lang="en-US" altLang="ko-KR" sz="2000" dirty="0">
                <a:solidFill>
                  <a:schemeClr val="bg1"/>
                </a:solidFill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!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4645521" y="4924600"/>
            <a:ext cx="2901908" cy="9163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636687" y="4957741"/>
            <a:ext cx="28965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</a:rPr>
              <a:t>“</a:t>
            </a:r>
            <a:r>
              <a:rPr lang="ko-KR" altLang="en-US" sz="1600" dirty="0">
                <a:solidFill>
                  <a:schemeClr val="bg1"/>
                </a:solidFill>
              </a:rPr>
              <a:t>뇌까지 전이돼 약값만 </a:t>
            </a:r>
            <a:r>
              <a:rPr lang="ko-KR" altLang="en-US" sz="1600" dirty="0">
                <a:solidFill>
                  <a:srgbClr val="FFFF00"/>
                </a:solidFill>
              </a:rPr>
              <a:t>연 </a:t>
            </a:r>
            <a:r>
              <a:rPr lang="en-US" altLang="ko-KR" sz="1600" dirty="0">
                <a:solidFill>
                  <a:srgbClr val="FFFF00"/>
                </a:solidFill>
              </a:rPr>
              <a:t>2</a:t>
            </a:r>
            <a:r>
              <a:rPr lang="ko-KR" altLang="en-US" sz="1600" dirty="0">
                <a:solidFill>
                  <a:srgbClr val="FFFF00"/>
                </a:solidFill>
              </a:rPr>
              <a:t>억</a:t>
            </a:r>
            <a:r>
              <a:rPr lang="en-US" altLang="ko-KR" sz="1600" dirty="0">
                <a:solidFill>
                  <a:schemeClr val="bg1"/>
                </a:solidFill>
              </a:rPr>
              <a:t>”</a:t>
            </a:r>
          </a:p>
          <a:p>
            <a:pPr algn="ctr"/>
            <a:r>
              <a:rPr lang="en-US" altLang="ko-KR" sz="1600" dirty="0">
                <a:solidFill>
                  <a:schemeClr val="bg1"/>
                </a:solidFill>
              </a:rPr>
              <a:t>.. </a:t>
            </a:r>
            <a:r>
              <a:rPr lang="ko-KR" altLang="en-US" sz="1600" dirty="0" err="1">
                <a:solidFill>
                  <a:schemeClr val="bg1"/>
                </a:solidFill>
              </a:rPr>
              <a:t>아이돌</a:t>
            </a:r>
            <a:r>
              <a:rPr lang="en-US" altLang="ko-KR" sz="1600" dirty="0">
                <a:solidFill>
                  <a:schemeClr val="bg1"/>
                </a:solidFill>
              </a:rPr>
              <a:t> A</a:t>
            </a:r>
            <a:r>
              <a:rPr lang="ko-KR" altLang="en-US" sz="1600" dirty="0">
                <a:solidFill>
                  <a:schemeClr val="bg1"/>
                </a:solidFill>
              </a:rPr>
              <a:t>씨 언니 투병 알리며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도움 호소</a:t>
            </a:r>
            <a:endParaRPr lang="en-US" altLang="ko-KR" sz="16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69377" y="2811606"/>
            <a:ext cx="256441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>
                <a:solidFill>
                  <a:srgbClr val="1F4E79"/>
                </a:solidFill>
                <a:latin typeface="+mj-ea"/>
                <a:ea typeface="+mj-ea"/>
              </a:rPr>
              <a:t>여자 </a:t>
            </a:r>
            <a:r>
              <a:rPr lang="ko-KR" altLang="en-US" sz="1700" dirty="0" err="1">
                <a:solidFill>
                  <a:srgbClr val="1F4E79"/>
                </a:solidFill>
                <a:latin typeface="+mj-ea"/>
                <a:ea typeface="+mj-ea"/>
              </a:rPr>
              <a:t>아이돌</a:t>
            </a:r>
            <a:r>
              <a:rPr lang="ko-KR" altLang="en-US" sz="1700" dirty="0">
                <a:solidFill>
                  <a:srgbClr val="1F4E79"/>
                </a:solidFill>
                <a:latin typeface="+mj-ea"/>
                <a:ea typeface="+mj-ea"/>
              </a:rPr>
              <a:t> </a:t>
            </a:r>
            <a:r>
              <a:rPr lang="en-US" altLang="ko-KR" sz="1700" dirty="0">
                <a:solidFill>
                  <a:srgbClr val="1F4E79"/>
                </a:solidFill>
                <a:latin typeface="+mj-ea"/>
                <a:ea typeface="+mj-ea"/>
              </a:rPr>
              <a:t>A</a:t>
            </a:r>
            <a:r>
              <a:rPr lang="ko-KR" altLang="en-US" sz="1700" dirty="0">
                <a:solidFill>
                  <a:srgbClr val="1F4E79"/>
                </a:solidFill>
                <a:latin typeface="+mj-ea"/>
                <a:ea typeface="+mj-ea"/>
              </a:rPr>
              <a:t>씨</a:t>
            </a:r>
            <a:endParaRPr lang="en-US" altLang="ko-KR" sz="1700" dirty="0">
              <a:solidFill>
                <a:srgbClr val="1F4E79"/>
              </a:solidFill>
              <a:latin typeface="+mj-ea"/>
              <a:ea typeface="+mj-ea"/>
            </a:endParaRPr>
          </a:p>
        </p:txBody>
      </p:sp>
      <p:sp>
        <p:nvSpPr>
          <p:cNvPr id="48" name="이등변 삼각형 47"/>
          <p:cNvSpPr/>
          <p:nvPr/>
        </p:nvSpPr>
        <p:spPr>
          <a:xfrm rot="8424533">
            <a:off x="5365422" y="3944765"/>
            <a:ext cx="245954" cy="582157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눈물 방울 48"/>
          <p:cNvSpPr/>
          <p:nvPr/>
        </p:nvSpPr>
        <p:spPr>
          <a:xfrm rot="16768558">
            <a:off x="7167817" y="3062088"/>
            <a:ext cx="157848" cy="157848"/>
          </a:xfrm>
          <a:prstGeom prst="teardrop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눈물 방울 49"/>
          <p:cNvSpPr/>
          <p:nvPr/>
        </p:nvSpPr>
        <p:spPr>
          <a:xfrm rot="17921904">
            <a:off x="7016072" y="3282059"/>
            <a:ext cx="157848" cy="157848"/>
          </a:xfrm>
          <a:prstGeom prst="teardrop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6" name="그림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530" y="2992733"/>
            <a:ext cx="2982310" cy="2898996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8289008" y="3546767"/>
            <a:ext cx="293541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dirty="0"/>
              <a:t>“1</a:t>
            </a:r>
            <a:r>
              <a:rPr lang="ko-KR" altLang="en-US" sz="3200" dirty="0"/>
              <a:t>년 약값 </a:t>
            </a:r>
            <a:r>
              <a:rPr lang="en-US" altLang="ko-KR" sz="3200" dirty="0"/>
              <a:t>1.7</a:t>
            </a:r>
            <a:r>
              <a:rPr lang="ko-KR" altLang="en-US" sz="3200" dirty="0"/>
              <a:t>억</a:t>
            </a:r>
            <a:r>
              <a:rPr lang="en-US" altLang="ko-KR" sz="3200" dirty="0"/>
              <a:t>”</a:t>
            </a:r>
            <a:endParaRPr lang="en-US" altLang="ko-KR" dirty="0"/>
          </a:p>
          <a:p>
            <a:pPr algn="ctr"/>
            <a:r>
              <a:rPr lang="en-US" altLang="ko-KR" dirty="0"/>
              <a:t>…</a:t>
            </a:r>
            <a:r>
              <a:rPr lang="ko-KR" altLang="en-US" dirty="0">
                <a:solidFill>
                  <a:srgbClr val="EF2065"/>
                </a:solidFill>
              </a:rPr>
              <a:t>급여 불발</a:t>
            </a:r>
            <a:r>
              <a:rPr lang="ko-KR" altLang="en-US" dirty="0"/>
              <a:t>에 폐암 환자 절망</a:t>
            </a:r>
            <a:endParaRPr lang="en-US" altLang="ko-KR" sz="3200" dirty="0"/>
          </a:p>
        </p:txBody>
      </p:sp>
      <p:grpSp>
        <p:nvGrpSpPr>
          <p:cNvPr id="58" name="그룹 57"/>
          <p:cNvGrpSpPr/>
          <p:nvPr/>
        </p:nvGrpSpPr>
        <p:grpSpPr>
          <a:xfrm>
            <a:off x="8419919" y="3344275"/>
            <a:ext cx="2732775" cy="76200"/>
            <a:chOff x="1354743" y="2743051"/>
            <a:chExt cx="9434281" cy="76200"/>
          </a:xfrm>
        </p:grpSpPr>
        <p:cxnSp>
          <p:nvCxnSpPr>
            <p:cNvPr id="59" name="직선 연결선 58"/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8968879" y="5496719"/>
            <a:ext cx="21707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머니투데이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2025.09.08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ㅣ박미주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기자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8394134" y="4776074"/>
            <a:ext cx="149629" cy="6559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8568447" y="4792987"/>
            <a:ext cx="2585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bg2">
                    <a:lumMod val="10000"/>
                  </a:schemeClr>
                </a:solidFill>
              </a:rPr>
              <a:t>환자 단체 </a:t>
            </a:r>
            <a:r>
              <a:rPr lang="en-US" altLang="ko-KR" sz="1200" dirty="0">
                <a:solidFill>
                  <a:schemeClr val="bg2">
                    <a:lumMod val="10000"/>
                  </a:schemeClr>
                </a:solidFill>
              </a:rPr>
              <a:t>“</a:t>
            </a:r>
            <a:r>
              <a:rPr lang="ko-KR" altLang="en-US" sz="1200" dirty="0">
                <a:solidFill>
                  <a:schemeClr val="bg2">
                    <a:lumMod val="10000"/>
                  </a:schemeClr>
                </a:solidFill>
              </a:rPr>
              <a:t>유일한 약이지만 연간 비용 </a:t>
            </a:r>
            <a:endParaRPr lang="en-US" altLang="ko-KR" sz="12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altLang="ko-KR" sz="1200" dirty="0">
                <a:solidFill>
                  <a:srgbClr val="EF2065"/>
                </a:solidFill>
              </a:rPr>
              <a:t>1</a:t>
            </a:r>
            <a:r>
              <a:rPr lang="ko-KR" altLang="en-US" sz="1200" dirty="0">
                <a:solidFill>
                  <a:srgbClr val="EF2065"/>
                </a:solidFill>
              </a:rPr>
              <a:t>억 </a:t>
            </a:r>
            <a:r>
              <a:rPr lang="en-US" altLang="ko-KR" sz="1200" dirty="0">
                <a:solidFill>
                  <a:srgbClr val="EF2065"/>
                </a:solidFill>
              </a:rPr>
              <a:t>7,000</a:t>
            </a:r>
            <a:r>
              <a:rPr lang="ko-KR" altLang="en-US" sz="1200" dirty="0">
                <a:solidFill>
                  <a:srgbClr val="EF2065"/>
                </a:solidFill>
              </a:rPr>
              <a:t>만원 </a:t>
            </a:r>
            <a:r>
              <a:rPr lang="ko-KR" altLang="en-US" sz="1200" dirty="0">
                <a:solidFill>
                  <a:schemeClr val="bg2">
                    <a:lumMod val="10000"/>
                  </a:schemeClr>
                </a:solidFill>
              </a:rPr>
              <a:t>달해 부담 커</a:t>
            </a:r>
            <a:r>
              <a:rPr lang="en-US" altLang="ko-KR" sz="1200" dirty="0">
                <a:solidFill>
                  <a:schemeClr val="bg2">
                    <a:lumMod val="10000"/>
                  </a:schemeClr>
                </a:solidFill>
              </a:rPr>
              <a:t>, </a:t>
            </a:r>
          </a:p>
          <a:p>
            <a:r>
              <a:rPr lang="ko-KR" altLang="en-US" sz="1200" dirty="0">
                <a:solidFill>
                  <a:schemeClr val="bg2">
                    <a:lumMod val="10000"/>
                  </a:schemeClr>
                </a:solidFill>
              </a:rPr>
              <a:t>건강보험 급여 지원 절실</a:t>
            </a:r>
            <a:r>
              <a:rPr lang="en-US" altLang="ko-KR" sz="1200" dirty="0">
                <a:solidFill>
                  <a:schemeClr val="bg2">
                    <a:lumMod val="10000"/>
                  </a:schemeClr>
                </a:solidFill>
              </a:rPr>
              <a:t>＂</a:t>
            </a:r>
            <a:endParaRPr lang="ko-KR" alt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68" name="그룹 67"/>
          <p:cNvGrpSpPr/>
          <p:nvPr/>
        </p:nvGrpSpPr>
        <p:grpSpPr>
          <a:xfrm flipV="1">
            <a:off x="8419919" y="4514831"/>
            <a:ext cx="2732775" cy="76200"/>
            <a:chOff x="1354743" y="2743051"/>
            <a:chExt cx="9434281" cy="76200"/>
          </a:xfrm>
        </p:grpSpPr>
        <p:cxnSp>
          <p:nvCxnSpPr>
            <p:cNvPr id="69" name="직선 연결선 68"/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직사각형 70"/>
          <p:cNvSpPr/>
          <p:nvPr/>
        </p:nvSpPr>
        <p:spPr>
          <a:xfrm>
            <a:off x="8267556" y="2731352"/>
            <a:ext cx="3033202" cy="1334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8073518" y="2526548"/>
            <a:ext cx="341002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 err="1"/>
              <a:t>건보</a:t>
            </a:r>
            <a:r>
              <a:rPr lang="ko-KR" altLang="en-US" sz="1700" dirty="0"/>
              <a:t> 재정 악화로 급여화 불발 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多</a:t>
            </a:r>
            <a:endParaRPr lang="en-US" altLang="ko-KR" sz="17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21704F6-BE0A-421D-A78B-E8CB59134CC6}"/>
              </a:ext>
            </a:extLst>
          </p:cNvPr>
          <p:cNvGrpSpPr/>
          <p:nvPr/>
        </p:nvGrpSpPr>
        <p:grpSpPr>
          <a:xfrm>
            <a:off x="410922" y="500394"/>
            <a:ext cx="6657161" cy="5840162"/>
            <a:chOff x="2889697" y="582179"/>
            <a:chExt cx="5977984" cy="5840162"/>
          </a:xfrm>
        </p:grpSpPr>
        <p:pic>
          <p:nvPicPr>
            <p:cNvPr id="52" name="그림 51">
              <a:extLst>
                <a:ext uri="{FF2B5EF4-FFF2-40B4-BE49-F238E27FC236}">
                  <a16:creationId xmlns:a16="http://schemas.microsoft.com/office/drawing/2014/main" id="{2769EA2D-B0D6-4FCF-BD0D-1575A9184F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89698" y="582179"/>
              <a:ext cx="5977983" cy="1906386"/>
            </a:xfrm>
            <a:prstGeom prst="rect">
              <a:avLst/>
            </a:prstGeom>
          </p:spPr>
        </p:pic>
        <p:pic>
          <p:nvPicPr>
            <p:cNvPr id="53" name="그림 52">
              <a:extLst>
                <a:ext uri="{FF2B5EF4-FFF2-40B4-BE49-F238E27FC236}">
                  <a16:creationId xmlns:a16="http://schemas.microsoft.com/office/drawing/2014/main" id="{052776AE-6F44-45E5-B1A0-A63151D3B3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22934"/>
            <a:stretch/>
          </p:blipFill>
          <p:spPr>
            <a:xfrm>
              <a:off x="2889697" y="2422399"/>
              <a:ext cx="5977984" cy="3999942"/>
            </a:xfrm>
            <a:prstGeom prst="rect">
              <a:avLst/>
            </a:prstGeom>
          </p:spPr>
        </p:pic>
      </p:grpSp>
      <p:sp>
        <p:nvSpPr>
          <p:cNvPr id="8" name="직사각형 7"/>
          <p:cNvSpPr/>
          <p:nvPr/>
        </p:nvSpPr>
        <p:spPr>
          <a:xfrm>
            <a:off x="410922" y="3630749"/>
            <a:ext cx="6657161" cy="2210211"/>
          </a:xfrm>
          <a:prstGeom prst="rect">
            <a:avLst/>
          </a:prstGeom>
          <a:solidFill>
            <a:srgbClr val="FFFF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오각형 62"/>
          <p:cNvSpPr/>
          <p:nvPr/>
        </p:nvSpPr>
        <p:spPr>
          <a:xfrm rot="21240267" flipH="1">
            <a:off x="6521453" y="2864700"/>
            <a:ext cx="5353348" cy="1385893"/>
          </a:xfrm>
          <a:prstGeom prst="homePlate">
            <a:avLst>
              <a:gd name="adj" fmla="val 3696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2FD539D-B906-D0F3-879A-FEAB4277AD04}"/>
              </a:ext>
            </a:extLst>
          </p:cNvPr>
          <p:cNvSpPr txBox="1"/>
          <p:nvPr/>
        </p:nvSpPr>
        <p:spPr>
          <a:xfrm rot="21240267">
            <a:off x="6947578" y="2980628"/>
            <a:ext cx="4851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</a:rPr>
              <a:t>효과 좋은 비급여 항암제로</a:t>
            </a:r>
            <a:endParaRPr lang="en-US" altLang="ko-KR" sz="32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4000" dirty="0" err="1" smtClean="0">
                <a:solidFill>
                  <a:schemeClr val="bg1"/>
                </a:solidFill>
              </a:rPr>
              <a:t>기대여명</a:t>
            </a:r>
            <a:r>
              <a:rPr lang="ko-KR" altLang="en-US" sz="4000" dirty="0" smtClean="0">
                <a:solidFill>
                  <a:schemeClr val="bg1"/>
                </a:solidFill>
              </a:rPr>
              <a:t> 증가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sp>
        <p:nvSpPr>
          <p:cNvPr id="74" name="오각형 73"/>
          <p:cNvSpPr/>
          <p:nvPr/>
        </p:nvSpPr>
        <p:spPr>
          <a:xfrm rot="21240267" flipH="1">
            <a:off x="6592705" y="4324920"/>
            <a:ext cx="5353348" cy="1385893"/>
          </a:xfrm>
          <a:prstGeom prst="homePlate">
            <a:avLst>
              <a:gd name="adj" fmla="val 3696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2FD539D-B906-D0F3-879A-FEAB4277AD04}"/>
              </a:ext>
            </a:extLst>
          </p:cNvPr>
          <p:cNvSpPr txBox="1"/>
          <p:nvPr/>
        </p:nvSpPr>
        <p:spPr>
          <a:xfrm rot="21240267">
            <a:off x="7018830" y="4440848"/>
            <a:ext cx="4851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</a:rPr>
              <a:t>그러나 한달의 </a:t>
            </a:r>
            <a:r>
              <a:rPr lang="en-US" altLang="ko-KR" sz="3200" dirty="0" smtClean="0">
                <a:solidFill>
                  <a:schemeClr val="bg1"/>
                </a:solidFill>
              </a:rPr>
              <a:t>1</a:t>
            </a:r>
            <a:r>
              <a:rPr lang="ko-KR" altLang="en-US" sz="3200" dirty="0" smtClean="0">
                <a:solidFill>
                  <a:schemeClr val="bg1"/>
                </a:solidFill>
              </a:rPr>
              <a:t>천만원 부담</a:t>
            </a:r>
            <a:r>
              <a:rPr lang="en-US" altLang="ko-KR" sz="3200" dirty="0" smtClean="0">
                <a:solidFill>
                  <a:schemeClr val="bg1"/>
                </a:solidFill>
              </a:rPr>
              <a:t>..</a:t>
            </a:r>
          </a:p>
          <a:p>
            <a:pPr algn="ctr"/>
            <a:r>
              <a:rPr lang="ko-KR" altLang="en-US" sz="4000" dirty="0" smtClean="0">
                <a:solidFill>
                  <a:srgbClr val="FFFF00"/>
                </a:solidFill>
              </a:rPr>
              <a:t>급여화 청원 </a:t>
            </a:r>
            <a:r>
              <a:rPr lang="ko-KR" altLang="en-US" sz="4000" b="1" dirty="0" smtClean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中</a:t>
            </a:r>
            <a:endParaRPr lang="ko-KR" altLang="en-US" sz="4000" b="1" dirty="0">
              <a:solidFill>
                <a:srgbClr val="FFFF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204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200" dirty="0" smtClean="0"/>
              <a:t>곧 급여화 되겠지</a:t>
            </a:r>
            <a:r>
              <a:rPr lang="en-US" altLang="ko-KR" sz="3200" dirty="0" smtClean="0"/>
              <a:t>.. </a:t>
            </a:r>
            <a:r>
              <a:rPr lang="ko-KR" altLang="en-US" sz="3200" dirty="0" smtClean="0"/>
              <a:t>이 정도 시간을 기다릴 수 있으신가요</a:t>
            </a:r>
            <a:r>
              <a:rPr lang="en-US" altLang="ko-KR" sz="3200" dirty="0" smtClean="0"/>
              <a:t>?</a:t>
            </a:r>
            <a:endParaRPr lang="ko-KR" altLang="en-US" sz="32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0A90BFD-234F-41CF-B0D7-4DBE70F7245E}"/>
              </a:ext>
            </a:extLst>
          </p:cNvPr>
          <p:cNvSpPr/>
          <p:nvPr/>
        </p:nvSpPr>
        <p:spPr>
          <a:xfrm>
            <a:off x="484426" y="1741459"/>
            <a:ext cx="5852981" cy="7436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D230DF-4EC6-4717-A5FB-5AB3C3F658FA}"/>
              </a:ext>
            </a:extLst>
          </p:cNvPr>
          <p:cNvSpPr txBox="1"/>
          <p:nvPr/>
        </p:nvSpPr>
        <p:spPr>
          <a:xfrm>
            <a:off x="631698" y="1847919"/>
            <a:ext cx="5530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신약 </a:t>
            </a:r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허가 후 </a:t>
            </a:r>
            <a:r>
              <a:rPr lang="ko-KR" altLang="en-US" sz="2800" dirty="0" err="1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급여화까지</a:t>
            </a:r>
            <a:r>
              <a:rPr lang="ko-KR" altLang="en-US" sz="28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8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걸리는 기간</a:t>
            </a: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6BA38B0-0FC5-460E-A5DD-3245402275D3}"/>
              </a:ext>
            </a:extLst>
          </p:cNvPr>
          <p:cNvCxnSpPr>
            <a:cxnSpLocks/>
          </p:cNvCxnSpPr>
          <p:nvPr/>
        </p:nvCxnSpPr>
        <p:spPr>
          <a:xfrm>
            <a:off x="640323" y="5903420"/>
            <a:ext cx="5697085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00BB337B-D3DC-463F-AC27-3BA2D8C54A0B}"/>
              </a:ext>
            </a:extLst>
          </p:cNvPr>
          <p:cNvSpPr/>
          <p:nvPr/>
        </p:nvSpPr>
        <p:spPr>
          <a:xfrm>
            <a:off x="939950" y="5303345"/>
            <a:ext cx="1180182" cy="5764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685EB99-D598-419B-B62B-37C45F99B56A}"/>
              </a:ext>
            </a:extLst>
          </p:cNvPr>
          <p:cNvSpPr/>
          <p:nvPr/>
        </p:nvSpPr>
        <p:spPr>
          <a:xfrm>
            <a:off x="2819649" y="4908997"/>
            <a:ext cx="1180182" cy="97077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AD3A60A-ADB3-4235-95A1-84C1C7E56561}"/>
              </a:ext>
            </a:extLst>
          </p:cNvPr>
          <p:cNvSpPr/>
          <p:nvPr/>
        </p:nvSpPr>
        <p:spPr>
          <a:xfrm>
            <a:off x="4732233" y="3097044"/>
            <a:ext cx="1180182" cy="2782723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739D52-624D-482B-AD95-56A2357FB9EE}"/>
              </a:ext>
            </a:extLst>
          </p:cNvPr>
          <p:cNvSpPr txBox="1"/>
          <p:nvPr/>
        </p:nvSpPr>
        <p:spPr>
          <a:xfrm>
            <a:off x="1112298" y="5908024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독일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266A8F-AD85-411C-8F12-2369B842A062}"/>
              </a:ext>
            </a:extLst>
          </p:cNvPr>
          <p:cNvSpPr txBox="1"/>
          <p:nvPr/>
        </p:nvSpPr>
        <p:spPr>
          <a:xfrm>
            <a:off x="2991997" y="5908024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일본</a:t>
            </a:r>
            <a:endParaRPr lang="ko-KR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05164A-C551-4280-8281-232C6789C768}"/>
              </a:ext>
            </a:extLst>
          </p:cNvPr>
          <p:cNvSpPr txBox="1"/>
          <p:nvPr/>
        </p:nvSpPr>
        <p:spPr>
          <a:xfrm>
            <a:off x="4904581" y="5908024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한국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4D36CA-D847-457A-82F9-D5649B837347}"/>
              </a:ext>
            </a:extLst>
          </p:cNvPr>
          <p:cNvSpPr txBox="1"/>
          <p:nvPr/>
        </p:nvSpPr>
        <p:spPr>
          <a:xfrm>
            <a:off x="952000" y="4689995"/>
            <a:ext cx="11785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11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E94D75-B854-4B8D-94AF-E38A4C3C3016}"/>
              </a:ext>
            </a:extLst>
          </p:cNvPr>
          <p:cNvSpPr txBox="1"/>
          <p:nvPr/>
        </p:nvSpPr>
        <p:spPr>
          <a:xfrm>
            <a:off x="2778022" y="4299470"/>
            <a:ext cx="1265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17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08F6D6-F53E-45D2-96DB-0E3D3829657D}"/>
              </a:ext>
            </a:extLst>
          </p:cNvPr>
          <p:cNvSpPr txBox="1"/>
          <p:nvPr/>
        </p:nvSpPr>
        <p:spPr>
          <a:xfrm>
            <a:off x="4613197" y="2489720"/>
            <a:ext cx="1428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46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9E801D-1726-46B1-8FAD-9815EBCB6178}"/>
              </a:ext>
            </a:extLst>
          </p:cNvPr>
          <p:cNvSpPr txBox="1"/>
          <p:nvPr/>
        </p:nvSpPr>
        <p:spPr>
          <a:xfrm>
            <a:off x="484426" y="2508770"/>
            <a:ext cx="14414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[</a:t>
            </a:r>
            <a:r>
              <a:rPr lang="ko-KR" altLang="en-US" sz="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출처</a:t>
            </a:r>
            <a:r>
              <a:rPr lang="en-US" altLang="ko-KR" sz="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] </a:t>
            </a:r>
            <a:r>
              <a:rPr lang="ko-KR" altLang="en-US" sz="6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한국글로벌의약산업협회</a:t>
            </a:r>
            <a:r>
              <a:rPr lang="en-US" altLang="ko-KR" sz="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(KRPIA)</a:t>
            </a:r>
            <a:endParaRPr lang="ko-KR" altLang="en-US" sz="1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5B5779-74C3-411D-94AD-9161E0A210AC}"/>
              </a:ext>
            </a:extLst>
          </p:cNvPr>
          <p:cNvSpPr txBox="1"/>
          <p:nvPr/>
        </p:nvSpPr>
        <p:spPr>
          <a:xfrm>
            <a:off x="10191459" y="4005123"/>
            <a:ext cx="1640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 smtClean="0"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4</a:t>
            </a:r>
            <a:r>
              <a:rPr lang="ko-KR" altLang="en-US" sz="1400" dirty="0" smtClean="0"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년을 어떻게 기다려</a:t>
            </a:r>
            <a:r>
              <a:rPr lang="en-US" altLang="ko-KR" sz="1400" dirty="0" smtClean="0"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!</a:t>
            </a:r>
            <a:endParaRPr lang="ko-KR" altLang="en-US" sz="1400" dirty="0">
              <a:latin typeface="배달의민족 을지로체 TTF" panose="020B0600000101010101" pitchFamily="50" charset="-127"/>
              <a:ea typeface="배달의민족 을지로체 TTF" panose="020B0600000101010101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F62256-7F7D-4A79-9DED-6096B7D01989}"/>
              </a:ext>
            </a:extLst>
          </p:cNvPr>
          <p:cNvSpPr txBox="1"/>
          <p:nvPr/>
        </p:nvSpPr>
        <p:spPr>
          <a:xfrm>
            <a:off x="490419" y="3304107"/>
            <a:ext cx="4020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독일은 급여화까지  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년도 안 걸리는 반면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</a:t>
            </a:r>
          </a:p>
          <a:p>
            <a:pPr algn="r"/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우리나라는 급여화까지 평균 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4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년 소요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B3B90B-7F1E-48D3-B9B5-C4D8A7BAE9C4}"/>
              </a:ext>
            </a:extLst>
          </p:cNvPr>
          <p:cNvSpPr txBox="1"/>
          <p:nvPr/>
        </p:nvSpPr>
        <p:spPr>
          <a:xfrm>
            <a:off x="4805808" y="3102455"/>
            <a:ext cx="1071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약 </a:t>
            </a:r>
            <a:r>
              <a:rPr lang="en-US" altLang="ko-KR" sz="32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4</a:t>
            </a:r>
            <a:r>
              <a:rPr lang="ko-KR" altLang="en-US" sz="20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년</a:t>
            </a:r>
            <a:r>
              <a: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0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5E8B2A9D-71F3-42D2-BC53-198DD5BB05A4}"/>
              </a:ext>
            </a:extLst>
          </p:cNvPr>
          <p:cNvCxnSpPr/>
          <p:nvPr/>
        </p:nvCxnSpPr>
        <p:spPr>
          <a:xfrm>
            <a:off x="6612543" y="1738200"/>
            <a:ext cx="0" cy="4548446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953E3CE-D23F-42D6-965E-CDFE8313D6E4}"/>
              </a:ext>
            </a:extLst>
          </p:cNvPr>
          <p:cNvSpPr txBox="1"/>
          <p:nvPr/>
        </p:nvSpPr>
        <p:spPr>
          <a:xfrm>
            <a:off x="6754661" y="1660371"/>
            <a:ext cx="491993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국내 급여 </a:t>
            </a:r>
            <a:r>
              <a:rPr lang="ko-KR" altLang="en-US" sz="2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치료화</a:t>
            </a:r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되기 전엔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</a:p>
          <a:p>
            <a:pPr algn="ctr"/>
            <a:r>
              <a:rPr lang="ko-KR" altLang="en-US" sz="40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무조건 비급여</a:t>
            </a:r>
            <a:r>
              <a:rPr lang="ko-KR" altLang="en-US" sz="4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적용 중</a:t>
            </a:r>
            <a:r>
              <a:rPr lang="en-US" altLang="ko-KR" sz="4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en-US" altLang="ko-KR" sz="3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A6A3397E-0733-427D-84EF-606AF26A8902}"/>
              </a:ext>
            </a:extLst>
          </p:cNvPr>
          <p:cNvSpPr/>
          <p:nvPr/>
        </p:nvSpPr>
        <p:spPr>
          <a:xfrm>
            <a:off x="6834696" y="2866981"/>
            <a:ext cx="4801554" cy="102762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3A8AC0-559C-444E-8520-2A09B1FE9107}"/>
              </a:ext>
            </a:extLst>
          </p:cNvPr>
          <p:cNvSpPr txBox="1"/>
          <p:nvPr/>
        </p:nvSpPr>
        <p:spPr>
          <a:xfrm>
            <a:off x="6926715" y="3065320"/>
            <a:ext cx="467467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5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</a:t>
            </a:r>
            <a:r>
              <a:rPr lang="en-US" altLang="ko-KR" sz="35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= </a:t>
            </a:r>
            <a:r>
              <a:rPr lang="en-US" altLang="ko-KR" sz="35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100</a:t>
            </a:r>
            <a:r>
              <a:rPr lang="en-US" altLang="ko-KR" sz="2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%</a:t>
            </a:r>
            <a:r>
              <a:rPr lang="en-US" altLang="ko-KR" sz="35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35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본인부담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3085CE-227A-4F93-B700-5839868E975B}"/>
              </a:ext>
            </a:extLst>
          </p:cNvPr>
          <p:cNvSpPr txBox="1"/>
          <p:nvPr/>
        </p:nvSpPr>
        <p:spPr>
          <a:xfrm>
            <a:off x="6926715" y="4068763"/>
            <a:ext cx="398057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너</a:t>
            </a:r>
            <a:r>
              <a:rPr lang="en-US" altLang="ko-KR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~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무 효과 좋은</a:t>
            </a:r>
            <a:endParaRPr lang="en-US" altLang="ko-KR" sz="2400" dirty="0" smtClean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신약으로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치료하면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en-US" altLang="ko-KR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3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명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중 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명이 완치 되는데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본인부담 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100%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감당불가로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못 쓰는 환자가 너무 많습니다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..</a:t>
            </a:r>
            <a:endParaRPr lang="ko-KR" altLang="en-US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0C3CA72-60C0-4A2C-B32E-F5EE0213CE88}"/>
              </a:ext>
            </a:extLst>
          </p:cNvPr>
          <p:cNvSpPr txBox="1"/>
          <p:nvPr/>
        </p:nvSpPr>
        <p:spPr>
          <a:xfrm>
            <a:off x="450275" y="1538145"/>
            <a:ext cx="508344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참고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 </a:t>
            </a:r>
            <a:r>
              <a:rPr lang="ko-KR" altLang="en-US" sz="7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머니투데이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| </a:t>
            </a:r>
            <a:r>
              <a:rPr lang="ko-KR" altLang="en-US" sz="7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홍효진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기자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박미주 기자 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| &lt; 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한국 암 환자는 기회도 없다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? “3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명 중 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명 완치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” 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치료법 못 쓰는 이유 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&gt; | 2025.05.16</a:t>
            </a:r>
            <a:endParaRPr lang="ko-KR" altLang="en-US" sz="7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6096">
            <a:off x="10564932" y="4296894"/>
            <a:ext cx="1080045" cy="136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200" dirty="0" smtClean="0"/>
              <a:t>곧 급여화 되겠지</a:t>
            </a:r>
            <a:r>
              <a:rPr lang="en-US" altLang="ko-KR" sz="3200" dirty="0" smtClean="0"/>
              <a:t>.. </a:t>
            </a:r>
            <a:r>
              <a:rPr lang="ko-KR" altLang="en-US" sz="3200" dirty="0" smtClean="0"/>
              <a:t>이 정도 시간을 기다릴 수 있으신가요</a:t>
            </a:r>
            <a:r>
              <a:rPr lang="en-US" altLang="ko-KR" sz="3200" dirty="0" smtClean="0"/>
              <a:t>?</a:t>
            </a:r>
            <a:endParaRPr lang="ko-KR" altLang="en-US" sz="32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0A90BFD-234F-41CF-B0D7-4DBE70F7245E}"/>
              </a:ext>
            </a:extLst>
          </p:cNvPr>
          <p:cNvSpPr/>
          <p:nvPr/>
        </p:nvSpPr>
        <p:spPr>
          <a:xfrm>
            <a:off x="484426" y="1741459"/>
            <a:ext cx="5852981" cy="7436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D230DF-4EC6-4717-A5FB-5AB3C3F658FA}"/>
              </a:ext>
            </a:extLst>
          </p:cNvPr>
          <p:cNvSpPr txBox="1"/>
          <p:nvPr/>
        </p:nvSpPr>
        <p:spPr>
          <a:xfrm>
            <a:off x="631698" y="1847919"/>
            <a:ext cx="5530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신약 </a:t>
            </a:r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허가 후 </a:t>
            </a:r>
            <a:r>
              <a:rPr lang="ko-KR" altLang="en-US" sz="2800" dirty="0" err="1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급여화까지</a:t>
            </a:r>
            <a:r>
              <a:rPr lang="ko-KR" altLang="en-US" sz="28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8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걸리는 기간</a:t>
            </a: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6BA38B0-0FC5-460E-A5DD-3245402275D3}"/>
              </a:ext>
            </a:extLst>
          </p:cNvPr>
          <p:cNvCxnSpPr>
            <a:cxnSpLocks/>
          </p:cNvCxnSpPr>
          <p:nvPr/>
        </p:nvCxnSpPr>
        <p:spPr>
          <a:xfrm>
            <a:off x="640323" y="5903420"/>
            <a:ext cx="5697085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00BB337B-D3DC-463F-AC27-3BA2D8C54A0B}"/>
              </a:ext>
            </a:extLst>
          </p:cNvPr>
          <p:cNvSpPr/>
          <p:nvPr/>
        </p:nvSpPr>
        <p:spPr>
          <a:xfrm>
            <a:off x="939950" y="5303345"/>
            <a:ext cx="1180182" cy="5764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685EB99-D598-419B-B62B-37C45F99B56A}"/>
              </a:ext>
            </a:extLst>
          </p:cNvPr>
          <p:cNvSpPr/>
          <p:nvPr/>
        </p:nvSpPr>
        <p:spPr>
          <a:xfrm>
            <a:off x="2819649" y="4908997"/>
            <a:ext cx="1180182" cy="97077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AD3A60A-ADB3-4235-95A1-84C1C7E56561}"/>
              </a:ext>
            </a:extLst>
          </p:cNvPr>
          <p:cNvSpPr/>
          <p:nvPr/>
        </p:nvSpPr>
        <p:spPr>
          <a:xfrm>
            <a:off x="4732233" y="3097044"/>
            <a:ext cx="1180182" cy="2782723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739D52-624D-482B-AD95-56A2357FB9EE}"/>
              </a:ext>
            </a:extLst>
          </p:cNvPr>
          <p:cNvSpPr txBox="1"/>
          <p:nvPr/>
        </p:nvSpPr>
        <p:spPr>
          <a:xfrm>
            <a:off x="1112298" y="5908024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독일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266A8F-AD85-411C-8F12-2369B842A062}"/>
              </a:ext>
            </a:extLst>
          </p:cNvPr>
          <p:cNvSpPr txBox="1"/>
          <p:nvPr/>
        </p:nvSpPr>
        <p:spPr>
          <a:xfrm>
            <a:off x="2991997" y="5908024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일본</a:t>
            </a:r>
            <a:endParaRPr lang="ko-KR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05164A-C551-4280-8281-232C6789C768}"/>
              </a:ext>
            </a:extLst>
          </p:cNvPr>
          <p:cNvSpPr txBox="1"/>
          <p:nvPr/>
        </p:nvSpPr>
        <p:spPr>
          <a:xfrm>
            <a:off x="4904581" y="5908024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한국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4D36CA-D847-457A-82F9-D5649B837347}"/>
              </a:ext>
            </a:extLst>
          </p:cNvPr>
          <p:cNvSpPr txBox="1"/>
          <p:nvPr/>
        </p:nvSpPr>
        <p:spPr>
          <a:xfrm>
            <a:off x="952000" y="4689995"/>
            <a:ext cx="11785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11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E94D75-B854-4B8D-94AF-E38A4C3C3016}"/>
              </a:ext>
            </a:extLst>
          </p:cNvPr>
          <p:cNvSpPr txBox="1"/>
          <p:nvPr/>
        </p:nvSpPr>
        <p:spPr>
          <a:xfrm>
            <a:off x="2778022" y="4299470"/>
            <a:ext cx="1265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17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08F6D6-F53E-45D2-96DB-0E3D3829657D}"/>
              </a:ext>
            </a:extLst>
          </p:cNvPr>
          <p:cNvSpPr txBox="1"/>
          <p:nvPr/>
        </p:nvSpPr>
        <p:spPr>
          <a:xfrm>
            <a:off x="4613197" y="2489720"/>
            <a:ext cx="1428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46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9E801D-1726-46B1-8FAD-9815EBCB6178}"/>
              </a:ext>
            </a:extLst>
          </p:cNvPr>
          <p:cNvSpPr txBox="1"/>
          <p:nvPr/>
        </p:nvSpPr>
        <p:spPr>
          <a:xfrm>
            <a:off x="388542" y="2449959"/>
            <a:ext cx="22829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[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출처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] </a:t>
            </a:r>
            <a:r>
              <a:rPr lang="ko-KR" altLang="en-US" sz="10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한국글로벌의약산업협회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(KRPIA)</a:t>
            </a:r>
            <a:endParaRPr lang="ko-KR" altLang="en-US" sz="1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5B5779-74C3-411D-94AD-9161E0A210AC}"/>
              </a:ext>
            </a:extLst>
          </p:cNvPr>
          <p:cNvSpPr txBox="1"/>
          <p:nvPr/>
        </p:nvSpPr>
        <p:spPr>
          <a:xfrm>
            <a:off x="10191459" y="4005123"/>
            <a:ext cx="1640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 smtClean="0"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4</a:t>
            </a:r>
            <a:r>
              <a:rPr lang="ko-KR" altLang="en-US" sz="1400" dirty="0" smtClean="0"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년을 어떻게 기다려</a:t>
            </a:r>
            <a:r>
              <a:rPr lang="en-US" altLang="ko-KR" sz="1400" dirty="0" smtClean="0">
                <a:latin typeface="배달의민족 을지로체 TTF" panose="020B0600000101010101" pitchFamily="50" charset="-127"/>
                <a:ea typeface="배달의민족 을지로체 TTF" panose="020B0600000101010101" pitchFamily="50" charset="-127"/>
              </a:rPr>
              <a:t>!</a:t>
            </a:r>
            <a:endParaRPr lang="ko-KR" altLang="en-US" sz="1400" dirty="0">
              <a:latin typeface="배달의민족 을지로체 TTF" panose="020B0600000101010101" pitchFamily="50" charset="-127"/>
              <a:ea typeface="배달의민족 을지로체 TTF" panose="020B0600000101010101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F62256-7F7D-4A79-9DED-6096B7D01989}"/>
              </a:ext>
            </a:extLst>
          </p:cNvPr>
          <p:cNvSpPr txBox="1"/>
          <p:nvPr/>
        </p:nvSpPr>
        <p:spPr>
          <a:xfrm>
            <a:off x="490419" y="3304107"/>
            <a:ext cx="4020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독일은 급여화까지  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년도 안 걸리는 반면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</a:t>
            </a:r>
          </a:p>
          <a:p>
            <a:pPr algn="r"/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우리나라는 급여화까지 평균 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4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년 소요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B3B90B-7F1E-48D3-B9B5-C4D8A7BAE9C4}"/>
              </a:ext>
            </a:extLst>
          </p:cNvPr>
          <p:cNvSpPr txBox="1"/>
          <p:nvPr/>
        </p:nvSpPr>
        <p:spPr>
          <a:xfrm>
            <a:off x="4805808" y="3102455"/>
            <a:ext cx="1071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약 </a:t>
            </a:r>
            <a:r>
              <a:rPr lang="en-US" altLang="ko-KR" sz="32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4</a:t>
            </a:r>
            <a:r>
              <a:rPr lang="ko-KR" altLang="en-US" sz="20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년</a:t>
            </a:r>
            <a:r>
              <a: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0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5E8B2A9D-71F3-42D2-BC53-198DD5BB05A4}"/>
              </a:ext>
            </a:extLst>
          </p:cNvPr>
          <p:cNvCxnSpPr/>
          <p:nvPr/>
        </p:nvCxnSpPr>
        <p:spPr>
          <a:xfrm>
            <a:off x="6612543" y="1738200"/>
            <a:ext cx="0" cy="4548446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953E3CE-D23F-42D6-965E-CDFE8313D6E4}"/>
              </a:ext>
            </a:extLst>
          </p:cNvPr>
          <p:cNvSpPr txBox="1"/>
          <p:nvPr/>
        </p:nvSpPr>
        <p:spPr>
          <a:xfrm>
            <a:off x="6754661" y="1660371"/>
            <a:ext cx="491993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국내 급여 </a:t>
            </a:r>
            <a:r>
              <a:rPr lang="ko-KR" altLang="en-US" sz="2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치료화</a:t>
            </a:r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되기 전엔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</a:p>
          <a:p>
            <a:pPr algn="ctr"/>
            <a:r>
              <a:rPr lang="ko-KR" altLang="en-US" sz="40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무조건 비급여</a:t>
            </a:r>
            <a:r>
              <a:rPr lang="ko-KR" altLang="en-US" sz="4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적용 중</a:t>
            </a:r>
            <a:r>
              <a:rPr lang="en-US" altLang="ko-KR" sz="4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en-US" altLang="ko-KR" sz="3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A6A3397E-0733-427D-84EF-606AF26A8902}"/>
              </a:ext>
            </a:extLst>
          </p:cNvPr>
          <p:cNvSpPr/>
          <p:nvPr/>
        </p:nvSpPr>
        <p:spPr>
          <a:xfrm>
            <a:off x="6834696" y="2866981"/>
            <a:ext cx="4801554" cy="102762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3A8AC0-559C-444E-8520-2A09B1FE9107}"/>
              </a:ext>
            </a:extLst>
          </p:cNvPr>
          <p:cNvSpPr txBox="1"/>
          <p:nvPr/>
        </p:nvSpPr>
        <p:spPr>
          <a:xfrm>
            <a:off x="6926715" y="3065320"/>
            <a:ext cx="467467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5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</a:t>
            </a:r>
            <a:r>
              <a:rPr lang="en-US" altLang="ko-KR" sz="35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= </a:t>
            </a:r>
            <a:r>
              <a:rPr lang="en-US" altLang="ko-KR" sz="35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100</a:t>
            </a:r>
            <a:r>
              <a:rPr lang="en-US" altLang="ko-KR" sz="2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%</a:t>
            </a:r>
            <a:r>
              <a:rPr lang="en-US" altLang="ko-KR" sz="35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35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본인부담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3085CE-227A-4F93-B700-5839868E975B}"/>
              </a:ext>
            </a:extLst>
          </p:cNvPr>
          <p:cNvSpPr txBox="1"/>
          <p:nvPr/>
        </p:nvSpPr>
        <p:spPr>
          <a:xfrm>
            <a:off x="6926715" y="4068763"/>
            <a:ext cx="398057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너</a:t>
            </a:r>
            <a:r>
              <a:rPr lang="en-US" altLang="ko-KR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~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무 효과 좋은</a:t>
            </a:r>
            <a:endParaRPr lang="en-US" altLang="ko-KR" sz="2400" dirty="0" smtClean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신약으로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치료하면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en-US" altLang="ko-KR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3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명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중 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명이 완치 되는데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본인부담 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100%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감당불가로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못 쓰는 환자가 너무 많습니다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..</a:t>
            </a:r>
            <a:endParaRPr lang="ko-KR" altLang="en-US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0C3CA72-60C0-4A2C-B32E-F5EE0213CE88}"/>
              </a:ext>
            </a:extLst>
          </p:cNvPr>
          <p:cNvSpPr txBox="1"/>
          <p:nvPr/>
        </p:nvSpPr>
        <p:spPr>
          <a:xfrm>
            <a:off x="450275" y="1538145"/>
            <a:ext cx="508344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참고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 </a:t>
            </a:r>
            <a:r>
              <a:rPr lang="ko-KR" altLang="en-US" sz="7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머니투데이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| </a:t>
            </a:r>
            <a:r>
              <a:rPr lang="ko-KR" altLang="en-US" sz="7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홍효진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기자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박미주 기자 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| &lt; 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한국 암 환자는 기회도 없다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? “3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명 중 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명 완치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” </a:t>
            </a:r>
            <a:r>
              <a:rPr lang="ko-KR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치료법 못 쓰는 이유 </a:t>
            </a:r>
            <a:r>
              <a:rPr lang="en-US" altLang="ko-KR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&gt; | 2025.05.16</a:t>
            </a:r>
            <a:endParaRPr lang="ko-KR" altLang="en-US" sz="7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6096">
            <a:off x="10564932" y="4296894"/>
            <a:ext cx="1080045" cy="1362330"/>
          </a:xfrm>
          <a:prstGeom prst="rect">
            <a:avLst/>
          </a:prstGeom>
        </p:spPr>
      </p:pic>
      <p:sp>
        <p:nvSpPr>
          <p:cNvPr id="29" name="직사각형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80" y="1228176"/>
            <a:ext cx="5822665" cy="469392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84369" y="2038324"/>
            <a:ext cx="5250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err="1" smtClean="0"/>
              <a:t>건보</a:t>
            </a:r>
            <a:r>
              <a:rPr lang="ko-KR" altLang="en-US" sz="3200" dirty="0" smtClean="0"/>
              <a:t> 재정 올해부터 적자 예상</a:t>
            </a:r>
            <a:r>
              <a:rPr lang="en-US" altLang="ko-KR" sz="3200" dirty="0" smtClean="0"/>
              <a:t>..</a:t>
            </a:r>
            <a:endParaRPr lang="ko-KR" altLang="en-US" sz="3200" dirty="0"/>
          </a:p>
        </p:txBody>
      </p:sp>
      <p:grpSp>
        <p:nvGrpSpPr>
          <p:cNvPr id="34" name="그룹 33"/>
          <p:cNvGrpSpPr/>
          <p:nvPr/>
        </p:nvGrpSpPr>
        <p:grpSpPr>
          <a:xfrm>
            <a:off x="737263" y="2734128"/>
            <a:ext cx="5325405" cy="76200"/>
            <a:chOff x="1354743" y="2743051"/>
            <a:chExt cx="9434281" cy="76200"/>
          </a:xfrm>
        </p:grpSpPr>
        <p:cxnSp>
          <p:nvCxnSpPr>
            <p:cNvPr id="35" name="직선 연결선 34"/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4638132" y="2843663"/>
            <a:ext cx="14654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8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한의신문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2025.08.21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grpSp>
        <p:nvGrpSpPr>
          <p:cNvPr id="38" name="그룹 37"/>
          <p:cNvGrpSpPr/>
          <p:nvPr/>
        </p:nvGrpSpPr>
        <p:grpSpPr>
          <a:xfrm flipV="1">
            <a:off x="737263" y="1821514"/>
            <a:ext cx="5325405" cy="76200"/>
            <a:chOff x="1354743" y="2743051"/>
            <a:chExt cx="9434281" cy="76200"/>
          </a:xfrm>
        </p:grpSpPr>
        <p:cxnSp>
          <p:nvCxnSpPr>
            <p:cNvPr id="39" name="직선 연결선 38"/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/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2A2A5092-9F82-6E48-987B-559F442139DF}"/>
              </a:ext>
            </a:extLst>
          </p:cNvPr>
          <p:cNvSpPr txBox="1"/>
          <p:nvPr/>
        </p:nvSpPr>
        <p:spPr>
          <a:xfrm>
            <a:off x="631698" y="3549803"/>
            <a:ext cx="2968855" cy="1728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보험 재정 수반되는 의료개혁 여파</a:t>
            </a:r>
            <a:r>
              <a:rPr lang="en-US" altLang="ko-KR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‘</a:t>
            </a: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필수의료 중심’ 정책 전환 </a:t>
            </a:r>
            <a:r>
              <a:rPr lang="ko-KR" altLang="en-US" sz="1550" b="0" i="0" dirty="0" smtClean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전망</a:t>
            </a:r>
            <a:r>
              <a:rPr lang="en-US" altLang="ko-KR" sz="1550" b="0" i="0" dirty="0" smtClean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..</a:t>
            </a: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/>
            </a:r>
            <a:b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</a:b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건강보험 수입 </a:t>
            </a:r>
            <a:r>
              <a:rPr lang="en-US" altLang="ko-KR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2033</a:t>
            </a: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 </a:t>
            </a:r>
            <a:r>
              <a:rPr lang="en-US" altLang="ko-KR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169.1</a:t>
            </a: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조원</a:t>
            </a:r>
            <a:r>
              <a:rPr lang="en-US" altLang="ko-KR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지출 </a:t>
            </a:r>
            <a:r>
              <a:rPr lang="en-US" altLang="ko-KR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199.7</a:t>
            </a: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조원으로 지출 폭 </a:t>
            </a:r>
            <a:r>
              <a:rPr lang="ko-KR" altLang="en-US" sz="1550" b="0" i="0" dirty="0" smtClean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증가 </a:t>
            </a:r>
            <a:endParaRPr lang="en-US" altLang="ko-KR" sz="1550" b="0" i="0" dirty="0" smtClean="0">
              <a:effectLst/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ko-KR" altLang="en-US" sz="1550" b="0" i="0" dirty="0" smtClean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국회예산정책처</a:t>
            </a:r>
            <a:r>
              <a:rPr lang="en-US" altLang="ko-KR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‘2025 </a:t>
            </a: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대한민국 </a:t>
            </a:r>
            <a:r>
              <a:rPr lang="ko-KR" altLang="en-US" sz="1550" b="0" i="0" dirty="0" smtClean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사회보험</a:t>
            </a:r>
            <a:r>
              <a:rPr lang="ko-KR" altLang="en-US" sz="1550" b="0" i="0" dirty="0"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’ 보고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33" y="3123047"/>
            <a:ext cx="2443500" cy="2186681"/>
          </a:xfrm>
          <a:prstGeom prst="rect">
            <a:avLst/>
          </a:prstGeom>
          <a:ln>
            <a:solidFill>
              <a:srgbClr val="CFC7C7"/>
            </a:solidFill>
          </a:ln>
        </p:spPr>
      </p:pic>
      <p:sp>
        <p:nvSpPr>
          <p:cNvPr id="42" name="오각형 41"/>
          <p:cNvSpPr/>
          <p:nvPr/>
        </p:nvSpPr>
        <p:spPr>
          <a:xfrm flipH="1">
            <a:off x="6008310" y="2362797"/>
            <a:ext cx="5888683" cy="1385893"/>
          </a:xfrm>
          <a:prstGeom prst="homePlate">
            <a:avLst>
              <a:gd name="adj" fmla="val 3696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FD539D-B906-D0F3-879A-FEAB4277AD04}"/>
              </a:ext>
            </a:extLst>
          </p:cNvPr>
          <p:cNvSpPr txBox="1"/>
          <p:nvPr/>
        </p:nvSpPr>
        <p:spPr>
          <a:xfrm>
            <a:off x="6463815" y="2679216"/>
            <a:ext cx="5337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 smtClean="0">
                <a:solidFill>
                  <a:schemeClr val="bg1"/>
                </a:solidFill>
              </a:rPr>
              <a:t>건강보험</a:t>
            </a:r>
            <a:r>
              <a:rPr lang="ko-KR" altLang="en-US" sz="4800" dirty="0" smtClean="0">
                <a:solidFill>
                  <a:srgbClr val="FFFF00"/>
                </a:solidFill>
              </a:rPr>
              <a:t> 재정 </a:t>
            </a:r>
            <a:r>
              <a:rPr lang="ko-KR" altLang="en-US" sz="4800" dirty="0">
                <a:solidFill>
                  <a:srgbClr val="FFFF00"/>
                </a:solidFill>
              </a:rPr>
              <a:t>악화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47" name="오각형 46"/>
          <p:cNvSpPr/>
          <p:nvPr/>
        </p:nvSpPr>
        <p:spPr>
          <a:xfrm flipH="1">
            <a:off x="6008310" y="3800979"/>
            <a:ext cx="5888683" cy="1385893"/>
          </a:xfrm>
          <a:prstGeom prst="homePlate">
            <a:avLst>
              <a:gd name="adj" fmla="val 36960"/>
            </a:avLst>
          </a:prstGeom>
          <a:solidFill>
            <a:srgbClr val="EF206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E8691CB-9F73-C392-6AD3-FAF55566D872}"/>
              </a:ext>
            </a:extLst>
          </p:cNvPr>
          <p:cNvSpPr txBox="1"/>
          <p:nvPr/>
        </p:nvSpPr>
        <p:spPr>
          <a:xfrm>
            <a:off x="6768448" y="3962704"/>
            <a:ext cx="485196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급여항목 조정</a:t>
            </a:r>
            <a:r>
              <a:rPr lang="en-US" altLang="ko-KR" sz="2400" dirty="0">
                <a:solidFill>
                  <a:schemeClr val="bg1"/>
                </a:solidFill>
              </a:rPr>
              <a:t>, </a:t>
            </a:r>
            <a:r>
              <a:rPr lang="ko-KR" altLang="en-US" sz="2400" dirty="0">
                <a:solidFill>
                  <a:schemeClr val="bg1"/>
                </a:solidFill>
              </a:rPr>
              <a:t>비급여 관리 강화 등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ko-KR" altLang="en-US" sz="4400" dirty="0" smtClean="0">
                <a:solidFill>
                  <a:schemeClr val="bg1"/>
                </a:solidFill>
              </a:rPr>
              <a:t>   급여화 가능성</a:t>
            </a:r>
            <a:endParaRPr lang="ko-KR" altLang="en-US" sz="4400" dirty="0">
              <a:solidFill>
                <a:schemeClr val="bg1"/>
              </a:solidFill>
            </a:endParaRPr>
          </a:p>
        </p:txBody>
      </p:sp>
      <p:sp>
        <p:nvSpPr>
          <p:cNvPr id="48" name="위쪽 화살표 47"/>
          <p:cNvSpPr/>
          <p:nvPr/>
        </p:nvSpPr>
        <p:spPr>
          <a:xfrm flipV="1">
            <a:off x="10563498" y="4444863"/>
            <a:ext cx="702492" cy="555533"/>
          </a:xfrm>
          <a:prstGeom prst="up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21113" y="3125891"/>
            <a:ext cx="158247" cy="37568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870742" y="3142496"/>
            <a:ext cx="2698175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850" dirty="0" smtClean="0">
                <a:solidFill>
                  <a:schemeClr val="bg2">
                    <a:lumMod val="10000"/>
                  </a:schemeClr>
                </a:solidFill>
              </a:rPr>
              <a:t>2028</a:t>
            </a:r>
            <a:r>
              <a:rPr lang="ko-KR" altLang="en-US" sz="1850" dirty="0" smtClean="0">
                <a:solidFill>
                  <a:schemeClr val="bg2">
                    <a:lumMod val="10000"/>
                  </a:schemeClr>
                </a:solidFill>
              </a:rPr>
              <a:t>년 누적 준비금 소진</a:t>
            </a:r>
            <a:endParaRPr lang="ko-KR" altLang="en-US" sz="185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26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콩그레츄</a:t>
            </a:r>
            <a:r>
              <a:rPr lang="en-US" altLang="ko-KR" dirty="0" smtClean="0"/>
              <a:t>~</a:t>
            </a:r>
            <a:r>
              <a:rPr lang="ko-KR" altLang="en-US" dirty="0" err="1" smtClean="0"/>
              <a:t>레이션</a:t>
            </a:r>
            <a:r>
              <a:rPr lang="en-US" altLang="ko-KR" dirty="0" smtClean="0"/>
              <a:t>! </a:t>
            </a:r>
            <a:r>
              <a:rPr lang="ko-KR" altLang="en-US" dirty="0" smtClean="0"/>
              <a:t>흥국화재 </a:t>
            </a:r>
            <a:r>
              <a:rPr lang="ko-KR" altLang="en-US" dirty="0" err="1" smtClean="0"/>
              <a:t>역대급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기네스</a:t>
            </a:r>
            <a:r>
              <a:rPr lang="ko-KR" altLang="en-US" dirty="0" smtClean="0"/>
              <a:t> 실적 달성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8" b="49496"/>
          <a:stretch/>
        </p:blipFill>
        <p:spPr>
          <a:xfrm>
            <a:off x="277586" y="1384300"/>
            <a:ext cx="11647714" cy="5075494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3" name="그룹 22"/>
          <p:cNvGrpSpPr/>
          <p:nvPr/>
        </p:nvGrpSpPr>
        <p:grpSpPr>
          <a:xfrm>
            <a:off x="4566566" y="1370915"/>
            <a:ext cx="3193174" cy="3318513"/>
            <a:chOff x="4241222" y="2177694"/>
            <a:chExt cx="3863740" cy="4015400"/>
          </a:xfrm>
        </p:grpSpPr>
        <p:sp>
          <p:nvSpPr>
            <p:cNvPr id="20" name="자유형 19"/>
            <p:cNvSpPr/>
            <p:nvPr/>
          </p:nvSpPr>
          <p:spPr>
            <a:xfrm>
              <a:off x="5220845" y="5548584"/>
              <a:ext cx="1839421" cy="644510"/>
            </a:xfrm>
            <a:custGeom>
              <a:avLst/>
              <a:gdLst>
                <a:gd name="connsiteX0" fmla="*/ 463512 w 1839421"/>
                <a:gd name="connsiteY0" fmla="*/ 0 h 644510"/>
                <a:gd name="connsiteX1" fmla="*/ 1370254 w 1839421"/>
                <a:gd name="connsiteY1" fmla="*/ 0 h 644510"/>
                <a:gd name="connsiteX2" fmla="*/ 1453912 w 1839421"/>
                <a:gd name="connsiteY2" fmla="*/ 83658 h 644510"/>
                <a:gd name="connsiteX3" fmla="*/ 1453912 w 1839421"/>
                <a:gd name="connsiteY3" fmla="*/ 460352 h 644510"/>
                <a:gd name="connsiteX4" fmla="*/ 1839421 w 1839421"/>
                <a:gd name="connsiteY4" fmla="*/ 460352 h 644510"/>
                <a:gd name="connsiteX5" fmla="*/ 1839421 w 1839421"/>
                <a:gd name="connsiteY5" fmla="*/ 644510 h 644510"/>
                <a:gd name="connsiteX6" fmla="*/ 0 w 1839421"/>
                <a:gd name="connsiteY6" fmla="*/ 644510 h 644510"/>
                <a:gd name="connsiteX7" fmla="*/ 0 w 1839421"/>
                <a:gd name="connsiteY7" fmla="*/ 460352 h 644510"/>
                <a:gd name="connsiteX8" fmla="*/ 379854 w 1839421"/>
                <a:gd name="connsiteY8" fmla="*/ 460352 h 644510"/>
                <a:gd name="connsiteX9" fmla="*/ 379854 w 1839421"/>
                <a:gd name="connsiteY9" fmla="*/ 83658 h 644510"/>
                <a:gd name="connsiteX10" fmla="*/ 463512 w 1839421"/>
                <a:gd name="connsiteY10" fmla="*/ 0 h 64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9421" h="644510">
                  <a:moveTo>
                    <a:pt x="463512" y="0"/>
                  </a:moveTo>
                  <a:lnTo>
                    <a:pt x="1370254" y="0"/>
                  </a:lnTo>
                  <a:cubicBezTo>
                    <a:pt x="1416457" y="0"/>
                    <a:pt x="1453912" y="37455"/>
                    <a:pt x="1453912" y="83658"/>
                  </a:cubicBezTo>
                  <a:lnTo>
                    <a:pt x="1453912" y="460352"/>
                  </a:lnTo>
                  <a:lnTo>
                    <a:pt x="1839421" y="460352"/>
                  </a:lnTo>
                  <a:lnTo>
                    <a:pt x="1839421" y="644510"/>
                  </a:lnTo>
                  <a:lnTo>
                    <a:pt x="0" y="644510"/>
                  </a:lnTo>
                  <a:lnTo>
                    <a:pt x="0" y="460352"/>
                  </a:lnTo>
                  <a:lnTo>
                    <a:pt x="379854" y="460352"/>
                  </a:lnTo>
                  <a:lnTo>
                    <a:pt x="379854" y="83658"/>
                  </a:lnTo>
                  <a:cubicBezTo>
                    <a:pt x="379854" y="37455"/>
                    <a:pt x="417309" y="0"/>
                    <a:pt x="463512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8A4726"/>
                </a:gs>
                <a:gs pos="99000">
                  <a:srgbClr val="5B2F19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5803174" y="5721774"/>
              <a:ext cx="654595" cy="257159"/>
            </a:xfrm>
            <a:prstGeom prst="round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99000">
                  <a:srgbClr val="EDA900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1222" y="2177694"/>
              <a:ext cx="3863740" cy="38637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2" name="직사각형 21"/>
          <p:cNvSpPr/>
          <p:nvPr/>
        </p:nvSpPr>
        <p:spPr>
          <a:xfrm>
            <a:off x="278296" y="3548268"/>
            <a:ext cx="11647004" cy="1092933"/>
          </a:xfrm>
          <a:prstGeom prst="rect">
            <a:avLst/>
          </a:prstGeom>
          <a:solidFill>
            <a:srgbClr val="EF2065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smtClean="0">
                <a:solidFill>
                  <a:schemeClr val="bg1"/>
                </a:solidFill>
              </a:rPr>
              <a:t>             흥국화재</a:t>
            </a:r>
            <a:endParaRPr lang="ko-KR" altLang="en-US" sz="6000" dirty="0">
              <a:solidFill>
                <a:schemeClr val="bg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78296" y="4642490"/>
            <a:ext cx="11647004" cy="1457918"/>
          </a:xfrm>
          <a:prstGeom prst="rect">
            <a:avLst/>
          </a:pr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400" i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078567" y="1371599"/>
            <a:ext cx="9540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solidFill>
                  <a:schemeClr val="bg1"/>
                </a:solidFill>
              </a:rPr>
              <a:t>※ 9</a:t>
            </a:r>
            <a:r>
              <a:rPr lang="ko-KR" altLang="en-US" sz="1100" dirty="0" smtClean="0">
                <a:solidFill>
                  <a:schemeClr val="bg1"/>
                </a:solidFill>
              </a:rPr>
              <a:t>월 기준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057611" y="4800623"/>
            <a:ext cx="62311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1"/>
                </a:solidFill>
              </a:rPr>
              <a:t>역대 </a:t>
            </a:r>
            <a:r>
              <a:rPr lang="ko-KR" altLang="en-US" sz="3600" dirty="0">
                <a:solidFill>
                  <a:srgbClr val="FFFF00"/>
                </a:solidFill>
              </a:rPr>
              <a:t>최대 실적 </a:t>
            </a:r>
            <a:r>
              <a:rPr lang="en-US" altLang="ko-KR" sz="3600" dirty="0" smtClean="0">
                <a:solidFill>
                  <a:srgbClr val="FFFF00"/>
                </a:solidFill>
              </a:rPr>
              <a:t>35</a:t>
            </a:r>
            <a:r>
              <a:rPr lang="ko-KR" altLang="en-US" sz="3600" dirty="0" smtClean="0">
                <a:solidFill>
                  <a:srgbClr val="FFFF00"/>
                </a:solidFill>
              </a:rPr>
              <a:t>억 </a:t>
            </a:r>
            <a:r>
              <a:rPr lang="ko-KR" altLang="en-US" sz="3600" dirty="0">
                <a:solidFill>
                  <a:schemeClr val="bg1"/>
                </a:solidFill>
              </a:rPr>
              <a:t>달성</a:t>
            </a:r>
            <a:r>
              <a:rPr lang="en-US" altLang="ko-KR" sz="3600" i="1" dirty="0" smtClean="0">
                <a:solidFill>
                  <a:schemeClr val="bg1"/>
                </a:solidFill>
              </a:rPr>
              <a:t>!</a:t>
            </a:r>
          </a:p>
          <a:p>
            <a:pPr algn="ctr"/>
            <a:r>
              <a:rPr lang="en-US" altLang="ko-KR" sz="3600" dirty="0" smtClean="0">
                <a:solidFill>
                  <a:schemeClr val="bg1"/>
                </a:solidFill>
              </a:rPr>
              <a:t>GA TM</a:t>
            </a:r>
            <a:r>
              <a:rPr lang="ko-KR" altLang="en-US" sz="3600" dirty="0" smtClean="0">
                <a:solidFill>
                  <a:schemeClr val="bg1"/>
                </a:solidFill>
              </a:rPr>
              <a:t>채널 </a:t>
            </a:r>
            <a:r>
              <a:rPr lang="ko-KR" altLang="en-US" sz="3600" dirty="0" smtClean="0">
                <a:solidFill>
                  <a:srgbClr val="FFFF00"/>
                </a:solidFill>
              </a:rPr>
              <a:t>점유율 </a:t>
            </a:r>
            <a:r>
              <a:rPr lang="en-US" altLang="ko-KR" sz="3600" dirty="0" smtClean="0">
                <a:solidFill>
                  <a:srgbClr val="FFFF00"/>
                </a:solidFill>
              </a:rPr>
              <a:t>1</a:t>
            </a:r>
            <a:r>
              <a:rPr lang="ko-KR" altLang="en-US" sz="3600" dirty="0" smtClean="0">
                <a:solidFill>
                  <a:srgbClr val="FFFF00"/>
                </a:solidFill>
              </a:rPr>
              <a:t>위 </a:t>
            </a:r>
            <a:r>
              <a:rPr lang="ko-KR" altLang="en-US" sz="3600" dirty="0" smtClean="0">
                <a:solidFill>
                  <a:schemeClr val="bg1"/>
                </a:solidFill>
              </a:rPr>
              <a:t>첫 달성</a:t>
            </a:r>
            <a:r>
              <a:rPr lang="en-US" altLang="ko-KR" sz="3600" i="1" dirty="0" smtClean="0">
                <a:solidFill>
                  <a:schemeClr val="bg1"/>
                </a:solidFill>
              </a:rPr>
              <a:t>!</a:t>
            </a:r>
            <a:endParaRPr lang="ko-KR" altLang="en-US" sz="3600" i="1" dirty="0">
              <a:solidFill>
                <a:schemeClr val="bg1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357910" y="3666247"/>
            <a:ext cx="2390197" cy="865222"/>
          </a:xfrm>
          <a:prstGeom prst="roundRect">
            <a:avLst>
              <a:gd name="adj" fmla="val 34097"/>
            </a:avLst>
          </a:prstGeom>
          <a:solidFill>
            <a:srgbClr val="FFC000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bg1"/>
                </a:solidFill>
              </a:rPr>
              <a:t>경축</a:t>
            </a:r>
            <a:r>
              <a:rPr lang="en-US" altLang="ko-KR" sz="4800" dirty="0" smtClean="0">
                <a:solidFill>
                  <a:schemeClr val="bg1"/>
                </a:solidFill>
              </a:rPr>
              <a:t>!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6971562" y="5911785"/>
            <a:ext cx="2283408" cy="585464"/>
            <a:chOff x="12527536" y="2910169"/>
            <a:chExt cx="2283408" cy="5854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5DADA0C-5795-4DB3-98AB-273E4F8BDECB}"/>
                </a:ext>
              </a:extLst>
            </p:cNvPr>
            <p:cNvSpPr txBox="1"/>
            <p:nvPr/>
          </p:nvSpPr>
          <p:spPr>
            <a:xfrm>
              <a:off x="12537565" y="2910858"/>
              <a:ext cx="22733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200" dirty="0" smtClean="0">
                  <a:ln w="117475">
                    <a:gradFill flip="none" rotWithShape="1">
                      <a:gsLst>
                        <a:gs pos="0">
                          <a:srgbClr val="EDA900"/>
                        </a:gs>
                        <a:gs pos="100000">
                          <a:schemeClr val="accent4">
                            <a:lumMod val="5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ln>
                  <a:solidFill>
                    <a:schemeClr val="bg1"/>
                  </a:solidFill>
                </a:rPr>
                <a:t>점유율 </a:t>
              </a:r>
              <a:r>
                <a:rPr lang="en-US" altLang="ko-KR" sz="3200" dirty="0" smtClean="0">
                  <a:ln w="117475">
                    <a:gradFill flip="none" rotWithShape="1">
                      <a:gsLst>
                        <a:gs pos="0">
                          <a:srgbClr val="EDA900"/>
                        </a:gs>
                        <a:gs pos="100000">
                          <a:schemeClr val="accent4">
                            <a:lumMod val="5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ln>
                  <a:solidFill>
                    <a:schemeClr val="bg1"/>
                  </a:solidFill>
                </a:rPr>
                <a:t>35%</a:t>
              </a:r>
              <a:endParaRPr lang="en-US" altLang="ko-KR" sz="3200" dirty="0">
                <a:ln w="117475">
                  <a:gradFill flip="none" rotWithShape="1">
                    <a:gsLst>
                      <a:gs pos="0">
                        <a:srgbClr val="EDA900"/>
                      </a:gs>
                      <a:gs pos="100000">
                        <a:schemeClr val="accent4">
                          <a:lumMod val="50000"/>
                        </a:schemeClr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419930B-C5E0-49CD-8E81-D6A0DE507703}"/>
                </a:ext>
              </a:extLst>
            </p:cNvPr>
            <p:cNvSpPr txBox="1"/>
            <p:nvPr/>
          </p:nvSpPr>
          <p:spPr>
            <a:xfrm rot="21581729">
              <a:off x="12527536" y="2910169"/>
              <a:ext cx="22733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200" dirty="0" smtClean="0">
                  <a:solidFill>
                    <a:schemeClr val="bg1"/>
                  </a:solidFill>
                </a:rPr>
                <a:t>점유율 </a:t>
              </a:r>
              <a:r>
                <a:rPr lang="en-US" altLang="ko-KR" sz="3200" dirty="0" smtClean="0">
                  <a:solidFill>
                    <a:schemeClr val="bg1"/>
                  </a:solidFill>
                </a:rPr>
                <a:t>35%</a:t>
              </a:r>
              <a:endParaRPr lang="en-US" altLang="ko-KR" sz="3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63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809625" y="4600747"/>
            <a:ext cx="10534024" cy="250653"/>
          </a:xfrm>
          <a:prstGeom prst="rect">
            <a:avLst/>
          </a:prstGeom>
          <a:solidFill>
            <a:srgbClr val="F7E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200" dirty="0" smtClean="0"/>
              <a:t>어떤 담보로 대비해야 할까요</a:t>
            </a:r>
            <a:r>
              <a:rPr lang="en-US" altLang="ko-KR" sz="3200" dirty="0" smtClean="0"/>
              <a:t>? </a:t>
            </a:r>
            <a:r>
              <a:rPr lang="ko-KR" altLang="en-US" sz="3200" dirty="0" smtClean="0"/>
              <a:t>바로 흥국화재 두 가지 담보로</a:t>
            </a:r>
            <a:r>
              <a:rPr lang="en-US" altLang="ko-KR" sz="3200" dirty="0" smtClean="0"/>
              <a:t>^^</a:t>
            </a:r>
            <a:endParaRPr lang="ko-KR" altLang="en-US" sz="32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48366" y="1858556"/>
            <a:ext cx="5156200" cy="2002244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69666" y="1858556"/>
            <a:ext cx="5156200" cy="200224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66149" y="2247355"/>
            <a:ext cx="515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 smtClean="0">
                <a:solidFill>
                  <a:schemeClr val="bg1"/>
                </a:solidFill>
              </a:rPr>
              <a:t>비급여 </a:t>
            </a:r>
            <a:r>
              <a:rPr lang="en-US" altLang="ko-KR" sz="4800" dirty="0" smtClean="0">
                <a:solidFill>
                  <a:srgbClr val="FFFF00"/>
                </a:solidFill>
              </a:rPr>
              <a:t>10</a:t>
            </a:r>
            <a:r>
              <a:rPr lang="ko-KR" altLang="en-US" sz="4800" dirty="0" smtClean="0">
                <a:solidFill>
                  <a:srgbClr val="FFFF00"/>
                </a:solidFill>
              </a:rPr>
              <a:t>억 </a:t>
            </a:r>
            <a:r>
              <a:rPr lang="ko-KR" altLang="en-US" sz="4800" dirty="0" smtClean="0">
                <a:solidFill>
                  <a:schemeClr val="bg1"/>
                </a:solidFill>
              </a:rPr>
              <a:t>통장</a:t>
            </a:r>
            <a:endParaRPr lang="en-US" altLang="ko-KR" sz="48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2400" dirty="0" smtClean="0">
                <a:solidFill>
                  <a:schemeClr val="bg1"/>
                </a:solidFill>
              </a:rPr>
              <a:t>[ </a:t>
            </a:r>
            <a:r>
              <a:rPr lang="ko-KR" altLang="en-US" sz="2400" dirty="0" smtClean="0">
                <a:solidFill>
                  <a:schemeClr val="bg1"/>
                </a:solidFill>
              </a:rPr>
              <a:t>플래티넘 건강 리셋 </a:t>
            </a:r>
            <a:r>
              <a:rPr lang="ko-KR" altLang="en-US" sz="2400" dirty="0" err="1" smtClean="0">
                <a:solidFill>
                  <a:schemeClr val="bg1"/>
                </a:solidFill>
              </a:rPr>
              <a:t>월렛</a:t>
            </a:r>
            <a:r>
              <a:rPr lang="ko-KR" altLang="en-US" sz="2400" dirty="0" smtClean="0">
                <a:solidFill>
                  <a:schemeClr val="bg1"/>
                </a:solidFill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</a:rPr>
              <a:t>]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7449" y="2247355"/>
            <a:ext cx="515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 smtClean="0">
                <a:solidFill>
                  <a:srgbClr val="FFFF00"/>
                </a:solidFill>
              </a:rPr>
              <a:t>암 </a:t>
            </a:r>
            <a:r>
              <a:rPr lang="ko-KR" altLang="en-US" sz="4800" dirty="0" err="1" smtClean="0">
                <a:solidFill>
                  <a:srgbClr val="FFFF00"/>
                </a:solidFill>
              </a:rPr>
              <a:t>주</a:t>
            </a:r>
            <a:r>
              <a:rPr lang="ko-KR" altLang="en-US" sz="4800" dirty="0" err="1" smtClean="0">
                <a:solidFill>
                  <a:schemeClr val="bg1"/>
                </a:solidFill>
              </a:rPr>
              <a:t>요</a:t>
            </a:r>
            <a:r>
              <a:rPr lang="ko-KR" altLang="en-US" sz="4800" dirty="0" err="1" smtClean="0">
                <a:solidFill>
                  <a:srgbClr val="FFFF00"/>
                </a:solidFill>
              </a:rPr>
              <a:t>치</a:t>
            </a:r>
            <a:r>
              <a:rPr lang="ko-KR" altLang="en-US" sz="4800" dirty="0" err="1" smtClean="0">
                <a:solidFill>
                  <a:schemeClr val="bg1"/>
                </a:solidFill>
              </a:rPr>
              <a:t>료비</a:t>
            </a:r>
            <a:endParaRPr lang="en-US" altLang="ko-KR" sz="48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2400" dirty="0" smtClean="0">
                <a:solidFill>
                  <a:schemeClr val="bg1"/>
                </a:solidFill>
              </a:rPr>
              <a:t>[ </a:t>
            </a:r>
            <a:r>
              <a:rPr lang="ko-KR" altLang="en-US" sz="2400" dirty="0" smtClean="0">
                <a:solidFill>
                  <a:schemeClr val="bg1"/>
                </a:solidFill>
              </a:rPr>
              <a:t>모든 병원</a:t>
            </a:r>
            <a:r>
              <a:rPr lang="en-US" altLang="ko-KR" sz="2400" dirty="0" smtClean="0">
                <a:solidFill>
                  <a:schemeClr val="bg1"/>
                </a:solidFill>
              </a:rPr>
              <a:t>·</a:t>
            </a:r>
            <a:r>
              <a:rPr lang="ko-KR" altLang="en-US" sz="2400" dirty="0" smtClean="0">
                <a:solidFill>
                  <a:schemeClr val="bg1"/>
                </a:solidFill>
              </a:rPr>
              <a:t>상급 종합</a:t>
            </a:r>
            <a:r>
              <a:rPr lang="en-US" altLang="ko-KR" sz="2400" dirty="0" smtClean="0">
                <a:solidFill>
                  <a:schemeClr val="bg1"/>
                </a:solidFill>
              </a:rPr>
              <a:t>·</a:t>
            </a:r>
            <a:r>
              <a:rPr lang="ko-KR" altLang="en-US" sz="2400" dirty="0" smtClean="0">
                <a:solidFill>
                  <a:schemeClr val="bg1"/>
                </a:solidFill>
              </a:rPr>
              <a:t>비급여 </a:t>
            </a:r>
            <a:r>
              <a:rPr lang="en-US" altLang="ko-KR" sz="2400" dirty="0" smtClean="0">
                <a:solidFill>
                  <a:schemeClr val="bg1"/>
                </a:solidFill>
              </a:rPr>
              <a:t>]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47"/>
          <a:stretch/>
        </p:blipFill>
        <p:spPr>
          <a:xfrm>
            <a:off x="4644945" y="3115620"/>
            <a:ext cx="2962025" cy="267910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09625" y="4246804"/>
            <a:ext cx="4466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err="1" smtClean="0"/>
              <a:t>흥국화재가</a:t>
            </a:r>
            <a:r>
              <a:rPr lang="ko-KR" altLang="en-US" sz="4000" dirty="0" smtClean="0"/>
              <a:t> 제일로</a:t>
            </a:r>
            <a:endParaRPr lang="en-US" altLang="ko-KR" sz="40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7642938" y="4246804"/>
            <a:ext cx="4466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/>
              <a:t>잘하는 두 가지로</a:t>
            </a:r>
            <a:r>
              <a:rPr lang="en-US" altLang="ko-KR" sz="4000" dirty="0" smtClean="0"/>
              <a:t>!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989C68-8EFB-4752-8AC0-B6833ABDA7E6}"/>
              </a:ext>
            </a:extLst>
          </p:cNvPr>
          <p:cNvSpPr txBox="1"/>
          <p:nvPr/>
        </p:nvSpPr>
        <p:spPr>
          <a:xfrm>
            <a:off x="956612" y="5245978"/>
            <a:ext cx="102787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6000" dirty="0" smtClean="0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치료 완벽하게 대비 가능</a:t>
            </a:r>
            <a:r>
              <a:rPr lang="en-US" altLang="ko-KR" sz="6000" dirty="0" smtClean="0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6000" dirty="0">
              <a:ln w="139700">
                <a:solidFill>
                  <a:schemeClr val="tx1">
                    <a:lumMod val="95000"/>
                    <a:lumOff val="5000"/>
                  </a:schemeClr>
                </a:solidFill>
              </a:ln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010D2F-9FCE-4714-9ABD-89EFB5077B9B}"/>
              </a:ext>
            </a:extLst>
          </p:cNvPr>
          <p:cNvSpPr txBox="1"/>
          <p:nvPr/>
        </p:nvSpPr>
        <p:spPr>
          <a:xfrm>
            <a:off x="956612" y="5247658"/>
            <a:ext cx="102787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치료 </a:t>
            </a:r>
            <a:r>
              <a:rPr lang="ko-KR" altLang="en-US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완벽하게 대비 가능</a:t>
            </a:r>
            <a:r>
              <a:rPr lang="en-US" altLang="ko-KR" sz="60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60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318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400" y="571770"/>
            <a:ext cx="5956272" cy="5956272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치료 보장을 위한 흥국화재만의 첫 번째 무기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화살표: 아래쪽 59">
            <a:extLst>
              <a:ext uri="{FF2B5EF4-FFF2-40B4-BE49-F238E27FC236}">
                <a16:creationId xmlns:a16="http://schemas.microsoft.com/office/drawing/2014/main" id="{F5A83084-7464-9E57-FF28-1059FB435C08}"/>
              </a:ext>
            </a:extLst>
          </p:cNvPr>
          <p:cNvSpPr/>
          <p:nvPr/>
        </p:nvSpPr>
        <p:spPr>
          <a:xfrm rot="16200000">
            <a:off x="4259359" y="1327965"/>
            <a:ext cx="1902464" cy="8136535"/>
          </a:xfrm>
          <a:prstGeom prst="downArrow">
            <a:avLst>
              <a:gd name="adj1" fmla="val 79373"/>
              <a:gd name="adj2" fmla="val 30837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5C26CC-7A40-4181-B966-0892904D141A}"/>
              </a:ext>
            </a:extLst>
          </p:cNvPr>
          <p:cNvSpPr txBox="1"/>
          <p:nvPr/>
        </p:nvSpPr>
        <p:spPr>
          <a:xfrm>
            <a:off x="1024950" y="3032882"/>
            <a:ext cx="7165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업계 유일</a:t>
            </a:r>
            <a:r>
              <a:rPr lang="en-US" altLang="ko-KR" sz="32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 </a:t>
            </a:r>
            <a:r>
              <a:rPr lang="ko-KR" altLang="en-US" sz="32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오직 흥국화재에서만 가입 가능</a:t>
            </a:r>
            <a:endParaRPr lang="ko-KR" altLang="en-US" sz="3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290505" y="4704085"/>
            <a:ext cx="7361917" cy="1357908"/>
            <a:chOff x="1560249" y="5969001"/>
            <a:chExt cx="7543995" cy="1357908"/>
          </a:xfrm>
        </p:grpSpPr>
        <p:grpSp>
          <p:nvGrpSpPr>
            <p:cNvPr id="13" name="그룹 12"/>
            <p:cNvGrpSpPr/>
            <p:nvPr/>
          </p:nvGrpSpPr>
          <p:grpSpPr>
            <a:xfrm>
              <a:off x="1560249" y="5969001"/>
              <a:ext cx="2146134" cy="1357908"/>
              <a:chOff x="2112995" y="5864088"/>
              <a:chExt cx="2146134" cy="1567733"/>
            </a:xfrm>
          </p:grpSpPr>
          <p:sp>
            <p:nvSpPr>
              <p:cNvPr id="22" name="모서리가 둥근 직사각형 81">
                <a:extLst>
                  <a:ext uri="{FF2B5EF4-FFF2-40B4-BE49-F238E27FC236}">
                    <a16:creationId xmlns:a16="http://schemas.microsoft.com/office/drawing/2014/main" id="{A7F924C9-E73B-FFE3-51FD-3F820B6C9C1C}"/>
                  </a:ext>
                </a:extLst>
              </p:cNvPr>
              <p:cNvSpPr/>
              <p:nvPr/>
            </p:nvSpPr>
            <p:spPr>
              <a:xfrm>
                <a:off x="2112995" y="5864088"/>
                <a:ext cx="2146134" cy="156773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22B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ED8C57F-24B2-9A0C-420F-6CFB09B44AF9}"/>
                  </a:ext>
                </a:extLst>
              </p:cNvPr>
              <p:cNvSpPr txBox="1"/>
              <p:nvPr/>
            </p:nvSpPr>
            <p:spPr>
              <a:xfrm>
                <a:off x="2489191" y="6232456"/>
                <a:ext cx="13937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생존율</a:t>
                </a:r>
                <a:endParaRPr lang="en-US" altLang="ko-KR" sz="2400" dirty="0" smtClean="0"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증가</a:t>
                </a:r>
                <a:endParaRPr lang="en-US" altLang="ko-KR" sz="2400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4" name="그룹 13"/>
            <p:cNvGrpSpPr/>
            <p:nvPr/>
          </p:nvGrpSpPr>
          <p:grpSpPr>
            <a:xfrm>
              <a:off x="4259180" y="5969001"/>
              <a:ext cx="2146134" cy="1357908"/>
              <a:chOff x="4277550" y="5864088"/>
              <a:chExt cx="2146134" cy="1567733"/>
            </a:xfrm>
          </p:grpSpPr>
          <p:sp>
            <p:nvSpPr>
              <p:cNvPr id="20" name="모서리가 둥근 직사각형 84">
                <a:extLst>
                  <a:ext uri="{FF2B5EF4-FFF2-40B4-BE49-F238E27FC236}">
                    <a16:creationId xmlns:a16="http://schemas.microsoft.com/office/drawing/2014/main" id="{DDD2D6B5-47E3-0DC1-E339-387E2EDC0E5D}"/>
                  </a:ext>
                </a:extLst>
              </p:cNvPr>
              <p:cNvSpPr/>
              <p:nvPr/>
            </p:nvSpPr>
            <p:spPr>
              <a:xfrm>
                <a:off x="4277550" y="5864088"/>
                <a:ext cx="2146134" cy="156773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22B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65F7390-5506-40A9-D066-6679362C501A}"/>
                  </a:ext>
                </a:extLst>
              </p:cNvPr>
              <p:cNvSpPr txBox="1"/>
              <p:nvPr/>
            </p:nvSpPr>
            <p:spPr>
              <a:xfrm>
                <a:off x="4669089" y="6232456"/>
                <a:ext cx="13630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치료기간</a:t>
                </a:r>
                <a:endParaRPr lang="en-US" altLang="ko-KR" sz="2400" dirty="0" smtClean="0"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연장</a:t>
                </a:r>
                <a:endParaRPr lang="en-US" altLang="ko-KR" sz="2400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5" name="그룹 14"/>
            <p:cNvGrpSpPr/>
            <p:nvPr/>
          </p:nvGrpSpPr>
          <p:grpSpPr>
            <a:xfrm>
              <a:off x="6958110" y="5969001"/>
              <a:ext cx="2146134" cy="1357908"/>
              <a:chOff x="6444717" y="5864088"/>
              <a:chExt cx="2146134" cy="1567733"/>
            </a:xfrm>
          </p:grpSpPr>
          <p:sp>
            <p:nvSpPr>
              <p:cNvPr id="18" name="모서리가 둥근 직사각형 87">
                <a:extLst>
                  <a:ext uri="{FF2B5EF4-FFF2-40B4-BE49-F238E27FC236}">
                    <a16:creationId xmlns:a16="http://schemas.microsoft.com/office/drawing/2014/main" id="{0DCD6FDC-0FF5-AA7D-4B6E-E9468F058A22}"/>
                  </a:ext>
                </a:extLst>
              </p:cNvPr>
              <p:cNvSpPr/>
              <p:nvPr/>
            </p:nvSpPr>
            <p:spPr>
              <a:xfrm>
                <a:off x="6444717" y="5864088"/>
                <a:ext cx="2146134" cy="156773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22B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1F1A954-3E8B-AB09-404A-BAA8074D3E3C}"/>
                  </a:ext>
                </a:extLst>
              </p:cNvPr>
              <p:cNvSpPr txBox="1"/>
              <p:nvPr/>
            </p:nvSpPr>
            <p:spPr>
              <a:xfrm>
                <a:off x="6770953" y="6003802"/>
                <a:ext cx="149366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보장</a:t>
                </a:r>
                <a:endParaRPr lang="en-US" altLang="ko-KR" sz="2400" dirty="0" smtClean="0"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패러다임</a:t>
                </a:r>
                <a:endParaRPr lang="en-US" altLang="ko-KR" sz="2400" dirty="0" smtClean="0"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전환</a:t>
                </a:r>
                <a:endParaRPr lang="en-US" altLang="ko-KR" sz="2400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3BFB155-577F-4A95-A870-A5A32039E9C5}"/>
              </a:ext>
            </a:extLst>
          </p:cNvPr>
          <p:cNvSpPr txBox="1"/>
          <p:nvPr/>
        </p:nvSpPr>
        <p:spPr>
          <a:xfrm>
            <a:off x="1085864" y="3777190"/>
            <a:ext cx="9651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rgbClr val="EF2065"/>
                </a:solidFill>
              </a:rPr>
              <a:t>비급여</a:t>
            </a:r>
            <a:r>
              <a:rPr lang="en-US" altLang="ko-KR" sz="2800" dirty="0">
                <a:solidFill>
                  <a:srgbClr val="EF2065"/>
                </a:solidFill>
              </a:rPr>
              <a:t> </a:t>
            </a:r>
            <a:r>
              <a:rPr lang="en-US" altLang="ko-KR" sz="2800" dirty="0" smtClean="0">
                <a:solidFill>
                  <a:srgbClr val="EF2065"/>
                </a:solidFill>
              </a:rPr>
              <a:t>3</a:t>
            </a:r>
            <a:r>
              <a:rPr lang="ko-KR" altLang="en-US" sz="2800" dirty="0" smtClean="0">
                <a:solidFill>
                  <a:srgbClr val="EF2065"/>
                </a:solidFill>
              </a:rPr>
              <a:t>대 </a:t>
            </a:r>
            <a:r>
              <a:rPr lang="ko-KR" altLang="en-US" sz="2800" dirty="0" smtClean="0"/>
              <a:t>치료비 뿐만 아니라 각종 </a:t>
            </a:r>
            <a:r>
              <a:rPr lang="ko-KR" altLang="en-US" sz="2800" dirty="0" smtClean="0">
                <a:solidFill>
                  <a:srgbClr val="EF2065"/>
                </a:solidFill>
              </a:rPr>
              <a:t>급여 보장 담보들</a:t>
            </a:r>
            <a:r>
              <a:rPr lang="ko-KR" altLang="en-US" sz="2800" dirty="0" smtClean="0"/>
              <a:t>도 </a:t>
            </a:r>
            <a:r>
              <a:rPr lang="en-US" altLang="ko-KR" sz="2800" dirty="0" smtClean="0"/>
              <a:t>OK!</a:t>
            </a:r>
            <a:endParaRPr lang="ko-KR" altLang="en-US" sz="2800" dirty="0"/>
          </a:p>
        </p:txBody>
      </p:sp>
      <p:sp>
        <p:nvSpPr>
          <p:cNvPr id="27" name="TextBox 26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1024950" y="1977703"/>
            <a:ext cx="6991016" cy="861005"/>
            <a:chOff x="-7667463" y="3619543"/>
            <a:chExt cx="6991016" cy="86100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CB73DF9-078D-4C42-B88A-AF3E499EA5EA}"/>
                </a:ext>
              </a:extLst>
            </p:cNvPr>
            <p:cNvSpPr txBox="1"/>
            <p:nvPr/>
          </p:nvSpPr>
          <p:spPr>
            <a:xfrm>
              <a:off x="-7667463" y="3623340"/>
              <a:ext cx="6991016" cy="840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5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플래티넘 건강 리셋 </a:t>
              </a:r>
              <a:r>
                <a:rPr lang="ko-KR" altLang="en-US" sz="5400" dirty="0" err="1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월렛</a:t>
              </a:r>
              <a:endParaRPr lang="en-US" altLang="ko-KR" sz="54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71589ED-E720-4321-8218-F20365C130AE}"/>
                </a:ext>
              </a:extLst>
            </p:cNvPr>
            <p:cNvSpPr txBox="1"/>
            <p:nvPr/>
          </p:nvSpPr>
          <p:spPr>
            <a:xfrm>
              <a:off x="-7667463" y="3619543"/>
              <a:ext cx="6991016" cy="861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5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플래티넘 건강 리셋 </a:t>
              </a:r>
              <a:r>
                <a:rPr lang="ko-KR" altLang="en-US" sz="5400" dirty="0" err="1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월렛</a:t>
              </a:r>
              <a:r>
                <a:rPr lang="ko-KR" altLang="en-US" sz="5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</a:t>
              </a:r>
              <a:endParaRPr lang="en-US" altLang="ko-KR" sz="5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pic>
        <p:nvPicPr>
          <p:cNvPr id="31" name="그림 30">
            <a:extLst>
              <a:ext uri="{FF2B5EF4-FFF2-40B4-BE49-F238E27FC236}">
                <a16:creationId xmlns:a16="http://schemas.microsoft.com/office/drawing/2014/main" id="{6651B48A-6FFB-48AC-81DB-AF69E4095E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030" y="1816526"/>
            <a:ext cx="1452873" cy="1452873"/>
          </a:xfrm>
          <a:prstGeom prst="rect">
            <a:avLst/>
          </a:prstGeom>
          <a:effectLst>
            <a:glow rad="1270">
              <a:schemeClr val="accent4">
                <a:lumMod val="20000"/>
                <a:lumOff val="80000"/>
              </a:schemeClr>
            </a:glo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7FFCCFC1-557A-4582-9D2B-EEAE32A00214}"/>
              </a:ext>
            </a:extLst>
          </p:cNvPr>
          <p:cNvSpPr txBox="1"/>
          <p:nvPr/>
        </p:nvSpPr>
        <p:spPr>
          <a:xfrm>
            <a:off x="8115537" y="2074716"/>
            <a:ext cx="954107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배타적사용권</a:t>
            </a:r>
            <a:endParaRPr lang="en-US" altLang="ko-KR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9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</a:t>
            </a:r>
          </a:p>
        </p:txBody>
      </p:sp>
      <p:sp>
        <p:nvSpPr>
          <p:cNvPr id="7" name="덧셈 기호 6"/>
          <p:cNvSpPr/>
          <p:nvPr/>
        </p:nvSpPr>
        <p:spPr>
          <a:xfrm>
            <a:off x="3384841" y="5181601"/>
            <a:ext cx="517785" cy="517785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덧셈 기호 33"/>
          <p:cNvSpPr/>
          <p:nvPr/>
        </p:nvSpPr>
        <p:spPr>
          <a:xfrm>
            <a:off x="6029466" y="5181601"/>
            <a:ext cx="517785" cy="517785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279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52732" y="2659236"/>
            <a:ext cx="2757716" cy="2388850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616227" y="4367342"/>
            <a:ext cx="5698434" cy="196024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B73DF9-078D-4C42-B88A-AF3E499EA5EA}"/>
              </a:ext>
            </a:extLst>
          </p:cNvPr>
          <p:cNvSpPr txBox="1"/>
          <p:nvPr/>
        </p:nvSpPr>
        <p:spPr>
          <a:xfrm>
            <a:off x="749395" y="4113982"/>
            <a:ext cx="5322291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54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3</a:t>
            </a:r>
            <a:r>
              <a:rPr lang="ko-KR" altLang="en-US" sz="54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 누계</a:t>
            </a:r>
            <a:endParaRPr lang="en-US" altLang="ko-KR" sz="5400" dirty="0">
              <a:ln w="133350">
                <a:solidFill>
                  <a:schemeClr val="tx1">
                    <a:lumMod val="95000"/>
                    <a:lumOff val="5000"/>
                  </a:schemeClr>
                </a:solidFill>
              </a:ln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>
              <a:lnSpc>
                <a:spcPct val="90000"/>
              </a:lnSpc>
            </a:pPr>
            <a:r>
              <a:rPr lang="en-US" altLang="ko-KR" sz="96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96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억</a:t>
            </a:r>
            <a:r>
              <a:rPr lang="ko-KR" altLang="en-US" sz="54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 초과달성</a:t>
            </a:r>
            <a:endParaRPr lang="en-US" altLang="ko-KR" sz="5400" dirty="0">
              <a:ln w="133350">
                <a:solidFill>
                  <a:schemeClr val="tx1">
                    <a:lumMod val="95000"/>
                    <a:lumOff val="5000"/>
                  </a:schemeClr>
                </a:solidFill>
              </a:ln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CCE20A3D-DB95-4D38-AE45-F16D5A006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시장이 알아본 비급여 통장</a:t>
            </a:r>
            <a:r>
              <a:rPr lang="en-US" altLang="ko-KR" dirty="0" smtClean="0"/>
              <a:t>, </a:t>
            </a:r>
            <a:r>
              <a:rPr lang="ko-KR" altLang="en-US" dirty="0" smtClean="0">
                <a:solidFill>
                  <a:srgbClr val="EF2065"/>
                </a:solidFill>
              </a:rPr>
              <a:t>누적 매출 </a:t>
            </a:r>
            <a:r>
              <a:rPr lang="en-US" altLang="ko-KR" dirty="0">
                <a:solidFill>
                  <a:srgbClr val="EF2065"/>
                </a:solidFill>
              </a:rPr>
              <a:t>10</a:t>
            </a:r>
            <a:r>
              <a:rPr lang="ko-KR" altLang="en-US" dirty="0" smtClean="0">
                <a:solidFill>
                  <a:srgbClr val="EF2065"/>
                </a:solidFill>
              </a:rPr>
              <a:t>억 초과</a:t>
            </a:r>
            <a:r>
              <a:rPr lang="ko-KR" altLang="en-US" dirty="0" smtClean="0"/>
              <a:t> </a:t>
            </a:r>
            <a:r>
              <a:rPr lang="ko-KR" altLang="en-US" dirty="0"/>
              <a:t>달성</a:t>
            </a:r>
            <a:r>
              <a:rPr lang="en-US" altLang="ko-KR" dirty="0"/>
              <a:t>!!</a:t>
            </a:r>
            <a:endParaRPr lang="ko-KR" altLang="en-US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295327" y="1550988"/>
            <a:ext cx="11644882" cy="1001711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89213" y="1693146"/>
            <a:ext cx="11338945" cy="815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9</a:t>
            </a:r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담보 전격 업그레이드</a:t>
            </a:r>
            <a:r>
              <a:rPr lang="en-US" altLang="ko-KR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 시장의 </a:t>
            </a:r>
            <a:r>
              <a:rPr lang="en-US" altLang="ko-KR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New</a:t>
            </a:r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트렌드로 </a:t>
            </a:r>
            <a:r>
              <a:rPr lang="en-US" altLang="ko-KR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32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월도 지속</a:t>
            </a:r>
            <a:endParaRPr lang="ko-KR" altLang="en-US" sz="3200" dirty="0">
              <a:solidFill>
                <a:srgbClr val="FFFFCC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1589ED-E720-4321-8218-F20365C130AE}"/>
              </a:ext>
            </a:extLst>
          </p:cNvPr>
          <p:cNvSpPr txBox="1"/>
          <p:nvPr/>
        </p:nvSpPr>
        <p:spPr>
          <a:xfrm>
            <a:off x="748558" y="4086617"/>
            <a:ext cx="5322291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54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3</a:t>
            </a:r>
            <a:r>
              <a:rPr lang="ko-KR" altLang="en-US" sz="54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 누계</a:t>
            </a:r>
            <a:endParaRPr lang="en-US" altLang="ko-KR" sz="5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>
              <a:lnSpc>
                <a:spcPct val="90000"/>
              </a:lnSpc>
            </a:pPr>
            <a:r>
              <a:rPr lang="en-US" altLang="ko-KR" sz="96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96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억</a:t>
            </a:r>
            <a:r>
              <a:rPr lang="ko-KR" altLang="en-US" sz="5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초과달성</a:t>
            </a:r>
            <a:endParaRPr lang="en-US" altLang="ko-KR" sz="5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 rot="20883521">
            <a:off x="4153340" y="2841836"/>
            <a:ext cx="2772386" cy="815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ko-KR" altLang="en-US" sz="2400" i="1" dirty="0" err="1" smtClean="0">
                <a:solidFill>
                  <a:schemeClr val="bg1">
                    <a:lumMod val="6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역대급</a:t>
            </a:r>
            <a:r>
              <a:rPr lang="ko-KR" altLang="en-US" sz="2400" i="1" dirty="0" smtClean="0">
                <a:solidFill>
                  <a:schemeClr val="bg1">
                    <a:lumMod val="6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endParaRPr lang="en-US" altLang="ko-KR" sz="2400" i="1" dirty="0" smtClean="0">
              <a:solidFill>
                <a:schemeClr val="bg1">
                  <a:lumMod val="6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400" i="1" dirty="0" smtClean="0">
                <a:solidFill>
                  <a:schemeClr val="bg1">
                    <a:lumMod val="6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판매 신기록</a:t>
            </a:r>
            <a:r>
              <a:rPr lang="en-US" altLang="ko-KR" sz="2400" i="1" dirty="0" smtClean="0">
                <a:solidFill>
                  <a:schemeClr val="bg1">
                    <a:lumMod val="6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400" i="1" dirty="0">
              <a:solidFill>
                <a:schemeClr val="bg1">
                  <a:lumMod val="6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632951"/>
              </p:ext>
            </p:extLst>
          </p:nvPr>
        </p:nvGraphicFramePr>
        <p:xfrm>
          <a:off x="6750309" y="2930168"/>
          <a:ext cx="4804228" cy="3357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8183">
                  <a:extLst>
                    <a:ext uri="{9D8B030D-6E8A-4147-A177-3AD203B41FA5}">
                      <a16:colId xmlns:a16="http://schemas.microsoft.com/office/drawing/2014/main" val="1558633949"/>
                    </a:ext>
                  </a:extLst>
                </a:gridCol>
                <a:gridCol w="2276045">
                  <a:extLst>
                    <a:ext uri="{9D8B030D-6E8A-4147-A177-3AD203B41FA5}">
                      <a16:colId xmlns:a16="http://schemas.microsoft.com/office/drawing/2014/main" val="4105644324"/>
                    </a:ext>
                  </a:extLst>
                </a:gridCol>
              </a:tblGrid>
              <a:tr h="657665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출시 이후 월별 </a:t>
                      </a:r>
                      <a:r>
                        <a:rPr lang="ko-KR" altLang="en-US" sz="28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실적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17512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</a:t>
                      </a:r>
                      <a:r>
                        <a:rPr lang="ko-KR" altLang="en-US" sz="28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월</a:t>
                      </a:r>
                      <a:endParaRPr lang="ko-KR" altLang="en-US" sz="28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3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ko-KR" altLang="en-US" sz="3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980724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8</a:t>
                      </a:r>
                      <a:r>
                        <a:rPr lang="ko-KR" altLang="en-US" sz="28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월</a:t>
                      </a:r>
                      <a:endParaRPr lang="ko-KR" altLang="en-US" sz="28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3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ko-KR" altLang="en-US" sz="3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500528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9</a:t>
                      </a:r>
                      <a:r>
                        <a:rPr lang="ko-KR" altLang="en-US" sz="28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월</a:t>
                      </a:r>
                      <a:endParaRPr lang="ko-KR" altLang="en-US" sz="2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600" dirty="0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8.5</a:t>
                      </a:r>
                      <a:r>
                        <a:rPr lang="ko-KR" altLang="en-US" sz="3600" dirty="0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ko-KR" altLang="en-US" sz="36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143393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5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09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CE20A3D-DB95-4D38-AE45-F16D5A006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한 가지 담보로</a:t>
            </a:r>
            <a:r>
              <a:rPr lang="en-US" altLang="ko-KR" dirty="0"/>
              <a:t>! </a:t>
            </a:r>
            <a:r>
              <a:rPr lang="ko-KR" altLang="en-US" dirty="0"/>
              <a:t>무려 </a:t>
            </a:r>
            <a:r>
              <a:rPr lang="en-US" altLang="ko-KR" dirty="0">
                <a:solidFill>
                  <a:srgbClr val="EF2065"/>
                </a:solidFill>
              </a:rPr>
              <a:t>10</a:t>
            </a:r>
            <a:r>
              <a:rPr lang="ko-KR" altLang="en-US" dirty="0"/>
              <a:t>가지 보장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127CD9DD-642C-4EA7-8A6D-1337FA0DCA5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5745" y="1639879"/>
          <a:ext cx="5430790" cy="4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553">
                  <a:extLst>
                    <a:ext uri="{9D8B030D-6E8A-4147-A177-3AD203B41FA5}">
                      <a16:colId xmlns:a16="http://schemas.microsoft.com/office/drawing/2014/main" val="3275413953"/>
                    </a:ext>
                  </a:extLst>
                </a:gridCol>
                <a:gridCol w="1972866">
                  <a:extLst>
                    <a:ext uri="{9D8B030D-6E8A-4147-A177-3AD203B41FA5}">
                      <a16:colId xmlns:a16="http://schemas.microsoft.com/office/drawing/2014/main" val="3257949622"/>
                    </a:ext>
                  </a:extLst>
                </a:gridCol>
                <a:gridCol w="1972866">
                  <a:extLst>
                    <a:ext uri="{9D8B030D-6E8A-4147-A177-3AD203B41FA5}">
                      <a16:colId xmlns:a16="http://schemas.microsoft.com/office/drawing/2014/main" val="495111156"/>
                    </a:ext>
                  </a:extLst>
                </a:gridCol>
                <a:gridCol w="1007505">
                  <a:extLst>
                    <a:ext uri="{9D8B030D-6E8A-4147-A177-3AD203B41FA5}">
                      <a16:colId xmlns:a16="http://schemas.microsoft.com/office/drawing/2014/main" val="3269506962"/>
                    </a:ext>
                  </a:extLst>
                </a:gridCol>
              </a:tblGrid>
              <a:tr h="3956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 보장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금액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7973447"/>
                  </a:ext>
                </a:extLst>
              </a:tr>
              <a:tr h="39569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① 비급여 암 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049438"/>
                  </a:ext>
                </a:extLst>
              </a:tr>
              <a:tr h="39569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② 비급여 항암방사선치료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279814"/>
                  </a:ext>
                </a:extLst>
              </a:tr>
              <a:tr h="39569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③ 비급여 항암약물치료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[</a:t>
                      </a:r>
                      <a:r>
                        <a:rPr lang="en-US" altLang="ko-KR" sz="1400" baseline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1-3</a:t>
                      </a:r>
                      <a:r>
                        <a:rPr lang="ko-KR" altLang="en-US" sz="1400" baseline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 </a:t>
                      </a:r>
                      <a:r>
                        <a:rPr lang="en-US" altLang="ko-KR" sz="1400" baseline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]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972000"/>
                  </a:ext>
                </a:extLst>
              </a:tr>
              <a:tr h="39569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④ 비급여 항암약물치료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[</a:t>
                      </a:r>
                      <a:r>
                        <a:rPr lang="en-US" altLang="ko-KR" sz="1400" baseline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4</a:t>
                      </a:r>
                      <a:r>
                        <a:rPr lang="ko-KR" altLang="en-US" sz="1400" baseline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 </a:t>
                      </a:r>
                      <a:r>
                        <a:rPr lang="en-US" altLang="ko-KR" sz="1400" baseline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]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527484"/>
                  </a:ext>
                </a:extLst>
              </a:tr>
              <a:tr h="3956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⑤ 비급여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299463"/>
                  </a:ext>
                </a:extLst>
              </a:tr>
              <a:tr h="395690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⑥ 상급종합병원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인실 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질병입원비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(1-30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343743"/>
                  </a:ext>
                </a:extLst>
              </a:tr>
              <a:tr h="39569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⑦ 상급종합병원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2·3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인실 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질병입원비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(1-30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2987401"/>
                  </a:ext>
                </a:extLst>
              </a:tr>
              <a:tr h="39569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⑧ 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간병인사용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endParaRPr lang="en-US" altLang="ko-KR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l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질병입원비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l"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    ( 1-150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 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종합병원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15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3813584"/>
                  </a:ext>
                </a:extLst>
              </a:tr>
              <a:tr h="39569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요양병원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126119"/>
                  </a:ext>
                </a:extLst>
              </a:tr>
              <a:tr h="39569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간호간병통합서비스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337360"/>
                  </a:ext>
                </a:extLst>
              </a:tr>
              <a:tr h="3956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사망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⑨ 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상해사망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잔고의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233021"/>
                  </a:ext>
                </a:extLst>
              </a:tr>
            </a:tbl>
          </a:graphicData>
        </a:graphic>
      </p:graphicFrame>
      <p:sp>
        <p:nvSpPr>
          <p:cNvPr id="6" name="직사각형 5">
            <a:extLst>
              <a:ext uri="{FF2B5EF4-FFF2-40B4-BE49-F238E27FC236}">
                <a16:creationId xmlns:a16="http://schemas.microsoft.com/office/drawing/2014/main" id="{6ED64150-304A-49BB-839F-E94780BB172A}"/>
              </a:ext>
            </a:extLst>
          </p:cNvPr>
          <p:cNvSpPr/>
          <p:nvPr/>
        </p:nvSpPr>
        <p:spPr>
          <a:xfrm>
            <a:off x="2479193" y="2127934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3A6E35D-5A87-42A1-BA81-BDEA13EA016A}"/>
              </a:ext>
            </a:extLst>
          </p:cNvPr>
          <p:cNvSpPr/>
          <p:nvPr/>
        </p:nvSpPr>
        <p:spPr>
          <a:xfrm>
            <a:off x="3077869" y="2510317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1272952-95C5-4562-9132-DBAF638433AE}"/>
              </a:ext>
            </a:extLst>
          </p:cNvPr>
          <p:cNvSpPr/>
          <p:nvPr/>
        </p:nvSpPr>
        <p:spPr>
          <a:xfrm>
            <a:off x="3651222" y="2904447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822E449-8B03-482B-8E81-376622579566}"/>
              </a:ext>
            </a:extLst>
          </p:cNvPr>
          <p:cNvSpPr/>
          <p:nvPr/>
        </p:nvSpPr>
        <p:spPr>
          <a:xfrm>
            <a:off x="3462537" y="3289077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C7CE50A-BC3A-46AE-A627-81E022958D28}"/>
              </a:ext>
            </a:extLst>
          </p:cNvPr>
          <p:cNvSpPr/>
          <p:nvPr/>
        </p:nvSpPr>
        <p:spPr>
          <a:xfrm>
            <a:off x="3346733" y="2127934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/>
              <a:t>회당 보장</a:t>
            </a:r>
            <a:endParaRPr lang="ko-KR" altLang="en-US" sz="11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8481062-6078-454D-A2E2-56FCB6A00E68}"/>
              </a:ext>
            </a:extLst>
          </p:cNvPr>
          <p:cNvSpPr/>
          <p:nvPr/>
        </p:nvSpPr>
        <p:spPr>
          <a:xfrm>
            <a:off x="2918562" y="3694045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/>
              <a:t>회당 보장</a:t>
            </a:r>
            <a:endParaRPr lang="ko-KR" altLang="en-US" sz="1100" dirty="0"/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EA32616A-4814-4D18-98B2-6244FD2D9DC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24600" y="1639874"/>
          <a:ext cx="5296724" cy="4748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138">
                  <a:extLst>
                    <a:ext uri="{9D8B030D-6E8A-4147-A177-3AD203B41FA5}">
                      <a16:colId xmlns:a16="http://schemas.microsoft.com/office/drawing/2014/main" val="996955147"/>
                    </a:ext>
                  </a:extLst>
                </a:gridCol>
                <a:gridCol w="2397637">
                  <a:extLst>
                    <a:ext uri="{9D8B030D-6E8A-4147-A177-3AD203B41FA5}">
                      <a16:colId xmlns:a16="http://schemas.microsoft.com/office/drawing/2014/main" val="557921953"/>
                    </a:ext>
                  </a:extLst>
                </a:gridCol>
                <a:gridCol w="935336">
                  <a:extLst>
                    <a:ext uri="{9D8B030D-6E8A-4147-A177-3AD203B41FA5}">
                      <a16:colId xmlns:a16="http://schemas.microsoft.com/office/drawing/2014/main" val="3017296823"/>
                    </a:ext>
                  </a:extLst>
                </a:gridCol>
                <a:gridCol w="1205613">
                  <a:extLst>
                    <a:ext uri="{9D8B030D-6E8A-4147-A177-3AD203B41FA5}">
                      <a16:colId xmlns:a16="http://schemas.microsoft.com/office/drawing/2014/main" val="2262282839"/>
                    </a:ext>
                  </a:extLst>
                </a:gridCol>
              </a:tblGrid>
              <a:tr h="3853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  <a:endParaRPr lang="en-US" altLang="ko-KR" sz="1200" dirty="0">
                        <a:solidFill>
                          <a:sysClr val="windowText" lastClr="0000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200" dirty="0" err="1">
                          <a:solidFill>
                            <a:sysClr val="windowText" lastClr="0000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주요보장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보장금액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457945"/>
                  </a:ext>
                </a:extLst>
              </a:tr>
              <a:tr h="284163">
                <a:tc rowSpan="5">
                  <a:txBody>
                    <a:bodyPr/>
                    <a:lstStyle/>
                    <a:p>
                      <a:pPr latinLnBrk="1"/>
                      <a:r>
                        <a:rPr lang="ko-KR" altLang="en-US" sz="105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  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①</a:t>
                      </a:r>
                      <a:r>
                        <a:rPr lang="ko-KR" altLang="en-US" sz="120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비급여 </a:t>
                      </a:r>
                      <a:r>
                        <a:rPr lang="ko-KR" altLang="en-US" sz="1200" baseline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암수술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594863"/>
                  </a:ext>
                </a:extLst>
              </a:tr>
              <a:tr h="28416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② 비급여 항암방사선치료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784468"/>
                  </a:ext>
                </a:extLst>
              </a:tr>
              <a:tr h="28416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③ 비급여 항암약물치료</a:t>
                      </a:r>
                      <a:r>
                        <a:rPr lang="ko-KR" altLang="en-US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[ 1-3</a:t>
                      </a:r>
                      <a:r>
                        <a:rPr lang="ko-KR" altLang="en-US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 </a:t>
                      </a:r>
                      <a:r>
                        <a:rPr lang="en-US" altLang="ko-KR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]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090390"/>
                  </a:ext>
                </a:extLst>
              </a:tr>
              <a:tr h="28416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④ 비급여 항암약물치료비</a:t>
                      </a:r>
                      <a:r>
                        <a:rPr lang="ko-KR" altLang="en-US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[ 4</a:t>
                      </a:r>
                      <a:r>
                        <a:rPr lang="ko-KR" altLang="en-US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 </a:t>
                      </a:r>
                      <a:r>
                        <a:rPr lang="en-US" altLang="ko-KR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]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en-US" altLang="ko-KR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969664"/>
                  </a:ext>
                </a:extLst>
              </a:tr>
              <a:tr h="284163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⑤ 암 중환자실 치료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  <a:endParaRPr lang="en-US" altLang="ko-KR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580440"/>
                  </a:ext>
                </a:extLst>
              </a:tr>
              <a:tr h="284163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05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뇌심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⑥ 비급여 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b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074743"/>
                  </a:ext>
                </a:extLst>
              </a:tr>
              <a:tr h="284163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⑦ 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b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중환자실 치료 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636577"/>
                  </a:ext>
                </a:extLst>
              </a:tr>
              <a:tr h="284163">
                <a:tc rowSpan="3">
                  <a:txBody>
                    <a:bodyPr/>
                    <a:lstStyle/>
                    <a:p>
                      <a:pPr latinLnBrk="1"/>
                      <a:r>
                        <a:rPr lang="en-US" altLang="ko-KR" sz="1050" b="0" baseline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</a:t>
                      </a:r>
                      <a:r>
                        <a:rPr lang="ko-KR" altLang="en-US" sz="105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⑧ 상급종합병원 </a:t>
                      </a:r>
                      <a:r>
                        <a:rPr lang="ko-KR" altLang="en-US" sz="1200" b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질병수술비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679875"/>
                  </a:ext>
                </a:extLst>
              </a:tr>
              <a:tr h="24346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⑨ 특정순환계질환 수술비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관혈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114525"/>
                  </a:ext>
                </a:extLst>
              </a:tr>
              <a:tr h="2434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비관혈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869457"/>
                  </a:ext>
                </a:extLst>
              </a:tr>
              <a:tr h="243462">
                <a:tc rowSpan="5"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</a:t>
                      </a:r>
                      <a:r>
                        <a:rPr lang="ko-KR" altLang="en-US" sz="105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⑩ 질병</a:t>
                      </a:r>
                      <a:r>
                        <a:rPr lang="en-US" altLang="ko-KR" sz="1200" b="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1~5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 수술 </a:t>
                      </a:r>
                      <a:r>
                        <a:rPr lang="ko-KR" altLang="en-US" sz="1200" b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동반입원비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Ⅲ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(1~2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514674"/>
                  </a:ext>
                </a:extLst>
              </a:tr>
              <a:tr h="2434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흥국씨앗 L" panose="020B0303000000000000" pitchFamily="50" charset="-127"/>
                        <a:ea typeface="흥국씨앗 L" panose="020B0303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(1~4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984417"/>
                  </a:ext>
                </a:extLst>
              </a:tr>
              <a:tr h="2434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흥국씨앗 L" panose="020B0303000000000000" pitchFamily="50" charset="-127"/>
                        <a:ea typeface="흥국씨앗 L" panose="020B0303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(1~6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624645"/>
                  </a:ext>
                </a:extLst>
              </a:tr>
              <a:tr h="2434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흥국씨앗 L" panose="020B0303000000000000" pitchFamily="50" charset="-127"/>
                        <a:ea typeface="흥국씨앗 L" panose="020B0303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(1~8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25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196289"/>
                  </a:ext>
                </a:extLst>
              </a:tr>
              <a:tr h="2434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흥국씨앗 L" panose="020B0303000000000000" pitchFamily="50" charset="-127"/>
                        <a:ea typeface="흥국씨앗 L" panose="020B0303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(1~10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794136"/>
                  </a:ext>
                </a:extLst>
              </a:tr>
              <a:tr h="38537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5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</a:t>
                      </a:r>
                      <a:r>
                        <a:rPr lang="ko-KR" altLang="en-US" sz="1050" b="0" baseline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사망</a:t>
                      </a:r>
                      <a:endParaRPr lang="ko-KR" altLang="en-US" sz="105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⑪ </a:t>
                      </a:r>
                      <a:r>
                        <a:rPr lang="ko-KR" altLang="en-US" sz="1200" b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상해사망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잔고의 </a:t>
                      </a:r>
                      <a:r>
                        <a:rPr lang="en-US" altLang="ko-KR" sz="1200" b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200" b="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731746"/>
                  </a:ext>
                </a:extLst>
              </a:tr>
            </a:tbl>
          </a:graphicData>
        </a:graphic>
      </p:graphicFrame>
      <p:sp>
        <p:nvSpPr>
          <p:cNvPr id="13" name="타원 12">
            <a:extLst>
              <a:ext uri="{FF2B5EF4-FFF2-40B4-BE49-F238E27FC236}">
                <a16:creationId xmlns:a16="http://schemas.microsoft.com/office/drawing/2014/main" id="{F249FB7B-D6C6-4648-862A-55A1E9A53472}"/>
              </a:ext>
            </a:extLst>
          </p:cNvPr>
          <p:cNvSpPr/>
          <p:nvPr/>
        </p:nvSpPr>
        <p:spPr>
          <a:xfrm rot="20839679">
            <a:off x="6244805" y="1504887"/>
            <a:ext cx="637885" cy="63788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56DB14-76E4-4E61-A328-D6459E3BBECC}"/>
              </a:ext>
            </a:extLst>
          </p:cNvPr>
          <p:cNvSpPr txBox="1"/>
          <p:nvPr/>
        </p:nvSpPr>
        <p:spPr>
          <a:xfrm rot="20839679">
            <a:off x="6227365" y="1527178"/>
            <a:ext cx="69395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Ⅱ</a:t>
            </a:r>
            <a:endParaRPr lang="ko-KR" altLang="en-US" sz="3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981B8E3D-C0F4-480C-8C21-7E6AE101750F}"/>
              </a:ext>
            </a:extLst>
          </p:cNvPr>
          <p:cNvSpPr/>
          <p:nvPr/>
        </p:nvSpPr>
        <p:spPr>
          <a:xfrm rot="20839679">
            <a:off x="497008" y="1504887"/>
            <a:ext cx="637885" cy="63788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7E8E7C-42C1-4766-9CFC-E43F0274FDC7}"/>
              </a:ext>
            </a:extLst>
          </p:cNvPr>
          <p:cNvSpPr txBox="1"/>
          <p:nvPr/>
        </p:nvSpPr>
        <p:spPr>
          <a:xfrm rot="20839679">
            <a:off x="479568" y="1527178"/>
            <a:ext cx="69395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Ⅰ</a:t>
            </a:r>
            <a:endParaRPr lang="ko-KR" altLang="en-US" sz="3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F22F023-1FC2-4B1C-95FD-CD80A2367C9B}"/>
              </a:ext>
            </a:extLst>
          </p:cNvPr>
          <p:cNvSpPr/>
          <p:nvPr/>
        </p:nvSpPr>
        <p:spPr>
          <a:xfrm>
            <a:off x="8248490" y="2058226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6708C4B-9DB3-4C5B-811D-F72B30D8BB10}"/>
              </a:ext>
            </a:extLst>
          </p:cNvPr>
          <p:cNvSpPr/>
          <p:nvPr/>
        </p:nvSpPr>
        <p:spPr>
          <a:xfrm>
            <a:off x="9116030" y="2058226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회당 보장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5CBCB10-9455-42EB-AD48-E14F6D0B1679}"/>
              </a:ext>
            </a:extLst>
          </p:cNvPr>
          <p:cNvSpPr/>
          <p:nvPr/>
        </p:nvSpPr>
        <p:spPr>
          <a:xfrm>
            <a:off x="8807290" y="2343550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BB5AF0C-036F-4D5E-963B-D255BF632E25}"/>
              </a:ext>
            </a:extLst>
          </p:cNvPr>
          <p:cNvSpPr/>
          <p:nvPr/>
        </p:nvSpPr>
        <p:spPr>
          <a:xfrm>
            <a:off x="9239090" y="2630825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824A576-CF55-4465-987B-8E1A1B7F68A1}"/>
              </a:ext>
            </a:extLst>
          </p:cNvPr>
          <p:cNvSpPr/>
          <p:nvPr/>
        </p:nvSpPr>
        <p:spPr>
          <a:xfrm>
            <a:off x="9239090" y="2907295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FF66FB4E-21EF-4803-983D-B57E71F04898}"/>
              </a:ext>
            </a:extLst>
          </p:cNvPr>
          <p:cNvSpPr/>
          <p:nvPr/>
        </p:nvSpPr>
        <p:spPr>
          <a:xfrm>
            <a:off x="8662572" y="3478429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회당 보장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C250541-3089-4856-906A-609680C0A281}"/>
              </a:ext>
            </a:extLst>
          </p:cNvPr>
          <p:cNvSpPr/>
          <p:nvPr/>
        </p:nvSpPr>
        <p:spPr>
          <a:xfrm>
            <a:off x="8929272" y="4049056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회당 보장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4E9BFDA-6993-4EAD-8C8C-07DA26EAD349}"/>
              </a:ext>
            </a:extLst>
          </p:cNvPr>
          <p:cNvSpPr/>
          <p:nvPr/>
        </p:nvSpPr>
        <p:spPr>
          <a:xfrm>
            <a:off x="8750095" y="4435942"/>
            <a:ext cx="734459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회당 보장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6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439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타원 37"/>
          <p:cNvSpPr/>
          <p:nvPr/>
        </p:nvSpPr>
        <p:spPr>
          <a:xfrm>
            <a:off x="824761" y="2617890"/>
            <a:ext cx="4054919" cy="3686291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867" y="1626794"/>
            <a:ext cx="5762625" cy="576262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759720" y="2429059"/>
            <a:ext cx="4278982" cy="261927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한 개의 담보로</a:t>
            </a:r>
            <a:r>
              <a:rPr lang="ko-KR" altLang="en-US" sz="2000" dirty="0" smtClean="0">
                <a:solidFill>
                  <a:srgbClr val="EF2065"/>
                </a:solidFill>
                <a:latin typeface="+mj-ea"/>
                <a:ea typeface="+mj-ea"/>
              </a:rPr>
              <a:t> </a:t>
            </a:r>
            <a:r>
              <a:rPr lang="ko-KR" altLang="en-US" sz="2000" dirty="0" err="1" smtClean="0">
                <a:solidFill>
                  <a:srgbClr val="EF2065"/>
                </a:solidFill>
                <a:latin typeface="+mj-ea"/>
                <a:ea typeface="+mj-ea"/>
              </a:rPr>
              <a:t>암ㆍ뇌</a:t>
            </a:r>
            <a:r>
              <a:rPr lang="ko-KR" altLang="en-US" sz="2000" dirty="0" err="1" smtClean="0">
                <a:solidFill>
                  <a:srgbClr val="EF2065"/>
                </a:solidFill>
                <a:latin typeface="+mj-ea"/>
              </a:rPr>
              <a:t>ㆍ심</a:t>
            </a:r>
            <a:r>
              <a:rPr lang="ko-KR" altLang="en-US" sz="2000" dirty="0" smtClean="0">
                <a:solidFill>
                  <a:srgbClr val="EF2065"/>
                </a:solidFill>
                <a:latin typeface="+mj-ea"/>
              </a:rPr>
              <a:t> </a:t>
            </a:r>
            <a:r>
              <a:rPr lang="ko-KR" altLang="en-US" sz="2000" dirty="0" smtClean="0">
                <a:latin typeface="+mj-ea"/>
              </a:rPr>
              <a:t>비급여 치료</a:t>
            </a:r>
            <a:r>
              <a:rPr lang="en-US" altLang="ko-KR" sz="2000" dirty="0" smtClean="0">
                <a:latin typeface="+mj-ea"/>
              </a:rPr>
              <a:t>,</a:t>
            </a:r>
          </a:p>
          <a:p>
            <a:pPr algn="ctr"/>
            <a:r>
              <a:rPr lang="ko-KR" altLang="en-US" sz="2000" dirty="0" smtClean="0">
                <a:solidFill>
                  <a:srgbClr val="EF2065"/>
                </a:solidFill>
                <a:latin typeface="+mj-ea"/>
              </a:rPr>
              <a:t>질병수술비와</a:t>
            </a:r>
            <a:r>
              <a:rPr lang="ko-KR" altLang="en-US" sz="2000" dirty="0" smtClean="0">
                <a:latin typeface="+mj-ea"/>
              </a:rPr>
              <a:t> </a:t>
            </a:r>
            <a:r>
              <a:rPr lang="ko-KR" altLang="en-US" sz="2000" dirty="0" smtClean="0">
                <a:solidFill>
                  <a:srgbClr val="EF2065"/>
                </a:solidFill>
                <a:latin typeface="+mj-ea"/>
              </a:rPr>
              <a:t>입원비</a:t>
            </a:r>
            <a:r>
              <a:rPr lang="ko-KR" altLang="en-US" sz="2000" dirty="0" smtClean="0">
                <a:latin typeface="+mj-ea"/>
              </a:rPr>
              <a:t>까지</a:t>
            </a:r>
            <a:r>
              <a:rPr lang="en-US" altLang="ko-KR" sz="2000" dirty="0" smtClean="0">
                <a:latin typeface="+mj-ea"/>
              </a:rPr>
              <a:t>!</a:t>
            </a:r>
            <a:endParaRPr lang="ko-KR" altLang="en-US" sz="2000" dirty="0">
              <a:latin typeface="+mj-ea"/>
              <a:ea typeface="+mj-ea"/>
            </a:endParaRPr>
          </a:p>
        </p:txBody>
      </p:sp>
      <p:grpSp>
        <p:nvGrpSpPr>
          <p:cNvPr id="40" name="그룹 39"/>
          <p:cNvGrpSpPr/>
          <p:nvPr/>
        </p:nvGrpSpPr>
        <p:grpSpPr>
          <a:xfrm rot="886922">
            <a:off x="1385384" y="3051023"/>
            <a:ext cx="827017" cy="830997"/>
            <a:chOff x="-1979231" y="849105"/>
            <a:chExt cx="1518636" cy="1525936"/>
          </a:xfrm>
        </p:grpSpPr>
        <p:sp>
          <p:nvSpPr>
            <p:cNvPr id="45" name="모서리가 둥근 직사각형 44"/>
            <p:cNvSpPr/>
            <p:nvPr/>
          </p:nvSpPr>
          <p:spPr>
            <a:xfrm>
              <a:off x="-1931928" y="886899"/>
              <a:ext cx="1416290" cy="1416290"/>
            </a:xfrm>
            <a:prstGeom prst="roundRect">
              <a:avLst>
                <a:gd name="adj" fmla="val 10131"/>
              </a:avLst>
            </a:prstGeom>
            <a:solidFill>
              <a:srgbClr val="EF2065"/>
            </a:solidFill>
            <a:ln w="38100">
              <a:solidFill>
                <a:srgbClr val="EF20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1050">
                <a:latin typeface="이사만루체 Bold" panose="00000800000000000000" pitchFamily="2" charset="-127"/>
                <a:ea typeface="이사만루체 Bold" panose="00000800000000000000" pitchFamily="2" charset="-127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-1979231" y="849105"/>
              <a:ext cx="1518636" cy="152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400" dirty="0">
                  <a:solidFill>
                    <a:schemeClr val="bg1"/>
                  </a:solidFill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흥국</a:t>
              </a:r>
              <a:endParaRPr lang="en-US" altLang="ko-KR" sz="2400" dirty="0">
                <a:solidFill>
                  <a:schemeClr val="bg1"/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endParaRPr>
            </a:p>
            <a:p>
              <a:pPr algn="ctr"/>
              <a:r>
                <a:rPr lang="ko-KR" altLang="en-US" sz="2400" dirty="0">
                  <a:solidFill>
                    <a:schemeClr val="bg1"/>
                  </a:solidFill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화재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830A85B9-53FB-495E-9817-9F39372D07B5}"/>
              </a:ext>
            </a:extLst>
          </p:cNvPr>
          <p:cNvSpPr txBox="1"/>
          <p:nvPr/>
        </p:nvSpPr>
        <p:spPr>
          <a:xfrm rot="725740">
            <a:off x="1806291" y="3694058"/>
            <a:ext cx="164340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>
              <a:contourClr>
                <a:srgbClr val="002060"/>
              </a:contourClr>
            </a:sp3d>
          </a:bodyPr>
          <a:lstStyle/>
          <a:p>
            <a:pPr algn="ctr"/>
            <a:r>
              <a:rPr lang="ko-KR" altLang="en-US" sz="2800" dirty="0" smtClean="0">
                <a:ln w="1301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비급여</a:t>
            </a:r>
            <a:endParaRPr lang="en-US" altLang="ko-KR" sz="2800" dirty="0" smtClean="0">
              <a:ln w="1301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  <a:p>
            <a:pPr algn="ctr"/>
            <a:r>
              <a:rPr lang="en-US" altLang="ko-KR" sz="2800" dirty="0" smtClean="0">
                <a:ln w="1301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10</a:t>
            </a:r>
            <a:r>
              <a:rPr lang="ko-KR" altLang="en-US" sz="2800" dirty="0" smtClean="0">
                <a:ln w="1301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억 통장</a:t>
            </a:r>
            <a:endParaRPr lang="ko-KR" altLang="en-US" sz="2800" dirty="0">
              <a:ln w="1301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350C0A8-20A6-4402-9A19-875CFA0246AA}"/>
              </a:ext>
            </a:extLst>
          </p:cNvPr>
          <p:cNvSpPr txBox="1"/>
          <p:nvPr/>
        </p:nvSpPr>
        <p:spPr>
          <a:xfrm rot="740899">
            <a:off x="1809687" y="3695390"/>
            <a:ext cx="16434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</a:rPr>
              <a:t>비급여</a:t>
            </a:r>
            <a:endParaRPr lang="en-US" altLang="ko-KR" sz="28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2800" dirty="0" smtClean="0">
                <a:solidFill>
                  <a:srgbClr val="FFFF00"/>
                </a:solidFill>
              </a:rPr>
              <a:t>10</a:t>
            </a:r>
            <a:r>
              <a:rPr lang="ko-KR" altLang="en-US" sz="2800" dirty="0" smtClean="0">
                <a:solidFill>
                  <a:srgbClr val="FFFF00"/>
                </a:solidFill>
              </a:rPr>
              <a:t>억 </a:t>
            </a:r>
            <a:r>
              <a:rPr lang="ko-KR" altLang="en-US" sz="2800" dirty="0" smtClean="0">
                <a:solidFill>
                  <a:schemeClr val="bg1"/>
                </a:solidFill>
              </a:rPr>
              <a:t>통장</a:t>
            </a:r>
            <a:endParaRPr lang="ko-KR" altLang="en-US" sz="2800" dirty="0">
              <a:solidFill>
                <a:srgbClr val="FFFF00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 rot="798572">
            <a:off x="1015421" y="4879054"/>
            <a:ext cx="25726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smtClean="0"/>
              <a:t>통장 잔액 </a:t>
            </a:r>
            <a:r>
              <a:rPr lang="en-US" altLang="ko-KR" sz="1600" dirty="0" smtClean="0"/>
              <a:t>………… 10</a:t>
            </a:r>
            <a:r>
              <a:rPr lang="ko-KR" altLang="en-US" sz="1600" dirty="0" smtClean="0"/>
              <a:t>억</a:t>
            </a:r>
            <a:endParaRPr lang="ko-KR" altLang="en-US" sz="1600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고연령도</a:t>
            </a:r>
            <a:r>
              <a:rPr lang="en-US" altLang="ko-KR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 </a:t>
            </a:r>
            <a:r>
              <a:rPr lang="ko-KR" altLang="en-US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무연계</a:t>
            </a:r>
            <a:r>
              <a:rPr lang="en-US" altLang="ko-KR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 </a:t>
            </a:r>
            <a:r>
              <a:rPr lang="en-US" altLang="ko-KR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월도 이어갑니다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~!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512969" y="1907589"/>
            <a:ext cx="5619750" cy="2002691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5512969" y="4002785"/>
            <a:ext cx="5619750" cy="2002691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양쪽 모서리가 둥근 사각형 22"/>
          <p:cNvSpPr/>
          <p:nvPr/>
        </p:nvSpPr>
        <p:spPr>
          <a:xfrm rot="5400000">
            <a:off x="8687666" y="1418311"/>
            <a:ext cx="1472045" cy="296535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600904" y="2328086"/>
            <a:ext cx="2252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가입 연령</a:t>
            </a:r>
            <a:endParaRPr lang="en-US" altLang="ko-KR" sz="40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확대</a:t>
            </a:r>
          </a:p>
        </p:txBody>
      </p:sp>
      <p:sp>
        <p:nvSpPr>
          <p:cNvPr id="25" name="양쪽 모서리가 둥근 사각형 24"/>
          <p:cNvSpPr/>
          <p:nvPr/>
        </p:nvSpPr>
        <p:spPr>
          <a:xfrm rot="5400000">
            <a:off x="8687666" y="3522883"/>
            <a:ext cx="1472045" cy="296535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600904" y="4432658"/>
            <a:ext cx="2252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err="1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기본연계</a:t>
            </a:r>
            <a:endParaRPr lang="en-US" altLang="ko-KR" sz="40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삭제</a:t>
            </a:r>
          </a:p>
        </p:txBody>
      </p:sp>
      <p:sp>
        <p:nvSpPr>
          <p:cNvPr id="29" name="제목 1"/>
          <p:cNvSpPr txBox="1">
            <a:spLocks/>
          </p:cNvSpPr>
          <p:nvPr/>
        </p:nvSpPr>
        <p:spPr>
          <a:xfrm>
            <a:off x="7940419" y="2708323"/>
            <a:ext cx="2966537" cy="8972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altLang="ko-KR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~65</a:t>
            </a:r>
            <a:r>
              <a:rPr lang="ko-KR" altLang="en-US" sz="2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세     </a:t>
            </a:r>
            <a:r>
              <a:rPr lang="ko-KR" altLang="en-US" sz="20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36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36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~70</a:t>
            </a:r>
            <a:r>
              <a:rPr lang="ko-KR" altLang="en-US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세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8322844" y="2285194"/>
            <a:ext cx="2258070" cy="497576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제목 1"/>
          <p:cNvSpPr txBox="1">
            <a:spLocks/>
          </p:cNvSpPr>
          <p:nvPr/>
        </p:nvSpPr>
        <p:spPr>
          <a:xfrm>
            <a:off x="8176710" y="2150106"/>
            <a:ext cx="2509275" cy="7415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간편 </a:t>
            </a:r>
            <a:r>
              <a:rPr lang="en-US" altLang="ko-KR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3N5</a:t>
            </a:r>
            <a:endParaRPr lang="ko-KR" altLang="en-US" sz="2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2" name="제목 1"/>
          <p:cNvSpPr txBox="1">
            <a:spLocks/>
          </p:cNvSpPr>
          <p:nvPr/>
        </p:nvSpPr>
        <p:spPr>
          <a:xfrm>
            <a:off x="7941011" y="4844548"/>
            <a:ext cx="1522303" cy="8972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ko-KR" altLang="en-US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보장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P 3</a:t>
            </a:r>
            <a:r>
              <a:rPr lang="ko-KR" altLang="en-US" sz="1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만이하</a:t>
            </a:r>
            <a:endParaRPr lang="en-US" altLang="ko-KR" sz="1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상해사망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3" name="제목 1"/>
          <p:cNvSpPr txBox="1">
            <a:spLocks/>
          </p:cNvSpPr>
          <p:nvPr/>
        </p:nvSpPr>
        <p:spPr>
          <a:xfrm>
            <a:off x="9273872" y="4815520"/>
            <a:ext cx="1522303" cy="8972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ko-KR" altLang="en-US" sz="3600" b="1" dirty="0">
                <a:solidFill>
                  <a:srgbClr val="EF2065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無</a:t>
            </a:r>
            <a:r>
              <a:rPr lang="ko-KR" altLang="en-US" sz="36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연계</a:t>
            </a:r>
            <a:endParaRPr lang="ko-KR" altLang="en-US" sz="2400" dirty="0">
              <a:solidFill>
                <a:srgbClr val="EF2065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8322844" y="4382819"/>
            <a:ext cx="2258070" cy="497576"/>
          </a:xfrm>
          <a:prstGeom prst="rect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제목 1"/>
          <p:cNvSpPr txBox="1">
            <a:spLocks/>
          </p:cNvSpPr>
          <p:nvPr/>
        </p:nvSpPr>
        <p:spPr>
          <a:xfrm>
            <a:off x="8176710" y="4247731"/>
            <a:ext cx="2509275" cy="7415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전 상 품</a:t>
            </a:r>
          </a:p>
        </p:txBody>
      </p:sp>
      <p:sp>
        <p:nvSpPr>
          <p:cNvPr id="36" name="오각형 35"/>
          <p:cNvSpPr/>
          <p:nvPr/>
        </p:nvSpPr>
        <p:spPr>
          <a:xfrm rot="21034318" flipH="1">
            <a:off x="9994083" y="3897580"/>
            <a:ext cx="1494790" cy="522378"/>
          </a:xfrm>
          <a:prstGeom prst="homePlate">
            <a:avLst/>
          </a:prstGeom>
          <a:solidFill>
            <a:srgbClr val="FFFF00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 rot="21046370">
            <a:off x="9964383" y="3936824"/>
            <a:ext cx="168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3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23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 연장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" name="오른쪽 화살표 2"/>
          <p:cNvSpPr/>
          <p:nvPr/>
        </p:nvSpPr>
        <p:spPr>
          <a:xfrm>
            <a:off x="9047844" y="3077029"/>
            <a:ext cx="333828" cy="261257"/>
          </a:xfrm>
          <a:prstGeom prst="right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24</a:t>
            </a:r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C7E1D870-6E3C-A554-AC12-99F6FA16BA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96"/>
          <a:stretch/>
        </p:blipFill>
        <p:spPr>
          <a:xfrm>
            <a:off x="3487282" y="4358804"/>
            <a:ext cx="2078522" cy="207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158351" y="2572213"/>
            <a:ext cx="5467000" cy="3772344"/>
          </a:xfrm>
          <a:prstGeom prst="rect">
            <a:avLst/>
          </a:prstGeom>
          <a:solidFill>
            <a:srgbClr val="F9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사각형: 잘린 한쪽 모서리 1">
            <a:extLst>
              <a:ext uri="{FF2B5EF4-FFF2-40B4-BE49-F238E27FC236}">
                <a16:creationId xmlns:a16="http://schemas.microsoft.com/office/drawing/2014/main" id="{47CEFEB1-3008-4B62-9893-E5661D51F28C}"/>
              </a:ext>
            </a:extLst>
          </p:cNvPr>
          <p:cNvSpPr/>
          <p:nvPr/>
        </p:nvSpPr>
        <p:spPr>
          <a:xfrm flipV="1">
            <a:off x="6160551" y="2522740"/>
            <a:ext cx="5464800" cy="45719"/>
          </a:xfrm>
          <a:prstGeom prst="snip1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3" name="그림 62">
            <a:extLst>
              <a:ext uri="{FF2B5EF4-FFF2-40B4-BE49-F238E27FC236}">
                <a16:creationId xmlns:a16="http://schemas.microsoft.com/office/drawing/2014/main" id="{09DC0093-AF3C-40B0-BCDA-E28C1F44C2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735" y="1565474"/>
            <a:ext cx="1542229" cy="2041345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844" y="299389"/>
            <a:ext cx="10515600" cy="1325563"/>
          </a:xfrm>
        </p:spPr>
        <p:txBody>
          <a:bodyPr/>
          <a:lstStyle/>
          <a:p>
            <a:r>
              <a:rPr lang="ko-KR" altLang="en-US" dirty="0" smtClean="0"/>
              <a:t>업계 유일</a:t>
            </a:r>
            <a:r>
              <a:rPr lang="en-US" altLang="ko-KR" dirty="0" smtClean="0"/>
              <a:t>! </a:t>
            </a:r>
            <a:r>
              <a:rPr lang="ko-KR" altLang="en-US" dirty="0" smtClean="0"/>
              <a:t>흥국화재에만 있는 </a:t>
            </a:r>
            <a:r>
              <a:rPr lang="ko-KR" altLang="en-US" dirty="0" err="1" smtClean="0">
                <a:solidFill>
                  <a:srgbClr val="EF2065"/>
                </a:solidFill>
              </a:rPr>
              <a:t>추천</a:t>
            </a:r>
            <a:r>
              <a:rPr lang="ko-KR" altLang="en-US" dirty="0" err="1" smtClean="0">
                <a:solidFill>
                  <a:srgbClr val="EF2065"/>
                </a:solidFill>
              </a:rPr>
              <a:t>플랜</a:t>
            </a:r>
            <a:r>
              <a:rPr lang="ko-KR" altLang="en-US" dirty="0" smtClean="0">
                <a:solidFill>
                  <a:srgbClr val="EF2065"/>
                </a:solidFill>
              </a:rPr>
              <a:t> 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27" name="사각형: 잘린 한쪽 모서리 1">
            <a:extLst>
              <a:ext uri="{FF2B5EF4-FFF2-40B4-BE49-F238E27FC236}">
                <a16:creationId xmlns:a16="http://schemas.microsoft.com/office/drawing/2014/main" id="{47CEFEB1-3008-4B62-9893-E5661D51F28C}"/>
              </a:ext>
            </a:extLst>
          </p:cNvPr>
          <p:cNvSpPr/>
          <p:nvPr/>
        </p:nvSpPr>
        <p:spPr>
          <a:xfrm>
            <a:off x="6455335" y="2003804"/>
            <a:ext cx="2008993" cy="517609"/>
          </a:xfrm>
          <a:prstGeom prst="snip1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8" name="표 27">
            <a:extLst>
              <a:ext uri="{FF2B5EF4-FFF2-40B4-BE49-F238E27FC236}">
                <a16:creationId xmlns:a16="http://schemas.microsoft.com/office/drawing/2014/main" id="{D27251F2-E7FE-4A1E-9F74-B4F436A981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07674"/>
              </p:ext>
            </p:extLst>
          </p:nvPr>
        </p:nvGraphicFramePr>
        <p:xfrm>
          <a:off x="661650" y="1847031"/>
          <a:ext cx="5124801" cy="2035384"/>
        </p:xfrm>
        <a:graphic>
          <a:graphicData uri="http://schemas.openxmlformats.org/drawingml/2006/table">
            <a:tbl>
              <a:tblPr/>
              <a:tblGrid>
                <a:gridCol w="4035503">
                  <a:extLst>
                    <a:ext uri="{9D8B030D-6E8A-4147-A177-3AD203B41FA5}">
                      <a16:colId xmlns:a16="http://schemas.microsoft.com/office/drawing/2014/main" val="2562041243"/>
                    </a:ext>
                  </a:extLst>
                </a:gridCol>
                <a:gridCol w="1089298">
                  <a:extLst>
                    <a:ext uri="{9D8B030D-6E8A-4147-A177-3AD203B41FA5}">
                      <a16:colId xmlns:a16="http://schemas.microsoft.com/office/drawing/2014/main" val="3067134152"/>
                    </a:ext>
                  </a:extLst>
                </a:gridCol>
              </a:tblGrid>
              <a:tr h="62137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가입금액 </a:t>
                      </a:r>
                      <a:r>
                        <a:rPr lang="en-US" altLang="ko-KR" sz="14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만원</a:t>
                      </a:r>
                      <a:r>
                        <a:rPr lang="en-US" altLang="ko-KR" sz="14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395" marR="4395" marT="439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575043"/>
                  </a:ext>
                </a:extLst>
              </a:tr>
              <a:tr h="707005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플래티넘 건강 </a:t>
                      </a:r>
                      <a:r>
                        <a:rPr lang="ko-KR" altLang="en-US" sz="2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리셋월렛</a:t>
                      </a:r>
                      <a:r>
                        <a:rPr lang="ko-KR" altLang="en-U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II 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dirty="0">
                          <a:solidFill>
                            <a:srgbClr val="EF2065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2400" b="0" i="0" u="none" strike="noStrike" dirty="0">
                          <a:solidFill>
                            <a:srgbClr val="EF2065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en-US" altLang="ko-KR" sz="2400" b="0" i="0" u="none" strike="noStrike" dirty="0">
                        <a:solidFill>
                          <a:srgbClr val="EF2065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63401"/>
                  </a:ext>
                </a:extLst>
              </a:tr>
              <a:tr h="70700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</a:t>
                      </a:r>
                      <a:r>
                        <a:rPr lang="ko-KR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 암주요치료비</a:t>
                      </a:r>
                      <a:endParaRPr lang="en-US" altLang="ko-KR" sz="14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2,000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502394"/>
                  </a:ext>
                </a:extLst>
              </a:tr>
            </a:tbl>
          </a:graphicData>
        </a:graphic>
      </p:graphicFrame>
      <p:graphicFrame>
        <p:nvGraphicFramePr>
          <p:cNvPr id="52" name="표 51">
            <a:extLst>
              <a:ext uri="{FF2B5EF4-FFF2-40B4-BE49-F238E27FC236}">
                <a16:creationId xmlns:a16="http://schemas.microsoft.com/office/drawing/2014/main" id="{7DB1A472-6A64-485C-9AF7-6CB2BE9CE0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355493"/>
              </p:ext>
            </p:extLst>
          </p:nvPr>
        </p:nvGraphicFramePr>
        <p:xfrm>
          <a:off x="630708" y="4552863"/>
          <a:ext cx="5114668" cy="1516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667">
                  <a:extLst>
                    <a:ext uri="{9D8B030D-6E8A-4147-A177-3AD203B41FA5}">
                      <a16:colId xmlns:a16="http://schemas.microsoft.com/office/drawing/2014/main" val="1731011391"/>
                    </a:ext>
                  </a:extLst>
                </a:gridCol>
                <a:gridCol w="1278667">
                  <a:extLst>
                    <a:ext uri="{9D8B030D-6E8A-4147-A177-3AD203B41FA5}">
                      <a16:colId xmlns:a16="http://schemas.microsoft.com/office/drawing/2014/main" val="4284060651"/>
                    </a:ext>
                  </a:extLst>
                </a:gridCol>
                <a:gridCol w="1278667">
                  <a:extLst>
                    <a:ext uri="{9D8B030D-6E8A-4147-A177-3AD203B41FA5}">
                      <a16:colId xmlns:a16="http://schemas.microsoft.com/office/drawing/2014/main" val="449379636"/>
                    </a:ext>
                  </a:extLst>
                </a:gridCol>
                <a:gridCol w="1278667">
                  <a:extLst>
                    <a:ext uri="{9D8B030D-6E8A-4147-A177-3AD203B41FA5}">
                      <a16:colId xmlns:a16="http://schemas.microsoft.com/office/drawing/2014/main" val="2776091531"/>
                    </a:ext>
                  </a:extLst>
                </a:gridCol>
              </a:tblGrid>
              <a:tr h="505630">
                <a:tc>
                  <a:txBody>
                    <a:bodyPr/>
                    <a:lstStyle/>
                    <a:p>
                      <a:pPr algn="ctr" latinLnBrk="1"/>
                      <a:endParaRPr lang="ko-KR" altLang="en-US" sz="20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</a:t>
                      </a:r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18513"/>
                  </a:ext>
                </a:extLst>
              </a:tr>
              <a:tr h="5056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남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15,718</a:t>
                      </a:r>
                      <a:endParaRPr lang="ko-KR" alt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15,162</a:t>
                      </a:r>
                      <a:endParaRPr lang="ko-KR" alt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26,607</a:t>
                      </a:r>
                      <a:endParaRPr lang="ko-KR" alt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026063"/>
                  </a:ext>
                </a:extLst>
              </a:tr>
              <a:tr h="5056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21,584</a:t>
                      </a:r>
                      <a:endParaRPr lang="ko-KR" alt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31,316</a:t>
                      </a:r>
                      <a:endParaRPr lang="ko-KR" alt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38,866</a:t>
                      </a:r>
                      <a:endParaRPr lang="ko-KR" alt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138869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3FFA251B-37BC-43DA-B34E-E075D2421283}"/>
              </a:ext>
            </a:extLst>
          </p:cNvPr>
          <p:cNvSpPr txBox="1"/>
          <p:nvPr/>
        </p:nvSpPr>
        <p:spPr>
          <a:xfrm>
            <a:off x="522527" y="4169889"/>
            <a:ext cx="5263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</a:t>
            </a:r>
            <a:r>
              <a:rPr lang="en-US" altLang="ko-KR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The</a:t>
            </a:r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건강한 </a:t>
            </a:r>
            <a:r>
              <a:rPr lang="en-US" altLang="ko-KR" sz="1600" dirty="0">
                <a:solidFill>
                  <a:srgbClr val="0070C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0550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[ 20</a:t>
            </a:r>
            <a:r>
              <a:rPr lang="ko-KR" altLang="en-US" sz="11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년납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90</a:t>
            </a:r>
            <a:r>
              <a:rPr lang="ko-KR" altLang="en-US" sz="11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세만기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/ </a:t>
            </a:r>
            <a:r>
              <a:rPr lang="ko-KR" altLang="en-US" sz="11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무해약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50% / 10</a:t>
            </a:r>
            <a:r>
              <a:rPr lang="ko-KR" altLang="en-US" sz="11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년고지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/ 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상해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급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6470783" y="2868622"/>
            <a:ext cx="4950166" cy="836249"/>
            <a:chOff x="6735941" y="2912165"/>
            <a:chExt cx="4950166" cy="836249"/>
          </a:xfrm>
        </p:grpSpPr>
        <p:sp>
          <p:nvSpPr>
            <p:cNvPr id="38" name="사각형: 둥근 모서리 80">
              <a:extLst>
                <a:ext uri="{FF2B5EF4-FFF2-40B4-BE49-F238E27FC236}">
                  <a16:creationId xmlns:a16="http://schemas.microsoft.com/office/drawing/2014/main" id="{75B450EE-B855-40B0-A8D3-B391F1456B68}"/>
                </a:ext>
              </a:extLst>
            </p:cNvPr>
            <p:cNvSpPr/>
            <p:nvPr/>
          </p:nvSpPr>
          <p:spPr>
            <a:xfrm>
              <a:off x="6735941" y="2912165"/>
              <a:ext cx="4793737" cy="836249"/>
            </a:xfrm>
            <a:prstGeom prst="roundRect">
              <a:avLst>
                <a:gd name="adj" fmla="val 46464"/>
              </a:avLst>
            </a:prstGeom>
            <a:solidFill>
              <a:schemeClr val="bg1"/>
            </a:solidFill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3B635BA-57B3-410D-9C17-165A68C8305D}"/>
                </a:ext>
              </a:extLst>
            </p:cNvPr>
            <p:cNvSpPr txBox="1"/>
            <p:nvPr/>
          </p:nvSpPr>
          <p:spPr>
            <a:xfrm>
              <a:off x="7143954" y="3008253"/>
              <a:ext cx="4542153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비급여 </a:t>
              </a:r>
              <a:r>
                <a:rPr lang="en-US" altLang="ko-KR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10</a:t>
              </a:r>
              <a:r>
                <a:rPr lang="ko-KR" altLang="en-US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억 보장한도로</a:t>
              </a:r>
              <a:r>
                <a:rPr lang="en-US" altLang="ko-KR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든든하게</a:t>
              </a:r>
              <a:r>
                <a:rPr lang="en-US" altLang="ko-KR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 </a:t>
              </a:r>
              <a:r>
                <a:rPr lang="ko-KR" altLang="en-US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걱정없이</a:t>
              </a:r>
              <a:r>
                <a:rPr lang="en-US" altLang="ko-KR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</a:t>
              </a:r>
              <a:endPara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522CCDDE-680B-4D22-867B-CCC0594DEFF1}"/>
                </a:ext>
              </a:extLst>
            </p:cNvPr>
            <p:cNvSpPr/>
            <p:nvPr/>
          </p:nvSpPr>
          <p:spPr>
            <a:xfrm>
              <a:off x="6807963" y="2960332"/>
              <a:ext cx="723788" cy="719168"/>
            </a:xfrm>
            <a:prstGeom prst="ellipse">
              <a:avLst/>
            </a:prstGeom>
            <a:solidFill>
              <a:srgbClr val="FF0066"/>
            </a:solidFill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53C87276-DE55-49DF-94CE-FD868874F9C3}"/>
                </a:ext>
              </a:extLst>
            </p:cNvPr>
            <p:cNvSpPr/>
            <p:nvPr/>
          </p:nvSpPr>
          <p:spPr>
            <a:xfrm>
              <a:off x="6910011" y="3089084"/>
              <a:ext cx="519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01</a:t>
              </a:r>
              <a:endPara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6470783" y="5271421"/>
            <a:ext cx="4993381" cy="862392"/>
            <a:chOff x="6787226" y="5314964"/>
            <a:chExt cx="4993381" cy="862392"/>
          </a:xfrm>
        </p:grpSpPr>
        <p:sp>
          <p:nvSpPr>
            <p:cNvPr id="50" name="사각형: 둥근 모서리 84">
              <a:extLst>
                <a:ext uri="{FF2B5EF4-FFF2-40B4-BE49-F238E27FC236}">
                  <a16:creationId xmlns:a16="http://schemas.microsoft.com/office/drawing/2014/main" id="{28DF8972-5595-42C3-B57F-D59BEE3EF7D0}"/>
                </a:ext>
              </a:extLst>
            </p:cNvPr>
            <p:cNvSpPr/>
            <p:nvPr/>
          </p:nvSpPr>
          <p:spPr>
            <a:xfrm>
              <a:off x="6787226" y="5314964"/>
              <a:ext cx="4889948" cy="862392"/>
            </a:xfrm>
            <a:prstGeom prst="roundRect">
              <a:avLst>
                <a:gd name="adj" fmla="val 46464"/>
              </a:avLst>
            </a:prstGeom>
            <a:solidFill>
              <a:schemeClr val="bg1"/>
            </a:solidFill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EA4004F-DA1B-4730-98E3-6F9BE6E5FDE5}"/>
                </a:ext>
              </a:extLst>
            </p:cNvPr>
            <p:cNvSpPr txBox="1"/>
            <p:nvPr/>
          </p:nvSpPr>
          <p:spPr>
            <a:xfrm>
              <a:off x="7542905" y="5406395"/>
              <a:ext cx="4237702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업계최고 납입면제</a:t>
              </a:r>
              <a:r>
                <a:rPr lang="en-US" altLang="ko-KR" sz="12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(</a:t>
              </a:r>
              <a:r>
                <a:rPr lang="ko-KR" altLang="en-US" sz="12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갑상선암 수술</a:t>
              </a:r>
              <a:r>
                <a:rPr lang="en-US" altLang="ko-KR" sz="12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,</a:t>
              </a:r>
              <a:r>
                <a:rPr lang="ko-KR" altLang="en-US" sz="12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순환계주요치료</a:t>
              </a:r>
              <a:r>
                <a:rPr lang="en-US" altLang="ko-KR" sz="12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)</a:t>
              </a:r>
              <a:endPara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en-US" altLang="ko-KR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~ 50</a:t>
              </a:r>
              <a:r>
                <a:rPr lang="ko-KR" altLang="en-US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세 까지는 흥국화재 </a:t>
              </a:r>
              <a:r>
                <a:rPr lang="en-US" altLang="ko-KR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0550 ~</a:t>
              </a:r>
              <a:endPara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58" name="타원 57">
              <a:extLst>
                <a:ext uri="{FF2B5EF4-FFF2-40B4-BE49-F238E27FC236}">
                  <a16:creationId xmlns:a16="http://schemas.microsoft.com/office/drawing/2014/main" id="{4480B2ED-3865-472F-BA6D-37FB06BA9170}"/>
                </a:ext>
              </a:extLst>
            </p:cNvPr>
            <p:cNvSpPr/>
            <p:nvPr/>
          </p:nvSpPr>
          <p:spPr>
            <a:xfrm>
              <a:off x="6857658" y="5379019"/>
              <a:ext cx="723600" cy="719168"/>
            </a:xfrm>
            <a:prstGeom prst="ellipse">
              <a:avLst/>
            </a:prstGeom>
            <a:solidFill>
              <a:srgbClr val="FF0066"/>
            </a:solidFill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59" name="직사각형 58">
              <a:extLst>
                <a:ext uri="{FF2B5EF4-FFF2-40B4-BE49-F238E27FC236}">
                  <a16:creationId xmlns:a16="http://schemas.microsoft.com/office/drawing/2014/main" id="{ECC4ABA7-0859-4CCB-BAC5-E6C7A5950059}"/>
                </a:ext>
              </a:extLst>
            </p:cNvPr>
            <p:cNvSpPr/>
            <p:nvPr/>
          </p:nvSpPr>
          <p:spPr>
            <a:xfrm>
              <a:off x="6927552" y="5507771"/>
              <a:ext cx="58381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03</a:t>
              </a:r>
              <a:endPara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02F24640-7B4A-4BFF-BC60-CC91B703F2FD}"/>
              </a:ext>
            </a:extLst>
          </p:cNvPr>
          <p:cNvSpPr txBox="1"/>
          <p:nvPr/>
        </p:nvSpPr>
        <p:spPr>
          <a:xfrm>
            <a:off x="3276940" y="6064583"/>
            <a:ext cx="2549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※ 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기본연계 </a:t>
            </a:r>
            <a:r>
              <a:rPr lang="ko-KR" altLang="en-US" sz="11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포함ㅣ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단위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: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원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DC40C79-A750-419C-A817-E763E059B010}"/>
              </a:ext>
            </a:extLst>
          </p:cNvPr>
          <p:cNvSpPr txBox="1"/>
          <p:nvPr/>
        </p:nvSpPr>
        <p:spPr>
          <a:xfrm>
            <a:off x="6469705" y="2028843"/>
            <a:ext cx="2008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Point </a:t>
            </a:r>
            <a:endParaRPr lang="ko-KR" altLang="en-US" sz="2400" dirty="0">
              <a:solidFill>
                <a:srgbClr val="FFFF00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62" name="그림 61">
            <a:extLst>
              <a:ext uri="{FF2B5EF4-FFF2-40B4-BE49-F238E27FC236}">
                <a16:creationId xmlns:a16="http://schemas.microsoft.com/office/drawing/2014/main" id="{D2B7E2C5-1EAE-412D-9EF5-211BC47D6C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9790">
            <a:off x="6215812" y="1570877"/>
            <a:ext cx="841254" cy="560603"/>
          </a:xfrm>
          <a:prstGeom prst="rect">
            <a:avLst/>
          </a:prstGeom>
        </p:spPr>
      </p:pic>
      <p:sp>
        <p:nvSpPr>
          <p:cNvPr id="64" name="직사각형 63">
            <a:extLst>
              <a:ext uri="{FF2B5EF4-FFF2-40B4-BE49-F238E27FC236}">
                <a16:creationId xmlns:a16="http://schemas.microsoft.com/office/drawing/2014/main" id="{E3EE112B-1800-4843-9BC7-A25C5A4D5E77}"/>
              </a:ext>
            </a:extLst>
          </p:cNvPr>
          <p:cNvSpPr/>
          <p:nvPr/>
        </p:nvSpPr>
        <p:spPr>
          <a:xfrm>
            <a:off x="2716502" y="3391254"/>
            <a:ext cx="1005742" cy="2553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만기보장형</a:t>
            </a:r>
            <a:endParaRPr lang="ko-KR" altLang="en-US" sz="11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6470783" y="4056950"/>
            <a:ext cx="4889948" cy="862392"/>
            <a:chOff x="6728581" y="4020257"/>
            <a:chExt cx="4889948" cy="862392"/>
          </a:xfrm>
        </p:grpSpPr>
        <p:sp>
          <p:nvSpPr>
            <p:cNvPr id="45" name="사각형: 둥근 모서리 82">
              <a:extLst>
                <a:ext uri="{FF2B5EF4-FFF2-40B4-BE49-F238E27FC236}">
                  <a16:creationId xmlns:a16="http://schemas.microsoft.com/office/drawing/2014/main" id="{FEEE1FA0-3F52-4505-A4C2-6FCEF1A93849}"/>
                </a:ext>
              </a:extLst>
            </p:cNvPr>
            <p:cNvSpPr/>
            <p:nvPr/>
          </p:nvSpPr>
          <p:spPr>
            <a:xfrm>
              <a:off x="6728581" y="4020257"/>
              <a:ext cx="4889948" cy="862392"/>
            </a:xfrm>
            <a:prstGeom prst="roundRect">
              <a:avLst>
                <a:gd name="adj" fmla="val 46464"/>
              </a:avLst>
            </a:prstGeom>
            <a:solidFill>
              <a:schemeClr val="bg1"/>
            </a:solidFill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65" name="타원 64">
              <a:extLst>
                <a:ext uri="{FF2B5EF4-FFF2-40B4-BE49-F238E27FC236}">
                  <a16:creationId xmlns:a16="http://schemas.microsoft.com/office/drawing/2014/main" id="{522CCDDE-680B-4D22-867B-CCC0594DEFF1}"/>
                </a:ext>
              </a:extLst>
            </p:cNvPr>
            <p:cNvSpPr/>
            <p:nvPr/>
          </p:nvSpPr>
          <p:spPr>
            <a:xfrm>
              <a:off x="6797464" y="4085367"/>
              <a:ext cx="723788" cy="719168"/>
            </a:xfrm>
            <a:prstGeom prst="ellipse">
              <a:avLst/>
            </a:prstGeom>
            <a:solidFill>
              <a:srgbClr val="FF0066"/>
            </a:solidFill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98DBFBB2-EB3C-4724-94C8-9DFF3C6BF8D1}"/>
                </a:ext>
              </a:extLst>
            </p:cNvPr>
            <p:cNvSpPr/>
            <p:nvPr/>
          </p:nvSpPr>
          <p:spPr>
            <a:xfrm>
              <a:off x="6869055" y="4214119"/>
              <a:ext cx="58060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02</a:t>
              </a:r>
              <a:endPara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4E1BB9F-0532-4E31-8286-BB3F5D66E4EA}"/>
              </a:ext>
            </a:extLst>
          </p:cNvPr>
          <p:cNvSpPr txBox="1"/>
          <p:nvPr/>
        </p:nvSpPr>
        <p:spPr>
          <a:xfrm>
            <a:off x="7016293" y="4154238"/>
            <a:ext cx="423770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년 주요치료비 가입자</a:t>
            </a:r>
            <a:endParaRPr lang="en-US" altLang="ko-KR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고객 </a:t>
            </a:r>
            <a:r>
              <a:rPr lang="ko-KR" altLang="en-US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업셀링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가능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1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25</a:t>
            </a:r>
            <a:endParaRPr lang="ko-KR" alt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F24640-7B4A-4BFF-BC60-CC91B703F2FD}"/>
              </a:ext>
            </a:extLst>
          </p:cNvPr>
          <p:cNvSpPr txBox="1"/>
          <p:nvPr/>
        </p:nvSpPr>
        <p:spPr>
          <a:xfrm>
            <a:off x="530754" y="6099582"/>
            <a:ext cx="25490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개정 전 보험료로 개정 후 일부 상이할 수 있음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.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54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FCF3E3-2923-4089-AFE3-A0E67DE3E134}"/>
              </a:ext>
            </a:extLst>
          </p:cNvPr>
          <p:cNvSpPr txBox="1"/>
          <p:nvPr/>
        </p:nvSpPr>
        <p:spPr>
          <a:xfrm>
            <a:off x="7255389" y="1601527"/>
            <a:ext cx="31774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err="1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여성암</a:t>
            </a:r>
            <a:r>
              <a:rPr lang="ko-KR" altLang="en-US" sz="3200" dirty="0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3200" dirty="0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3200" dirty="0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위 유방암</a:t>
            </a:r>
          </a:p>
        </p:txBody>
      </p:sp>
      <p:sp>
        <p:nvSpPr>
          <p:cNvPr id="6" name="오른쪽 화살표 6">
            <a:extLst>
              <a:ext uri="{FF2B5EF4-FFF2-40B4-BE49-F238E27FC236}">
                <a16:creationId xmlns:a16="http://schemas.microsoft.com/office/drawing/2014/main" id="{906F7CAD-4346-4445-B1CB-D05F875EBC9B}"/>
              </a:ext>
            </a:extLst>
          </p:cNvPr>
          <p:cNvSpPr/>
          <p:nvPr/>
        </p:nvSpPr>
        <p:spPr>
          <a:xfrm>
            <a:off x="3843207" y="6118061"/>
            <a:ext cx="2039736" cy="301475"/>
          </a:xfrm>
          <a:prstGeom prst="rightArrow">
            <a:avLst/>
          </a:prstGeom>
          <a:gradFill flip="none" rotWithShape="1">
            <a:gsLst>
              <a:gs pos="0">
                <a:schemeClr val="bg2"/>
              </a:gs>
              <a:gs pos="99000">
                <a:schemeClr val="bg2">
                  <a:lumMod val="9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3D406474-513A-482C-80FD-AC44D21BCA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04503"/>
              </p:ext>
            </p:extLst>
          </p:nvPr>
        </p:nvGraphicFramePr>
        <p:xfrm>
          <a:off x="560029" y="2290041"/>
          <a:ext cx="5804753" cy="3750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3218">
                  <a:extLst>
                    <a:ext uri="{9D8B030D-6E8A-4147-A177-3AD203B41FA5}">
                      <a16:colId xmlns:a16="http://schemas.microsoft.com/office/drawing/2014/main" val="1130311152"/>
                    </a:ext>
                  </a:extLst>
                </a:gridCol>
                <a:gridCol w="2316095">
                  <a:extLst>
                    <a:ext uri="{9D8B030D-6E8A-4147-A177-3AD203B41FA5}">
                      <a16:colId xmlns:a16="http://schemas.microsoft.com/office/drawing/2014/main" val="3353382830"/>
                    </a:ext>
                  </a:extLst>
                </a:gridCol>
                <a:gridCol w="1825440">
                  <a:extLst>
                    <a:ext uri="{9D8B030D-6E8A-4147-A177-3AD203B41FA5}">
                      <a16:colId xmlns:a16="http://schemas.microsoft.com/office/drawing/2014/main" val="556027554"/>
                    </a:ext>
                  </a:extLst>
                </a:gridCol>
              </a:tblGrid>
              <a:tr h="125003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24</a:t>
                      </a:r>
                      <a:r>
                        <a:rPr lang="ko-KR" altLang="en-US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년 </a:t>
                      </a:r>
                      <a:r>
                        <a:rPr lang="en-US" altLang="ko-KR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월</a:t>
                      </a:r>
                      <a:endParaRPr lang="en-US" altLang="ko-KR" sz="1800" b="1" kern="1200" spc="0" dirty="0">
                        <a:solidFill>
                          <a:schemeClr val="bg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전립선암 </a:t>
                      </a:r>
                      <a:r>
                        <a:rPr lang="en-US" altLang="ko-KR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0" dirty="0">
                          <a:solidFill>
                            <a:schemeClr val="tx1"/>
                          </a:solidFill>
                        </a:rPr>
                        <a:t>비급여 </a:t>
                      </a:r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</a:rPr>
                        <a:t>암수술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</a:rPr>
                        <a:t> 후</a:t>
                      </a:r>
                      <a:endParaRPr lang="en-US" altLang="ko-KR" sz="1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ko-KR" altLang="en-US" sz="18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</a:rPr>
                        <a:t>일 입원</a:t>
                      </a:r>
                      <a:endParaRPr lang="en-US" altLang="ko-KR" sz="1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ko-KR" sz="1800" b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</a:rPr>
                        <a:t>비급여 항암방사선</a:t>
                      </a:r>
                      <a:endParaRPr lang="en-US" altLang="ko-KR" sz="1800" b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ko-KR" sz="1800" b="0" dirty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en-US" altLang="ko-KR" sz="18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800" b="0" baseline="0" dirty="0">
                          <a:solidFill>
                            <a:schemeClr val="tx1"/>
                          </a:solidFill>
                        </a:rPr>
                        <a:t>비급여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</a:rPr>
                        <a:t>항암약물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억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3,300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만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플래티넘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endParaRPr kumimoji="0" lang="en-US" altLang="ko-KR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암수술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+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방사선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+</a:t>
                      </a:r>
                      <a:r>
                        <a:rPr kumimoji="0" lang="ko-KR" altLang="en-US" sz="9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1~3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기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입원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+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상급종합수술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비급여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암주치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3450"/>
                  </a:ext>
                </a:extLst>
              </a:tr>
              <a:tr h="125003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24</a:t>
                      </a:r>
                      <a:r>
                        <a:rPr lang="ko-KR" altLang="en-US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년 </a:t>
                      </a:r>
                      <a:r>
                        <a:rPr lang="en-US" altLang="ko-KR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12</a:t>
                      </a:r>
                      <a:r>
                        <a:rPr lang="ko-KR" altLang="en-US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월</a:t>
                      </a:r>
                      <a:endParaRPr lang="en-US" altLang="ko-KR" sz="2800" b="1" kern="1200" spc="0" dirty="0">
                        <a:solidFill>
                          <a:schemeClr val="bg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전립선암 </a:t>
                      </a:r>
                      <a:r>
                        <a:rPr lang="en-US" altLang="ko-KR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4</a:t>
                      </a:r>
                      <a:r>
                        <a:rPr lang="ko-KR" altLang="en-US" sz="1800" b="1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38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비급여 항암약물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solidFill>
                            <a:srgbClr val="EF2065"/>
                          </a:solidFill>
                        </a:rPr>
                        <a:t>1</a:t>
                      </a:r>
                      <a:r>
                        <a:rPr lang="ko-KR" altLang="en-US" sz="2000" dirty="0">
                          <a:solidFill>
                            <a:srgbClr val="EF2065"/>
                          </a:solidFill>
                        </a:rPr>
                        <a:t>억</a:t>
                      </a:r>
                      <a:endParaRPr lang="en-US" altLang="ko-KR" sz="2000" dirty="0">
                        <a:solidFill>
                          <a:srgbClr val="EF2065"/>
                        </a:solidFill>
                      </a:endParaRPr>
                    </a:p>
                    <a:p>
                      <a:pPr algn="ctr" latinLnBrk="1"/>
                      <a:endParaRPr lang="en-US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플래티넘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항암약물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기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2077569"/>
                  </a:ext>
                </a:extLst>
              </a:tr>
              <a:tr h="125003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25</a:t>
                      </a:r>
                      <a:r>
                        <a:rPr lang="ko-KR" altLang="en-US" sz="1800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년 </a:t>
                      </a:r>
                      <a:r>
                        <a:rPr lang="en-US" altLang="ko-KR" sz="1800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9</a:t>
                      </a:r>
                      <a:r>
                        <a:rPr lang="ko-KR" altLang="en-US" sz="1800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월</a:t>
                      </a:r>
                      <a:endParaRPr lang="en-US" altLang="ko-KR" sz="1800" kern="1200" spc="0" dirty="0">
                        <a:solidFill>
                          <a:schemeClr val="bg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400" kern="1200" spc="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지속 치료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38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항암방사선 후 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비급여 항암약물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rgbClr val="EF2065"/>
                          </a:solidFill>
                        </a:rPr>
                        <a:t>1</a:t>
                      </a:r>
                      <a:r>
                        <a:rPr lang="ko-KR" altLang="en-US" sz="1800" dirty="0">
                          <a:solidFill>
                            <a:srgbClr val="EF2065"/>
                          </a:solidFill>
                        </a:rPr>
                        <a:t>억 </a:t>
                      </a:r>
                      <a:r>
                        <a:rPr lang="en-US" altLang="ko-KR" sz="1800" dirty="0">
                          <a:solidFill>
                            <a:srgbClr val="EF2065"/>
                          </a:solidFill>
                        </a:rPr>
                        <a:t>7</a:t>
                      </a:r>
                      <a:r>
                        <a:rPr lang="ko-KR" altLang="en-US" sz="1800" dirty="0" smtClean="0">
                          <a:solidFill>
                            <a:srgbClr val="EF2065"/>
                          </a:solidFill>
                        </a:rPr>
                        <a:t>천만</a:t>
                      </a:r>
                      <a:endParaRPr lang="en-US" altLang="ko-KR" sz="1800" dirty="0">
                        <a:solidFill>
                          <a:srgbClr val="EF2065"/>
                        </a:solidFill>
                      </a:endParaRPr>
                    </a:p>
                    <a:p>
                      <a:pPr algn="ctr" latinLnBrk="1"/>
                      <a:endParaRPr lang="en-US" altLang="ko-KR" sz="1000" dirty="0">
                        <a:solidFill>
                          <a:srgbClr val="EF2065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플래티넘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항암방사선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항얌약물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기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비급여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암주치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630420"/>
                  </a:ext>
                </a:extLst>
              </a:tr>
            </a:tbl>
          </a:graphicData>
        </a:graphic>
      </p:graphicFrame>
      <p:sp>
        <p:nvSpPr>
          <p:cNvPr id="9" name="갈매기형 수장 128">
            <a:extLst>
              <a:ext uri="{FF2B5EF4-FFF2-40B4-BE49-F238E27FC236}">
                <a16:creationId xmlns:a16="http://schemas.microsoft.com/office/drawing/2014/main" id="{F8EED258-3B93-4434-8812-1DFBD21629EF}"/>
              </a:ext>
            </a:extLst>
          </p:cNvPr>
          <p:cNvSpPr/>
          <p:nvPr/>
        </p:nvSpPr>
        <p:spPr>
          <a:xfrm rot="5400000">
            <a:off x="1267455" y="3370215"/>
            <a:ext cx="322058" cy="324710"/>
          </a:xfrm>
          <a:prstGeom prst="chevron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갈매기형 수장 128">
            <a:extLst>
              <a:ext uri="{FF2B5EF4-FFF2-40B4-BE49-F238E27FC236}">
                <a16:creationId xmlns:a16="http://schemas.microsoft.com/office/drawing/2014/main" id="{DFDDA8C0-C1F4-4DD6-B078-5B4FA42085CC}"/>
              </a:ext>
            </a:extLst>
          </p:cNvPr>
          <p:cNvSpPr/>
          <p:nvPr/>
        </p:nvSpPr>
        <p:spPr>
          <a:xfrm rot="5400000">
            <a:off x="1267455" y="4544916"/>
            <a:ext cx="322058" cy="324710"/>
          </a:xfrm>
          <a:prstGeom prst="chevron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EE9C90-7209-4FC6-828B-E8EEA928B12B}"/>
              </a:ext>
            </a:extLst>
          </p:cNvPr>
          <p:cNvSpPr txBox="1"/>
          <p:nvPr/>
        </p:nvSpPr>
        <p:spPr>
          <a:xfrm>
            <a:off x="1867910" y="1586703"/>
            <a:ext cx="3631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err="1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남성암</a:t>
            </a:r>
            <a:r>
              <a:rPr lang="ko-KR" altLang="en-US" sz="3200" dirty="0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3200" dirty="0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2</a:t>
            </a:r>
            <a:r>
              <a:rPr lang="ko-KR" altLang="en-US" sz="3200" dirty="0">
                <a:ln w="139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rPr>
              <a:t>위 전립선암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688CBF-A1F8-48C3-B38C-7C1453BBF36B}"/>
              </a:ext>
            </a:extLst>
          </p:cNvPr>
          <p:cNvSpPr txBox="1"/>
          <p:nvPr/>
        </p:nvSpPr>
        <p:spPr>
          <a:xfrm>
            <a:off x="1867910" y="1586702"/>
            <a:ext cx="3631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err="1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남성암</a:t>
            </a:r>
            <a:r>
              <a:rPr lang="ko-KR" altLang="en-US" sz="3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</a:t>
            </a:r>
            <a:r>
              <a:rPr lang="ko-KR" altLang="en-US" sz="3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위 </a:t>
            </a:r>
            <a:r>
              <a:rPr lang="ko-KR" altLang="en-US" sz="32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전립선암</a:t>
            </a:r>
            <a:endParaRPr lang="ko-KR" altLang="en-US" sz="3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ECE0D5-9A47-46ED-98BF-0F229B032B61}"/>
              </a:ext>
            </a:extLst>
          </p:cNvPr>
          <p:cNvSpPr txBox="1"/>
          <p:nvPr/>
        </p:nvSpPr>
        <p:spPr>
          <a:xfrm>
            <a:off x="7255760" y="1594872"/>
            <a:ext cx="31774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err="1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여성암</a:t>
            </a:r>
            <a:r>
              <a:rPr lang="ko-KR" altLang="en-US" sz="3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3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위</a:t>
            </a:r>
            <a:r>
              <a:rPr lang="ko-KR" altLang="en-US" sz="32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유방암</a:t>
            </a:r>
            <a:endParaRPr lang="ko-KR" altLang="en-US" sz="3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0CA3D1EF-03B1-4999-B5E7-0A7E447FC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77819"/>
              </p:ext>
            </p:extLst>
          </p:nvPr>
        </p:nvGraphicFramePr>
        <p:xfrm>
          <a:off x="6464193" y="2290041"/>
          <a:ext cx="5341641" cy="3735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2341">
                  <a:extLst>
                    <a:ext uri="{9D8B030D-6E8A-4147-A177-3AD203B41FA5}">
                      <a16:colId xmlns:a16="http://schemas.microsoft.com/office/drawing/2014/main" val="1130311152"/>
                    </a:ext>
                  </a:extLst>
                </a:gridCol>
                <a:gridCol w="1940918">
                  <a:extLst>
                    <a:ext uri="{9D8B030D-6E8A-4147-A177-3AD203B41FA5}">
                      <a16:colId xmlns:a16="http://schemas.microsoft.com/office/drawing/2014/main" val="3353382830"/>
                    </a:ext>
                  </a:extLst>
                </a:gridCol>
                <a:gridCol w="1808382">
                  <a:extLst>
                    <a:ext uri="{9D8B030D-6E8A-4147-A177-3AD203B41FA5}">
                      <a16:colId xmlns:a16="http://schemas.microsoft.com/office/drawing/2014/main" val="556027554"/>
                    </a:ext>
                  </a:extLst>
                </a:gridCol>
              </a:tblGrid>
              <a:tr h="12452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8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억 </a:t>
                      </a:r>
                      <a:r>
                        <a:rPr lang="en-US" altLang="ko-KR" sz="18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3,550</a:t>
                      </a:r>
                      <a:r>
                        <a:rPr lang="ko-KR" altLang="en-US" sz="18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만</a:t>
                      </a:r>
                      <a:endParaRPr lang="en-US" altLang="ko-KR" sz="1800" b="1" kern="1200" spc="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en-US" altLang="ko-KR" sz="900" b="1" kern="1200" spc="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200" b="0" kern="1200" spc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플래티넘</a:t>
                      </a:r>
                      <a:endParaRPr lang="en-US" altLang="ko-KR" sz="1200" b="0" kern="1200" spc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900" b="0" kern="1200" spc="0" dirty="0" err="1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암수술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+</a:t>
                      </a:r>
                      <a:r>
                        <a:rPr lang="ko-KR" altLang="en-US" sz="900" b="0" kern="1200" spc="0" dirty="0" err="1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항암약물</a:t>
                      </a:r>
                      <a:r>
                        <a:rPr lang="en-US" altLang="ko-KR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(4</a:t>
                      </a:r>
                      <a:r>
                        <a:rPr lang="ko-KR" altLang="en-US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기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lang="en-US" altLang="ko-KR" sz="900" b="0" kern="1200" spc="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lang="ko-KR" altLang="en-US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</a:t>
                      </a:r>
                      <a:r>
                        <a:rPr lang="ko-KR" altLang="en-US" sz="900" b="0" kern="1200" spc="0" dirty="0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입원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+</a:t>
                      </a:r>
                      <a:r>
                        <a:rPr lang="ko-KR" altLang="en-US" sz="900" b="0" kern="1200" spc="0" dirty="0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상급종합수술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600" b="0" kern="1200" spc="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200" b="0" kern="1200" spc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비급여 </a:t>
                      </a:r>
                      <a:r>
                        <a:rPr lang="ko-KR" altLang="en-US" sz="1200" b="0" kern="1200" spc="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암주치</a:t>
                      </a:r>
                      <a:endParaRPr lang="ko-KR" altLang="en-US" sz="2800" b="0" kern="1200" spc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dirty="0">
                          <a:solidFill>
                            <a:schemeClr val="tx1"/>
                          </a:solidFill>
                        </a:rPr>
                        <a:t>비급여 암 수술 </a:t>
                      </a:r>
                      <a:endParaRPr lang="en-US" altLang="ko-KR" sz="1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ko-KR" sz="18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</a:rPr>
                        <a:t>비급여 항암 약물</a:t>
                      </a:r>
                      <a:endParaRPr lang="en-US" altLang="ko-KR" sz="1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ko-KR" altLang="en-US" sz="1800" dirty="0">
                          <a:solidFill>
                            <a:schemeClr val="tx1"/>
                          </a:solidFill>
                        </a:rPr>
                        <a:t>치료 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</a:rPr>
                        <a:t> 10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</a:rPr>
                        <a:t>일 입원</a:t>
                      </a:r>
                      <a:endParaRPr lang="en-US" altLang="ko-KR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년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유방암 </a:t>
                      </a: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</a:t>
                      </a:r>
                      <a:endParaRPr kumimoji="0" lang="en-US" altLang="ko-K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3450"/>
                  </a:ext>
                </a:extLst>
              </a:tr>
              <a:tr h="12452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20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억 </a:t>
                      </a:r>
                      <a:r>
                        <a:rPr lang="en-US" altLang="ko-KR" sz="20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2000" b="1" kern="1200" spc="0" dirty="0" smtClean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천만</a:t>
                      </a:r>
                      <a:endParaRPr lang="en-US" altLang="ko-KR" sz="2000" b="1" kern="1200" spc="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en-US" altLang="ko-KR" sz="1000" b="1" kern="1200" spc="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200" b="0" kern="1200" spc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플래티넘</a:t>
                      </a:r>
                      <a:r>
                        <a:rPr lang="en-US" altLang="ko-KR" sz="18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/>
                      </a:r>
                      <a:br>
                        <a:rPr lang="en-US" altLang="ko-KR" sz="18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</a:br>
                      <a:r>
                        <a:rPr lang="en-US" altLang="ko-KR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항암약물 </a:t>
                      </a:r>
                      <a:r>
                        <a:rPr lang="en-US" altLang="ko-KR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</a:t>
                      </a:r>
                      <a:r>
                        <a:rPr lang="ko-KR" altLang="en-US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기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600" b="0" kern="1200" spc="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200" b="0" kern="1200" spc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비급여 </a:t>
                      </a:r>
                      <a:r>
                        <a:rPr lang="ko-KR" altLang="en-US" sz="1200" b="0" kern="1200" spc="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암주치</a:t>
                      </a:r>
                      <a:endParaRPr lang="ko-KR" altLang="en-US" sz="1200" b="0" kern="1200" spc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비급여 항암약물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24</a:t>
                      </a:r>
                      <a:r>
                        <a:rPr lang="ko-KR" altLang="en-US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 </a:t>
                      </a:r>
                      <a:r>
                        <a:rPr lang="en-US" altLang="ko-KR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</a:t>
                      </a:r>
                      <a:r>
                        <a:rPr lang="ko-KR" altLang="en-US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월</a:t>
                      </a:r>
                      <a:endParaRPr lang="en-US" altLang="ko-KR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유방암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4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기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2077569"/>
                  </a:ext>
                </a:extLst>
              </a:tr>
              <a:tr h="12452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20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억 </a:t>
                      </a:r>
                      <a:r>
                        <a:rPr lang="en-US" altLang="ko-KR" sz="2000" b="1" kern="1200" spc="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2000" b="1" kern="1200" spc="0" dirty="0" smtClean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천만</a:t>
                      </a:r>
                      <a:endParaRPr lang="en-US" altLang="ko-KR" sz="2000" b="1" kern="1200" spc="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en-US" altLang="ko-KR" sz="1000" b="1" kern="1200" spc="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200" b="0" kern="1200" spc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플래티넘</a:t>
                      </a:r>
                      <a:r>
                        <a:rPr lang="en-US" altLang="ko-KR" sz="900" b="0" kern="1200" spc="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/>
                      </a:r>
                      <a:br>
                        <a:rPr lang="en-US" altLang="ko-KR" sz="900" b="0" kern="1200" spc="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</a:br>
                      <a:r>
                        <a:rPr lang="en-US" altLang="ko-KR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항암약물 </a:t>
                      </a:r>
                      <a:r>
                        <a:rPr lang="en-US" altLang="ko-KR" sz="900" b="0" kern="1200" spc="0" dirty="0">
                          <a:solidFill>
                            <a:srgbClr val="EF2065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</a:t>
                      </a:r>
                      <a:r>
                        <a:rPr lang="ko-KR" altLang="en-US" sz="900" b="0" kern="1200" spc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기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600" b="0" kern="1200" spc="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200" b="0" kern="1200" spc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비급여 </a:t>
                      </a:r>
                      <a:r>
                        <a:rPr lang="ko-KR" altLang="en-US" sz="1200" b="0" kern="1200" spc="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암주치</a:t>
                      </a:r>
                      <a:endParaRPr lang="ko-KR" altLang="en-US" sz="1200" b="0" kern="1200" spc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비급여 </a:t>
                      </a:r>
                      <a:r>
                        <a:rPr kumimoji="0" lang="ko-KR" altLang="en-US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항암약물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25</a:t>
                      </a:r>
                      <a:r>
                        <a:rPr kumimoji="0" lang="ko-KR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 </a:t>
                      </a:r>
                      <a:r>
                        <a:rPr kumimoji="0" lang="en-US" altLang="ko-K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9</a:t>
                      </a:r>
                      <a:r>
                        <a:rPr kumimoji="0" lang="ko-KR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월</a:t>
                      </a:r>
                      <a:endParaRPr kumimoji="0" lang="en-US" altLang="ko-K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지속 치료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630420"/>
                  </a:ext>
                </a:extLst>
              </a:tr>
            </a:tbl>
          </a:graphicData>
        </a:graphic>
      </p:graphicFrame>
      <p:sp>
        <p:nvSpPr>
          <p:cNvPr id="16" name="갈매기형 수장 128">
            <a:extLst>
              <a:ext uri="{FF2B5EF4-FFF2-40B4-BE49-F238E27FC236}">
                <a16:creationId xmlns:a16="http://schemas.microsoft.com/office/drawing/2014/main" id="{D7F40C63-7E03-47A0-AE22-BEB8717EEA2E}"/>
              </a:ext>
            </a:extLst>
          </p:cNvPr>
          <p:cNvSpPr/>
          <p:nvPr/>
        </p:nvSpPr>
        <p:spPr>
          <a:xfrm rot="5400000">
            <a:off x="10764842" y="3395310"/>
            <a:ext cx="322058" cy="324710"/>
          </a:xfrm>
          <a:prstGeom prst="chevron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갈매기형 수장 128">
            <a:extLst>
              <a:ext uri="{FF2B5EF4-FFF2-40B4-BE49-F238E27FC236}">
                <a16:creationId xmlns:a16="http://schemas.microsoft.com/office/drawing/2014/main" id="{50F66B36-1D9C-4C69-B6E6-8ADC85C22AD0}"/>
              </a:ext>
            </a:extLst>
          </p:cNvPr>
          <p:cNvSpPr/>
          <p:nvPr/>
        </p:nvSpPr>
        <p:spPr>
          <a:xfrm rot="5400000">
            <a:off x="10764842" y="4619281"/>
            <a:ext cx="322058" cy="324710"/>
          </a:xfrm>
          <a:prstGeom prst="chevron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06CFEB-3F55-466F-A53C-FC5058E64FF4}"/>
              </a:ext>
            </a:extLst>
          </p:cNvPr>
          <p:cNvSpPr txBox="1"/>
          <p:nvPr/>
        </p:nvSpPr>
        <p:spPr>
          <a:xfrm>
            <a:off x="5933678" y="6084133"/>
            <a:ext cx="5947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2~3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 보험료로 엄청난 보장</a:t>
            </a: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!! 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흥국화재에서는 가능</a:t>
            </a: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!!</a:t>
            </a: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FD979AF6-DE7C-40AE-96FA-7D87FAD91DC0}"/>
              </a:ext>
            </a:extLst>
          </p:cNvPr>
          <p:cNvSpPr/>
          <p:nvPr/>
        </p:nvSpPr>
        <p:spPr>
          <a:xfrm rot="1901590">
            <a:off x="10664018" y="1436977"/>
            <a:ext cx="980712" cy="928701"/>
          </a:xfrm>
          <a:prstGeom prst="ellips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CC99C5-3DB8-4B8C-9580-B4B3DBFF11DC}"/>
              </a:ext>
            </a:extLst>
          </p:cNvPr>
          <p:cNvSpPr txBox="1"/>
          <p:nvPr/>
        </p:nvSpPr>
        <p:spPr>
          <a:xfrm rot="1240753">
            <a:off x="10417362" y="1613049"/>
            <a:ext cx="1405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여</a:t>
            </a:r>
            <a:r>
              <a:rPr lang="ko-KR" altLang="en-US" sz="3200">
                <a:solidFill>
                  <a:schemeClr val="bg1"/>
                </a:solidFill>
              </a:rPr>
              <a:t>성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sp>
        <p:nvSpPr>
          <p:cNvPr id="21" name="제목 2">
            <a:extLst>
              <a:ext uri="{FF2B5EF4-FFF2-40B4-BE49-F238E27FC236}">
                <a16:creationId xmlns:a16="http://schemas.microsoft.com/office/drawing/2014/main" id="{0BD95020-3798-4389-A905-28E9470BF1E7}"/>
              </a:ext>
            </a:extLst>
          </p:cNvPr>
          <p:cNvSpPr txBox="1">
            <a:spLocks/>
          </p:cNvSpPr>
          <p:nvPr/>
        </p:nvSpPr>
        <p:spPr>
          <a:xfrm>
            <a:off x="1266129" y="2907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EF2065"/>
                </a:solidFill>
              </a:rPr>
              <a:t>추천플랜 가입 시 </a:t>
            </a:r>
            <a:r>
              <a:rPr lang="ko-KR" altLang="en-US" dirty="0"/>
              <a:t>보장 </a:t>
            </a:r>
            <a:r>
              <a:rPr lang="ko-KR" altLang="en-US" dirty="0" smtClean="0"/>
              <a:t>사례</a:t>
            </a:r>
            <a:endParaRPr lang="ko-KR" altLang="en-US" dirty="0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BF1CADCE-DC26-4762-B993-7946E3CBBDDD}"/>
              </a:ext>
            </a:extLst>
          </p:cNvPr>
          <p:cNvSpPr/>
          <p:nvPr/>
        </p:nvSpPr>
        <p:spPr>
          <a:xfrm>
            <a:off x="665611" y="1449993"/>
            <a:ext cx="980712" cy="891796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B9AB74-7327-49EA-B26D-C20CB16D108E}"/>
              </a:ext>
            </a:extLst>
          </p:cNvPr>
          <p:cNvSpPr txBox="1"/>
          <p:nvPr/>
        </p:nvSpPr>
        <p:spPr>
          <a:xfrm rot="20700000">
            <a:off x="453060" y="1608939"/>
            <a:ext cx="1405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남성</a:t>
            </a:r>
          </a:p>
        </p:txBody>
      </p:sp>
      <p:sp>
        <p:nvSpPr>
          <p:cNvPr id="22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571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A62E739D-0900-4EF3-BF73-BA32089BD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486" y="518759"/>
            <a:ext cx="6123139" cy="612313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치료 보장을 위한 흥국화재만의 두 번째 무기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화살표: 아래쪽 59">
            <a:extLst>
              <a:ext uri="{FF2B5EF4-FFF2-40B4-BE49-F238E27FC236}">
                <a16:creationId xmlns:a16="http://schemas.microsoft.com/office/drawing/2014/main" id="{F5A83084-7464-9E57-FF28-1059FB435C08}"/>
              </a:ext>
            </a:extLst>
          </p:cNvPr>
          <p:cNvSpPr/>
          <p:nvPr/>
        </p:nvSpPr>
        <p:spPr>
          <a:xfrm rot="16200000">
            <a:off x="4259359" y="1327965"/>
            <a:ext cx="1902464" cy="8136535"/>
          </a:xfrm>
          <a:prstGeom prst="downArrow">
            <a:avLst>
              <a:gd name="adj1" fmla="val 79373"/>
              <a:gd name="adj2" fmla="val 30837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5C26CC-7A40-4181-B966-0892904D141A}"/>
              </a:ext>
            </a:extLst>
          </p:cNvPr>
          <p:cNvSpPr txBox="1"/>
          <p:nvPr/>
        </p:nvSpPr>
        <p:spPr>
          <a:xfrm>
            <a:off x="1024950" y="2995554"/>
            <a:ext cx="5463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/>
              <a:t>트렌드에 맞는 흥국화재 </a:t>
            </a:r>
            <a:r>
              <a:rPr lang="ko-KR" altLang="en-US" sz="3200" dirty="0" err="1"/>
              <a:t>암담보</a:t>
            </a:r>
            <a:r>
              <a:rPr lang="en-US" altLang="ko-KR" sz="3200" dirty="0"/>
              <a:t>!</a:t>
            </a:r>
            <a:endParaRPr lang="ko-KR" altLang="en-US" sz="3200" dirty="0"/>
          </a:p>
        </p:txBody>
      </p:sp>
      <p:grpSp>
        <p:nvGrpSpPr>
          <p:cNvPr id="12" name="그룹 11"/>
          <p:cNvGrpSpPr/>
          <p:nvPr/>
        </p:nvGrpSpPr>
        <p:grpSpPr>
          <a:xfrm>
            <a:off x="1290505" y="4704085"/>
            <a:ext cx="7361917" cy="1357908"/>
            <a:chOff x="1560249" y="5969001"/>
            <a:chExt cx="7543995" cy="1357908"/>
          </a:xfrm>
        </p:grpSpPr>
        <p:grpSp>
          <p:nvGrpSpPr>
            <p:cNvPr id="13" name="그룹 12"/>
            <p:cNvGrpSpPr/>
            <p:nvPr/>
          </p:nvGrpSpPr>
          <p:grpSpPr>
            <a:xfrm>
              <a:off x="1560249" y="5969001"/>
              <a:ext cx="2146134" cy="1357908"/>
              <a:chOff x="2112995" y="5864088"/>
              <a:chExt cx="2146134" cy="1567733"/>
            </a:xfrm>
          </p:grpSpPr>
          <p:sp>
            <p:nvSpPr>
              <p:cNvPr id="22" name="모서리가 둥근 직사각형 81">
                <a:extLst>
                  <a:ext uri="{FF2B5EF4-FFF2-40B4-BE49-F238E27FC236}">
                    <a16:creationId xmlns:a16="http://schemas.microsoft.com/office/drawing/2014/main" id="{A7F924C9-E73B-FFE3-51FD-3F820B6C9C1C}"/>
                  </a:ext>
                </a:extLst>
              </p:cNvPr>
              <p:cNvSpPr/>
              <p:nvPr/>
            </p:nvSpPr>
            <p:spPr>
              <a:xfrm>
                <a:off x="2112995" y="5864088"/>
                <a:ext cx="2146134" cy="156773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22B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ED8C57F-24B2-9A0C-420F-6CFB09B44AF9}"/>
                  </a:ext>
                </a:extLst>
              </p:cNvPr>
              <p:cNvSpPr txBox="1"/>
              <p:nvPr/>
            </p:nvSpPr>
            <p:spPr>
              <a:xfrm>
                <a:off x="2489191" y="6232456"/>
                <a:ext cx="13937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생존율</a:t>
                </a:r>
                <a:endParaRPr lang="en-US" altLang="ko-KR" sz="2400" dirty="0" smtClean="0"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증가</a:t>
                </a:r>
                <a:endParaRPr lang="en-US" altLang="ko-KR" sz="2400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4" name="그룹 13"/>
            <p:cNvGrpSpPr/>
            <p:nvPr/>
          </p:nvGrpSpPr>
          <p:grpSpPr>
            <a:xfrm>
              <a:off x="4259180" y="5969001"/>
              <a:ext cx="2146134" cy="1357908"/>
              <a:chOff x="4277550" y="5864088"/>
              <a:chExt cx="2146134" cy="1567733"/>
            </a:xfrm>
          </p:grpSpPr>
          <p:sp>
            <p:nvSpPr>
              <p:cNvPr id="20" name="모서리가 둥근 직사각형 84">
                <a:extLst>
                  <a:ext uri="{FF2B5EF4-FFF2-40B4-BE49-F238E27FC236}">
                    <a16:creationId xmlns:a16="http://schemas.microsoft.com/office/drawing/2014/main" id="{DDD2D6B5-47E3-0DC1-E339-387E2EDC0E5D}"/>
                  </a:ext>
                </a:extLst>
              </p:cNvPr>
              <p:cNvSpPr/>
              <p:nvPr/>
            </p:nvSpPr>
            <p:spPr>
              <a:xfrm>
                <a:off x="4277550" y="5864088"/>
                <a:ext cx="2146134" cy="156773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22B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65F7390-5506-40A9-D066-6679362C501A}"/>
                  </a:ext>
                </a:extLst>
              </p:cNvPr>
              <p:cNvSpPr txBox="1"/>
              <p:nvPr/>
            </p:nvSpPr>
            <p:spPr>
              <a:xfrm>
                <a:off x="4669089" y="6232456"/>
                <a:ext cx="13630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치료기간</a:t>
                </a:r>
                <a:endParaRPr lang="en-US" altLang="ko-KR" sz="2400" dirty="0" smtClean="0"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연장</a:t>
                </a:r>
                <a:endParaRPr lang="en-US" altLang="ko-KR" sz="2400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5" name="그룹 14"/>
            <p:cNvGrpSpPr/>
            <p:nvPr/>
          </p:nvGrpSpPr>
          <p:grpSpPr>
            <a:xfrm>
              <a:off x="6958110" y="5969001"/>
              <a:ext cx="2146134" cy="1357908"/>
              <a:chOff x="6444717" y="5864088"/>
              <a:chExt cx="2146134" cy="1567733"/>
            </a:xfrm>
          </p:grpSpPr>
          <p:sp>
            <p:nvSpPr>
              <p:cNvPr id="18" name="모서리가 둥근 직사각형 87">
                <a:extLst>
                  <a:ext uri="{FF2B5EF4-FFF2-40B4-BE49-F238E27FC236}">
                    <a16:creationId xmlns:a16="http://schemas.microsoft.com/office/drawing/2014/main" id="{0DCD6FDC-0FF5-AA7D-4B6E-E9468F058A22}"/>
                  </a:ext>
                </a:extLst>
              </p:cNvPr>
              <p:cNvSpPr/>
              <p:nvPr/>
            </p:nvSpPr>
            <p:spPr>
              <a:xfrm>
                <a:off x="6444717" y="5864088"/>
                <a:ext cx="2146134" cy="156773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22B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1F1A954-3E8B-AB09-404A-BAA8074D3E3C}"/>
                  </a:ext>
                </a:extLst>
              </p:cNvPr>
              <p:cNvSpPr txBox="1"/>
              <p:nvPr/>
            </p:nvSpPr>
            <p:spPr>
              <a:xfrm>
                <a:off x="6770953" y="6003802"/>
                <a:ext cx="149366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보장</a:t>
                </a:r>
                <a:endParaRPr lang="en-US" altLang="ko-KR" sz="2400" dirty="0" smtClean="0"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패러다임</a:t>
                </a:r>
                <a:endParaRPr lang="en-US" altLang="ko-KR" sz="2400" dirty="0" smtClean="0"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400" dirty="0" smtClean="0">
                    <a:latin typeface="+mj-ea"/>
                    <a:ea typeface="+mj-ea"/>
                  </a:rPr>
                  <a:t>전환</a:t>
                </a:r>
                <a:endParaRPr lang="en-US" altLang="ko-KR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6" name="갈매기형 수장 93">
              <a:extLst>
                <a:ext uri="{FF2B5EF4-FFF2-40B4-BE49-F238E27FC236}">
                  <a16:creationId xmlns:a16="http://schemas.microsoft.com/office/drawing/2014/main" id="{1035914D-14CD-C3E4-3377-AAFDA2B17C85}"/>
                </a:ext>
              </a:extLst>
            </p:cNvPr>
            <p:cNvSpPr/>
            <p:nvPr/>
          </p:nvSpPr>
          <p:spPr>
            <a:xfrm>
              <a:off x="3811711" y="6470991"/>
              <a:ext cx="342141" cy="353928"/>
            </a:xfrm>
            <a:prstGeom prst="chevron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갈매기형 수장 94">
              <a:extLst>
                <a:ext uri="{FF2B5EF4-FFF2-40B4-BE49-F238E27FC236}">
                  <a16:creationId xmlns:a16="http://schemas.microsoft.com/office/drawing/2014/main" id="{B3E500BA-BB86-13BB-4EA3-1836C2D9660F}"/>
                </a:ext>
              </a:extLst>
            </p:cNvPr>
            <p:cNvSpPr/>
            <p:nvPr/>
          </p:nvSpPr>
          <p:spPr>
            <a:xfrm>
              <a:off x="6510642" y="6470991"/>
              <a:ext cx="342141" cy="353928"/>
            </a:xfrm>
            <a:prstGeom prst="chevron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3BFB155-577F-4A95-A870-A5A32039E9C5}"/>
              </a:ext>
            </a:extLst>
          </p:cNvPr>
          <p:cNvSpPr txBox="1"/>
          <p:nvPr/>
        </p:nvSpPr>
        <p:spPr>
          <a:xfrm>
            <a:off x="296784" y="3764934"/>
            <a:ext cx="10497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EF2065"/>
                </a:solidFill>
              </a:rPr>
              <a:t>만기까지 쭉</a:t>
            </a:r>
            <a:r>
              <a:rPr lang="en-US" altLang="ko-KR" sz="2800" dirty="0">
                <a:solidFill>
                  <a:srgbClr val="EF2065"/>
                </a:solidFill>
              </a:rPr>
              <a:t>~ </a:t>
            </a:r>
            <a:r>
              <a:rPr lang="ko-KR" altLang="en-US" sz="2800" dirty="0"/>
              <a:t>치료 과정 전체를 커버할 수 있는 담보들로 준비</a:t>
            </a:r>
            <a:r>
              <a:rPr lang="en-US" altLang="ko-KR" sz="2800" dirty="0"/>
              <a:t>!</a:t>
            </a:r>
            <a:endParaRPr lang="ko-KR" altLang="en-US" sz="2800" dirty="0"/>
          </a:p>
        </p:txBody>
      </p:sp>
      <p:grpSp>
        <p:nvGrpSpPr>
          <p:cNvPr id="24" name="그룹 23"/>
          <p:cNvGrpSpPr/>
          <p:nvPr/>
        </p:nvGrpSpPr>
        <p:grpSpPr>
          <a:xfrm>
            <a:off x="0" y="1979565"/>
            <a:ext cx="6991016" cy="861005"/>
            <a:chOff x="-7656863" y="3614199"/>
            <a:chExt cx="6991016" cy="86100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CB73DF9-078D-4C42-B88A-AF3E499EA5EA}"/>
                </a:ext>
              </a:extLst>
            </p:cNvPr>
            <p:cNvSpPr txBox="1"/>
            <p:nvPr/>
          </p:nvSpPr>
          <p:spPr>
            <a:xfrm>
              <a:off x="-6637533" y="3623340"/>
              <a:ext cx="4931158" cy="840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5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암 </a:t>
              </a:r>
              <a:r>
                <a:rPr lang="ko-KR" altLang="en-US" sz="5400" dirty="0" err="1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주요치료비</a:t>
              </a:r>
              <a:r>
                <a:rPr lang="ko-KR" altLang="en-US" sz="5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류</a:t>
              </a:r>
              <a:endParaRPr lang="en-US" altLang="ko-KR" sz="54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71589ED-E720-4321-8218-F20365C130AE}"/>
                </a:ext>
              </a:extLst>
            </p:cNvPr>
            <p:cNvSpPr txBox="1"/>
            <p:nvPr/>
          </p:nvSpPr>
          <p:spPr>
            <a:xfrm>
              <a:off x="-7656863" y="3614199"/>
              <a:ext cx="6991016" cy="861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5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암 </a:t>
              </a:r>
              <a:r>
                <a:rPr lang="ko-KR" altLang="en-US" sz="5400" dirty="0" err="1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주요치료비</a:t>
              </a:r>
              <a:r>
                <a:rPr lang="ko-KR" altLang="en-US" sz="5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류</a:t>
              </a:r>
              <a:endParaRPr lang="en-US" altLang="ko-KR" sz="5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8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783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암 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 패러다임의 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변화에 따라 보장도 </a:t>
            </a:r>
            <a:r>
              <a:rPr lang="ko-KR" altLang="en-US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바뀌어야죠</a:t>
            </a:r>
            <a:r>
              <a:rPr lang="en-US" altLang="ko-KR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en-US" altLang="ko-KR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B21199D-D94C-1EE1-8DDE-183C7897C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317469"/>
              </p:ext>
            </p:extLst>
          </p:nvPr>
        </p:nvGraphicFramePr>
        <p:xfrm>
          <a:off x="666335" y="1594927"/>
          <a:ext cx="10901861" cy="39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807">
                  <a:extLst>
                    <a:ext uri="{9D8B030D-6E8A-4147-A177-3AD203B41FA5}">
                      <a16:colId xmlns:a16="http://schemas.microsoft.com/office/drawing/2014/main" val="1000068761"/>
                    </a:ext>
                  </a:extLst>
                </a:gridCol>
                <a:gridCol w="3936407">
                  <a:extLst>
                    <a:ext uri="{9D8B030D-6E8A-4147-A177-3AD203B41FA5}">
                      <a16:colId xmlns:a16="http://schemas.microsoft.com/office/drawing/2014/main" val="3216621269"/>
                    </a:ext>
                  </a:extLst>
                </a:gridCol>
                <a:gridCol w="4465647">
                  <a:extLst>
                    <a:ext uri="{9D8B030D-6E8A-4147-A177-3AD203B41FA5}">
                      <a16:colId xmlns:a16="http://schemas.microsoft.com/office/drawing/2014/main" val="3388257206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과거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현재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88853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보장중심</a:t>
                      </a: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진단비</a:t>
                      </a:r>
                      <a:endParaRPr lang="ko-KR" altLang="en-US" sz="2000" dirty="0">
                        <a:solidFill>
                          <a:sysClr val="windowText" lastClr="0000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반복보장</a:t>
                      </a:r>
                      <a:r>
                        <a:rPr lang="ko-KR" altLang="en-US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err="1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진단비</a:t>
                      </a:r>
                      <a:r>
                        <a:rPr lang="en-US" altLang="ko-KR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치료비</a:t>
                      </a:r>
                      <a:r>
                        <a:rPr lang="en-US" altLang="ko-KR" sz="2000" baseline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baseline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류</a:t>
                      </a:r>
                      <a:endParaRPr lang="ko-KR" altLang="en-US" sz="2000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63805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보장기간</a:t>
                      </a: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단기</a:t>
                      </a:r>
                      <a:endParaRPr lang="ko-KR" altLang="en-US" sz="2000" dirty="0">
                        <a:solidFill>
                          <a:srgbClr val="EF2065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rgbClr val="EF2065"/>
                          </a:solidFill>
                          <a:latin typeface="+mn-ea"/>
                          <a:ea typeface="+mn-ea"/>
                        </a:rPr>
                        <a:t>장기</a:t>
                      </a:r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→ 전이</a:t>
                      </a:r>
                      <a:r>
                        <a:rPr lang="en-US" altLang="ko-KR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재발 </a:t>
                      </a:r>
                      <a:r>
                        <a:rPr lang="ko-KR" altLang="en-US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대비</a:t>
                      </a:r>
                      <a:endParaRPr lang="ko-KR" altLang="en-US" sz="2000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485995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치료방식</a:t>
                      </a: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단순 수술</a:t>
                      </a:r>
                      <a:endParaRPr lang="ko-KR" altLang="en-US" sz="2000" dirty="0">
                        <a:solidFill>
                          <a:srgbClr val="EF2065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복합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반복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치료</a:t>
                      </a:r>
                      <a:endParaRPr lang="en-US" altLang="ko-KR" sz="28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smtClean="0">
                          <a:latin typeface="+mn-ea"/>
                          <a:ea typeface="+mn-ea"/>
                        </a:rPr>
                        <a:t>항암제</a:t>
                      </a:r>
                      <a:r>
                        <a:rPr lang="en-US" altLang="ko-KR" sz="14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latin typeface="+mn-ea"/>
                          <a:ea typeface="+mn-ea"/>
                        </a:rPr>
                        <a:t>표적치료제</a:t>
                      </a:r>
                      <a:r>
                        <a:rPr lang="en-US" altLang="ko-KR" sz="14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 smtClean="0">
                          <a:latin typeface="+mn-ea"/>
                          <a:ea typeface="+mn-ea"/>
                        </a:rPr>
                        <a:t>면역항암제</a:t>
                      </a:r>
                      <a:r>
                        <a:rPr lang="en-US" altLang="ko-KR" sz="14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latin typeface="+mn-ea"/>
                          <a:ea typeface="+mn-ea"/>
                        </a:rPr>
                        <a:t>방사선</a:t>
                      </a:r>
                      <a:r>
                        <a:rPr lang="en-US" altLang="ko-KR" sz="14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latin typeface="+mn-ea"/>
                          <a:ea typeface="+mn-ea"/>
                        </a:rPr>
                        <a:t>로봇수술 등</a:t>
                      </a:r>
                      <a:r>
                        <a:rPr lang="en-US" altLang="ko-KR" sz="140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134498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보장가입목적</a:t>
                      </a: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초기 치료비 충당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1" dirty="0" smtClean="0">
                          <a:solidFill>
                            <a:srgbClr val="EF2065"/>
                          </a:solidFill>
                          <a:latin typeface="+mn-ea"/>
                          <a:ea typeface="+mn-ea"/>
                        </a:rPr>
                        <a:t>반복 지속적인</a:t>
                      </a:r>
                      <a:r>
                        <a:rPr lang="en-US" altLang="ko-KR" sz="2000" b="1" dirty="0" smtClean="0">
                          <a:solidFill>
                            <a:srgbClr val="EF2065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b="1" dirty="0" smtClean="0">
                          <a:solidFill>
                            <a:srgbClr val="EF2065"/>
                          </a:solidFill>
                          <a:latin typeface="+mn-ea"/>
                          <a:ea typeface="+mn-ea"/>
                        </a:rPr>
                        <a:t>비용</a:t>
                      </a:r>
                      <a:endParaRPr lang="en-US" altLang="ko-KR" sz="2000" b="1" dirty="0" smtClean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장기 </a:t>
                      </a:r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치료 지속 </a:t>
                      </a:r>
                      <a:r>
                        <a:rPr lang="en-US" altLang="ko-KR" sz="1600" dirty="0">
                          <a:latin typeface="+mn-ea"/>
                          <a:ea typeface="+mn-ea"/>
                        </a:rPr>
                        <a:t>+ </a:t>
                      </a:r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비급여 치료 대비 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06714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주요담보</a:t>
                      </a: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암 </a:t>
                      </a:r>
                      <a:r>
                        <a:rPr lang="ko-KR" altLang="en-US" sz="2000" dirty="0" err="1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진단비</a:t>
                      </a:r>
                      <a:r>
                        <a:rPr lang="en-US" altLang="ko-KR" sz="2000" dirty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최초 </a:t>
                      </a:r>
                      <a:r>
                        <a:rPr lang="en-US" altLang="ko-KR" sz="2000" dirty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2000" dirty="0" smtClean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), </a:t>
                      </a:r>
                      <a:r>
                        <a:rPr lang="ko-KR" altLang="en-US" sz="2000" dirty="0" smtClean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암 </a:t>
                      </a:r>
                      <a:r>
                        <a:rPr lang="ko-KR" altLang="en-US" sz="2000" dirty="0">
                          <a:solidFill>
                            <a:sysClr val="windowText" lastClr="000000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수술비</a:t>
                      </a:r>
                      <a:endParaRPr lang="en-US" altLang="ko-KR" sz="2000" dirty="0">
                        <a:solidFill>
                          <a:sysClr val="windowText" lastClr="0000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암 </a:t>
                      </a:r>
                      <a:r>
                        <a:rPr lang="ko-KR" altLang="en-US" sz="2000" dirty="0" err="1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주요치료비</a:t>
                      </a:r>
                      <a:r>
                        <a:rPr lang="en-US" altLang="ko-KR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중입자방사선</a:t>
                      </a:r>
                      <a:r>
                        <a:rPr lang="en-US" altLang="ko-KR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항암치료</a:t>
                      </a:r>
                      <a:r>
                        <a:rPr lang="en-US" altLang="ko-KR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,</a:t>
                      </a:r>
                      <a:endParaRPr lang="en-US" altLang="ko-KR" sz="2000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000" dirty="0" err="1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플래티넘건강리셋월렛</a:t>
                      </a:r>
                      <a:r>
                        <a:rPr lang="en-US" altLang="ko-KR" sz="200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err="1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신통합암</a:t>
                      </a:r>
                      <a:endParaRPr lang="en-US" altLang="ko-KR" sz="2000" dirty="0" smtClean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37155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A8FF851-520C-B95D-2800-10D9462E0288}"/>
              </a:ext>
            </a:extLst>
          </p:cNvPr>
          <p:cNvSpPr txBox="1"/>
          <p:nvPr/>
        </p:nvSpPr>
        <p:spPr>
          <a:xfrm>
            <a:off x="1333244" y="5738689"/>
            <a:ext cx="1070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/>
              <a:t>건강검진을 통한 조기발견</a:t>
            </a:r>
            <a:r>
              <a:rPr lang="en-US" altLang="ko-KR" sz="2400" dirty="0"/>
              <a:t>, </a:t>
            </a:r>
            <a:r>
              <a:rPr lang="ko-KR" altLang="en-US" sz="2400" dirty="0"/>
              <a:t>치료의 발전 등 </a:t>
            </a:r>
            <a:r>
              <a:rPr lang="ko-KR" altLang="en-US" sz="3200" dirty="0">
                <a:solidFill>
                  <a:srgbClr val="EF2065"/>
                </a:solidFill>
              </a:rPr>
              <a:t>장기적 치료</a:t>
            </a:r>
            <a:r>
              <a:rPr lang="ko-KR" altLang="en-US" sz="2400" dirty="0"/>
              <a:t>에 대한 준비 필요</a:t>
            </a:r>
            <a:r>
              <a:rPr lang="en-US" altLang="ko-KR" sz="2400" dirty="0"/>
              <a:t>!</a:t>
            </a:r>
            <a:endParaRPr lang="ko-KR" altLang="en-US" sz="24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1540E08-34CE-CAD3-4B6C-8817A6F904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67" y="5657535"/>
            <a:ext cx="993038" cy="6620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28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608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CE20A3D-DB95-4D38-AE45-F16D5A006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이에 맞춰 </a:t>
            </a:r>
            <a:r>
              <a:rPr lang="en-US" altLang="ko-KR" dirty="0" smtClean="0"/>
              <a:t>10</a:t>
            </a:r>
            <a:r>
              <a:rPr lang="ko-KR" altLang="en-US" dirty="0" smtClean="0"/>
              <a:t>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새롭게 단장한 흥국화재 </a:t>
            </a:r>
            <a:r>
              <a:rPr lang="ko-KR" altLang="en-US" dirty="0" smtClean="0">
                <a:solidFill>
                  <a:srgbClr val="EF2065"/>
                </a:solidFill>
              </a:rPr>
              <a:t>암 </a:t>
            </a:r>
            <a:r>
              <a:rPr lang="ko-KR" altLang="en-US" dirty="0" err="1" smtClean="0">
                <a:solidFill>
                  <a:srgbClr val="EF2065"/>
                </a:solidFill>
              </a:rPr>
              <a:t>주요치료비</a:t>
            </a:r>
            <a:endParaRPr lang="ko-KR" altLang="en-US" dirty="0">
              <a:solidFill>
                <a:srgbClr val="EF2065"/>
              </a:solidFill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2E56AF7A-39CD-4444-9AE2-B39BA54AD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660143"/>
              </p:ext>
            </p:extLst>
          </p:nvPr>
        </p:nvGraphicFramePr>
        <p:xfrm>
          <a:off x="3633040" y="1586134"/>
          <a:ext cx="7804842" cy="45825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9346">
                  <a:extLst>
                    <a:ext uri="{9D8B030D-6E8A-4147-A177-3AD203B41FA5}">
                      <a16:colId xmlns:a16="http://schemas.microsoft.com/office/drawing/2014/main" val="1750319580"/>
                    </a:ext>
                  </a:extLst>
                </a:gridCol>
                <a:gridCol w="1991832">
                  <a:extLst>
                    <a:ext uri="{9D8B030D-6E8A-4147-A177-3AD203B41FA5}">
                      <a16:colId xmlns:a16="http://schemas.microsoft.com/office/drawing/2014/main" val="2446743600"/>
                    </a:ext>
                  </a:extLst>
                </a:gridCol>
                <a:gridCol w="1991832">
                  <a:extLst>
                    <a:ext uri="{9D8B030D-6E8A-4147-A177-3AD203B41FA5}">
                      <a16:colId xmlns:a16="http://schemas.microsoft.com/office/drawing/2014/main" val="3426675260"/>
                    </a:ext>
                  </a:extLst>
                </a:gridCol>
                <a:gridCol w="1991832">
                  <a:extLst>
                    <a:ext uri="{9D8B030D-6E8A-4147-A177-3AD203B41FA5}">
                      <a16:colId xmlns:a16="http://schemas.microsoft.com/office/drawing/2014/main" val="4270259182"/>
                    </a:ext>
                  </a:extLst>
                </a:gridCol>
              </a:tblGrid>
              <a:tr h="8449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 </a:t>
                      </a:r>
                      <a:r>
                        <a:rPr lang="ko-KR" altLang="en-US" sz="18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상급종합병원</a:t>
                      </a:r>
                      <a:endParaRPr lang="en-US" altLang="ko-KR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l" latinLnBrk="1"/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  </a:t>
                      </a:r>
                      <a:r>
                        <a:rPr lang="ko-KR" altLang="en-US" sz="18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endParaRPr lang="en-US" altLang="ko-KR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247405"/>
                  </a:ext>
                </a:extLst>
              </a:tr>
              <a:tr h="6041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기간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800" dirty="0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만기 보장  </a:t>
                      </a:r>
                      <a:endParaRPr lang="ko-KR" altLang="en-US" sz="24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  만기 </a:t>
                      </a:r>
                      <a:r>
                        <a:rPr lang="ko-KR" altLang="en-US" sz="1800" kern="12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보장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kern="1200" dirty="0" err="1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만기보장</a:t>
                      </a:r>
                      <a:endParaRPr lang="ko-KR" altLang="en-US" sz="1800" kern="1200" dirty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741514"/>
                  </a:ext>
                </a:extLst>
              </a:tr>
              <a:tr h="6041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횟수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440442"/>
                  </a:ext>
                </a:extLst>
              </a:tr>
              <a:tr h="6045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항암호르몬보장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 </a:t>
                      </a:r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 </a:t>
                      </a:r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 </a:t>
                      </a:r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6765747"/>
                  </a:ext>
                </a:extLst>
              </a:tr>
              <a:tr h="207957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금액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수술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수술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268720"/>
                  </a:ext>
                </a:extLst>
              </a:tr>
              <a:tr h="2079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방사선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방사선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00695"/>
                  </a:ext>
                </a:extLst>
              </a:tr>
              <a:tr h="2079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약물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약물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542098"/>
                  </a:ext>
                </a:extLst>
              </a:tr>
              <a:tr h="2079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중환자실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1,500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중환자실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1,500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111497"/>
                  </a:ext>
                </a:extLst>
              </a:tr>
              <a:tr h="20795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항암호르몬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항암호르몬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849805"/>
                  </a:ext>
                </a:extLst>
              </a:tr>
              <a:tr h="2802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 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1.08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 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1.08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EB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122988"/>
                  </a:ext>
                </a:extLst>
              </a:tr>
              <a:tr h="6045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병원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상급종합병원 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&amp; </a:t>
                      </a:r>
                      <a:r>
                        <a:rPr kumimoji="0" lang="ko-KR" alt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종합 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中</a:t>
                      </a:r>
                      <a:endParaRPr kumimoji="0" lang="en-US" altLang="ko-KR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국립암센터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 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원자력병원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서울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부산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41397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049E636-487D-4416-BC5E-70FA6E8418E5}"/>
              </a:ext>
            </a:extLst>
          </p:cNvPr>
          <p:cNvSpPr txBox="1"/>
          <p:nvPr/>
        </p:nvSpPr>
        <p:spPr>
          <a:xfrm>
            <a:off x="8733130" y="6194365"/>
            <a:ext cx="28169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※ </a:t>
            </a:r>
            <a:r>
              <a:rPr lang="ko-KR" altLang="en-US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단</a:t>
            </a:r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중환자실 </a:t>
            </a:r>
            <a:r>
              <a:rPr lang="ko-KR" altLang="en-US" sz="8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입원치료는</a:t>
            </a:r>
            <a:r>
              <a:rPr lang="ko-KR" altLang="en-US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종합병원 이상 보장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181DFC00-CA26-4F88-ABA7-2CE6C9061BC9}"/>
              </a:ext>
            </a:extLst>
          </p:cNvPr>
          <p:cNvGrpSpPr/>
          <p:nvPr/>
        </p:nvGrpSpPr>
        <p:grpSpPr>
          <a:xfrm>
            <a:off x="7018499" y="1867882"/>
            <a:ext cx="325730" cy="261610"/>
            <a:chOff x="5273778" y="-273040"/>
            <a:chExt cx="325730" cy="261610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69F4AE7C-B706-4D3B-91D2-FB4E0C13A584}"/>
                </a:ext>
              </a:extLst>
            </p:cNvPr>
            <p:cNvSpPr/>
            <p:nvPr/>
          </p:nvSpPr>
          <p:spPr>
            <a:xfrm>
              <a:off x="5335902" y="-241283"/>
              <a:ext cx="195839" cy="19583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9B900F2-ED31-4C17-960A-DAD7F44863BC}"/>
                </a:ext>
              </a:extLst>
            </p:cNvPr>
            <p:cNvSpPr/>
            <p:nvPr/>
          </p:nvSpPr>
          <p:spPr>
            <a:xfrm>
              <a:off x="5273778" y="-273040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85B64A0-A321-4321-8990-081BD7D15A80}"/>
              </a:ext>
            </a:extLst>
          </p:cNvPr>
          <p:cNvGrpSpPr/>
          <p:nvPr/>
        </p:nvGrpSpPr>
        <p:grpSpPr>
          <a:xfrm>
            <a:off x="9070190" y="1990489"/>
            <a:ext cx="325730" cy="261610"/>
            <a:chOff x="5273778" y="-284057"/>
            <a:chExt cx="325730" cy="261610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F8699204-419C-4699-A01A-1148357535ED}"/>
                </a:ext>
              </a:extLst>
            </p:cNvPr>
            <p:cNvSpPr/>
            <p:nvPr/>
          </p:nvSpPr>
          <p:spPr>
            <a:xfrm>
              <a:off x="5335902" y="-241283"/>
              <a:ext cx="195839" cy="19583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A4B17A58-1004-4055-AE28-99BF7EFED9C7}"/>
                </a:ext>
              </a:extLst>
            </p:cNvPr>
            <p:cNvSpPr/>
            <p:nvPr/>
          </p:nvSpPr>
          <p:spPr>
            <a:xfrm>
              <a:off x="5273778" y="-284057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pic>
        <p:nvPicPr>
          <p:cNvPr id="21" name="그림 20">
            <a:extLst>
              <a:ext uri="{FF2B5EF4-FFF2-40B4-BE49-F238E27FC236}">
                <a16:creationId xmlns:a16="http://schemas.microsoft.com/office/drawing/2014/main" id="{1A37C059-7E07-4965-99F4-3F76A5A8ED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45"/>
          <a:stretch/>
        </p:blipFill>
        <p:spPr>
          <a:xfrm>
            <a:off x="259869" y="1000627"/>
            <a:ext cx="3277477" cy="2338638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:a16="http://schemas.microsoft.com/office/drawing/2014/main" id="{98FE4193-8A3A-4851-A728-7C082FD4F232}"/>
              </a:ext>
            </a:extLst>
          </p:cNvPr>
          <p:cNvGrpSpPr/>
          <p:nvPr/>
        </p:nvGrpSpPr>
        <p:grpSpPr>
          <a:xfrm>
            <a:off x="6156018" y="2595812"/>
            <a:ext cx="1604478" cy="265877"/>
            <a:chOff x="3763793" y="1773726"/>
            <a:chExt cx="1950245" cy="307239"/>
          </a:xfrm>
        </p:grpSpPr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960D68D1-8B17-49D1-A677-C2BE987025CD}"/>
                </a:ext>
              </a:extLst>
            </p:cNvPr>
            <p:cNvSpPr/>
            <p:nvPr/>
          </p:nvSpPr>
          <p:spPr>
            <a:xfrm>
              <a:off x="4252685" y="1799771"/>
              <a:ext cx="972458" cy="23222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0052535-C3CA-43F8-AAA2-13AD2B22C20A}"/>
                </a:ext>
              </a:extLst>
            </p:cNvPr>
            <p:cNvSpPr txBox="1"/>
            <p:nvPr/>
          </p:nvSpPr>
          <p:spPr>
            <a:xfrm>
              <a:off x="3763793" y="1773726"/>
              <a:ext cx="1950245" cy="30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치료별</a:t>
              </a:r>
              <a:endParaRPr lang="ko-KR" altLang="en-US" sz="105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393929E9-D4C8-4CDF-8BD7-FC2CBFDEFDDB}"/>
              </a:ext>
            </a:extLst>
          </p:cNvPr>
          <p:cNvGrpSpPr/>
          <p:nvPr/>
        </p:nvGrpSpPr>
        <p:grpSpPr>
          <a:xfrm>
            <a:off x="8140360" y="2595812"/>
            <a:ext cx="1604478" cy="265877"/>
            <a:chOff x="3763793" y="1773726"/>
            <a:chExt cx="1950245" cy="307239"/>
          </a:xfrm>
        </p:grpSpPr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07EB9B5D-A735-41D2-A665-D07237055811}"/>
                </a:ext>
              </a:extLst>
            </p:cNvPr>
            <p:cNvSpPr/>
            <p:nvPr/>
          </p:nvSpPr>
          <p:spPr>
            <a:xfrm>
              <a:off x="4252685" y="1799771"/>
              <a:ext cx="972458" cy="23222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5E12211-C9E9-447C-B087-8774E4AE7DED}"/>
                </a:ext>
              </a:extLst>
            </p:cNvPr>
            <p:cNvSpPr txBox="1"/>
            <p:nvPr/>
          </p:nvSpPr>
          <p:spPr>
            <a:xfrm>
              <a:off x="3763793" y="1773726"/>
              <a:ext cx="1950245" cy="30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치료별</a:t>
              </a:r>
              <a:endParaRPr lang="ko-KR" altLang="en-US" sz="105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49223CA2-8DEB-443F-B1F0-8725D0870596}"/>
              </a:ext>
            </a:extLst>
          </p:cNvPr>
          <p:cNvSpPr/>
          <p:nvPr/>
        </p:nvSpPr>
        <p:spPr>
          <a:xfrm>
            <a:off x="9438961" y="1586135"/>
            <a:ext cx="1997691" cy="4580320"/>
          </a:xfrm>
          <a:prstGeom prst="rect">
            <a:avLst/>
          </a:prstGeom>
          <a:noFill/>
          <a:ln w="7620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8DF03C-FBB4-4D50-9FC5-BD0DC8A36DAF}"/>
              </a:ext>
            </a:extLst>
          </p:cNvPr>
          <p:cNvSpPr txBox="1"/>
          <p:nvPr/>
        </p:nvSpPr>
        <p:spPr>
          <a:xfrm>
            <a:off x="355563" y="3260985"/>
            <a:ext cx="32493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주요치료비는</a:t>
            </a:r>
            <a:endParaRPr lang="ko-KR" altLang="en-US" sz="1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AB5612-09C6-463E-ACE0-A0D214FC87C6}"/>
              </a:ext>
            </a:extLst>
          </p:cNvPr>
          <p:cNvSpPr txBox="1"/>
          <p:nvPr/>
        </p:nvSpPr>
        <p:spPr>
          <a:xfrm>
            <a:off x="355563" y="4713725"/>
            <a:ext cx="32493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치료</a:t>
            </a:r>
            <a:endParaRPr lang="en-US" altLang="ko-KR" sz="3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188117" y="5326901"/>
            <a:ext cx="3584256" cy="710020"/>
            <a:chOff x="-7648014" y="3623340"/>
            <a:chExt cx="6991016" cy="71002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CB73DF9-078D-4C42-B88A-AF3E499EA5EA}"/>
                </a:ext>
              </a:extLst>
            </p:cNvPr>
            <p:cNvSpPr txBox="1"/>
            <p:nvPr/>
          </p:nvSpPr>
          <p:spPr>
            <a:xfrm>
              <a:off x="-6693886" y="3623340"/>
              <a:ext cx="5043868" cy="7017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4400" dirty="0" err="1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완</a:t>
              </a:r>
              <a:r>
                <a:rPr lang="en-US" altLang="ko-KR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벽</a:t>
              </a:r>
              <a:r>
                <a:rPr lang="en-US" altLang="ko-KR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</a:t>
              </a:r>
              <a:r>
                <a:rPr lang="en-US" altLang="ko-KR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비</a:t>
              </a:r>
              <a:endParaRPr lang="en-US" altLang="ko-KR" sz="44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71589ED-E720-4321-8218-F20365C130AE}"/>
                </a:ext>
              </a:extLst>
            </p:cNvPr>
            <p:cNvSpPr txBox="1"/>
            <p:nvPr/>
          </p:nvSpPr>
          <p:spPr>
            <a:xfrm>
              <a:off x="-7648014" y="3631629"/>
              <a:ext cx="699101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4400" dirty="0" err="1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완</a:t>
              </a:r>
              <a:r>
                <a:rPr lang="en-US" altLang="ko-KR" sz="4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벽</a:t>
              </a:r>
              <a:r>
                <a:rPr lang="en-US" altLang="ko-KR" sz="4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</a:t>
              </a:r>
              <a:r>
                <a:rPr lang="en-US" altLang="ko-KR" sz="4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비</a:t>
              </a:r>
              <a:endParaRPr lang="en-US" altLang="ko-KR" sz="4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188118" y="3816326"/>
            <a:ext cx="3584255" cy="718658"/>
            <a:chOff x="-7685397" y="3614059"/>
            <a:chExt cx="6991015" cy="71865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CB73DF9-078D-4C42-B88A-AF3E499EA5EA}"/>
                </a:ext>
              </a:extLst>
            </p:cNvPr>
            <p:cNvSpPr txBox="1"/>
            <p:nvPr/>
          </p:nvSpPr>
          <p:spPr>
            <a:xfrm>
              <a:off x="-6693887" y="3623340"/>
              <a:ext cx="5043871" cy="7017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흥</a:t>
              </a:r>
              <a:r>
                <a:rPr lang="en-US" altLang="ko-KR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국</a:t>
              </a:r>
              <a:r>
                <a:rPr lang="en-US" altLang="ko-KR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화</a:t>
              </a:r>
              <a:r>
                <a:rPr lang="en-US" altLang="ko-KR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재</a:t>
              </a:r>
              <a:endParaRPr lang="en-US" altLang="ko-KR" sz="44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71589ED-E720-4321-8218-F20365C130AE}"/>
                </a:ext>
              </a:extLst>
            </p:cNvPr>
            <p:cNvSpPr txBox="1"/>
            <p:nvPr/>
          </p:nvSpPr>
          <p:spPr>
            <a:xfrm>
              <a:off x="-7685397" y="3614059"/>
              <a:ext cx="6991015" cy="718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4400" dirty="0" smtClean="0">
                  <a:solidFill>
                    <a:srgbClr val="F9E5F2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흥</a:t>
              </a:r>
              <a:r>
                <a:rPr lang="en-US" altLang="ko-KR" sz="4400" dirty="0" smtClean="0">
                  <a:solidFill>
                    <a:srgbClr val="F9E5F2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solidFill>
                    <a:srgbClr val="F9E5F2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국</a:t>
              </a:r>
              <a:r>
                <a:rPr lang="en-US" altLang="ko-KR" sz="4400" dirty="0" smtClean="0">
                  <a:solidFill>
                    <a:srgbClr val="F9E5F2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solidFill>
                    <a:srgbClr val="F9E5F2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화</a:t>
              </a:r>
              <a:r>
                <a:rPr lang="en-US" altLang="ko-KR" sz="4400" dirty="0" smtClean="0">
                  <a:solidFill>
                    <a:srgbClr val="F9E5F2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.</a:t>
              </a:r>
              <a:r>
                <a:rPr lang="ko-KR" altLang="en-US" sz="4400" dirty="0" smtClean="0">
                  <a:solidFill>
                    <a:srgbClr val="F9E5F2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재</a:t>
              </a:r>
              <a:endParaRPr lang="en-US" altLang="ko-KR" sz="4400" dirty="0">
                <a:solidFill>
                  <a:srgbClr val="F9E5F2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049E636-487D-4416-BC5E-70FA6E8418E5}"/>
              </a:ext>
            </a:extLst>
          </p:cNvPr>
          <p:cNvSpPr txBox="1"/>
          <p:nvPr/>
        </p:nvSpPr>
        <p:spPr>
          <a:xfrm>
            <a:off x="2434383" y="6185441"/>
            <a:ext cx="57748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※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암수술비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=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항암방사선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=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항암약물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 ≥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항암호르몬ㅣ중환자실</a:t>
            </a:r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가입금액</a:t>
            </a:r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*50%),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항암호르몬</a:t>
            </a:r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(300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 한도</a:t>
            </a:r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  <a:endParaRPr lang="ko-KR" altLang="en-US" sz="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8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29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341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월부터 변경되는 </a:t>
            </a:r>
            <a:r>
              <a:rPr lang="en-US" altLang="ko-KR" dirty="0">
                <a:solidFill>
                  <a:srgbClr val="FF0066"/>
                </a:solidFill>
              </a:rPr>
              <a:t>U/W</a:t>
            </a:r>
            <a:r>
              <a:rPr lang="en-US" altLang="ko-KR" dirty="0"/>
              <a:t> </a:t>
            </a:r>
            <a:r>
              <a:rPr lang="ko-KR" altLang="en-US" dirty="0"/>
              <a:t>내용 정리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C1962BB-548B-E990-852F-C0BEA764FF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730498"/>
              </p:ext>
            </p:extLst>
          </p:nvPr>
        </p:nvGraphicFramePr>
        <p:xfrm>
          <a:off x="915292" y="1606412"/>
          <a:ext cx="10308319" cy="45777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1777">
                  <a:extLst>
                    <a:ext uri="{9D8B030D-6E8A-4147-A177-3AD203B41FA5}">
                      <a16:colId xmlns:a16="http://schemas.microsoft.com/office/drawing/2014/main" val="4243446450"/>
                    </a:ext>
                  </a:extLst>
                </a:gridCol>
                <a:gridCol w="1977488">
                  <a:extLst>
                    <a:ext uri="{9D8B030D-6E8A-4147-A177-3AD203B41FA5}">
                      <a16:colId xmlns:a16="http://schemas.microsoft.com/office/drawing/2014/main" val="1387107272"/>
                    </a:ext>
                  </a:extLst>
                </a:gridCol>
                <a:gridCol w="3717416">
                  <a:extLst>
                    <a:ext uri="{9D8B030D-6E8A-4147-A177-3AD203B41FA5}">
                      <a16:colId xmlns:a16="http://schemas.microsoft.com/office/drawing/2014/main" val="2147156291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3778878439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2406439034"/>
                    </a:ext>
                  </a:extLst>
                </a:gridCol>
              </a:tblGrid>
              <a:tr h="24280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67323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더건강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오건강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3.N.5, 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암보험</a:t>
                      </a: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(305-315,</a:t>
                      </a:r>
                      <a:r>
                        <a:rPr lang="ko-KR" altLang="en-US" sz="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8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암싹고고당</a:t>
                      </a:r>
                      <a:r>
                        <a:rPr lang="en-US" altLang="ko-KR" sz="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</a:t>
                      </a:r>
                      <a:r>
                        <a:rPr lang="ko-KR" altLang="en-US" sz="8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흥굿암</a:t>
                      </a:r>
                      <a:r>
                        <a:rPr lang="ko-KR" altLang="en-US" sz="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제외</a:t>
                      </a:r>
                      <a:r>
                        <a:rPr lang="en-US" altLang="ko-KR" sz="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유사암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40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endParaRPr lang="en-US" altLang="ko-KR" sz="14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/>
                      <a:r>
                        <a:rPr lang="en-US" altLang="ko-KR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</a:t>
                      </a:r>
                      <a:r>
                        <a:rPr lang="ko-KR" altLang="en-US" sz="140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항암호르몬</a:t>
                      </a:r>
                      <a:r>
                        <a:rPr lang="ko-KR" altLang="en-US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포함 </a:t>
                      </a:r>
                      <a:r>
                        <a:rPr lang="en-US" altLang="ko-KR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/6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/60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/40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70617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3.N.5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305-315</a:t>
                      </a:r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/40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/20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98047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암보험</a:t>
                      </a: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암싹고고당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흥굿암플랜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/20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46886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오건강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 암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유사암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40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endParaRPr lang="en-US" altLang="ko-KR" sz="14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/>
                      <a:r>
                        <a:rPr lang="en-US" altLang="ko-KR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</a:t>
                      </a:r>
                      <a:r>
                        <a:rPr lang="ko-KR" altLang="en-US" sz="140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항암호르몬</a:t>
                      </a:r>
                      <a:r>
                        <a:rPr lang="ko-KR" altLang="en-US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포함 </a:t>
                      </a:r>
                      <a:r>
                        <a:rPr lang="en-US" altLang="ko-KR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40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/6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  <a:b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/4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/60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/>
                      </a:r>
                      <a:b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/60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29255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3.6.5, 3.10.5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40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/6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  <a:b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/4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  <a:b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/60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/>
                      </a:r>
                      <a:b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/60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  <a:b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/40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88399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더건강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/3.N.5</a:t>
                      </a:r>
                      <a:b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모두암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/325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r>
                        <a:rPr lang="en-US" altLang="ko-K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305-315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365, 3.10.5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외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자유암싹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/4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  <a:b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/60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  <a:b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/40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30019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3.N.5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305-315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/4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  <a:b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/40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/>
                      </a:r>
                      <a:b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/20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11487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암보험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암싹고고당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흥굿암플랜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</a:t>
                      </a:r>
                    </a:p>
                  </a:txBody>
                  <a:tcPr marL="6350" marR="6350" marT="635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75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이하 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백</a:t>
                      </a:r>
                      <a:r>
                        <a:rPr lang="en-US" altLang="ko-KR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/20</a:t>
                      </a:r>
                      <a:r>
                        <a:rPr lang="ko-KR" altLang="en-US" sz="1200" b="0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58081"/>
                  </a:ext>
                </a:extLst>
              </a:tr>
            </a:tbl>
          </a:graphicData>
        </a:graphic>
      </p:graphicFrame>
      <p:grpSp>
        <p:nvGrpSpPr>
          <p:cNvPr id="7" name="그룹 6">
            <a:extLst>
              <a:ext uri="{FF2B5EF4-FFF2-40B4-BE49-F238E27FC236}">
                <a16:creationId xmlns:a16="http://schemas.microsoft.com/office/drawing/2014/main" id="{019D4742-0288-4D33-B15C-B5599E713B65}"/>
              </a:ext>
            </a:extLst>
          </p:cNvPr>
          <p:cNvGrpSpPr/>
          <p:nvPr/>
        </p:nvGrpSpPr>
        <p:grpSpPr>
          <a:xfrm>
            <a:off x="11016890" y="1478081"/>
            <a:ext cx="926605" cy="620989"/>
            <a:chOff x="10883541" y="1189458"/>
            <a:chExt cx="926605" cy="620989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7CD1E663-BF44-A335-20D3-7270AD4700A4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CD72010-A297-F7B0-761A-6AD2266D7D68}"/>
                </a:ext>
              </a:extLst>
            </p:cNvPr>
            <p:cNvSpPr txBox="1"/>
            <p:nvPr/>
          </p:nvSpPr>
          <p:spPr>
            <a:xfrm>
              <a:off x="10883541" y="1223723"/>
              <a:ext cx="9266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한도 </a:t>
              </a:r>
              <a:endParaRPr lang="en-US" altLang="ko-KR" sz="16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16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하향</a:t>
              </a:r>
            </a:p>
          </p:txBody>
        </p:sp>
      </p:grpSp>
      <p:sp>
        <p:nvSpPr>
          <p:cNvPr id="10" name="위쪽 화살표 9">
            <a:extLst>
              <a:ext uri="{FF2B5EF4-FFF2-40B4-BE49-F238E27FC236}">
                <a16:creationId xmlns:a16="http://schemas.microsoft.com/office/drawing/2014/main" id="{AC706FF3-C71C-A52D-EFB6-B072272DCD58}"/>
              </a:ext>
            </a:extLst>
          </p:cNvPr>
          <p:cNvSpPr>
            <a:spLocks noChangeAspect="1"/>
          </p:cNvSpPr>
          <p:nvPr/>
        </p:nvSpPr>
        <p:spPr>
          <a:xfrm flipV="1">
            <a:off x="11661325" y="1608575"/>
            <a:ext cx="225359" cy="360000"/>
          </a:xfrm>
          <a:prstGeom prst="upArrow">
            <a:avLst>
              <a:gd name="adj1" fmla="val 50000"/>
              <a:gd name="adj2" fmla="val 89073"/>
            </a:avLst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066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보험료와 보장 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모두 만족하는</a:t>
            </a:r>
            <a:r>
              <a:rPr lang="en-US" altLang="ko-KR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암 </a:t>
            </a:r>
            <a:r>
              <a:rPr lang="ko-KR" altLang="en-US" dirty="0" err="1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주요치료비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추천 플랜</a:t>
            </a:r>
            <a:endParaRPr lang="ko-KR" altLang="en-US" dirty="0">
              <a:solidFill>
                <a:srgbClr val="EF2065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B2AAF845-ACB5-C63E-397B-CB0EA3715FA8}"/>
              </a:ext>
            </a:extLst>
          </p:cNvPr>
          <p:cNvSpPr/>
          <p:nvPr/>
        </p:nvSpPr>
        <p:spPr>
          <a:xfrm>
            <a:off x="7090570" y="6032664"/>
            <a:ext cx="4626837" cy="2149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A09C9617-66C6-E150-236B-941CDB1DC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51993"/>
              </p:ext>
            </p:extLst>
          </p:nvPr>
        </p:nvGraphicFramePr>
        <p:xfrm>
          <a:off x="558393" y="1759130"/>
          <a:ext cx="5549361" cy="42271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2466">
                  <a:extLst>
                    <a:ext uri="{9D8B030D-6E8A-4147-A177-3AD203B41FA5}">
                      <a16:colId xmlns:a16="http://schemas.microsoft.com/office/drawing/2014/main" val="2949774005"/>
                    </a:ext>
                  </a:extLst>
                </a:gridCol>
                <a:gridCol w="2070257">
                  <a:extLst>
                    <a:ext uri="{9D8B030D-6E8A-4147-A177-3AD203B41FA5}">
                      <a16:colId xmlns:a16="http://schemas.microsoft.com/office/drawing/2014/main" val="3622738890"/>
                    </a:ext>
                  </a:extLst>
                </a:gridCol>
                <a:gridCol w="1391952">
                  <a:extLst>
                    <a:ext uri="{9D8B030D-6E8A-4147-A177-3AD203B41FA5}">
                      <a16:colId xmlns:a16="http://schemas.microsoft.com/office/drawing/2014/main" val="4231479592"/>
                    </a:ext>
                  </a:extLst>
                </a:gridCol>
                <a:gridCol w="1184686">
                  <a:extLst>
                    <a:ext uri="{9D8B030D-6E8A-4147-A177-3AD203B41FA5}">
                      <a16:colId xmlns:a16="http://schemas.microsoft.com/office/drawing/2014/main" val="3030033360"/>
                    </a:ext>
                  </a:extLst>
                </a:gridCol>
              </a:tblGrid>
              <a:tr h="3222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분류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가입담보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만원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559988"/>
                  </a:ext>
                </a:extLst>
              </a:tr>
              <a:tr h="557842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상급종합병원 </a:t>
                      </a:r>
                      <a:endParaRPr lang="en-US" altLang="ko-KR" sz="2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endParaRPr lang="en-US" altLang="ko-KR" sz="2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8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치료별</a:t>
                      </a:r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연간 </a:t>
                      </a:r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회한</a:t>
                      </a:r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 수술비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76520"/>
                  </a:ext>
                </a:extLst>
              </a:tr>
              <a:tr h="5578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 방사선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29109"/>
                  </a:ext>
                </a:extLst>
              </a:tr>
              <a:tr h="5578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 약물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469720"/>
                  </a:ext>
                </a:extLst>
              </a:tr>
              <a:tr h="55784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 중환자실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1,500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592081"/>
                  </a:ext>
                </a:extLst>
              </a:tr>
              <a:tr h="5578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항암호르몬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864998"/>
                  </a:ext>
                </a:extLst>
              </a:tr>
              <a:tr h="557842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</a:t>
                      </a:r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 암주요치료비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1140569"/>
                  </a:ext>
                </a:extLst>
              </a:tr>
              <a:tr h="5578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통장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플래티넘 건강 리셋 </a:t>
                      </a:r>
                      <a:r>
                        <a:rPr lang="ko-KR" altLang="en-US" sz="20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월렛</a:t>
                      </a:r>
                      <a:r>
                        <a:rPr lang="en-US" altLang="ko-KR" sz="2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ko-KR" altLang="en-US" sz="2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2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359908"/>
                  </a:ext>
                </a:extLst>
              </a:tr>
            </a:tbl>
          </a:graphicData>
        </a:graphic>
      </p:graphicFrame>
      <p:sp>
        <p:nvSpPr>
          <p:cNvPr id="6" name="오각형 66">
            <a:extLst>
              <a:ext uri="{FF2B5EF4-FFF2-40B4-BE49-F238E27FC236}">
                <a16:creationId xmlns:a16="http://schemas.microsoft.com/office/drawing/2014/main" id="{A3884507-CF4F-2EC8-8445-1B91A1DF6E03}"/>
              </a:ext>
            </a:extLst>
          </p:cNvPr>
          <p:cNvSpPr/>
          <p:nvPr/>
        </p:nvSpPr>
        <p:spPr>
          <a:xfrm>
            <a:off x="1917775" y="3990803"/>
            <a:ext cx="1124832" cy="306874"/>
          </a:xfrm>
          <a:prstGeom prst="homePlate">
            <a:avLst>
              <a:gd name="adj" fmla="val 0"/>
            </a:avLst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81FB0-7FC2-B281-DAD1-2DE18095EDBB}"/>
              </a:ext>
            </a:extLst>
          </p:cNvPr>
          <p:cNvSpPr txBox="1"/>
          <p:nvPr/>
        </p:nvSpPr>
        <p:spPr>
          <a:xfrm>
            <a:off x="1839232" y="3990803"/>
            <a:ext cx="1282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만기 보장</a:t>
            </a:r>
            <a:endParaRPr lang="en-US" altLang="ko-KR" sz="16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오각형 66">
            <a:extLst>
              <a:ext uri="{FF2B5EF4-FFF2-40B4-BE49-F238E27FC236}">
                <a16:creationId xmlns:a16="http://schemas.microsoft.com/office/drawing/2014/main" id="{95419CB0-AB13-3A23-1434-1B6D32E4AAFB}"/>
              </a:ext>
            </a:extLst>
          </p:cNvPr>
          <p:cNvSpPr/>
          <p:nvPr/>
        </p:nvSpPr>
        <p:spPr>
          <a:xfrm>
            <a:off x="3572813" y="4992064"/>
            <a:ext cx="1124832" cy="306874"/>
          </a:xfrm>
          <a:prstGeom prst="homePlate">
            <a:avLst>
              <a:gd name="adj" fmla="val 0"/>
            </a:avLst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D73172-36FA-DA6B-B16F-44BDCB124ED3}"/>
              </a:ext>
            </a:extLst>
          </p:cNvPr>
          <p:cNvSpPr txBox="1"/>
          <p:nvPr/>
        </p:nvSpPr>
        <p:spPr>
          <a:xfrm>
            <a:off x="3494270" y="4992064"/>
            <a:ext cx="1282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만기 보장</a:t>
            </a:r>
            <a:endParaRPr lang="en-US" altLang="ko-KR" sz="16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60336A0-1BD6-F3E7-E290-A8664CCA21A2}"/>
              </a:ext>
            </a:extLst>
          </p:cNvPr>
          <p:cNvSpPr txBox="1"/>
          <p:nvPr/>
        </p:nvSpPr>
        <p:spPr>
          <a:xfrm>
            <a:off x="363027" y="6010757"/>
            <a:ext cx="535915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 |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납면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선택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상해후유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80% 5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백만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상급종합암주치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유사암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각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600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만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중환자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400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만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),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납입지원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유사암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포함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801BE2-4960-175C-E8B5-3F225C52187C}"/>
              </a:ext>
            </a:extLst>
          </p:cNvPr>
          <p:cNvSpPr txBox="1"/>
          <p:nvPr/>
        </p:nvSpPr>
        <p:spPr>
          <a:xfrm>
            <a:off x="7685534" y="5259727"/>
            <a:ext cx="4031873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보장 대박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 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보험료 완벽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</a:p>
          <a:p>
            <a:pPr>
              <a:lnSpc>
                <a:spcPct val="120000"/>
              </a:lnSpc>
            </a:pPr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40</a:t>
            </a:r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세 남성 </a:t>
            </a:r>
            <a:r>
              <a:rPr lang="ko-KR" altLang="en-US" sz="3200" dirty="0" smtClean="0">
                <a:solidFill>
                  <a:srgbClr val="EF2065"/>
                </a:solidFill>
              </a:rPr>
              <a:t>보험료 미정</a:t>
            </a:r>
            <a:endParaRPr lang="ko-KR" altLang="en-US" sz="2000" dirty="0">
              <a:solidFill>
                <a:srgbClr val="EF2065"/>
              </a:solidFill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6D83FD48-938E-AE22-E54A-2FECC86C8F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91"/>
          <a:stretch/>
        </p:blipFill>
        <p:spPr>
          <a:xfrm>
            <a:off x="6338949" y="5121435"/>
            <a:ext cx="1278547" cy="114607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6396881" y="1729685"/>
            <a:ext cx="5320526" cy="1002141"/>
            <a:chOff x="6361615" y="1805884"/>
            <a:chExt cx="5320526" cy="822433"/>
          </a:xfrm>
        </p:grpSpPr>
        <p:sp>
          <p:nvSpPr>
            <p:cNvPr id="29" name="모서리가 둥근 직사각형 28"/>
            <p:cNvSpPr/>
            <p:nvPr/>
          </p:nvSpPr>
          <p:spPr>
            <a:xfrm>
              <a:off x="6361615" y="1805884"/>
              <a:ext cx="5320526" cy="750927"/>
            </a:xfrm>
            <a:prstGeom prst="round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7887093" y="1878289"/>
              <a:ext cx="3700518" cy="6061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암주요치료비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3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천만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+ 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비급여 암주요치료비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2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천만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+</a:t>
              </a:r>
            </a:p>
            <a:p>
              <a:pPr algn="ctr"/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플래티넘 건강 리셋 </a:t>
              </a:r>
              <a:r>
                <a:rPr lang="ko-KR" altLang="en-US" sz="1200" dirty="0" err="1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월렛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(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비급여 </a:t>
              </a:r>
              <a:r>
                <a:rPr lang="ko-KR" altLang="en-US" sz="1200" dirty="0" err="1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항암방사선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 치료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) 5</a:t>
              </a:r>
              <a:r>
                <a:rPr lang="ko-KR" altLang="en-US" sz="120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천만</a:t>
              </a:r>
              <a:endParaRPr lang="ko-KR" altLang="en-US" sz="1200" dirty="0">
                <a:solidFill>
                  <a:schemeClr val="tx1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515619" y="1945053"/>
              <a:ext cx="1276944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dirty="0" err="1" smtClean="0">
                  <a:solidFill>
                    <a:schemeClr val="bg1"/>
                  </a:solidFill>
                </a:rPr>
                <a:t>중입자치료</a:t>
              </a:r>
              <a:endParaRPr lang="en-US" altLang="ko-KR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90000"/>
                </a:lnSpc>
              </a:pPr>
              <a:r>
                <a:rPr lang="en-US" altLang="ko-KR" sz="2400" dirty="0" smtClean="0">
                  <a:solidFill>
                    <a:srgbClr val="FFFF00"/>
                  </a:solidFill>
                </a:rPr>
                <a:t>1</a:t>
              </a:r>
              <a:r>
                <a:rPr lang="ko-KR" altLang="en-US" sz="2400" dirty="0" smtClean="0">
                  <a:solidFill>
                    <a:srgbClr val="FFFF00"/>
                  </a:solidFill>
                </a:rPr>
                <a:t>억</a:t>
              </a:r>
              <a:endParaRPr lang="en-US" altLang="ko-KR" sz="2400" dirty="0" smtClean="0">
                <a:solidFill>
                  <a:srgbClr val="FFFF00"/>
                </a:solidFill>
              </a:endParaRPr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6396881" y="2820369"/>
            <a:ext cx="5320526" cy="1154732"/>
            <a:chOff x="6361615" y="1805884"/>
            <a:chExt cx="5320526" cy="750927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6361615" y="1805884"/>
              <a:ext cx="5320526" cy="750927"/>
            </a:xfrm>
            <a:prstGeom prst="round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7887093" y="1871954"/>
              <a:ext cx="3700518" cy="618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암주요치료비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(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수술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/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중환자실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) </a:t>
              </a:r>
              <a:r>
                <a:rPr lang="en-US" altLang="ko-KR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4.5</a:t>
              </a:r>
              <a:r>
                <a:rPr lang="ko-KR" altLang="en-US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천만 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+ 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비급여 암주요치료비 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2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천만 </a:t>
              </a:r>
              <a:r>
                <a:rPr lang="en-US" altLang="ko-KR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+ </a:t>
              </a:r>
              <a:r>
                <a:rPr lang="ko-KR" altLang="en-US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플래티넘 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건강 리셋 </a:t>
              </a:r>
              <a:r>
                <a:rPr lang="ko-KR" altLang="en-US" sz="1200" spc="-150" dirty="0" err="1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월렛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 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((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비급여 </a:t>
              </a:r>
              <a:r>
                <a:rPr lang="ko-KR" altLang="en-US" sz="1200" spc="-150" dirty="0" err="1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암수술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 </a:t>
              </a:r>
              <a:r>
                <a:rPr lang="en-US" altLang="ko-KR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/ 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중환자실치료비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) 2</a:t>
              </a:r>
              <a:r>
                <a:rPr lang="ko-KR" altLang="en-US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천만</a:t>
              </a:r>
              <a:endParaRPr lang="en-US" altLang="ko-KR" sz="1200" spc="-150" dirty="0" smtClean="0">
                <a:solidFill>
                  <a:schemeClr val="tx1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endParaRPr>
            </a:p>
            <a:p>
              <a:pPr algn="ctr"/>
              <a:r>
                <a:rPr lang="en-US" altLang="ko-KR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+ </a:t>
              </a:r>
              <a:r>
                <a:rPr lang="ko-KR" altLang="en-US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상급종합병원 </a:t>
              </a:r>
              <a:r>
                <a:rPr lang="ko-KR" altLang="en-US" sz="1200" spc="-150" dirty="0" err="1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질병수술비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 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50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만 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+ </a:t>
              </a:r>
              <a:r>
                <a:rPr lang="ko-KR" altLang="en-US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질병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1-5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종 수술동반입원비</a:t>
              </a:r>
              <a:r>
                <a:rPr lang="en-US" altLang="ko-KR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Ⅱ</a:t>
              </a:r>
            </a:p>
            <a:p>
              <a:pPr algn="ctr"/>
              <a:r>
                <a:rPr lang="en-US" altLang="ko-KR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(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5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종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) 50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만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X10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일</a:t>
              </a:r>
              <a:r>
                <a:rPr lang="en-US" altLang="ko-KR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=500</a:t>
              </a:r>
              <a:r>
                <a:rPr lang="ko-KR" altLang="en-US" sz="1200" spc="-15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만</a:t>
              </a:r>
              <a:r>
                <a:rPr lang="en-US" altLang="ko-KR" sz="1200" spc="-150" dirty="0" smtClean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)</a:t>
              </a:r>
              <a:endParaRPr lang="en-US" altLang="ko-KR" sz="1200" spc="-150" dirty="0">
                <a:solidFill>
                  <a:schemeClr val="tx1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367072" y="1860781"/>
              <a:ext cx="1545102" cy="6544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dirty="0" err="1" smtClean="0">
                  <a:solidFill>
                    <a:schemeClr val="bg1"/>
                  </a:solidFill>
                </a:rPr>
                <a:t>로봇암수술</a:t>
              </a:r>
              <a:endParaRPr lang="en-US" altLang="ko-KR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90000"/>
                </a:lnSpc>
              </a:pPr>
              <a:r>
                <a:rPr lang="en-US" altLang="ko-KR" sz="2400" dirty="0" smtClean="0">
                  <a:solidFill>
                    <a:srgbClr val="FFFF00"/>
                  </a:solidFill>
                </a:rPr>
                <a:t>9</a:t>
              </a:r>
              <a:r>
                <a:rPr lang="ko-KR" altLang="en-US" sz="2400" dirty="0" smtClean="0">
                  <a:solidFill>
                    <a:srgbClr val="FFFF00"/>
                  </a:solidFill>
                </a:rPr>
                <a:t>천 </a:t>
              </a:r>
              <a:r>
                <a:rPr lang="en-US" altLang="ko-KR" sz="2400" dirty="0" smtClean="0">
                  <a:solidFill>
                    <a:srgbClr val="FFFF00"/>
                  </a:solidFill>
                </a:rPr>
                <a:t>50</a:t>
              </a:r>
              <a:r>
                <a:rPr lang="ko-KR" altLang="en-US" sz="2400" dirty="0" smtClean="0">
                  <a:solidFill>
                    <a:srgbClr val="FFFF00"/>
                  </a:solidFill>
                </a:rPr>
                <a:t>만</a:t>
              </a:r>
              <a:endParaRPr lang="en-US" altLang="ko-KR" sz="2400" dirty="0" smtClean="0">
                <a:solidFill>
                  <a:srgbClr val="FFFF00"/>
                </a:solidFill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6396881" y="4172066"/>
            <a:ext cx="5320526" cy="892558"/>
            <a:chOff x="6361615" y="1805884"/>
            <a:chExt cx="5320526" cy="750927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6361615" y="1805884"/>
              <a:ext cx="5320526" cy="750927"/>
            </a:xfrm>
            <a:prstGeom prst="round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7887093" y="1878289"/>
              <a:ext cx="3700518" cy="6061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암주요치료비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3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천만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+ 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비급여암주요치료비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2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천만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+</a:t>
              </a:r>
            </a:p>
            <a:p>
              <a:pPr algn="ctr"/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플래티넘 건강 리셋 </a:t>
              </a:r>
              <a:r>
                <a:rPr lang="ko-KR" altLang="en-US" sz="1200" dirty="0" err="1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월렛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( 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비급여 항암약물치료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4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기 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1</a:t>
              </a:r>
              <a:r>
                <a:rPr lang="ko-KR" altLang="en-US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억</a:t>
              </a:r>
              <a:r>
                <a:rPr lang="en-US" altLang="ko-KR" sz="1200" dirty="0">
                  <a:solidFill>
                    <a:schemeClr val="tx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)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398864" y="1979611"/>
              <a:ext cx="1504174" cy="54377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비급여항암약물</a:t>
              </a: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</a:br>
              <a:r>
                <a:rPr lang="en-US" altLang="ko-KR" sz="2400" dirty="0" smtClean="0">
                  <a:solidFill>
                    <a:srgbClr val="FFFF00"/>
                  </a:solidFill>
                </a:rPr>
                <a:t>1.5</a:t>
              </a:r>
              <a:r>
                <a:rPr lang="ko-KR" altLang="en-US" sz="2400" dirty="0" smtClean="0">
                  <a:solidFill>
                    <a:srgbClr val="FFFF00"/>
                  </a:solidFill>
                </a:rPr>
                <a:t>억</a:t>
              </a:r>
              <a:endParaRPr lang="en-US" altLang="ko-KR" sz="2400" dirty="0" smtClean="0">
                <a:solidFill>
                  <a:srgbClr val="FFFF00"/>
                </a:solidFill>
              </a:endParaRP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6179106" y="4026778"/>
            <a:ext cx="951846" cy="322072"/>
            <a:chOff x="12882948" y="4296803"/>
            <a:chExt cx="1151734" cy="451978"/>
          </a:xfrm>
        </p:grpSpPr>
        <p:sp>
          <p:nvSpPr>
            <p:cNvPr id="41" name="모서리가 둥근 직사각형 75">
              <a:extLst>
                <a:ext uri="{FF2B5EF4-FFF2-40B4-BE49-F238E27FC236}">
                  <a16:creationId xmlns:a16="http://schemas.microsoft.com/office/drawing/2014/main" id="{DC439024-F8EB-AF2C-2C49-BE215B1C299B}"/>
                </a:ext>
              </a:extLst>
            </p:cNvPr>
            <p:cNvSpPr/>
            <p:nvPr/>
          </p:nvSpPr>
          <p:spPr>
            <a:xfrm rot="21198377">
              <a:off x="12951066" y="4296803"/>
              <a:ext cx="1015501" cy="451978"/>
            </a:xfrm>
            <a:prstGeom prst="roundRect">
              <a:avLst/>
            </a:prstGeom>
            <a:solidFill>
              <a:srgbClr val="FFFF00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0920CFC5-EBA0-1BE3-E686-7D671B864833}"/>
                </a:ext>
              </a:extLst>
            </p:cNvPr>
            <p:cNvSpPr/>
            <p:nvPr/>
          </p:nvSpPr>
          <p:spPr>
            <a:xfrm rot="21198377">
              <a:off x="12882948" y="4307738"/>
              <a:ext cx="1151734" cy="431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암  </a:t>
              </a:r>
              <a:r>
                <a:rPr lang="en-US" altLang="ko-KR" sz="1400" dirty="0" smtClean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4</a:t>
              </a:r>
              <a:r>
                <a:rPr lang="ko-KR" altLang="en-US" sz="1400" dirty="0" smtClean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기</a:t>
              </a:r>
              <a:endPara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4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30</a:t>
            </a:r>
            <a:endParaRPr lang="ko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2F24640-7B4A-4BFF-BC60-CC91B703F2FD}"/>
              </a:ext>
            </a:extLst>
          </p:cNvPr>
          <p:cNvSpPr txBox="1"/>
          <p:nvPr/>
        </p:nvSpPr>
        <p:spPr>
          <a:xfrm>
            <a:off x="451963" y="6167430"/>
            <a:ext cx="25490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개정 전 보험료로 개정 후 일부 상이할 수 있음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.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086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한가지 무기가 더</a:t>
            </a:r>
            <a:r>
              <a:rPr lang="en-US" altLang="ko-KR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 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암 고민 타파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5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회 </a:t>
            </a:r>
            <a:r>
              <a:rPr lang="ko-KR" altLang="en-US" dirty="0" err="1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지급형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dirty="0" err="1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암진단비</a:t>
            </a:r>
            <a:r>
              <a:rPr lang="en-US" altLang="ko-KR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en-US" altLang="ko-KR" dirty="0">
              <a:solidFill>
                <a:srgbClr val="EF2065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110A086-6152-B957-DEAF-C53054656A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60" y="1722639"/>
            <a:ext cx="1915456" cy="26170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0BD7BE-06D5-2F4A-55D7-6F4BCD2F08E2}"/>
              </a:ext>
            </a:extLst>
          </p:cNvPr>
          <p:cNvSpPr txBox="1"/>
          <p:nvPr/>
        </p:nvSpPr>
        <p:spPr>
          <a:xfrm>
            <a:off x="2976587" y="2808776"/>
            <a:ext cx="806182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500" dirty="0"/>
              <a:t>기존 암진단비는 </a:t>
            </a:r>
            <a:r>
              <a:rPr lang="en-US" altLang="ko-KR" sz="2500" dirty="0"/>
              <a:t>1</a:t>
            </a:r>
            <a:r>
              <a:rPr lang="ko-KR" altLang="en-US" sz="2500" dirty="0"/>
              <a:t>회한으로 끝</a:t>
            </a:r>
            <a:r>
              <a:rPr lang="en-US" altLang="ko-KR" sz="2500" dirty="0"/>
              <a:t>? 5</a:t>
            </a:r>
            <a:r>
              <a:rPr lang="ko-KR" altLang="en-US" sz="2500" dirty="0"/>
              <a:t>회까지 지급하는 암진단비</a:t>
            </a:r>
            <a:r>
              <a:rPr lang="en-US" altLang="ko-KR" sz="2500" dirty="0"/>
              <a:t>!</a:t>
            </a:r>
            <a:endParaRPr lang="ko-KR" altLang="en-US" sz="25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2B712A-5746-4611-C169-9D8ABAF19663}"/>
              </a:ext>
            </a:extLst>
          </p:cNvPr>
          <p:cNvSpPr txBox="1"/>
          <p:nvPr/>
        </p:nvSpPr>
        <p:spPr>
          <a:xfrm>
            <a:off x="2648223" y="3335191"/>
            <a:ext cx="86356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8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5</a:t>
            </a:r>
            <a:r>
              <a:rPr lang="ko-KR" altLang="en-US" sz="88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회 보장 암진단비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C353A2-7724-7032-7681-396E9308665A}"/>
              </a:ext>
            </a:extLst>
          </p:cNvPr>
          <p:cNvSpPr txBox="1"/>
          <p:nvPr/>
        </p:nvSpPr>
        <p:spPr>
          <a:xfrm>
            <a:off x="2648223" y="3328841"/>
            <a:ext cx="86356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800" dirty="0">
                <a:solidFill>
                  <a:srgbClr val="FFFF00"/>
                </a:solidFill>
              </a:rPr>
              <a:t>5</a:t>
            </a:r>
            <a:r>
              <a:rPr lang="ko-KR" altLang="en-US" sz="8800" dirty="0">
                <a:solidFill>
                  <a:srgbClr val="FFFF00"/>
                </a:solidFill>
              </a:rPr>
              <a:t>회</a:t>
            </a:r>
            <a:r>
              <a:rPr lang="ko-KR" altLang="en-US" sz="8800" dirty="0">
                <a:solidFill>
                  <a:schemeClr val="bg1"/>
                </a:solidFill>
              </a:rPr>
              <a:t> 보장 </a:t>
            </a:r>
            <a:r>
              <a:rPr lang="ko-KR" altLang="en-US" sz="8800" dirty="0">
                <a:solidFill>
                  <a:srgbClr val="FFFF00"/>
                </a:solidFill>
              </a:rPr>
              <a:t>암진단비</a:t>
            </a: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id="{4B91CA8F-BCD4-9E5F-EEDA-36B731E59BFC}"/>
              </a:ext>
            </a:extLst>
          </p:cNvPr>
          <p:cNvSpPr/>
          <p:nvPr/>
        </p:nvSpPr>
        <p:spPr>
          <a:xfrm>
            <a:off x="1183332" y="3515580"/>
            <a:ext cx="1363134" cy="843427"/>
          </a:xfrm>
          <a:prstGeom prst="roundRect">
            <a:avLst/>
          </a:prstGeom>
          <a:solidFill>
            <a:srgbClr val="EF2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351B76-2DE1-F24C-BDE1-DBDF14653AE5}"/>
              </a:ext>
            </a:extLst>
          </p:cNvPr>
          <p:cNvSpPr txBox="1"/>
          <p:nvPr/>
        </p:nvSpPr>
        <p:spPr>
          <a:xfrm>
            <a:off x="1249185" y="3631061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NEW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2A7613C-3869-F108-19EC-15578EDA4A50}"/>
              </a:ext>
            </a:extLst>
          </p:cNvPr>
          <p:cNvSpPr/>
          <p:nvPr/>
        </p:nvSpPr>
        <p:spPr>
          <a:xfrm>
            <a:off x="984960" y="5315613"/>
            <a:ext cx="2548467" cy="843427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B24C5A-411F-AB6F-ADDC-3EE915570D54}"/>
              </a:ext>
            </a:extLst>
          </p:cNvPr>
          <p:cNvSpPr txBox="1"/>
          <p:nvPr/>
        </p:nvSpPr>
        <p:spPr>
          <a:xfrm>
            <a:off x="1172196" y="5415181"/>
            <a:ext cx="21739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1</a:t>
            </a:r>
            <a:r>
              <a:rPr lang="ko-KR" altLang="en-US" sz="3600" dirty="0">
                <a:solidFill>
                  <a:schemeClr val="bg1"/>
                </a:solidFill>
              </a:rPr>
              <a:t>차 </a:t>
            </a:r>
            <a:r>
              <a:rPr lang="ko-KR" altLang="en-US" sz="3600" dirty="0" err="1">
                <a:solidFill>
                  <a:schemeClr val="bg1"/>
                </a:solidFill>
              </a:rPr>
              <a:t>원발암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1E618D3A-035C-B441-ED3C-632AD14EB133}"/>
              </a:ext>
            </a:extLst>
          </p:cNvPr>
          <p:cNvGrpSpPr/>
          <p:nvPr/>
        </p:nvGrpSpPr>
        <p:grpSpPr>
          <a:xfrm>
            <a:off x="3720663" y="5315613"/>
            <a:ext cx="1777031" cy="843427"/>
            <a:chOff x="3819436" y="4292472"/>
            <a:chExt cx="1920964" cy="843427"/>
          </a:xfrm>
          <a:solidFill>
            <a:srgbClr val="0097E0"/>
          </a:solidFill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18B8918E-6ABE-27F5-A5B4-EFD75F6C26DB}"/>
                </a:ext>
              </a:extLst>
            </p:cNvPr>
            <p:cNvSpPr/>
            <p:nvPr/>
          </p:nvSpPr>
          <p:spPr>
            <a:xfrm>
              <a:off x="3819436" y="4292472"/>
              <a:ext cx="1920964" cy="843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CD24627-67EC-AFF6-A6AE-E0BA01201FDC}"/>
                </a:ext>
              </a:extLst>
            </p:cNvPr>
            <p:cNvSpPr txBox="1"/>
            <p:nvPr/>
          </p:nvSpPr>
          <p:spPr>
            <a:xfrm>
              <a:off x="4060490" y="4392040"/>
              <a:ext cx="1439818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600" dirty="0" err="1">
                  <a:solidFill>
                    <a:schemeClr val="bg1"/>
                  </a:solidFill>
                </a:rPr>
                <a:t>전이암</a:t>
              </a:r>
              <a:endParaRPr lang="ko-KR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DD3931C-AD84-C799-1824-1CD84837FF79}"/>
              </a:ext>
            </a:extLst>
          </p:cNvPr>
          <p:cNvGrpSpPr/>
          <p:nvPr/>
        </p:nvGrpSpPr>
        <p:grpSpPr>
          <a:xfrm>
            <a:off x="5667996" y="5315613"/>
            <a:ext cx="1777031" cy="843427"/>
            <a:chOff x="3819436" y="4292472"/>
            <a:chExt cx="1920964" cy="843427"/>
          </a:xfrm>
          <a:solidFill>
            <a:srgbClr val="0097E0"/>
          </a:solidFill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1C0BD7C0-07AF-3A21-5496-3D442374C018}"/>
                </a:ext>
              </a:extLst>
            </p:cNvPr>
            <p:cNvSpPr/>
            <p:nvPr/>
          </p:nvSpPr>
          <p:spPr>
            <a:xfrm>
              <a:off x="3819436" y="4292472"/>
              <a:ext cx="1920964" cy="843427"/>
            </a:xfrm>
            <a:prstGeom prst="rect">
              <a:avLst/>
            </a:prstGeom>
            <a:grpFill/>
            <a:ln>
              <a:solidFill>
                <a:srgbClr val="0097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3CF0812-29B7-9A5B-0F0B-A335449DC7E1}"/>
                </a:ext>
              </a:extLst>
            </p:cNvPr>
            <p:cNvSpPr txBox="1"/>
            <p:nvPr/>
          </p:nvSpPr>
          <p:spPr>
            <a:xfrm>
              <a:off x="4002180" y="4392040"/>
              <a:ext cx="1556438" cy="646331"/>
            </a:xfrm>
            <a:prstGeom prst="rect">
              <a:avLst/>
            </a:prstGeom>
            <a:grpFill/>
            <a:ln>
              <a:solidFill>
                <a:srgbClr val="0097E0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600" dirty="0" err="1">
                  <a:solidFill>
                    <a:schemeClr val="bg1"/>
                  </a:solidFill>
                </a:rPr>
                <a:t>잔여암</a:t>
              </a:r>
              <a:endParaRPr lang="ko-KR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B8A7F5B-9118-9A7A-A49F-DCBE9160042C}"/>
              </a:ext>
            </a:extLst>
          </p:cNvPr>
          <p:cNvGrpSpPr/>
          <p:nvPr/>
        </p:nvGrpSpPr>
        <p:grpSpPr>
          <a:xfrm>
            <a:off x="7623796" y="5315613"/>
            <a:ext cx="1777031" cy="843427"/>
            <a:chOff x="3819436" y="4292472"/>
            <a:chExt cx="1920964" cy="843427"/>
          </a:xfrm>
          <a:solidFill>
            <a:srgbClr val="0097E0"/>
          </a:solidFill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3A9925D7-697E-B16C-52DC-C03842ECC695}"/>
                </a:ext>
              </a:extLst>
            </p:cNvPr>
            <p:cNvSpPr/>
            <p:nvPr/>
          </p:nvSpPr>
          <p:spPr>
            <a:xfrm>
              <a:off x="3819436" y="4292472"/>
              <a:ext cx="1920964" cy="843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9673300-F523-8BC2-9D3E-385E51D5FE0E}"/>
                </a:ext>
              </a:extLst>
            </p:cNvPr>
            <p:cNvSpPr txBox="1"/>
            <p:nvPr/>
          </p:nvSpPr>
          <p:spPr>
            <a:xfrm>
              <a:off x="4002180" y="4392040"/>
              <a:ext cx="1556438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600" dirty="0" err="1">
                  <a:solidFill>
                    <a:schemeClr val="bg1"/>
                  </a:solidFill>
                </a:rPr>
                <a:t>재발암</a:t>
              </a:r>
              <a:endParaRPr lang="ko-KR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D23D00BC-1F6F-B53A-DA18-F13631275E72}"/>
              </a:ext>
            </a:extLst>
          </p:cNvPr>
          <p:cNvGrpSpPr/>
          <p:nvPr/>
        </p:nvGrpSpPr>
        <p:grpSpPr>
          <a:xfrm>
            <a:off x="9579596" y="5315613"/>
            <a:ext cx="1777031" cy="843427"/>
            <a:chOff x="3819436" y="4292472"/>
            <a:chExt cx="1920964" cy="843427"/>
          </a:xfrm>
          <a:solidFill>
            <a:srgbClr val="0097E0"/>
          </a:solidFill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2CC3DE90-A2D0-625E-FB75-D443199BDC5F}"/>
                </a:ext>
              </a:extLst>
            </p:cNvPr>
            <p:cNvSpPr/>
            <p:nvPr/>
          </p:nvSpPr>
          <p:spPr>
            <a:xfrm>
              <a:off x="3819436" y="4292472"/>
              <a:ext cx="1920964" cy="843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B1CA29A-B9CB-43F3-0152-8C268ABD79AB}"/>
                </a:ext>
              </a:extLst>
            </p:cNvPr>
            <p:cNvSpPr txBox="1"/>
            <p:nvPr/>
          </p:nvSpPr>
          <p:spPr>
            <a:xfrm>
              <a:off x="3855756" y="4468240"/>
              <a:ext cx="184928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bg1"/>
                  </a:solidFill>
                </a:rPr>
                <a:t>2</a:t>
              </a:r>
              <a:r>
                <a:rPr lang="ko-KR" altLang="en-US" sz="2800" dirty="0" err="1">
                  <a:solidFill>
                    <a:schemeClr val="bg1"/>
                  </a:solidFill>
                </a:rPr>
                <a:t>차원발암</a:t>
              </a:r>
              <a:endParaRPr lang="ko-KR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B792145-D800-927B-9755-5F654BD6407C}"/>
              </a:ext>
            </a:extLst>
          </p:cNvPr>
          <p:cNvSpPr txBox="1"/>
          <p:nvPr/>
        </p:nvSpPr>
        <p:spPr>
          <a:xfrm>
            <a:off x="1055104" y="4970664"/>
            <a:ext cx="2450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암이 처음 생기면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E04D81-D0D4-AC2A-E51F-58633B69EC5E}"/>
              </a:ext>
            </a:extLst>
          </p:cNvPr>
          <p:cNvSpPr txBox="1"/>
          <p:nvPr/>
        </p:nvSpPr>
        <p:spPr>
          <a:xfrm>
            <a:off x="3389620" y="4970664"/>
            <a:ext cx="2450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세력을 넓히면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447C2F-4BD4-F306-DB5F-583EEF490C85}"/>
              </a:ext>
            </a:extLst>
          </p:cNvPr>
          <p:cNvSpPr txBox="1"/>
          <p:nvPr/>
        </p:nvSpPr>
        <p:spPr>
          <a:xfrm>
            <a:off x="5342594" y="4970664"/>
            <a:ext cx="2450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아직 남아있으면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C320A3-4B1C-82A9-1CCE-6843E2F360AC}"/>
              </a:ext>
            </a:extLst>
          </p:cNvPr>
          <p:cNvSpPr txBox="1"/>
          <p:nvPr/>
        </p:nvSpPr>
        <p:spPr>
          <a:xfrm>
            <a:off x="7287184" y="4970664"/>
            <a:ext cx="2450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또 발생하면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A81B7C5-0C5A-F900-0411-E524F2FD79AD}"/>
              </a:ext>
            </a:extLst>
          </p:cNvPr>
          <p:cNvSpPr txBox="1"/>
          <p:nvPr/>
        </p:nvSpPr>
        <p:spPr>
          <a:xfrm>
            <a:off x="9230255" y="4970664"/>
            <a:ext cx="2450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새로운 암 등장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E53747F-C4DF-B73F-B58D-AB7741A4CF44}"/>
              </a:ext>
            </a:extLst>
          </p:cNvPr>
          <p:cNvGrpSpPr/>
          <p:nvPr/>
        </p:nvGrpSpPr>
        <p:grpSpPr>
          <a:xfrm>
            <a:off x="2929128" y="1833725"/>
            <a:ext cx="8278738" cy="570152"/>
            <a:chOff x="2829529" y="1747145"/>
            <a:chExt cx="8278738" cy="570152"/>
          </a:xfrm>
          <a:solidFill>
            <a:srgbClr val="FFDD00"/>
          </a:solidFill>
        </p:grpSpPr>
        <p:sp>
          <p:nvSpPr>
            <p:cNvPr id="30" name="사각형: 둥근 모서리 86">
              <a:extLst>
                <a:ext uri="{FF2B5EF4-FFF2-40B4-BE49-F238E27FC236}">
                  <a16:creationId xmlns:a16="http://schemas.microsoft.com/office/drawing/2014/main" id="{CCC46E7E-74F7-0944-7A50-C5766A23607E}"/>
                </a:ext>
              </a:extLst>
            </p:cNvPr>
            <p:cNvSpPr/>
            <p:nvPr/>
          </p:nvSpPr>
          <p:spPr>
            <a:xfrm>
              <a:off x="3158067" y="1747145"/>
              <a:ext cx="7950200" cy="5701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이등변 삼각형 30">
              <a:extLst>
                <a:ext uri="{FF2B5EF4-FFF2-40B4-BE49-F238E27FC236}">
                  <a16:creationId xmlns:a16="http://schemas.microsoft.com/office/drawing/2014/main" id="{3A94E883-16A2-2D42-BC95-113C1D0D7565}"/>
                </a:ext>
              </a:extLst>
            </p:cNvPr>
            <p:cNvSpPr/>
            <p:nvPr/>
          </p:nvSpPr>
          <p:spPr>
            <a:xfrm rot="15300000">
              <a:off x="3020029" y="1729022"/>
              <a:ext cx="313267" cy="69426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B8A74D22-D3C8-9430-887C-3EEE936DD038}"/>
              </a:ext>
            </a:extLst>
          </p:cNvPr>
          <p:cNvSpPr txBox="1"/>
          <p:nvPr/>
        </p:nvSpPr>
        <p:spPr>
          <a:xfrm>
            <a:off x="3345341" y="1915244"/>
            <a:ext cx="7790914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300" dirty="0"/>
              <a:t>암진단비와 신재진단암의 장점만 쏙쏙 뽑아</a:t>
            </a:r>
            <a:r>
              <a:rPr lang="en-US" altLang="ko-KR" sz="2300" dirty="0"/>
              <a:t>! 1</a:t>
            </a:r>
            <a:r>
              <a:rPr lang="ko-KR" altLang="en-US" sz="2300" dirty="0"/>
              <a:t>개 담보로 게임 끝</a:t>
            </a:r>
            <a:r>
              <a:rPr lang="en-US" altLang="ko-KR" sz="2300" dirty="0"/>
              <a:t>!</a:t>
            </a:r>
            <a:endParaRPr lang="ko-KR" altLang="en-US" sz="2300" dirty="0"/>
          </a:p>
        </p:txBody>
      </p:sp>
      <p:sp>
        <p:nvSpPr>
          <p:cNvPr id="33" name="TextBox 32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4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31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878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흥국화재만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가지고 있는 </a:t>
            </a:r>
            <a:r>
              <a:rPr lang="ko-KR" altLang="en-US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업셀링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최적화 담보</a:t>
            </a:r>
            <a:r>
              <a:rPr lang="en-US" altLang="ko-KR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AFAF8A30-D2BF-187D-2D14-0C6BEB1A3011}"/>
              </a:ext>
            </a:extLst>
          </p:cNvPr>
          <p:cNvSpPr/>
          <p:nvPr/>
        </p:nvSpPr>
        <p:spPr>
          <a:xfrm>
            <a:off x="6231221" y="1636702"/>
            <a:ext cx="5410073" cy="4736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42DEBFB-35F1-6F84-74E7-66E9651C23A9}"/>
              </a:ext>
            </a:extLst>
          </p:cNvPr>
          <p:cNvSpPr/>
          <p:nvPr/>
        </p:nvSpPr>
        <p:spPr>
          <a:xfrm>
            <a:off x="550706" y="1636702"/>
            <a:ext cx="5410073" cy="4736106"/>
          </a:xfrm>
          <a:prstGeom prst="rect">
            <a:avLst/>
          </a:prstGeom>
          <a:solidFill>
            <a:srgbClr val="F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3">
            <a:extLst>
              <a:ext uri="{FF2B5EF4-FFF2-40B4-BE49-F238E27FC236}">
                <a16:creationId xmlns:a16="http://schemas.microsoft.com/office/drawing/2014/main" id="{CC7DD37F-72CB-9CD9-66C7-73235543EA7D}"/>
              </a:ext>
            </a:extLst>
          </p:cNvPr>
          <p:cNvSpPr/>
          <p:nvPr/>
        </p:nvSpPr>
        <p:spPr>
          <a:xfrm>
            <a:off x="833582" y="3408093"/>
            <a:ext cx="4974799" cy="2862839"/>
          </a:xfrm>
          <a:prstGeom prst="roundRect">
            <a:avLst>
              <a:gd name="adj" fmla="val 9534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2FAEB1-8DB8-77B5-A7A1-80949A7014F5}"/>
              </a:ext>
            </a:extLst>
          </p:cNvPr>
          <p:cNvSpPr txBox="1"/>
          <p:nvPr/>
        </p:nvSpPr>
        <p:spPr>
          <a:xfrm>
            <a:off x="6414550" y="1900154"/>
            <a:ext cx="50434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4400" dirty="0"/>
              <a:t>합리적인 보험료로</a:t>
            </a:r>
            <a:endParaRPr lang="en-US" altLang="ko-KR" sz="4400" dirty="0"/>
          </a:p>
          <a:p>
            <a:pPr algn="r"/>
            <a:r>
              <a:rPr lang="ko-KR" altLang="en-US" sz="4400" dirty="0"/>
              <a:t>암 </a:t>
            </a:r>
            <a:r>
              <a:rPr lang="ko-KR" altLang="en-US" sz="4400" dirty="0" err="1"/>
              <a:t>업셀링추천</a:t>
            </a:r>
            <a:endParaRPr lang="en-US" altLang="ko-KR" sz="4400" dirty="0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3207329C-020C-54A9-B0D6-680DF92B4DAD}"/>
              </a:ext>
            </a:extLst>
          </p:cNvPr>
          <p:cNvCxnSpPr/>
          <p:nvPr/>
        </p:nvCxnSpPr>
        <p:spPr>
          <a:xfrm>
            <a:off x="6096000" y="1613289"/>
            <a:ext cx="0" cy="46576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1123A91-BA71-2891-F029-069F271DFCD5}"/>
              </a:ext>
            </a:extLst>
          </p:cNvPr>
          <p:cNvSpPr txBox="1"/>
          <p:nvPr/>
        </p:nvSpPr>
        <p:spPr>
          <a:xfrm>
            <a:off x="759695" y="1900154"/>
            <a:ext cx="4929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/>
              <a:t>암진단비와 재진단암</a:t>
            </a:r>
            <a:endParaRPr lang="en-US" altLang="ko-KR" sz="4000" dirty="0"/>
          </a:p>
          <a:p>
            <a:r>
              <a:rPr lang="ko-KR" altLang="en-US" sz="4400" dirty="0"/>
              <a:t>장점을 동시에</a:t>
            </a:r>
            <a:r>
              <a:rPr lang="en-US" altLang="ko-KR" sz="4400" dirty="0"/>
              <a:t>!</a:t>
            </a:r>
            <a:endParaRPr lang="ko-KR" altLang="en-US" sz="4400" dirty="0"/>
          </a:p>
        </p:txBody>
      </p:sp>
      <p:sp>
        <p:nvSpPr>
          <p:cNvPr id="10" name="사각형: 둥근 모서리 6">
            <a:extLst>
              <a:ext uri="{FF2B5EF4-FFF2-40B4-BE49-F238E27FC236}">
                <a16:creationId xmlns:a16="http://schemas.microsoft.com/office/drawing/2014/main" id="{84A60482-5A79-00A3-1B67-7E28732AC106}"/>
              </a:ext>
            </a:extLst>
          </p:cNvPr>
          <p:cNvSpPr/>
          <p:nvPr/>
        </p:nvSpPr>
        <p:spPr>
          <a:xfrm>
            <a:off x="6389434" y="3408093"/>
            <a:ext cx="4974799" cy="2862839"/>
          </a:xfrm>
          <a:prstGeom prst="roundRect">
            <a:avLst>
              <a:gd name="adj" fmla="val 9534"/>
            </a:avLst>
          </a:prstGeom>
          <a:solidFill>
            <a:srgbClr val="009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352DA0-0954-CB57-D7D2-E8279109B0E0}"/>
              </a:ext>
            </a:extLst>
          </p:cNvPr>
          <p:cNvSpPr txBox="1"/>
          <p:nvPr/>
        </p:nvSpPr>
        <p:spPr>
          <a:xfrm>
            <a:off x="6386411" y="3687819"/>
            <a:ext cx="49808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solidFill>
                  <a:schemeClr val="bg1"/>
                </a:solidFill>
              </a:rPr>
              <a:t>~65</a:t>
            </a:r>
            <a:r>
              <a:rPr lang="ko-KR" altLang="en-US" sz="4000" dirty="0">
                <a:solidFill>
                  <a:schemeClr val="bg1"/>
                </a:solidFill>
              </a:rPr>
              <a:t>세 </a:t>
            </a:r>
            <a:r>
              <a:rPr lang="en-US" altLang="ko-KR" sz="4000" dirty="0">
                <a:solidFill>
                  <a:schemeClr val="bg1"/>
                </a:solidFill>
              </a:rPr>
              <a:t>1</a:t>
            </a:r>
            <a:r>
              <a:rPr lang="ko-KR" altLang="en-US" sz="4000" dirty="0">
                <a:solidFill>
                  <a:schemeClr val="bg1"/>
                </a:solidFill>
              </a:rPr>
              <a:t>천 </a:t>
            </a:r>
            <a:r>
              <a:rPr lang="ko-KR" altLang="en-US" sz="4000" dirty="0">
                <a:solidFill>
                  <a:srgbClr val="FFFF00"/>
                </a:solidFill>
              </a:rPr>
              <a:t>누적</a:t>
            </a:r>
            <a:r>
              <a:rPr lang="en-US" altLang="ko-KR" sz="4000" dirty="0">
                <a:solidFill>
                  <a:srgbClr val="FFFF00"/>
                </a:solidFill>
              </a:rPr>
              <a:t>PASS</a:t>
            </a:r>
            <a:endParaRPr lang="ko-KR" altLang="en-US" sz="4000" dirty="0">
              <a:solidFill>
                <a:srgbClr val="FFFF00"/>
              </a:solidFill>
            </a:endParaRPr>
          </a:p>
        </p:txBody>
      </p:sp>
      <p:sp>
        <p:nvSpPr>
          <p:cNvPr id="12" name="양쪽 모서리가 둥근 사각형 9">
            <a:extLst>
              <a:ext uri="{FF2B5EF4-FFF2-40B4-BE49-F238E27FC236}">
                <a16:creationId xmlns:a16="http://schemas.microsoft.com/office/drawing/2014/main" id="{241AF2B9-6F28-C201-2444-EAB8D475A465}"/>
              </a:ext>
            </a:extLst>
          </p:cNvPr>
          <p:cNvSpPr/>
          <p:nvPr/>
        </p:nvSpPr>
        <p:spPr>
          <a:xfrm flipV="1">
            <a:off x="1219860" y="4552950"/>
            <a:ext cx="4231236" cy="140970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양쪽 모서리가 둥근 사각형 79">
            <a:extLst>
              <a:ext uri="{FF2B5EF4-FFF2-40B4-BE49-F238E27FC236}">
                <a16:creationId xmlns:a16="http://schemas.microsoft.com/office/drawing/2014/main" id="{A60B9904-C40D-7786-A2F0-C5A96B392E0F}"/>
              </a:ext>
            </a:extLst>
          </p:cNvPr>
          <p:cNvSpPr/>
          <p:nvPr/>
        </p:nvSpPr>
        <p:spPr>
          <a:xfrm flipV="1">
            <a:off x="6765785" y="4552950"/>
            <a:ext cx="4231236" cy="140970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28920D14-5AD1-E6E6-5FD1-053CEA65D603}"/>
              </a:ext>
            </a:extLst>
          </p:cNvPr>
          <p:cNvSpPr/>
          <p:nvPr/>
        </p:nvSpPr>
        <p:spPr>
          <a:xfrm>
            <a:off x="1412790" y="4788408"/>
            <a:ext cx="1663112" cy="9387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8F68B7-885F-E691-D682-C60E36752151}"/>
              </a:ext>
            </a:extLst>
          </p:cNvPr>
          <p:cNvSpPr txBox="1"/>
          <p:nvPr/>
        </p:nvSpPr>
        <p:spPr>
          <a:xfrm>
            <a:off x="1594168" y="4875485"/>
            <a:ext cx="13003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보장공백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최소화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E69463-3435-F9CA-E33C-3B7B384C369A}"/>
              </a:ext>
            </a:extLst>
          </p:cNvPr>
          <p:cNvSpPr txBox="1"/>
          <p:nvPr/>
        </p:nvSpPr>
        <p:spPr>
          <a:xfrm>
            <a:off x="3305727" y="4746614"/>
            <a:ext cx="205376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err="1"/>
              <a:t>원발</a:t>
            </a:r>
            <a:r>
              <a:rPr lang="en-US" altLang="ko-KR" sz="3200" dirty="0"/>
              <a:t>/</a:t>
            </a:r>
            <a:r>
              <a:rPr lang="ko-KR" altLang="en-US" sz="3200" dirty="0"/>
              <a:t>전이</a:t>
            </a:r>
            <a:r>
              <a:rPr lang="en-US" altLang="ko-KR" sz="3200" dirty="0"/>
              <a:t>/</a:t>
            </a:r>
          </a:p>
          <a:p>
            <a:pPr algn="ctr"/>
            <a:r>
              <a:rPr lang="ko-KR" altLang="en-US" sz="3200" dirty="0"/>
              <a:t>잔여</a:t>
            </a:r>
            <a:r>
              <a:rPr lang="en-US" altLang="ko-KR" sz="3200" dirty="0"/>
              <a:t>/</a:t>
            </a:r>
            <a:r>
              <a:rPr lang="ko-KR" altLang="en-US" sz="3200" dirty="0"/>
              <a:t>재발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97453366-CA97-1773-52A3-4C2379475378}"/>
              </a:ext>
            </a:extLst>
          </p:cNvPr>
          <p:cNvSpPr/>
          <p:nvPr/>
        </p:nvSpPr>
        <p:spPr>
          <a:xfrm>
            <a:off x="6989728" y="4788408"/>
            <a:ext cx="1663112" cy="9387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184E5F-F046-8031-F78F-D258F0A74401}"/>
              </a:ext>
            </a:extLst>
          </p:cNvPr>
          <p:cNvSpPr txBox="1"/>
          <p:nvPr/>
        </p:nvSpPr>
        <p:spPr>
          <a:xfrm>
            <a:off x="7044150" y="4875485"/>
            <a:ext cx="15542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누적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en-US" altLang="ko-KR" sz="2400" dirty="0">
                <a:solidFill>
                  <a:schemeClr val="bg1"/>
                </a:solidFill>
              </a:rPr>
              <a:t>PASS</a:t>
            </a:r>
            <a:r>
              <a:rPr lang="ko-KR" altLang="en-US" sz="2400" dirty="0">
                <a:solidFill>
                  <a:schemeClr val="bg1"/>
                </a:solidFill>
              </a:rPr>
              <a:t>플랜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AA5EFA-2581-D868-9AC1-BA76787C1194}"/>
              </a:ext>
            </a:extLst>
          </p:cNvPr>
          <p:cNvSpPr txBox="1"/>
          <p:nvPr/>
        </p:nvSpPr>
        <p:spPr>
          <a:xfrm>
            <a:off x="8787627" y="4719191"/>
            <a:ext cx="20746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dirty="0"/>
              <a:t>1</a:t>
            </a:r>
            <a:r>
              <a:rPr lang="ko-KR" altLang="en-US" sz="3200" dirty="0"/>
              <a:t>천 </a:t>
            </a:r>
            <a:r>
              <a:rPr lang="en-US" altLang="ko-KR" sz="3200" dirty="0"/>
              <a:t>X 5</a:t>
            </a:r>
            <a:r>
              <a:rPr lang="ko-KR" altLang="en-US" sz="3200" dirty="0"/>
              <a:t>회 </a:t>
            </a:r>
            <a:endParaRPr lang="en-US" altLang="ko-KR" sz="3200" dirty="0"/>
          </a:p>
          <a:p>
            <a:pPr algn="ctr"/>
            <a:r>
              <a:rPr lang="en-US" altLang="ko-KR" sz="3200" dirty="0"/>
              <a:t>= 5</a:t>
            </a:r>
            <a:r>
              <a:rPr lang="ko-KR" altLang="en-US" sz="3200" dirty="0"/>
              <a:t>천 보장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36CA87-C4FE-33DD-1EFD-10CD3F7A1D64}"/>
              </a:ext>
            </a:extLst>
          </p:cNvPr>
          <p:cNvSpPr txBox="1"/>
          <p:nvPr/>
        </p:nvSpPr>
        <p:spPr>
          <a:xfrm>
            <a:off x="1050239" y="3653980"/>
            <a:ext cx="45704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</a:rPr>
              <a:t>첫번째 암부터 보장</a:t>
            </a:r>
            <a:endParaRPr lang="ko-KR" altLang="en-US" sz="44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2E2F6B16-8B8F-CF48-9ED5-935E6635A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362" y="793274"/>
            <a:ext cx="2217277" cy="319930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32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33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보험료도 </a:t>
            </a:r>
            <a:r>
              <a:rPr lang="ko-KR" altLang="en-US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가성비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미쳤습니다</a:t>
            </a:r>
            <a:r>
              <a:rPr lang="en-US" altLang="ko-KR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 </a:t>
            </a:r>
            <a:r>
              <a:rPr lang="en-US" altLang="ko-KR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&lt; 5</a:t>
            </a:r>
            <a:r>
              <a:rPr lang="ko-KR" altLang="en-US" dirty="0" err="1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회보장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dirty="0" err="1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암진단비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&gt;</a:t>
            </a:r>
            <a:endParaRPr lang="en-US" altLang="ko-KR" dirty="0">
              <a:solidFill>
                <a:srgbClr val="EF2065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A5D2F8E1-E631-1AF8-032A-80C4407D9A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63505"/>
              </p:ext>
            </p:extLst>
          </p:nvPr>
        </p:nvGraphicFramePr>
        <p:xfrm>
          <a:off x="620604" y="1558694"/>
          <a:ext cx="10820164" cy="2439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100">
                  <a:extLst>
                    <a:ext uri="{9D8B030D-6E8A-4147-A177-3AD203B41FA5}">
                      <a16:colId xmlns:a16="http://schemas.microsoft.com/office/drawing/2014/main" val="1611980045"/>
                    </a:ext>
                  </a:extLst>
                </a:gridCol>
                <a:gridCol w="1413359">
                  <a:extLst>
                    <a:ext uri="{9D8B030D-6E8A-4147-A177-3AD203B41FA5}">
                      <a16:colId xmlns:a16="http://schemas.microsoft.com/office/drawing/2014/main" val="1937218934"/>
                    </a:ext>
                  </a:extLst>
                </a:gridCol>
                <a:gridCol w="1435141">
                  <a:extLst>
                    <a:ext uri="{9D8B030D-6E8A-4147-A177-3AD203B41FA5}">
                      <a16:colId xmlns:a16="http://schemas.microsoft.com/office/drawing/2014/main" val="1297683538"/>
                    </a:ext>
                  </a:extLst>
                </a:gridCol>
                <a:gridCol w="1435141">
                  <a:extLst>
                    <a:ext uri="{9D8B030D-6E8A-4147-A177-3AD203B41FA5}">
                      <a16:colId xmlns:a16="http://schemas.microsoft.com/office/drawing/2014/main" val="3335224525"/>
                    </a:ext>
                  </a:extLst>
                </a:gridCol>
                <a:gridCol w="1435141">
                  <a:extLst>
                    <a:ext uri="{9D8B030D-6E8A-4147-A177-3AD203B41FA5}">
                      <a16:colId xmlns:a16="http://schemas.microsoft.com/office/drawing/2014/main" val="1418442187"/>
                    </a:ext>
                  </a:extLst>
                </a:gridCol>
                <a:gridCol w="1435141">
                  <a:extLst>
                    <a:ext uri="{9D8B030D-6E8A-4147-A177-3AD203B41FA5}">
                      <a16:colId xmlns:a16="http://schemas.microsoft.com/office/drawing/2014/main" val="2010905519"/>
                    </a:ext>
                  </a:extLst>
                </a:gridCol>
                <a:gridCol w="1435141">
                  <a:extLst>
                    <a:ext uri="{9D8B030D-6E8A-4147-A177-3AD203B41FA5}">
                      <a16:colId xmlns:a16="http://schemas.microsoft.com/office/drawing/2014/main" val="1237021304"/>
                    </a:ext>
                  </a:extLst>
                </a:gridCol>
              </a:tblGrid>
              <a:tr h="5574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  <a:endParaRPr lang="ko-KR" altLang="en-US" sz="95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흥국화재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B05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A</a:t>
                      </a:r>
                      <a:r>
                        <a:rPr lang="ko-KR" altLang="en-US" dirty="0" smtClean="0">
                          <a:solidFill>
                            <a:srgbClr val="00B05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  <a:endParaRPr lang="ko-KR" altLang="en-US" dirty="0">
                        <a:solidFill>
                          <a:srgbClr val="00B05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EE00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B</a:t>
                      </a:r>
                      <a:r>
                        <a:rPr lang="ko-KR" altLang="en-US" dirty="0" smtClean="0">
                          <a:solidFill>
                            <a:srgbClr val="EE00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  <a:endParaRPr lang="ko-KR" altLang="en-US" dirty="0">
                        <a:solidFill>
                          <a:srgbClr val="EE00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7C8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C</a:t>
                      </a:r>
                      <a:r>
                        <a:rPr lang="ko-KR" altLang="en-US" dirty="0" smtClean="0">
                          <a:solidFill>
                            <a:srgbClr val="FF7C8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  <a:endParaRPr lang="ko-KR" altLang="en-US" dirty="0">
                        <a:solidFill>
                          <a:srgbClr val="FF7C8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C0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D</a:t>
                      </a:r>
                      <a:r>
                        <a:rPr lang="ko-KR" altLang="en-US" dirty="0" smtClean="0">
                          <a:solidFill>
                            <a:srgbClr val="FFC0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  <a:endParaRPr lang="ko-KR" altLang="en-US" dirty="0">
                        <a:solidFill>
                          <a:srgbClr val="FFC0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70C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E</a:t>
                      </a:r>
                      <a:r>
                        <a:rPr lang="ko-KR" altLang="en-US" dirty="0" smtClean="0">
                          <a:solidFill>
                            <a:srgbClr val="0070C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  <a:endParaRPr lang="ko-KR" altLang="en-US" dirty="0">
                        <a:solidFill>
                          <a:srgbClr val="0070C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320169"/>
                  </a:ext>
                </a:extLst>
              </a:tr>
              <a:tr h="6272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진단비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천만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42,450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47,600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45,500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52,345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45,050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47,600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65066"/>
                  </a:ext>
                </a:extLst>
              </a:tr>
              <a:tr h="6272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암진단비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(5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회형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 1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천만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/>
                      <a:r>
                        <a:rPr lang="en-US" altLang="ko-KR" sz="16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6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 </a:t>
                      </a:r>
                      <a:r>
                        <a:rPr lang="en-US" altLang="ko-KR" sz="16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 5</a:t>
                      </a:r>
                      <a:r>
                        <a:rPr lang="ko-KR" altLang="en-US" sz="16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 </a:t>
                      </a:r>
                      <a:r>
                        <a:rPr lang="en-US" altLang="ko-KR" sz="16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= 5</a:t>
                      </a:r>
                      <a:r>
                        <a:rPr lang="ko-KR" altLang="en-US" sz="16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 보장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13,860</a:t>
                      </a:r>
                      <a:endParaRPr lang="ko-KR" altLang="en-US" sz="16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060045"/>
                  </a:ext>
                </a:extLst>
              </a:tr>
              <a:tr h="6272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암주치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천만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10,956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10,360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10,540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11,050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15,710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10,150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801477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849B074D-3279-BF1C-E370-0B2641E1C582}"/>
              </a:ext>
            </a:extLst>
          </p:cNvPr>
          <p:cNvSpPr/>
          <p:nvPr/>
        </p:nvSpPr>
        <p:spPr>
          <a:xfrm>
            <a:off x="591449" y="5975994"/>
            <a:ext cx="1973223" cy="2228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DAE68D3-75C0-FA6F-621B-1A81C4FE46E6}"/>
              </a:ext>
            </a:extLst>
          </p:cNvPr>
          <p:cNvSpPr/>
          <p:nvPr/>
        </p:nvSpPr>
        <p:spPr>
          <a:xfrm>
            <a:off x="3433793" y="5950594"/>
            <a:ext cx="1973223" cy="2228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2B7829-F1A5-486C-B129-F7A0C91A96AD}"/>
              </a:ext>
            </a:extLst>
          </p:cNvPr>
          <p:cNvSpPr txBox="1"/>
          <p:nvPr/>
        </p:nvSpPr>
        <p:spPr>
          <a:xfrm>
            <a:off x="4487925" y="4033964"/>
            <a:ext cx="70759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900" b="0" i="0" u="none" strike="noStrike" dirty="0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비교 기준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en-US" altLang="ko-KR" sz="900" b="0" i="0" u="none" strike="noStrike" dirty="0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5.10.10</a:t>
            </a:r>
            <a:r>
              <a:rPr lang="ko-KR" altLang="en-US" sz="900" b="0" i="0" u="none" strike="noStrike" dirty="0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상품</a:t>
            </a:r>
            <a:r>
              <a:rPr lang="en-US" altLang="ko-KR" sz="900" b="0" i="0" u="none" strike="noStrike" dirty="0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 </a:t>
            </a:r>
            <a:r>
              <a:rPr lang="ko-KR" altLang="en-US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 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 20</a:t>
            </a:r>
            <a:r>
              <a:rPr lang="ko-KR" altLang="en-US" sz="900" b="0" i="0" u="none" strike="noStrike" dirty="0" err="1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100</a:t>
            </a:r>
            <a:r>
              <a:rPr lang="ko-KR" altLang="en-US" sz="900" b="0" i="0" u="none" strike="noStrike" dirty="0" err="1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</a:t>
            </a:r>
            <a:r>
              <a:rPr lang="ko-KR" altLang="en-US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 </a:t>
            </a:r>
            <a:r>
              <a:rPr lang="ko-KR" altLang="en-US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납입면제포함 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 10</a:t>
            </a:r>
            <a:r>
              <a:rPr lang="ko-KR" altLang="en-US" sz="900" b="0" i="0" u="none" strike="noStrike" dirty="0" err="1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</a:t>
            </a:r>
            <a:r>
              <a:rPr lang="ko-KR" altLang="en-US" sz="900" b="0" i="0" u="none" strike="noStrike" dirty="0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900" b="0" i="0" u="none" strike="noStrike" dirty="0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 40</a:t>
            </a:r>
            <a:r>
              <a:rPr lang="ko-KR" altLang="en-US" sz="900" b="0" i="0" u="none" strike="noStrike" dirty="0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 여성 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 </a:t>
            </a:r>
            <a:r>
              <a:rPr lang="ko-KR" altLang="en-US" sz="900" b="0" i="0" u="none" strike="noStrike" dirty="0" err="1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900" b="0" i="0" u="none" strike="noStrike" dirty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</a:t>
            </a:r>
            <a:r>
              <a:rPr lang="en-US" altLang="ko-KR" sz="900" b="0" i="0" u="none" strike="noStrike" dirty="0" smtClean="0">
                <a:solidFill>
                  <a:srgbClr val="000000"/>
                </a:solidFill>
                <a:effectLst/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%</a:t>
            </a:r>
            <a:r>
              <a:rPr lang="ko-KR" altLang="en-US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 25.9</a:t>
            </a:r>
            <a:r>
              <a:rPr lang="ko-KR" altLang="en-US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월 산출 기준 </a:t>
            </a:r>
            <a:r>
              <a:rPr lang="en-US" altLang="ko-KR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 </a:t>
            </a:r>
            <a:r>
              <a:rPr lang="ko-KR" altLang="en-US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단위 </a:t>
            </a:r>
            <a:r>
              <a:rPr lang="en-US" altLang="ko-KR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  <a:endParaRPr lang="ko-KR" altLang="en-US" sz="9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8" name="모서리가 둥근 직사각형 17">
            <a:extLst>
              <a:ext uri="{FF2B5EF4-FFF2-40B4-BE49-F238E27FC236}">
                <a16:creationId xmlns:a16="http://schemas.microsoft.com/office/drawing/2014/main" id="{59484BB9-8A12-741A-DC61-5DDA297AA633}"/>
              </a:ext>
            </a:extLst>
          </p:cNvPr>
          <p:cNvSpPr/>
          <p:nvPr/>
        </p:nvSpPr>
        <p:spPr>
          <a:xfrm>
            <a:off x="3430153" y="4484744"/>
            <a:ext cx="1973223" cy="51594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/>
              <a:t>D</a:t>
            </a:r>
            <a:r>
              <a:rPr lang="ko-KR" altLang="en-US" sz="2000" dirty="0"/>
              <a:t>사</a:t>
            </a:r>
          </a:p>
        </p:txBody>
      </p:sp>
      <p:sp>
        <p:nvSpPr>
          <p:cNvPr id="9" name="모서리가 둥근 직사각형 18">
            <a:extLst>
              <a:ext uri="{FF2B5EF4-FFF2-40B4-BE49-F238E27FC236}">
                <a16:creationId xmlns:a16="http://schemas.microsoft.com/office/drawing/2014/main" id="{1017D72F-0E8D-F3F1-EE0F-7ABC53FE7D39}"/>
              </a:ext>
            </a:extLst>
          </p:cNvPr>
          <p:cNvSpPr/>
          <p:nvPr/>
        </p:nvSpPr>
        <p:spPr>
          <a:xfrm>
            <a:off x="591449" y="4510144"/>
            <a:ext cx="1973223" cy="515948"/>
          </a:xfrm>
          <a:prstGeom prst="round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/>
              <a:t>흥국화재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A177D0-7E88-EFA1-D199-046B9609C7B5}"/>
              </a:ext>
            </a:extLst>
          </p:cNvPr>
          <p:cNvSpPr txBox="1"/>
          <p:nvPr/>
        </p:nvSpPr>
        <p:spPr>
          <a:xfrm>
            <a:off x="2708842" y="5193006"/>
            <a:ext cx="6238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600" dirty="0">
                <a:ln w="146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+mj-ea"/>
                <a:ea typeface="+mj-ea"/>
              </a:rPr>
              <a:t>VS</a:t>
            </a:r>
            <a:endParaRPr lang="ko-KR" altLang="en-US" sz="2600" dirty="0">
              <a:ln w="146050">
                <a:solidFill>
                  <a:schemeClr val="tx1">
                    <a:lumMod val="95000"/>
                    <a:lumOff val="500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518C51-4137-3042-A285-50FCD383CB09}"/>
              </a:ext>
            </a:extLst>
          </p:cNvPr>
          <p:cNvSpPr txBox="1"/>
          <p:nvPr/>
        </p:nvSpPr>
        <p:spPr>
          <a:xfrm>
            <a:off x="2708842" y="5185823"/>
            <a:ext cx="6238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600" dirty="0">
                <a:ln w="146050">
                  <a:noFill/>
                </a:ln>
                <a:solidFill>
                  <a:schemeClr val="bg1"/>
                </a:solidFill>
                <a:latin typeface="+mj-ea"/>
                <a:ea typeface="+mj-ea"/>
              </a:rPr>
              <a:t>VS</a:t>
            </a:r>
            <a:endParaRPr lang="ko-KR" altLang="en-US" sz="2600" dirty="0">
              <a:ln w="146050">
                <a:noFill/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00317F-DB5A-50E6-C1F9-C049FBE5EB7A}"/>
              </a:ext>
            </a:extLst>
          </p:cNvPr>
          <p:cNvSpPr txBox="1"/>
          <p:nvPr/>
        </p:nvSpPr>
        <p:spPr>
          <a:xfrm>
            <a:off x="395212" y="5078894"/>
            <a:ext cx="238319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+mj-ea"/>
                <a:ea typeface="+mj-ea"/>
              </a:rPr>
              <a:t>5</a:t>
            </a:r>
            <a:r>
              <a:rPr lang="ko-KR" altLang="en-US" dirty="0">
                <a:latin typeface="+mj-ea"/>
                <a:ea typeface="+mj-ea"/>
              </a:rPr>
              <a:t>회지급형 암진단비</a:t>
            </a:r>
            <a:endParaRPr lang="en-US" altLang="ko-KR" dirty="0">
              <a:latin typeface="+mj-ea"/>
              <a:ea typeface="+mj-ea"/>
            </a:endParaRPr>
          </a:p>
          <a:p>
            <a:pPr algn="ctr"/>
            <a:r>
              <a:rPr lang="en-US" altLang="ko-KR" dirty="0">
                <a:latin typeface="+mj-ea"/>
                <a:ea typeface="+mj-ea"/>
              </a:rPr>
              <a:t>+ </a:t>
            </a:r>
            <a:r>
              <a:rPr lang="ko-KR" altLang="en-US" dirty="0" err="1" smtClean="0">
                <a:latin typeface="+mj-ea"/>
                <a:ea typeface="+mj-ea"/>
              </a:rPr>
              <a:t>상급종합</a:t>
            </a:r>
            <a:r>
              <a:rPr lang="ko-KR" altLang="en-US" dirty="0" smtClean="0">
                <a:latin typeface="+mj-ea"/>
                <a:ea typeface="+mj-ea"/>
              </a:rPr>
              <a:t> </a:t>
            </a:r>
            <a:r>
              <a:rPr lang="ko-KR" altLang="en-US" dirty="0" err="1" smtClean="0">
                <a:latin typeface="+mj-ea"/>
                <a:ea typeface="+mj-ea"/>
              </a:rPr>
              <a:t>암주치</a:t>
            </a:r>
            <a:endParaRPr lang="en-US" altLang="ko-KR" dirty="0">
              <a:latin typeface="+mj-ea"/>
              <a:ea typeface="+mj-ea"/>
            </a:endParaRPr>
          </a:p>
          <a:p>
            <a:pPr algn="ctr"/>
            <a:r>
              <a:rPr lang="en-US" altLang="ko-KR" sz="3200" dirty="0">
                <a:solidFill>
                  <a:srgbClr val="EF2065"/>
                </a:solidFill>
                <a:latin typeface="+mj-ea"/>
                <a:ea typeface="+mj-ea"/>
              </a:rPr>
              <a:t>24,816</a:t>
            </a:r>
            <a:r>
              <a:rPr lang="ko-KR" altLang="en-US" sz="2400" dirty="0">
                <a:latin typeface="+mj-ea"/>
                <a:ea typeface="+mj-ea"/>
              </a:rPr>
              <a:t>원</a:t>
            </a:r>
            <a:endParaRPr lang="en-US" altLang="ko-KR" sz="3200" dirty="0">
              <a:latin typeface="+mj-ea"/>
              <a:ea typeface="+mj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4D2BBF-635F-C9FC-1DC2-0DAAB48FC5A9}"/>
              </a:ext>
            </a:extLst>
          </p:cNvPr>
          <p:cNvSpPr txBox="1"/>
          <p:nvPr/>
        </p:nvSpPr>
        <p:spPr>
          <a:xfrm>
            <a:off x="3433793" y="5053494"/>
            <a:ext cx="196958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+mj-ea"/>
                <a:ea typeface="+mj-ea"/>
              </a:rPr>
              <a:t>암진단비 </a:t>
            </a:r>
            <a:r>
              <a:rPr lang="en-US" altLang="ko-KR" dirty="0">
                <a:latin typeface="+mj-ea"/>
                <a:ea typeface="+mj-ea"/>
              </a:rPr>
              <a:t>5</a:t>
            </a:r>
            <a:r>
              <a:rPr lang="ko-KR" altLang="en-US" dirty="0">
                <a:latin typeface="+mj-ea"/>
                <a:ea typeface="+mj-ea"/>
              </a:rPr>
              <a:t>천</a:t>
            </a:r>
            <a:endParaRPr lang="en-US" altLang="ko-KR" dirty="0">
              <a:latin typeface="+mj-ea"/>
              <a:ea typeface="+mj-ea"/>
            </a:endParaRPr>
          </a:p>
          <a:p>
            <a:pPr algn="ctr"/>
            <a:r>
              <a:rPr lang="en-US" altLang="ko-KR" dirty="0" smtClean="0">
                <a:latin typeface="+mj-ea"/>
                <a:ea typeface="+mj-ea"/>
              </a:rPr>
              <a:t>+ </a:t>
            </a:r>
            <a:r>
              <a:rPr lang="ko-KR" altLang="en-US" dirty="0" err="1" smtClean="0">
                <a:latin typeface="+mj-ea"/>
                <a:ea typeface="+mj-ea"/>
              </a:rPr>
              <a:t>상급종합</a:t>
            </a:r>
            <a:r>
              <a:rPr lang="ko-KR" altLang="en-US" dirty="0" smtClean="0">
                <a:latin typeface="+mj-ea"/>
                <a:ea typeface="+mj-ea"/>
              </a:rPr>
              <a:t> </a:t>
            </a:r>
            <a:r>
              <a:rPr lang="ko-KR" altLang="en-US" dirty="0" err="1" smtClean="0">
                <a:latin typeface="+mj-ea"/>
                <a:ea typeface="+mj-ea"/>
              </a:rPr>
              <a:t>암주치</a:t>
            </a:r>
            <a:r>
              <a:rPr lang="en-US" altLang="ko-KR" sz="3200" dirty="0">
                <a:latin typeface="+mj-ea"/>
                <a:ea typeface="+mj-ea"/>
              </a:rPr>
              <a:t>60,760</a:t>
            </a:r>
            <a:r>
              <a:rPr lang="ko-KR" altLang="en-US" sz="2400" dirty="0">
                <a:latin typeface="+mj-ea"/>
                <a:ea typeface="+mj-ea"/>
              </a:rPr>
              <a:t>원</a:t>
            </a:r>
            <a:endParaRPr lang="en-US" altLang="ko-KR" sz="2400" dirty="0">
              <a:latin typeface="+mj-ea"/>
              <a:ea typeface="+mj-ea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229E1BED-6172-D29D-6854-2367FD2016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86"/>
          <a:stretch/>
        </p:blipFill>
        <p:spPr>
          <a:xfrm>
            <a:off x="5589564" y="5000692"/>
            <a:ext cx="1932888" cy="1385284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2C59D99C-4983-F622-5A12-AB82885622B8}"/>
              </a:ext>
            </a:extLst>
          </p:cNvPr>
          <p:cNvGrpSpPr/>
          <p:nvPr/>
        </p:nvGrpSpPr>
        <p:grpSpPr>
          <a:xfrm>
            <a:off x="7307044" y="4677290"/>
            <a:ext cx="4318710" cy="1495704"/>
            <a:chOff x="4375577" y="3873581"/>
            <a:chExt cx="6087881" cy="2359125"/>
          </a:xfrm>
          <a:solidFill>
            <a:schemeClr val="bg1">
              <a:lumMod val="85000"/>
            </a:schemeClr>
          </a:solidFill>
        </p:grpSpPr>
        <p:sp>
          <p:nvSpPr>
            <p:cNvPr id="17" name="사각형: 둥근 모서리 5">
              <a:extLst>
                <a:ext uri="{FF2B5EF4-FFF2-40B4-BE49-F238E27FC236}">
                  <a16:creationId xmlns:a16="http://schemas.microsoft.com/office/drawing/2014/main" id="{AB82C256-FDA2-2F8F-640A-47F03C40F8FD}"/>
                </a:ext>
              </a:extLst>
            </p:cNvPr>
            <p:cNvSpPr/>
            <p:nvPr/>
          </p:nvSpPr>
          <p:spPr>
            <a:xfrm>
              <a:off x="4800600" y="3873581"/>
              <a:ext cx="5662858" cy="2359125"/>
            </a:xfrm>
            <a:prstGeom prst="roundRect">
              <a:avLst/>
            </a:prstGeom>
            <a:solidFill>
              <a:srgbClr val="FAE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이등변 삼각형 17">
              <a:extLst>
                <a:ext uri="{FF2B5EF4-FFF2-40B4-BE49-F238E27FC236}">
                  <a16:creationId xmlns:a16="http://schemas.microsoft.com/office/drawing/2014/main" id="{F5B2DC16-6650-7E9A-79D6-0ECDAA2C7A98}"/>
                </a:ext>
              </a:extLst>
            </p:cNvPr>
            <p:cNvSpPr/>
            <p:nvPr/>
          </p:nvSpPr>
          <p:spPr>
            <a:xfrm rot="16200000">
              <a:off x="4594861" y="3832859"/>
              <a:ext cx="411481" cy="850049"/>
            </a:xfrm>
            <a:prstGeom prst="triangle">
              <a:avLst/>
            </a:prstGeom>
            <a:solidFill>
              <a:srgbClr val="FAE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AD5BB60-B7FB-9D35-C702-2A61364C4786}"/>
              </a:ext>
            </a:extLst>
          </p:cNvPr>
          <p:cNvSpPr txBox="1"/>
          <p:nvPr/>
        </p:nvSpPr>
        <p:spPr>
          <a:xfrm>
            <a:off x="7767968" y="4936012"/>
            <a:ext cx="3732112" cy="100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dirty="0"/>
              <a:t>- </a:t>
            </a:r>
            <a:r>
              <a:rPr lang="ko-KR" altLang="en-US" dirty="0"/>
              <a:t>최초</a:t>
            </a:r>
            <a:r>
              <a:rPr lang="en-US" altLang="ko-KR" dirty="0"/>
              <a:t>1</a:t>
            </a:r>
            <a:r>
              <a:rPr lang="ko-KR" altLang="en-US" dirty="0"/>
              <a:t>회한 진단비만 가입하신 고객</a:t>
            </a:r>
            <a:endParaRPr lang="en-US" altLang="ko-KR" dirty="0"/>
          </a:p>
          <a:p>
            <a:pPr>
              <a:lnSpc>
                <a:spcPct val="110000"/>
              </a:lnSpc>
            </a:pPr>
            <a:r>
              <a:rPr lang="en-US" altLang="ko-KR" dirty="0"/>
              <a:t>- </a:t>
            </a:r>
            <a:r>
              <a:rPr lang="ko-KR" altLang="en-US" dirty="0"/>
              <a:t>암 치료비 보장이 부족하신 고객</a:t>
            </a:r>
            <a:endParaRPr lang="en-US" altLang="ko-KR" dirty="0"/>
          </a:p>
          <a:p>
            <a:pPr>
              <a:lnSpc>
                <a:spcPct val="110000"/>
              </a:lnSpc>
            </a:pPr>
            <a:r>
              <a:rPr lang="en-US" altLang="ko-KR" dirty="0"/>
              <a:t>- </a:t>
            </a:r>
            <a:r>
              <a:rPr lang="ko-KR" altLang="en-US" dirty="0"/>
              <a:t>저렴하게 보장을 </a:t>
            </a:r>
            <a:r>
              <a:rPr lang="ko-KR" altLang="en-US" dirty="0" smtClean="0"/>
              <a:t>추가하고 싶은 </a:t>
            </a:r>
            <a:r>
              <a:rPr lang="ko-KR" altLang="en-US" dirty="0"/>
              <a:t>고객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3822D1-28AD-304B-5065-02DD81A30D90}"/>
              </a:ext>
            </a:extLst>
          </p:cNvPr>
          <p:cNvSpPr txBox="1"/>
          <p:nvPr/>
        </p:nvSpPr>
        <p:spPr>
          <a:xfrm rot="20700000">
            <a:off x="5633181" y="4621221"/>
            <a:ext cx="2271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이런 고객님께 추천해요</a:t>
            </a:r>
            <a:r>
              <a:rPr lang="en-US" altLang="ko-KR" sz="1600" dirty="0"/>
              <a:t>!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2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33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8317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758A-58B4-6762-90EC-D66DE5A9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5226F8-28A7-1A64-9559-C4C180C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462" y="316719"/>
            <a:ext cx="10515600" cy="1325563"/>
          </a:xfrm>
          <a:ln>
            <a:noFill/>
          </a:ln>
        </p:spPr>
        <p:txBody>
          <a:bodyPr/>
          <a:lstStyle/>
          <a:p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빠른 </a:t>
            </a:r>
            <a:r>
              <a:rPr lang="ko-KR" altLang="en-US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클로징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가능한 </a:t>
            </a:r>
            <a:r>
              <a:rPr lang="en-US" altLang="ko-KR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5</a:t>
            </a:r>
            <a:r>
              <a:rPr lang="ko-KR" altLang="en-US" dirty="0" err="1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회보장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dirty="0" err="1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암진단비</a:t>
            </a:r>
            <a:r>
              <a:rPr lang="ko-KR" altLang="en-US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누적</a:t>
            </a:r>
            <a:r>
              <a:rPr lang="en-US" altLang="ko-KR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PASS 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플랜</a:t>
            </a:r>
            <a:r>
              <a:rPr lang="en-US" altLang="ko-KR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 </a:t>
            </a:r>
            <a:endParaRPr lang="en-US" altLang="ko-KR" dirty="0">
              <a:solidFill>
                <a:srgbClr val="EF2065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F5BBBCA-DFB2-D918-771D-72DD18BA96B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2074" y="2239747"/>
          <a:ext cx="6016489" cy="20624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9233">
                  <a:extLst>
                    <a:ext uri="{9D8B030D-6E8A-4147-A177-3AD203B41FA5}">
                      <a16:colId xmlns:a16="http://schemas.microsoft.com/office/drawing/2014/main" val="2707377255"/>
                    </a:ext>
                  </a:extLst>
                </a:gridCol>
                <a:gridCol w="3720573">
                  <a:extLst>
                    <a:ext uri="{9D8B030D-6E8A-4147-A177-3AD203B41FA5}">
                      <a16:colId xmlns:a16="http://schemas.microsoft.com/office/drawing/2014/main" val="4211416793"/>
                    </a:ext>
                  </a:extLst>
                </a:gridCol>
                <a:gridCol w="1726683">
                  <a:extLst>
                    <a:ext uri="{9D8B030D-6E8A-4147-A177-3AD203B41FA5}">
                      <a16:colId xmlns:a16="http://schemas.microsoft.com/office/drawing/2014/main" val="1904793458"/>
                    </a:ext>
                  </a:extLst>
                </a:gridCol>
              </a:tblGrid>
              <a:tr h="515626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가입 담보 </a:t>
                      </a:r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만원</a:t>
                      </a:r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2000" dirty="0">
                        <a:latin typeface="+mj-ea"/>
                        <a:ea typeface="+mj-ea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795438"/>
                  </a:ext>
                </a:extLst>
              </a:tr>
              <a:tr h="77339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암</a:t>
                      </a:r>
                      <a:endParaRPr lang="en-US" altLang="ko-KR" sz="16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암진단비</a:t>
                      </a:r>
                      <a:r>
                        <a:rPr lang="en-US" altLang="ko-K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(5</a:t>
                      </a:r>
                      <a:r>
                        <a:rPr lang="ko-KR" alt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회보장형</a:t>
                      </a:r>
                      <a:r>
                        <a:rPr lang="en-US" altLang="ko-K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</a:txBody>
                  <a:tcPr marL="158853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8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1,000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937379"/>
                  </a:ext>
                </a:extLst>
              </a:tr>
              <a:tr h="7733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유사암진단비</a:t>
                      </a:r>
                      <a:endParaRPr lang="en-US" altLang="ko-KR" sz="20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58853" marR="3177" marT="3177" marB="3177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8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221032"/>
                  </a:ext>
                </a:extLst>
              </a:tr>
            </a:tbl>
          </a:graphicData>
        </a:graphic>
      </p:graphicFrame>
      <p:sp>
        <p:nvSpPr>
          <p:cNvPr id="5" name="양쪽 모서리가 둥근 사각형 4">
            <a:extLst>
              <a:ext uri="{FF2B5EF4-FFF2-40B4-BE49-F238E27FC236}">
                <a16:creationId xmlns:a16="http://schemas.microsoft.com/office/drawing/2014/main" id="{FFEC7730-1D28-942F-640E-14044A62ED56}"/>
              </a:ext>
            </a:extLst>
          </p:cNvPr>
          <p:cNvSpPr/>
          <p:nvPr/>
        </p:nvSpPr>
        <p:spPr>
          <a:xfrm>
            <a:off x="604285" y="1770202"/>
            <a:ext cx="1994464" cy="470859"/>
          </a:xfrm>
          <a:prstGeom prst="round2SameRect">
            <a:avLst>
              <a:gd name="adj1" fmla="val 30216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A299EF-5DF4-DDFA-187C-4605D800A6C6}"/>
              </a:ext>
            </a:extLst>
          </p:cNvPr>
          <p:cNvSpPr txBox="1"/>
          <p:nvPr/>
        </p:nvSpPr>
        <p:spPr>
          <a:xfrm rot="21563116">
            <a:off x="240110" y="1804443"/>
            <a:ext cx="2650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누적</a:t>
            </a:r>
            <a:r>
              <a:rPr lang="en-US" altLang="ko-KR" sz="2000" dirty="0">
                <a:solidFill>
                  <a:schemeClr val="bg1"/>
                </a:solidFill>
              </a:rPr>
              <a:t>PASS</a:t>
            </a:r>
            <a:r>
              <a:rPr lang="ko-KR" altLang="en-US" sz="2000" dirty="0">
                <a:solidFill>
                  <a:schemeClr val="bg1"/>
                </a:solidFill>
              </a:rPr>
              <a:t>플랜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BB6A01D-AF05-3FD9-95D8-111D493ABFB8}"/>
              </a:ext>
            </a:extLst>
          </p:cNvPr>
          <p:cNvGrpSpPr/>
          <p:nvPr/>
        </p:nvGrpSpPr>
        <p:grpSpPr>
          <a:xfrm>
            <a:off x="3451138" y="3000930"/>
            <a:ext cx="1351279" cy="307777"/>
            <a:chOff x="1482144" y="8016424"/>
            <a:chExt cx="904716" cy="254358"/>
          </a:xfrm>
        </p:grpSpPr>
        <p:sp>
          <p:nvSpPr>
            <p:cNvPr id="8" name="오각형 33">
              <a:extLst>
                <a:ext uri="{FF2B5EF4-FFF2-40B4-BE49-F238E27FC236}">
                  <a16:creationId xmlns:a16="http://schemas.microsoft.com/office/drawing/2014/main" id="{2E705FCB-72B3-B1CA-D398-27F74610BE1B}"/>
                </a:ext>
              </a:extLst>
            </p:cNvPr>
            <p:cNvSpPr/>
            <p:nvPr/>
          </p:nvSpPr>
          <p:spPr>
            <a:xfrm>
              <a:off x="1540329" y="8033858"/>
              <a:ext cx="798285" cy="203921"/>
            </a:xfrm>
            <a:prstGeom prst="homePlate">
              <a:avLst>
                <a:gd name="adj" fmla="val 0"/>
              </a:avLst>
            </a:prstGeom>
            <a:solidFill>
              <a:srgbClr val="EF20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874043A-93B6-4163-5CAE-ECD3C2770D87}"/>
                </a:ext>
              </a:extLst>
            </p:cNvPr>
            <p:cNvSpPr txBox="1"/>
            <p:nvPr/>
          </p:nvSpPr>
          <p:spPr>
            <a:xfrm>
              <a:off x="1482144" y="8016424"/>
              <a:ext cx="904716" cy="254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400" dirty="0">
                  <a:solidFill>
                    <a:schemeClr val="bg1"/>
                  </a:solidFill>
                </a:rPr>
                <a:t>최대 </a:t>
              </a:r>
              <a:r>
                <a:rPr lang="en-US" altLang="ko-KR" sz="1400" dirty="0">
                  <a:solidFill>
                    <a:schemeClr val="bg1"/>
                  </a:solidFill>
                </a:rPr>
                <a:t>5</a:t>
              </a:r>
              <a:r>
                <a:rPr lang="ko-KR" altLang="en-US" sz="1400" dirty="0">
                  <a:solidFill>
                    <a:schemeClr val="bg1"/>
                  </a:solidFill>
                </a:rPr>
                <a:t>회 보장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모서리가 둥근 직사각형 5">
            <a:extLst>
              <a:ext uri="{FF2B5EF4-FFF2-40B4-BE49-F238E27FC236}">
                <a16:creationId xmlns:a16="http://schemas.microsoft.com/office/drawing/2014/main" id="{6116D1B0-7C57-A5A6-ACD6-CB70F318ECEE}"/>
              </a:ext>
            </a:extLst>
          </p:cNvPr>
          <p:cNvSpPr/>
          <p:nvPr/>
        </p:nvSpPr>
        <p:spPr>
          <a:xfrm>
            <a:off x="6954429" y="2101518"/>
            <a:ext cx="4635500" cy="1611747"/>
          </a:xfrm>
          <a:prstGeom prst="roundRect">
            <a:avLst>
              <a:gd name="adj" fmla="val 4802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1">
            <a:extLst>
              <a:ext uri="{FF2B5EF4-FFF2-40B4-BE49-F238E27FC236}">
                <a16:creationId xmlns:a16="http://schemas.microsoft.com/office/drawing/2014/main" id="{08B6780B-7FC0-717E-2F39-7B92B87C33D3}"/>
              </a:ext>
            </a:extLst>
          </p:cNvPr>
          <p:cNvSpPr/>
          <p:nvPr/>
        </p:nvSpPr>
        <p:spPr>
          <a:xfrm>
            <a:off x="7046386" y="2191193"/>
            <a:ext cx="4454643" cy="143152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2">
            <a:extLst>
              <a:ext uri="{FF2B5EF4-FFF2-40B4-BE49-F238E27FC236}">
                <a16:creationId xmlns:a16="http://schemas.microsoft.com/office/drawing/2014/main" id="{A4036A7D-8DF3-8F8C-9D87-729960CDFBD1}"/>
              </a:ext>
            </a:extLst>
          </p:cNvPr>
          <p:cNvSpPr/>
          <p:nvPr/>
        </p:nvSpPr>
        <p:spPr>
          <a:xfrm>
            <a:off x="6954429" y="4374299"/>
            <a:ext cx="4635500" cy="1611747"/>
          </a:xfrm>
          <a:prstGeom prst="roundRect">
            <a:avLst>
              <a:gd name="adj" fmla="val 5544"/>
            </a:avLst>
          </a:prstGeom>
          <a:solidFill>
            <a:srgbClr val="009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3">
            <a:extLst>
              <a:ext uri="{FF2B5EF4-FFF2-40B4-BE49-F238E27FC236}">
                <a16:creationId xmlns:a16="http://schemas.microsoft.com/office/drawing/2014/main" id="{2C3EAC82-A123-5C02-604D-82F5D663F28F}"/>
              </a:ext>
            </a:extLst>
          </p:cNvPr>
          <p:cNvSpPr/>
          <p:nvPr/>
        </p:nvSpPr>
        <p:spPr>
          <a:xfrm>
            <a:off x="7046386" y="4463974"/>
            <a:ext cx="4454643" cy="1431521"/>
          </a:xfrm>
          <a:prstGeom prst="roundRect">
            <a:avLst>
              <a:gd name="adj" fmla="val 12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4BEE0E9-DC49-E6B0-85D8-2B9B09ADDC76}"/>
              </a:ext>
            </a:extLst>
          </p:cNvPr>
          <p:cNvSpPr/>
          <p:nvPr/>
        </p:nvSpPr>
        <p:spPr>
          <a:xfrm>
            <a:off x="7970429" y="1788060"/>
            <a:ext cx="2616200" cy="58881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0A3B3C2-E550-CE16-6553-232DCB32BB40}"/>
              </a:ext>
            </a:extLst>
          </p:cNvPr>
          <p:cNvSpPr/>
          <p:nvPr/>
        </p:nvSpPr>
        <p:spPr>
          <a:xfrm>
            <a:off x="7970429" y="4074511"/>
            <a:ext cx="2616200" cy="588818"/>
          </a:xfrm>
          <a:prstGeom prst="rect">
            <a:avLst/>
          </a:prstGeom>
          <a:solidFill>
            <a:srgbClr val="009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5254AB-2AB1-5DE1-C78F-E7DCCED11339}"/>
              </a:ext>
            </a:extLst>
          </p:cNvPr>
          <p:cNvSpPr txBox="1"/>
          <p:nvPr/>
        </p:nvSpPr>
        <p:spPr>
          <a:xfrm>
            <a:off x="8072029" y="1878481"/>
            <a:ext cx="25146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2800" dirty="0">
                <a:solidFill>
                  <a:schemeClr val="bg1"/>
                </a:solidFill>
              </a:rPr>
              <a:t>건강체 </a:t>
            </a:r>
            <a:r>
              <a:rPr lang="en-US" altLang="ko-KR" dirty="0">
                <a:solidFill>
                  <a:schemeClr val="bg1"/>
                </a:solidFill>
              </a:rPr>
              <a:t>( 5.10.10 )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284301-17F5-4449-F5EF-F701B8B5E116}"/>
              </a:ext>
            </a:extLst>
          </p:cNvPr>
          <p:cNvSpPr txBox="1"/>
          <p:nvPr/>
        </p:nvSpPr>
        <p:spPr>
          <a:xfrm>
            <a:off x="8021229" y="4163931"/>
            <a:ext cx="25146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2800" dirty="0" err="1">
                <a:solidFill>
                  <a:schemeClr val="bg1"/>
                </a:solidFill>
              </a:rPr>
              <a:t>유병자</a:t>
            </a:r>
            <a:r>
              <a:rPr lang="ko-KR" altLang="en-US" sz="2800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( 3.10.5 )</a:t>
            </a:r>
            <a:endParaRPr lang="ko-KR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C878EAF9-88AB-F6B1-1FE2-BEE136BFDD6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106327" y="2456716"/>
          <a:ext cx="4331704" cy="1093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21">
                  <a:extLst>
                    <a:ext uri="{9D8B030D-6E8A-4147-A177-3AD203B41FA5}">
                      <a16:colId xmlns:a16="http://schemas.microsoft.com/office/drawing/2014/main" val="1628918011"/>
                    </a:ext>
                  </a:extLst>
                </a:gridCol>
                <a:gridCol w="1199661">
                  <a:extLst>
                    <a:ext uri="{9D8B030D-6E8A-4147-A177-3AD203B41FA5}">
                      <a16:colId xmlns:a16="http://schemas.microsoft.com/office/drawing/2014/main" val="3080019773"/>
                    </a:ext>
                  </a:extLst>
                </a:gridCol>
                <a:gridCol w="1199661">
                  <a:extLst>
                    <a:ext uri="{9D8B030D-6E8A-4147-A177-3AD203B41FA5}">
                      <a16:colId xmlns:a16="http://schemas.microsoft.com/office/drawing/2014/main" val="1504962182"/>
                    </a:ext>
                  </a:extLst>
                </a:gridCol>
                <a:gridCol w="1199661">
                  <a:extLst>
                    <a:ext uri="{9D8B030D-6E8A-4147-A177-3AD203B41FA5}">
                      <a16:colId xmlns:a16="http://schemas.microsoft.com/office/drawing/2014/main" val="2476971734"/>
                    </a:ext>
                  </a:extLst>
                </a:gridCol>
              </a:tblGrid>
              <a:tr h="3646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456778"/>
                  </a:ext>
                </a:extLst>
              </a:tr>
              <a:tr h="3646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남성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20,000 </a:t>
                      </a:r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이하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24,349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916353"/>
                  </a:ext>
                </a:extLst>
              </a:tr>
              <a:tr h="3646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여성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20,000 </a:t>
                      </a:r>
                      <a:r>
                        <a:rPr lang="ko-KR" altLang="en-US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이하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51064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E1E7D3E4-6F62-05C9-8D77-2FF8569E209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106327" y="4732868"/>
          <a:ext cx="4331704" cy="1093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721">
                  <a:extLst>
                    <a:ext uri="{9D8B030D-6E8A-4147-A177-3AD203B41FA5}">
                      <a16:colId xmlns:a16="http://schemas.microsoft.com/office/drawing/2014/main" val="1628918011"/>
                    </a:ext>
                  </a:extLst>
                </a:gridCol>
                <a:gridCol w="1199661">
                  <a:extLst>
                    <a:ext uri="{9D8B030D-6E8A-4147-A177-3AD203B41FA5}">
                      <a16:colId xmlns:a16="http://schemas.microsoft.com/office/drawing/2014/main" val="3080019773"/>
                    </a:ext>
                  </a:extLst>
                </a:gridCol>
                <a:gridCol w="1199661">
                  <a:extLst>
                    <a:ext uri="{9D8B030D-6E8A-4147-A177-3AD203B41FA5}">
                      <a16:colId xmlns:a16="http://schemas.microsoft.com/office/drawing/2014/main" val="1504962182"/>
                    </a:ext>
                  </a:extLst>
                </a:gridCol>
                <a:gridCol w="1199661">
                  <a:extLst>
                    <a:ext uri="{9D8B030D-6E8A-4147-A177-3AD203B41FA5}">
                      <a16:colId xmlns:a16="http://schemas.microsoft.com/office/drawing/2014/main" val="2476971734"/>
                    </a:ext>
                  </a:extLst>
                </a:gridCol>
              </a:tblGrid>
              <a:tr h="3646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456778"/>
                  </a:ext>
                </a:extLst>
              </a:tr>
              <a:tr h="3646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남성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24,692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33,039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42,241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916353"/>
                  </a:ext>
                </a:extLst>
              </a:tr>
              <a:tr h="3646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여성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18,776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20,892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21,662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51064"/>
                  </a:ext>
                </a:extLst>
              </a:tr>
            </a:tbl>
          </a:graphicData>
        </a:graphic>
      </p:graphicFrame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4256DFF0-74AE-440D-CE68-3278D75F50B4}"/>
              </a:ext>
            </a:extLst>
          </p:cNvPr>
          <p:cNvSpPr/>
          <p:nvPr/>
        </p:nvSpPr>
        <p:spPr>
          <a:xfrm>
            <a:off x="600705" y="4374299"/>
            <a:ext cx="6027857" cy="1601423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1" name="사각형: 둥근 모서리 26">
            <a:extLst>
              <a:ext uri="{FF2B5EF4-FFF2-40B4-BE49-F238E27FC236}">
                <a16:creationId xmlns:a16="http://schemas.microsoft.com/office/drawing/2014/main" id="{9B9C7F51-D966-6223-5A66-C90BB40826CE}"/>
              </a:ext>
            </a:extLst>
          </p:cNvPr>
          <p:cNvSpPr/>
          <p:nvPr/>
        </p:nvSpPr>
        <p:spPr>
          <a:xfrm>
            <a:off x="783586" y="4537140"/>
            <a:ext cx="1639770" cy="1280365"/>
          </a:xfrm>
          <a:prstGeom prst="roundRect">
            <a:avLst>
              <a:gd name="adj" fmla="val 1136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CE242A-61ED-B76A-4931-069945450103}"/>
              </a:ext>
            </a:extLst>
          </p:cNvPr>
          <p:cNvSpPr txBox="1"/>
          <p:nvPr/>
        </p:nvSpPr>
        <p:spPr>
          <a:xfrm>
            <a:off x="953293" y="4584571"/>
            <a:ext cx="13003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5</a:t>
            </a:r>
            <a:r>
              <a:rPr lang="ko-KR" altLang="en-US" sz="2400" dirty="0" err="1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회보장</a:t>
            </a:r>
            <a:endParaRPr lang="en-US" altLang="ko-KR" sz="2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400" dirty="0" err="1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암진단비</a:t>
            </a:r>
            <a:endParaRPr lang="en-US" altLang="ko-KR" sz="2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포인트</a:t>
            </a:r>
            <a:r>
              <a:rPr lang="en-US" altLang="ko-KR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B1F894-21FB-7A31-594F-F8C2D636C2B5}"/>
              </a:ext>
            </a:extLst>
          </p:cNvPr>
          <p:cNvSpPr txBox="1"/>
          <p:nvPr/>
        </p:nvSpPr>
        <p:spPr>
          <a:xfrm>
            <a:off x="2509794" y="4546471"/>
            <a:ext cx="3988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진단비는 많이 가입하고 싶은데</a:t>
            </a:r>
            <a:r>
              <a:rPr lang="en-US" altLang="ko-KR" sz="1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1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보험료가 부담이었던 고객님</a:t>
            </a:r>
            <a:r>
              <a:rPr lang="en-US" altLang="ko-KR" sz="1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1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81F661A-9C2B-92D3-0F66-0D18AFE11ADE}"/>
              </a:ext>
            </a:extLst>
          </p:cNvPr>
          <p:cNvSpPr txBox="1"/>
          <p:nvPr/>
        </p:nvSpPr>
        <p:spPr>
          <a:xfrm>
            <a:off x="2509794" y="4763482"/>
            <a:ext cx="3988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천만원 가입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시 </a:t>
            </a:r>
            <a:r>
              <a:rPr lang="ko-KR" altLang="en-US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최대 </a:t>
            </a:r>
            <a:r>
              <a:rPr lang="en-US" altLang="ko-KR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5</a:t>
            </a:r>
            <a:r>
              <a:rPr lang="ko-KR" altLang="en-US" sz="24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천만원</a:t>
            </a:r>
            <a:r>
              <a:rPr lang="en-US" altLang="ko-KR" sz="24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400" dirty="0">
              <a:solidFill>
                <a:srgbClr val="EF2065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27F5E2-0740-B25C-DF12-BFFAB5871F58}"/>
              </a:ext>
            </a:extLst>
          </p:cNvPr>
          <p:cNvSpPr txBox="1"/>
          <p:nvPr/>
        </p:nvSpPr>
        <p:spPr>
          <a:xfrm>
            <a:off x="2509794" y="5165159"/>
            <a:ext cx="3677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재진단암의 장점은 알지만 비싸서 가입 망설였던 고객님</a:t>
            </a:r>
            <a:r>
              <a:rPr lang="en-US" altLang="ko-KR" sz="1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1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5BDDCE6-CC3E-758D-47FD-E0C483216257}"/>
              </a:ext>
            </a:extLst>
          </p:cNvPr>
          <p:cNvSpPr txBox="1"/>
          <p:nvPr/>
        </p:nvSpPr>
        <p:spPr>
          <a:xfrm>
            <a:off x="2509794" y="5382171"/>
            <a:ext cx="4065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첫번째 암부터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보장하는 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5</a:t>
            </a:r>
            <a:r>
              <a:rPr lang="ko-KR" altLang="en-US" sz="2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회암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FDD5B5-924D-25B3-995E-B0A3A5BA3CB3}"/>
              </a:ext>
            </a:extLst>
          </p:cNvPr>
          <p:cNvSpPr txBox="1"/>
          <p:nvPr/>
        </p:nvSpPr>
        <p:spPr>
          <a:xfrm>
            <a:off x="7806521" y="3746921"/>
            <a:ext cx="378340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 |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납면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선택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상해후유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80% 5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백만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납입지원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유사암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포함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1776C0F-204A-8ECD-102E-E938F7785042}"/>
              </a:ext>
            </a:extLst>
          </p:cNvPr>
          <p:cNvSpPr txBox="1"/>
          <p:nvPr/>
        </p:nvSpPr>
        <p:spPr>
          <a:xfrm>
            <a:off x="7806521" y="6011748"/>
            <a:ext cx="378661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3,10.5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 |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납면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선택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일반상해사망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천만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납입지원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유사암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포함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2527" y="69024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0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34</a:t>
            </a:r>
            <a:endParaRPr lang="ko-KR" alt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F24640-7B4A-4BFF-BC60-CC91B703F2FD}"/>
              </a:ext>
            </a:extLst>
          </p:cNvPr>
          <p:cNvSpPr txBox="1"/>
          <p:nvPr/>
        </p:nvSpPr>
        <p:spPr>
          <a:xfrm>
            <a:off x="513196" y="5972866"/>
            <a:ext cx="25490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개정 전 보험료로 개정 후 일부 상이할 수 있음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.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027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408" y="1186785"/>
            <a:ext cx="1839185" cy="2173031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652590" y="2501900"/>
            <a:ext cx="442003" cy="56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35</a:t>
            </a:fld>
            <a:endParaRPr lang="ko-KR" altLang="en-US"/>
          </a:p>
        </p:txBody>
      </p:sp>
      <p:cxnSp>
        <p:nvCxnSpPr>
          <p:cNvPr id="4" name="직선 연결선 3"/>
          <p:cNvCxnSpPr/>
          <p:nvPr/>
        </p:nvCxnSpPr>
        <p:spPr>
          <a:xfrm>
            <a:off x="1987216" y="2789273"/>
            <a:ext cx="821756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1987216" y="4557915"/>
            <a:ext cx="821756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2292016" y="2789273"/>
            <a:ext cx="1768642" cy="17686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731344" y="3065998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800" dirty="0">
                <a:solidFill>
                  <a:schemeClr val="bg1"/>
                </a:solidFill>
              </a:rPr>
              <a:t>2</a:t>
            </a:r>
            <a:endParaRPr lang="ko-KR" altLang="en-US" sz="88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22AA98-F30D-414F-8F6A-EFFC6B28B3DC}"/>
              </a:ext>
            </a:extLst>
          </p:cNvPr>
          <p:cNvSpPr txBox="1"/>
          <p:nvPr/>
        </p:nvSpPr>
        <p:spPr>
          <a:xfrm>
            <a:off x="4222382" y="3257717"/>
            <a:ext cx="6913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업계 최강 조건의 어른이 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5.10.10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보험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5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세부터 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50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세까지 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OK!</a:t>
            </a:r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6EFC2B-23FB-461B-BD50-4137C9BB9FE6}"/>
              </a:ext>
            </a:extLst>
          </p:cNvPr>
          <p:cNvSpPr txBox="1"/>
          <p:nvPr/>
        </p:nvSpPr>
        <p:spPr>
          <a:xfrm>
            <a:off x="4222382" y="3580854"/>
            <a:ext cx="6504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/>
              <a:t>최강 가입조건</a:t>
            </a:r>
            <a:r>
              <a:rPr lang="en-US" altLang="ko-KR" sz="3600" dirty="0" smtClean="0"/>
              <a:t>! </a:t>
            </a:r>
            <a:r>
              <a:rPr lang="ko-KR" altLang="en-US" sz="3600" dirty="0" err="1" smtClean="0">
                <a:solidFill>
                  <a:srgbClr val="EF2065"/>
                </a:solidFill>
              </a:rPr>
              <a:t>오건강</a:t>
            </a:r>
            <a:r>
              <a:rPr lang="en-US" altLang="ko-KR" sz="3600" dirty="0" smtClean="0">
                <a:solidFill>
                  <a:srgbClr val="EF2065"/>
                </a:solidFill>
              </a:rPr>
              <a:t>(0550)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7360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4E30A-D149-3BA8-082B-7956DEEB6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그룹 54">
            <a:extLst>
              <a:ext uri="{FF2B5EF4-FFF2-40B4-BE49-F238E27FC236}">
                <a16:creationId xmlns:a16="http://schemas.microsoft.com/office/drawing/2014/main" id="{92E249FE-B3EC-7F76-9247-90B8553B71BE}"/>
              </a:ext>
            </a:extLst>
          </p:cNvPr>
          <p:cNvGrpSpPr/>
          <p:nvPr/>
        </p:nvGrpSpPr>
        <p:grpSpPr>
          <a:xfrm>
            <a:off x="604246" y="2795814"/>
            <a:ext cx="3526888" cy="3463472"/>
            <a:chOff x="621231" y="2523671"/>
            <a:chExt cx="3206262" cy="3463472"/>
          </a:xfrm>
        </p:grpSpPr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CF76E605-5BF7-D5F4-2A21-0D24C2BB228B}"/>
                </a:ext>
              </a:extLst>
            </p:cNvPr>
            <p:cNvSpPr/>
            <p:nvPr/>
          </p:nvSpPr>
          <p:spPr>
            <a:xfrm>
              <a:off x="621231" y="2523671"/>
              <a:ext cx="3206261" cy="3463472"/>
            </a:xfrm>
            <a:prstGeom prst="rect">
              <a:avLst/>
            </a:prstGeom>
            <a:solidFill>
              <a:srgbClr val="FAE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F859F0A-860C-A105-5C6E-054EE6662EEE}"/>
                </a:ext>
              </a:extLst>
            </p:cNvPr>
            <p:cNvSpPr txBox="1"/>
            <p:nvPr/>
          </p:nvSpPr>
          <p:spPr>
            <a:xfrm>
              <a:off x="633609" y="3715172"/>
              <a:ext cx="3193884" cy="215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000" dirty="0">
                  <a:solidFill>
                    <a:srgbClr val="EF2065"/>
                  </a:solidFill>
                </a:rPr>
                <a:t>05</a:t>
              </a:r>
              <a:r>
                <a:rPr lang="ko-KR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세부터</a:t>
              </a:r>
              <a:endParaRPr lang="en-US" altLang="ko-KR" sz="4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/>
              <a:r>
                <a:rPr lang="en-US" altLang="ko-KR" sz="4000" dirty="0">
                  <a:solidFill>
                    <a:srgbClr val="EF2065"/>
                  </a:solidFill>
                </a:rPr>
                <a:t>50</a:t>
              </a:r>
              <a:r>
                <a:rPr lang="ko-KR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세까지 </a:t>
              </a:r>
              <a:endParaRPr lang="en-US" altLang="ko-KR" sz="4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/>
              <a:endParaRPr lang="en-US" altLang="ko-KR" sz="1200" dirty="0"/>
            </a:p>
            <a:p>
              <a:pPr algn="ctr"/>
              <a:r>
                <a:rPr lang="en-US" altLang="ko-KR" sz="2000" dirty="0"/>
                <a:t>MZ</a:t>
              </a:r>
              <a:r>
                <a:rPr lang="ko-KR" altLang="en-US" sz="2000" dirty="0"/>
                <a:t>보험의 혜택은 그대로</a:t>
              </a:r>
              <a:r>
                <a:rPr lang="en-US" altLang="ko-KR" sz="2000" dirty="0"/>
                <a:t>~</a:t>
              </a:r>
            </a:p>
            <a:p>
              <a:pPr algn="ctr"/>
              <a:r>
                <a:rPr lang="ko-KR" altLang="en-US" sz="2000" dirty="0"/>
                <a:t>주요담보 </a:t>
              </a:r>
              <a:r>
                <a:rPr lang="ko-KR" altLang="en-US" sz="2000" dirty="0" err="1"/>
                <a:t>감액없음</a:t>
              </a:r>
              <a:r>
                <a:rPr lang="en-US" altLang="ko-KR" sz="2000" dirty="0"/>
                <a:t>!</a:t>
              </a:r>
              <a:endParaRPr lang="ko-KR" altLang="en-US" sz="2000" dirty="0"/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0FEB699D-5384-A003-25E1-F30A3C575BBD}"/>
                </a:ext>
              </a:extLst>
            </p:cNvPr>
            <p:cNvSpPr/>
            <p:nvPr/>
          </p:nvSpPr>
          <p:spPr>
            <a:xfrm>
              <a:off x="621231" y="2825017"/>
              <a:ext cx="3206261" cy="814388"/>
            </a:xfrm>
            <a:prstGeom prst="rect">
              <a:avLst/>
            </a:prstGeom>
            <a:solidFill>
              <a:srgbClr val="EF20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533F715-E0E1-A4A7-E51E-7FD0D69BFD3D}"/>
                </a:ext>
              </a:extLst>
            </p:cNvPr>
            <p:cNvSpPr txBox="1"/>
            <p:nvPr/>
          </p:nvSpPr>
          <p:spPr>
            <a:xfrm>
              <a:off x="1295260" y="2881345"/>
              <a:ext cx="1858202" cy="7017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600" dirty="0">
                  <a:solidFill>
                    <a:schemeClr val="bg1"/>
                  </a:solidFill>
                </a:rPr>
                <a:t>가입연령</a:t>
              </a: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4A0E78F2-2A19-B623-5BF0-0F9DA72E2FEA}"/>
              </a:ext>
            </a:extLst>
          </p:cNvPr>
          <p:cNvGrpSpPr/>
          <p:nvPr/>
        </p:nvGrpSpPr>
        <p:grpSpPr>
          <a:xfrm>
            <a:off x="4245147" y="2795814"/>
            <a:ext cx="3727529" cy="3463472"/>
            <a:chOff x="4211381" y="2523671"/>
            <a:chExt cx="3388663" cy="3463472"/>
          </a:xfrm>
        </p:grpSpPr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A461D25A-529A-3681-EADB-2B4E0F47846B}"/>
                </a:ext>
              </a:extLst>
            </p:cNvPr>
            <p:cNvSpPr/>
            <p:nvPr/>
          </p:nvSpPr>
          <p:spPr>
            <a:xfrm>
              <a:off x="4300603" y="2523671"/>
              <a:ext cx="3206261" cy="34634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8CA0E5B-2ED7-3BA4-53E7-6FFFE07E2A43}"/>
                </a:ext>
              </a:extLst>
            </p:cNvPr>
            <p:cNvSpPr txBox="1"/>
            <p:nvPr/>
          </p:nvSpPr>
          <p:spPr>
            <a:xfrm>
              <a:off x="4211381" y="3715172"/>
              <a:ext cx="338866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 err="1" smtClean="0">
                  <a:solidFill>
                    <a:srgbClr val="341B6F"/>
                  </a:solidFill>
                </a:rPr>
                <a:t>갑상선암</a:t>
              </a:r>
              <a:r>
                <a:rPr lang="ko-KR" altLang="en-US" sz="3600" dirty="0" smtClean="0">
                  <a:solidFill>
                    <a:srgbClr val="341B6F"/>
                  </a:solidFill>
                </a:rPr>
                <a:t> 수술</a:t>
              </a:r>
              <a:endParaRPr lang="en-US" altLang="ko-KR" sz="3600" dirty="0">
                <a:solidFill>
                  <a:srgbClr val="341B6F"/>
                </a:solidFill>
              </a:endParaRPr>
            </a:p>
            <a:p>
              <a:pPr algn="ctr"/>
              <a:r>
                <a:rPr lang="ko-KR" altLang="en-US" sz="3600" dirty="0" smtClean="0">
                  <a:solidFill>
                    <a:srgbClr val="341B6F"/>
                  </a:solidFill>
                </a:rPr>
                <a:t>순환계 </a:t>
              </a:r>
              <a:r>
                <a:rPr lang="ko-KR" altLang="en-US" sz="3600" dirty="0" err="1" smtClean="0">
                  <a:solidFill>
                    <a:srgbClr val="341B6F"/>
                  </a:solidFill>
                </a:rPr>
                <a:t>주요치료</a:t>
              </a:r>
              <a:endParaRPr lang="ko-KR" altLang="en-US" sz="3600" dirty="0">
                <a:solidFill>
                  <a:srgbClr val="341B6F"/>
                </a:solidFill>
              </a:endParaRPr>
            </a:p>
            <a:p>
              <a:pPr algn="ctr"/>
              <a:endParaRPr lang="en-US" altLang="ko-KR" sz="2000" dirty="0"/>
            </a:p>
            <a:p>
              <a:pPr algn="ctr"/>
              <a:r>
                <a:rPr lang="ko-KR" altLang="en-US" sz="2000" dirty="0"/>
                <a:t>업계 최고 납입면제 조건 </a:t>
              </a:r>
              <a:endParaRPr lang="en-US" altLang="ko-KR" sz="2000" dirty="0"/>
            </a:p>
            <a:p>
              <a:pPr algn="ctr"/>
              <a:r>
                <a:rPr lang="ko-KR" altLang="en-US" sz="2000" dirty="0"/>
                <a:t>순환계질환 진단 시 납입지원</a:t>
              </a:r>
              <a:r>
                <a:rPr lang="en-US" altLang="ko-KR" sz="2000" dirty="0"/>
                <a:t>!</a:t>
              </a:r>
              <a:endParaRPr lang="ko-KR" altLang="en-US" sz="2000" dirty="0"/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6677B654-077D-BB37-E3EA-9AE1FD35E930}"/>
                </a:ext>
              </a:extLst>
            </p:cNvPr>
            <p:cNvSpPr/>
            <p:nvPr/>
          </p:nvSpPr>
          <p:spPr>
            <a:xfrm>
              <a:off x="4300603" y="2825017"/>
              <a:ext cx="3206261" cy="814388"/>
            </a:xfrm>
            <a:prstGeom prst="rect">
              <a:avLst/>
            </a:prstGeom>
            <a:solidFill>
              <a:srgbClr val="341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9C4A5FA-C296-BA15-993F-5319504C62DD}"/>
                </a:ext>
              </a:extLst>
            </p:cNvPr>
            <p:cNvSpPr txBox="1"/>
            <p:nvPr/>
          </p:nvSpPr>
          <p:spPr>
            <a:xfrm>
              <a:off x="4974633" y="2881345"/>
              <a:ext cx="1858201" cy="7017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600" dirty="0">
                  <a:solidFill>
                    <a:schemeClr val="bg1"/>
                  </a:solidFill>
                </a:rPr>
                <a:t>납입면제</a:t>
              </a:r>
            </a:p>
          </p:txBody>
        </p:sp>
      </p:grp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62E66074-5F73-A092-37A6-1FAF2B41C5C9}"/>
              </a:ext>
            </a:extLst>
          </p:cNvPr>
          <p:cNvGrpSpPr/>
          <p:nvPr/>
        </p:nvGrpSpPr>
        <p:grpSpPr>
          <a:xfrm>
            <a:off x="8082732" y="2795814"/>
            <a:ext cx="3526888" cy="3463472"/>
            <a:chOff x="8099717" y="2523671"/>
            <a:chExt cx="3206262" cy="3463472"/>
          </a:xfrm>
        </p:grpSpPr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DD9E3842-5EDA-90A9-DAD9-AF26F80B98BA}"/>
                </a:ext>
              </a:extLst>
            </p:cNvPr>
            <p:cNvSpPr/>
            <p:nvPr/>
          </p:nvSpPr>
          <p:spPr>
            <a:xfrm>
              <a:off x="8099717" y="2523671"/>
              <a:ext cx="3206261" cy="34634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87E9465-48F2-2E2B-23D3-44C2BC10808C}"/>
                </a:ext>
              </a:extLst>
            </p:cNvPr>
            <p:cNvSpPr txBox="1"/>
            <p:nvPr/>
          </p:nvSpPr>
          <p:spPr>
            <a:xfrm>
              <a:off x="8112095" y="3715172"/>
              <a:ext cx="3193884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 smtClean="0"/>
                <a:t>업계 최대</a:t>
              </a:r>
              <a:endParaRPr lang="en-US" altLang="ko-KR" sz="3600" dirty="0" smtClean="0"/>
            </a:p>
            <a:p>
              <a:pPr algn="ctr"/>
              <a:r>
                <a:rPr lang="ko-KR" altLang="en-US" sz="3600" dirty="0" err="1" smtClean="0">
                  <a:solidFill>
                    <a:srgbClr val="0097E0"/>
                  </a:solidFill>
                </a:rPr>
                <a:t>예외질환</a:t>
              </a:r>
              <a:r>
                <a:rPr lang="ko-KR" altLang="en-US" sz="3600" dirty="0" smtClean="0">
                  <a:solidFill>
                    <a:srgbClr val="0097E0"/>
                  </a:solidFill>
                </a:rPr>
                <a:t> </a:t>
              </a:r>
              <a:r>
                <a:rPr lang="en-US" altLang="ko-KR" sz="3600" dirty="0" smtClean="0">
                  <a:solidFill>
                    <a:srgbClr val="0097E0"/>
                  </a:solidFill>
                </a:rPr>
                <a:t>886</a:t>
              </a:r>
              <a:r>
                <a:rPr lang="ko-KR" altLang="en-US" sz="3600" dirty="0" smtClean="0">
                  <a:solidFill>
                    <a:srgbClr val="0097E0"/>
                  </a:solidFill>
                </a:rPr>
                <a:t>개</a:t>
              </a:r>
              <a:endParaRPr lang="ko-KR" altLang="en-US" sz="3600" dirty="0">
                <a:solidFill>
                  <a:srgbClr val="0097E0"/>
                </a:solidFill>
              </a:endParaRPr>
            </a:p>
            <a:p>
              <a:pPr algn="ctr"/>
              <a:endParaRPr lang="en-US" altLang="ko-KR" sz="2000" dirty="0"/>
            </a:p>
            <a:p>
              <a:pPr algn="ctr"/>
              <a:r>
                <a:rPr lang="ko-KR" altLang="en-US" sz="2000" dirty="0" smtClean="0"/>
                <a:t>건강할수록 건강 고지 할인</a:t>
              </a:r>
              <a:endParaRPr lang="en-US" altLang="ko-KR" sz="2000" dirty="0" smtClean="0"/>
            </a:p>
            <a:p>
              <a:pPr algn="ctr"/>
              <a:r>
                <a:rPr lang="en-US" altLang="ko-KR" sz="2000" dirty="0" smtClean="0"/>
                <a:t>5</a:t>
              </a:r>
              <a:r>
                <a:rPr lang="ko-KR" altLang="en-US" sz="2000" dirty="0" smtClean="0"/>
                <a:t>년 내 </a:t>
              </a:r>
              <a:r>
                <a:rPr lang="ko-KR" altLang="en-US" sz="2000" dirty="0"/>
                <a:t>병력 </a:t>
              </a:r>
              <a:r>
                <a:rPr lang="ko-KR" altLang="en-US" sz="2000" dirty="0" err="1"/>
                <a:t>부담보</a:t>
              </a:r>
              <a:r>
                <a:rPr lang="ko-KR" altLang="en-US" sz="2000" dirty="0"/>
                <a:t> 인수</a:t>
              </a:r>
              <a:r>
                <a:rPr lang="en-US" altLang="ko-KR" sz="2000" dirty="0" smtClean="0"/>
                <a:t>!</a:t>
              </a:r>
              <a:endParaRPr lang="ko-KR" altLang="en-US" sz="2000" dirty="0"/>
            </a:p>
          </p:txBody>
        </p: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C445606B-F277-9BCE-74BA-425A32E00595}"/>
                </a:ext>
              </a:extLst>
            </p:cNvPr>
            <p:cNvSpPr/>
            <p:nvPr/>
          </p:nvSpPr>
          <p:spPr>
            <a:xfrm>
              <a:off x="8099717" y="2825017"/>
              <a:ext cx="3206261" cy="814388"/>
            </a:xfrm>
            <a:prstGeom prst="rect">
              <a:avLst/>
            </a:prstGeom>
            <a:solidFill>
              <a:srgbClr val="0097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3CE041E-5D6E-E744-D12E-367F91E30022}"/>
                </a:ext>
              </a:extLst>
            </p:cNvPr>
            <p:cNvSpPr txBox="1"/>
            <p:nvPr/>
          </p:nvSpPr>
          <p:spPr>
            <a:xfrm>
              <a:off x="8803569" y="2881345"/>
              <a:ext cx="1798570" cy="7017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600" dirty="0" smtClean="0">
                  <a:solidFill>
                    <a:schemeClr val="bg1"/>
                  </a:solidFill>
                </a:rPr>
                <a:t>예외 질환</a:t>
              </a:r>
              <a:endParaRPr lang="ko-KR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업계 최고 </a:t>
            </a:r>
            <a:r>
              <a:rPr lang="en-US" altLang="ko-KR" dirty="0"/>
              <a:t>MZ</a:t>
            </a:r>
            <a:r>
              <a:rPr lang="ko-KR" altLang="en-US" dirty="0"/>
              <a:t>보험 </a:t>
            </a:r>
            <a:r>
              <a:rPr lang="en-US" altLang="ko-KR" dirty="0">
                <a:highlight>
                  <a:srgbClr val="FFFF00"/>
                </a:highlight>
              </a:rPr>
              <a:t>&lt;</a:t>
            </a:r>
            <a:r>
              <a:rPr lang="ko-KR" altLang="en-US" dirty="0" err="1">
                <a:highlight>
                  <a:srgbClr val="FFFF00"/>
                </a:highlight>
              </a:rPr>
              <a:t>오건강</a:t>
            </a:r>
            <a:r>
              <a:rPr lang="en-US" altLang="ko-KR" dirty="0">
                <a:highlight>
                  <a:srgbClr val="FFFF00"/>
                </a:highlight>
              </a:rPr>
              <a:t>&gt;</a:t>
            </a:r>
            <a:r>
              <a:rPr lang="en-US" altLang="ko-KR" dirty="0"/>
              <a:t> </a:t>
            </a:r>
            <a:r>
              <a:rPr lang="ko-KR" altLang="en-US" dirty="0"/>
              <a:t>기억하시죠</a:t>
            </a:r>
            <a:r>
              <a:rPr lang="en-US" altLang="ko-KR" dirty="0"/>
              <a:t>?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14"/>
          <a:stretch/>
        </p:blipFill>
        <p:spPr>
          <a:xfrm flipH="1">
            <a:off x="7870177" y="1496360"/>
            <a:ext cx="1385315" cy="129945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86457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98"/>
          <a:stretch/>
        </p:blipFill>
        <p:spPr>
          <a:xfrm>
            <a:off x="401351" y="1470338"/>
            <a:ext cx="1669681" cy="129894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F859F0A-860C-A105-5C6E-054EE6662EEE}"/>
              </a:ext>
            </a:extLst>
          </p:cNvPr>
          <p:cNvSpPr txBox="1"/>
          <p:nvPr/>
        </p:nvSpPr>
        <p:spPr>
          <a:xfrm>
            <a:off x="1746693" y="1665523"/>
            <a:ext cx="24641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rgbClr val="EF2065"/>
                </a:solidFill>
              </a:rPr>
              <a:t>가장 넓은</a:t>
            </a:r>
            <a:endParaRPr lang="en-US" altLang="ko-KR" sz="3200" dirty="0" smtClean="0">
              <a:solidFill>
                <a:srgbClr val="EF2065"/>
              </a:solidFill>
            </a:endParaRPr>
          </a:p>
          <a:p>
            <a:pPr algn="ctr"/>
            <a:r>
              <a:rPr lang="ko-KR" altLang="en-US" sz="3200" dirty="0" smtClean="0">
                <a:solidFill>
                  <a:srgbClr val="EF2065"/>
                </a:solidFill>
              </a:rPr>
              <a:t>가입 연령</a:t>
            </a:r>
            <a:endParaRPr lang="en-US" altLang="ko-KR" sz="3200" dirty="0" smtClean="0">
              <a:solidFill>
                <a:srgbClr val="EF2065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859F0A-860C-A105-5C6E-054EE6662EEE}"/>
              </a:ext>
            </a:extLst>
          </p:cNvPr>
          <p:cNvSpPr txBox="1"/>
          <p:nvPr/>
        </p:nvSpPr>
        <p:spPr>
          <a:xfrm>
            <a:off x="5386606" y="1665523"/>
            <a:ext cx="24641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rgbClr val="341B6F"/>
                </a:solidFill>
              </a:rPr>
              <a:t>가장 좋은</a:t>
            </a:r>
            <a:endParaRPr lang="en-US" altLang="ko-KR" sz="3200" dirty="0" smtClean="0">
              <a:solidFill>
                <a:srgbClr val="341B6F"/>
              </a:solidFill>
            </a:endParaRPr>
          </a:p>
          <a:p>
            <a:pPr algn="ctr"/>
            <a:r>
              <a:rPr lang="ko-KR" altLang="en-US" sz="3200" dirty="0" smtClean="0">
                <a:solidFill>
                  <a:srgbClr val="341B6F"/>
                </a:solidFill>
              </a:rPr>
              <a:t>납입 면제</a:t>
            </a:r>
            <a:endParaRPr lang="en-US" altLang="ko-KR" sz="3200" dirty="0" smtClean="0">
              <a:solidFill>
                <a:srgbClr val="341B6F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F859F0A-860C-A105-5C6E-054EE6662EEE}"/>
              </a:ext>
            </a:extLst>
          </p:cNvPr>
          <p:cNvSpPr txBox="1"/>
          <p:nvPr/>
        </p:nvSpPr>
        <p:spPr>
          <a:xfrm>
            <a:off x="8986232" y="1665523"/>
            <a:ext cx="24641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rgbClr val="0097E0"/>
                </a:solidFill>
              </a:rPr>
              <a:t>가장 열린</a:t>
            </a:r>
            <a:endParaRPr lang="en-US" altLang="ko-KR" sz="3200" dirty="0" smtClean="0">
              <a:solidFill>
                <a:srgbClr val="0097E0"/>
              </a:solidFill>
            </a:endParaRPr>
          </a:p>
          <a:p>
            <a:pPr algn="ctr"/>
            <a:r>
              <a:rPr lang="ko-KR" altLang="en-US" sz="3200" dirty="0" smtClean="0">
                <a:solidFill>
                  <a:srgbClr val="0097E0"/>
                </a:solidFill>
              </a:rPr>
              <a:t>인수 조건</a:t>
            </a:r>
            <a:endParaRPr lang="en-US" altLang="ko-KR" sz="3200" dirty="0" smtClean="0">
              <a:solidFill>
                <a:srgbClr val="0097E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35"/>
          <a:stretch/>
        </p:blipFill>
        <p:spPr>
          <a:xfrm>
            <a:off x="4278275" y="1371599"/>
            <a:ext cx="1486111" cy="1424213"/>
          </a:xfrm>
          <a:prstGeom prst="rect">
            <a:avLst/>
          </a:prstGeom>
        </p:spPr>
      </p:pic>
      <p:sp>
        <p:nvSpPr>
          <p:cNvPr id="40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36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73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35193-771B-5DC6-3B6E-FB52569D7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표 5">
            <a:extLst>
              <a:ext uri="{FF2B5EF4-FFF2-40B4-BE49-F238E27FC236}">
                <a16:creationId xmlns:a16="http://schemas.microsoft.com/office/drawing/2014/main" id="{03A3FD0C-A262-E79D-7B30-8B7B8D86F3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337043"/>
              </p:ext>
            </p:extLst>
          </p:nvPr>
        </p:nvGraphicFramePr>
        <p:xfrm>
          <a:off x="669713" y="1794532"/>
          <a:ext cx="10910630" cy="44720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3440">
                  <a:extLst>
                    <a:ext uri="{9D8B030D-6E8A-4147-A177-3AD203B41FA5}">
                      <a16:colId xmlns:a16="http://schemas.microsoft.com/office/drawing/2014/main" val="1099099748"/>
                    </a:ext>
                  </a:extLst>
                </a:gridCol>
                <a:gridCol w="1927438">
                  <a:extLst>
                    <a:ext uri="{9D8B030D-6E8A-4147-A177-3AD203B41FA5}">
                      <a16:colId xmlns:a16="http://schemas.microsoft.com/office/drawing/2014/main" val="3793786803"/>
                    </a:ext>
                  </a:extLst>
                </a:gridCol>
                <a:gridCol w="1927438">
                  <a:extLst>
                    <a:ext uri="{9D8B030D-6E8A-4147-A177-3AD203B41FA5}">
                      <a16:colId xmlns:a16="http://schemas.microsoft.com/office/drawing/2014/main" val="2903416113"/>
                    </a:ext>
                  </a:extLst>
                </a:gridCol>
                <a:gridCol w="1927438">
                  <a:extLst>
                    <a:ext uri="{9D8B030D-6E8A-4147-A177-3AD203B41FA5}">
                      <a16:colId xmlns:a16="http://schemas.microsoft.com/office/drawing/2014/main" val="1415095088"/>
                    </a:ext>
                  </a:extLst>
                </a:gridCol>
                <a:gridCol w="1927438">
                  <a:extLst>
                    <a:ext uri="{9D8B030D-6E8A-4147-A177-3AD203B41FA5}">
                      <a16:colId xmlns:a16="http://schemas.microsoft.com/office/drawing/2014/main" val="4206485542"/>
                    </a:ext>
                  </a:extLst>
                </a:gridCol>
                <a:gridCol w="1927438">
                  <a:extLst>
                    <a:ext uri="{9D8B030D-6E8A-4147-A177-3AD203B41FA5}">
                      <a16:colId xmlns:a16="http://schemas.microsoft.com/office/drawing/2014/main" val="3193141964"/>
                    </a:ext>
                  </a:extLst>
                </a:gridCol>
              </a:tblGrid>
              <a:tr h="652083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흥국화재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K</a:t>
                      </a:r>
                      <a:r>
                        <a:rPr lang="ko-KR" altLang="en-US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D</a:t>
                      </a:r>
                      <a:r>
                        <a:rPr lang="ko-KR" altLang="en-US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M</a:t>
                      </a:r>
                      <a:r>
                        <a:rPr lang="ko-KR" altLang="en-US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H</a:t>
                      </a:r>
                      <a:r>
                        <a:rPr lang="ko-KR" altLang="en-US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2049007"/>
                  </a:ext>
                </a:extLst>
              </a:tr>
              <a:tr h="7885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</a:t>
                      </a:r>
                      <a:endParaRPr lang="en-US" altLang="ko-KR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연령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rgbClr val="0000FF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600" dirty="0">
                          <a:solidFill>
                            <a:srgbClr val="0000FF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부터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rgbClr val="0000FF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600" dirty="0">
                          <a:solidFill>
                            <a:srgbClr val="0000FF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부터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부터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 </a:t>
                      </a:r>
                      <a:r>
                        <a:rPr lang="en-US" altLang="ko-KR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15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부터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부터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224874"/>
                  </a:ext>
                </a:extLst>
              </a:tr>
              <a:tr h="8520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6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까지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까지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35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까지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까지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 까지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167170"/>
                  </a:ext>
                </a:extLst>
              </a:tr>
              <a:tr h="85207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납입</a:t>
                      </a:r>
                      <a:endParaRPr lang="en-US" altLang="ko-KR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면제</a:t>
                      </a:r>
                      <a:endParaRPr lang="en-US" altLang="ko-KR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상해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질병후유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50%,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허 진단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상해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질병후유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50%,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허 진단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상해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질병후유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50%,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허 진단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상해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질병후유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50%,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임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허 진단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상해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질병후유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50%,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진단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676959"/>
                  </a:ext>
                </a:extLst>
              </a:tr>
              <a:tr h="132725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양성뇌종양진단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갑상선암수술</a:t>
                      </a:r>
                      <a:r>
                        <a:rPr lang="en-US" altLang="ko-KR" sz="12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 err="1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순환계질환</a:t>
                      </a:r>
                      <a:r>
                        <a:rPr lang="ko-KR" altLang="en-US" sz="1200" dirty="0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 및 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</a:t>
                      </a:r>
                      <a:endParaRPr lang="en-US" altLang="ko-KR" sz="10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 제외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 </a:t>
                      </a:r>
                      <a:r>
                        <a:rPr lang="ko-KR" altLang="en-US" sz="12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양성뇌종양진단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중대한빈혈진단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외상성뇌출혈진단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외상성장기손상진단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만성당뇨합병증진단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중대한당뇨합병증진단</a:t>
                      </a:r>
                      <a:endParaRPr lang="ko-KR" altLang="en-US" sz="105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 난치성 질환 진단</a:t>
                      </a:r>
                      <a:endParaRPr lang="en-US" altLang="ko-KR" sz="105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양성뇌종양진단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중대한빈혈진단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통합포인트 누적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양성뇌종양진단</a:t>
                      </a:r>
                      <a:r>
                        <a:rPr lang="en-US" altLang="ko-KR" sz="105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5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중대한빈혈진단</a:t>
                      </a:r>
                      <a:endParaRPr lang="ko-KR" altLang="en-US" sz="105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041345"/>
                  </a:ext>
                </a:extLst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업계 어른이 보험을 비교해볼수록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정답은 </a:t>
            </a:r>
            <a:r>
              <a:rPr lang="en-US" altLang="ko-KR" dirty="0" smtClean="0"/>
              <a:t>&lt; </a:t>
            </a:r>
            <a:r>
              <a:rPr lang="ko-KR" altLang="en-US" dirty="0" err="1" smtClean="0"/>
              <a:t>오건강</a:t>
            </a:r>
            <a:r>
              <a:rPr lang="ko-KR" altLang="en-US" dirty="0" smtClean="0"/>
              <a:t> </a:t>
            </a:r>
            <a:r>
              <a:rPr lang="en-US" altLang="ko-KR" dirty="0" smtClean="0"/>
              <a:t>&gt;!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6457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" name="오각형 2"/>
          <p:cNvSpPr/>
          <p:nvPr/>
        </p:nvSpPr>
        <p:spPr>
          <a:xfrm rot="10198559">
            <a:off x="3361197" y="4861476"/>
            <a:ext cx="1001486" cy="389604"/>
          </a:xfrm>
          <a:prstGeom prst="homePlat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 rot="20916454">
            <a:off x="3421039" y="4910083"/>
            <a:ext cx="88180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 err="1" smtClean="0">
                <a:solidFill>
                  <a:schemeClr val="bg1"/>
                </a:solidFill>
              </a:rPr>
              <a:t>납면확률</a:t>
            </a:r>
            <a:r>
              <a:rPr lang="ko-KR" altLang="en-US" sz="1300" dirty="0" smtClean="0">
                <a:solidFill>
                  <a:schemeClr val="bg1"/>
                </a:solidFill>
              </a:rPr>
              <a:t> </a:t>
            </a:r>
            <a:endParaRPr lang="ko-KR" altLang="en-US" sz="1300" dirty="0">
              <a:solidFill>
                <a:schemeClr val="bg1"/>
              </a:solidFill>
            </a:endParaRPr>
          </a:p>
        </p:txBody>
      </p:sp>
      <p:sp>
        <p:nvSpPr>
          <p:cNvPr id="5" name="아래쪽 화살표 4"/>
          <p:cNvSpPr/>
          <p:nvPr/>
        </p:nvSpPr>
        <p:spPr>
          <a:xfrm rot="20971943" flipV="1">
            <a:off x="4129278" y="4863670"/>
            <a:ext cx="148721" cy="190500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789" y="990119"/>
            <a:ext cx="1100471" cy="1100471"/>
          </a:xfrm>
          <a:prstGeom prst="rect">
            <a:avLst/>
          </a:prstGeom>
        </p:spPr>
      </p:pic>
      <p:sp>
        <p:nvSpPr>
          <p:cNvPr id="1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37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337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ECDAC20A-99F7-EC83-C7DA-D31615EEFE53}"/>
              </a:ext>
            </a:extLst>
          </p:cNvPr>
          <p:cNvSpPr txBox="1">
            <a:spLocks/>
          </p:cNvSpPr>
          <p:nvPr/>
        </p:nvSpPr>
        <p:spPr>
          <a:xfrm>
            <a:off x="1354743" y="2993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 err="1" smtClean="0">
                <a:solidFill>
                  <a:schemeClr val="tx1"/>
                </a:solidFill>
              </a:rPr>
              <a:t>납면</a:t>
            </a:r>
            <a:r>
              <a:rPr lang="ko-KR" altLang="en-US" sz="3200" dirty="0" smtClean="0">
                <a:solidFill>
                  <a:schemeClr val="tx1"/>
                </a:solidFill>
              </a:rPr>
              <a:t> ① </a:t>
            </a:r>
            <a:r>
              <a:rPr lang="en-US" altLang="ko-KR" sz="3200" dirty="0" smtClean="0">
                <a:solidFill>
                  <a:schemeClr val="tx1"/>
                </a:solidFill>
              </a:rPr>
              <a:t>- </a:t>
            </a:r>
            <a:r>
              <a:rPr lang="ko-KR" altLang="en-US" sz="3200" dirty="0" err="1" smtClean="0">
                <a:solidFill>
                  <a:schemeClr val="tx1"/>
                </a:solidFill>
              </a:rPr>
              <a:t>갑상선암</a:t>
            </a:r>
            <a:r>
              <a:rPr lang="ko-KR" altLang="en-US" sz="3200" dirty="0" smtClean="0">
                <a:solidFill>
                  <a:schemeClr val="tx1"/>
                </a:solidFill>
              </a:rPr>
              <a:t> 수술 시 납입면제</a:t>
            </a:r>
            <a:r>
              <a:rPr lang="en-US" altLang="ko-KR" sz="3200" dirty="0" smtClean="0">
                <a:solidFill>
                  <a:schemeClr val="tx1"/>
                </a:solidFill>
              </a:rPr>
              <a:t>/</a:t>
            </a:r>
            <a:r>
              <a:rPr lang="ko-KR" altLang="en-US" sz="3200" dirty="0" err="1" smtClean="0">
                <a:solidFill>
                  <a:schemeClr val="tx1"/>
                </a:solidFill>
              </a:rPr>
              <a:t>납입지원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</a:rPr>
              <a:t>왜 유리할까요</a:t>
            </a:r>
            <a:r>
              <a:rPr lang="en-US" altLang="ko-KR" sz="3200" dirty="0" smtClean="0">
                <a:solidFill>
                  <a:schemeClr val="tx1"/>
                </a:solidFill>
              </a:rPr>
              <a:t>?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5" name="슬라이드 번호 개체 틀 2">
            <a:extLst>
              <a:ext uri="{FF2B5EF4-FFF2-40B4-BE49-F238E27FC236}">
                <a16:creationId xmlns:a16="http://schemas.microsoft.com/office/drawing/2014/main" id="{2C4C0D01-0308-6BF7-AA1F-C32498F2C3F9}"/>
              </a:ext>
            </a:extLst>
          </p:cNvPr>
          <p:cNvSpPr txBox="1">
            <a:spLocks/>
          </p:cNvSpPr>
          <p:nvPr/>
        </p:nvSpPr>
        <p:spPr>
          <a:xfrm>
            <a:off x="6210891" y="17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61A08C-6148-4D1A-8A5A-B2E8F1EBF495}" type="slidenum">
              <a:rPr lang="ko-KR" altLang="en-US" sz="1600" smtClean="0"/>
              <a:pPr/>
              <a:t>38</a:t>
            </a:fld>
            <a:endParaRPr lang="ko-KR" altLang="en-US" sz="160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0DECC53-DC70-96ED-F96E-9C7375AED3EA}"/>
              </a:ext>
            </a:extLst>
          </p:cNvPr>
          <p:cNvSpPr/>
          <p:nvPr/>
        </p:nvSpPr>
        <p:spPr>
          <a:xfrm>
            <a:off x="3266517" y="3870679"/>
            <a:ext cx="3989224" cy="24374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26D7172-9E2E-67A6-FE8D-35F4D8799946}"/>
              </a:ext>
            </a:extLst>
          </p:cNvPr>
          <p:cNvSpPr/>
          <p:nvPr/>
        </p:nvSpPr>
        <p:spPr>
          <a:xfrm>
            <a:off x="7359962" y="3870679"/>
            <a:ext cx="3989224" cy="243746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389B65-CAAA-BE02-7950-5BEA7629CCE1}"/>
              </a:ext>
            </a:extLst>
          </p:cNvPr>
          <p:cNvSpPr txBox="1"/>
          <p:nvPr/>
        </p:nvSpPr>
        <p:spPr>
          <a:xfrm>
            <a:off x="3388262" y="3957766"/>
            <a:ext cx="3776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1"/>
                </a:solidFill>
              </a:rPr>
              <a:t>한국인 암 발생</a:t>
            </a:r>
            <a:r>
              <a:rPr lang="en-US" altLang="ko-KR" sz="3600" dirty="0">
                <a:solidFill>
                  <a:schemeClr val="bg1"/>
                </a:solidFill>
              </a:rPr>
              <a:t> 1</a:t>
            </a:r>
            <a:r>
              <a:rPr lang="ko-KR" altLang="en-US" sz="3600" dirty="0">
                <a:solidFill>
                  <a:schemeClr val="bg1"/>
                </a:solidFill>
              </a:rPr>
              <a:t>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FF9EBE-53E0-5B98-E2C4-B7C60978ED70}"/>
              </a:ext>
            </a:extLst>
          </p:cNvPr>
          <p:cNvSpPr txBox="1"/>
          <p:nvPr/>
        </p:nvSpPr>
        <p:spPr>
          <a:xfrm>
            <a:off x="8033389" y="3957833"/>
            <a:ext cx="2560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 err="1">
                <a:solidFill>
                  <a:schemeClr val="bg1"/>
                </a:solidFill>
              </a:rPr>
              <a:t>완치율</a:t>
            </a:r>
            <a:r>
              <a:rPr lang="ko-KR" altLang="en-US" sz="3600" dirty="0">
                <a:solidFill>
                  <a:schemeClr val="bg1"/>
                </a:solidFill>
              </a:rPr>
              <a:t> </a:t>
            </a:r>
            <a:r>
              <a:rPr lang="en-US" altLang="ko-KR" sz="3600" dirty="0">
                <a:solidFill>
                  <a:schemeClr val="bg1"/>
                </a:solidFill>
              </a:rPr>
              <a:t>99%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10" name="사각형: 둥근 모서리 7">
            <a:extLst>
              <a:ext uri="{FF2B5EF4-FFF2-40B4-BE49-F238E27FC236}">
                <a16:creationId xmlns:a16="http://schemas.microsoft.com/office/drawing/2014/main" id="{97FE9BFF-86DA-BC94-E688-8102B1226497}"/>
              </a:ext>
            </a:extLst>
          </p:cNvPr>
          <p:cNvSpPr/>
          <p:nvPr/>
        </p:nvSpPr>
        <p:spPr>
          <a:xfrm>
            <a:off x="3441726" y="4646133"/>
            <a:ext cx="3644315" cy="1483861"/>
          </a:xfrm>
          <a:prstGeom prst="roundRect">
            <a:avLst>
              <a:gd name="adj" fmla="val 99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8">
            <a:extLst>
              <a:ext uri="{FF2B5EF4-FFF2-40B4-BE49-F238E27FC236}">
                <a16:creationId xmlns:a16="http://schemas.microsoft.com/office/drawing/2014/main" id="{0587E014-6EB7-CBDE-D182-B1FD91AE685A}"/>
              </a:ext>
            </a:extLst>
          </p:cNvPr>
          <p:cNvSpPr/>
          <p:nvPr/>
        </p:nvSpPr>
        <p:spPr>
          <a:xfrm>
            <a:off x="7539874" y="4646133"/>
            <a:ext cx="3644315" cy="1483861"/>
          </a:xfrm>
          <a:prstGeom prst="roundRect">
            <a:avLst>
              <a:gd name="adj" fmla="val 99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B47821-314B-052C-F818-41AE45994E5F}"/>
              </a:ext>
            </a:extLst>
          </p:cNvPr>
          <p:cNvSpPr txBox="1"/>
          <p:nvPr/>
        </p:nvSpPr>
        <p:spPr>
          <a:xfrm>
            <a:off x="3604804" y="4781400"/>
            <a:ext cx="33746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/>
              <a:t>  30~50</a:t>
            </a:r>
            <a:r>
              <a:rPr lang="ko-KR" altLang="en-US" sz="3200" dirty="0"/>
              <a:t>세 </a:t>
            </a:r>
            <a:endParaRPr lang="en-US" altLang="ko-KR" sz="3200" dirty="0"/>
          </a:p>
          <a:p>
            <a:pPr algn="ctr"/>
            <a:r>
              <a:rPr lang="ko-KR" altLang="en-US" sz="3200" dirty="0"/>
              <a:t>압도적 높은 발생률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26084-FF92-E0BC-0F54-F66FF1DE17D3}"/>
              </a:ext>
            </a:extLst>
          </p:cNvPr>
          <p:cNvSpPr txBox="1"/>
          <p:nvPr/>
        </p:nvSpPr>
        <p:spPr>
          <a:xfrm>
            <a:off x="8042805" y="4793122"/>
            <a:ext cx="26100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/>
              <a:t>주요 치료 </a:t>
            </a:r>
            <a:r>
              <a:rPr lang="en-US" altLang="ko-KR" sz="2800" dirty="0"/>
              <a:t>= </a:t>
            </a:r>
            <a:r>
              <a:rPr lang="ko-KR" altLang="en-US" sz="2800" dirty="0"/>
              <a:t>수술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7AF91B-C9EF-34E3-ADB4-16AB92972BA3}"/>
              </a:ext>
            </a:extLst>
          </p:cNvPr>
          <p:cNvSpPr txBox="1"/>
          <p:nvPr/>
        </p:nvSpPr>
        <p:spPr>
          <a:xfrm>
            <a:off x="7773284" y="5506900"/>
            <a:ext cx="32049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EF2065"/>
                </a:solidFill>
              </a:rPr>
              <a:t>로봇수술 및 내시경 수술</a:t>
            </a:r>
            <a:endParaRPr lang="en-US" altLang="ko-KR" sz="1600" dirty="0">
              <a:solidFill>
                <a:srgbClr val="EF2065"/>
              </a:solidFill>
            </a:endParaRPr>
          </a:p>
          <a:p>
            <a:pPr algn="ctr"/>
            <a:r>
              <a:rPr lang="ko-KR" altLang="en-US" sz="1600" dirty="0"/>
              <a:t>수술범위 최소화</a:t>
            </a:r>
            <a:r>
              <a:rPr lang="en-US" altLang="ko-KR" sz="1600" dirty="0"/>
              <a:t>, </a:t>
            </a:r>
            <a:r>
              <a:rPr lang="ko-KR" altLang="en-US" sz="1600" dirty="0"/>
              <a:t>빠른 회복</a:t>
            </a:r>
            <a:endParaRPr lang="en-US" altLang="ko-KR" sz="1600" dirty="0"/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B374157E-4DA4-34FE-9CD2-066024396F43}"/>
              </a:ext>
            </a:extLst>
          </p:cNvPr>
          <p:cNvCxnSpPr/>
          <p:nvPr/>
        </p:nvCxnSpPr>
        <p:spPr>
          <a:xfrm>
            <a:off x="7773284" y="5463330"/>
            <a:ext cx="3149054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CB0655A0-CCDE-4DA7-8364-45133FCDA055}"/>
              </a:ext>
            </a:extLst>
          </p:cNvPr>
          <p:cNvSpPr/>
          <p:nvPr/>
        </p:nvSpPr>
        <p:spPr>
          <a:xfrm>
            <a:off x="3286889" y="3332681"/>
            <a:ext cx="8062298" cy="4656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FFC4A4-C510-BFB0-76EC-C0F3244278D6}"/>
              </a:ext>
            </a:extLst>
          </p:cNvPr>
          <p:cNvSpPr txBox="1"/>
          <p:nvPr/>
        </p:nvSpPr>
        <p:spPr>
          <a:xfrm>
            <a:off x="3285087" y="3355801"/>
            <a:ext cx="8064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/>
              <a:t>조기 진단과 치료기술의 발전으로 높은 </a:t>
            </a:r>
            <a:r>
              <a:rPr lang="ko-KR" altLang="en-US" sz="2400" dirty="0" err="1"/>
              <a:t>완치율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647F30B-C122-AD42-F3AE-31EC37B9FBE4}"/>
              </a:ext>
            </a:extLst>
          </p:cNvPr>
          <p:cNvSpPr txBox="1"/>
          <p:nvPr/>
        </p:nvSpPr>
        <p:spPr>
          <a:xfrm>
            <a:off x="4233858" y="5845699"/>
            <a:ext cx="27386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/>
              <a:t>[</a:t>
            </a:r>
            <a:r>
              <a:rPr lang="ko-KR" altLang="en-US" sz="800" dirty="0"/>
              <a:t>출처</a:t>
            </a:r>
            <a:r>
              <a:rPr lang="en-US" altLang="ko-KR" sz="800" dirty="0"/>
              <a:t>] </a:t>
            </a:r>
            <a:r>
              <a:rPr lang="ko-KR" altLang="en-US" sz="800" dirty="0" err="1"/>
              <a:t>암종별</a:t>
            </a:r>
            <a:r>
              <a:rPr lang="ko-KR" altLang="en-US" sz="800" dirty="0"/>
              <a:t> 발생 순위 </a:t>
            </a:r>
            <a:r>
              <a:rPr lang="en-US" altLang="ko-KR" sz="800" dirty="0"/>
              <a:t>(2022</a:t>
            </a:r>
            <a:r>
              <a:rPr lang="ko-KR" altLang="en-US" sz="800" dirty="0"/>
              <a:t>년</a:t>
            </a:r>
            <a:r>
              <a:rPr lang="en-US" altLang="ko-KR" sz="800" dirty="0"/>
              <a:t>, </a:t>
            </a:r>
            <a:r>
              <a:rPr lang="ko-KR" altLang="en-US" sz="800" dirty="0" err="1"/>
              <a:t>국가암정보센터</a:t>
            </a:r>
            <a:r>
              <a:rPr lang="en-US" altLang="ko-KR" sz="800" dirty="0"/>
              <a:t>)</a:t>
            </a:r>
            <a:endParaRPr lang="ko-KR" altLang="en-US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9B79B8A5-131E-1A37-A6CB-230946D4D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225" y="3279921"/>
            <a:ext cx="2727477" cy="293607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A79D3DE-DB8B-2CAC-7DC8-3A72A89C81A4}"/>
              </a:ext>
            </a:extLst>
          </p:cNvPr>
          <p:cNvSpPr txBox="1"/>
          <p:nvPr/>
        </p:nvSpPr>
        <p:spPr>
          <a:xfrm>
            <a:off x="606622" y="3142820"/>
            <a:ext cx="2013693" cy="70788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dirty="0"/>
              <a:t>납입면제와 납입지원까지</a:t>
            </a:r>
            <a:endParaRPr lang="en-US" altLang="ko-KR" dirty="0"/>
          </a:p>
          <a:p>
            <a:pPr algn="ctr"/>
            <a:r>
              <a:rPr lang="ko-KR" altLang="en-US" dirty="0"/>
              <a:t>꼼꼼하게 따져보세요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EA209D8-3476-2973-1CBF-C4532AB9EEF5}"/>
              </a:ext>
            </a:extLst>
          </p:cNvPr>
          <p:cNvSpPr/>
          <p:nvPr/>
        </p:nvSpPr>
        <p:spPr>
          <a:xfrm>
            <a:off x="902637" y="1963429"/>
            <a:ext cx="10446549" cy="21009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3DDB26-92E2-423B-13E4-1FEA89AF9D91}"/>
              </a:ext>
            </a:extLst>
          </p:cNvPr>
          <p:cNvSpPr txBox="1"/>
          <p:nvPr/>
        </p:nvSpPr>
        <p:spPr>
          <a:xfrm>
            <a:off x="1225116" y="1609890"/>
            <a:ext cx="9741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 smtClean="0"/>
              <a:t>통계를 보시면</a:t>
            </a:r>
            <a:r>
              <a:rPr lang="en-US" altLang="ko-KR" sz="3600" dirty="0" smtClean="0"/>
              <a:t>, </a:t>
            </a:r>
            <a:r>
              <a:rPr lang="en-US" altLang="ko-KR" sz="3600" dirty="0" smtClean="0"/>
              <a:t>&lt; </a:t>
            </a:r>
            <a:r>
              <a:rPr lang="ko-KR" altLang="en-US" sz="3600" dirty="0" err="1" smtClean="0"/>
              <a:t>오건강</a:t>
            </a:r>
            <a:r>
              <a:rPr lang="ko-KR" altLang="en-US" sz="3600" dirty="0" smtClean="0"/>
              <a:t> </a:t>
            </a:r>
            <a:r>
              <a:rPr lang="en-US" altLang="ko-KR" sz="3600" dirty="0" smtClean="0"/>
              <a:t>&gt;</a:t>
            </a:r>
            <a:r>
              <a:rPr lang="ko-KR" altLang="en-US" sz="3600" dirty="0" smtClean="0"/>
              <a:t>의 장점을 알 수 있습니다</a:t>
            </a:r>
            <a:r>
              <a:rPr lang="en-US" altLang="ko-KR" sz="3600" dirty="0" smtClean="0"/>
              <a:t>!</a:t>
            </a:r>
            <a:endParaRPr lang="ko-KR" altLang="en-US" sz="3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37954E-1A18-D91A-EA67-9341B7314A59}"/>
              </a:ext>
            </a:extLst>
          </p:cNvPr>
          <p:cNvSpPr txBox="1"/>
          <p:nvPr/>
        </p:nvSpPr>
        <p:spPr>
          <a:xfrm>
            <a:off x="8445540" y="5247886"/>
            <a:ext cx="27386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/>
              <a:t>[</a:t>
            </a:r>
            <a:r>
              <a:rPr lang="ko-KR" altLang="en-US" sz="800" dirty="0"/>
              <a:t>출처</a:t>
            </a:r>
            <a:r>
              <a:rPr lang="en-US" altLang="ko-KR" sz="800" dirty="0"/>
              <a:t>] 5</a:t>
            </a:r>
            <a:r>
              <a:rPr lang="ko-KR" altLang="en-US" sz="800" dirty="0"/>
              <a:t>년 상대생존 </a:t>
            </a:r>
            <a:r>
              <a:rPr lang="en-US" altLang="ko-KR" sz="800" dirty="0"/>
              <a:t>(2021</a:t>
            </a:r>
            <a:r>
              <a:rPr lang="ko-KR" altLang="en-US" sz="800" dirty="0"/>
              <a:t>년</a:t>
            </a:r>
            <a:r>
              <a:rPr lang="en-US" altLang="ko-KR" sz="800" dirty="0"/>
              <a:t>, </a:t>
            </a:r>
            <a:r>
              <a:rPr lang="ko-KR" altLang="en-US" sz="800" dirty="0" err="1"/>
              <a:t>중앙암등록본부</a:t>
            </a:r>
            <a:r>
              <a:rPr lang="en-US" altLang="ko-KR" sz="800" dirty="0"/>
              <a:t>)</a:t>
            </a:r>
            <a:endParaRPr lang="ko-KR" altLang="en-US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25" name="오각형 24"/>
          <p:cNvSpPr/>
          <p:nvPr/>
        </p:nvSpPr>
        <p:spPr>
          <a:xfrm flipH="1">
            <a:off x="5623346" y="4719214"/>
            <a:ext cx="1712686" cy="597128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699055" y="4783447"/>
            <a:ext cx="1728410" cy="512101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ko-KR" sz="2000" dirty="0" smtClean="0"/>
              <a:t>&lt; </a:t>
            </a:r>
            <a:r>
              <a:rPr lang="ko-KR" altLang="en-US" sz="2000" dirty="0" err="1" smtClean="0"/>
              <a:t>오건강</a:t>
            </a:r>
            <a:r>
              <a:rPr lang="ko-KR" altLang="en-US" sz="2000" dirty="0" smtClean="0"/>
              <a:t> </a:t>
            </a:r>
            <a:r>
              <a:rPr lang="en-US" altLang="ko-KR" sz="2000" dirty="0" smtClean="0"/>
              <a:t>&gt;</a:t>
            </a:r>
            <a:br>
              <a:rPr lang="en-US" altLang="ko-KR" sz="2000" dirty="0" smtClean="0"/>
            </a:br>
            <a:r>
              <a:rPr lang="ko-KR" altLang="en-US" sz="2000" dirty="0" smtClean="0"/>
              <a:t>가입 가능 연령</a:t>
            </a:r>
            <a:endParaRPr lang="ko-KR" altLang="en-US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486457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사다리꼴 26"/>
          <p:cNvSpPr/>
          <p:nvPr/>
        </p:nvSpPr>
        <p:spPr>
          <a:xfrm>
            <a:off x="3284702" y="2961811"/>
            <a:ext cx="8064484" cy="375328"/>
          </a:xfrm>
          <a:prstGeom prst="trapezoid">
            <a:avLst>
              <a:gd name="adj" fmla="val 698104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2B712A-5746-4611-C169-9D8ABAF19663}"/>
              </a:ext>
            </a:extLst>
          </p:cNvPr>
          <p:cNvSpPr txBox="1"/>
          <p:nvPr/>
        </p:nvSpPr>
        <p:spPr>
          <a:xfrm>
            <a:off x="5976212" y="2354621"/>
            <a:ext cx="26917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 err="1" smtClean="0">
                <a:ln w="2190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갑상선암</a:t>
            </a:r>
            <a:endParaRPr lang="ko-KR" altLang="en-US" sz="5400" dirty="0">
              <a:ln w="2190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1C353A2-7724-7032-7681-396E9308665A}"/>
              </a:ext>
            </a:extLst>
          </p:cNvPr>
          <p:cNvSpPr txBox="1"/>
          <p:nvPr/>
        </p:nvSpPr>
        <p:spPr>
          <a:xfrm>
            <a:off x="5976211" y="2335132"/>
            <a:ext cx="26917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 err="1" smtClean="0">
                <a:solidFill>
                  <a:schemeClr val="bg1"/>
                </a:solidFill>
              </a:rPr>
              <a:t>갑상선암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6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&lt;</a:t>
            </a:r>
            <a:r>
              <a:rPr lang="ko-KR" altLang="en-US" dirty="0" err="1"/>
              <a:t>오건강</a:t>
            </a:r>
            <a:r>
              <a:rPr lang="en-US" altLang="ko-KR" dirty="0"/>
              <a:t>&gt;</a:t>
            </a:r>
            <a:r>
              <a:rPr lang="ko-KR" altLang="en-US" dirty="0"/>
              <a:t>으로 알아보는 </a:t>
            </a:r>
            <a:r>
              <a:rPr lang="en-US" altLang="ko-KR" dirty="0"/>
              <a:t>‘</a:t>
            </a:r>
            <a:r>
              <a:rPr lang="ko-KR" altLang="en-US" dirty="0"/>
              <a:t>진짜배기</a:t>
            </a:r>
            <a:r>
              <a:rPr lang="en-US" altLang="ko-KR" dirty="0"/>
              <a:t>’ </a:t>
            </a:r>
            <a:r>
              <a:rPr lang="ko-KR" altLang="en-US" dirty="0" err="1" smtClean="0"/>
              <a:t>갑상선암</a:t>
            </a:r>
            <a:r>
              <a:rPr lang="ko-KR" altLang="en-US" dirty="0" smtClean="0"/>
              <a:t> 보장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39</a:t>
            </a:fld>
            <a:endParaRPr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FA7D721-7915-4A6A-30C1-B945B408A6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319401"/>
              </p:ext>
            </p:extLst>
          </p:nvPr>
        </p:nvGraphicFramePr>
        <p:xfrm>
          <a:off x="830369" y="1616427"/>
          <a:ext cx="8430508" cy="17781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12096">
                  <a:extLst>
                    <a:ext uri="{9D8B030D-6E8A-4147-A177-3AD203B41FA5}">
                      <a16:colId xmlns:a16="http://schemas.microsoft.com/office/drawing/2014/main" val="3569355730"/>
                    </a:ext>
                  </a:extLst>
                </a:gridCol>
                <a:gridCol w="2918412">
                  <a:extLst>
                    <a:ext uri="{9D8B030D-6E8A-4147-A177-3AD203B41FA5}">
                      <a16:colId xmlns:a16="http://schemas.microsoft.com/office/drawing/2014/main" val="3784956578"/>
                    </a:ext>
                  </a:extLst>
                </a:gridCol>
              </a:tblGrid>
              <a:tr h="328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가입 </a:t>
                      </a:r>
                      <a:r>
                        <a:rPr lang="ko-KR" altLang="en-US" sz="1400" dirty="0" err="1">
                          <a:latin typeface="+mj-ea"/>
                          <a:ea typeface="+mj-ea"/>
                        </a:rPr>
                        <a:t>담보명</a:t>
                      </a:r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 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가입금액 </a:t>
                      </a:r>
                      <a:r>
                        <a:rPr lang="en-US" altLang="ko-KR" sz="1100" dirty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100" dirty="0">
                          <a:latin typeface="+mj-ea"/>
                          <a:ea typeface="+mj-ea"/>
                        </a:rPr>
                        <a:t>만원</a:t>
                      </a:r>
                      <a:r>
                        <a:rPr lang="en-US" altLang="ko-KR" sz="1100" dirty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859692"/>
                  </a:ext>
                </a:extLst>
              </a:tr>
              <a:tr h="483267">
                <a:tc>
                  <a:txBody>
                    <a:bodyPr/>
                    <a:lstStyle/>
                    <a:p>
                      <a:pPr algn="l" latinLnBrk="1">
                        <a:tabLst>
                          <a:tab pos="1163638" algn="l"/>
                        </a:tabLst>
                      </a:pP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 </a:t>
                      </a:r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암 주요치료비</a:t>
                      </a: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_</a:t>
                      </a:r>
                      <a:r>
                        <a:rPr lang="ko-KR" altLang="en-US" sz="1800" dirty="0" err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유사암제외</a:t>
                      </a: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(</a:t>
                      </a:r>
                      <a:r>
                        <a:rPr lang="ko-KR" altLang="en-US" sz="1800" dirty="0" err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치료별</a:t>
                      </a: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연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kern="120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2,000</a:t>
                      </a:r>
                      <a:endParaRPr lang="ko-KR" altLang="en-US" sz="1400" kern="120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347478"/>
                  </a:ext>
                </a:extLst>
              </a:tr>
              <a:tr h="48326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  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암 주요치료비</a:t>
                      </a:r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_</a:t>
                      </a:r>
                      <a:r>
                        <a:rPr lang="ko-KR" altLang="en-US" sz="1800" kern="1200" dirty="0" err="1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유사암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kern="1200" dirty="0" err="1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치료별</a:t>
                      </a:r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)</a:t>
                      </a:r>
                      <a:endParaRPr lang="en-US" altLang="ko-KR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연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600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7671838"/>
                  </a:ext>
                </a:extLst>
              </a:tr>
              <a:tr h="48326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 비급여 암 주요치료비 </a:t>
                      </a:r>
                      <a:endParaRPr lang="en-US" altLang="ko-KR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연 </a:t>
                      </a:r>
                      <a:r>
                        <a:rPr lang="en-US" altLang="ko-KR" sz="1800" kern="120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3,000</a:t>
                      </a:r>
                      <a:endParaRPr lang="ko-KR" altLang="en-US" sz="1800" kern="120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671355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41337E7C-6409-3941-F765-C00DA56AD9DC}"/>
              </a:ext>
            </a:extLst>
          </p:cNvPr>
          <p:cNvSpPr/>
          <p:nvPr/>
        </p:nvSpPr>
        <p:spPr>
          <a:xfrm>
            <a:off x="832463" y="3843459"/>
            <a:ext cx="2564777" cy="2499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94CC7E3-EF64-0F74-CACA-CD39D47CB726}"/>
              </a:ext>
            </a:extLst>
          </p:cNvPr>
          <p:cNvSpPr/>
          <p:nvPr/>
        </p:nvSpPr>
        <p:spPr>
          <a:xfrm>
            <a:off x="1160628" y="3832878"/>
            <a:ext cx="1876486" cy="55685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0A1212-9030-6DE8-FAE0-30A8FE8EB4EC}"/>
              </a:ext>
            </a:extLst>
          </p:cNvPr>
          <p:cNvSpPr txBox="1"/>
          <p:nvPr/>
        </p:nvSpPr>
        <p:spPr>
          <a:xfrm>
            <a:off x="1179540" y="3858129"/>
            <a:ext cx="1853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갑상선암진단</a:t>
            </a:r>
            <a:endParaRPr lang="ko-KR" altLang="en-US" sz="2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55D68B-5481-4C0F-487D-24C2A85ECC84}"/>
              </a:ext>
            </a:extLst>
          </p:cNvPr>
          <p:cNvSpPr txBox="1"/>
          <p:nvPr/>
        </p:nvSpPr>
        <p:spPr>
          <a:xfrm>
            <a:off x="1040728" y="4702981"/>
            <a:ext cx="21162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암 주치</a:t>
            </a:r>
            <a:r>
              <a:rPr lang="en-US" altLang="ko-KR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수술</a:t>
            </a:r>
            <a:r>
              <a:rPr lang="en-US" altLang="ko-KR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 – 600</a:t>
            </a:r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</a:t>
            </a:r>
            <a:endParaRPr lang="en-US" altLang="ko-KR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비급여 </a:t>
            </a:r>
            <a:r>
              <a:rPr lang="ko-KR" altLang="en-US" sz="16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암주치</a:t>
            </a:r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- 3</a:t>
            </a:r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천</a:t>
            </a: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E3938C1E-DC7C-5BC3-61A5-566FD9716F69}"/>
              </a:ext>
            </a:extLst>
          </p:cNvPr>
          <p:cNvCxnSpPr/>
          <p:nvPr/>
        </p:nvCxnSpPr>
        <p:spPr>
          <a:xfrm>
            <a:off x="893423" y="5497894"/>
            <a:ext cx="2419252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7D97227-36B8-6B86-37A4-5C0283778D23}"/>
              </a:ext>
            </a:extLst>
          </p:cNvPr>
          <p:cNvSpPr/>
          <p:nvPr/>
        </p:nvSpPr>
        <p:spPr>
          <a:xfrm>
            <a:off x="908497" y="6121721"/>
            <a:ext cx="2406648" cy="10507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07917E-F2FD-030C-0426-476CAE186BC6}"/>
              </a:ext>
            </a:extLst>
          </p:cNvPr>
          <p:cNvSpPr txBox="1"/>
          <p:nvPr/>
        </p:nvSpPr>
        <p:spPr>
          <a:xfrm>
            <a:off x="1372961" y="5875649"/>
            <a:ext cx="1473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3,600</a:t>
            </a:r>
            <a:r>
              <a:rPr lang="ko-KR" altLang="en-US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9033D68-7CA9-6FF0-5856-3F5CEE7B4E49}"/>
              </a:ext>
            </a:extLst>
          </p:cNvPr>
          <p:cNvSpPr/>
          <p:nvPr/>
        </p:nvSpPr>
        <p:spPr>
          <a:xfrm>
            <a:off x="3765215" y="3850654"/>
            <a:ext cx="2564777" cy="2499360"/>
          </a:xfrm>
          <a:prstGeom prst="rect">
            <a:avLst/>
          </a:prstGeom>
          <a:solidFill>
            <a:srgbClr val="FBD9E1"/>
          </a:solidFill>
          <a:ln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B5D5E2A-ED71-4EB0-31D1-F3799C4B17A0}"/>
              </a:ext>
            </a:extLst>
          </p:cNvPr>
          <p:cNvSpPr/>
          <p:nvPr/>
        </p:nvSpPr>
        <p:spPr>
          <a:xfrm>
            <a:off x="4239924" y="3865037"/>
            <a:ext cx="1646256" cy="55685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CA3ABB-C1AE-DA0E-443A-B79D780E10CF}"/>
              </a:ext>
            </a:extLst>
          </p:cNvPr>
          <p:cNvSpPr txBox="1"/>
          <p:nvPr/>
        </p:nvSpPr>
        <p:spPr>
          <a:xfrm>
            <a:off x="4233166" y="3901093"/>
            <a:ext cx="1664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</a:t>
            </a:r>
            <a:r>
              <a:rPr lang="ko-KR" altLang="en-US" sz="2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지원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137C4F-8E45-0C69-DE73-719205E9F142}"/>
              </a:ext>
            </a:extLst>
          </p:cNvPr>
          <p:cNvSpPr txBox="1"/>
          <p:nvPr/>
        </p:nvSpPr>
        <p:spPr>
          <a:xfrm>
            <a:off x="3749239" y="4575418"/>
            <a:ext cx="25731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갑상선암 진단 확정 시 </a:t>
            </a:r>
            <a:endParaRPr lang="en-US" altLang="ko-KR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납입할 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보험료 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50% 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지원</a:t>
            </a:r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418197-5809-78B9-FD97-5B58AEB036F1}"/>
              </a:ext>
            </a:extLst>
          </p:cNvPr>
          <p:cNvSpPr txBox="1"/>
          <p:nvPr/>
        </p:nvSpPr>
        <p:spPr>
          <a:xfrm>
            <a:off x="3826175" y="5531773"/>
            <a:ext cx="2473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예시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</a:p>
          <a:p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월보험료 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 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x 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남은 납입 기간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(10</a:t>
            </a:r>
            <a:r>
              <a:rPr lang="ko-KR" altLang="en-US" sz="10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년기준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E1FE11E4-BBB4-88AA-BFE3-00AA1A2E6689}"/>
              </a:ext>
            </a:extLst>
          </p:cNvPr>
          <p:cNvCxnSpPr>
            <a:cxnSpLocks/>
          </p:cNvCxnSpPr>
          <p:nvPr/>
        </p:nvCxnSpPr>
        <p:spPr>
          <a:xfrm>
            <a:off x="3826175" y="5505089"/>
            <a:ext cx="2419252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D6841BC6-FA8B-1D14-8476-F1C542F7D970}"/>
              </a:ext>
            </a:extLst>
          </p:cNvPr>
          <p:cNvSpPr/>
          <p:nvPr/>
        </p:nvSpPr>
        <p:spPr>
          <a:xfrm>
            <a:off x="3846399" y="6109805"/>
            <a:ext cx="2406648" cy="10507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05D2C0-9EF3-7F26-DBF6-D8FA576C56B3}"/>
              </a:ext>
            </a:extLst>
          </p:cNvPr>
          <p:cNvSpPr txBox="1"/>
          <p:nvPr/>
        </p:nvSpPr>
        <p:spPr>
          <a:xfrm>
            <a:off x="3933356" y="5863733"/>
            <a:ext cx="2228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600</a:t>
            </a:r>
            <a:r>
              <a:rPr lang="ko-KR" altLang="en-US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납입 지원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971A07BA-705E-1709-66EE-EBCD7C414BD9}"/>
              </a:ext>
            </a:extLst>
          </p:cNvPr>
          <p:cNvSpPr/>
          <p:nvPr/>
        </p:nvSpPr>
        <p:spPr>
          <a:xfrm>
            <a:off x="6698949" y="3843459"/>
            <a:ext cx="2564777" cy="24993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97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C2B1421-58E1-A9E7-77EA-B841D360FE37}"/>
              </a:ext>
            </a:extLst>
          </p:cNvPr>
          <p:cNvSpPr/>
          <p:nvPr/>
        </p:nvSpPr>
        <p:spPr>
          <a:xfrm>
            <a:off x="7174660" y="3847466"/>
            <a:ext cx="1646256" cy="556856"/>
          </a:xfrm>
          <a:prstGeom prst="rect">
            <a:avLst/>
          </a:prstGeom>
          <a:solidFill>
            <a:srgbClr val="009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7B6575-F68B-4BFE-321C-C59FDDFDC147}"/>
              </a:ext>
            </a:extLst>
          </p:cNvPr>
          <p:cNvSpPr txBox="1"/>
          <p:nvPr/>
        </p:nvSpPr>
        <p:spPr>
          <a:xfrm>
            <a:off x="7167902" y="3883522"/>
            <a:ext cx="1664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</a:t>
            </a:r>
            <a:r>
              <a:rPr lang="ko-KR" altLang="en-US" sz="2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면제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C0CD97-2697-C20B-C215-9991231226D4}"/>
              </a:ext>
            </a:extLst>
          </p:cNvPr>
          <p:cNvSpPr txBox="1"/>
          <p:nvPr/>
        </p:nvSpPr>
        <p:spPr>
          <a:xfrm>
            <a:off x="6682973" y="4568223"/>
            <a:ext cx="257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갑상선암으로 수술 시</a:t>
            </a:r>
            <a:endParaRPr lang="en-US" altLang="ko-KR" sz="2000" dirty="0">
              <a:solidFill>
                <a:srgbClr val="0000FF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납입면제</a:t>
            </a:r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D1DE789-B698-A8A0-5447-11508EF3BCA2}"/>
              </a:ext>
            </a:extLst>
          </p:cNvPr>
          <p:cNvSpPr txBox="1"/>
          <p:nvPr/>
        </p:nvSpPr>
        <p:spPr>
          <a:xfrm>
            <a:off x="6759909" y="5524578"/>
            <a:ext cx="24737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남은 보장은 만기까지  쭉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~ 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보험료 </a:t>
            </a:r>
            <a:r>
              <a:rPr lang="ko-KR" altLang="en-US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 없이</a:t>
            </a:r>
            <a:r>
              <a:rPr lang="en-US" altLang="ko-KR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en-US" altLang="ko-KR" sz="1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2A01C451-CFDA-FEFD-A4DF-E0F83672D2BE}"/>
              </a:ext>
            </a:extLst>
          </p:cNvPr>
          <p:cNvCxnSpPr>
            <a:cxnSpLocks/>
          </p:cNvCxnSpPr>
          <p:nvPr/>
        </p:nvCxnSpPr>
        <p:spPr>
          <a:xfrm>
            <a:off x="6759909" y="5497894"/>
            <a:ext cx="2419252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EB71BDCD-8053-4BA5-DF1C-FA8AB40CDE19}"/>
              </a:ext>
            </a:extLst>
          </p:cNvPr>
          <p:cNvSpPr/>
          <p:nvPr/>
        </p:nvSpPr>
        <p:spPr>
          <a:xfrm>
            <a:off x="6780133" y="6102610"/>
            <a:ext cx="2406648" cy="10507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AC6F67-C8CB-027A-0CB8-A8475CDF92E9}"/>
              </a:ext>
            </a:extLst>
          </p:cNvPr>
          <p:cNvSpPr txBox="1"/>
          <p:nvPr/>
        </p:nvSpPr>
        <p:spPr>
          <a:xfrm>
            <a:off x="6867090" y="5856538"/>
            <a:ext cx="2228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보장만 받으세요</a:t>
            </a: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132007-E722-C4A4-F524-DBC2CF52587F}"/>
              </a:ext>
            </a:extLst>
          </p:cNvPr>
          <p:cNvSpPr txBox="1"/>
          <p:nvPr/>
        </p:nvSpPr>
        <p:spPr>
          <a:xfrm>
            <a:off x="5713230" y="3423064"/>
            <a:ext cx="3632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주요치료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– 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만기보장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/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11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납입면제</a:t>
            </a:r>
            <a:r>
              <a:rPr lang="en-US" altLang="ko-KR" sz="11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11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납입지원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1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유사암진단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 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포함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ABC177-DE32-57EE-18E3-4F468141ED6F}"/>
              </a:ext>
            </a:extLst>
          </p:cNvPr>
          <p:cNvSpPr txBox="1"/>
          <p:nvPr/>
        </p:nvSpPr>
        <p:spPr>
          <a:xfrm>
            <a:off x="1537009" y="4411160"/>
            <a:ext cx="12843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갑상선암 로봇 수술</a:t>
            </a: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C1EF43AB-82AB-FCF8-E4E2-CE5EDA8A8F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713" y="4463399"/>
            <a:ext cx="1514622" cy="192617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39027DC-930A-89FF-31F6-F04FB5ACC71F}"/>
              </a:ext>
            </a:extLst>
          </p:cNvPr>
          <p:cNvSpPr txBox="1"/>
          <p:nvPr/>
        </p:nvSpPr>
        <p:spPr>
          <a:xfrm rot="20358901">
            <a:off x="9681047" y="4366693"/>
            <a:ext cx="1715253" cy="78206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1600" dirty="0"/>
              <a:t>흥국은 야무지게 </a:t>
            </a:r>
            <a:endParaRPr lang="en-US" altLang="ko-KR" sz="1600" dirty="0" smtClean="0"/>
          </a:p>
          <a:p>
            <a:pPr algn="ctr"/>
            <a:r>
              <a:rPr lang="ko-KR" altLang="en-US" sz="1600" dirty="0" smtClean="0"/>
              <a:t>챙겨줍니다</a:t>
            </a:r>
            <a:r>
              <a:rPr lang="en-US" altLang="ko-KR" sz="1600" dirty="0"/>
              <a:t>!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5529F6-D3F8-D60A-AEF5-6C9FF1464C2D}"/>
              </a:ext>
            </a:extLst>
          </p:cNvPr>
          <p:cNvSpPr txBox="1"/>
          <p:nvPr/>
        </p:nvSpPr>
        <p:spPr>
          <a:xfrm>
            <a:off x="9345955" y="1779101"/>
            <a:ext cx="2678938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보상금액</a:t>
            </a:r>
            <a:endParaRPr lang="en-US" altLang="ko-KR" sz="2400" dirty="0" smtClean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4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납입지원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모두 포함하여</a:t>
            </a:r>
            <a:endParaRPr lang="en-US" altLang="ko-KR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3200" dirty="0">
                <a:solidFill>
                  <a:srgbClr val="EF2065"/>
                </a:solidFill>
                <a:highlight>
                  <a:srgbClr val="FFFF00"/>
                </a:highlight>
                <a:latin typeface="세방고딕 Bold" panose="00000800000000000000" pitchFamily="2" charset="-127"/>
                <a:ea typeface="세방고딕 Bold" panose="00000800000000000000" pitchFamily="2" charset="-127"/>
              </a:rPr>
              <a:t>총 </a:t>
            </a:r>
            <a:r>
              <a:rPr lang="en-US" altLang="ko-KR" sz="3200" dirty="0">
                <a:solidFill>
                  <a:srgbClr val="EF2065"/>
                </a:solidFill>
                <a:highlight>
                  <a:srgbClr val="FFFF00"/>
                </a:highlight>
                <a:latin typeface="세방고딕 Bold" panose="00000800000000000000" pitchFamily="2" charset="-127"/>
                <a:ea typeface="세방고딕 Bold" panose="00000800000000000000" pitchFamily="2" charset="-127"/>
              </a:rPr>
              <a:t>4,200</a:t>
            </a:r>
            <a:r>
              <a:rPr lang="ko-KR" altLang="en-US" sz="3200" dirty="0">
                <a:solidFill>
                  <a:srgbClr val="EF2065"/>
                </a:solidFill>
                <a:highlight>
                  <a:srgbClr val="FFFF00"/>
                </a:highlight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 </a:t>
            </a:r>
            <a:endParaRPr lang="ko-KR" altLang="en-US" sz="2400" dirty="0">
              <a:highlight>
                <a:srgbClr val="FFFF00"/>
              </a:highlight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6457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4" name="덧셈 기호 33"/>
          <p:cNvSpPr/>
          <p:nvPr/>
        </p:nvSpPr>
        <p:spPr>
          <a:xfrm>
            <a:off x="3332820" y="3873062"/>
            <a:ext cx="516672" cy="516672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덧셈 기호 34"/>
          <p:cNvSpPr/>
          <p:nvPr/>
        </p:nvSpPr>
        <p:spPr>
          <a:xfrm>
            <a:off x="6263087" y="3873062"/>
            <a:ext cx="516672" cy="516672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418197-5809-78B9-FD97-5B58AEB036F1}"/>
              </a:ext>
            </a:extLst>
          </p:cNvPr>
          <p:cNvSpPr txBox="1"/>
          <p:nvPr/>
        </p:nvSpPr>
        <p:spPr>
          <a:xfrm>
            <a:off x="907468" y="5531773"/>
            <a:ext cx="24737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연간 보장 금액이 이정도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수준</a:t>
            </a:r>
            <a:r>
              <a:rPr lang="en-US" altLang="ko-KR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 </a:t>
            </a:r>
            <a:r>
              <a:rPr lang="ko-KR" altLang="en-US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향후 보장 </a:t>
            </a:r>
            <a:r>
              <a:rPr lang="en-US" altLang="ko-KR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OK</a:t>
            </a:r>
            <a:endParaRPr lang="en-US" altLang="ko-KR" sz="1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1186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111E5-0FF3-AA87-A331-12AE2C964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C62607-EC87-EA9C-FC9D-5FA07318F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월부터 변경되는 </a:t>
            </a:r>
            <a:r>
              <a:rPr lang="en-US" altLang="ko-KR" dirty="0">
                <a:solidFill>
                  <a:srgbClr val="FF0066"/>
                </a:solidFill>
              </a:rPr>
              <a:t>U/W</a:t>
            </a:r>
            <a:r>
              <a:rPr lang="en-US" altLang="ko-KR" dirty="0"/>
              <a:t> </a:t>
            </a:r>
            <a:r>
              <a:rPr lang="ko-KR" altLang="en-US" dirty="0"/>
              <a:t>내용 정리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5683BB1-0A49-1DAE-8545-A8DE83EF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39690B-7EF5-9F2A-62EB-EC118E8E992E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BD67D27B-8D7B-7AAB-06A7-188B6A87A8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1011"/>
              </p:ext>
            </p:extLst>
          </p:nvPr>
        </p:nvGraphicFramePr>
        <p:xfrm>
          <a:off x="915292" y="1606412"/>
          <a:ext cx="10308319" cy="24471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1777">
                  <a:extLst>
                    <a:ext uri="{9D8B030D-6E8A-4147-A177-3AD203B41FA5}">
                      <a16:colId xmlns:a16="http://schemas.microsoft.com/office/drawing/2014/main" val="4243446450"/>
                    </a:ext>
                  </a:extLst>
                </a:gridCol>
                <a:gridCol w="800974">
                  <a:extLst>
                    <a:ext uri="{9D8B030D-6E8A-4147-A177-3AD203B41FA5}">
                      <a16:colId xmlns:a16="http://schemas.microsoft.com/office/drawing/2014/main" val="1387107272"/>
                    </a:ext>
                  </a:extLst>
                </a:gridCol>
                <a:gridCol w="4893930">
                  <a:extLst>
                    <a:ext uri="{9D8B030D-6E8A-4147-A177-3AD203B41FA5}">
                      <a16:colId xmlns:a16="http://schemas.microsoft.com/office/drawing/2014/main" val="2147156291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3778878439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2406439034"/>
                    </a:ext>
                  </a:extLst>
                </a:gridCol>
              </a:tblGrid>
              <a:tr h="199227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673234"/>
                  </a:ext>
                </a:extLst>
              </a:tr>
              <a:tr h="36923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오건강</a:t>
                      </a: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특정심혈관질환진단비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기타심장부정맥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1.5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40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706173"/>
                  </a:ext>
                </a:extLst>
              </a:tr>
              <a:tr h="36923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특정심혈관질환진단비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기타심장부정맥제외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1.5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40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980477"/>
                  </a:ext>
                </a:extLst>
              </a:tr>
              <a:tr h="3692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더건강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오건강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파워종합</a:t>
                      </a: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8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대기관양성신생물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폴립포함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수술비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40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468864"/>
                  </a:ext>
                </a:extLst>
              </a:tr>
              <a:tr h="3692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뉴키즈</a:t>
                      </a: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수족구진단비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회한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292551"/>
                  </a:ext>
                </a:extLst>
              </a:tr>
              <a:tr h="36923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간편치매간병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특정치매치료비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_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114877"/>
                  </a:ext>
                </a:extLst>
              </a:tr>
              <a:tr h="3692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혈관성치매치료비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_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671186"/>
                  </a:ext>
                </a:extLst>
              </a:tr>
            </a:tbl>
          </a:graphicData>
        </a:graphic>
      </p:graphicFrame>
      <p:grpSp>
        <p:nvGrpSpPr>
          <p:cNvPr id="15" name="그룹 14">
            <a:extLst>
              <a:ext uri="{FF2B5EF4-FFF2-40B4-BE49-F238E27FC236}">
                <a16:creationId xmlns:a16="http://schemas.microsoft.com/office/drawing/2014/main" id="{6F72ED08-F409-4CF4-1187-8703A7BEBE24}"/>
              </a:ext>
            </a:extLst>
          </p:cNvPr>
          <p:cNvGrpSpPr/>
          <p:nvPr/>
        </p:nvGrpSpPr>
        <p:grpSpPr>
          <a:xfrm>
            <a:off x="11016890" y="1478081"/>
            <a:ext cx="926605" cy="620989"/>
            <a:chOff x="11016890" y="1478081"/>
            <a:chExt cx="926605" cy="620989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5FB8C690-A04B-6DC8-5311-EC564551B6E6}"/>
                </a:ext>
              </a:extLst>
            </p:cNvPr>
            <p:cNvGrpSpPr/>
            <p:nvPr/>
          </p:nvGrpSpPr>
          <p:grpSpPr>
            <a:xfrm>
              <a:off x="11016890" y="1478081"/>
              <a:ext cx="926605" cy="620989"/>
              <a:chOff x="10883541" y="1189458"/>
              <a:chExt cx="926605" cy="620989"/>
            </a:xfrm>
          </p:grpSpPr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CD0D4A17-7622-8E84-C4F3-A02A2B255BAA}"/>
                  </a:ext>
                </a:extLst>
              </p:cNvPr>
              <p:cNvSpPr/>
              <p:nvPr/>
            </p:nvSpPr>
            <p:spPr>
              <a:xfrm rot="605752">
                <a:off x="11036349" y="1189458"/>
                <a:ext cx="620989" cy="62098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9278979-6151-C5B5-CE60-B68245A17BD9}"/>
                  </a:ext>
                </a:extLst>
              </p:cNvPr>
              <p:cNvSpPr txBox="1"/>
              <p:nvPr/>
            </p:nvSpPr>
            <p:spPr>
              <a:xfrm>
                <a:off x="10883541" y="1223723"/>
                <a:ext cx="92660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600" dirty="0">
                    <a:latin typeface="세방고딕 Bold" panose="00000800000000000000" pitchFamily="2" charset="-127"/>
                    <a:ea typeface="세방고딕 Bold" panose="00000800000000000000" pitchFamily="2" charset="-127"/>
                  </a:rPr>
                  <a:t>한도 </a:t>
                </a:r>
                <a:endParaRPr lang="en-US" altLang="ko-KR" sz="1600" dirty="0">
                  <a:latin typeface="세방고딕 Bold" panose="00000800000000000000" pitchFamily="2" charset="-127"/>
                  <a:ea typeface="세방고딕 Bold" panose="00000800000000000000" pitchFamily="2" charset="-127"/>
                </a:endParaRPr>
              </a:p>
              <a:p>
                <a:pPr algn="ctr"/>
                <a:r>
                  <a:rPr lang="ko-KR" altLang="en-US" sz="1600" dirty="0">
                    <a:latin typeface="세방고딕 Bold" panose="00000800000000000000" pitchFamily="2" charset="-127"/>
                    <a:ea typeface="세방고딕 Bold" panose="00000800000000000000" pitchFamily="2" charset="-127"/>
                  </a:rPr>
                  <a:t>하향</a:t>
                </a:r>
              </a:p>
            </p:txBody>
          </p:sp>
        </p:grpSp>
        <p:sp>
          <p:nvSpPr>
            <p:cNvPr id="10" name="위쪽 화살표 9">
              <a:extLst>
                <a:ext uri="{FF2B5EF4-FFF2-40B4-BE49-F238E27FC236}">
                  <a16:creationId xmlns:a16="http://schemas.microsoft.com/office/drawing/2014/main" id="{7C2B35CD-E30E-F3F9-0C0F-C39C8374DD5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1661325" y="1608575"/>
              <a:ext cx="225359" cy="360000"/>
            </a:xfrm>
            <a:prstGeom prst="upArrow">
              <a:avLst>
                <a:gd name="adj1" fmla="val 50000"/>
                <a:gd name="adj2" fmla="val 89073"/>
              </a:avLst>
            </a:prstGeom>
            <a:solidFill>
              <a:schemeClr val="tx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085577"/>
              </p:ext>
            </p:extLst>
          </p:nvPr>
        </p:nvGraphicFramePr>
        <p:xfrm>
          <a:off x="915119" y="4051782"/>
          <a:ext cx="10308319" cy="1247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1777">
                  <a:extLst>
                    <a:ext uri="{9D8B030D-6E8A-4147-A177-3AD203B41FA5}">
                      <a16:colId xmlns:a16="http://schemas.microsoft.com/office/drawing/2014/main" val="3070910496"/>
                    </a:ext>
                  </a:extLst>
                </a:gridCol>
                <a:gridCol w="800974">
                  <a:extLst>
                    <a:ext uri="{9D8B030D-6E8A-4147-A177-3AD203B41FA5}">
                      <a16:colId xmlns:a16="http://schemas.microsoft.com/office/drawing/2014/main" val="2545557520"/>
                    </a:ext>
                  </a:extLst>
                </a:gridCol>
                <a:gridCol w="4893930">
                  <a:extLst>
                    <a:ext uri="{9D8B030D-6E8A-4147-A177-3AD203B41FA5}">
                      <a16:colId xmlns:a16="http://schemas.microsoft.com/office/drawing/2014/main" val="2875049824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2692143860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1932383047"/>
                    </a:ext>
                  </a:extLst>
                </a:gridCol>
              </a:tblGrid>
              <a:tr h="25078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전상품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다빈치 및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레보아이로봇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갑상선암제외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056571"/>
                  </a:ext>
                </a:extLst>
              </a:tr>
              <a:tr h="25078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다빈치 및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레보아이로봇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갑상선암포함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092497"/>
                  </a:ext>
                </a:extLst>
              </a:tr>
              <a:tr h="25078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더건강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3.6.5, 3.10.5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항암약물치료비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1.5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914721"/>
                  </a:ext>
                </a:extLst>
              </a:tr>
              <a:tr h="25078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항암방사선치료비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5263223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22035638-3DF9-60CC-4BEB-05E4B42CA7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526789"/>
              </p:ext>
            </p:extLst>
          </p:nvPr>
        </p:nvGraphicFramePr>
        <p:xfrm>
          <a:off x="915292" y="5464839"/>
          <a:ext cx="10308319" cy="8857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2751">
                  <a:extLst>
                    <a:ext uri="{9D8B030D-6E8A-4147-A177-3AD203B41FA5}">
                      <a16:colId xmlns:a16="http://schemas.microsoft.com/office/drawing/2014/main" val="4243446450"/>
                    </a:ext>
                  </a:extLst>
                </a:gridCol>
                <a:gridCol w="4893930">
                  <a:extLst>
                    <a:ext uri="{9D8B030D-6E8A-4147-A177-3AD203B41FA5}">
                      <a16:colId xmlns:a16="http://schemas.microsoft.com/office/drawing/2014/main" val="2147156291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3778878439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2406439034"/>
                    </a:ext>
                  </a:extLst>
                </a:gridCol>
              </a:tblGrid>
              <a:tr h="24280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673234"/>
                  </a:ext>
                </a:extLst>
              </a:tr>
              <a:tr h="2700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업계누적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 </a:t>
                      </a:r>
                      <a:r>
                        <a:rPr lang="ko-KR" altLang="en-US" sz="140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r>
                        <a:rPr lang="ko-KR" altLang="en-US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/</a:t>
                      </a:r>
                      <a:r>
                        <a:rPr lang="en-US" altLang="ko-KR" sz="14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400" baseline="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</a:t>
                      </a:r>
                      <a:r>
                        <a:rPr lang="ko-KR" altLang="en-US" sz="14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 </a:t>
                      </a:r>
                      <a:r>
                        <a:rPr lang="ko-KR" altLang="en-US" sz="1400" baseline="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미운영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                        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706173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장기요양등급진단비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등급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1.5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61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이상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393850"/>
                  </a:ext>
                </a:extLst>
              </a:tr>
            </a:tbl>
          </a:graphicData>
        </a:graphic>
      </p:graphicFrame>
      <p:grpSp>
        <p:nvGrpSpPr>
          <p:cNvPr id="21" name="그룹 20">
            <a:extLst>
              <a:ext uri="{FF2B5EF4-FFF2-40B4-BE49-F238E27FC236}">
                <a16:creationId xmlns:a16="http://schemas.microsoft.com/office/drawing/2014/main" id="{4FB1764D-ADD3-AEFF-4B06-AEACFD2E1A99}"/>
              </a:ext>
            </a:extLst>
          </p:cNvPr>
          <p:cNvGrpSpPr/>
          <p:nvPr/>
        </p:nvGrpSpPr>
        <p:grpSpPr>
          <a:xfrm>
            <a:off x="11016890" y="5340798"/>
            <a:ext cx="926605" cy="620989"/>
            <a:chOff x="10883541" y="1189458"/>
            <a:chExt cx="926605" cy="620989"/>
          </a:xfrm>
        </p:grpSpPr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2C55EF6B-FEF4-6F74-DA69-EA4229753BEC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C3BF9D4-8896-7800-DF33-00E6560B0213}"/>
                </a:ext>
              </a:extLst>
            </p:cNvPr>
            <p:cNvSpPr txBox="1"/>
            <p:nvPr/>
          </p:nvSpPr>
          <p:spPr>
            <a:xfrm>
              <a:off x="10883541" y="1223723"/>
              <a:ext cx="9266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누적 </a:t>
              </a:r>
              <a:endParaRPr lang="en-US" altLang="ko-KR" sz="16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16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신설</a:t>
              </a: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707931" y="5752815"/>
            <a:ext cx="1023881" cy="187351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708809" y="5719532"/>
            <a:ext cx="16417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err="1" smtClean="0">
                <a:solidFill>
                  <a:schemeClr val="bg1"/>
                </a:solidFill>
              </a:rPr>
              <a:t>반영시점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/>
                </a:solidFill>
              </a:rPr>
              <a:t>검토중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30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갑상선암</a:t>
            </a:r>
            <a:r>
              <a:rPr lang="ko-KR" altLang="en-US" dirty="0" smtClean="0"/>
              <a:t> 수술 </a:t>
            </a:r>
            <a:r>
              <a:rPr lang="ko-KR" altLang="en-US" dirty="0"/>
              <a:t>시 납입면제 </a:t>
            </a:r>
            <a:r>
              <a:rPr lang="en-US" altLang="ko-KR" dirty="0"/>
              <a:t>+ </a:t>
            </a:r>
            <a:r>
              <a:rPr lang="ko-KR" altLang="en-US" dirty="0" err="1"/>
              <a:t>납입지원</a:t>
            </a:r>
            <a:r>
              <a:rPr lang="en-US" altLang="ko-KR" dirty="0"/>
              <a:t>! </a:t>
            </a:r>
            <a:r>
              <a:rPr lang="ko-KR" altLang="en-US" dirty="0" smtClean="0">
                <a:solidFill>
                  <a:srgbClr val="EF2065"/>
                </a:solidFill>
              </a:rPr>
              <a:t>암 </a:t>
            </a:r>
            <a:r>
              <a:rPr lang="ko-KR" altLang="en-US" dirty="0" err="1">
                <a:solidFill>
                  <a:srgbClr val="EF2065"/>
                </a:solidFill>
              </a:rPr>
              <a:t>추천플랜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806DB8-C7FB-B82A-2E30-D821A98494D6}"/>
              </a:ext>
            </a:extLst>
          </p:cNvPr>
          <p:cNvSpPr txBox="1"/>
          <p:nvPr/>
        </p:nvSpPr>
        <p:spPr>
          <a:xfrm>
            <a:off x="456127" y="6124043"/>
            <a:ext cx="5678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년건강고지형ㅣ상해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급ㅣ상해후유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80% 1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백만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상해사망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천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납면대상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납입지원보장 포함 산출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A944029-FB2C-1A30-2E06-EAD0C182E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506609"/>
              </p:ext>
            </p:extLst>
          </p:nvPr>
        </p:nvGraphicFramePr>
        <p:xfrm>
          <a:off x="463285" y="1841114"/>
          <a:ext cx="5623597" cy="28602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7723">
                  <a:extLst>
                    <a:ext uri="{9D8B030D-6E8A-4147-A177-3AD203B41FA5}">
                      <a16:colId xmlns:a16="http://schemas.microsoft.com/office/drawing/2014/main" val="2707377255"/>
                    </a:ext>
                  </a:extLst>
                </a:gridCol>
                <a:gridCol w="3164089">
                  <a:extLst>
                    <a:ext uri="{9D8B030D-6E8A-4147-A177-3AD203B41FA5}">
                      <a16:colId xmlns:a16="http://schemas.microsoft.com/office/drawing/2014/main" val="4211416793"/>
                    </a:ext>
                  </a:extLst>
                </a:gridCol>
                <a:gridCol w="1671785">
                  <a:extLst>
                    <a:ext uri="{9D8B030D-6E8A-4147-A177-3AD203B41FA5}">
                      <a16:colId xmlns:a16="http://schemas.microsoft.com/office/drawing/2014/main" val="1904793458"/>
                    </a:ext>
                  </a:extLst>
                </a:gridCol>
              </a:tblGrid>
              <a:tr h="297463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가입 담보 </a:t>
                      </a:r>
                      <a:r>
                        <a:rPr lang="en-US" altLang="ko-KR" sz="1400" dirty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만원</a:t>
                      </a:r>
                      <a:r>
                        <a:rPr lang="en-US" altLang="ko-KR" sz="1400" dirty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795438"/>
                  </a:ext>
                </a:extLst>
              </a:tr>
              <a:tr h="512561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암 담보</a:t>
                      </a:r>
                      <a:endParaRPr lang="en-US" altLang="ko-KR" sz="16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상급종합병원 </a:t>
                      </a:r>
                      <a:r>
                        <a:rPr kumimoji="0" lang="ko-KR" alt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암주치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유사암제외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58853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2,000</a:t>
                      </a: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937379"/>
                  </a:ext>
                </a:extLst>
              </a:tr>
              <a:tr h="5125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상급종합병원 </a:t>
                      </a:r>
                      <a:r>
                        <a:rPr kumimoji="0" lang="ko-KR" alt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암주치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유사암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58853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600</a:t>
                      </a: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423142"/>
                  </a:ext>
                </a:extLst>
              </a:tr>
              <a:tr h="512561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6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비급여 </a:t>
                      </a:r>
                      <a:r>
                        <a:rPr kumimoji="0" lang="ko-KR" alt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암주치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58853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3,000</a:t>
                      </a: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801211"/>
                  </a:ext>
                </a:extLst>
              </a:tr>
              <a:tr h="5125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플래티넘 건강 리셋 </a:t>
                      </a:r>
                      <a:r>
                        <a:rPr kumimoji="0" lang="ko-KR" alt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월렛</a:t>
                      </a:r>
                      <a:r>
                        <a:rPr kumimoji="0" lang="en-US" altLang="ko-K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Ⅱ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58853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억</a:t>
                      </a: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439981"/>
                  </a:ext>
                </a:extLst>
              </a:tr>
              <a:tr h="5125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보험료 </a:t>
                      </a:r>
                      <a:r>
                        <a:rPr kumimoji="0" lang="ko-KR" alt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납입지원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유사암진단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58853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포함</a:t>
                      </a:r>
                    </a:p>
                  </a:txBody>
                  <a:tcPr marL="3177" marR="3177" marT="3177" marB="317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338221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12BD592E-97AE-5DAA-494D-28E789600FE0}"/>
              </a:ext>
            </a:extLst>
          </p:cNvPr>
          <p:cNvSpPr/>
          <p:nvPr/>
        </p:nvSpPr>
        <p:spPr>
          <a:xfrm>
            <a:off x="1017038" y="5777657"/>
            <a:ext cx="5069844" cy="2321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E739EC-BE7F-504E-6006-B0030D8249F3}"/>
              </a:ext>
            </a:extLst>
          </p:cNvPr>
          <p:cNvSpPr txBox="1"/>
          <p:nvPr/>
        </p:nvSpPr>
        <p:spPr>
          <a:xfrm>
            <a:off x="1835256" y="5083019"/>
            <a:ext cx="4180952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납입면제와</a:t>
            </a:r>
            <a:r>
              <a:rPr lang="ko-KR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납입지원으로 더 든든하게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</a:p>
          <a:p>
            <a:pPr algn="ctr">
              <a:lnSpc>
                <a:spcPct val="120000"/>
              </a:lnSpc>
            </a:pPr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40</a:t>
            </a:r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세 남성 </a:t>
            </a:r>
            <a:r>
              <a:rPr lang="ko-KR" altLang="en-US" sz="3200" dirty="0">
                <a:solidFill>
                  <a:srgbClr val="EF2065"/>
                </a:solidFill>
              </a:rPr>
              <a:t>보험료 미정</a:t>
            </a:r>
            <a:endParaRPr lang="ko-KR" altLang="en-US" sz="2000" dirty="0">
              <a:solidFill>
                <a:srgbClr val="EF2065"/>
              </a:solidFill>
            </a:endParaRPr>
          </a:p>
        </p:txBody>
      </p:sp>
      <p:sp>
        <p:nvSpPr>
          <p:cNvPr id="9" name="모서리가 둥근 직사각형 9">
            <a:extLst>
              <a:ext uri="{FF2B5EF4-FFF2-40B4-BE49-F238E27FC236}">
                <a16:creationId xmlns:a16="http://schemas.microsoft.com/office/drawing/2014/main" id="{1DFFAA3F-110A-B877-A634-A3E83EE6777E}"/>
              </a:ext>
            </a:extLst>
          </p:cNvPr>
          <p:cNvSpPr/>
          <p:nvPr/>
        </p:nvSpPr>
        <p:spPr>
          <a:xfrm>
            <a:off x="6462218" y="2298286"/>
            <a:ext cx="2243796" cy="89267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10">
            <a:extLst>
              <a:ext uri="{FF2B5EF4-FFF2-40B4-BE49-F238E27FC236}">
                <a16:creationId xmlns:a16="http://schemas.microsoft.com/office/drawing/2014/main" id="{446A5E17-CA18-11F8-A27C-6DCC156CB017}"/>
              </a:ext>
            </a:extLst>
          </p:cNvPr>
          <p:cNvSpPr/>
          <p:nvPr/>
        </p:nvSpPr>
        <p:spPr>
          <a:xfrm>
            <a:off x="6462218" y="3243589"/>
            <a:ext cx="2243796" cy="3017428"/>
          </a:xfrm>
          <a:prstGeom prst="roundRect">
            <a:avLst>
              <a:gd name="adj" fmla="val 506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0EC3C7-2D29-560E-0A4F-5D6290A49E93}"/>
              </a:ext>
            </a:extLst>
          </p:cNvPr>
          <p:cNvSpPr txBox="1"/>
          <p:nvPr/>
        </p:nvSpPr>
        <p:spPr>
          <a:xfrm>
            <a:off x="6840965" y="2627781"/>
            <a:ext cx="1486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</a:rPr>
              <a:t>갑상선암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EE8BE7-07CD-43F0-402D-11BB7E2A5A30}"/>
              </a:ext>
            </a:extLst>
          </p:cNvPr>
          <p:cNvSpPr txBox="1"/>
          <p:nvPr/>
        </p:nvSpPr>
        <p:spPr>
          <a:xfrm>
            <a:off x="6493687" y="2363373"/>
            <a:ext cx="2117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</a:rPr>
              <a:t>로봇수술 치료</a:t>
            </a: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3ECA02C9-57A9-C0FD-0C12-883250B2CD2E}"/>
              </a:ext>
            </a:extLst>
          </p:cNvPr>
          <p:cNvCxnSpPr/>
          <p:nvPr/>
        </p:nvCxnSpPr>
        <p:spPr>
          <a:xfrm>
            <a:off x="6528886" y="3789399"/>
            <a:ext cx="208153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21">
            <a:extLst>
              <a:ext uri="{FF2B5EF4-FFF2-40B4-BE49-F238E27FC236}">
                <a16:creationId xmlns:a16="http://schemas.microsoft.com/office/drawing/2014/main" id="{FC35C602-5FFB-8F49-6E36-D4A2054C95EF}"/>
              </a:ext>
            </a:extLst>
          </p:cNvPr>
          <p:cNvSpPr/>
          <p:nvPr/>
        </p:nvSpPr>
        <p:spPr>
          <a:xfrm>
            <a:off x="9092876" y="2298286"/>
            <a:ext cx="2243796" cy="89267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22">
            <a:extLst>
              <a:ext uri="{FF2B5EF4-FFF2-40B4-BE49-F238E27FC236}">
                <a16:creationId xmlns:a16="http://schemas.microsoft.com/office/drawing/2014/main" id="{AD7FDC7F-F2E8-667E-F33E-12A3DF79DB20}"/>
              </a:ext>
            </a:extLst>
          </p:cNvPr>
          <p:cNvSpPr/>
          <p:nvPr/>
        </p:nvSpPr>
        <p:spPr>
          <a:xfrm>
            <a:off x="9092876" y="3243589"/>
            <a:ext cx="2243796" cy="3017428"/>
          </a:xfrm>
          <a:prstGeom prst="roundRect">
            <a:avLst>
              <a:gd name="adj" fmla="val 506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681F59-7218-1D89-3D32-7D33728669B7}"/>
              </a:ext>
            </a:extLst>
          </p:cNvPr>
          <p:cNvSpPr txBox="1"/>
          <p:nvPr/>
        </p:nvSpPr>
        <p:spPr>
          <a:xfrm>
            <a:off x="9797033" y="2627781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</a:rPr>
              <a:t>폐암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66DCB1-2D22-23A6-79CD-E6EFAFABC9BE}"/>
              </a:ext>
            </a:extLst>
          </p:cNvPr>
          <p:cNvSpPr txBox="1"/>
          <p:nvPr/>
        </p:nvSpPr>
        <p:spPr>
          <a:xfrm>
            <a:off x="9009805" y="2399595"/>
            <a:ext cx="24587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>
                <a:solidFill>
                  <a:schemeClr val="bg1"/>
                </a:solidFill>
              </a:rPr>
              <a:t>로봇수술</a:t>
            </a:r>
            <a:r>
              <a:rPr lang="en-US" altLang="ko-KR" sz="1050" dirty="0">
                <a:solidFill>
                  <a:schemeClr val="bg1"/>
                </a:solidFill>
              </a:rPr>
              <a:t>+</a:t>
            </a:r>
            <a:r>
              <a:rPr lang="ko-KR" altLang="en-US" sz="1050" dirty="0">
                <a:solidFill>
                  <a:schemeClr val="bg1"/>
                </a:solidFill>
              </a:rPr>
              <a:t>중환자실</a:t>
            </a:r>
            <a:r>
              <a:rPr lang="en-US" altLang="ko-KR" sz="1050" dirty="0">
                <a:solidFill>
                  <a:schemeClr val="bg1"/>
                </a:solidFill>
              </a:rPr>
              <a:t>+</a:t>
            </a:r>
            <a:r>
              <a:rPr lang="ko-KR" altLang="en-US" sz="1050" dirty="0">
                <a:solidFill>
                  <a:schemeClr val="bg1"/>
                </a:solidFill>
              </a:rPr>
              <a:t>항암약물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696179-C2D6-6296-7028-42EC1EF1C5CD}"/>
              </a:ext>
            </a:extLst>
          </p:cNvPr>
          <p:cNvSpPr txBox="1"/>
          <p:nvPr/>
        </p:nvSpPr>
        <p:spPr>
          <a:xfrm>
            <a:off x="7445829" y="3857955"/>
            <a:ext cx="1291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dirty="0" smtClean="0"/>
              <a:t>3,000</a:t>
            </a:r>
            <a:r>
              <a:rPr lang="ko-KR" altLang="en-US" sz="1400" dirty="0"/>
              <a:t>만 </a:t>
            </a: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A7CB00AB-BA8C-817C-D054-9DC5E340FFC5}"/>
              </a:ext>
            </a:extLst>
          </p:cNvPr>
          <p:cNvCxnSpPr/>
          <p:nvPr/>
        </p:nvCxnSpPr>
        <p:spPr>
          <a:xfrm>
            <a:off x="6493687" y="4760760"/>
            <a:ext cx="208153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1DB1E8-BEEF-3FB0-357D-CA776D44D33B}"/>
              </a:ext>
            </a:extLst>
          </p:cNvPr>
          <p:cNvSpPr txBox="1"/>
          <p:nvPr/>
        </p:nvSpPr>
        <p:spPr>
          <a:xfrm>
            <a:off x="6521641" y="5198861"/>
            <a:ext cx="24737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예시</a:t>
            </a:r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</a:p>
          <a:p>
            <a:r>
              <a:rPr lang="ko-KR" altLang="en-US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월보험료 </a:t>
            </a:r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 </a:t>
            </a:r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x </a:t>
            </a:r>
            <a:r>
              <a:rPr lang="ko-KR" altLang="en-US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남은 납입 기간</a:t>
            </a:r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(10</a:t>
            </a:r>
            <a:r>
              <a:rPr lang="ko-KR" altLang="en-US" sz="8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년기준</a:t>
            </a:r>
            <a:r>
              <a:rPr lang="en-US" altLang="ko-KR" sz="8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E6DC6AB-B7EB-9AF8-ECD7-658BBD58CBE3}"/>
              </a:ext>
            </a:extLst>
          </p:cNvPr>
          <p:cNvSpPr txBox="1"/>
          <p:nvPr/>
        </p:nvSpPr>
        <p:spPr>
          <a:xfrm>
            <a:off x="6500960" y="5597215"/>
            <a:ext cx="2110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solidFill>
                  <a:srgbClr val="EF2065"/>
                </a:solidFill>
              </a:rPr>
              <a:t>5,250</a:t>
            </a:r>
            <a:r>
              <a:rPr lang="ko-KR" altLang="en-US" sz="3200" dirty="0">
                <a:solidFill>
                  <a:srgbClr val="EF2065"/>
                </a:solidFill>
              </a:rPr>
              <a:t>만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75C3340E-7342-0F20-3D35-A4085B8163E6}"/>
              </a:ext>
            </a:extLst>
          </p:cNvPr>
          <p:cNvCxnSpPr/>
          <p:nvPr/>
        </p:nvCxnSpPr>
        <p:spPr>
          <a:xfrm>
            <a:off x="9197380" y="4661668"/>
            <a:ext cx="208153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18B82E1-D999-272C-C218-49A28F7F99C1}"/>
              </a:ext>
            </a:extLst>
          </p:cNvPr>
          <p:cNvCxnSpPr/>
          <p:nvPr/>
        </p:nvCxnSpPr>
        <p:spPr>
          <a:xfrm>
            <a:off x="9157654" y="5415048"/>
            <a:ext cx="208153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F243472-9D0E-2591-B6E1-AA4C86340E6E}"/>
              </a:ext>
            </a:extLst>
          </p:cNvPr>
          <p:cNvSpPr txBox="1"/>
          <p:nvPr/>
        </p:nvSpPr>
        <p:spPr>
          <a:xfrm>
            <a:off x="8933208" y="5535930"/>
            <a:ext cx="2594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solidFill>
                  <a:srgbClr val="EF2065"/>
                </a:solidFill>
              </a:rPr>
              <a:t>1</a:t>
            </a:r>
            <a:r>
              <a:rPr lang="ko-KR" altLang="en-US" sz="3200" dirty="0" smtClean="0">
                <a:solidFill>
                  <a:srgbClr val="EF2065"/>
                </a:solidFill>
              </a:rPr>
              <a:t>억 </a:t>
            </a:r>
            <a:r>
              <a:rPr lang="en-US" altLang="ko-KR" sz="3200" dirty="0" smtClean="0">
                <a:solidFill>
                  <a:srgbClr val="EF2065"/>
                </a:solidFill>
              </a:rPr>
              <a:t>5,050</a:t>
            </a:r>
            <a:r>
              <a:rPr lang="ko-KR" altLang="en-US" sz="3200" dirty="0">
                <a:solidFill>
                  <a:srgbClr val="EF2065"/>
                </a:solidFill>
              </a:rPr>
              <a:t>만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1507EAE2-BEAA-D6AB-2F4C-08CC429250B9}"/>
              </a:ext>
            </a:extLst>
          </p:cNvPr>
          <p:cNvCxnSpPr/>
          <p:nvPr/>
        </p:nvCxnSpPr>
        <p:spPr>
          <a:xfrm>
            <a:off x="6575630" y="5577138"/>
            <a:ext cx="208153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갈매기형 수장 82">
            <a:extLst>
              <a:ext uri="{FF2B5EF4-FFF2-40B4-BE49-F238E27FC236}">
                <a16:creationId xmlns:a16="http://schemas.microsoft.com/office/drawing/2014/main" id="{BA39D4E5-6F84-94ED-76CB-3D08F2BAB92A}"/>
              </a:ext>
            </a:extLst>
          </p:cNvPr>
          <p:cNvSpPr/>
          <p:nvPr/>
        </p:nvSpPr>
        <p:spPr>
          <a:xfrm>
            <a:off x="6493689" y="1841957"/>
            <a:ext cx="4873298" cy="373317"/>
          </a:xfrm>
          <a:prstGeom prst="chevron">
            <a:avLst/>
          </a:prstGeom>
          <a:solidFill>
            <a:srgbClr val="341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673E446-06D8-21A4-37A4-10E75BFC3094}"/>
              </a:ext>
            </a:extLst>
          </p:cNvPr>
          <p:cNvSpPr txBox="1"/>
          <p:nvPr/>
        </p:nvSpPr>
        <p:spPr>
          <a:xfrm>
            <a:off x="8737705" y="1858013"/>
            <a:ext cx="2521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err="1">
                <a:solidFill>
                  <a:schemeClr val="bg1"/>
                </a:solidFill>
              </a:rPr>
              <a:t>납입면제로</a:t>
            </a:r>
            <a:r>
              <a:rPr lang="ko-KR" altLang="en-US" sz="1600" dirty="0">
                <a:solidFill>
                  <a:schemeClr val="bg1"/>
                </a:solidFill>
              </a:rPr>
              <a:t> </a:t>
            </a:r>
            <a:r>
              <a:rPr lang="ko-KR" altLang="en-US" sz="1600" dirty="0" smtClean="0">
                <a:solidFill>
                  <a:schemeClr val="bg1"/>
                </a:solidFill>
              </a:rPr>
              <a:t>보장만 받으세요</a:t>
            </a:r>
            <a:endParaRPr lang="ko-KR" altLang="en-US" sz="1600" dirty="0">
              <a:solidFill>
                <a:srgbClr val="FFFF00"/>
              </a:solidFill>
            </a:endParaRP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18CEA3FE-1275-161C-9125-F9532091E2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944"/>
          <a:stretch/>
        </p:blipFill>
        <p:spPr>
          <a:xfrm>
            <a:off x="513478" y="4700489"/>
            <a:ext cx="1371470" cy="141938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7659203" y="4344024"/>
            <a:ext cx="1078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/>
              <a:t>1,050</a:t>
            </a:r>
            <a:r>
              <a:rPr lang="ko-KR" altLang="en-US" sz="1400" dirty="0"/>
              <a:t>만</a:t>
            </a:r>
            <a:endParaRPr lang="ko-KR" altLang="en-US" sz="1200" dirty="0"/>
          </a:p>
        </p:txBody>
      </p: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217B3403-FBFD-2119-EE6B-52ECA58BF031}"/>
              </a:ext>
            </a:extLst>
          </p:cNvPr>
          <p:cNvCxnSpPr/>
          <p:nvPr/>
        </p:nvCxnSpPr>
        <p:spPr>
          <a:xfrm>
            <a:off x="6546709" y="4300419"/>
            <a:ext cx="208153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EBC573DF-7F9D-400A-2375-DC7392F86050}"/>
              </a:ext>
            </a:extLst>
          </p:cNvPr>
          <p:cNvCxnSpPr/>
          <p:nvPr/>
        </p:nvCxnSpPr>
        <p:spPr>
          <a:xfrm>
            <a:off x="9166090" y="4080687"/>
            <a:ext cx="208153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86458" y="690245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5571775" y="4333441"/>
            <a:ext cx="20815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/>
              <a:t>플래티넘</a:t>
            </a:r>
            <a:endParaRPr lang="en-US" altLang="ko-KR" sz="1400" dirty="0" smtClean="0"/>
          </a:p>
          <a:p>
            <a:pPr algn="r"/>
            <a:r>
              <a:rPr lang="ko-KR" altLang="en-US" sz="700" dirty="0" smtClean="0"/>
              <a:t>수술</a:t>
            </a:r>
            <a:r>
              <a:rPr lang="en-US" altLang="ko-KR" sz="700" dirty="0" smtClean="0"/>
              <a:t>1</a:t>
            </a:r>
            <a:r>
              <a:rPr lang="ko-KR" altLang="en-US" sz="700" dirty="0" smtClean="0"/>
              <a:t>천</a:t>
            </a:r>
            <a:r>
              <a:rPr lang="en-US" altLang="ko-KR" sz="700" dirty="0" smtClean="0"/>
              <a:t>+</a:t>
            </a:r>
            <a:r>
              <a:rPr lang="ko-KR" altLang="en-US" sz="700" dirty="0" smtClean="0"/>
              <a:t>상급종합수술</a:t>
            </a:r>
            <a:r>
              <a:rPr lang="en-US" altLang="ko-KR" sz="700" dirty="0" smtClean="0"/>
              <a:t>50</a:t>
            </a:r>
            <a:r>
              <a:rPr lang="ko-KR" altLang="en-US" sz="700" dirty="0" smtClean="0"/>
              <a:t>만</a:t>
            </a:r>
            <a:endParaRPr lang="ko-KR" altLang="en-US" sz="6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10270886" y="4843623"/>
            <a:ext cx="1078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/>
              <a:t>7</a:t>
            </a:r>
            <a:r>
              <a:rPr lang="en-US" altLang="ko-KR" sz="2000" dirty="0" smtClean="0"/>
              <a:t>,050</a:t>
            </a:r>
            <a:r>
              <a:rPr lang="ko-KR" altLang="en-US" sz="1400" dirty="0"/>
              <a:t>만</a:t>
            </a:r>
            <a:endParaRPr lang="ko-KR" altLang="en-US" sz="12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8238283" y="4775963"/>
            <a:ext cx="2081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/>
              <a:t>플래티넘</a:t>
            </a:r>
            <a:endParaRPr lang="en-US" altLang="ko-KR" sz="1400" dirty="0" smtClean="0"/>
          </a:p>
          <a:p>
            <a:pPr algn="r"/>
            <a:r>
              <a:rPr lang="ko-KR" altLang="en-US" sz="700" dirty="0" smtClean="0"/>
              <a:t>수술</a:t>
            </a:r>
            <a:r>
              <a:rPr lang="en-US" altLang="ko-KR" sz="700" dirty="0" smtClean="0"/>
              <a:t>1</a:t>
            </a:r>
            <a:r>
              <a:rPr lang="ko-KR" altLang="en-US" sz="700" dirty="0" smtClean="0"/>
              <a:t>천</a:t>
            </a:r>
            <a:r>
              <a:rPr lang="en-US" altLang="ko-KR" sz="700" dirty="0" smtClean="0"/>
              <a:t>+</a:t>
            </a:r>
            <a:r>
              <a:rPr lang="ko-KR" altLang="en-US" sz="700" dirty="0" smtClean="0"/>
              <a:t>중환자</a:t>
            </a:r>
            <a:r>
              <a:rPr lang="en-US" altLang="ko-KR" sz="700" dirty="0" smtClean="0"/>
              <a:t>1</a:t>
            </a:r>
            <a:r>
              <a:rPr lang="ko-KR" altLang="en-US" sz="700" dirty="0" smtClean="0"/>
              <a:t>천</a:t>
            </a:r>
            <a:r>
              <a:rPr lang="en-US" altLang="ko-KR" sz="700" dirty="0" smtClean="0"/>
              <a:t>+</a:t>
            </a:r>
            <a:r>
              <a:rPr lang="ko-KR" altLang="en-US" sz="700" dirty="0" smtClean="0"/>
              <a:t>약물</a:t>
            </a:r>
            <a:r>
              <a:rPr lang="en-US" altLang="ko-KR" sz="700" dirty="0" smtClean="0"/>
              <a:t>5</a:t>
            </a:r>
            <a:r>
              <a:rPr lang="ko-KR" altLang="en-US" sz="700" dirty="0" smtClean="0"/>
              <a:t>천</a:t>
            </a:r>
            <a:endParaRPr lang="en-US" altLang="ko-KR" sz="700" dirty="0" smtClean="0"/>
          </a:p>
          <a:p>
            <a:pPr algn="r"/>
            <a:r>
              <a:rPr lang="ko-KR" altLang="en-US" sz="700" dirty="0" smtClean="0"/>
              <a:t>상급종합수술</a:t>
            </a:r>
            <a:r>
              <a:rPr lang="en-US" altLang="ko-KR" sz="700" dirty="0" smtClean="0"/>
              <a:t>50</a:t>
            </a:r>
            <a:r>
              <a:rPr lang="ko-KR" altLang="en-US" sz="700" dirty="0" smtClean="0"/>
              <a:t>만</a:t>
            </a:r>
            <a:endParaRPr lang="ko-KR" altLang="en-US" sz="6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10270886" y="3527592"/>
            <a:ext cx="1078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/>
              <a:t>5,000</a:t>
            </a:r>
            <a:r>
              <a:rPr lang="ko-KR" altLang="en-US" sz="1400" dirty="0"/>
              <a:t>만</a:t>
            </a:r>
            <a:endParaRPr lang="ko-KR" altLang="en-US"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8238283" y="3388681"/>
            <a:ext cx="20815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err="1" smtClean="0"/>
              <a:t>상급종합</a:t>
            </a:r>
            <a:endParaRPr lang="en-US" altLang="ko-KR" sz="1400" dirty="0" smtClean="0"/>
          </a:p>
          <a:p>
            <a:pPr algn="r"/>
            <a:r>
              <a:rPr lang="ko-KR" altLang="en-US" sz="1400" dirty="0" smtClean="0"/>
              <a:t>암주요치료비</a:t>
            </a:r>
            <a:endParaRPr lang="en-US" altLang="ko-KR" sz="1400" dirty="0" smtClean="0"/>
          </a:p>
          <a:p>
            <a:pPr algn="r"/>
            <a:r>
              <a:rPr lang="ko-KR" altLang="en-US" sz="700" dirty="0" smtClean="0"/>
              <a:t>수술</a:t>
            </a:r>
            <a:r>
              <a:rPr lang="en-US" altLang="ko-KR" sz="700" dirty="0" smtClean="0"/>
              <a:t>2</a:t>
            </a:r>
            <a:r>
              <a:rPr lang="ko-KR" altLang="en-US" sz="700" dirty="0" smtClean="0"/>
              <a:t>천</a:t>
            </a:r>
            <a:r>
              <a:rPr lang="en-US" altLang="ko-KR" sz="700" dirty="0" smtClean="0"/>
              <a:t>+</a:t>
            </a:r>
            <a:r>
              <a:rPr lang="ko-KR" altLang="en-US" sz="700" dirty="0" smtClean="0"/>
              <a:t>중환자</a:t>
            </a:r>
            <a:r>
              <a:rPr lang="en-US" altLang="ko-KR" sz="700" dirty="0" smtClean="0"/>
              <a:t>1</a:t>
            </a:r>
            <a:r>
              <a:rPr lang="ko-KR" altLang="en-US" sz="700" dirty="0" smtClean="0"/>
              <a:t>천</a:t>
            </a:r>
            <a:r>
              <a:rPr lang="en-US" altLang="ko-KR" sz="700" dirty="0" smtClean="0"/>
              <a:t>+</a:t>
            </a:r>
            <a:r>
              <a:rPr lang="ko-KR" altLang="en-US" sz="700" dirty="0" smtClean="0"/>
              <a:t>약물</a:t>
            </a:r>
            <a:r>
              <a:rPr lang="en-US" altLang="ko-KR" sz="700" dirty="0" smtClean="0"/>
              <a:t>2</a:t>
            </a:r>
            <a:r>
              <a:rPr lang="ko-KR" altLang="en-US" sz="700" dirty="0" smtClean="0"/>
              <a:t>천</a:t>
            </a:r>
            <a:endParaRPr lang="en-US" altLang="ko-KR" sz="700" dirty="0" smtClean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7659203" y="3349463"/>
            <a:ext cx="1078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/>
              <a:t>600</a:t>
            </a:r>
            <a:r>
              <a:rPr lang="ko-KR" altLang="en-US" sz="1400" dirty="0"/>
              <a:t>만</a:t>
            </a:r>
            <a:endParaRPr lang="ko-KR" alt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5552086" y="3281804"/>
            <a:ext cx="2081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err="1" smtClean="0"/>
              <a:t>상급종합</a:t>
            </a:r>
            <a:endParaRPr lang="en-US" altLang="ko-KR" sz="1400" dirty="0" smtClean="0"/>
          </a:p>
          <a:p>
            <a:pPr algn="r"/>
            <a:r>
              <a:rPr lang="ko-KR" altLang="en-US" sz="1400" dirty="0" smtClean="0"/>
              <a:t>암주요치료비</a:t>
            </a:r>
            <a:endParaRPr lang="en-US" altLang="ko-KR" sz="700" dirty="0" smtClean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7659203" y="4869992"/>
            <a:ext cx="1078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/>
              <a:t>600</a:t>
            </a:r>
            <a:r>
              <a:rPr lang="ko-KR" altLang="en-US" sz="1400" dirty="0"/>
              <a:t>만</a:t>
            </a:r>
            <a:endParaRPr lang="ko-KR" altLang="en-US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0AF67DC-ED97-6E44-8965-496F7543FB5E}"/>
              </a:ext>
            </a:extLst>
          </p:cNvPr>
          <p:cNvSpPr txBox="1"/>
          <p:nvPr/>
        </p:nvSpPr>
        <p:spPr>
          <a:xfrm>
            <a:off x="5552086" y="4778583"/>
            <a:ext cx="2081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err="1" smtClean="0"/>
              <a:t>유사암</a:t>
            </a:r>
            <a:endParaRPr lang="en-US" altLang="ko-KR" sz="1400" dirty="0" smtClean="0"/>
          </a:p>
          <a:p>
            <a:pPr algn="r"/>
            <a:r>
              <a:rPr lang="ko-KR" altLang="en-US" sz="1400" dirty="0" err="1" smtClean="0"/>
              <a:t>납입지원</a:t>
            </a:r>
            <a:endParaRPr lang="en-US" altLang="ko-KR" sz="700" dirty="0" smtClean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F696179-C2D6-6296-7028-42EC1EF1C5CD}"/>
              </a:ext>
            </a:extLst>
          </p:cNvPr>
          <p:cNvSpPr txBox="1"/>
          <p:nvPr/>
        </p:nvSpPr>
        <p:spPr>
          <a:xfrm>
            <a:off x="5435462" y="3796123"/>
            <a:ext cx="2202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/>
              <a:t>비급여</a:t>
            </a:r>
            <a:endParaRPr lang="en-US" altLang="ko-KR" sz="1400" dirty="0" smtClean="0"/>
          </a:p>
          <a:p>
            <a:pPr algn="r"/>
            <a:r>
              <a:rPr lang="ko-KR" altLang="en-US" sz="1400" dirty="0" smtClean="0"/>
              <a:t>암주요치료비</a:t>
            </a:r>
            <a:endParaRPr lang="ko-KR" altLang="en-US" sz="14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F696179-C2D6-6296-7028-42EC1EF1C5CD}"/>
              </a:ext>
            </a:extLst>
          </p:cNvPr>
          <p:cNvSpPr txBox="1"/>
          <p:nvPr/>
        </p:nvSpPr>
        <p:spPr>
          <a:xfrm>
            <a:off x="10057512" y="4213057"/>
            <a:ext cx="1291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dirty="0" smtClean="0"/>
              <a:t>3,000</a:t>
            </a:r>
            <a:r>
              <a:rPr lang="ko-KR" altLang="en-US" sz="1400" dirty="0"/>
              <a:t>만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F696179-C2D6-6296-7028-42EC1EF1C5CD}"/>
              </a:ext>
            </a:extLst>
          </p:cNvPr>
          <p:cNvSpPr txBox="1"/>
          <p:nvPr/>
        </p:nvSpPr>
        <p:spPr>
          <a:xfrm>
            <a:off x="8047145" y="4151225"/>
            <a:ext cx="2202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/>
              <a:t>비급여</a:t>
            </a:r>
            <a:endParaRPr lang="en-US" altLang="ko-KR" sz="1400" dirty="0" smtClean="0"/>
          </a:p>
          <a:p>
            <a:pPr algn="r"/>
            <a:r>
              <a:rPr lang="ko-KR" altLang="en-US" sz="1400" dirty="0" smtClean="0"/>
              <a:t>암주요치료비</a:t>
            </a:r>
            <a:endParaRPr lang="ko-KR" altLang="en-US" sz="1400" dirty="0"/>
          </a:p>
        </p:txBody>
      </p:sp>
      <p:sp>
        <p:nvSpPr>
          <p:cNvPr id="4" name="오각형 3"/>
          <p:cNvSpPr/>
          <p:nvPr/>
        </p:nvSpPr>
        <p:spPr>
          <a:xfrm>
            <a:off x="6354147" y="3336771"/>
            <a:ext cx="486818" cy="168082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297216" y="3311466"/>
            <a:ext cx="6624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smtClean="0"/>
              <a:t>유사암</a:t>
            </a:r>
            <a:endParaRPr lang="ko-KR" altLang="en-US" sz="1050" dirty="0"/>
          </a:p>
        </p:txBody>
      </p:sp>
      <p:sp>
        <p:nvSpPr>
          <p:cNvPr id="23" name="직사각형 22"/>
          <p:cNvSpPr/>
          <p:nvPr/>
        </p:nvSpPr>
        <p:spPr>
          <a:xfrm>
            <a:off x="4051026" y="2192695"/>
            <a:ext cx="304831" cy="90506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4054103" y="2238888"/>
            <a:ext cx="281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치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료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별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 rot="21023994">
            <a:off x="6354147" y="2188088"/>
            <a:ext cx="605543" cy="25986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 rot="21069719">
            <a:off x="6240816" y="2197832"/>
            <a:ext cx="8261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smtClean="0">
                <a:solidFill>
                  <a:srgbClr val="262626"/>
                </a:solidFill>
              </a:rPr>
              <a:t>최초 진단</a:t>
            </a:r>
            <a:endParaRPr lang="ko-KR" altLang="en-US" sz="1050" dirty="0">
              <a:solidFill>
                <a:srgbClr val="262626"/>
              </a:solidFill>
            </a:endParaRPr>
          </a:p>
        </p:txBody>
      </p:sp>
      <p:sp>
        <p:nvSpPr>
          <p:cNvPr id="51" name="모서리가 둥근 직사각형 50"/>
          <p:cNvSpPr/>
          <p:nvPr/>
        </p:nvSpPr>
        <p:spPr>
          <a:xfrm rot="21023994">
            <a:off x="8960038" y="2188088"/>
            <a:ext cx="605543" cy="25986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/>
          <p:cNvSpPr txBox="1"/>
          <p:nvPr/>
        </p:nvSpPr>
        <p:spPr>
          <a:xfrm rot="21069719">
            <a:off x="8846707" y="2197832"/>
            <a:ext cx="8261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solidFill>
                  <a:srgbClr val="262626"/>
                </a:solidFill>
              </a:rPr>
              <a:t>2</a:t>
            </a:r>
            <a:r>
              <a:rPr lang="ko-KR" altLang="en-US" sz="1050" dirty="0" smtClean="0">
                <a:solidFill>
                  <a:srgbClr val="262626"/>
                </a:solidFill>
              </a:rPr>
              <a:t>차 </a:t>
            </a:r>
            <a:r>
              <a:rPr lang="ko-KR" altLang="en-US" sz="1050" dirty="0" err="1" smtClean="0">
                <a:solidFill>
                  <a:srgbClr val="262626"/>
                </a:solidFill>
              </a:rPr>
              <a:t>원발</a:t>
            </a:r>
            <a:endParaRPr lang="ko-KR" altLang="en-US" sz="1050" dirty="0">
              <a:solidFill>
                <a:srgbClr val="262626"/>
              </a:solidFill>
            </a:endParaRPr>
          </a:p>
        </p:txBody>
      </p:sp>
      <p:sp>
        <p:nvSpPr>
          <p:cNvPr id="53" name="톱니 모양의 오른쪽 화살표 75">
            <a:extLst>
              <a:ext uri="{FF2B5EF4-FFF2-40B4-BE49-F238E27FC236}">
                <a16:creationId xmlns:a16="http://schemas.microsoft.com/office/drawing/2014/main" id="{D1711630-E594-A11B-6C98-277B029034F3}"/>
              </a:ext>
            </a:extLst>
          </p:cNvPr>
          <p:cNvSpPr/>
          <p:nvPr/>
        </p:nvSpPr>
        <p:spPr>
          <a:xfrm>
            <a:off x="8707940" y="2628197"/>
            <a:ext cx="396464" cy="307777"/>
          </a:xfrm>
          <a:prstGeom prst="notchedRightArrow">
            <a:avLst>
              <a:gd name="adj1" fmla="val 30194"/>
              <a:gd name="adj2" fmla="val 6733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2F24640-7B4A-4BFF-BC60-CC91B703F2FD}"/>
              </a:ext>
            </a:extLst>
          </p:cNvPr>
          <p:cNvSpPr txBox="1"/>
          <p:nvPr/>
        </p:nvSpPr>
        <p:spPr>
          <a:xfrm>
            <a:off x="610433" y="6261017"/>
            <a:ext cx="25490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개정 전 보험료로 개정 후 일부 상이할 수 있음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.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8085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200" dirty="0" err="1" smtClean="0"/>
              <a:t>납면</a:t>
            </a:r>
            <a:r>
              <a:rPr lang="ko-KR" altLang="en-US" sz="3200" dirty="0" smtClean="0"/>
              <a:t> ② </a:t>
            </a:r>
            <a:r>
              <a:rPr lang="en-US" altLang="ko-KR" sz="3200" dirty="0" smtClean="0"/>
              <a:t>- </a:t>
            </a:r>
            <a:r>
              <a:rPr lang="ko-KR" altLang="en-US" sz="3200" dirty="0" smtClean="0"/>
              <a:t>순환계 </a:t>
            </a:r>
            <a:r>
              <a:rPr lang="ko-KR" altLang="en-US" sz="3200" dirty="0" err="1" smtClean="0"/>
              <a:t>주요치료</a:t>
            </a:r>
            <a:r>
              <a:rPr lang="ko-KR" altLang="en-US" sz="3200" dirty="0" smtClean="0"/>
              <a:t> 시 납입면제</a:t>
            </a:r>
            <a:r>
              <a:rPr lang="en-US" altLang="ko-KR" sz="3200" dirty="0" smtClean="0"/>
              <a:t>? </a:t>
            </a:r>
            <a:r>
              <a:rPr lang="ko-KR" altLang="en-US" sz="3200" dirty="0" smtClean="0"/>
              <a:t>뭐가 좋은 건데요</a:t>
            </a:r>
            <a:r>
              <a:rPr lang="en-US" altLang="ko-KR" sz="3200" dirty="0" smtClean="0"/>
              <a:t>?</a:t>
            </a:r>
            <a:endParaRPr lang="ko-KR" altLang="en-US" sz="32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986867" y="5657853"/>
            <a:ext cx="9624870" cy="17913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8535719" y="2241151"/>
            <a:ext cx="3076018" cy="2754750"/>
          </a:xfrm>
          <a:prstGeom prst="roundRect">
            <a:avLst>
              <a:gd name="adj" fmla="val 784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675782" y="2402407"/>
            <a:ext cx="2788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머리부터 발 끝까지 </a:t>
            </a:r>
            <a:endParaRPr lang="en-US" altLang="ko-KR" sz="2400" dirty="0" smtClean="0">
              <a:solidFill>
                <a:schemeClr val="accent4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온 몸을 지나는 혈관</a:t>
            </a:r>
            <a:r>
              <a:rPr lang="en-US" altLang="ko-KR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,</a:t>
            </a:r>
            <a:endParaRPr lang="ko-KR" altLang="en-US" sz="2400" dirty="0">
              <a:solidFill>
                <a:schemeClr val="accent4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578" y="1837000"/>
            <a:ext cx="2842241" cy="4263362"/>
          </a:xfrm>
          <a:prstGeom prst="rect">
            <a:avLst/>
          </a:prstGeom>
        </p:spPr>
      </p:pic>
      <p:sp>
        <p:nvSpPr>
          <p:cNvPr id="39" name="오른쪽 화살표 38"/>
          <p:cNvSpPr/>
          <p:nvPr/>
        </p:nvSpPr>
        <p:spPr>
          <a:xfrm>
            <a:off x="2086836" y="2095365"/>
            <a:ext cx="6226647" cy="467276"/>
          </a:xfrm>
          <a:prstGeom prst="right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평행 사변형 39"/>
          <p:cNvSpPr/>
          <p:nvPr/>
        </p:nvSpPr>
        <p:spPr>
          <a:xfrm>
            <a:off x="2410651" y="2114892"/>
            <a:ext cx="905132" cy="398807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86280" y="2148273"/>
            <a:ext cx="929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경증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1C8FDBA-5FDA-C1B3-901D-77923FAD4EC7}"/>
              </a:ext>
            </a:extLst>
          </p:cNvPr>
          <p:cNvSpPr txBox="1"/>
          <p:nvPr/>
        </p:nvSpPr>
        <p:spPr>
          <a:xfrm>
            <a:off x="2086836" y="4995901"/>
            <a:ext cx="874631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800" b="0" i="0" dirty="0" smtClean="0">
                <a:solidFill>
                  <a:srgbClr val="1E1E1E"/>
                </a:solidFill>
                <a:effectLst/>
                <a:latin typeface="+mn-ea"/>
              </a:rPr>
              <a:t>출처</a:t>
            </a:r>
            <a:r>
              <a:rPr lang="en-US" altLang="ko-KR" sz="800" dirty="0" smtClean="0">
                <a:solidFill>
                  <a:srgbClr val="1E1E1E"/>
                </a:solidFill>
                <a:latin typeface="+mn-ea"/>
              </a:rPr>
              <a:t> :</a:t>
            </a:r>
            <a:r>
              <a:rPr lang="en-US" altLang="ko-KR" sz="800" b="0" i="0" dirty="0" smtClean="0">
                <a:solidFill>
                  <a:srgbClr val="1E1E1E"/>
                </a:solidFill>
                <a:effectLst/>
                <a:latin typeface="+mn-ea"/>
              </a:rPr>
              <a:t> </a:t>
            </a:r>
            <a:r>
              <a:rPr lang="ko-KR" altLang="en-US" sz="800" b="0" i="0" dirty="0" smtClean="0">
                <a:solidFill>
                  <a:srgbClr val="222222"/>
                </a:solidFill>
                <a:effectLst/>
                <a:latin typeface="+mn-ea"/>
              </a:rPr>
              <a:t>국가건강검진데이터</a:t>
            </a:r>
            <a:r>
              <a:rPr lang="en-US" altLang="ko-KR" sz="800" b="0" i="0" dirty="0">
                <a:solidFill>
                  <a:srgbClr val="222222"/>
                </a:solidFill>
                <a:effectLst/>
                <a:latin typeface="+mn-ea"/>
              </a:rPr>
              <a:t>( 2009-2014)</a:t>
            </a:r>
            <a:r>
              <a:rPr lang="ko-KR" altLang="en-US" sz="800" b="0" i="0" dirty="0">
                <a:solidFill>
                  <a:srgbClr val="222222"/>
                </a:solidFill>
                <a:effectLst/>
                <a:latin typeface="+mn-ea"/>
              </a:rPr>
              <a:t>로 </a:t>
            </a:r>
            <a:r>
              <a:rPr lang="ko-KR" altLang="en-US" sz="800" b="0" i="0" dirty="0" err="1">
                <a:solidFill>
                  <a:srgbClr val="222222"/>
                </a:solidFill>
                <a:effectLst/>
                <a:latin typeface="+mn-ea"/>
              </a:rPr>
              <a:t>젊은층의</a:t>
            </a:r>
            <a:r>
              <a:rPr lang="ko-KR" altLang="en-US" sz="800" b="0" i="0" dirty="0">
                <a:solidFill>
                  <a:srgbClr val="222222"/>
                </a:solidFill>
                <a:effectLst/>
                <a:latin typeface="+mn-ea"/>
              </a:rPr>
              <a:t> </a:t>
            </a:r>
            <a:r>
              <a:rPr lang="ko-KR" altLang="en-US" sz="800" b="0" i="0" dirty="0" err="1">
                <a:solidFill>
                  <a:srgbClr val="222222"/>
                </a:solidFill>
                <a:effectLst/>
                <a:latin typeface="+mn-ea"/>
              </a:rPr>
              <a:t>고지혈증과</a:t>
            </a:r>
            <a:r>
              <a:rPr lang="ko-KR" altLang="en-US" sz="800" b="0" i="0" dirty="0">
                <a:solidFill>
                  <a:srgbClr val="222222"/>
                </a:solidFill>
                <a:effectLst/>
                <a:latin typeface="+mn-ea"/>
              </a:rPr>
              <a:t> 심근경색</a:t>
            </a:r>
            <a:r>
              <a:rPr lang="en-US" altLang="ko-KR" sz="800" b="0" i="0" dirty="0">
                <a:solidFill>
                  <a:srgbClr val="222222"/>
                </a:solidFill>
                <a:effectLst/>
                <a:latin typeface="+mn-ea"/>
              </a:rPr>
              <a:t>, </a:t>
            </a:r>
            <a:r>
              <a:rPr lang="ko-KR" altLang="en-US" sz="800" b="0" i="0" dirty="0">
                <a:solidFill>
                  <a:srgbClr val="222222"/>
                </a:solidFill>
                <a:effectLst/>
                <a:latin typeface="+mn-ea"/>
              </a:rPr>
              <a:t>사망 뇌졸중의 관련성</a:t>
            </a:r>
            <a:r>
              <a:rPr lang="en-US" altLang="ko-KR" sz="800" b="0" i="0" dirty="0">
                <a:solidFill>
                  <a:srgbClr val="222222"/>
                </a:solidFill>
                <a:effectLst/>
                <a:latin typeface="+mn-ea"/>
              </a:rPr>
              <a:t>, </a:t>
            </a:r>
            <a:r>
              <a:rPr lang="ko-KR" altLang="en-US" sz="800" dirty="0">
                <a:solidFill>
                  <a:srgbClr val="1E1E1E"/>
                </a:solidFill>
                <a:latin typeface="+mn-ea"/>
              </a:rPr>
              <a:t>유럽예방심장학</a:t>
            </a:r>
            <a:r>
              <a:rPr lang="en-US" altLang="ko-KR" sz="800" dirty="0">
                <a:solidFill>
                  <a:srgbClr val="1E1E1E"/>
                </a:solidFill>
                <a:latin typeface="+mn-ea"/>
              </a:rPr>
              <a:t>, </a:t>
            </a:r>
            <a:r>
              <a:rPr lang="en-US" altLang="ko-KR" sz="800" dirty="0" smtClean="0">
                <a:solidFill>
                  <a:srgbClr val="1E1E1E"/>
                </a:solidFill>
                <a:latin typeface="+mn-ea"/>
              </a:rPr>
              <a:t>2020 </a:t>
            </a:r>
            <a:r>
              <a:rPr lang="ko-KR" altLang="en-US" sz="800" dirty="0" smtClean="0">
                <a:solidFill>
                  <a:srgbClr val="1E1E1E"/>
                </a:solidFill>
                <a:latin typeface="+mn-ea"/>
              </a:rPr>
              <a:t>미국당뇨협회</a:t>
            </a:r>
            <a:endParaRPr lang="ko-KR" altLang="en-US" sz="800" dirty="0">
              <a:latin typeface="+mn-ea"/>
            </a:endParaRPr>
          </a:p>
        </p:txBody>
      </p:sp>
      <p:sp>
        <p:nvSpPr>
          <p:cNvPr id="44" name="평행 사변형 43"/>
          <p:cNvSpPr/>
          <p:nvPr/>
        </p:nvSpPr>
        <p:spPr>
          <a:xfrm>
            <a:off x="7129496" y="2091598"/>
            <a:ext cx="905132" cy="398807"/>
          </a:xfrm>
          <a:prstGeom prst="parallelogram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05125" y="2124979"/>
            <a:ext cx="929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증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6457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2086836" y="2665286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2143596" y="3140795"/>
            <a:ext cx="1414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뇌혈관 협착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41555" y="2832550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혈관이 좁아지는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협착이 뇌혈관질환의 시작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50" name="모서리가 둥근 직사각형 49"/>
          <p:cNvSpPr/>
          <p:nvPr/>
        </p:nvSpPr>
        <p:spPr>
          <a:xfrm>
            <a:off x="3655420" y="2665286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712180" y="2951349"/>
            <a:ext cx="14141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일과성</a:t>
            </a:r>
            <a:endParaRPr lang="en-US" altLang="ko-KR" sz="2000" dirty="0" smtClean="0">
              <a:latin typeface="+mj-ea"/>
              <a:ea typeface="+mj-ea"/>
            </a:endParaRPr>
          </a:p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뇌허혈</a:t>
            </a:r>
            <a:r>
              <a:rPr lang="ko-KR" altLang="en-US" sz="2000" dirty="0" smtClean="0">
                <a:latin typeface="+mj-ea"/>
                <a:ea typeface="+mj-ea"/>
              </a:rPr>
              <a:t> 발작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09269" y="2792701"/>
            <a:ext cx="12394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갑자기 피가 안 통해서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5225897" y="2665286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5432539" y="315454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뇌경색증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449738" y="2788145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이번엔 진짜 막혀서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쓰러졌습니다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56" name="모서리가 둥근 직사각형 55"/>
          <p:cNvSpPr/>
          <p:nvPr/>
        </p:nvSpPr>
        <p:spPr>
          <a:xfrm>
            <a:off x="6799618" y="2665286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7054351" y="3154549"/>
            <a:ext cx="1018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latin typeface="+mj-ea"/>
                <a:ea typeface="+mj-ea"/>
              </a:rPr>
              <a:t>뇌출혈증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82576" y="2815561"/>
            <a:ext cx="11608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결국 터져버린 혈관</a:t>
            </a:r>
            <a:r>
              <a:rPr lang="en-US" altLang="ko-KR" sz="900" dirty="0" smtClean="0"/>
              <a:t>..!</a:t>
            </a:r>
            <a:endParaRPr lang="ko-KR" altLang="en-US" sz="900" dirty="0"/>
          </a:p>
        </p:txBody>
      </p:sp>
      <p:sp>
        <p:nvSpPr>
          <p:cNvPr id="59" name="갈매기형 수장 58"/>
          <p:cNvSpPr/>
          <p:nvPr/>
        </p:nvSpPr>
        <p:spPr>
          <a:xfrm>
            <a:off x="3506583" y="3061570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0" name="갈매기형 수장 59"/>
          <p:cNvSpPr/>
          <p:nvPr/>
        </p:nvSpPr>
        <p:spPr>
          <a:xfrm>
            <a:off x="5077122" y="3061570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1" name="갈매기형 수장 60"/>
          <p:cNvSpPr/>
          <p:nvPr/>
        </p:nvSpPr>
        <p:spPr>
          <a:xfrm>
            <a:off x="6641340" y="3061570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2086836" y="3898005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2133178" y="4386214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latin typeface="+mj-ea"/>
                <a:ea typeface="+mj-ea"/>
              </a:rPr>
              <a:t>대동맥판협착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93652" y="4039869"/>
            <a:ext cx="1313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혈관이 좁아지는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협착이 심장질환의 시작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65" name="모서리가 둥근 직사각형 64"/>
          <p:cNvSpPr/>
          <p:nvPr/>
        </p:nvSpPr>
        <p:spPr>
          <a:xfrm>
            <a:off x="3655420" y="3898005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3743440" y="4222168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latin typeface="+mj-ea"/>
                <a:ea typeface="+mj-ea"/>
              </a:rPr>
              <a:t>기타심장</a:t>
            </a:r>
            <a:endParaRPr lang="en-US" altLang="ko-KR" dirty="0" smtClean="0">
              <a:latin typeface="+mj-ea"/>
              <a:ea typeface="+mj-ea"/>
            </a:endParaRPr>
          </a:p>
          <a:p>
            <a:pPr algn="ctr"/>
            <a:r>
              <a:rPr lang="ko-KR" altLang="en-US" dirty="0" smtClean="0">
                <a:latin typeface="+mj-ea"/>
                <a:ea typeface="+mj-ea"/>
              </a:rPr>
              <a:t>부정맥</a:t>
            </a:r>
            <a:r>
              <a:rPr lang="en-US" altLang="ko-KR" dirty="0" smtClean="0">
                <a:latin typeface="+mj-ea"/>
                <a:ea typeface="+mj-ea"/>
              </a:rPr>
              <a:t>(I49)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866437" y="4038120"/>
            <a:ext cx="11047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불안정한 심장 박동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68" name="모서리가 둥근 직사각형 67"/>
          <p:cNvSpPr/>
          <p:nvPr/>
        </p:nvSpPr>
        <p:spPr>
          <a:xfrm>
            <a:off x="5225897" y="3898005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5548757" y="4430797"/>
            <a:ext cx="881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협심증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39724" y="4020864"/>
            <a:ext cx="1476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 smtClean="0"/>
              <a:t>좁아진 혈관때문에</a:t>
            </a:r>
            <a:r>
              <a:rPr lang="en-US" altLang="ko-KR" sz="900" dirty="0"/>
              <a:t> </a:t>
            </a:r>
            <a:r>
              <a:rPr lang="ko-KR" altLang="en-US" sz="900" dirty="0" smtClean="0"/>
              <a:t>혈류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공급 </a:t>
            </a:r>
            <a:r>
              <a:rPr lang="ko-KR" altLang="en-US" sz="900" dirty="0" err="1" smtClean="0"/>
              <a:t>감소→심장근육</a:t>
            </a:r>
            <a:r>
              <a:rPr lang="ko-KR" altLang="en-US" sz="900" dirty="0" smtClean="0"/>
              <a:t> 통증</a:t>
            </a:r>
            <a:endParaRPr lang="ko-KR" altLang="en-US" sz="900" dirty="0"/>
          </a:p>
        </p:txBody>
      </p:sp>
      <p:sp>
        <p:nvSpPr>
          <p:cNvPr id="71" name="모서리가 둥근 직사각형 70"/>
          <p:cNvSpPr/>
          <p:nvPr/>
        </p:nvSpPr>
        <p:spPr>
          <a:xfrm>
            <a:off x="6799618" y="3898005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7054351" y="4184068"/>
            <a:ext cx="101822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latin typeface="+mj-ea"/>
                <a:ea typeface="+mj-ea"/>
              </a:rPr>
              <a:t>급성심근</a:t>
            </a:r>
            <a:endParaRPr lang="en-US" altLang="ko-KR" dirty="0" smtClean="0">
              <a:latin typeface="+mj-ea"/>
              <a:ea typeface="+mj-ea"/>
            </a:endParaRPr>
          </a:p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경색증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89796" y="4015260"/>
            <a:ext cx="11464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결국 막혀버린 혈관</a:t>
            </a:r>
            <a:r>
              <a:rPr lang="en-US" altLang="ko-KR" sz="900" dirty="0" smtClean="0"/>
              <a:t>..!</a:t>
            </a:r>
            <a:endParaRPr lang="ko-KR" altLang="en-US" sz="900" dirty="0"/>
          </a:p>
        </p:txBody>
      </p:sp>
      <p:sp>
        <p:nvSpPr>
          <p:cNvPr id="74" name="갈매기형 수장 73"/>
          <p:cNvSpPr/>
          <p:nvPr/>
        </p:nvSpPr>
        <p:spPr>
          <a:xfrm>
            <a:off x="3506583" y="4294289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5" name="갈매기형 수장 74"/>
          <p:cNvSpPr/>
          <p:nvPr/>
        </p:nvSpPr>
        <p:spPr>
          <a:xfrm>
            <a:off x="5077122" y="4294289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6" name="갈매기형 수장 75"/>
          <p:cNvSpPr/>
          <p:nvPr/>
        </p:nvSpPr>
        <p:spPr>
          <a:xfrm>
            <a:off x="6641340" y="4294289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282006" y="3370551"/>
            <a:ext cx="35756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전신 혈관은 </a:t>
            </a:r>
            <a:r>
              <a:rPr lang="ko-KR" altLang="en-US" sz="2800" dirty="0" smtClean="0">
                <a:solidFill>
                  <a:srgbClr val="FFFF00"/>
                </a:solidFill>
                <a:latin typeface="+mj-ea"/>
                <a:ea typeface="+mj-ea"/>
              </a:rPr>
              <a:t>공동체</a:t>
            </a:r>
            <a:r>
              <a:rPr lang="en-US" altLang="ko-KR" sz="2800" dirty="0" smtClean="0">
                <a:solidFill>
                  <a:schemeClr val="bg1"/>
                </a:solidFill>
                <a:latin typeface="+mj-ea"/>
                <a:ea typeface="+mj-ea"/>
              </a:rPr>
              <a:t>! </a:t>
            </a:r>
          </a:p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질병은 </a:t>
            </a:r>
            <a:r>
              <a:rPr lang="ko-KR" altLang="en-US" sz="2800" dirty="0" smtClean="0">
                <a:solidFill>
                  <a:srgbClr val="FFC000"/>
                </a:solidFill>
                <a:latin typeface="+mj-ea"/>
                <a:ea typeface="+mj-ea"/>
              </a:rPr>
              <a:t>도미노</a:t>
            </a:r>
            <a:r>
              <a:rPr lang="ko-KR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처럼 </a:t>
            </a:r>
            <a:endParaRPr lang="en-US" altLang="ko-KR" sz="28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순차 진행됩니다</a:t>
            </a:r>
            <a:r>
              <a:rPr lang="en-US" altLang="ko-KR" sz="2800" dirty="0" smtClean="0">
                <a:solidFill>
                  <a:schemeClr val="bg1"/>
                </a:solidFill>
                <a:latin typeface="+mj-ea"/>
                <a:ea typeface="+mj-ea"/>
              </a:rPr>
              <a:t>!</a:t>
            </a:r>
            <a:endParaRPr lang="ko-KR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304689" y="5375625"/>
            <a:ext cx="10894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000" dirty="0" smtClean="0">
                <a:latin typeface="+mj-ea"/>
                <a:ea typeface="+mj-ea"/>
              </a:rPr>
              <a:t>순차적으로 진행되는 </a:t>
            </a:r>
            <a:r>
              <a:rPr lang="en-US" altLang="ko-KR" sz="3000" dirty="0" smtClean="0">
                <a:latin typeface="+mj-ea"/>
                <a:ea typeface="+mj-ea"/>
              </a:rPr>
              <a:t>2</a:t>
            </a:r>
            <a:r>
              <a:rPr lang="ko-KR" altLang="en-US" sz="3000" dirty="0" smtClean="0">
                <a:latin typeface="+mj-ea"/>
                <a:ea typeface="+mj-ea"/>
              </a:rPr>
              <a:t>대 질환</a:t>
            </a:r>
            <a:r>
              <a:rPr lang="en-US" altLang="ko-KR" sz="3000" dirty="0" smtClean="0">
                <a:latin typeface="+mj-ea"/>
                <a:ea typeface="+mj-ea"/>
              </a:rPr>
              <a:t>, </a:t>
            </a:r>
            <a:r>
              <a:rPr lang="ko-KR" altLang="en-US" sz="3000" dirty="0" smtClean="0">
                <a:solidFill>
                  <a:srgbClr val="EF2065"/>
                </a:solidFill>
                <a:latin typeface="+mj-ea"/>
                <a:ea typeface="+mj-ea"/>
              </a:rPr>
              <a:t>경증부터 보장 </a:t>
            </a:r>
            <a:r>
              <a:rPr lang="ko-KR" altLang="en-US" sz="3000" dirty="0" err="1" smtClean="0">
                <a:latin typeface="+mj-ea"/>
                <a:ea typeface="+mj-ea"/>
              </a:rPr>
              <a:t>받으셔야겠죠</a:t>
            </a:r>
            <a:r>
              <a:rPr lang="en-US" altLang="ko-KR" sz="3000" dirty="0" smtClean="0">
                <a:latin typeface="+mj-ea"/>
                <a:ea typeface="+mj-ea"/>
              </a:rPr>
              <a:t>?</a:t>
            </a:r>
            <a:endParaRPr lang="ko-KR" altLang="en-US" sz="3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530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200" dirty="0" smtClean="0"/>
              <a:t>순환계 </a:t>
            </a:r>
            <a:r>
              <a:rPr lang="ko-KR" altLang="en-US" sz="3200" dirty="0" err="1" smtClean="0"/>
              <a:t>주요치료</a:t>
            </a:r>
            <a:r>
              <a:rPr lang="ko-KR" altLang="en-US" sz="3200" dirty="0" smtClean="0"/>
              <a:t> 시 납입면제</a:t>
            </a:r>
            <a:r>
              <a:rPr lang="en-US" altLang="ko-KR" sz="3200" dirty="0" smtClean="0"/>
              <a:t>? </a:t>
            </a:r>
            <a:r>
              <a:rPr lang="ko-KR" altLang="en-US" sz="3200" dirty="0" smtClean="0"/>
              <a:t>뭐가 좋은 건데요</a:t>
            </a:r>
            <a:r>
              <a:rPr lang="en-US" altLang="ko-KR" sz="3200" dirty="0" smtClean="0"/>
              <a:t>?</a:t>
            </a:r>
            <a:endParaRPr lang="ko-KR" altLang="en-US" sz="32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986867" y="5657853"/>
            <a:ext cx="9624870" cy="17913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8535719" y="2241151"/>
            <a:ext cx="3076018" cy="2754750"/>
          </a:xfrm>
          <a:prstGeom prst="roundRect">
            <a:avLst>
              <a:gd name="adj" fmla="val 784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675782" y="2402407"/>
            <a:ext cx="2788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머리부터 발 끝까지 </a:t>
            </a:r>
            <a:endParaRPr lang="en-US" altLang="ko-KR" sz="2400" dirty="0" smtClean="0">
              <a:solidFill>
                <a:schemeClr val="accent4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온 몸을 지나는 혈관</a:t>
            </a:r>
            <a:r>
              <a:rPr lang="en-US" altLang="ko-KR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,</a:t>
            </a:r>
            <a:endParaRPr lang="ko-KR" altLang="en-US" sz="2400" dirty="0">
              <a:solidFill>
                <a:schemeClr val="accent4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578" y="1837000"/>
            <a:ext cx="2842241" cy="426336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71C8FDBA-5FDA-C1B3-901D-77923FAD4EC7}"/>
              </a:ext>
            </a:extLst>
          </p:cNvPr>
          <p:cNvSpPr txBox="1"/>
          <p:nvPr/>
        </p:nvSpPr>
        <p:spPr>
          <a:xfrm>
            <a:off x="2086836" y="4995901"/>
            <a:ext cx="874631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800" b="0" i="0" dirty="0" smtClean="0">
                <a:solidFill>
                  <a:srgbClr val="1E1E1E"/>
                </a:solidFill>
                <a:effectLst/>
                <a:latin typeface="+mn-ea"/>
              </a:rPr>
              <a:t>출처</a:t>
            </a:r>
            <a:r>
              <a:rPr lang="en-US" altLang="ko-KR" sz="800" dirty="0" smtClean="0">
                <a:solidFill>
                  <a:srgbClr val="1E1E1E"/>
                </a:solidFill>
                <a:latin typeface="+mn-ea"/>
              </a:rPr>
              <a:t> :</a:t>
            </a:r>
            <a:r>
              <a:rPr lang="en-US" altLang="ko-KR" sz="800" b="0" i="0" dirty="0" smtClean="0">
                <a:solidFill>
                  <a:srgbClr val="1E1E1E"/>
                </a:solidFill>
                <a:effectLst/>
                <a:latin typeface="+mn-ea"/>
              </a:rPr>
              <a:t> </a:t>
            </a:r>
            <a:r>
              <a:rPr lang="ko-KR" altLang="en-US" sz="800" b="0" i="0" dirty="0" smtClean="0">
                <a:solidFill>
                  <a:srgbClr val="222222"/>
                </a:solidFill>
                <a:effectLst/>
                <a:latin typeface="+mn-ea"/>
              </a:rPr>
              <a:t>국가건강검진데이터</a:t>
            </a:r>
            <a:r>
              <a:rPr lang="en-US" altLang="ko-KR" sz="800" b="0" i="0" dirty="0">
                <a:solidFill>
                  <a:srgbClr val="222222"/>
                </a:solidFill>
                <a:effectLst/>
                <a:latin typeface="+mn-ea"/>
              </a:rPr>
              <a:t>( 2009-2014)</a:t>
            </a:r>
            <a:r>
              <a:rPr lang="ko-KR" altLang="en-US" sz="800" b="0" i="0" dirty="0">
                <a:solidFill>
                  <a:srgbClr val="222222"/>
                </a:solidFill>
                <a:effectLst/>
                <a:latin typeface="+mn-ea"/>
              </a:rPr>
              <a:t>로 </a:t>
            </a:r>
            <a:r>
              <a:rPr lang="ko-KR" altLang="en-US" sz="800" b="0" i="0" dirty="0" err="1">
                <a:solidFill>
                  <a:srgbClr val="222222"/>
                </a:solidFill>
                <a:effectLst/>
                <a:latin typeface="+mn-ea"/>
              </a:rPr>
              <a:t>젊은층의</a:t>
            </a:r>
            <a:r>
              <a:rPr lang="ko-KR" altLang="en-US" sz="800" b="0" i="0" dirty="0">
                <a:solidFill>
                  <a:srgbClr val="222222"/>
                </a:solidFill>
                <a:effectLst/>
                <a:latin typeface="+mn-ea"/>
              </a:rPr>
              <a:t> </a:t>
            </a:r>
            <a:r>
              <a:rPr lang="ko-KR" altLang="en-US" sz="800" b="0" i="0" dirty="0" err="1">
                <a:solidFill>
                  <a:srgbClr val="222222"/>
                </a:solidFill>
                <a:effectLst/>
                <a:latin typeface="+mn-ea"/>
              </a:rPr>
              <a:t>고지혈증과</a:t>
            </a:r>
            <a:r>
              <a:rPr lang="ko-KR" altLang="en-US" sz="800" b="0" i="0" dirty="0">
                <a:solidFill>
                  <a:srgbClr val="222222"/>
                </a:solidFill>
                <a:effectLst/>
                <a:latin typeface="+mn-ea"/>
              </a:rPr>
              <a:t> 심근경색</a:t>
            </a:r>
            <a:r>
              <a:rPr lang="en-US" altLang="ko-KR" sz="800" b="0" i="0" dirty="0">
                <a:solidFill>
                  <a:srgbClr val="222222"/>
                </a:solidFill>
                <a:effectLst/>
                <a:latin typeface="+mn-ea"/>
              </a:rPr>
              <a:t>, </a:t>
            </a:r>
            <a:r>
              <a:rPr lang="ko-KR" altLang="en-US" sz="800" b="0" i="0" dirty="0">
                <a:solidFill>
                  <a:srgbClr val="222222"/>
                </a:solidFill>
                <a:effectLst/>
                <a:latin typeface="+mn-ea"/>
              </a:rPr>
              <a:t>사망 뇌졸중의 관련성</a:t>
            </a:r>
            <a:r>
              <a:rPr lang="en-US" altLang="ko-KR" sz="800" b="0" i="0" dirty="0">
                <a:solidFill>
                  <a:srgbClr val="222222"/>
                </a:solidFill>
                <a:effectLst/>
                <a:latin typeface="+mn-ea"/>
              </a:rPr>
              <a:t>, </a:t>
            </a:r>
            <a:r>
              <a:rPr lang="ko-KR" altLang="en-US" sz="800" dirty="0">
                <a:solidFill>
                  <a:srgbClr val="1E1E1E"/>
                </a:solidFill>
                <a:latin typeface="+mn-ea"/>
              </a:rPr>
              <a:t>유럽예방심장학</a:t>
            </a:r>
            <a:r>
              <a:rPr lang="en-US" altLang="ko-KR" sz="800" dirty="0">
                <a:solidFill>
                  <a:srgbClr val="1E1E1E"/>
                </a:solidFill>
                <a:latin typeface="+mn-ea"/>
              </a:rPr>
              <a:t>, </a:t>
            </a:r>
            <a:r>
              <a:rPr lang="en-US" altLang="ko-KR" sz="800" dirty="0" smtClean="0">
                <a:solidFill>
                  <a:srgbClr val="1E1E1E"/>
                </a:solidFill>
                <a:latin typeface="+mn-ea"/>
              </a:rPr>
              <a:t>2020 </a:t>
            </a:r>
            <a:r>
              <a:rPr lang="ko-KR" altLang="en-US" sz="800" dirty="0" smtClean="0">
                <a:solidFill>
                  <a:srgbClr val="1E1E1E"/>
                </a:solidFill>
                <a:latin typeface="+mn-ea"/>
              </a:rPr>
              <a:t>미국당뇨협회</a:t>
            </a:r>
            <a:endParaRPr lang="ko-KR" altLang="en-US" sz="800" dirty="0"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6458" y="690245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282006" y="3370551"/>
            <a:ext cx="35756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전신 혈관은 </a:t>
            </a:r>
            <a:r>
              <a:rPr lang="ko-KR" altLang="en-US" sz="2800" dirty="0" smtClean="0">
                <a:solidFill>
                  <a:srgbClr val="FFFF00"/>
                </a:solidFill>
                <a:latin typeface="+mj-ea"/>
                <a:ea typeface="+mj-ea"/>
              </a:rPr>
              <a:t>공동체</a:t>
            </a:r>
            <a:r>
              <a:rPr lang="en-US" altLang="ko-KR" sz="2800" dirty="0" smtClean="0">
                <a:solidFill>
                  <a:schemeClr val="bg1"/>
                </a:solidFill>
                <a:latin typeface="+mj-ea"/>
                <a:ea typeface="+mj-ea"/>
              </a:rPr>
              <a:t>! </a:t>
            </a:r>
          </a:p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질병은 </a:t>
            </a:r>
            <a:r>
              <a:rPr lang="ko-KR" altLang="en-US" sz="2800" dirty="0" smtClean="0">
                <a:solidFill>
                  <a:srgbClr val="FFC000"/>
                </a:solidFill>
                <a:latin typeface="+mj-ea"/>
                <a:ea typeface="+mj-ea"/>
              </a:rPr>
              <a:t>도미노</a:t>
            </a:r>
            <a:r>
              <a:rPr lang="ko-KR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처럼 </a:t>
            </a:r>
            <a:endParaRPr lang="en-US" altLang="ko-KR" sz="28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순차 진행됩니다</a:t>
            </a:r>
            <a:r>
              <a:rPr lang="en-US" altLang="ko-KR" sz="2800" dirty="0" smtClean="0">
                <a:solidFill>
                  <a:schemeClr val="bg1"/>
                </a:solidFill>
                <a:latin typeface="+mj-ea"/>
                <a:ea typeface="+mj-ea"/>
              </a:rPr>
              <a:t>!</a:t>
            </a:r>
            <a:endParaRPr lang="ko-KR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304689" y="5375625"/>
            <a:ext cx="10894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000" dirty="0" smtClean="0">
                <a:latin typeface="+mj-ea"/>
                <a:ea typeface="+mj-ea"/>
              </a:rPr>
              <a:t>순차적으로 진행되는 </a:t>
            </a:r>
            <a:r>
              <a:rPr lang="en-US" altLang="ko-KR" sz="3000" dirty="0" smtClean="0">
                <a:latin typeface="+mj-ea"/>
                <a:ea typeface="+mj-ea"/>
              </a:rPr>
              <a:t>2</a:t>
            </a:r>
            <a:r>
              <a:rPr lang="ko-KR" altLang="en-US" sz="3000" dirty="0" smtClean="0">
                <a:latin typeface="+mj-ea"/>
                <a:ea typeface="+mj-ea"/>
              </a:rPr>
              <a:t>대 질환</a:t>
            </a:r>
            <a:r>
              <a:rPr lang="en-US" altLang="ko-KR" sz="3000" dirty="0" smtClean="0">
                <a:latin typeface="+mj-ea"/>
                <a:ea typeface="+mj-ea"/>
              </a:rPr>
              <a:t>, </a:t>
            </a:r>
            <a:r>
              <a:rPr lang="ko-KR" altLang="en-US" sz="3000" dirty="0" smtClean="0">
                <a:solidFill>
                  <a:srgbClr val="EF2065"/>
                </a:solidFill>
                <a:latin typeface="+mj-ea"/>
                <a:ea typeface="+mj-ea"/>
              </a:rPr>
              <a:t>경증부터 </a:t>
            </a:r>
            <a:r>
              <a:rPr lang="ko-KR" altLang="en-US" sz="3000" dirty="0" smtClean="0">
                <a:latin typeface="+mj-ea"/>
                <a:ea typeface="+mj-ea"/>
              </a:rPr>
              <a:t>보장 </a:t>
            </a:r>
            <a:r>
              <a:rPr lang="ko-KR" altLang="en-US" sz="3000" dirty="0" err="1" smtClean="0">
                <a:latin typeface="+mj-ea"/>
                <a:ea typeface="+mj-ea"/>
              </a:rPr>
              <a:t>받으셔야겠죠</a:t>
            </a:r>
            <a:r>
              <a:rPr lang="en-US" altLang="ko-KR" sz="3000" dirty="0" smtClean="0">
                <a:latin typeface="+mj-ea"/>
                <a:ea typeface="+mj-ea"/>
              </a:rPr>
              <a:t>?</a:t>
            </a:r>
            <a:endParaRPr lang="ko-KR" altLang="en-US" sz="3000" dirty="0">
              <a:latin typeface="+mj-ea"/>
              <a:ea typeface="+mj-ea"/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오른쪽 화살표 38"/>
          <p:cNvSpPr/>
          <p:nvPr/>
        </p:nvSpPr>
        <p:spPr>
          <a:xfrm>
            <a:off x="2086836" y="2095365"/>
            <a:ext cx="6226647" cy="467276"/>
          </a:xfrm>
          <a:prstGeom prst="right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평행 사변형 43"/>
          <p:cNvSpPr/>
          <p:nvPr/>
        </p:nvSpPr>
        <p:spPr>
          <a:xfrm>
            <a:off x="7129496" y="2091598"/>
            <a:ext cx="905132" cy="398807"/>
          </a:xfrm>
          <a:prstGeom prst="parallelogram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05125" y="2124979"/>
            <a:ext cx="929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증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모서리가 둥근 직사각형 52"/>
          <p:cNvSpPr/>
          <p:nvPr/>
        </p:nvSpPr>
        <p:spPr>
          <a:xfrm>
            <a:off x="5225897" y="2665286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5432539" y="315454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뇌경색증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449738" y="2788145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이번엔 진짜 막혀서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쓰러졌습니다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56" name="모서리가 둥근 직사각형 55"/>
          <p:cNvSpPr/>
          <p:nvPr/>
        </p:nvSpPr>
        <p:spPr>
          <a:xfrm>
            <a:off x="6799618" y="2665286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7054351" y="3154549"/>
            <a:ext cx="1018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latin typeface="+mj-ea"/>
                <a:ea typeface="+mj-ea"/>
              </a:rPr>
              <a:t>뇌출혈증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82576" y="2815561"/>
            <a:ext cx="11608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결국 터져버린 혈관</a:t>
            </a:r>
            <a:r>
              <a:rPr lang="en-US" altLang="ko-KR" sz="900" dirty="0" smtClean="0"/>
              <a:t>..!</a:t>
            </a:r>
            <a:endParaRPr lang="ko-KR" altLang="en-US" sz="900" dirty="0"/>
          </a:p>
        </p:txBody>
      </p:sp>
      <p:sp>
        <p:nvSpPr>
          <p:cNvPr id="61" name="갈매기형 수장 60"/>
          <p:cNvSpPr/>
          <p:nvPr/>
        </p:nvSpPr>
        <p:spPr>
          <a:xfrm>
            <a:off x="6641340" y="3061570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8" name="모서리가 둥근 직사각형 67"/>
          <p:cNvSpPr/>
          <p:nvPr/>
        </p:nvSpPr>
        <p:spPr>
          <a:xfrm>
            <a:off x="5213197" y="3898005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5536057" y="4430797"/>
            <a:ext cx="881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협심증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27024" y="4020864"/>
            <a:ext cx="1476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 smtClean="0"/>
              <a:t>좁아진 혈관때문에</a:t>
            </a:r>
            <a:r>
              <a:rPr lang="en-US" altLang="ko-KR" sz="900" dirty="0"/>
              <a:t> </a:t>
            </a:r>
            <a:r>
              <a:rPr lang="ko-KR" altLang="en-US" sz="900" dirty="0" smtClean="0"/>
              <a:t>혈류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공급 </a:t>
            </a:r>
            <a:r>
              <a:rPr lang="ko-KR" altLang="en-US" sz="900" dirty="0" err="1" smtClean="0"/>
              <a:t>감소→심장근육</a:t>
            </a:r>
            <a:r>
              <a:rPr lang="ko-KR" altLang="en-US" sz="900" dirty="0" smtClean="0"/>
              <a:t> 통증</a:t>
            </a:r>
            <a:endParaRPr lang="ko-KR" altLang="en-US" sz="900" dirty="0"/>
          </a:p>
        </p:txBody>
      </p:sp>
      <p:sp>
        <p:nvSpPr>
          <p:cNvPr id="71" name="모서리가 둥근 직사각형 70"/>
          <p:cNvSpPr/>
          <p:nvPr/>
        </p:nvSpPr>
        <p:spPr>
          <a:xfrm>
            <a:off x="6786918" y="3898005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7041651" y="4184068"/>
            <a:ext cx="101822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latin typeface="+mj-ea"/>
                <a:ea typeface="+mj-ea"/>
              </a:rPr>
              <a:t>급성심근</a:t>
            </a:r>
            <a:endParaRPr lang="en-US" altLang="ko-KR" dirty="0" smtClean="0">
              <a:latin typeface="+mj-ea"/>
              <a:ea typeface="+mj-ea"/>
            </a:endParaRPr>
          </a:p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경색증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77096" y="4015260"/>
            <a:ext cx="11464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결국 막혀버린 혈관</a:t>
            </a:r>
            <a:r>
              <a:rPr lang="en-US" altLang="ko-KR" sz="900" dirty="0" smtClean="0"/>
              <a:t>..!</a:t>
            </a:r>
            <a:endParaRPr lang="ko-KR" altLang="en-US" sz="900" dirty="0"/>
          </a:p>
        </p:txBody>
      </p:sp>
      <p:sp>
        <p:nvSpPr>
          <p:cNvPr id="76" name="갈매기형 수장 75"/>
          <p:cNvSpPr/>
          <p:nvPr/>
        </p:nvSpPr>
        <p:spPr>
          <a:xfrm>
            <a:off x="6628640" y="4294289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>
            <a:off x="6758550" y="1556450"/>
            <a:ext cx="0" cy="36880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직사각형 81"/>
          <p:cNvSpPr/>
          <p:nvPr/>
        </p:nvSpPr>
        <p:spPr>
          <a:xfrm>
            <a:off x="5126351" y="467594"/>
            <a:ext cx="3291034" cy="1088856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/>
          <p:cNvSpPr/>
          <p:nvPr/>
        </p:nvSpPr>
        <p:spPr>
          <a:xfrm>
            <a:off x="5163648" y="1984951"/>
            <a:ext cx="3253736" cy="321993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5197793" y="2004676"/>
            <a:ext cx="3190087" cy="3168340"/>
          </a:xfrm>
          <a:prstGeom prst="rect">
            <a:avLst/>
          </a:prstGeom>
          <a:solidFill>
            <a:schemeClr val="bg2">
              <a:alpha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모서리가 둥근 직사각형 83"/>
          <p:cNvSpPr/>
          <p:nvPr/>
        </p:nvSpPr>
        <p:spPr>
          <a:xfrm>
            <a:off x="5244685" y="2663046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5451327" y="315230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뇌경색증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468526" y="2785905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이번엔 진짜 막혀서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쓰러졌습니다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87" name="모서리가 둥근 직사각형 86"/>
          <p:cNvSpPr/>
          <p:nvPr/>
        </p:nvSpPr>
        <p:spPr>
          <a:xfrm>
            <a:off x="6818406" y="2663046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TextBox 87"/>
          <p:cNvSpPr txBox="1"/>
          <p:nvPr/>
        </p:nvSpPr>
        <p:spPr>
          <a:xfrm>
            <a:off x="7073139" y="3152309"/>
            <a:ext cx="1018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latin typeface="+mj-ea"/>
                <a:ea typeface="+mj-ea"/>
              </a:rPr>
              <a:t>뇌출혈증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001364" y="2813321"/>
            <a:ext cx="11608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결국 터져버린 혈관</a:t>
            </a:r>
            <a:r>
              <a:rPr lang="en-US" altLang="ko-KR" sz="900" dirty="0" smtClean="0"/>
              <a:t>..!</a:t>
            </a:r>
            <a:endParaRPr lang="ko-KR" altLang="en-US" sz="900" dirty="0"/>
          </a:p>
        </p:txBody>
      </p:sp>
      <p:sp>
        <p:nvSpPr>
          <p:cNvPr id="90" name="갈매기형 수장 89"/>
          <p:cNvSpPr/>
          <p:nvPr/>
        </p:nvSpPr>
        <p:spPr>
          <a:xfrm>
            <a:off x="6660128" y="3059330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1" name="모서리가 둥근 직사각형 90"/>
          <p:cNvSpPr/>
          <p:nvPr/>
        </p:nvSpPr>
        <p:spPr>
          <a:xfrm>
            <a:off x="5231985" y="3895765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TextBox 91"/>
          <p:cNvSpPr txBox="1"/>
          <p:nvPr/>
        </p:nvSpPr>
        <p:spPr>
          <a:xfrm>
            <a:off x="5554845" y="4428557"/>
            <a:ext cx="881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협심증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245812" y="4018624"/>
            <a:ext cx="1476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 smtClean="0"/>
              <a:t>좁아진 혈관때문에</a:t>
            </a:r>
            <a:r>
              <a:rPr lang="en-US" altLang="ko-KR" sz="900" dirty="0"/>
              <a:t> </a:t>
            </a:r>
            <a:r>
              <a:rPr lang="ko-KR" altLang="en-US" sz="900" dirty="0" smtClean="0"/>
              <a:t>혈류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공급 </a:t>
            </a:r>
            <a:r>
              <a:rPr lang="ko-KR" altLang="en-US" sz="900" dirty="0" err="1" smtClean="0"/>
              <a:t>감소→심장근육</a:t>
            </a:r>
            <a:r>
              <a:rPr lang="ko-KR" altLang="en-US" sz="900" dirty="0" smtClean="0"/>
              <a:t> 통증</a:t>
            </a:r>
            <a:endParaRPr lang="ko-KR" altLang="en-US" sz="900" dirty="0"/>
          </a:p>
        </p:txBody>
      </p:sp>
      <p:sp>
        <p:nvSpPr>
          <p:cNvPr id="94" name="모서리가 둥근 직사각형 93"/>
          <p:cNvSpPr/>
          <p:nvPr/>
        </p:nvSpPr>
        <p:spPr>
          <a:xfrm>
            <a:off x="6805706" y="3895765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TextBox 94"/>
          <p:cNvSpPr txBox="1"/>
          <p:nvPr/>
        </p:nvSpPr>
        <p:spPr>
          <a:xfrm>
            <a:off x="7060439" y="4181828"/>
            <a:ext cx="101822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latin typeface="+mj-ea"/>
                <a:ea typeface="+mj-ea"/>
              </a:rPr>
              <a:t>급성심근</a:t>
            </a:r>
            <a:endParaRPr lang="en-US" altLang="ko-KR" dirty="0" smtClean="0">
              <a:latin typeface="+mj-ea"/>
              <a:ea typeface="+mj-ea"/>
            </a:endParaRPr>
          </a:p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경색증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995884" y="4013020"/>
            <a:ext cx="11464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결국 막혀버린 혈관</a:t>
            </a:r>
            <a:r>
              <a:rPr lang="en-US" altLang="ko-KR" sz="900" dirty="0" smtClean="0"/>
              <a:t>..!</a:t>
            </a:r>
            <a:endParaRPr lang="ko-KR" altLang="en-US" sz="900" dirty="0"/>
          </a:p>
        </p:txBody>
      </p:sp>
      <p:sp>
        <p:nvSpPr>
          <p:cNvPr id="97" name="갈매기형 수장 96"/>
          <p:cNvSpPr/>
          <p:nvPr/>
        </p:nvSpPr>
        <p:spPr>
          <a:xfrm>
            <a:off x="6647428" y="4292049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63648" y="605848"/>
            <a:ext cx="3204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</a:rPr>
              <a:t>타사 어른이 보험은</a:t>
            </a:r>
            <a:endParaRPr lang="en-US" altLang="ko-KR" sz="24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 smtClean="0">
                <a:solidFill>
                  <a:srgbClr val="FFFF00"/>
                </a:solidFill>
              </a:rPr>
              <a:t>중증</a:t>
            </a:r>
            <a:r>
              <a:rPr lang="ko-KR" altLang="en-US" sz="2400" dirty="0" smtClean="0">
                <a:solidFill>
                  <a:schemeClr val="bg1"/>
                </a:solidFill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</a:rPr>
              <a:t>2</a:t>
            </a:r>
            <a:r>
              <a:rPr lang="ko-KR" altLang="en-US" sz="2400" dirty="0" smtClean="0">
                <a:solidFill>
                  <a:schemeClr val="bg1"/>
                </a:solidFill>
              </a:rPr>
              <a:t>대여야 납입면제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1850123" y="1984951"/>
            <a:ext cx="3253736" cy="321993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직사각형 98"/>
          <p:cNvSpPr/>
          <p:nvPr/>
        </p:nvSpPr>
        <p:spPr>
          <a:xfrm>
            <a:off x="1884268" y="2004676"/>
            <a:ext cx="3190087" cy="3168340"/>
          </a:xfrm>
          <a:prstGeom prst="rect">
            <a:avLst/>
          </a:prstGeom>
          <a:solidFill>
            <a:srgbClr val="FFFF00">
              <a:alpha val="40000"/>
            </a:srgbClr>
          </a:solidFill>
          <a:ln w="7620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0" name="직선 화살표 연결선 99"/>
          <p:cNvCxnSpPr/>
          <p:nvPr/>
        </p:nvCxnSpPr>
        <p:spPr>
          <a:xfrm>
            <a:off x="3445025" y="1556450"/>
            <a:ext cx="0" cy="368808"/>
          </a:xfrm>
          <a:prstGeom prst="straightConnector1">
            <a:avLst/>
          </a:prstGeom>
          <a:ln w="76200">
            <a:solidFill>
              <a:srgbClr val="EF206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직사각형 100"/>
          <p:cNvSpPr/>
          <p:nvPr/>
        </p:nvSpPr>
        <p:spPr>
          <a:xfrm>
            <a:off x="1812826" y="467594"/>
            <a:ext cx="3291034" cy="1088856"/>
          </a:xfrm>
          <a:prstGeom prst="rect">
            <a:avLst/>
          </a:prstGeom>
          <a:solidFill>
            <a:srgbClr val="EF206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1850123" y="605848"/>
            <a:ext cx="3204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</a:rPr>
              <a:t>흥국 어른이 보험은</a:t>
            </a:r>
            <a:endParaRPr lang="en-US" altLang="ko-KR" sz="24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>
                <a:solidFill>
                  <a:srgbClr val="FFFF00"/>
                </a:solidFill>
              </a:rPr>
              <a:t>경</a:t>
            </a:r>
            <a:r>
              <a:rPr lang="ko-KR" altLang="en-US" sz="2400" dirty="0" smtClean="0">
                <a:solidFill>
                  <a:srgbClr val="FFFF00"/>
                </a:solidFill>
              </a:rPr>
              <a:t>증</a:t>
            </a:r>
            <a:r>
              <a:rPr lang="ko-KR" altLang="en-US" sz="2400" dirty="0" smtClean="0">
                <a:solidFill>
                  <a:schemeClr val="bg1"/>
                </a:solidFill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</a:rPr>
              <a:t>2</a:t>
            </a:r>
            <a:r>
              <a:rPr lang="ko-KR" altLang="en-US" sz="2400" dirty="0" smtClean="0">
                <a:solidFill>
                  <a:schemeClr val="bg1"/>
                </a:solidFill>
              </a:rPr>
              <a:t>대부터 납입면제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1931160" y="2668069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TextBox 103"/>
          <p:cNvSpPr txBox="1"/>
          <p:nvPr/>
        </p:nvSpPr>
        <p:spPr>
          <a:xfrm>
            <a:off x="1987920" y="3143578"/>
            <a:ext cx="1414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뇌혈관 협착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985879" y="2835333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혈관이 좁아지는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협착이 뇌혈관질환의 시작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106" name="모서리가 둥근 직사각형 105"/>
          <p:cNvSpPr/>
          <p:nvPr/>
        </p:nvSpPr>
        <p:spPr>
          <a:xfrm>
            <a:off x="3499744" y="2668069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2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3556504" y="2954132"/>
            <a:ext cx="14141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일과성</a:t>
            </a:r>
            <a:endParaRPr lang="en-US" altLang="ko-KR" sz="2000" dirty="0" smtClean="0">
              <a:latin typeface="+mj-ea"/>
              <a:ea typeface="+mj-ea"/>
            </a:endParaRPr>
          </a:p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뇌허혈</a:t>
            </a:r>
            <a:r>
              <a:rPr lang="ko-KR" altLang="en-US" sz="2000" dirty="0" smtClean="0">
                <a:latin typeface="+mj-ea"/>
                <a:ea typeface="+mj-ea"/>
              </a:rPr>
              <a:t> 발작</a:t>
            </a:r>
            <a:endParaRPr lang="en-US" altLang="ko-KR" sz="2000" dirty="0" smtClean="0">
              <a:latin typeface="+mj-ea"/>
              <a:ea typeface="+mj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653593" y="2795484"/>
            <a:ext cx="12394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갑자기 피가 안 통해서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109" name="갈매기형 수장 108"/>
          <p:cNvSpPr/>
          <p:nvPr/>
        </p:nvSpPr>
        <p:spPr>
          <a:xfrm>
            <a:off x="3350907" y="3064353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0" name="모서리가 둥근 직사각형 109"/>
          <p:cNvSpPr/>
          <p:nvPr/>
        </p:nvSpPr>
        <p:spPr>
          <a:xfrm>
            <a:off x="1931160" y="3900788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TextBox 110"/>
          <p:cNvSpPr txBox="1"/>
          <p:nvPr/>
        </p:nvSpPr>
        <p:spPr>
          <a:xfrm>
            <a:off x="1977502" y="4388997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latin typeface="+mj-ea"/>
                <a:ea typeface="+mj-ea"/>
              </a:rPr>
              <a:t>대동맥판협착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037976" y="4042652"/>
            <a:ext cx="1313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혈관이 좁아지는</a:t>
            </a:r>
            <a:endParaRPr lang="en-US" altLang="ko-KR" sz="900" dirty="0" smtClean="0"/>
          </a:p>
          <a:p>
            <a:pPr algn="ctr"/>
            <a:r>
              <a:rPr lang="ko-KR" altLang="en-US" sz="900" dirty="0" smtClean="0"/>
              <a:t>협착이 심장질환의 시작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113" name="모서리가 둥근 직사각형 112"/>
          <p:cNvSpPr/>
          <p:nvPr/>
        </p:nvSpPr>
        <p:spPr>
          <a:xfrm>
            <a:off x="3499744" y="3900788"/>
            <a:ext cx="1513865" cy="104052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60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TextBox 113"/>
          <p:cNvSpPr txBox="1"/>
          <p:nvPr/>
        </p:nvSpPr>
        <p:spPr>
          <a:xfrm>
            <a:off x="3587764" y="4224951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latin typeface="+mj-ea"/>
                <a:ea typeface="+mj-ea"/>
              </a:rPr>
              <a:t>기타심장</a:t>
            </a:r>
            <a:endParaRPr lang="en-US" altLang="ko-KR" dirty="0" smtClean="0">
              <a:latin typeface="+mj-ea"/>
              <a:ea typeface="+mj-ea"/>
            </a:endParaRPr>
          </a:p>
          <a:p>
            <a:pPr algn="ctr"/>
            <a:r>
              <a:rPr lang="ko-KR" altLang="en-US" dirty="0" smtClean="0">
                <a:latin typeface="+mj-ea"/>
                <a:ea typeface="+mj-ea"/>
              </a:rPr>
              <a:t>부정맥</a:t>
            </a:r>
            <a:r>
              <a:rPr lang="en-US" altLang="ko-KR" dirty="0" smtClean="0">
                <a:latin typeface="+mj-ea"/>
                <a:ea typeface="+mj-ea"/>
              </a:rPr>
              <a:t>(I49)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3710761" y="4040903"/>
            <a:ext cx="11047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 dirty="0" smtClean="0"/>
              <a:t>불안정한 심장 박동</a:t>
            </a:r>
            <a:r>
              <a:rPr lang="en-US" altLang="ko-KR" sz="900" dirty="0" smtClean="0"/>
              <a:t>!</a:t>
            </a:r>
            <a:endParaRPr lang="ko-KR" altLang="en-US" sz="900" dirty="0"/>
          </a:p>
        </p:txBody>
      </p:sp>
      <p:sp>
        <p:nvSpPr>
          <p:cNvPr id="116" name="갈매기형 수장 115"/>
          <p:cNvSpPr/>
          <p:nvPr/>
        </p:nvSpPr>
        <p:spPr>
          <a:xfrm>
            <a:off x="3350907" y="4297072"/>
            <a:ext cx="241343" cy="234906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0" name="평행 사변형 39"/>
          <p:cNvSpPr/>
          <p:nvPr/>
        </p:nvSpPr>
        <p:spPr>
          <a:xfrm>
            <a:off x="2410651" y="2114892"/>
            <a:ext cx="905132" cy="398807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86280" y="2148273"/>
            <a:ext cx="929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경증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8683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7C789-CBDC-717A-AB3B-54DE12482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하트 7"/>
          <p:cNvSpPr/>
          <p:nvPr/>
        </p:nvSpPr>
        <p:spPr>
          <a:xfrm>
            <a:off x="8970374" y="3681109"/>
            <a:ext cx="2550133" cy="2550133"/>
          </a:xfrm>
          <a:prstGeom prst="hear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147EDA3-9CE7-D701-4339-4E1E619D82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933083"/>
              </p:ext>
            </p:extLst>
          </p:nvPr>
        </p:nvGraphicFramePr>
        <p:xfrm>
          <a:off x="699359" y="1624952"/>
          <a:ext cx="5398562" cy="17869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9727">
                  <a:extLst>
                    <a:ext uri="{9D8B030D-6E8A-4147-A177-3AD203B41FA5}">
                      <a16:colId xmlns:a16="http://schemas.microsoft.com/office/drawing/2014/main" val="3569355730"/>
                    </a:ext>
                  </a:extLst>
                </a:gridCol>
                <a:gridCol w="1868835">
                  <a:extLst>
                    <a:ext uri="{9D8B030D-6E8A-4147-A177-3AD203B41FA5}">
                      <a16:colId xmlns:a16="http://schemas.microsoft.com/office/drawing/2014/main" val="3784956578"/>
                    </a:ext>
                  </a:extLst>
                </a:gridCol>
              </a:tblGrid>
              <a:tr h="3299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가입 </a:t>
                      </a:r>
                      <a:r>
                        <a:rPr lang="ko-KR" altLang="en-US" sz="1400" dirty="0" err="1">
                          <a:latin typeface="+mj-ea"/>
                          <a:ea typeface="+mj-ea"/>
                        </a:rPr>
                        <a:t>담보명</a:t>
                      </a:r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 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가입금액 </a:t>
                      </a:r>
                      <a:r>
                        <a:rPr lang="en-US" altLang="ko-KR" sz="1100" dirty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100" dirty="0">
                          <a:latin typeface="+mj-ea"/>
                          <a:ea typeface="+mj-ea"/>
                        </a:rPr>
                        <a:t>만원</a:t>
                      </a:r>
                      <a:r>
                        <a:rPr lang="en-US" altLang="ko-KR" sz="1100" dirty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859692"/>
                  </a:ext>
                </a:extLst>
              </a:tr>
              <a:tr h="485672">
                <a:tc>
                  <a:txBody>
                    <a:bodyPr/>
                    <a:lstStyle/>
                    <a:p>
                      <a:pPr algn="l" latinLnBrk="1">
                        <a:tabLst>
                          <a:tab pos="1163638" algn="l"/>
                        </a:tabLst>
                      </a:pP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 </a:t>
                      </a:r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순환계 주요치료비</a:t>
                      </a: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_</a:t>
                      </a:r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수술비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연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kern="1200" dirty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3,000</a:t>
                      </a:r>
                      <a:endParaRPr lang="ko-KR" altLang="en-US" sz="1400" kern="120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347478"/>
                  </a:ext>
                </a:extLst>
              </a:tr>
              <a:tr h="485672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  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순환계 주요치료비</a:t>
                      </a:r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_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혈전제거</a:t>
                      </a:r>
                      <a:endParaRPr lang="en-US" altLang="ko-KR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연 </a:t>
                      </a:r>
                      <a:r>
                        <a:rPr lang="en-US" altLang="ko-KR" sz="1800" dirty="0">
                          <a:solidFill>
                            <a:srgbClr val="EF2065"/>
                          </a:solidFill>
                          <a:latin typeface="+mj-ea"/>
                          <a:ea typeface="+mj-ea"/>
                        </a:rPr>
                        <a:t>3,000</a:t>
                      </a:r>
                      <a:endParaRPr lang="ko-KR" altLang="en-US" sz="1800" dirty="0">
                        <a:solidFill>
                          <a:srgbClr val="EF2065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7671838"/>
                  </a:ext>
                </a:extLst>
              </a:tr>
              <a:tr h="485672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  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순환계 주요치료비</a:t>
                      </a:r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_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혈전용해</a:t>
                      </a:r>
                      <a:endParaRPr lang="en-US" altLang="ko-KR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연 </a:t>
                      </a:r>
                      <a:r>
                        <a:rPr lang="en-US" altLang="ko-KR" sz="1800" kern="1200" dirty="0" smtClean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2,000</a:t>
                      </a:r>
                      <a:endParaRPr lang="ko-KR" altLang="en-US" sz="1800" kern="120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671355"/>
                  </a:ext>
                </a:extLst>
              </a:tr>
            </a:tbl>
          </a:graphicData>
        </a:graphic>
      </p:graphicFrame>
      <p:sp>
        <p:nvSpPr>
          <p:cNvPr id="18" name="직사각형 17">
            <a:extLst>
              <a:ext uri="{FF2B5EF4-FFF2-40B4-BE49-F238E27FC236}">
                <a16:creationId xmlns:a16="http://schemas.microsoft.com/office/drawing/2014/main" id="{FFF92961-D7F6-F77C-08F1-3537AF24A5B3}"/>
              </a:ext>
            </a:extLst>
          </p:cNvPr>
          <p:cNvSpPr/>
          <p:nvPr/>
        </p:nvSpPr>
        <p:spPr>
          <a:xfrm>
            <a:off x="701835" y="3742332"/>
            <a:ext cx="2564777" cy="2499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AD18DDC-9E08-2314-6009-AA12213D2A90}"/>
              </a:ext>
            </a:extLst>
          </p:cNvPr>
          <p:cNvSpPr/>
          <p:nvPr/>
        </p:nvSpPr>
        <p:spPr>
          <a:xfrm>
            <a:off x="1201213" y="3731751"/>
            <a:ext cx="1646256" cy="55685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3BE996-9EF4-D195-11BC-13BCF39E5EDB}"/>
              </a:ext>
            </a:extLst>
          </p:cNvPr>
          <p:cNvSpPr txBox="1"/>
          <p:nvPr/>
        </p:nvSpPr>
        <p:spPr>
          <a:xfrm>
            <a:off x="1194455" y="3767807"/>
            <a:ext cx="1664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부정맥 치료</a:t>
            </a:r>
            <a:endParaRPr lang="ko-KR" altLang="en-US" sz="2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0C6B1F7-4224-F8B4-7AC3-A2C4DF2E1D1C}"/>
              </a:ext>
            </a:extLst>
          </p:cNvPr>
          <p:cNvSpPr txBox="1"/>
          <p:nvPr/>
        </p:nvSpPr>
        <p:spPr>
          <a:xfrm>
            <a:off x="768050" y="4549089"/>
            <a:ext cx="2484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 주치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수술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– 3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천</a:t>
            </a:r>
            <a:endParaRPr lang="en-US" altLang="ko-KR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순환계수술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비관혈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- 1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천</a:t>
            </a: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1A46AD74-94DD-9CD9-6538-CEACA08D6E52}"/>
              </a:ext>
            </a:extLst>
          </p:cNvPr>
          <p:cNvCxnSpPr/>
          <p:nvPr/>
        </p:nvCxnSpPr>
        <p:spPr>
          <a:xfrm>
            <a:off x="762795" y="5396767"/>
            <a:ext cx="2419252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ADF521F0-9946-3E64-8671-739F06AB78F5}"/>
              </a:ext>
            </a:extLst>
          </p:cNvPr>
          <p:cNvSpPr/>
          <p:nvPr/>
        </p:nvSpPr>
        <p:spPr>
          <a:xfrm>
            <a:off x="797399" y="6024349"/>
            <a:ext cx="2406648" cy="10507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C605E9-029B-0718-CA57-260FCC345A04}"/>
              </a:ext>
            </a:extLst>
          </p:cNvPr>
          <p:cNvSpPr txBox="1"/>
          <p:nvPr/>
        </p:nvSpPr>
        <p:spPr>
          <a:xfrm>
            <a:off x="982942" y="57782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4,000</a:t>
            </a:r>
            <a:r>
              <a:rPr lang="ko-KR" altLang="en-US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 </a:t>
            </a:r>
            <a:r>
              <a:rPr lang="ko-KR" altLang="en-US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보장</a:t>
            </a:r>
            <a:r>
              <a:rPr lang="en-US" altLang="ko-KR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455F06D9-3963-DE34-2568-0ED1DF7685FC}"/>
              </a:ext>
            </a:extLst>
          </p:cNvPr>
          <p:cNvSpPr/>
          <p:nvPr/>
        </p:nvSpPr>
        <p:spPr>
          <a:xfrm>
            <a:off x="3497259" y="3750167"/>
            <a:ext cx="2564777" cy="2499360"/>
          </a:xfrm>
          <a:prstGeom prst="rect">
            <a:avLst/>
          </a:prstGeom>
          <a:solidFill>
            <a:srgbClr val="FBD9E1"/>
          </a:solidFill>
          <a:ln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3CAD1D8-808B-19C1-C342-6023EB268426}"/>
              </a:ext>
            </a:extLst>
          </p:cNvPr>
          <p:cNvSpPr/>
          <p:nvPr/>
        </p:nvSpPr>
        <p:spPr>
          <a:xfrm>
            <a:off x="3971968" y="3764550"/>
            <a:ext cx="1646256" cy="55685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9AF4947-1E29-EE8F-3EF2-BD612684D0B8}"/>
              </a:ext>
            </a:extLst>
          </p:cNvPr>
          <p:cNvSpPr txBox="1"/>
          <p:nvPr/>
        </p:nvSpPr>
        <p:spPr>
          <a:xfrm>
            <a:off x="3965210" y="3800606"/>
            <a:ext cx="1664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</a:t>
            </a:r>
            <a:r>
              <a:rPr lang="ko-KR" altLang="en-US" sz="2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지원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A01B5E-A6C0-ADBF-FB4A-26D8A1C2EB3B}"/>
              </a:ext>
            </a:extLst>
          </p:cNvPr>
          <p:cNvSpPr txBox="1"/>
          <p:nvPr/>
        </p:nvSpPr>
        <p:spPr>
          <a:xfrm>
            <a:off x="3481283" y="4474931"/>
            <a:ext cx="25731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순환계질환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특정및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2</a:t>
            </a:r>
            <a:r>
              <a:rPr lang="ko-KR" altLang="en-US" sz="1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대제외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로 </a:t>
            </a:r>
            <a:endParaRPr lang="en-US" altLang="ko-KR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진단 확정 시 </a:t>
            </a:r>
            <a:endParaRPr lang="en-US" altLang="ko-KR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납입할 보험료 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50% 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지원</a:t>
            </a:r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52EBCE-5F95-289B-EFB4-7C874E72AB5B}"/>
              </a:ext>
            </a:extLst>
          </p:cNvPr>
          <p:cNvSpPr txBox="1"/>
          <p:nvPr/>
        </p:nvSpPr>
        <p:spPr>
          <a:xfrm>
            <a:off x="3558219" y="5431286"/>
            <a:ext cx="2473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예시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</a:p>
          <a:p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월보험료 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 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x 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남은 납입 기간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(10</a:t>
            </a:r>
            <a:r>
              <a:rPr lang="ko-KR" altLang="en-US" sz="10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년기준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</a:p>
        </p:txBody>
      </p: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22A7FAA7-D2E4-90E2-0157-CC0757BBB047}"/>
              </a:ext>
            </a:extLst>
          </p:cNvPr>
          <p:cNvCxnSpPr>
            <a:cxnSpLocks/>
          </p:cNvCxnSpPr>
          <p:nvPr/>
        </p:nvCxnSpPr>
        <p:spPr>
          <a:xfrm>
            <a:off x="3558219" y="5404602"/>
            <a:ext cx="2419252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4655FF4C-6E37-D712-238F-80EFC43CC260}"/>
              </a:ext>
            </a:extLst>
          </p:cNvPr>
          <p:cNvSpPr/>
          <p:nvPr/>
        </p:nvSpPr>
        <p:spPr>
          <a:xfrm>
            <a:off x="3578443" y="6009318"/>
            <a:ext cx="2406648" cy="10507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0844A05-F820-C151-6310-CA82772018B0}"/>
              </a:ext>
            </a:extLst>
          </p:cNvPr>
          <p:cNvSpPr txBox="1"/>
          <p:nvPr/>
        </p:nvSpPr>
        <p:spPr>
          <a:xfrm>
            <a:off x="3665400" y="5763246"/>
            <a:ext cx="2228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600</a:t>
            </a:r>
            <a:r>
              <a:rPr lang="ko-KR" altLang="en-US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납입 지원</a:t>
            </a:r>
            <a:r>
              <a:rPr lang="en-US" altLang="ko-KR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60B4A59C-0F61-9569-50CF-EFA7DECF9359}"/>
              </a:ext>
            </a:extLst>
          </p:cNvPr>
          <p:cNvSpPr/>
          <p:nvPr/>
        </p:nvSpPr>
        <p:spPr>
          <a:xfrm>
            <a:off x="6271488" y="3748694"/>
            <a:ext cx="2564777" cy="24993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97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DB651DA8-41E9-0952-8D0F-1C0732337527}"/>
              </a:ext>
            </a:extLst>
          </p:cNvPr>
          <p:cNvSpPr/>
          <p:nvPr/>
        </p:nvSpPr>
        <p:spPr>
          <a:xfrm>
            <a:off x="6747199" y="3752701"/>
            <a:ext cx="1646256" cy="556856"/>
          </a:xfrm>
          <a:prstGeom prst="rect">
            <a:avLst/>
          </a:prstGeom>
          <a:solidFill>
            <a:srgbClr val="009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30199E-1EF4-E4A5-59BC-AF895996EAD0}"/>
              </a:ext>
            </a:extLst>
          </p:cNvPr>
          <p:cNvSpPr txBox="1"/>
          <p:nvPr/>
        </p:nvSpPr>
        <p:spPr>
          <a:xfrm>
            <a:off x="6740441" y="3788757"/>
            <a:ext cx="1664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</a:t>
            </a:r>
            <a:r>
              <a:rPr lang="ko-KR" altLang="en-US" sz="2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면제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F3B6271-1392-A229-716C-3B8BABB02096}"/>
              </a:ext>
            </a:extLst>
          </p:cNvPr>
          <p:cNvSpPr txBox="1"/>
          <p:nvPr/>
        </p:nvSpPr>
        <p:spPr>
          <a:xfrm>
            <a:off x="6255512" y="4473458"/>
            <a:ext cx="25731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순환계질환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특정및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2</a:t>
            </a:r>
            <a:r>
              <a:rPr lang="ko-KR" altLang="en-US" sz="1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대제외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로 </a:t>
            </a:r>
            <a:endParaRPr lang="en-US" altLang="ko-KR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16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주요치료 시</a:t>
            </a:r>
            <a:endParaRPr lang="en-US" altLang="ko-KR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납입면제</a:t>
            </a:r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688FA82-90F3-FD2B-8ECC-235A63C7C84B}"/>
              </a:ext>
            </a:extLst>
          </p:cNvPr>
          <p:cNvSpPr txBox="1"/>
          <p:nvPr/>
        </p:nvSpPr>
        <p:spPr>
          <a:xfrm>
            <a:off x="6332448" y="5429813"/>
            <a:ext cx="24737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남은 보장은 만기까지  쭉</a:t>
            </a:r>
            <a:r>
              <a:rPr lang="en-US" altLang="ko-KR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~ </a:t>
            </a:r>
            <a:r>
              <a:rPr lang="ko-KR" altLang="en-US" sz="1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보험료 </a:t>
            </a:r>
            <a:r>
              <a:rPr lang="ko-KR" altLang="en-US" sz="10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납입없이</a:t>
            </a:r>
            <a:endParaRPr lang="en-US" altLang="ko-KR" sz="1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327C5EC3-23A9-75E4-D227-77627D7FB0C6}"/>
              </a:ext>
            </a:extLst>
          </p:cNvPr>
          <p:cNvCxnSpPr>
            <a:cxnSpLocks/>
          </p:cNvCxnSpPr>
          <p:nvPr/>
        </p:nvCxnSpPr>
        <p:spPr>
          <a:xfrm>
            <a:off x="6332448" y="5403129"/>
            <a:ext cx="2419252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7E15A057-D8DE-ED72-E006-5B93B9BA169E}"/>
              </a:ext>
            </a:extLst>
          </p:cNvPr>
          <p:cNvSpPr/>
          <p:nvPr/>
        </p:nvSpPr>
        <p:spPr>
          <a:xfrm>
            <a:off x="6352672" y="6007845"/>
            <a:ext cx="2406648" cy="10507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959D585-D6D2-BB14-5A74-3511E1192B93}"/>
              </a:ext>
            </a:extLst>
          </p:cNvPr>
          <p:cNvSpPr txBox="1"/>
          <p:nvPr/>
        </p:nvSpPr>
        <p:spPr>
          <a:xfrm>
            <a:off x="6439629" y="5761773"/>
            <a:ext cx="2228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보장만 받으세요</a:t>
            </a: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59" name="표 58">
            <a:extLst>
              <a:ext uri="{FF2B5EF4-FFF2-40B4-BE49-F238E27FC236}">
                <a16:creationId xmlns:a16="http://schemas.microsoft.com/office/drawing/2014/main" id="{628BFFE1-4CD6-3C3E-7B6D-1AEF81969C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63438"/>
              </p:ext>
            </p:extLst>
          </p:nvPr>
        </p:nvGraphicFramePr>
        <p:xfrm>
          <a:off x="6097921" y="1617525"/>
          <a:ext cx="5398562" cy="17869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9727">
                  <a:extLst>
                    <a:ext uri="{9D8B030D-6E8A-4147-A177-3AD203B41FA5}">
                      <a16:colId xmlns:a16="http://schemas.microsoft.com/office/drawing/2014/main" val="3569355730"/>
                    </a:ext>
                  </a:extLst>
                </a:gridCol>
                <a:gridCol w="1868835">
                  <a:extLst>
                    <a:ext uri="{9D8B030D-6E8A-4147-A177-3AD203B41FA5}">
                      <a16:colId xmlns:a16="http://schemas.microsoft.com/office/drawing/2014/main" val="3784956578"/>
                    </a:ext>
                  </a:extLst>
                </a:gridCol>
              </a:tblGrid>
              <a:tr h="3299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가입 </a:t>
                      </a:r>
                      <a:r>
                        <a:rPr lang="ko-KR" altLang="en-US" sz="1400" dirty="0" err="1">
                          <a:latin typeface="+mj-ea"/>
                          <a:ea typeface="+mj-ea"/>
                        </a:rPr>
                        <a:t>담보명</a:t>
                      </a:r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 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j-ea"/>
                          <a:ea typeface="+mj-ea"/>
                        </a:rPr>
                        <a:t>가입금액 </a:t>
                      </a:r>
                      <a:r>
                        <a:rPr lang="en-US" altLang="ko-KR" sz="1100" dirty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100" dirty="0">
                          <a:latin typeface="+mj-ea"/>
                          <a:ea typeface="+mj-ea"/>
                        </a:rPr>
                        <a:t>만원</a:t>
                      </a:r>
                      <a:r>
                        <a:rPr lang="en-US" altLang="ko-KR" sz="1100" dirty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859692"/>
                  </a:ext>
                </a:extLst>
              </a:tr>
              <a:tr h="485672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순환계 주요치료비</a:t>
                      </a:r>
                      <a:r>
                        <a:rPr lang="en-US" altLang="ko-KR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_</a:t>
                      </a:r>
                      <a:r>
                        <a:rPr lang="ko-KR" altLang="en-US" sz="18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중환자실</a:t>
                      </a:r>
                      <a:endParaRPr lang="en-US" altLang="ko-KR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연 </a:t>
                      </a:r>
                      <a:r>
                        <a:rPr lang="en-US" altLang="ko-KR" sz="1800" kern="1200" dirty="0" smtClean="0">
                          <a:solidFill>
                            <a:srgbClr val="EF2065"/>
                          </a:solidFill>
                          <a:latin typeface="+mj-ea"/>
                          <a:ea typeface="+mn-ea"/>
                          <a:cs typeface="+mn-cs"/>
                        </a:rPr>
                        <a:t>3,000</a:t>
                      </a:r>
                      <a:endParaRPr lang="ko-KR" altLang="en-US" sz="1800" kern="1200" dirty="0">
                        <a:solidFill>
                          <a:srgbClr val="EF2065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347478"/>
                  </a:ext>
                </a:extLst>
              </a:tr>
              <a:tr h="485672">
                <a:tc>
                  <a:txBody>
                    <a:bodyPr/>
                    <a:lstStyle/>
                    <a:p>
                      <a:pPr algn="l" latinLnBrk="1">
                        <a:tabLst>
                          <a:tab pos="1163638" algn="l"/>
                        </a:tabLst>
                      </a:pP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800" dirty="0" err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특정순환계수술비</a:t>
                      </a: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_</a:t>
                      </a:r>
                      <a:r>
                        <a:rPr lang="ko-KR" altLang="en-US" sz="1800" dirty="0" err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관혈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회당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2,000</a:t>
                      </a: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7671838"/>
                  </a:ext>
                </a:extLst>
              </a:tr>
              <a:tr h="485672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800" dirty="0" err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특정순환계수술비</a:t>
                      </a:r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_</a:t>
                      </a:r>
                      <a:r>
                        <a:rPr lang="ko-KR" altLang="en-US" sz="1800" dirty="0" err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비관혈</a:t>
                      </a:r>
                      <a:endParaRPr lang="en-US" altLang="ko-KR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회당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1,000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671355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9CD22B6D-3528-D0ED-FF7B-2F44D6E1DE9E}"/>
              </a:ext>
            </a:extLst>
          </p:cNvPr>
          <p:cNvSpPr txBox="1"/>
          <p:nvPr/>
        </p:nvSpPr>
        <p:spPr>
          <a:xfrm>
            <a:off x="8124869" y="3383491"/>
            <a:ext cx="3632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주요치료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– 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만기보장 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/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납입면제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,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납입지원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</a:t>
            </a:r>
            <a:r>
              <a:rPr lang="en-US" altLang="ko-KR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 </a:t>
            </a:r>
            <a:r>
              <a:rPr lang="ko-KR" altLang="en-US" sz="11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포함</a:t>
            </a:r>
          </a:p>
        </p:txBody>
      </p:sp>
      <p:sp>
        <p:nvSpPr>
          <p:cNvPr id="5" name="덧셈 기호 4"/>
          <p:cNvSpPr/>
          <p:nvPr/>
        </p:nvSpPr>
        <p:spPr>
          <a:xfrm>
            <a:off x="5928277" y="3873591"/>
            <a:ext cx="516672" cy="516672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&lt;</a:t>
            </a:r>
            <a:r>
              <a:rPr lang="ko-KR" altLang="en-US" dirty="0" err="1"/>
              <a:t>오건강</a:t>
            </a:r>
            <a:r>
              <a:rPr lang="en-US" altLang="ko-KR" dirty="0"/>
              <a:t>&gt;</a:t>
            </a:r>
            <a:r>
              <a:rPr lang="ko-KR" altLang="en-US" dirty="0"/>
              <a:t>으로 알아보는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진짜배기</a:t>
            </a:r>
            <a:r>
              <a:rPr lang="en-US" altLang="ko-KR" dirty="0" smtClean="0"/>
              <a:t>’ </a:t>
            </a:r>
            <a:r>
              <a:rPr lang="ko-KR" altLang="en-US" dirty="0" smtClean="0"/>
              <a:t>순환계 보장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486457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65787" y="3815949"/>
            <a:ext cx="243069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/>
              <a:t>총 합계 </a:t>
            </a:r>
            <a:endParaRPr lang="en-US" altLang="ko-KR" sz="3200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</p:txBody>
      </p:sp>
      <p:sp>
        <p:nvSpPr>
          <p:cNvPr id="46" name="덧셈 기호 45"/>
          <p:cNvSpPr/>
          <p:nvPr/>
        </p:nvSpPr>
        <p:spPr>
          <a:xfrm>
            <a:off x="3129293" y="3873591"/>
            <a:ext cx="516672" cy="516672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62B712A-5746-4611-C169-9D8ABAF19663}"/>
              </a:ext>
            </a:extLst>
          </p:cNvPr>
          <p:cNvSpPr txBox="1"/>
          <p:nvPr/>
        </p:nvSpPr>
        <p:spPr>
          <a:xfrm>
            <a:off x="8988262" y="4381355"/>
            <a:ext cx="25875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 smtClean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4,600</a:t>
            </a:r>
            <a:r>
              <a:rPr lang="ko-KR" altLang="en-US" sz="3600" dirty="0" smtClean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만</a:t>
            </a:r>
            <a:endParaRPr lang="ko-KR" altLang="en-US" sz="4800" dirty="0">
              <a:ln w="2508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1C353A2-7724-7032-7681-396E9308665A}"/>
              </a:ext>
            </a:extLst>
          </p:cNvPr>
          <p:cNvSpPr txBox="1"/>
          <p:nvPr/>
        </p:nvSpPr>
        <p:spPr>
          <a:xfrm>
            <a:off x="8988261" y="4381355"/>
            <a:ext cx="25875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 smtClean="0">
                <a:solidFill>
                  <a:srgbClr val="FFFF00"/>
                </a:solidFill>
              </a:rPr>
              <a:t>4,600</a:t>
            </a:r>
            <a:r>
              <a:rPr lang="ko-KR" altLang="en-US" sz="3600" dirty="0" smtClean="0">
                <a:solidFill>
                  <a:schemeClr val="bg1"/>
                </a:solidFill>
              </a:rPr>
              <a:t>만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688FA82-90F3-FD2B-8ECC-235A63C7C84B}"/>
              </a:ext>
            </a:extLst>
          </p:cNvPr>
          <p:cNvSpPr txBox="1"/>
          <p:nvPr/>
        </p:nvSpPr>
        <p:spPr>
          <a:xfrm>
            <a:off x="768050" y="5429813"/>
            <a:ext cx="2473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순환계질환</a:t>
            </a:r>
            <a:r>
              <a:rPr lang="ko-KR" altLang="en-US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10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초경증</a:t>
            </a:r>
            <a:r>
              <a:rPr lang="ko-KR" altLang="en-US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단계부터 </a:t>
            </a:r>
            <a:endParaRPr lang="en-US" altLang="ko-KR" sz="1000" dirty="0" smtClean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10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주요치료</a:t>
            </a:r>
            <a:r>
              <a:rPr lang="ko-KR" altLang="en-US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시에 보장 가능</a:t>
            </a:r>
            <a:r>
              <a:rPr lang="en-US" altLang="ko-KR" sz="10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en-US" altLang="ko-KR" sz="1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946350" y="5162205"/>
            <a:ext cx="421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2000" dirty="0" smtClean="0"/>
          </a:p>
          <a:p>
            <a:r>
              <a:rPr lang="en-US" altLang="ko-KR" sz="2000" dirty="0" smtClean="0"/>
              <a:t>+ </a:t>
            </a:r>
            <a:r>
              <a:rPr lang="ko-KR" altLang="en-US" sz="2000" dirty="0" smtClean="0"/>
              <a:t>앞으로 보험료 안 냄</a:t>
            </a:r>
            <a:r>
              <a:rPr lang="en-US" altLang="ko-KR" sz="2000" dirty="0" smtClean="0"/>
              <a:t>!</a:t>
            </a:r>
            <a:endParaRPr lang="ko-KR" altLang="en-US" sz="2000" dirty="0"/>
          </a:p>
        </p:txBody>
      </p:sp>
      <p:sp>
        <p:nvSpPr>
          <p:cNvPr id="51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43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65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44D6C-83B9-F2D4-A136-820BBB3CC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모서리가 둥근 직사각형 5">
            <a:extLst>
              <a:ext uri="{FF2B5EF4-FFF2-40B4-BE49-F238E27FC236}">
                <a16:creationId xmlns:a16="http://schemas.microsoft.com/office/drawing/2014/main" id="{0B35F34D-503D-2730-491B-2B42DD6D515A}"/>
              </a:ext>
            </a:extLst>
          </p:cNvPr>
          <p:cNvSpPr/>
          <p:nvPr/>
        </p:nvSpPr>
        <p:spPr>
          <a:xfrm>
            <a:off x="7040746" y="2300487"/>
            <a:ext cx="4331901" cy="398467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5">
            <a:extLst>
              <a:ext uri="{FF2B5EF4-FFF2-40B4-BE49-F238E27FC236}">
                <a16:creationId xmlns:a16="http://schemas.microsoft.com/office/drawing/2014/main" id="{D1E5181C-B53A-932E-75E4-B4E32D02D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519504"/>
              </p:ext>
            </p:extLst>
          </p:nvPr>
        </p:nvGraphicFramePr>
        <p:xfrm>
          <a:off x="781050" y="1491602"/>
          <a:ext cx="5995477" cy="31291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5016">
                  <a:extLst>
                    <a:ext uri="{9D8B030D-6E8A-4147-A177-3AD203B41FA5}">
                      <a16:colId xmlns:a16="http://schemas.microsoft.com/office/drawing/2014/main" val="2949774005"/>
                    </a:ext>
                  </a:extLst>
                </a:gridCol>
                <a:gridCol w="2236685">
                  <a:extLst>
                    <a:ext uri="{9D8B030D-6E8A-4147-A177-3AD203B41FA5}">
                      <a16:colId xmlns:a16="http://schemas.microsoft.com/office/drawing/2014/main" val="3622738890"/>
                    </a:ext>
                  </a:extLst>
                </a:gridCol>
                <a:gridCol w="1503852">
                  <a:extLst>
                    <a:ext uri="{9D8B030D-6E8A-4147-A177-3AD203B41FA5}">
                      <a16:colId xmlns:a16="http://schemas.microsoft.com/office/drawing/2014/main" val="4231479592"/>
                    </a:ext>
                  </a:extLst>
                </a:gridCol>
                <a:gridCol w="1279924">
                  <a:extLst>
                    <a:ext uri="{9D8B030D-6E8A-4147-A177-3AD203B41FA5}">
                      <a16:colId xmlns:a16="http://schemas.microsoft.com/office/drawing/2014/main" val="3030033360"/>
                    </a:ext>
                  </a:extLst>
                </a:gridCol>
              </a:tblGrid>
              <a:tr h="2747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분류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가입담보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만원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559988"/>
                  </a:ext>
                </a:extLst>
              </a:tr>
              <a:tr h="47573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</a:t>
                      </a:r>
                      <a:endParaRPr lang="en-US" altLang="ko-KR" sz="16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</a:t>
                      </a:r>
                      <a:endParaRPr lang="en-US" altLang="ko-KR" sz="16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1B6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순환계질환 </a:t>
                      </a:r>
                      <a:endParaRPr lang="en-US" altLang="ko-KR" sz="2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220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endParaRPr lang="en-US" altLang="ko-KR" sz="22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endParaRPr lang="en-US" altLang="ko-KR" sz="2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76520"/>
                  </a:ext>
                </a:extLst>
              </a:tr>
              <a:tr h="4757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혈전용해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29109"/>
                  </a:ext>
                </a:extLst>
              </a:tr>
              <a:tr h="4757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혈전제거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en-US" altLang="ko-KR" sz="18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469720"/>
                  </a:ext>
                </a:extLst>
              </a:tr>
              <a:tr h="4757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중환자실치료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en-US" altLang="ko-KR" sz="18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592081"/>
                  </a:ext>
                </a:extLst>
              </a:tr>
              <a:tr h="47573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1B6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특정순환계질환</a:t>
                      </a:r>
                      <a:endParaRPr lang="en-US" altLang="ko-KR" sz="2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2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관혈</a:t>
                      </a:r>
                      <a:endParaRPr lang="ko-KR" altLang="en-US" sz="16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359464"/>
                  </a:ext>
                </a:extLst>
              </a:tr>
              <a:tr h="4757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비관혈</a:t>
                      </a:r>
                      <a:endParaRPr lang="ko-KR" altLang="en-US" sz="16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422693"/>
                  </a:ext>
                </a:extLst>
              </a:tr>
            </a:tbl>
          </a:graphicData>
        </a:graphic>
      </p:graphicFrame>
      <p:sp>
        <p:nvSpPr>
          <p:cNvPr id="3" name="오각형 66">
            <a:extLst>
              <a:ext uri="{FF2B5EF4-FFF2-40B4-BE49-F238E27FC236}">
                <a16:creationId xmlns:a16="http://schemas.microsoft.com/office/drawing/2014/main" id="{E1381A6E-B3CA-E3D9-B04F-04C9317CF663}"/>
              </a:ext>
            </a:extLst>
          </p:cNvPr>
          <p:cNvSpPr/>
          <p:nvPr/>
        </p:nvSpPr>
        <p:spPr>
          <a:xfrm>
            <a:off x="2264505" y="2923652"/>
            <a:ext cx="1232879" cy="322222"/>
          </a:xfrm>
          <a:prstGeom prst="homePlate">
            <a:avLst>
              <a:gd name="adj" fmla="val 0"/>
            </a:avLst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02A362-D0D0-9A07-2FB6-9308078B2E2E}"/>
              </a:ext>
            </a:extLst>
          </p:cNvPr>
          <p:cNvSpPr txBox="1"/>
          <p:nvPr/>
        </p:nvSpPr>
        <p:spPr>
          <a:xfrm>
            <a:off x="2178109" y="2923652"/>
            <a:ext cx="1405670" cy="442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만기 보장</a:t>
            </a:r>
            <a:endParaRPr lang="en-US" altLang="ko-KR" sz="16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C8B99-7E24-9887-CF00-8AC8CC1CB359}"/>
              </a:ext>
            </a:extLst>
          </p:cNvPr>
          <p:cNvSpPr txBox="1"/>
          <p:nvPr/>
        </p:nvSpPr>
        <p:spPr>
          <a:xfrm>
            <a:off x="4935894" y="6259056"/>
            <a:ext cx="653800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년건강고지형ㅣ상해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급ㅣ상해후유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80% 1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백만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상해사망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천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납면대상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납입지원보장 포함 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산출ㅣ단위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  <a:endParaRPr lang="ko-KR" altLang="en-US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graphicFrame>
        <p:nvGraphicFramePr>
          <p:cNvPr id="7" name="표 27">
            <a:extLst>
              <a:ext uri="{FF2B5EF4-FFF2-40B4-BE49-F238E27FC236}">
                <a16:creationId xmlns:a16="http://schemas.microsoft.com/office/drawing/2014/main" id="{16608B82-D768-B003-DA6F-C77A1D982B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269139"/>
              </p:ext>
            </p:extLst>
          </p:nvPr>
        </p:nvGraphicFramePr>
        <p:xfrm>
          <a:off x="781050" y="4695643"/>
          <a:ext cx="5981132" cy="1589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2382">
                  <a:extLst>
                    <a:ext uri="{9D8B030D-6E8A-4147-A177-3AD203B41FA5}">
                      <a16:colId xmlns:a16="http://schemas.microsoft.com/office/drawing/2014/main" val="2453230110"/>
                    </a:ext>
                  </a:extLst>
                </a:gridCol>
                <a:gridCol w="2379375">
                  <a:extLst>
                    <a:ext uri="{9D8B030D-6E8A-4147-A177-3AD203B41FA5}">
                      <a16:colId xmlns:a16="http://schemas.microsoft.com/office/drawing/2014/main" val="275859401"/>
                    </a:ext>
                  </a:extLst>
                </a:gridCol>
                <a:gridCol w="2379375">
                  <a:extLst>
                    <a:ext uri="{9D8B030D-6E8A-4147-A177-3AD203B41FA5}">
                      <a16:colId xmlns:a16="http://schemas.microsoft.com/office/drawing/2014/main" val="629851080"/>
                    </a:ext>
                  </a:extLst>
                </a:gridCol>
              </a:tblGrid>
              <a:tr h="529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구분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/>
                        <a:t>30</a:t>
                      </a:r>
                      <a:r>
                        <a:rPr lang="ko-KR" altLang="en-US" sz="2000" dirty="0"/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/>
                        <a:t>40</a:t>
                      </a:r>
                      <a:r>
                        <a:rPr lang="ko-KR" altLang="en-US" sz="2000" dirty="0"/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100483"/>
                  </a:ext>
                </a:extLst>
              </a:tr>
              <a:tr h="529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여성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/>
                        <a:t>17,319</a:t>
                      </a:r>
                      <a:endParaRPr lang="ko-KR" altLang="en-US" sz="24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/>
                        <a:t>24,074</a:t>
                      </a:r>
                      <a:endParaRPr lang="ko-KR" altLang="en-US" sz="24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856804"/>
                  </a:ext>
                </a:extLst>
              </a:tr>
              <a:tr h="529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남성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/>
                        <a:t>30,990</a:t>
                      </a:r>
                      <a:endParaRPr lang="ko-KR" altLang="en-US" sz="24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/>
                        <a:t>43,214</a:t>
                      </a:r>
                      <a:endParaRPr lang="ko-KR" altLang="en-US" sz="24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7199746"/>
                  </a:ext>
                </a:extLst>
              </a:tr>
            </a:tbl>
          </a:graphicData>
        </a:graphic>
      </p:graphicFrame>
      <p:sp>
        <p:nvSpPr>
          <p:cNvPr id="11" name="사각형: 둥근 모서리 16">
            <a:extLst>
              <a:ext uri="{FF2B5EF4-FFF2-40B4-BE49-F238E27FC236}">
                <a16:creationId xmlns:a16="http://schemas.microsoft.com/office/drawing/2014/main" id="{E87A4F32-67A1-28BD-7BB1-6797104E6CA6}"/>
              </a:ext>
            </a:extLst>
          </p:cNvPr>
          <p:cNvSpPr/>
          <p:nvPr/>
        </p:nvSpPr>
        <p:spPr>
          <a:xfrm>
            <a:off x="7044590" y="1469489"/>
            <a:ext cx="4328057" cy="886523"/>
          </a:xfrm>
          <a:prstGeom prst="roundRect">
            <a:avLst>
              <a:gd name="adj" fmla="val 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A64460-CE51-950B-B70C-8F366E5C6B50}"/>
              </a:ext>
            </a:extLst>
          </p:cNvPr>
          <p:cNvSpPr txBox="1"/>
          <p:nvPr/>
        </p:nvSpPr>
        <p:spPr>
          <a:xfrm>
            <a:off x="7202284" y="1570593"/>
            <a:ext cx="407355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실제 치료 과정을 살펴보면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ko-KR" altLang="en-US" sz="2400" dirty="0" smtClean="0">
                <a:solidFill>
                  <a:schemeClr val="bg1"/>
                </a:solidFill>
              </a:rPr>
              <a:t>단계</a:t>
            </a:r>
            <a:r>
              <a:rPr lang="ko-KR" altLang="en-US" sz="2400" dirty="0">
                <a:solidFill>
                  <a:schemeClr val="bg1"/>
                </a:solidFill>
              </a:rPr>
              <a:t>별</a:t>
            </a:r>
            <a:r>
              <a:rPr lang="ko-KR" altLang="en-US" sz="2400" dirty="0" smtClean="0">
                <a:solidFill>
                  <a:schemeClr val="bg1"/>
                </a:solidFill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</a:rPr>
              <a:t>+ </a:t>
            </a:r>
            <a:r>
              <a:rPr lang="ko-KR" altLang="en-US" sz="2400" dirty="0" err="1" smtClean="0">
                <a:solidFill>
                  <a:srgbClr val="FFFF00"/>
                </a:solidFill>
              </a:rPr>
              <a:t>치료별</a:t>
            </a:r>
            <a:r>
              <a:rPr lang="ko-KR" altLang="en-US" sz="2400" dirty="0" smtClean="0">
                <a:solidFill>
                  <a:schemeClr val="bg1"/>
                </a:solidFill>
              </a:rPr>
              <a:t> 보장이 </a:t>
            </a:r>
            <a:r>
              <a:rPr lang="en-US" altLang="ko-KR" sz="2400" dirty="0" smtClean="0">
                <a:solidFill>
                  <a:schemeClr val="bg1"/>
                </a:solidFill>
              </a:rPr>
              <a:t>Good!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6D1C76-F580-4925-EEB6-44C04E90EC86}"/>
              </a:ext>
            </a:extLst>
          </p:cNvPr>
          <p:cNvSpPr txBox="1"/>
          <p:nvPr/>
        </p:nvSpPr>
        <p:spPr>
          <a:xfrm>
            <a:off x="7498459" y="3618043"/>
            <a:ext cx="105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rgbClr val="EF2065"/>
                </a:solidFill>
              </a:rPr>
              <a:t>2</a:t>
            </a:r>
            <a:r>
              <a:rPr lang="ko-KR" altLang="en-US" sz="2800" dirty="0" smtClean="0">
                <a:solidFill>
                  <a:srgbClr val="EF2065"/>
                </a:solidFill>
              </a:rPr>
              <a:t>천만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순환계 주치 </a:t>
            </a:r>
            <a:r>
              <a:rPr lang="ko-KR" altLang="en-US" dirty="0"/>
              <a:t>시 </a:t>
            </a:r>
            <a:r>
              <a:rPr lang="ko-KR" altLang="en-US" dirty="0" smtClean="0"/>
              <a:t>납입면제 </a:t>
            </a:r>
            <a:r>
              <a:rPr lang="en-US" altLang="ko-KR" dirty="0" smtClean="0"/>
              <a:t>+ </a:t>
            </a:r>
            <a:r>
              <a:rPr lang="ko-KR" altLang="en-US" dirty="0" err="1" smtClean="0"/>
              <a:t>납입지원</a:t>
            </a:r>
            <a:r>
              <a:rPr lang="en-US" altLang="ko-KR" dirty="0" smtClean="0"/>
              <a:t>! </a:t>
            </a:r>
            <a:r>
              <a:rPr lang="ko-KR" altLang="en-US" dirty="0" smtClean="0">
                <a:solidFill>
                  <a:srgbClr val="EF2065"/>
                </a:solidFill>
              </a:rPr>
              <a:t>순환계 </a:t>
            </a:r>
            <a:r>
              <a:rPr lang="ko-KR" altLang="en-US" dirty="0" err="1" smtClean="0">
                <a:solidFill>
                  <a:srgbClr val="EF2065"/>
                </a:solidFill>
              </a:rPr>
              <a:t>추천플랜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6457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AB5A756C-FCA0-3371-0BFB-D92CCE2355EA}"/>
              </a:ext>
            </a:extLst>
          </p:cNvPr>
          <p:cNvSpPr/>
          <p:nvPr/>
        </p:nvSpPr>
        <p:spPr>
          <a:xfrm>
            <a:off x="7285336" y="2557933"/>
            <a:ext cx="1591063" cy="4220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3BE0DA1-DF3D-15E6-EA99-F1A669EEBD60}"/>
              </a:ext>
            </a:extLst>
          </p:cNvPr>
          <p:cNvSpPr txBox="1"/>
          <p:nvPr/>
        </p:nvSpPr>
        <p:spPr>
          <a:xfrm>
            <a:off x="7520471" y="2575461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err="1" smtClean="0">
                <a:solidFill>
                  <a:schemeClr val="bg1"/>
                </a:solidFill>
              </a:rPr>
              <a:t>혈전용해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AA81673-2830-FBF9-026D-5E9B21823FBD}"/>
              </a:ext>
            </a:extLst>
          </p:cNvPr>
          <p:cNvSpPr txBox="1"/>
          <p:nvPr/>
        </p:nvSpPr>
        <p:spPr>
          <a:xfrm>
            <a:off x="7040746" y="3031547"/>
            <a:ext cx="209033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100" dirty="0"/>
              <a:t>발병 </a:t>
            </a:r>
            <a:r>
              <a:rPr lang="en-US" altLang="ko-KR" sz="1100" dirty="0"/>
              <a:t>4.5</a:t>
            </a:r>
            <a:r>
              <a:rPr lang="ko-KR" altLang="en-US" sz="1100" dirty="0"/>
              <a:t>시간 </a:t>
            </a:r>
            <a:r>
              <a:rPr lang="ko-KR" altLang="en-US" sz="1100" dirty="0" smtClean="0"/>
              <a:t>이내에</a:t>
            </a:r>
            <a:endParaRPr lang="en-US" altLang="ko-KR" sz="1100" dirty="0" smtClean="0"/>
          </a:p>
          <a:p>
            <a:pPr algn="ctr"/>
            <a:r>
              <a:rPr lang="ko-KR" altLang="en-US" sz="1100" dirty="0" smtClean="0"/>
              <a:t>혈전을 </a:t>
            </a:r>
            <a:r>
              <a:rPr lang="ko-KR" altLang="en-US" sz="1100" dirty="0"/>
              <a:t>녹여 </a:t>
            </a:r>
            <a:endParaRPr lang="en-US" altLang="ko-KR" sz="1100" dirty="0"/>
          </a:p>
          <a:p>
            <a:pPr algn="ctr"/>
            <a:r>
              <a:rPr lang="ko-KR" altLang="en-US" sz="1100" dirty="0"/>
              <a:t>막힌 혈관을 뚫음</a:t>
            </a:r>
            <a:r>
              <a:rPr lang="en-US" altLang="ko-KR" sz="1100" dirty="0"/>
              <a:t>.</a:t>
            </a:r>
            <a:endParaRPr lang="ko-KR" altLang="en-US" sz="1100" dirty="0"/>
          </a:p>
        </p:txBody>
      </p:sp>
      <p:sp>
        <p:nvSpPr>
          <p:cNvPr id="78" name="톱니 모양의 오른쪽 화살표 75">
            <a:extLst>
              <a:ext uri="{FF2B5EF4-FFF2-40B4-BE49-F238E27FC236}">
                <a16:creationId xmlns:a16="http://schemas.microsoft.com/office/drawing/2014/main" id="{D1711630-E594-A11B-6C98-277B029034F3}"/>
              </a:ext>
            </a:extLst>
          </p:cNvPr>
          <p:cNvSpPr/>
          <p:nvPr/>
        </p:nvSpPr>
        <p:spPr>
          <a:xfrm>
            <a:off x="9000259" y="2842506"/>
            <a:ext cx="396464" cy="307777"/>
          </a:xfrm>
          <a:prstGeom prst="notchedRightArrow">
            <a:avLst>
              <a:gd name="adj1" fmla="val 30194"/>
              <a:gd name="adj2" fmla="val 6733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AB5A756C-FCA0-3371-0BFB-D92CCE2355EA}"/>
              </a:ext>
            </a:extLst>
          </p:cNvPr>
          <p:cNvSpPr/>
          <p:nvPr/>
        </p:nvSpPr>
        <p:spPr>
          <a:xfrm>
            <a:off x="9567317" y="2557933"/>
            <a:ext cx="1591063" cy="4220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3BE0DA1-DF3D-15E6-EA99-F1A669EEBD60}"/>
              </a:ext>
            </a:extLst>
          </p:cNvPr>
          <p:cNvSpPr txBox="1"/>
          <p:nvPr/>
        </p:nvSpPr>
        <p:spPr>
          <a:xfrm>
            <a:off x="9746732" y="2575461"/>
            <a:ext cx="1225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err="1" smtClean="0">
                <a:solidFill>
                  <a:schemeClr val="bg1"/>
                </a:solidFill>
              </a:rPr>
              <a:t>혈전제거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82" name="톱니 모양의 오른쪽 화살표 75">
            <a:extLst>
              <a:ext uri="{FF2B5EF4-FFF2-40B4-BE49-F238E27FC236}">
                <a16:creationId xmlns:a16="http://schemas.microsoft.com/office/drawing/2014/main" id="{D1711630-E594-A11B-6C98-277B029034F3}"/>
              </a:ext>
            </a:extLst>
          </p:cNvPr>
          <p:cNvSpPr/>
          <p:nvPr/>
        </p:nvSpPr>
        <p:spPr>
          <a:xfrm rot="5400000">
            <a:off x="10196605" y="4188634"/>
            <a:ext cx="360422" cy="307777"/>
          </a:xfrm>
          <a:prstGeom prst="notchedRightArrow">
            <a:avLst>
              <a:gd name="adj1" fmla="val 30194"/>
              <a:gd name="adj2" fmla="val 6733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5032814-A622-93B6-09D7-23818C067B6E}"/>
              </a:ext>
            </a:extLst>
          </p:cNvPr>
          <p:cNvSpPr txBox="1"/>
          <p:nvPr/>
        </p:nvSpPr>
        <p:spPr>
          <a:xfrm>
            <a:off x="9347108" y="3020642"/>
            <a:ext cx="209033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100" dirty="0"/>
              <a:t>대혈관이 막혔을 경우</a:t>
            </a:r>
            <a:r>
              <a:rPr lang="en-US" altLang="ko-KR" sz="1100" dirty="0"/>
              <a:t>, </a:t>
            </a:r>
            <a:endParaRPr lang="en-US" altLang="ko-KR" sz="1100" dirty="0" smtClean="0"/>
          </a:p>
          <a:p>
            <a:pPr algn="ctr"/>
            <a:r>
              <a:rPr lang="ko-KR" altLang="en-US" sz="1100" dirty="0" err="1" smtClean="0"/>
              <a:t>카테터로</a:t>
            </a:r>
            <a:r>
              <a:rPr lang="ko-KR" altLang="en-US" sz="1100" dirty="0" smtClean="0"/>
              <a:t> </a:t>
            </a:r>
            <a:endParaRPr lang="en-US" altLang="ko-KR" sz="1100" dirty="0"/>
          </a:p>
          <a:p>
            <a:pPr algn="ctr"/>
            <a:r>
              <a:rPr lang="ko-KR" altLang="en-US" sz="1100" dirty="0"/>
              <a:t>직접 혈전을 제거</a:t>
            </a:r>
            <a:r>
              <a:rPr lang="en-US" altLang="ko-KR" sz="1100" dirty="0"/>
              <a:t>.</a:t>
            </a:r>
            <a:endParaRPr lang="ko-KR" altLang="en-US" sz="11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26D1C76-F580-4925-EEB6-44C04E90EC86}"/>
              </a:ext>
            </a:extLst>
          </p:cNvPr>
          <p:cNvSpPr txBox="1"/>
          <p:nvPr/>
        </p:nvSpPr>
        <p:spPr>
          <a:xfrm>
            <a:off x="9820865" y="3618043"/>
            <a:ext cx="1063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rgbClr val="EF2065"/>
                </a:solidFill>
              </a:rPr>
              <a:t>3</a:t>
            </a:r>
            <a:r>
              <a:rPr lang="ko-KR" altLang="en-US" sz="2800" dirty="0" smtClean="0">
                <a:solidFill>
                  <a:srgbClr val="EF2065"/>
                </a:solidFill>
              </a:rPr>
              <a:t>천만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AB5A756C-FCA0-3371-0BFB-D92CCE2355EA}"/>
              </a:ext>
            </a:extLst>
          </p:cNvPr>
          <p:cNvSpPr/>
          <p:nvPr/>
        </p:nvSpPr>
        <p:spPr>
          <a:xfrm>
            <a:off x="9567317" y="4649577"/>
            <a:ext cx="1591063" cy="4220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3BE0DA1-DF3D-15E6-EA99-F1A669EEBD60}"/>
              </a:ext>
            </a:extLst>
          </p:cNvPr>
          <p:cNvSpPr txBox="1"/>
          <p:nvPr/>
        </p:nvSpPr>
        <p:spPr>
          <a:xfrm>
            <a:off x="9581863" y="4667105"/>
            <a:ext cx="15555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err="1" smtClean="0">
                <a:solidFill>
                  <a:schemeClr val="bg1"/>
                </a:solidFill>
              </a:rPr>
              <a:t>스텐트</a:t>
            </a:r>
            <a:r>
              <a:rPr lang="ko-KR" altLang="en-US" sz="2000" dirty="0" smtClean="0">
                <a:solidFill>
                  <a:schemeClr val="bg1"/>
                </a:solidFill>
              </a:rPr>
              <a:t> 삽입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26D1C76-F580-4925-EEB6-44C04E90EC86}"/>
              </a:ext>
            </a:extLst>
          </p:cNvPr>
          <p:cNvSpPr txBox="1"/>
          <p:nvPr/>
        </p:nvSpPr>
        <p:spPr>
          <a:xfrm>
            <a:off x="9820865" y="5681060"/>
            <a:ext cx="1063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rgbClr val="EF2065"/>
                </a:solidFill>
              </a:rPr>
              <a:t>3</a:t>
            </a:r>
            <a:r>
              <a:rPr lang="ko-KR" altLang="en-US" sz="2800" dirty="0" smtClean="0">
                <a:solidFill>
                  <a:srgbClr val="EF2065"/>
                </a:solidFill>
              </a:rPr>
              <a:t>천만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0BE4C8A-F8FC-2757-0948-A7EE14078B22}"/>
              </a:ext>
            </a:extLst>
          </p:cNvPr>
          <p:cNvSpPr txBox="1"/>
          <p:nvPr/>
        </p:nvSpPr>
        <p:spPr>
          <a:xfrm>
            <a:off x="9245610" y="5099225"/>
            <a:ext cx="2262414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금속 망</a:t>
            </a:r>
            <a:r>
              <a:rPr lang="en-US" altLang="ko-KR" sz="1050" dirty="0">
                <a:latin typeface="Arial" panose="020B0604020202020204" pitchFamily="34" charset="0"/>
              </a:rPr>
              <a:t> </a:t>
            </a:r>
            <a:r>
              <a:rPr kumimoji="0" lang="ko-KR" altLang="ko-KR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구조물(스텐트)을 </a:t>
            </a:r>
            <a:endParaRPr kumimoji="0" lang="en-US" altLang="ko-KR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협착 </a:t>
            </a:r>
            <a:r>
              <a:rPr kumimoji="0" lang="ko-KR" altLang="ko-KR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부위에 전개시켜 </a:t>
            </a:r>
            <a:endParaRPr kumimoji="0" lang="en-US" altLang="ko-KR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혈관이 좁아지지 않도록 고정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26D1C76-F580-4925-EEB6-44C04E90EC86}"/>
              </a:ext>
            </a:extLst>
          </p:cNvPr>
          <p:cNvSpPr txBox="1"/>
          <p:nvPr/>
        </p:nvSpPr>
        <p:spPr>
          <a:xfrm>
            <a:off x="7498459" y="5743376"/>
            <a:ext cx="1063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>
                <a:solidFill>
                  <a:srgbClr val="EF2065"/>
                </a:solidFill>
              </a:rPr>
              <a:t>3</a:t>
            </a:r>
            <a:r>
              <a:rPr lang="ko-KR" altLang="en-US" sz="2800" dirty="0" smtClean="0">
                <a:solidFill>
                  <a:srgbClr val="EF2065"/>
                </a:solidFill>
              </a:rPr>
              <a:t>천만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AB5A756C-FCA0-3371-0BFB-D92CCE2355EA}"/>
              </a:ext>
            </a:extLst>
          </p:cNvPr>
          <p:cNvSpPr/>
          <p:nvPr/>
        </p:nvSpPr>
        <p:spPr>
          <a:xfrm>
            <a:off x="7285336" y="4678317"/>
            <a:ext cx="1591063" cy="4220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3BE0DA1-DF3D-15E6-EA99-F1A669EEBD60}"/>
              </a:ext>
            </a:extLst>
          </p:cNvPr>
          <p:cNvSpPr txBox="1"/>
          <p:nvPr/>
        </p:nvSpPr>
        <p:spPr>
          <a:xfrm>
            <a:off x="7464751" y="4695845"/>
            <a:ext cx="1225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</a:rPr>
              <a:t>집중치료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톱니 모양의 오른쪽 화살표 75">
            <a:extLst>
              <a:ext uri="{FF2B5EF4-FFF2-40B4-BE49-F238E27FC236}">
                <a16:creationId xmlns:a16="http://schemas.microsoft.com/office/drawing/2014/main" id="{D1711630-E594-A11B-6C98-277B029034F3}"/>
              </a:ext>
            </a:extLst>
          </p:cNvPr>
          <p:cNvSpPr/>
          <p:nvPr/>
        </p:nvSpPr>
        <p:spPr>
          <a:xfrm flipH="1">
            <a:off x="9000259" y="4962890"/>
            <a:ext cx="396464" cy="307777"/>
          </a:xfrm>
          <a:prstGeom prst="notchedRightArrow">
            <a:avLst>
              <a:gd name="adj1" fmla="val 30194"/>
              <a:gd name="adj2" fmla="val 6733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2001386-6CF9-38F0-463A-81A42EBD65E8}"/>
              </a:ext>
            </a:extLst>
          </p:cNvPr>
          <p:cNvSpPr txBox="1"/>
          <p:nvPr/>
        </p:nvSpPr>
        <p:spPr>
          <a:xfrm>
            <a:off x="7108974" y="5129897"/>
            <a:ext cx="204332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1100" dirty="0" err="1" smtClean="0"/>
              <a:t>뇌부종</a:t>
            </a:r>
            <a:r>
              <a:rPr lang="en-US" altLang="ko-KR" sz="1100" dirty="0"/>
              <a:t>, </a:t>
            </a:r>
            <a:r>
              <a:rPr lang="ko-KR" altLang="en-US" sz="1100" dirty="0"/>
              <a:t>출혈</a:t>
            </a:r>
            <a:r>
              <a:rPr lang="en-US" altLang="ko-KR" sz="1100" dirty="0"/>
              <a:t>, </a:t>
            </a:r>
            <a:r>
              <a:rPr lang="ko-KR" altLang="en-US" sz="1100" dirty="0" smtClean="0"/>
              <a:t>폐색 </a:t>
            </a:r>
            <a:r>
              <a:rPr lang="ko-KR" altLang="en-US" sz="1100" dirty="0"/>
              <a:t>등의 </a:t>
            </a:r>
            <a:r>
              <a:rPr lang="ko-KR" altLang="en-US" sz="1100" dirty="0" smtClean="0"/>
              <a:t>위험↑ </a:t>
            </a:r>
            <a:r>
              <a:rPr lang="en-US" altLang="ko-KR" sz="1100" dirty="0" smtClean="0"/>
              <a:t>24~48</a:t>
            </a:r>
            <a:r>
              <a:rPr lang="ko-KR" altLang="en-US" sz="1100" dirty="0"/>
              <a:t>시간 </a:t>
            </a:r>
            <a:r>
              <a:rPr lang="ko-KR" altLang="en-US" sz="1100" dirty="0" smtClean="0"/>
              <a:t>중환자실에서</a:t>
            </a:r>
            <a:endParaRPr lang="en-US" altLang="ko-KR" sz="1100" dirty="0" smtClean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1100" dirty="0" smtClean="0"/>
              <a:t>집중 관찰 </a:t>
            </a:r>
            <a:r>
              <a:rPr lang="ko-KR" altLang="en-US" sz="1100" dirty="0"/>
              <a:t>필요</a:t>
            </a:r>
            <a:endParaRPr kumimoji="0" lang="ko-KR" altLang="ko-K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1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44</a:t>
            </a:r>
            <a:endParaRPr lang="ko-KR" alt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F24640-7B4A-4BFF-BC60-CC91B703F2FD}"/>
              </a:ext>
            </a:extLst>
          </p:cNvPr>
          <p:cNvSpPr txBox="1"/>
          <p:nvPr/>
        </p:nvSpPr>
        <p:spPr>
          <a:xfrm>
            <a:off x="679798" y="6261750"/>
            <a:ext cx="25490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개정 전 보험료로 개정 후 일부 상이할 수 있음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.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82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408" y="1186785"/>
            <a:ext cx="1839185" cy="2173031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652590" y="2501900"/>
            <a:ext cx="442003" cy="56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45</a:t>
            </a:fld>
            <a:endParaRPr lang="ko-KR" altLang="en-US"/>
          </a:p>
        </p:txBody>
      </p:sp>
      <p:cxnSp>
        <p:nvCxnSpPr>
          <p:cNvPr id="4" name="직선 연결선 3"/>
          <p:cNvCxnSpPr/>
          <p:nvPr/>
        </p:nvCxnSpPr>
        <p:spPr>
          <a:xfrm>
            <a:off x="1987216" y="2789273"/>
            <a:ext cx="821756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1987216" y="4557915"/>
            <a:ext cx="821756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2292016" y="2789273"/>
            <a:ext cx="1768642" cy="17686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726535" y="3065998"/>
            <a:ext cx="89960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800" dirty="0" smtClean="0">
                <a:solidFill>
                  <a:schemeClr val="bg1"/>
                </a:solidFill>
              </a:rPr>
              <a:t>3</a:t>
            </a:r>
            <a:endParaRPr lang="ko-KR" altLang="en-US" sz="88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5724A9-77AD-470A-8947-6560BE0F1FBB}"/>
              </a:ext>
            </a:extLst>
          </p:cNvPr>
          <p:cNvSpPr txBox="1"/>
          <p:nvPr/>
        </p:nvSpPr>
        <p:spPr>
          <a:xfrm>
            <a:off x="4252703" y="3618302"/>
            <a:ext cx="6513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/>
              <a:t>최강 인수</a:t>
            </a:r>
            <a:r>
              <a:rPr lang="en-US" altLang="ko-KR" sz="3600" dirty="0" smtClean="0"/>
              <a:t>! </a:t>
            </a:r>
            <a:r>
              <a:rPr lang="ko-KR" altLang="en-US" sz="3600" dirty="0" smtClean="0">
                <a:solidFill>
                  <a:srgbClr val="EF2065"/>
                </a:solidFill>
              </a:rPr>
              <a:t>암만 생각해도</a:t>
            </a:r>
            <a:r>
              <a:rPr lang="en-US" altLang="ko-KR" sz="3600" dirty="0" smtClean="0">
                <a:solidFill>
                  <a:srgbClr val="EF2065"/>
                </a:solidFill>
              </a:rPr>
              <a:t> 325</a:t>
            </a:r>
            <a:endParaRPr lang="ko-KR" altLang="en-US" sz="3600" dirty="0">
              <a:solidFill>
                <a:srgbClr val="EF2065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E2EBF4-F786-49BC-B1E5-388DC2CCF9EB}"/>
              </a:ext>
            </a:extLst>
          </p:cNvPr>
          <p:cNvSpPr txBox="1"/>
          <p:nvPr/>
        </p:nvSpPr>
        <p:spPr>
          <a:xfrm>
            <a:off x="4252703" y="3242951"/>
            <a:ext cx="7853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월엔 인수 잘 되는 회사부터 진행 필수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인수 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Good 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추천상품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53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양쪽 모서리가 둥근 사각형 61"/>
          <p:cNvSpPr/>
          <p:nvPr/>
        </p:nvSpPr>
        <p:spPr>
          <a:xfrm rot="5400000" flipH="1">
            <a:off x="6498537" y="1013123"/>
            <a:ext cx="4997452" cy="5835058"/>
          </a:xfrm>
          <a:prstGeom prst="round2SameRect">
            <a:avLst>
              <a:gd name="adj1" fmla="val 2936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양쪽 모서리가 둥근 사각형 62"/>
          <p:cNvSpPr/>
          <p:nvPr/>
        </p:nvSpPr>
        <p:spPr>
          <a:xfrm rot="16200000">
            <a:off x="680842" y="1055882"/>
            <a:ext cx="4997452" cy="5749536"/>
          </a:xfrm>
          <a:prstGeom prst="round2SameRect">
            <a:avLst>
              <a:gd name="adj1" fmla="val 2936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03" b="55261"/>
          <a:stretch/>
        </p:blipFill>
        <p:spPr>
          <a:xfrm rot="20860450">
            <a:off x="6559318" y="1672744"/>
            <a:ext cx="1362019" cy="1463216"/>
          </a:xfrm>
          <a:prstGeom prst="rect">
            <a:avLst/>
          </a:prstGeom>
        </p:spPr>
      </p:pic>
      <p:sp>
        <p:nvSpPr>
          <p:cNvPr id="42" name="타원 41"/>
          <p:cNvSpPr/>
          <p:nvPr/>
        </p:nvSpPr>
        <p:spPr>
          <a:xfrm rot="530684">
            <a:off x="7828340" y="2233329"/>
            <a:ext cx="391128" cy="85858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133" y="1727994"/>
            <a:ext cx="2510582" cy="4006889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C1E4BAA-5825-98E5-C16F-117C0086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84857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" name="제목 21"/>
          <p:cNvSpPr txBox="1">
            <a:spLocks/>
          </p:cNvSpPr>
          <p:nvPr/>
        </p:nvSpPr>
        <p:spPr>
          <a:xfrm>
            <a:off x="1354743" y="2993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 smtClean="0">
                <a:latin typeface="+mj-ea"/>
              </a:rPr>
              <a:t>이런 병력을 가진 고객님들</a:t>
            </a:r>
            <a:r>
              <a:rPr lang="en-US" altLang="ko-KR" sz="3200" dirty="0" smtClean="0">
                <a:latin typeface="+mj-ea"/>
              </a:rPr>
              <a:t>, </a:t>
            </a:r>
            <a:r>
              <a:rPr lang="ko-KR" altLang="en-US" sz="3200" dirty="0" smtClean="0">
                <a:latin typeface="+mj-ea"/>
              </a:rPr>
              <a:t>종합보험 </a:t>
            </a:r>
            <a:r>
              <a:rPr lang="ko-KR" altLang="en-US" sz="3200" dirty="0" smtClean="0">
                <a:latin typeface="+mj-ea"/>
              </a:rPr>
              <a:t>가입이 불가할까요</a:t>
            </a:r>
            <a:r>
              <a:rPr lang="en-US" altLang="ko-KR" sz="3200" dirty="0">
                <a:latin typeface="+mj-ea"/>
              </a:rPr>
              <a:t>?</a:t>
            </a:r>
            <a:endParaRPr lang="ko-KR" altLang="en-US" sz="3200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B2DE07C-ADE5-450E-9C05-D01C85E82702}"/>
              </a:ext>
            </a:extLst>
          </p:cNvPr>
          <p:cNvSpPr/>
          <p:nvPr/>
        </p:nvSpPr>
        <p:spPr>
          <a:xfrm>
            <a:off x="7408343" y="4349526"/>
            <a:ext cx="3767751" cy="18994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: 둥근 모서리 8">
            <a:extLst>
              <a:ext uri="{FF2B5EF4-FFF2-40B4-BE49-F238E27FC236}">
                <a16:creationId xmlns:a16="http://schemas.microsoft.com/office/drawing/2014/main" id="{F73A3DF7-A62F-4A05-91B7-E87F11B8A3CF}"/>
              </a:ext>
            </a:extLst>
          </p:cNvPr>
          <p:cNvSpPr/>
          <p:nvPr/>
        </p:nvSpPr>
        <p:spPr>
          <a:xfrm rot="20700000">
            <a:off x="3804670" y="2204448"/>
            <a:ext cx="1558025" cy="1558025"/>
          </a:xfrm>
          <a:prstGeom prst="roundRect">
            <a:avLst/>
          </a:prstGeom>
          <a:solidFill>
            <a:srgbClr val="FF000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EC35EB4-3781-45F7-955C-130D15AC2BDB}"/>
              </a:ext>
            </a:extLst>
          </p:cNvPr>
          <p:cNvSpPr txBox="1"/>
          <p:nvPr/>
        </p:nvSpPr>
        <p:spPr>
          <a:xfrm rot="20700000">
            <a:off x="3762795" y="2406661"/>
            <a:ext cx="16722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</a:rPr>
              <a:t>타사</a:t>
            </a:r>
            <a:r>
              <a:rPr lang="ko-KR" altLang="en-US" sz="3200" dirty="0" smtClean="0">
                <a:solidFill>
                  <a:schemeClr val="bg1"/>
                </a:solidFill>
              </a:rPr>
              <a:t> </a:t>
            </a:r>
            <a:endParaRPr lang="en-US" altLang="ko-KR" sz="32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3200" dirty="0" err="1" smtClean="0">
                <a:solidFill>
                  <a:schemeClr val="bg1"/>
                </a:solidFill>
              </a:rPr>
              <a:t>가입불가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17"/>
          <a:stretch/>
        </p:blipFill>
        <p:spPr>
          <a:xfrm>
            <a:off x="470947" y="1742694"/>
            <a:ext cx="3322216" cy="2727095"/>
          </a:xfrm>
          <a:prstGeom prst="rect">
            <a:avLst/>
          </a:prstGeom>
        </p:spPr>
      </p:pic>
      <p:sp>
        <p:nvSpPr>
          <p:cNvPr id="36" name="타원 35"/>
          <p:cNvSpPr/>
          <p:nvPr/>
        </p:nvSpPr>
        <p:spPr>
          <a:xfrm>
            <a:off x="3011420" y="1629937"/>
            <a:ext cx="964044" cy="68347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/>
          <p:nvPr/>
        </p:nvSpPr>
        <p:spPr>
          <a:xfrm>
            <a:off x="6616106" y="1782492"/>
            <a:ext cx="1124770" cy="1125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사각형: 둥근 모서리 8">
            <a:extLst>
              <a:ext uri="{FF2B5EF4-FFF2-40B4-BE49-F238E27FC236}">
                <a16:creationId xmlns:a16="http://schemas.microsoft.com/office/drawing/2014/main" id="{F73A3DF7-A62F-4A05-91B7-E87F11B8A3CF}"/>
              </a:ext>
            </a:extLst>
          </p:cNvPr>
          <p:cNvSpPr/>
          <p:nvPr/>
        </p:nvSpPr>
        <p:spPr>
          <a:xfrm rot="20700000">
            <a:off x="10005624" y="2204448"/>
            <a:ext cx="1558025" cy="1558025"/>
          </a:xfrm>
          <a:prstGeom prst="roundRect">
            <a:avLst/>
          </a:prstGeom>
          <a:solidFill>
            <a:srgbClr val="FF000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EC35EB4-3781-45F7-955C-130D15AC2BDB}"/>
              </a:ext>
            </a:extLst>
          </p:cNvPr>
          <p:cNvSpPr txBox="1"/>
          <p:nvPr/>
        </p:nvSpPr>
        <p:spPr>
          <a:xfrm rot="20700000">
            <a:off x="9963749" y="2406661"/>
            <a:ext cx="16722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</a:rPr>
              <a:t>타사</a:t>
            </a:r>
            <a:r>
              <a:rPr lang="ko-KR" altLang="en-US" sz="3200" dirty="0" smtClean="0">
                <a:solidFill>
                  <a:schemeClr val="bg1"/>
                </a:solidFill>
              </a:rPr>
              <a:t> </a:t>
            </a:r>
            <a:endParaRPr lang="en-US" altLang="ko-KR" sz="32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3200" dirty="0" err="1" smtClean="0">
                <a:solidFill>
                  <a:schemeClr val="bg1"/>
                </a:solidFill>
              </a:rPr>
              <a:t>가입불가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9A2A9A1-7550-4217-854E-A54C9B12BD27}"/>
              </a:ext>
            </a:extLst>
          </p:cNvPr>
          <p:cNvSpPr txBox="1"/>
          <p:nvPr/>
        </p:nvSpPr>
        <p:spPr>
          <a:xfrm>
            <a:off x="7474299" y="4396109"/>
            <a:ext cx="3699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 smtClean="0">
                <a:solidFill>
                  <a:schemeClr val="bg1"/>
                </a:solidFill>
              </a:rPr>
              <a:t>2</a:t>
            </a:r>
            <a:r>
              <a:rPr lang="ko-KR" altLang="en-US" sz="2400" dirty="0" smtClean="0">
                <a:solidFill>
                  <a:schemeClr val="bg1"/>
                </a:solidFill>
              </a:rPr>
              <a:t>년내 병력은 없지만</a:t>
            </a:r>
            <a:r>
              <a:rPr lang="en-US" altLang="ko-KR" sz="2400" dirty="0" smtClean="0">
                <a:solidFill>
                  <a:schemeClr val="bg1"/>
                </a:solidFill>
              </a:rPr>
              <a:t>,</a:t>
            </a:r>
          </a:p>
          <a:p>
            <a:pPr algn="ctr"/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 smtClean="0">
                <a:solidFill>
                  <a:schemeClr val="bg1"/>
                </a:solidFill>
              </a:rPr>
              <a:t> </a:t>
            </a:r>
            <a:endParaRPr lang="en-US" altLang="ko-KR" sz="1000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 smtClean="0">
                <a:solidFill>
                  <a:schemeClr val="bg1"/>
                </a:solidFill>
              </a:rPr>
              <a:t>병력이 있는 고객님</a:t>
            </a:r>
            <a:endParaRPr lang="en-US" altLang="ko-KR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7404889" y="4918495"/>
            <a:ext cx="3768660" cy="682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7449873" y="4971789"/>
            <a:ext cx="3725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/>
              <a:t>심근경색</a:t>
            </a:r>
            <a:r>
              <a:rPr lang="en-US" altLang="ko-KR" sz="3200" dirty="0" smtClean="0"/>
              <a:t>, </a:t>
            </a:r>
            <a:r>
              <a:rPr lang="ko-KR" altLang="en-US" sz="3200" dirty="0" smtClean="0"/>
              <a:t>심장판막증</a:t>
            </a:r>
            <a:endParaRPr lang="en-US" altLang="ko-KR" sz="32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62B712A-5746-4611-C169-9D8ABAF19663}"/>
              </a:ext>
            </a:extLst>
          </p:cNvPr>
          <p:cNvSpPr txBox="1"/>
          <p:nvPr/>
        </p:nvSpPr>
        <p:spPr>
          <a:xfrm>
            <a:off x="5417419" y="3606735"/>
            <a:ext cx="1438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 smtClean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또는</a:t>
            </a:r>
            <a:endParaRPr lang="ko-KR" altLang="en-US" sz="4800" dirty="0">
              <a:ln w="2508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C353A2-7724-7032-7681-396E9308665A}"/>
              </a:ext>
            </a:extLst>
          </p:cNvPr>
          <p:cNvSpPr txBox="1"/>
          <p:nvPr/>
        </p:nvSpPr>
        <p:spPr>
          <a:xfrm>
            <a:off x="5419864" y="3606735"/>
            <a:ext cx="1438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 smtClean="0">
                <a:solidFill>
                  <a:schemeClr val="bg1"/>
                </a:solidFill>
              </a:rPr>
              <a:t>또는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384978" y="6255170"/>
            <a:ext cx="47557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/>
              <a:t>※ </a:t>
            </a:r>
            <a:r>
              <a:rPr lang="ko-KR" altLang="en-US" sz="800" dirty="0" smtClean="0"/>
              <a:t>피보험자 </a:t>
            </a:r>
            <a:r>
              <a:rPr lang="ko-KR" altLang="en-US" sz="800" dirty="0" err="1" smtClean="0"/>
              <a:t>병력사항에</a:t>
            </a:r>
            <a:r>
              <a:rPr lang="ko-KR" altLang="en-US" sz="800" dirty="0" smtClean="0"/>
              <a:t> 따른 </a:t>
            </a:r>
            <a:r>
              <a:rPr lang="ko-KR" altLang="en-US" sz="800" dirty="0" err="1" smtClean="0"/>
              <a:t>선별인수</a:t>
            </a:r>
            <a:r>
              <a:rPr lang="ko-KR" altLang="en-US" sz="800" dirty="0" smtClean="0"/>
              <a:t> 可</a:t>
            </a:r>
            <a:endParaRPr lang="ko-KR" altLang="en-US" sz="800" dirty="0"/>
          </a:p>
        </p:txBody>
      </p:sp>
      <p:pic>
        <p:nvPicPr>
          <p:cNvPr id="52" name="그림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023" y="1809464"/>
            <a:ext cx="900416" cy="985403"/>
          </a:xfrm>
          <a:prstGeom prst="rect">
            <a:avLst/>
          </a:prstGeom>
          <a:effectLst>
            <a:glow rad="44450">
              <a:schemeClr val="tx1"/>
            </a:glow>
          </a:effectLst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FADF1EE3-00ED-45EF-8D2B-9FC2B80A1734}"/>
              </a:ext>
            </a:extLst>
          </p:cNvPr>
          <p:cNvSpPr/>
          <p:nvPr/>
        </p:nvSpPr>
        <p:spPr>
          <a:xfrm>
            <a:off x="1071099" y="4328888"/>
            <a:ext cx="3767751" cy="18994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A2A9A1-7550-4217-854E-A54C9B12BD27}"/>
              </a:ext>
            </a:extLst>
          </p:cNvPr>
          <p:cNvSpPr txBox="1"/>
          <p:nvPr/>
        </p:nvSpPr>
        <p:spPr>
          <a:xfrm>
            <a:off x="1135846" y="4396109"/>
            <a:ext cx="3699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 smtClean="0">
                <a:solidFill>
                  <a:schemeClr val="bg1"/>
                </a:solidFill>
              </a:rPr>
              <a:t>2</a:t>
            </a:r>
            <a:r>
              <a:rPr lang="ko-KR" altLang="en-US" sz="2400" dirty="0" smtClean="0">
                <a:solidFill>
                  <a:schemeClr val="bg1"/>
                </a:solidFill>
              </a:rPr>
              <a:t>년내 병력은 없지만</a:t>
            </a:r>
            <a:r>
              <a:rPr lang="en-US" altLang="ko-KR" sz="2400" dirty="0" smtClean="0">
                <a:solidFill>
                  <a:schemeClr val="bg1"/>
                </a:solidFill>
              </a:rPr>
              <a:t>,</a:t>
            </a:r>
          </a:p>
          <a:p>
            <a:pPr algn="ctr"/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 smtClean="0">
                <a:solidFill>
                  <a:schemeClr val="bg1"/>
                </a:solidFill>
              </a:rPr>
              <a:t> </a:t>
            </a:r>
            <a:endParaRPr lang="en-US" altLang="ko-KR" sz="1000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 smtClean="0">
                <a:solidFill>
                  <a:schemeClr val="bg1"/>
                </a:solidFill>
              </a:rPr>
              <a:t>병력이 있는 고객님</a:t>
            </a:r>
            <a:endParaRPr lang="en-US" altLang="ko-KR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1080950" y="4918495"/>
            <a:ext cx="3768660" cy="682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1683778" y="4979955"/>
            <a:ext cx="2610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/>
              <a:t>뇌졸중</a:t>
            </a:r>
            <a:r>
              <a:rPr lang="en-US" altLang="ko-KR" sz="3200" dirty="0" smtClean="0"/>
              <a:t>, </a:t>
            </a:r>
            <a:r>
              <a:rPr lang="ko-KR" altLang="en-US" sz="3200" dirty="0" smtClean="0"/>
              <a:t>뇌출혈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314854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3EAD3-8D1C-471D-B791-03EB8B8B6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>
            <a:extLst>
              <a:ext uri="{FF2B5EF4-FFF2-40B4-BE49-F238E27FC236}">
                <a16:creationId xmlns:a16="http://schemas.microsoft.com/office/drawing/2014/main" id="{11073AB3-9F6E-443B-E04F-7FCFDD2DDA6F}"/>
              </a:ext>
            </a:extLst>
          </p:cNvPr>
          <p:cNvGrpSpPr/>
          <p:nvPr/>
        </p:nvGrpSpPr>
        <p:grpSpPr>
          <a:xfrm>
            <a:off x="3849534" y="1624952"/>
            <a:ext cx="8342466" cy="4664163"/>
            <a:chOff x="2114536" y="1587500"/>
            <a:chExt cx="8342447" cy="4726344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FA13592D-AD86-F14D-61AE-6F89B949CEE5}"/>
                </a:ext>
              </a:extLst>
            </p:cNvPr>
            <p:cNvSpPr/>
            <p:nvPr/>
          </p:nvSpPr>
          <p:spPr>
            <a:xfrm>
              <a:off x="2114536" y="1587500"/>
              <a:ext cx="1981200" cy="1981200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E4393B9-0DC7-B989-B75C-A098ECEEC109}"/>
                </a:ext>
              </a:extLst>
            </p:cNvPr>
            <p:cNvSpPr txBox="1"/>
            <p:nvPr/>
          </p:nvSpPr>
          <p:spPr>
            <a:xfrm>
              <a:off x="2546328" y="1717070"/>
              <a:ext cx="111761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500" dirty="0">
                  <a:solidFill>
                    <a:schemeClr val="bg1"/>
                  </a:solidFill>
                </a:rPr>
                <a:t>3</a:t>
              </a:r>
              <a:endParaRPr lang="ko-KR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A02767B-7347-BB09-676E-6A0E5A73E357}"/>
                </a:ext>
              </a:extLst>
            </p:cNvPr>
            <p:cNvSpPr txBox="1"/>
            <p:nvPr/>
          </p:nvSpPr>
          <p:spPr>
            <a:xfrm>
              <a:off x="2201682" y="3574445"/>
              <a:ext cx="1806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</a:t>
              </a:r>
              <a:r>
                <a: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개월 이내</a:t>
              </a: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917920FD-59D7-D1D0-54F3-60C09BB10445}"/>
                </a:ext>
              </a:extLst>
            </p:cNvPr>
            <p:cNvSpPr/>
            <p:nvPr/>
          </p:nvSpPr>
          <p:spPr>
            <a:xfrm>
              <a:off x="2114536" y="4088140"/>
              <a:ext cx="1981200" cy="1981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D55786-A04C-5525-6492-DEA59D647DFC}"/>
                </a:ext>
              </a:extLst>
            </p:cNvPr>
            <p:cNvSpPr txBox="1"/>
            <p:nvPr/>
          </p:nvSpPr>
          <p:spPr>
            <a:xfrm>
              <a:off x="2196908" y="4250065"/>
              <a:ext cx="1821332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dirty="0"/>
                <a:t>□ 입원</a:t>
              </a:r>
              <a:endParaRPr lang="en-US" altLang="ko-KR" dirty="0"/>
            </a:p>
            <a:p>
              <a:pPr>
                <a:lnSpc>
                  <a:spcPct val="110000"/>
                </a:lnSpc>
              </a:pPr>
              <a:r>
                <a:rPr lang="ko-KR" altLang="en-US" dirty="0"/>
                <a:t>□ 수술</a:t>
              </a:r>
              <a:endParaRPr lang="en-US" altLang="ko-KR" dirty="0"/>
            </a:p>
            <a:p>
              <a:pPr>
                <a:lnSpc>
                  <a:spcPct val="110000"/>
                </a:lnSpc>
              </a:pPr>
              <a:r>
                <a:rPr lang="ko-KR" altLang="en-US" dirty="0"/>
                <a:t>□ 재검사</a:t>
              </a:r>
              <a:endParaRPr lang="en-US" altLang="ko-KR" dirty="0"/>
            </a:p>
            <a:p>
              <a:pPr>
                <a:lnSpc>
                  <a:spcPct val="110000"/>
                </a:lnSpc>
              </a:pPr>
              <a:r>
                <a:rPr lang="ko-KR" altLang="en-US" dirty="0"/>
                <a:t>□ 질병 확정 진단</a:t>
              </a:r>
              <a:endParaRPr lang="en-US" altLang="ko-KR" dirty="0"/>
            </a:p>
            <a:p>
              <a:pPr>
                <a:lnSpc>
                  <a:spcPct val="110000"/>
                </a:lnSpc>
              </a:pPr>
              <a:r>
                <a:rPr lang="ko-KR" altLang="en-US" dirty="0"/>
                <a:t>□ 질병 의심 소견</a:t>
              </a: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4C0D509D-D7DD-A599-4D0F-437DE9F0F23D}"/>
                </a:ext>
              </a:extLst>
            </p:cNvPr>
            <p:cNvSpPr/>
            <p:nvPr/>
          </p:nvSpPr>
          <p:spPr>
            <a:xfrm>
              <a:off x="4962511" y="1587500"/>
              <a:ext cx="1981200" cy="1981200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F7577AD-7FF8-233B-C0EB-7A923656B9EC}"/>
                </a:ext>
              </a:extLst>
            </p:cNvPr>
            <p:cNvSpPr txBox="1"/>
            <p:nvPr/>
          </p:nvSpPr>
          <p:spPr>
            <a:xfrm>
              <a:off x="5394303" y="1717070"/>
              <a:ext cx="111761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500" dirty="0">
                  <a:solidFill>
                    <a:schemeClr val="bg1"/>
                  </a:solidFill>
                </a:rPr>
                <a:t>2</a:t>
              </a:r>
              <a:endParaRPr lang="ko-KR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9873438-B51E-0394-D52C-E212BCB3DCD4}"/>
                </a:ext>
              </a:extLst>
            </p:cNvPr>
            <p:cNvSpPr txBox="1"/>
            <p:nvPr/>
          </p:nvSpPr>
          <p:spPr>
            <a:xfrm>
              <a:off x="5213964" y="3574445"/>
              <a:ext cx="1478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</a:t>
              </a:r>
              <a:r>
                <a: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년 이내</a:t>
              </a: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61C62E5-DDA5-B77C-3603-DF3DCB2E62D9}"/>
                </a:ext>
              </a:extLst>
            </p:cNvPr>
            <p:cNvSpPr/>
            <p:nvPr/>
          </p:nvSpPr>
          <p:spPr>
            <a:xfrm>
              <a:off x="4962511" y="4088140"/>
              <a:ext cx="1981200" cy="1981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CB04900-C73E-BBF0-619E-F757470A577D}"/>
                </a:ext>
              </a:extLst>
            </p:cNvPr>
            <p:cNvSpPr txBox="1"/>
            <p:nvPr/>
          </p:nvSpPr>
          <p:spPr>
            <a:xfrm>
              <a:off x="5102033" y="4250065"/>
              <a:ext cx="1702710" cy="168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dirty="0"/>
                <a:t>질병이나</a:t>
              </a:r>
              <a:endParaRPr lang="en-US" altLang="ko-KR" dirty="0"/>
            </a:p>
            <a:p>
              <a:pPr>
                <a:lnSpc>
                  <a:spcPct val="110000"/>
                </a:lnSpc>
              </a:pPr>
              <a:r>
                <a:rPr lang="ko-KR" altLang="en-US" dirty="0"/>
                <a:t>상해사고로 인한</a:t>
              </a:r>
              <a:endParaRPr lang="en-US" altLang="ko-KR" dirty="0"/>
            </a:p>
            <a:p>
              <a:pPr>
                <a:lnSpc>
                  <a:spcPct val="110000"/>
                </a:lnSpc>
              </a:pPr>
              <a:endParaRPr lang="en-US" altLang="ko-KR" sz="700" dirty="0"/>
            </a:p>
            <a:p>
              <a:pPr>
                <a:lnSpc>
                  <a:spcPct val="110000"/>
                </a:lnSpc>
              </a:pPr>
              <a:r>
                <a:rPr lang="ko-KR" altLang="en-US" dirty="0"/>
                <a:t>□ 입원</a:t>
              </a:r>
              <a:endParaRPr lang="en-US" altLang="ko-KR" dirty="0"/>
            </a:p>
            <a:p>
              <a:pPr>
                <a:lnSpc>
                  <a:spcPct val="110000"/>
                </a:lnSpc>
              </a:pPr>
              <a:r>
                <a:rPr lang="ko-KR" altLang="en-US" dirty="0"/>
                <a:t>□ 수술</a:t>
              </a:r>
              <a:endParaRPr lang="en-US" altLang="ko-KR" dirty="0"/>
            </a:p>
            <a:p>
              <a:pPr>
                <a:lnSpc>
                  <a:spcPct val="110000"/>
                </a:lnSpc>
              </a:pPr>
              <a:r>
                <a:rPr lang="en-US" altLang="ko-KR" sz="1400" dirty="0"/>
                <a:t>     ( </a:t>
              </a:r>
              <a:r>
                <a:rPr lang="ko-KR" altLang="en-US" sz="1400" dirty="0"/>
                <a:t>제왕절개 포함 </a:t>
              </a:r>
              <a:r>
                <a:rPr lang="en-US" altLang="ko-KR" sz="1400" dirty="0"/>
                <a:t>)</a:t>
              </a:r>
            </a:p>
          </p:txBody>
        </p:sp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7BAEB5AC-D0E0-3A45-A3E8-F4C4B78CC774}"/>
                </a:ext>
              </a:extLst>
            </p:cNvPr>
            <p:cNvSpPr/>
            <p:nvPr/>
          </p:nvSpPr>
          <p:spPr>
            <a:xfrm>
              <a:off x="7810482" y="1587500"/>
              <a:ext cx="1981200" cy="1981200"/>
            </a:xfrm>
            <a:prstGeom prst="roundRect">
              <a:avLst/>
            </a:prstGeom>
            <a:solidFill>
              <a:srgbClr val="EF20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A21FFC3-D823-F2EA-1230-C9AA656AAE21}"/>
                </a:ext>
              </a:extLst>
            </p:cNvPr>
            <p:cNvSpPr txBox="1"/>
            <p:nvPr/>
          </p:nvSpPr>
          <p:spPr>
            <a:xfrm>
              <a:off x="8242274" y="1717070"/>
              <a:ext cx="111761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500" dirty="0">
                  <a:solidFill>
                    <a:schemeClr val="bg1"/>
                  </a:solidFill>
                </a:rPr>
                <a:t>5</a:t>
              </a:r>
              <a:endParaRPr lang="ko-KR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2399746-B107-8DD6-FF92-87EAEC3B064B}"/>
                </a:ext>
              </a:extLst>
            </p:cNvPr>
            <p:cNvSpPr txBox="1"/>
            <p:nvPr/>
          </p:nvSpPr>
          <p:spPr>
            <a:xfrm>
              <a:off x="8061935" y="3574445"/>
              <a:ext cx="1478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rgbClr val="EF2065"/>
                  </a:solidFill>
                </a:rPr>
                <a:t>5</a:t>
              </a:r>
              <a:r>
                <a:rPr lang="ko-KR" altLang="en-US" sz="2800" dirty="0">
                  <a:solidFill>
                    <a:srgbClr val="EF2065"/>
                  </a:solidFill>
                </a:rPr>
                <a:t>년</a:t>
              </a:r>
              <a:r>
                <a: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이내</a:t>
              </a: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463592A1-02ED-AA8C-E4F9-47FF7CD2554A}"/>
                </a:ext>
              </a:extLst>
            </p:cNvPr>
            <p:cNvSpPr/>
            <p:nvPr/>
          </p:nvSpPr>
          <p:spPr>
            <a:xfrm>
              <a:off x="7810482" y="4088140"/>
              <a:ext cx="1981200" cy="1981200"/>
            </a:xfrm>
            <a:prstGeom prst="rect">
              <a:avLst/>
            </a:prstGeom>
            <a:solidFill>
              <a:srgbClr val="FADAE8"/>
            </a:solidFill>
            <a:ln w="38100">
              <a:solidFill>
                <a:srgbClr val="EF20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8B757E8-6F9E-FD6C-C2EE-B500CB08595D}"/>
                </a:ext>
              </a:extLst>
            </p:cNvPr>
            <p:cNvSpPr txBox="1"/>
            <p:nvPr/>
          </p:nvSpPr>
          <p:spPr>
            <a:xfrm>
              <a:off x="7921429" y="4250065"/>
              <a:ext cx="1715534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3600" dirty="0">
                  <a:solidFill>
                    <a:srgbClr val="EF2065"/>
                  </a:solidFill>
                </a:rPr>
                <a:t>‘</a:t>
              </a:r>
              <a:r>
                <a:rPr lang="ko-KR" altLang="en-US" sz="3600" dirty="0">
                  <a:solidFill>
                    <a:srgbClr val="EF2065"/>
                  </a:solidFill>
                </a:rPr>
                <a:t>암</a:t>
              </a:r>
              <a:r>
                <a:rPr lang="en-US" altLang="ko-KR" sz="3600" dirty="0">
                  <a:solidFill>
                    <a:srgbClr val="EF2065"/>
                  </a:solidFill>
                </a:rPr>
                <a:t>’</a:t>
              </a:r>
              <a:r>
                <a:rPr lang="ko-KR" altLang="en-US" sz="3600" dirty="0"/>
                <a:t>으로</a:t>
              </a:r>
              <a:endParaRPr lang="en-US" altLang="ko-KR" sz="3600" dirty="0"/>
            </a:p>
            <a:p>
              <a:pPr algn="ctr">
                <a:lnSpc>
                  <a:spcPct val="110000"/>
                </a:lnSpc>
              </a:pPr>
              <a:r>
                <a:rPr lang="ko-KR" altLang="en-US" dirty="0"/>
                <a:t>□ 진단</a:t>
              </a:r>
              <a:endParaRPr lang="en-US" altLang="ko-KR" dirty="0"/>
            </a:p>
            <a:p>
              <a:pPr algn="ctr">
                <a:lnSpc>
                  <a:spcPct val="110000"/>
                </a:lnSpc>
              </a:pPr>
              <a:r>
                <a:rPr lang="ko-KR" altLang="en-US" dirty="0"/>
                <a:t>□ 입원</a:t>
              </a:r>
              <a:endParaRPr lang="en-US" altLang="ko-KR" dirty="0"/>
            </a:p>
            <a:p>
              <a:pPr algn="ctr">
                <a:lnSpc>
                  <a:spcPct val="110000"/>
                </a:lnSpc>
              </a:pPr>
              <a:r>
                <a:rPr lang="ko-KR" altLang="en-US" dirty="0"/>
                <a:t>□ 수술</a:t>
              </a:r>
              <a:endParaRPr lang="en-US" altLang="ko-KR" dirty="0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73CA5293-A393-0CCF-F8E8-F38DAF5EF934}"/>
                </a:ext>
              </a:extLst>
            </p:cNvPr>
            <p:cNvSpPr/>
            <p:nvPr/>
          </p:nvSpPr>
          <p:spPr>
            <a:xfrm>
              <a:off x="4290432" y="2714769"/>
              <a:ext cx="476250" cy="47625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70595BB-0D34-2ADF-62D4-C6BCB5D8798C}"/>
                </a:ext>
              </a:extLst>
            </p:cNvPr>
            <p:cNvSpPr/>
            <p:nvPr/>
          </p:nvSpPr>
          <p:spPr>
            <a:xfrm>
              <a:off x="4385682" y="2800494"/>
              <a:ext cx="295779" cy="295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8646456-1934-D5FB-7E39-3EC3AD646DDF}"/>
                </a:ext>
              </a:extLst>
            </p:cNvPr>
            <p:cNvSpPr/>
            <p:nvPr/>
          </p:nvSpPr>
          <p:spPr>
            <a:xfrm>
              <a:off x="7139360" y="2714769"/>
              <a:ext cx="476250" cy="47625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F0A341D7-8D33-FD58-317D-00D11101D073}"/>
                </a:ext>
              </a:extLst>
            </p:cNvPr>
            <p:cNvSpPr/>
            <p:nvPr/>
          </p:nvSpPr>
          <p:spPr>
            <a:xfrm>
              <a:off x="7234610" y="2800494"/>
              <a:ext cx="295779" cy="295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8D5A79B-4410-2811-B134-6EA25A964B7C}"/>
                </a:ext>
              </a:extLst>
            </p:cNvPr>
            <p:cNvSpPr txBox="1"/>
            <p:nvPr/>
          </p:nvSpPr>
          <p:spPr>
            <a:xfrm>
              <a:off x="6027565" y="6095528"/>
              <a:ext cx="4429418" cy="218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※ 1</a:t>
              </a:r>
              <a:r>
                <a:rPr lang="ko-KR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차 </a:t>
              </a:r>
              <a:r>
                <a:rPr lang="ko-KR" altLang="en-US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언더라이팅</a:t>
              </a:r>
              <a:r>
                <a:rPr lang="ko-KR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 지침이며</a:t>
              </a:r>
              <a:r>
                <a:rPr lang="en-US" altLang="ko-KR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, </a:t>
              </a:r>
              <a:r>
                <a:rPr lang="ko-KR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피보험자의 개인 병력 상태에 따라 인수 기준은 달라질 수 있음</a:t>
              </a:r>
              <a:r>
                <a:rPr lang="en-US" altLang="ko-KR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.</a:t>
              </a:r>
              <a:endParaRPr lang="ko-KR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endParaRPr>
            </a:p>
          </p:txBody>
        </p:sp>
      </p:grpSp>
      <p:sp>
        <p:nvSpPr>
          <p:cNvPr id="22" name="제목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000" dirty="0">
                <a:latin typeface="+mj-ea"/>
              </a:rPr>
              <a:t>업계</a:t>
            </a:r>
            <a:r>
              <a:rPr lang="en-US" altLang="ko-KR" sz="3000" dirty="0">
                <a:latin typeface="+mj-ea"/>
              </a:rPr>
              <a:t> </a:t>
            </a:r>
            <a:r>
              <a:rPr lang="ko-KR" altLang="en-US" sz="3000" dirty="0">
                <a:latin typeface="+mj-ea"/>
              </a:rPr>
              <a:t>유일</a:t>
            </a:r>
            <a:r>
              <a:rPr lang="en-US" altLang="ko-KR" sz="3000" dirty="0">
                <a:latin typeface="+mj-ea"/>
              </a:rPr>
              <a:t>! 5</a:t>
            </a:r>
            <a:r>
              <a:rPr lang="ko-KR" altLang="en-US" sz="3000" dirty="0">
                <a:latin typeface="+mj-ea"/>
              </a:rPr>
              <a:t>년 내 </a:t>
            </a:r>
            <a:r>
              <a:rPr lang="ko-KR" altLang="en-US" sz="3000" dirty="0" err="1">
                <a:latin typeface="+mj-ea"/>
              </a:rPr>
              <a:t>중대질환은</a:t>
            </a:r>
            <a:r>
              <a:rPr lang="ko-KR" altLang="en-US" sz="3000" dirty="0">
                <a:latin typeface="+mj-ea"/>
              </a:rPr>
              <a:t> </a:t>
            </a:r>
            <a:r>
              <a:rPr lang="en-US" altLang="ko-KR" sz="3000" dirty="0">
                <a:solidFill>
                  <a:srgbClr val="EF2065"/>
                </a:solidFill>
                <a:latin typeface="+mj-ea"/>
              </a:rPr>
              <a:t>‘</a:t>
            </a:r>
            <a:r>
              <a:rPr lang="ko-KR" altLang="en-US" sz="3000" dirty="0">
                <a:solidFill>
                  <a:srgbClr val="EF2065"/>
                </a:solidFill>
                <a:latin typeface="+mj-ea"/>
              </a:rPr>
              <a:t>암</a:t>
            </a:r>
            <a:r>
              <a:rPr lang="en-US" altLang="ko-KR" sz="3000" dirty="0">
                <a:solidFill>
                  <a:srgbClr val="EF2065"/>
                </a:solidFill>
                <a:latin typeface="+mj-ea"/>
              </a:rPr>
              <a:t>’</a:t>
            </a:r>
            <a:r>
              <a:rPr lang="ko-KR" altLang="en-US" sz="3000" dirty="0">
                <a:solidFill>
                  <a:srgbClr val="EF2065"/>
                </a:solidFill>
                <a:latin typeface="+mj-ea"/>
              </a:rPr>
              <a:t>만 </a:t>
            </a:r>
            <a:r>
              <a:rPr lang="ko-KR" altLang="en-US" sz="3000" dirty="0">
                <a:latin typeface="+mj-ea"/>
              </a:rPr>
              <a:t>물어보고 종합으로 가입 </a:t>
            </a:r>
            <a:r>
              <a:rPr lang="en-US" altLang="ko-KR" sz="3000" dirty="0">
                <a:latin typeface="+mj-ea"/>
              </a:rPr>
              <a:t>OK</a:t>
            </a:r>
            <a:r>
              <a:rPr lang="en-US" altLang="ko-KR" sz="3000" dirty="0" smtClean="0">
                <a:latin typeface="+mj-ea"/>
              </a:rPr>
              <a:t>!</a:t>
            </a:r>
            <a:endParaRPr lang="ko-KR" altLang="en-US" sz="3000" dirty="0"/>
          </a:p>
        </p:txBody>
      </p:sp>
      <p:sp>
        <p:nvSpPr>
          <p:cNvPr id="25" name="TextBox 24"/>
          <p:cNvSpPr txBox="1"/>
          <p:nvPr/>
        </p:nvSpPr>
        <p:spPr>
          <a:xfrm>
            <a:off x="484857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4222" y="3948977"/>
            <a:ext cx="3001228" cy="2484026"/>
          </a:xfrm>
          <a:prstGeom prst="rect">
            <a:avLst/>
          </a:prstGeom>
        </p:spPr>
      </p:pic>
      <p:sp>
        <p:nvSpPr>
          <p:cNvPr id="27" name="모서리가 둥근 직사각형 26"/>
          <p:cNvSpPr/>
          <p:nvPr/>
        </p:nvSpPr>
        <p:spPr>
          <a:xfrm>
            <a:off x="619793" y="1624952"/>
            <a:ext cx="2745657" cy="196541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이등변 삼각형 27"/>
          <p:cNvSpPr/>
          <p:nvPr/>
        </p:nvSpPr>
        <p:spPr>
          <a:xfrm rot="13266265">
            <a:off x="2457041" y="3327486"/>
            <a:ext cx="348343" cy="76380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77995" y="1892674"/>
            <a:ext cx="28602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dirty="0" smtClean="0"/>
              <a:t>타사는 </a:t>
            </a:r>
            <a:r>
              <a:rPr lang="ko-KR" altLang="en-US" sz="2000" dirty="0" err="1" smtClean="0"/>
              <a:t>암담보만</a:t>
            </a:r>
            <a:r>
              <a:rPr lang="ko-KR" altLang="en-US" sz="2000" dirty="0" smtClean="0"/>
              <a:t> 가능</a:t>
            </a:r>
            <a:r>
              <a:rPr lang="en-US" altLang="ko-KR" sz="2000" dirty="0" smtClean="0"/>
              <a:t>?</a:t>
            </a:r>
            <a:endParaRPr lang="ko-KR" altLang="en-US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577994" y="2249182"/>
            <a:ext cx="2860215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dirty="0" err="1" smtClean="0"/>
              <a:t>흥국화재는</a:t>
            </a:r>
            <a:endParaRPr lang="en-US" altLang="ko-KR" sz="3200" dirty="0" smtClean="0"/>
          </a:p>
          <a:p>
            <a:pPr algn="ctr">
              <a:lnSpc>
                <a:spcPct val="110000"/>
              </a:lnSpc>
            </a:pPr>
            <a:r>
              <a:rPr lang="ko-KR" altLang="en-US" sz="3200" dirty="0" err="1" smtClean="0">
                <a:solidFill>
                  <a:srgbClr val="EF2065"/>
                </a:solidFill>
              </a:rPr>
              <a:t>종합담보</a:t>
            </a:r>
            <a:r>
              <a:rPr lang="ko-KR" altLang="en-US" sz="3200" dirty="0" smtClean="0">
                <a:solidFill>
                  <a:srgbClr val="EF2065"/>
                </a:solidFill>
              </a:rPr>
              <a:t> </a:t>
            </a:r>
            <a:r>
              <a:rPr lang="en-US" altLang="ko-KR" sz="3200" dirty="0" smtClean="0">
                <a:solidFill>
                  <a:srgbClr val="EF2065"/>
                </a:solidFill>
              </a:rPr>
              <a:t>OK</a:t>
            </a:r>
            <a:endParaRPr lang="ko-KR" altLang="en-US" sz="3200" dirty="0">
              <a:solidFill>
                <a:srgbClr val="EF2065"/>
              </a:solidFill>
            </a:endParaRPr>
          </a:p>
        </p:txBody>
      </p:sp>
      <p:sp>
        <p:nvSpPr>
          <p:cNvPr id="31" name="슬라이드 번호 개체 틀 2">
            <a:extLst>
              <a:ext uri="{FF2B5EF4-FFF2-40B4-BE49-F238E27FC236}">
                <a16:creationId xmlns:a16="http://schemas.microsoft.com/office/drawing/2014/main" id="{2C1E4BAA-5825-98E5-C16F-117C0086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47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6415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69D19-4444-B2E8-0383-7C81898D6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그룹 64">
            <a:extLst>
              <a:ext uri="{FF2B5EF4-FFF2-40B4-BE49-F238E27FC236}">
                <a16:creationId xmlns:a16="http://schemas.microsoft.com/office/drawing/2014/main" id="{E426C97B-C977-310B-D2E6-0363579D5A7A}"/>
              </a:ext>
            </a:extLst>
          </p:cNvPr>
          <p:cNvGrpSpPr/>
          <p:nvPr/>
        </p:nvGrpSpPr>
        <p:grpSpPr>
          <a:xfrm>
            <a:off x="3848596" y="1938479"/>
            <a:ext cx="8096806" cy="1261130"/>
            <a:chOff x="3847620" y="1718404"/>
            <a:chExt cx="8096806" cy="126113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35FD9A9-D31F-69A1-1171-7B2692A88EF9}"/>
                </a:ext>
              </a:extLst>
            </p:cNvPr>
            <p:cNvSpPr txBox="1"/>
            <p:nvPr/>
          </p:nvSpPr>
          <p:spPr>
            <a:xfrm>
              <a:off x="4963439" y="1718404"/>
              <a:ext cx="53783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dirty="0" smtClean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5</a:t>
              </a:r>
              <a:r>
                <a:rPr lang="ko-KR" altLang="en-US" sz="2000" dirty="0" smtClean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년 내 급성심근경색</a:t>
              </a:r>
              <a:r>
                <a:rPr lang="en-US" altLang="ko-KR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, </a:t>
              </a:r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뇌졸중</a:t>
              </a:r>
              <a:r>
                <a:rPr lang="en-US" altLang="ko-KR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? </a:t>
              </a:r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여쭤보지 않습니다</a:t>
              </a:r>
              <a:r>
                <a:rPr lang="en-US" altLang="ko-KR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</a:t>
              </a:r>
              <a:endPara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BFCA5A82-29CC-AAD9-482E-523BA7E23494}"/>
                </a:ext>
              </a:extLst>
            </p:cNvPr>
            <p:cNvSpPr/>
            <p:nvPr/>
          </p:nvSpPr>
          <p:spPr>
            <a:xfrm>
              <a:off x="3847620" y="2097332"/>
              <a:ext cx="7715117" cy="882202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A3FEBD4-CDC2-B825-715B-50953ED80C02}"/>
                </a:ext>
              </a:extLst>
            </p:cNvPr>
            <p:cNvSpPr txBox="1"/>
            <p:nvPr/>
          </p:nvSpPr>
          <p:spPr>
            <a:xfrm>
              <a:off x="4229309" y="2182543"/>
              <a:ext cx="7715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5</a:t>
              </a:r>
              <a:r>
                <a:rPr lang="ko-KR" altLang="en-US" sz="4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년 내 중대질환은 </a:t>
              </a:r>
              <a:r>
                <a:rPr lang="en-US" altLang="ko-KR" sz="40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‘</a:t>
              </a:r>
              <a:r>
                <a:rPr lang="ko-KR" altLang="en-US" sz="40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암</a:t>
              </a:r>
              <a:r>
                <a:rPr lang="en-US" altLang="ko-KR" sz="40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’</a:t>
              </a:r>
              <a:r>
                <a:rPr lang="ko-KR" altLang="en-US" sz="4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만 </a:t>
              </a:r>
              <a:r>
                <a:rPr lang="ko-KR" altLang="en-US" sz="4000" dirty="0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고지</a:t>
              </a:r>
              <a:r>
                <a:rPr lang="en-US" altLang="ko-KR" sz="4000" dirty="0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</a:t>
              </a:r>
              <a:endParaRPr lang="ko-KR" altLang="en-US" sz="40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4C53D665-78CD-F249-D3B2-D4B75AFDF398}"/>
              </a:ext>
            </a:extLst>
          </p:cNvPr>
          <p:cNvGrpSpPr/>
          <p:nvPr/>
        </p:nvGrpSpPr>
        <p:grpSpPr>
          <a:xfrm>
            <a:off x="3888205" y="3425723"/>
            <a:ext cx="7715116" cy="1261130"/>
            <a:chOff x="3847621" y="3238080"/>
            <a:chExt cx="7715116" cy="1261130"/>
          </a:xfrm>
        </p:grpSpPr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id="{B241F325-5284-CD94-C541-69C7823962E3}"/>
                </a:ext>
              </a:extLst>
            </p:cNvPr>
            <p:cNvGrpSpPr/>
            <p:nvPr/>
          </p:nvGrpSpPr>
          <p:grpSpPr>
            <a:xfrm>
              <a:off x="3847621" y="3238080"/>
              <a:ext cx="7715116" cy="1261130"/>
              <a:chOff x="3847621" y="3238080"/>
              <a:chExt cx="7715116" cy="1261130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E40A580-377B-A71D-A89A-77250C092256}"/>
                  </a:ext>
                </a:extLst>
              </p:cNvPr>
              <p:cNvSpPr txBox="1"/>
              <p:nvPr/>
            </p:nvSpPr>
            <p:spPr>
              <a:xfrm>
                <a:off x="4996312" y="3238080"/>
                <a:ext cx="531267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2000" dirty="0">
                    <a:latin typeface="세방고딕 Bold" panose="00000800000000000000" pitchFamily="2" charset="-127"/>
                    <a:ea typeface="세방고딕 Bold" panose="00000800000000000000" pitchFamily="2" charset="-127"/>
                  </a:rPr>
                  <a:t>요즘 </a:t>
                </a:r>
                <a:r>
                  <a:rPr lang="ko-KR" altLang="en-US" sz="2000" dirty="0" err="1">
                    <a:latin typeface="세방고딕 Bold" panose="00000800000000000000" pitchFamily="2" charset="-127"/>
                    <a:ea typeface="세방고딕 Bold" panose="00000800000000000000" pitchFamily="2" charset="-127"/>
                  </a:rPr>
                  <a:t>핫한</a:t>
                </a:r>
                <a:r>
                  <a:rPr lang="ko-KR" altLang="en-US" sz="2000" dirty="0">
                    <a:latin typeface="세방고딕 Bold" panose="00000800000000000000" pitchFamily="2" charset="-127"/>
                    <a:ea typeface="세방고딕 Bold" panose="00000800000000000000" pitchFamily="2" charset="-127"/>
                  </a:rPr>
                  <a:t> 담보들도 선택하고 가입할 수 있습니다</a:t>
                </a:r>
                <a:r>
                  <a:rPr lang="en-US" altLang="ko-KR" sz="2000" dirty="0">
                    <a:latin typeface="세방고딕 Bold" panose="00000800000000000000" pitchFamily="2" charset="-127"/>
                    <a:ea typeface="세방고딕 Bold" panose="00000800000000000000" pitchFamily="2" charset="-127"/>
                  </a:rPr>
                  <a:t>!</a:t>
                </a:r>
                <a:endPara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endParaRPr>
              </a:p>
            </p:txBody>
          </p:sp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448599AA-3E20-783A-C1AD-5A0B766B266C}"/>
                  </a:ext>
                </a:extLst>
              </p:cNvPr>
              <p:cNvSpPr/>
              <p:nvPr/>
            </p:nvSpPr>
            <p:spPr>
              <a:xfrm>
                <a:off x="3847621" y="3617008"/>
                <a:ext cx="7715116" cy="882202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세방고딕 Bold" panose="00000800000000000000" pitchFamily="2" charset="-127"/>
                  <a:ea typeface="세방고딕 Bold" panose="00000800000000000000" pitchFamily="2" charset="-127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9F93E84-A029-CAC0-E9B1-7BCEC9C9DAED}"/>
                </a:ext>
              </a:extLst>
            </p:cNvPr>
            <p:cNvSpPr txBox="1"/>
            <p:nvPr/>
          </p:nvSpPr>
          <p:spPr>
            <a:xfrm>
              <a:off x="3990128" y="3693474"/>
              <a:ext cx="73709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4000" dirty="0" err="1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암주치</a:t>
              </a:r>
              <a:r>
                <a:rPr lang="ko-KR" altLang="en-US" sz="4000" dirty="0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</a:t>
              </a:r>
              <a:r>
                <a:rPr lang="en-US" altLang="ko-KR" sz="4000" dirty="0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/ </a:t>
              </a:r>
              <a:r>
                <a:rPr lang="ko-KR" altLang="en-US" sz="4000" dirty="0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비급여암주치 </a:t>
              </a:r>
              <a:r>
                <a:rPr lang="en-US" altLang="ko-KR" sz="4000" dirty="0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/</a:t>
              </a:r>
              <a:r>
                <a:rPr lang="ko-KR" altLang="en-US" sz="4000" dirty="0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</a:t>
              </a:r>
              <a:r>
                <a:rPr lang="ko-KR" altLang="en-US" sz="40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중입자</a:t>
              </a:r>
              <a:r>
                <a:rPr lang="ko-KR" altLang="en-US" sz="4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등</a:t>
              </a:r>
              <a:endParaRPr lang="ko-KR" altLang="en-US" sz="40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34E3D3C-22B6-7F07-DDD1-9A3B7A1CEF33}"/>
              </a:ext>
            </a:extLst>
          </p:cNvPr>
          <p:cNvSpPr/>
          <p:nvPr/>
        </p:nvSpPr>
        <p:spPr>
          <a:xfrm>
            <a:off x="603383" y="2037891"/>
            <a:ext cx="3009900" cy="42322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3264DFB7-3114-4C3C-80F2-CE51EFE30C39}"/>
              </a:ext>
            </a:extLst>
          </p:cNvPr>
          <p:cNvSpPr/>
          <p:nvPr/>
        </p:nvSpPr>
        <p:spPr>
          <a:xfrm>
            <a:off x="755783" y="3028491"/>
            <a:ext cx="2705100" cy="3089275"/>
          </a:xfrm>
          <a:prstGeom prst="roundRect">
            <a:avLst>
              <a:gd name="adj" fmla="val 79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CF14F95-9603-CB2D-5B88-D6C2E69A0970}"/>
              </a:ext>
            </a:extLst>
          </p:cNvPr>
          <p:cNvSpPr txBox="1"/>
          <p:nvPr/>
        </p:nvSpPr>
        <p:spPr>
          <a:xfrm>
            <a:off x="703141" y="2245596"/>
            <a:ext cx="281038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00" dirty="0">
                <a:solidFill>
                  <a:schemeClr val="bg1"/>
                </a:solidFill>
              </a:rPr>
              <a:t>암만 보는 </a:t>
            </a:r>
            <a:r>
              <a:rPr lang="en-US" altLang="ko-KR" sz="3400" dirty="0">
                <a:solidFill>
                  <a:schemeClr val="bg1"/>
                </a:solidFill>
              </a:rPr>
              <a:t>325</a:t>
            </a:r>
            <a:endParaRPr lang="ko-KR" altLang="en-US" sz="3400" dirty="0">
              <a:solidFill>
                <a:schemeClr val="bg1"/>
              </a:solidFill>
            </a:endParaRPr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6401C04C-2356-4CF3-1D28-11499A310867}"/>
              </a:ext>
            </a:extLst>
          </p:cNvPr>
          <p:cNvGrpSpPr/>
          <p:nvPr/>
        </p:nvGrpSpPr>
        <p:grpSpPr>
          <a:xfrm>
            <a:off x="1218508" y="3199609"/>
            <a:ext cx="1779654" cy="926550"/>
            <a:chOff x="7559804" y="2133600"/>
            <a:chExt cx="1779654" cy="926550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E4F7695-0CBA-3E04-1002-192B0412C602}"/>
                </a:ext>
              </a:extLst>
            </p:cNvPr>
            <p:cNvSpPr txBox="1"/>
            <p:nvPr/>
          </p:nvSpPr>
          <p:spPr>
            <a:xfrm>
              <a:off x="7559804" y="2133600"/>
              <a:ext cx="177965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5400" dirty="0">
                  <a:ln w="1270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3.2.5</a:t>
              </a:r>
              <a:endParaRPr lang="ko-KR" altLang="en-US" sz="5400" dirty="0">
                <a:ln w="1270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875A765-7E0F-E278-B41A-A8355A158C77}"/>
                </a:ext>
              </a:extLst>
            </p:cNvPr>
            <p:cNvSpPr txBox="1"/>
            <p:nvPr/>
          </p:nvSpPr>
          <p:spPr>
            <a:xfrm>
              <a:off x="7559804" y="2136820"/>
              <a:ext cx="177965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5400" dirty="0">
                  <a:solidFill>
                    <a:schemeClr val="bg1"/>
                  </a:solidFill>
                </a:rPr>
                <a:t>3.2.</a:t>
              </a:r>
              <a:r>
                <a:rPr lang="en-US" altLang="ko-KR" sz="5400" dirty="0">
                  <a:solidFill>
                    <a:srgbClr val="FFFF00"/>
                  </a:solidFill>
                </a:rPr>
                <a:t>5</a:t>
              </a:r>
              <a:endParaRPr lang="ko-KR" altLang="en-US" sz="5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0178D4B9-E20E-9B21-0D76-8DC8A876989D}"/>
              </a:ext>
            </a:extLst>
          </p:cNvPr>
          <p:cNvSpPr txBox="1"/>
          <p:nvPr/>
        </p:nvSpPr>
        <p:spPr>
          <a:xfrm>
            <a:off x="989760" y="4140040"/>
            <a:ext cx="15151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600" dirty="0"/>
              <a:t>5</a:t>
            </a:r>
            <a:r>
              <a:rPr lang="ko-KR" altLang="en-US" sz="1600" dirty="0"/>
              <a:t>년내 암만</a:t>
            </a:r>
            <a:endParaRPr lang="en-US" altLang="ko-KR" sz="1600" dirty="0"/>
          </a:p>
          <a:p>
            <a:pPr algn="r"/>
            <a:r>
              <a:rPr lang="ko-KR" altLang="en-US" sz="1600" dirty="0"/>
              <a:t>아니셨다면 </a:t>
            </a:r>
            <a:r>
              <a:rPr lang="en-US" altLang="ko-KR" sz="1600" dirty="0"/>
              <a:t>OK!</a:t>
            </a:r>
            <a:endParaRPr lang="ko-KR" altLang="en-US" sz="1600" dirty="0"/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749E72C8-3202-DFA9-16D2-7377A447CDEF}"/>
              </a:ext>
            </a:extLst>
          </p:cNvPr>
          <p:cNvSpPr/>
          <p:nvPr/>
        </p:nvSpPr>
        <p:spPr>
          <a:xfrm>
            <a:off x="904101" y="4890549"/>
            <a:ext cx="233934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1C785AC-23D8-04B5-536B-98420DBD136D}"/>
              </a:ext>
            </a:extLst>
          </p:cNvPr>
          <p:cNvSpPr txBox="1"/>
          <p:nvPr/>
        </p:nvSpPr>
        <p:spPr>
          <a:xfrm>
            <a:off x="989760" y="4931869"/>
            <a:ext cx="2153154" cy="803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800" dirty="0">
                <a:solidFill>
                  <a:srgbClr val="EF2065"/>
                </a:solidFill>
              </a:rPr>
              <a:t>‘</a:t>
            </a:r>
            <a:r>
              <a:rPr lang="ko-KR" altLang="en-US" sz="2800" dirty="0">
                <a:solidFill>
                  <a:srgbClr val="EF2065"/>
                </a:solidFill>
              </a:rPr>
              <a:t>암</a:t>
            </a:r>
            <a:r>
              <a:rPr lang="en-US" altLang="ko-KR" sz="2800" dirty="0">
                <a:solidFill>
                  <a:srgbClr val="EF2065"/>
                </a:solidFill>
              </a:rPr>
              <a:t>’</a:t>
            </a:r>
            <a:r>
              <a:rPr lang="ko-KR" altLang="en-US" sz="2800" dirty="0"/>
              <a:t>으로</a:t>
            </a:r>
            <a:endParaRPr lang="en-US" altLang="ko-KR" sz="2800" dirty="0"/>
          </a:p>
          <a:p>
            <a:pPr algn="ctr">
              <a:lnSpc>
                <a:spcPct val="110000"/>
              </a:lnSpc>
            </a:pPr>
            <a:r>
              <a:rPr lang="ko-KR" altLang="en-US" sz="1400" dirty="0"/>
              <a:t>□ 진단</a:t>
            </a:r>
            <a:r>
              <a:rPr lang="en-US" altLang="ko-KR" sz="1400" dirty="0"/>
              <a:t>    </a:t>
            </a:r>
            <a:r>
              <a:rPr lang="ko-KR" altLang="en-US" sz="1400" dirty="0"/>
              <a:t>□ 입원</a:t>
            </a:r>
            <a:r>
              <a:rPr lang="en-US" altLang="ko-KR" sz="1400" dirty="0"/>
              <a:t>    </a:t>
            </a:r>
            <a:r>
              <a:rPr lang="ko-KR" altLang="en-US" sz="1400" dirty="0"/>
              <a:t>□ 수술</a:t>
            </a:r>
            <a:endParaRPr lang="en-US" altLang="ko-KR" sz="1400" dirty="0"/>
          </a:p>
        </p:txBody>
      </p:sp>
      <p:sp>
        <p:nvSpPr>
          <p:cNvPr id="58" name="화살표: 아래쪽 57">
            <a:extLst>
              <a:ext uri="{FF2B5EF4-FFF2-40B4-BE49-F238E27FC236}">
                <a16:creationId xmlns:a16="http://schemas.microsoft.com/office/drawing/2014/main" id="{FCAC40C6-B922-CC85-D022-92F2117E5DEE}"/>
              </a:ext>
            </a:extLst>
          </p:cNvPr>
          <p:cNvSpPr/>
          <p:nvPr/>
        </p:nvSpPr>
        <p:spPr>
          <a:xfrm>
            <a:off x="2483052" y="3942099"/>
            <a:ext cx="332884" cy="945230"/>
          </a:xfrm>
          <a:prstGeom prst="downArrow">
            <a:avLst>
              <a:gd name="adj1" fmla="val 50000"/>
              <a:gd name="adj2" fmla="val 86170"/>
            </a:avLst>
          </a:prstGeom>
          <a:solidFill>
            <a:srgbClr val="FFFF0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사다리꼴 58">
            <a:extLst>
              <a:ext uri="{FF2B5EF4-FFF2-40B4-BE49-F238E27FC236}">
                <a16:creationId xmlns:a16="http://schemas.microsoft.com/office/drawing/2014/main" id="{C57FD012-16C3-4FDB-C1AA-05058903104F}"/>
              </a:ext>
            </a:extLst>
          </p:cNvPr>
          <p:cNvSpPr/>
          <p:nvPr/>
        </p:nvSpPr>
        <p:spPr>
          <a:xfrm>
            <a:off x="606289" y="1681417"/>
            <a:ext cx="3009714" cy="371163"/>
          </a:xfrm>
          <a:prstGeom prst="trapezoid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F6D3F59-07CC-F49E-4502-7D600B0A259A}"/>
              </a:ext>
            </a:extLst>
          </p:cNvPr>
          <p:cNvSpPr txBox="1"/>
          <p:nvPr/>
        </p:nvSpPr>
        <p:spPr>
          <a:xfrm>
            <a:off x="763904" y="1718404"/>
            <a:ext cx="26917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</a:rPr>
              <a:t>예외질환 </a:t>
            </a:r>
            <a:r>
              <a:rPr lang="en-US" altLang="ko-KR" sz="1400" dirty="0">
                <a:solidFill>
                  <a:schemeClr val="bg1"/>
                </a:solidFill>
              </a:rPr>
              <a:t>3,634</a:t>
            </a:r>
            <a:r>
              <a:rPr lang="ko-KR" altLang="en-US" sz="1400" dirty="0">
                <a:solidFill>
                  <a:schemeClr val="bg1"/>
                </a:solidFill>
              </a:rPr>
              <a:t>개 </a:t>
            </a:r>
            <a:r>
              <a:rPr lang="en-US" altLang="ko-KR" sz="1400" dirty="0">
                <a:solidFill>
                  <a:schemeClr val="bg1"/>
                </a:solidFill>
              </a:rPr>
              <a:t>/ </a:t>
            </a:r>
            <a:r>
              <a:rPr lang="ko-KR" altLang="en-US" sz="1400" dirty="0">
                <a:solidFill>
                  <a:schemeClr val="bg1"/>
                </a:solidFill>
              </a:rPr>
              <a:t>질환 </a:t>
            </a:r>
            <a:r>
              <a:rPr lang="en-US" altLang="ko-KR" sz="1400" dirty="0">
                <a:solidFill>
                  <a:schemeClr val="bg1"/>
                </a:solidFill>
              </a:rPr>
              <a:t>3</a:t>
            </a:r>
            <a:r>
              <a:rPr lang="ko-KR" altLang="en-US" sz="1400" dirty="0">
                <a:solidFill>
                  <a:schemeClr val="bg1"/>
                </a:solidFill>
              </a:rPr>
              <a:t>개까지</a:t>
            </a:r>
          </a:p>
        </p:txBody>
      </p: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53DDE2A4-ECD9-F888-BD7D-2DE5AA201435}"/>
              </a:ext>
            </a:extLst>
          </p:cNvPr>
          <p:cNvGrpSpPr/>
          <p:nvPr/>
        </p:nvGrpSpPr>
        <p:grpSpPr>
          <a:xfrm>
            <a:off x="3848596" y="4912967"/>
            <a:ext cx="7715116" cy="1261130"/>
            <a:chOff x="3863357" y="4692892"/>
            <a:chExt cx="7715116" cy="1261130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E6A230E-2A0C-D3CA-AC81-D797D4B3EB52}"/>
                </a:ext>
              </a:extLst>
            </p:cNvPr>
            <p:cNvSpPr txBox="1"/>
            <p:nvPr/>
          </p:nvSpPr>
          <p:spPr>
            <a:xfrm>
              <a:off x="4127197" y="4692892"/>
              <a:ext cx="70823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암만 가입가능한 타사와는 달라요</a:t>
              </a:r>
              <a:r>
                <a:rPr lang="en-US" altLang="ko-KR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 </a:t>
              </a:r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흥국은 종합보험으로 가입 가능</a:t>
              </a:r>
              <a:r>
                <a:rPr lang="en-US" altLang="ko-KR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</a:t>
              </a:r>
              <a:endPara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D73FA4D0-443C-B538-288E-C905180A1403}"/>
                </a:ext>
              </a:extLst>
            </p:cNvPr>
            <p:cNvSpPr/>
            <p:nvPr/>
          </p:nvSpPr>
          <p:spPr>
            <a:xfrm>
              <a:off x="3863357" y="5071820"/>
              <a:ext cx="7715116" cy="882202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2EE4C8E-19EC-7AEC-2FF0-934FD6FABC57}"/>
                </a:ext>
              </a:extLst>
            </p:cNvPr>
            <p:cNvSpPr txBox="1"/>
            <p:nvPr/>
          </p:nvSpPr>
          <p:spPr>
            <a:xfrm>
              <a:off x="4245046" y="5189805"/>
              <a:ext cx="686598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40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뇌</a:t>
              </a:r>
              <a:r>
                <a:rPr lang="en-US" altLang="ko-KR" sz="40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·</a:t>
              </a:r>
              <a:r>
                <a:rPr lang="ko-KR" altLang="en-US" sz="40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허 </a:t>
              </a:r>
              <a:r>
                <a:rPr lang="ko-KR" altLang="en-US" sz="40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진단비</a:t>
              </a:r>
              <a:r>
                <a:rPr lang="ko-KR" altLang="en-US" sz="4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부터 </a:t>
              </a:r>
              <a:r>
                <a:rPr lang="en-US" altLang="ko-KR" sz="40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2</a:t>
              </a:r>
              <a:r>
                <a:rPr lang="ko-KR" altLang="en-US" sz="4000" dirty="0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 주치</a:t>
              </a:r>
              <a:r>
                <a:rPr lang="ko-KR" altLang="en-US" sz="4000" dirty="0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까지</a:t>
              </a:r>
              <a:r>
                <a:rPr lang="en-US" altLang="ko-KR" sz="4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</a:t>
              </a:r>
              <a:endParaRPr lang="ko-KR" altLang="en-US" sz="40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흥</a:t>
            </a:r>
            <a:r>
              <a:rPr lang="en-US" altLang="ko-KR" dirty="0"/>
              <a:t>Good </a:t>
            </a:r>
            <a:r>
              <a:rPr lang="ko-KR" altLang="en-US" dirty="0"/>
              <a:t>든든한 </a:t>
            </a:r>
            <a:r>
              <a:rPr lang="en-US" altLang="ko-KR" dirty="0">
                <a:solidFill>
                  <a:srgbClr val="EF2065"/>
                </a:solidFill>
              </a:rPr>
              <a:t>325 </a:t>
            </a:r>
            <a:r>
              <a:rPr lang="ko-KR" altLang="en-US" dirty="0">
                <a:solidFill>
                  <a:srgbClr val="EF2065"/>
                </a:solidFill>
              </a:rPr>
              <a:t>암만 생각</a:t>
            </a:r>
            <a:r>
              <a:rPr lang="ko-KR" altLang="en-US" dirty="0"/>
              <a:t>해도 </a:t>
            </a:r>
            <a:r>
              <a:rPr lang="ko-KR" altLang="en-US" dirty="0" smtClean="0"/>
              <a:t>간편종합보험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84857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0" name="슬라이드 번호 개체 틀 2">
            <a:extLst>
              <a:ext uri="{FF2B5EF4-FFF2-40B4-BE49-F238E27FC236}">
                <a16:creationId xmlns:a16="http://schemas.microsoft.com/office/drawing/2014/main" id="{2C1E4BAA-5825-98E5-C16F-117C0086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48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32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6F21C-3A20-BC4A-C5A5-27811F78F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>
            <a:extLst>
              <a:ext uri="{FF2B5EF4-FFF2-40B4-BE49-F238E27FC236}">
                <a16:creationId xmlns:a16="http://schemas.microsoft.com/office/drawing/2014/main" id="{0FF2F3F6-26AC-7003-8108-0365085A3905}"/>
              </a:ext>
            </a:extLst>
          </p:cNvPr>
          <p:cNvSpPr/>
          <p:nvPr/>
        </p:nvSpPr>
        <p:spPr>
          <a:xfrm>
            <a:off x="9727734" y="5730140"/>
            <a:ext cx="1973223" cy="199328"/>
          </a:xfrm>
          <a:prstGeom prst="rect">
            <a:avLst/>
          </a:prstGeom>
          <a:solidFill>
            <a:srgbClr val="F9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8" name="표 5">
            <a:extLst>
              <a:ext uri="{FF2B5EF4-FFF2-40B4-BE49-F238E27FC236}">
                <a16:creationId xmlns:a16="http://schemas.microsoft.com/office/drawing/2014/main" id="{0D3C6C36-C583-90AA-3608-0D8EFE8C50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86927"/>
              </p:ext>
            </p:extLst>
          </p:nvPr>
        </p:nvGraphicFramePr>
        <p:xfrm>
          <a:off x="520482" y="1797298"/>
          <a:ext cx="6197940" cy="42799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942">
                  <a:extLst>
                    <a:ext uri="{9D8B030D-6E8A-4147-A177-3AD203B41FA5}">
                      <a16:colId xmlns:a16="http://schemas.microsoft.com/office/drawing/2014/main" val="2949774005"/>
                    </a:ext>
                  </a:extLst>
                </a:gridCol>
                <a:gridCol w="2461778">
                  <a:extLst>
                    <a:ext uri="{9D8B030D-6E8A-4147-A177-3AD203B41FA5}">
                      <a16:colId xmlns:a16="http://schemas.microsoft.com/office/drawing/2014/main" val="3622738890"/>
                    </a:ext>
                  </a:extLst>
                </a:gridCol>
                <a:gridCol w="1279724">
                  <a:extLst>
                    <a:ext uri="{9D8B030D-6E8A-4147-A177-3AD203B41FA5}">
                      <a16:colId xmlns:a16="http://schemas.microsoft.com/office/drawing/2014/main" val="1257227286"/>
                    </a:ext>
                  </a:extLst>
                </a:gridCol>
                <a:gridCol w="1448496">
                  <a:extLst>
                    <a:ext uri="{9D8B030D-6E8A-4147-A177-3AD203B41FA5}">
                      <a16:colId xmlns:a16="http://schemas.microsoft.com/office/drawing/2014/main" val="3030033360"/>
                    </a:ext>
                  </a:extLst>
                </a:gridCol>
              </a:tblGrid>
              <a:tr h="3864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분류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/>
                        <a:t>가입담보</a:t>
                      </a:r>
                      <a:r>
                        <a:rPr lang="ko-KR" altLang="en-US" sz="1600" dirty="0"/>
                        <a:t> </a:t>
                      </a:r>
                      <a:r>
                        <a:rPr lang="en-US" altLang="ko-KR" sz="1600" dirty="0"/>
                        <a:t>(</a:t>
                      </a:r>
                      <a:r>
                        <a:rPr lang="ko-KR" altLang="en-US" sz="1600" dirty="0"/>
                        <a:t>만원</a:t>
                      </a:r>
                      <a:r>
                        <a:rPr lang="en-US" altLang="ko-KR" sz="1600" dirty="0"/>
                        <a:t>)</a:t>
                      </a:r>
                      <a:endParaRPr lang="ko-KR" altLang="en-US" sz="16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559988"/>
                  </a:ext>
                </a:extLst>
              </a:tr>
              <a:tr h="55621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진단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/>
                        <a:t>뇌혈관질환진단비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/>
                        <a:t>1,000</a:t>
                      </a:r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517619"/>
                  </a:ext>
                </a:extLst>
              </a:tr>
              <a:tr h="55621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err="1"/>
                        <a:t>허혈성심질환진단비</a:t>
                      </a:r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/>
                        <a:t>1,000</a:t>
                      </a:r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012525"/>
                  </a:ext>
                </a:extLst>
              </a:tr>
              <a:tr h="55621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bg1"/>
                          </a:solidFill>
                        </a:rPr>
                        <a:t>주요</a:t>
                      </a:r>
                      <a:endParaRPr lang="en-US" altLang="ko-KR" sz="1600" dirty="0">
                        <a:solidFill>
                          <a:schemeClr val="bg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bg1"/>
                          </a:solidFill>
                        </a:rPr>
                        <a:t>치료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1800" dirty="0"/>
                        <a:t>  2</a:t>
                      </a:r>
                      <a:r>
                        <a:rPr lang="ko-KR" altLang="en-US" sz="1800" dirty="0" err="1"/>
                        <a:t>대질병</a:t>
                      </a:r>
                      <a:r>
                        <a:rPr lang="ko-KR" altLang="en-US" sz="1800" dirty="0"/>
                        <a:t> 주요치료비</a:t>
                      </a:r>
                      <a:r>
                        <a:rPr lang="en-US" altLang="ko-KR" sz="1800" dirty="0"/>
                        <a:t>_</a:t>
                      </a:r>
                      <a:r>
                        <a:rPr lang="ko-KR" altLang="en-US" sz="1800" dirty="0"/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7E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연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1,000</a:t>
                      </a:r>
                      <a:endParaRPr lang="ko-KR" altLang="en-US" sz="140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7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592081"/>
                  </a:ext>
                </a:extLst>
              </a:tr>
              <a:tr h="55621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/>
                        <a:t>  2</a:t>
                      </a:r>
                      <a:r>
                        <a:rPr lang="ko-KR" altLang="en-US" sz="1800" dirty="0" err="1"/>
                        <a:t>대질병</a:t>
                      </a:r>
                      <a:r>
                        <a:rPr lang="ko-KR" altLang="en-US" sz="1800" dirty="0"/>
                        <a:t> 주요치료비</a:t>
                      </a:r>
                      <a:r>
                        <a:rPr lang="en-US" altLang="ko-KR" sz="1800" dirty="0"/>
                        <a:t>_</a:t>
                      </a:r>
                      <a:r>
                        <a:rPr lang="ko-KR" altLang="en-US" sz="1800" dirty="0"/>
                        <a:t>혈전용해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7E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연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1,000</a:t>
                      </a:r>
                      <a:endParaRPr lang="ko-KR" altLang="en-US" sz="140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7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880893"/>
                  </a:ext>
                </a:extLst>
              </a:tr>
              <a:tr h="55621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/>
                        <a:t>  2</a:t>
                      </a:r>
                      <a:r>
                        <a:rPr lang="ko-KR" altLang="en-US" sz="1800" dirty="0" err="1"/>
                        <a:t>대질병</a:t>
                      </a:r>
                      <a:r>
                        <a:rPr lang="ko-KR" altLang="en-US" sz="1800" dirty="0"/>
                        <a:t> 주요치료비</a:t>
                      </a:r>
                      <a:r>
                        <a:rPr lang="en-US" altLang="ko-KR" sz="1800" dirty="0"/>
                        <a:t>_</a:t>
                      </a:r>
                      <a:r>
                        <a:rPr lang="ko-KR" altLang="en-US" sz="1800" dirty="0"/>
                        <a:t>중환자실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7E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연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1,000</a:t>
                      </a:r>
                      <a:endParaRPr lang="ko-KR" altLang="en-US" sz="140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7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33944"/>
                  </a:ext>
                </a:extLst>
              </a:tr>
              <a:tr h="55621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/>
                        <a:t>특정순환계질환</a:t>
                      </a:r>
                      <a:endParaRPr lang="en-US" altLang="ko-KR" sz="1800" dirty="0"/>
                    </a:p>
                    <a:p>
                      <a:pPr algn="ctr" latinLnBrk="1"/>
                      <a:r>
                        <a:rPr lang="ko-KR" altLang="en-US" sz="1800" dirty="0"/>
                        <a:t>수술비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err="1"/>
                        <a:t>관혈</a:t>
                      </a:r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회당</a:t>
                      </a:r>
                      <a:r>
                        <a:rPr lang="en-US" altLang="ko-KR" sz="1800" dirty="0"/>
                        <a:t>1,000</a:t>
                      </a:r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653738"/>
                  </a:ext>
                </a:extLst>
              </a:tr>
              <a:tr h="55621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err="1"/>
                        <a:t>비관혈</a:t>
                      </a:r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회당 </a:t>
                      </a:r>
                      <a:r>
                        <a:rPr lang="en-US" altLang="ko-KR" sz="1800" dirty="0"/>
                        <a:t>500</a:t>
                      </a:r>
                      <a:endParaRPr lang="ko-KR" altLang="en-US" sz="18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753429"/>
                  </a:ext>
                </a:extLst>
              </a:tr>
            </a:tbl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A557868E-BC43-857C-61F7-D812CF2A3F51}"/>
              </a:ext>
            </a:extLst>
          </p:cNvPr>
          <p:cNvSpPr/>
          <p:nvPr/>
        </p:nvSpPr>
        <p:spPr>
          <a:xfrm>
            <a:off x="4761717" y="3371710"/>
            <a:ext cx="415972" cy="1520042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/>
              <a:t>만기</a:t>
            </a:r>
            <a:endParaRPr lang="en-US" altLang="ko-KR" sz="2000" dirty="0"/>
          </a:p>
          <a:p>
            <a:pPr algn="ctr"/>
            <a:r>
              <a:rPr lang="ko-KR" altLang="en-US" sz="2000" dirty="0"/>
              <a:t>보장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F574FD1-D9EA-BC58-16B7-172BB0A53351}"/>
              </a:ext>
            </a:extLst>
          </p:cNvPr>
          <p:cNvSpPr/>
          <p:nvPr/>
        </p:nvSpPr>
        <p:spPr>
          <a:xfrm>
            <a:off x="6898084" y="5717384"/>
            <a:ext cx="1973223" cy="22289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DA22819-E28D-AB32-7BEA-23993DE91670}"/>
              </a:ext>
            </a:extLst>
          </p:cNvPr>
          <p:cNvSpPr/>
          <p:nvPr/>
        </p:nvSpPr>
        <p:spPr>
          <a:xfrm>
            <a:off x="13399219" y="5605937"/>
            <a:ext cx="1973223" cy="2228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3">
            <a:extLst>
              <a:ext uri="{FF2B5EF4-FFF2-40B4-BE49-F238E27FC236}">
                <a16:creationId xmlns:a16="http://schemas.microsoft.com/office/drawing/2014/main" id="{EF76C32D-F679-67D7-DBD4-0D0535BE2477}"/>
              </a:ext>
            </a:extLst>
          </p:cNvPr>
          <p:cNvSpPr/>
          <p:nvPr/>
        </p:nvSpPr>
        <p:spPr>
          <a:xfrm>
            <a:off x="9686218" y="4754806"/>
            <a:ext cx="1973223" cy="624297"/>
          </a:xfrm>
          <a:prstGeom prst="round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/>
              <a:t>갱신</a:t>
            </a:r>
            <a:r>
              <a:rPr lang="ko-KR" altLang="en-US" sz="1400" dirty="0" smtClean="0"/>
              <a:t> </a:t>
            </a:r>
            <a:r>
              <a:rPr lang="en-US" altLang="ko-KR" sz="1200" dirty="0" smtClean="0"/>
              <a:t>(</a:t>
            </a:r>
            <a:r>
              <a:rPr lang="en-US" altLang="ko-KR" sz="1200" dirty="0"/>
              <a:t>20</a:t>
            </a:r>
            <a:r>
              <a:rPr lang="ko-KR" altLang="en-US" sz="1200" dirty="0" smtClean="0"/>
              <a:t>년 갱신</a:t>
            </a:r>
            <a:r>
              <a:rPr lang="en-US" altLang="ko-KR" sz="1200" dirty="0" smtClean="0"/>
              <a:t>)</a:t>
            </a:r>
            <a:endParaRPr lang="ko-KR" altLang="en-US" sz="1400" dirty="0"/>
          </a:p>
        </p:txBody>
      </p:sp>
      <p:sp>
        <p:nvSpPr>
          <p:cNvPr id="16" name="모서리가 둥근 직사각형 14">
            <a:extLst>
              <a:ext uri="{FF2B5EF4-FFF2-40B4-BE49-F238E27FC236}">
                <a16:creationId xmlns:a16="http://schemas.microsoft.com/office/drawing/2014/main" id="{07265F62-59D5-47E7-F663-9DAE530CE242}"/>
              </a:ext>
            </a:extLst>
          </p:cNvPr>
          <p:cNvSpPr/>
          <p:nvPr/>
        </p:nvSpPr>
        <p:spPr>
          <a:xfrm>
            <a:off x="6847514" y="4780206"/>
            <a:ext cx="1973223" cy="624297"/>
          </a:xfrm>
          <a:prstGeom prst="roundRect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/>
              <a:t>비갱신</a:t>
            </a:r>
            <a:r>
              <a:rPr lang="ko-KR" altLang="en-US" sz="1400" dirty="0" smtClean="0"/>
              <a:t> </a:t>
            </a:r>
            <a:r>
              <a:rPr lang="en-US" altLang="ko-KR" sz="1200" dirty="0" smtClean="0"/>
              <a:t>(</a:t>
            </a:r>
            <a:r>
              <a:rPr lang="en-US" altLang="ko-KR" sz="1200" dirty="0"/>
              <a:t>20</a:t>
            </a:r>
            <a:r>
              <a:rPr lang="ko-KR" altLang="en-US" sz="1200" dirty="0" err="1" smtClean="0"/>
              <a:t>년납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90</a:t>
            </a:r>
            <a:r>
              <a:rPr lang="ko-KR" altLang="en-US" sz="1200" dirty="0"/>
              <a:t>세</a:t>
            </a:r>
            <a:r>
              <a:rPr lang="en-US" altLang="ko-KR" sz="1200" dirty="0"/>
              <a:t>)</a:t>
            </a: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D48500-BDA7-094F-AD94-F13431B3E9FF}"/>
              </a:ext>
            </a:extLst>
          </p:cNvPr>
          <p:cNvSpPr txBox="1"/>
          <p:nvPr/>
        </p:nvSpPr>
        <p:spPr>
          <a:xfrm>
            <a:off x="8930352" y="5108046"/>
            <a:ext cx="6238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600" dirty="0">
                <a:ln w="146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+mj-ea"/>
                <a:ea typeface="+mj-ea"/>
              </a:rPr>
              <a:t>VS</a:t>
            </a:r>
            <a:endParaRPr lang="ko-KR" altLang="en-US" sz="2600" dirty="0">
              <a:ln w="146050">
                <a:solidFill>
                  <a:schemeClr val="tx1">
                    <a:lumMod val="95000"/>
                    <a:lumOff val="500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9CA670-1CB8-C2DF-BBD3-D73F4081EAAD}"/>
              </a:ext>
            </a:extLst>
          </p:cNvPr>
          <p:cNvSpPr txBox="1"/>
          <p:nvPr/>
        </p:nvSpPr>
        <p:spPr>
          <a:xfrm>
            <a:off x="8930352" y="5100863"/>
            <a:ext cx="6238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600" dirty="0">
                <a:ln w="146050">
                  <a:noFill/>
                </a:ln>
                <a:solidFill>
                  <a:schemeClr val="bg1"/>
                </a:solidFill>
                <a:latin typeface="+mj-ea"/>
                <a:ea typeface="+mj-ea"/>
              </a:rPr>
              <a:t>VS</a:t>
            </a:r>
            <a:endParaRPr lang="ko-KR" altLang="en-US" sz="2600" dirty="0">
              <a:ln w="146050">
                <a:noFill/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1B0C157-540B-8DE2-2E7C-E5A7EFDE5AE9}"/>
              </a:ext>
            </a:extLst>
          </p:cNvPr>
          <p:cNvSpPr txBox="1"/>
          <p:nvPr/>
        </p:nvSpPr>
        <p:spPr>
          <a:xfrm>
            <a:off x="9661414" y="5415562"/>
            <a:ext cx="2177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latin typeface="+mj-ea"/>
                <a:ea typeface="+mj-ea"/>
              </a:rPr>
              <a:t>44,365</a:t>
            </a:r>
            <a:r>
              <a:rPr lang="ko-KR" altLang="en-US" sz="2000" dirty="0" smtClean="0">
                <a:latin typeface="+mj-ea"/>
                <a:ea typeface="+mj-ea"/>
              </a:rPr>
              <a:t>원</a:t>
            </a:r>
            <a:endParaRPr lang="en-US" altLang="ko-KR" sz="2400" dirty="0"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BDBB11-D371-B8DD-E4F1-11F821B2D9F5}"/>
              </a:ext>
            </a:extLst>
          </p:cNvPr>
          <p:cNvSpPr txBox="1"/>
          <p:nvPr/>
        </p:nvSpPr>
        <p:spPr>
          <a:xfrm>
            <a:off x="6841201" y="5435395"/>
            <a:ext cx="2054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latin typeface="+mj-ea"/>
                <a:ea typeface="+mj-ea"/>
              </a:rPr>
              <a:t>81,346</a:t>
            </a:r>
            <a:r>
              <a:rPr lang="ko-KR" altLang="en-US" sz="2000" dirty="0" smtClean="0">
                <a:latin typeface="+mj-ea"/>
                <a:ea typeface="+mj-ea"/>
              </a:rPr>
              <a:t>원</a:t>
            </a:r>
            <a:endParaRPr lang="en-US" altLang="ko-KR" sz="2400" dirty="0">
              <a:latin typeface="+mj-ea"/>
              <a:ea typeface="+mj-ea"/>
            </a:endParaRPr>
          </a:p>
        </p:txBody>
      </p:sp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72F12123-37D7-00F4-77D9-9F652FFD5E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909153"/>
              </p:ext>
            </p:extLst>
          </p:nvPr>
        </p:nvGraphicFramePr>
        <p:xfrm>
          <a:off x="6912946" y="2611685"/>
          <a:ext cx="4723144" cy="13255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0696">
                  <a:extLst>
                    <a:ext uri="{9D8B030D-6E8A-4147-A177-3AD203B41FA5}">
                      <a16:colId xmlns:a16="http://schemas.microsoft.com/office/drawing/2014/main" val="3005669831"/>
                    </a:ext>
                  </a:extLst>
                </a:gridCol>
                <a:gridCol w="1961224">
                  <a:extLst>
                    <a:ext uri="{9D8B030D-6E8A-4147-A177-3AD203B41FA5}">
                      <a16:colId xmlns:a16="http://schemas.microsoft.com/office/drawing/2014/main" val="2780263401"/>
                    </a:ext>
                  </a:extLst>
                </a:gridCol>
                <a:gridCol w="1961224">
                  <a:extLst>
                    <a:ext uri="{9D8B030D-6E8A-4147-A177-3AD203B41FA5}">
                      <a16:colId xmlns:a16="http://schemas.microsoft.com/office/drawing/2014/main" val="1353008020"/>
                    </a:ext>
                  </a:extLst>
                </a:gridCol>
              </a:tblGrid>
              <a:tr h="3939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  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40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세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50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세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207649"/>
                  </a:ext>
                </a:extLst>
              </a:tr>
              <a:tr h="4713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여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38,921</a:t>
                      </a:r>
                      <a:endParaRPr lang="ko-KR" altLang="en-US" sz="20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51,588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182090"/>
                  </a:ext>
                </a:extLst>
              </a:tr>
              <a:tr h="4602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남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59,198</a:t>
                      </a:r>
                      <a:endParaRPr lang="ko-KR" altLang="en-US" sz="200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81,346</a:t>
                      </a:r>
                      <a:endParaRPr lang="ko-KR" altLang="en-US" sz="20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227045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B0D004A1-B950-B516-077C-7CF5538E4ED7}"/>
              </a:ext>
            </a:extLst>
          </p:cNvPr>
          <p:cNvSpPr txBox="1"/>
          <p:nvPr/>
        </p:nvSpPr>
        <p:spPr>
          <a:xfrm>
            <a:off x="7607764" y="5963272"/>
            <a:ext cx="415690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비교 기준</a:t>
            </a:r>
            <a:r>
              <a:rPr lang="en-US" altLang="ko-KR" sz="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암만생각하는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325(20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년갱신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|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50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 남성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납입면제 포함 </a:t>
            </a:r>
            <a:r>
              <a:rPr lang="en-US" altLang="ko-KR" sz="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기본연계</a:t>
            </a:r>
            <a:r>
              <a:rPr lang="ko-KR" altLang="en-US" sz="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최소 산출</a:t>
            </a:r>
            <a:endParaRPr lang="en-US" altLang="ko-KR" sz="6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31" name="제목 2">
            <a:extLst>
              <a:ext uri="{FF2B5EF4-FFF2-40B4-BE49-F238E27FC236}">
                <a16:creationId xmlns:a16="http://schemas.microsoft.com/office/drawing/2014/main" id="{4CEBDEB6-EA28-CB04-1ACC-929D092D850B}"/>
              </a:ext>
            </a:extLst>
          </p:cNvPr>
          <p:cNvSpPr txBox="1">
            <a:spLocks/>
          </p:cNvSpPr>
          <p:nvPr/>
        </p:nvSpPr>
        <p:spPr>
          <a:xfrm>
            <a:off x="6825595" y="4380242"/>
            <a:ext cx="4883671" cy="115974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800" dirty="0" err="1" smtClean="0"/>
              <a:t>비갱신</a:t>
            </a:r>
            <a:r>
              <a:rPr lang="en-US" altLang="ko-KR" sz="1800" dirty="0" smtClean="0"/>
              <a:t> </a:t>
            </a:r>
            <a:r>
              <a:rPr lang="ko-KR" altLang="en-US" sz="1800" dirty="0"/>
              <a:t>보험료가 부담되신다면</a:t>
            </a:r>
            <a:r>
              <a:rPr lang="en-US" altLang="ko-KR" sz="1800" dirty="0"/>
              <a:t>, </a:t>
            </a:r>
            <a:r>
              <a:rPr lang="ko-KR" altLang="en-US" sz="1800" dirty="0" smtClean="0">
                <a:solidFill>
                  <a:srgbClr val="EF2065"/>
                </a:solidFill>
              </a:rPr>
              <a:t>갱신형</a:t>
            </a:r>
            <a:r>
              <a:rPr lang="ko-KR" altLang="en-US" sz="1800" dirty="0" smtClean="0"/>
              <a:t>으로도 비교</a:t>
            </a:r>
            <a:r>
              <a:rPr lang="en-US" altLang="ko-KR" sz="1800" dirty="0" smtClean="0"/>
              <a:t>!</a:t>
            </a:r>
            <a:endParaRPr lang="ko-KR" altLang="en-US" sz="1800" dirty="0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47ED75D-7ED7-80B2-532E-FAB2565F8C92}"/>
              </a:ext>
            </a:extLst>
          </p:cNvPr>
          <p:cNvSpPr/>
          <p:nvPr/>
        </p:nvSpPr>
        <p:spPr>
          <a:xfrm>
            <a:off x="6866730" y="1797298"/>
            <a:ext cx="4769359" cy="734496"/>
          </a:xfrm>
          <a:prstGeom prst="roundRect">
            <a:avLst>
              <a:gd name="adj" fmla="val 156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A8CDE7E-CF9B-C6B8-C757-9D45957BF89F}"/>
              </a:ext>
            </a:extLst>
          </p:cNvPr>
          <p:cNvSpPr txBox="1"/>
          <p:nvPr/>
        </p:nvSpPr>
        <p:spPr>
          <a:xfrm>
            <a:off x="6841201" y="1938927"/>
            <a:ext cx="479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FFFF00"/>
                </a:solidFill>
                <a:latin typeface="+mj-ea"/>
                <a:ea typeface="+mj-ea"/>
              </a:rPr>
              <a:t>암</a:t>
            </a:r>
            <a:r>
              <a:rPr lang="ko-KR" altLang="en-US" sz="2800" dirty="0">
                <a:solidFill>
                  <a:schemeClr val="bg1"/>
                </a:solidFill>
                <a:latin typeface="+mj-ea"/>
                <a:ea typeface="+mj-ea"/>
              </a:rPr>
              <a:t>만 생각해도 좋은 </a:t>
            </a:r>
            <a:r>
              <a:rPr lang="en-US" altLang="ko-KR" sz="2800" dirty="0">
                <a:solidFill>
                  <a:schemeClr val="bg1"/>
                </a:solidFill>
                <a:latin typeface="+mj-ea"/>
                <a:ea typeface="+mj-ea"/>
              </a:rPr>
              <a:t>3.</a:t>
            </a:r>
            <a:r>
              <a:rPr lang="en-US" altLang="ko-KR" sz="2800" dirty="0">
                <a:solidFill>
                  <a:srgbClr val="FFFF00"/>
                </a:solidFill>
                <a:latin typeface="+mj-ea"/>
                <a:ea typeface="+mj-ea"/>
              </a:rPr>
              <a:t>2</a:t>
            </a:r>
            <a:r>
              <a:rPr lang="en-US" altLang="ko-KR" sz="2800" dirty="0">
                <a:solidFill>
                  <a:schemeClr val="bg1"/>
                </a:solidFill>
                <a:latin typeface="+mj-ea"/>
                <a:ea typeface="+mj-ea"/>
              </a:rPr>
              <a:t>.5 </a:t>
            </a:r>
            <a:r>
              <a:rPr lang="ko-KR" altLang="en-US" sz="2800" dirty="0">
                <a:solidFill>
                  <a:schemeClr val="bg1"/>
                </a:solidFill>
                <a:latin typeface="+mj-ea"/>
                <a:ea typeface="+mj-ea"/>
              </a:rPr>
              <a:t>간편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B409F1A-A521-9147-D139-4B52FEE3A579}"/>
              </a:ext>
            </a:extLst>
          </p:cNvPr>
          <p:cNvSpPr txBox="1"/>
          <p:nvPr/>
        </p:nvSpPr>
        <p:spPr>
          <a:xfrm>
            <a:off x="7236415" y="3947065"/>
            <a:ext cx="444224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암만생각하는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325(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| 20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|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50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 남성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납입면제 포함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6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기본연계</a:t>
            </a:r>
            <a:r>
              <a:rPr lang="ko-KR" altLang="en-US" sz="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최소 </a:t>
            </a:r>
            <a:r>
              <a:rPr lang="ko-KR" altLang="en-US" sz="6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산출ㅣ단위</a:t>
            </a:r>
            <a:r>
              <a:rPr lang="en-US" altLang="ko-KR" sz="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  <a:endParaRPr lang="en-US" altLang="ko-KR" sz="6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000" dirty="0" smtClean="0"/>
              <a:t>암만 보는 </a:t>
            </a:r>
            <a:r>
              <a:rPr lang="en-US" altLang="ko-KR" sz="4000" dirty="0"/>
              <a:t>325</a:t>
            </a:r>
            <a:r>
              <a:rPr lang="ko-KR" altLang="en-US" sz="4000" dirty="0"/>
              <a:t>로 준비하는 </a:t>
            </a:r>
            <a:r>
              <a:rPr lang="en-US" altLang="ko-KR" sz="4000" dirty="0">
                <a:solidFill>
                  <a:srgbClr val="EF2065"/>
                </a:solidFill>
              </a:rPr>
              <a:t>2</a:t>
            </a:r>
            <a:r>
              <a:rPr lang="ko-KR" altLang="en-US" sz="4000" dirty="0" smtClean="0">
                <a:solidFill>
                  <a:srgbClr val="EF2065"/>
                </a:solidFill>
              </a:rPr>
              <a:t>대 질환 추천 플랜</a:t>
            </a:r>
            <a:endParaRPr lang="ko-KR" altLang="en-US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484857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2" name="슬라이드 번호 개체 틀 2">
            <a:extLst>
              <a:ext uri="{FF2B5EF4-FFF2-40B4-BE49-F238E27FC236}">
                <a16:creationId xmlns:a16="http://schemas.microsoft.com/office/drawing/2014/main" id="{2C1E4BAA-5825-98E5-C16F-117C0086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49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713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B1C1F-3FA9-CA4F-0033-2CDA8BB85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8BF304-0D44-F3EA-5615-75A229552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월부터 변경되는 </a:t>
            </a:r>
            <a:r>
              <a:rPr lang="en-US" altLang="ko-KR" dirty="0" smtClean="0">
                <a:solidFill>
                  <a:srgbClr val="FF0066"/>
                </a:solidFill>
              </a:rPr>
              <a:t>U/W</a:t>
            </a:r>
            <a:r>
              <a:rPr lang="en-US" altLang="ko-KR" dirty="0" smtClean="0"/>
              <a:t> </a:t>
            </a:r>
            <a:r>
              <a:rPr lang="ko-KR" altLang="en-US" dirty="0"/>
              <a:t>내용 정리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C12D03C-2E91-FC96-580A-D1B4794DF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468B37-357C-9B56-DC43-514134C4873E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E8C0F014-DFA6-8F6C-A29A-FEFFAB4ED4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220662"/>
              </p:ext>
            </p:extLst>
          </p:nvPr>
        </p:nvGraphicFramePr>
        <p:xfrm>
          <a:off x="915292" y="3006587"/>
          <a:ext cx="10308319" cy="30688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1777">
                  <a:extLst>
                    <a:ext uri="{9D8B030D-6E8A-4147-A177-3AD203B41FA5}">
                      <a16:colId xmlns:a16="http://schemas.microsoft.com/office/drawing/2014/main" val="4243446450"/>
                    </a:ext>
                  </a:extLst>
                </a:gridCol>
                <a:gridCol w="800974">
                  <a:extLst>
                    <a:ext uri="{9D8B030D-6E8A-4147-A177-3AD203B41FA5}">
                      <a16:colId xmlns:a16="http://schemas.microsoft.com/office/drawing/2014/main" val="1387107272"/>
                    </a:ext>
                  </a:extLst>
                </a:gridCol>
                <a:gridCol w="4893930">
                  <a:extLst>
                    <a:ext uri="{9D8B030D-6E8A-4147-A177-3AD203B41FA5}">
                      <a16:colId xmlns:a16="http://schemas.microsoft.com/office/drawing/2014/main" val="2147156291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3778878439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2406439034"/>
                    </a:ext>
                  </a:extLst>
                </a:gridCol>
              </a:tblGrid>
              <a:tr h="24280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673234"/>
                  </a:ext>
                </a:extLst>
              </a:tr>
              <a:tr h="594000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간편치매간병</a:t>
                      </a: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장기요양등급진단비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등급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706173"/>
                  </a:ext>
                </a:extLst>
              </a:tr>
              <a:tr h="59400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장기요양등급진단비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(1-2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등급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8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980477"/>
                  </a:ext>
                </a:extLst>
              </a:tr>
              <a:tr h="45000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장기요양등급진단비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(1-3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등급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468864"/>
                  </a:ext>
                </a:extLst>
              </a:tr>
              <a:tr h="59400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장기요양등급진단비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(1-4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등급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292551"/>
                  </a:ext>
                </a:extLst>
              </a:tr>
              <a:tr h="594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장기요양등급진단비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(1-5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등급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114877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DC38C8D3-D6E6-0BE8-5FD2-B98289BA83C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15292" y="1606412"/>
          <a:ext cx="10308320" cy="11428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5458">
                  <a:extLst>
                    <a:ext uri="{9D8B030D-6E8A-4147-A177-3AD203B41FA5}">
                      <a16:colId xmlns:a16="http://schemas.microsoft.com/office/drawing/2014/main" val="4243446450"/>
                    </a:ext>
                  </a:extLst>
                </a:gridCol>
                <a:gridCol w="787294">
                  <a:extLst>
                    <a:ext uri="{9D8B030D-6E8A-4147-A177-3AD203B41FA5}">
                      <a16:colId xmlns:a16="http://schemas.microsoft.com/office/drawing/2014/main" val="2577799807"/>
                    </a:ext>
                  </a:extLst>
                </a:gridCol>
                <a:gridCol w="4893930">
                  <a:extLst>
                    <a:ext uri="{9D8B030D-6E8A-4147-A177-3AD203B41FA5}">
                      <a16:colId xmlns:a16="http://schemas.microsoft.com/office/drawing/2014/main" val="2147156291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3778878439"/>
                    </a:ext>
                  </a:extLst>
                </a:gridCol>
                <a:gridCol w="1675819">
                  <a:extLst>
                    <a:ext uri="{9D8B030D-6E8A-4147-A177-3AD203B41FA5}">
                      <a16:colId xmlns:a16="http://schemas.microsoft.com/office/drawing/2014/main" val="2406439034"/>
                    </a:ext>
                  </a:extLst>
                </a:gridCol>
              </a:tblGrid>
              <a:tr h="24280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673234"/>
                  </a:ext>
                </a:extLst>
              </a:tr>
              <a:tr h="4500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더건강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오건강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</a:p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3.N.5, 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선넘은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전플랜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800" b="1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800" b="1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특화플랜 제외</a:t>
                      </a:r>
                      <a:r>
                        <a:rPr lang="en-US" altLang="ko-KR" sz="800" b="1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800" b="1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질병종수술비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그룹별 연계 변경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≤ 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≤ 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endParaRPr kumimoji="0" lang="en-US" altLang="ko-K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≤ 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r>
                        <a:rPr kumimoji="0" lang="en-US" altLang="ko-KR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(2</a:t>
                      </a:r>
                      <a:r>
                        <a:rPr kumimoji="0" lang="ko-KR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</a:t>
                      </a:r>
                      <a:r>
                        <a:rPr kumimoji="0" lang="en-US" altLang="ko-KR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x10)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/ 5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 ≤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 ≤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≤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/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x20)</a:t>
                      </a: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F2065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706173"/>
                  </a:ext>
                </a:extLst>
              </a:tr>
              <a:tr h="45000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 최소가입금액 조정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980477"/>
                  </a:ext>
                </a:extLst>
              </a:tr>
            </a:tbl>
          </a:graphicData>
        </a:graphic>
      </p:graphicFrame>
      <p:grpSp>
        <p:nvGrpSpPr>
          <p:cNvPr id="11" name="그룹 10">
            <a:extLst>
              <a:ext uri="{FF2B5EF4-FFF2-40B4-BE49-F238E27FC236}">
                <a16:creationId xmlns:a16="http://schemas.microsoft.com/office/drawing/2014/main" id="{1D34D160-5357-AD75-57CA-799264E8048F}"/>
              </a:ext>
            </a:extLst>
          </p:cNvPr>
          <p:cNvGrpSpPr/>
          <p:nvPr/>
        </p:nvGrpSpPr>
        <p:grpSpPr>
          <a:xfrm>
            <a:off x="11016890" y="2884551"/>
            <a:ext cx="926605" cy="620989"/>
            <a:chOff x="10883541" y="1189458"/>
            <a:chExt cx="926605" cy="620989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96B19358-6FB7-4F15-B97C-1D886099AF1D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F9234D6-3845-7FF9-5EBF-15CC1D8B2AE4}"/>
                </a:ext>
              </a:extLst>
            </p:cNvPr>
            <p:cNvSpPr txBox="1"/>
            <p:nvPr/>
          </p:nvSpPr>
          <p:spPr>
            <a:xfrm>
              <a:off x="10883541" y="1223723"/>
              <a:ext cx="9266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한도</a:t>
              </a:r>
              <a:endParaRPr lang="en-US" altLang="ko-KR" sz="16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16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정비</a:t>
              </a: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3D60CA19-72D6-0058-2776-E9270A569525}"/>
              </a:ext>
            </a:extLst>
          </p:cNvPr>
          <p:cNvGrpSpPr/>
          <p:nvPr/>
        </p:nvGrpSpPr>
        <p:grpSpPr>
          <a:xfrm>
            <a:off x="11016890" y="1478081"/>
            <a:ext cx="926605" cy="620989"/>
            <a:chOff x="10883541" y="1189458"/>
            <a:chExt cx="926605" cy="620989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7EA8F092-A0B2-A7BE-EB52-3F1A59008B9B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57D31D3-7CE9-FEA9-8A93-1D5853AB15A7}"/>
                </a:ext>
              </a:extLst>
            </p:cNvPr>
            <p:cNvSpPr txBox="1"/>
            <p:nvPr/>
          </p:nvSpPr>
          <p:spPr>
            <a:xfrm>
              <a:off x="10883541" y="1223723"/>
              <a:ext cx="9266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연계 </a:t>
              </a:r>
              <a:endParaRPr lang="en-US" altLang="ko-KR" sz="16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16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조정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53C8C10-DBE9-4A1D-1ECB-78207C127836}"/>
              </a:ext>
            </a:extLst>
          </p:cNvPr>
          <p:cNvSpPr txBox="1"/>
          <p:nvPr/>
        </p:nvSpPr>
        <p:spPr>
          <a:xfrm>
            <a:off x="5181600" y="6076690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※ </a:t>
            </a:r>
            <a:r>
              <a:rPr lang="ko-KR" altLang="en-US" sz="1200" dirty="0" smtClean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변경 후</a:t>
            </a:r>
            <a:r>
              <a:rPr lang="en-US" altLang="ko-KR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,</a:t>
            </a:r>
            <a:r>
              <a:rPr lang="ko-KR" altLang="en-US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“</a:t>
            </a:r>
            <a:r>
              <a:rPr lang="ko-KR" altLang="en-US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일반심사형 </a:t>
            </a:r>
            <a:r>
              <a:rPr lang="en-US" altLang="ko-KR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= </a:t>
            </a:r>
            <a:r>
              <a:rPr lang="ko-KR" altLang="en-US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간편심사형</a:t>
            </a:r>
            <a:r>
              <a:rPr lang="en-US" altLang="ko-KR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”</a:t>
            </a:r>
            <a:r>
              <a:rPr lang="ko-KR" altLang="en-US" sz="1200" dirty="0">
                <a:solidFill>
                  <a:srgbClr val="FF00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동일한도 운영</a:t>
            </a:r>
          </a:p>
        </p:txBody>
      </p:sp>
    </p:spTree>
    <p:extLst>
      <p:ext uri="{BB962C8B-B14F-4D97-AF65-F5344CB8AC3E}">
        <p14:creationId xmlns:p14="http://schemas.microsoft.com/office/powerpoint/2010/main" val="410884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408" y="1186785"/>
            <a:ext cx="1839185" cy="2173031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652590" y="2501900"/>
            <a:ext cx="442003" cy="56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50</a:t>
            </a:fld>
            <a:endParaRPr lang="ko-KR" altLang="en-US"/>
          </a:p>
        </p:txBody>
      </p:sp>
      <p:cxnSp>
        <p:nvCxnSpPr>
          <p:cNvPr id="4" name="직선 연결선 3"/>
          <p:cNvCxnSpPr/>
          <p:nvPr/>
        </p:nvCxnSpPr>
        <p:spPr>
          <a:xfrm>
            <a:off x="1987216" y="2789273"/>
            <a:ext cx="821756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1987216" y="4557915"/>
            <a:ext cx="821756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2292016" y="2789273"/>
            <a:ext cx="1768642" cy="17686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700086" y="3065998"/>
            <a:ext cx="95250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800" dirty="0" smtClean="0">
                <a:solidFill>
                  <a:schemeClr val="bg1"/>
                </a:solidFill>
              </a:rPr>
              <a:t>4</a:t>
            </a:r>
            <a:endParaRPr lang="ko-KR" altLang="en-US" sz="88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8B99C5-01FD-42A6-B48A-1EB08B28597B}"/>
              </a:ext>
            </a:extLst>
          </p:cNvPr>
          <p:cNvSpPr txBox="1"/>
          <p:nvPr/>
        </p:nvSpPr>
        <p:spPr>
          <a:xfrm>
            <a:off x="4189302" y="3588994"/>
            <a:ext cx="713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/>
              <a:t>깜짝 신상품</a:t>
            </a:r>
            <a:r>
              <a:rPr lang="en-US" altLang="ko-KR" sz="3600" dirty="0" smtClean="0"/>
              <a:t>!</a:t>
            </a:r>
            <a:r>
              <a:rPr lang="ko-KR" altLang="en-US" sz="3600" dirty="0" smtClean="0">
                <a:solidFill>
                  <a:srgbClr val="EF2065"/>
                </a:solidFill>
              </a:rPr>
              <a:t> </a:t>
            </a:r>
            <a:r>
              <a:rPr lang="en-US" altLang="ko-KR" sz="3600" dirty="0" smtClean="0">
                <a:solidFill>
                  <a:srgbClr val="EF2065"/>
                </a:solidFill>
              </a:rPr>
              <a:t>&lt; </a:t>
            </a:r>
            <a:r>
              <a:rPr lang="ko-KR" altLang="en-US" sz="36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3600" dirty="0" err="1" smtClean="0">
                <a:solidFill>
                  <a:srgbClr val="EF2065"/>
                </a:solidFill>
              </a:rPr>
              <a:t>치매간병</a:t>
            </a:r>
            <a:r>
              <a:rPr lang="en-US" altLang="ko-KR" sz="3600" dirty="0" smtClean="0">
                <a:solidFill>
                  <a:srgbClr val="EF2065"/>
                </a:solidFill>
              </a:rPr>
              <a:t> &gt;</a:t>
            </a:r>
            <a:endParaRPr lang="ko-KR" altLang="en-US" sz="3600" dirty="0">
              <a:solidFill>
                <a:srgbClr val="EF2065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BF2416-8DBD-4B08-821E-77F53441B6A1}"/>
              </a:ext>
            </a:extLst>
          </p:cNvPr>
          <p:cNvSpPr txBox="1"/>
          <p:nvPr/>
        </p:nvSpPr>
        <p:spPr>
          <a:xfrm>
            <a:off x="4197744" y="3224796"/>
            <a:ext cx="713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치매 신상품 </a:t>
            </a:r>
            <a:r>
              <a:rPr lang="ko-KR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大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출시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치매 관련 </a:t>
            </a:r>
            <a:r>
              <a:rPr lang="ko-KR" alt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신담보에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ko-KR" alt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가입연령</a:t>
            </a:r>
            <a:r>
              <a:rPr lang="ko-KR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확대까지</a:t>
            </a:r>
            <a:r>
              <a: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~!</a:t>
            </a:r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4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그림 5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03"/>
          <a:stretch/>
        </p:blipFill>
        <p:spPr>
          <a:xfrm rot="20304478">
            <a:off x="6277197" y="3129289"/>
            <a:ext cx="1354444" cy="921748"/>
          </a:xfrm>
          <a:prstGeom prst="rect">
            <a:avLst/>
          </a:prstGeom>
        </p:spPr>
      </p:pic>
      <p:sp>
        <p:nvSpPr>
          <p:cNvPr id="53" name="폭발 1 52"/>
          <p:cNvSpPr/>
          <p:nvPr/>
        </p:nvSpPr>
        <p:spPr>
          <a:xfrm>
            <a:off x="6978813" y="2875541"/>
            <a:ext cx="829387" cy="829387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위쪽 화살표 43"/>
          <p:cNvSpPr/>
          <p:nvPr/>
        </p:nvSpPr>
        <p:spPr>
          <a:xfrm>
            <a:off x="4339771" y="4331841"/>
            <a:ext cx="769258" cy="758221"/>
          </a:xfrm>
          <a:prstGeom prst="up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치매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대비의 필요성이 점점 커져갑니다</a:t>
            </a:r>
            <a:r>
              <a:rPr lang="en-US" altLang="ko-KR" dirty="0" smtClean="0"/>
              <a:t>..!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3100" y="1663625"/>
            <a:ext cx="109311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tabLst>
                <a:tab pos="3683000" algn="l"/>
              </a:tabLst>
            </a:pPr>
            <a:r>
              <a:rPr lang="ko-KR" altLang="en-US" sz="3000" dirty="0"/>
              <a:t>노인장기요양 급여 </a:t>
            </a:r>
            <a:r>
              <a:rPr lang="ko-KR" altLang="en-US" sz="3000" dirty="0" err="1"/>
              <a:t>인정자수</a:t>
            </a:r>
            <a:r>
              <a:rPr lang="ko-KR" altLang="en-US" sz="3000" dirty="0"/>
              <a:t> </a:t>
            </a:r>
            <a:r>
              <a:rPr lang="en-US" altLang="ko-KR" sz="3000" dirty="0">
                <a:solidFill>
                  <a:srgbClr val="EF2065"/>
                </a:solidFill>
              </a:rPr>
              <a:t>110</a:t>
            </a:r>
            <a:r>
              <a:rPr lang="ko-KR" altLang="en-US" sz="3000" dirty="0">
                <a:solidFill>
                  <a:srgbClr val="EF2065"/>
                </a:solidFill>
              </a:rPr>
              <a:t>만 명 </a:t>
            </a:r>
            <a:r>
              <a:rPr lang="ko-KR" altLang="en-US" sz="3000" dirty="0"/>
              <a:t>돌파</a:t>
            </a:r>
            <a:r>
              <a:rPr lang="en-US" altLang="ko-KR" sz="3000" dirty="0"/>
              <a:t>.. </a:t>
            </a:r>
            <a:r>
              <a:rPr lang="ko-KR" altLang="en-US" sz="3000" dirty="0" err="1"/>
              <a:t>급여비용은</a:t>
            </a:r>
            <a:r>
              <a:rPr lang="ko-KR" altLang="en-US" sz="3000" dirty="0"/>
              <a:t> </a:t>
            </a:r>
            <a:r>
              <a:rPr lang="en-US" altLang="ko-KR" sz="3000" dirty="0">
                <a:solidFill>
                  <a:srgbClr val="EF2065"/>
                </a:solidFill>
              </a:rPr>
              <a:t>16</a:t>
            </a:r>
            <a:r>
              <a:rPr lang="ko-KR" altLang="en-US" sz="3000" dirty="0">
                <a:solidFill>
                  <a:srgbClr val="EF2065"/>
                </a:solidFill>
              </a:rPr>
              <a:t>조 원</a:t>
            </a:r>
            <a:r>
              <a:rPr lang="ko-KR" altLang="en-US" sz="3000" dirty="0"/>
              <a:t> 넘어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717929" y="2301173"/>
            <a:ext cx="10673971" cy="78150"/>
            <a:chOff x="1354743" y="2743051"/>
            <a:chExt cx="9434281" cy="76200"/>
          </a:xfrm>
        </p:grpSpPr>
        <p:cxnSp>
          <p:nvCxnSpPr>
            <p:cNvPr id="7" name="직선 연결선 6"/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045944" y="2580089"/>
            <a:ext cx="5417485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dirty="0" err="1" smtClean="0"/>
              <a:t>건보공단</a:t>
            </a:r>
            <a:r>
              <a:rPr lang="en-US" altLang="ko-KR" dirty="0" smtClean="0"/>
              <a:t>, 24</a:t>
            </a:r>
            <a:r>
              <a:rPr lang="ko-KR" altLang="en-US" dirty="0" smtClean="0"/>
              <a:t>년 노인장기요양보험 통계</a:t>
            </a:r>
            <a:endParaRPr lang="en-US" altLang="ko-KR" dirty="0" smtClean="0"/>
          </a:p>
          <a:p>
            <a:pPr>
              <a:lnSpc>
                <a:spcPct val="110000"/>
              </a:lnSpc>
            </a:pPr>
            <a:r>
              <a:rPr lang="ko-KR" altLang="en-US" dirty="0" smtClean="0"/>
              <a:t>작년 장기요양보험 인정자 </a:t>
            </a:r>
            <a:r>
              <a:rPr lang="en-US" altLang="ko-KR" dirty="0" smtClean="0"/>
              <a:t>116</a:t>
            </a:r>
            <a:r>
              <a:rPr lang="ko-KR" altLang="en-US" dirty="0" smtClean="0"/>
              <a:t>만 </a:t>
            </a:r>
            <a:r>
              <a:rPr lang="en-US" altLang="ko-KR" dirty="0" smtClean="0"/>
              <a:t>5,000</a:t>
            </a:r>
            <a:r>
              <a:rPr lang="ko-KR" altLang="en-US" dirty="0" smtClean="0"/>
              <a:t>명</a:t>
            </a:r>
          </a:p>
          <a:p>
            <a:pPr>
              <a:lnSpc>
                <a:spcPct val="110000"/>
              </a:lnSpc>
            </a:pPr>
            <a:r>
              <a:rPr lang="ko-KR" altLang="en-US" dirty="0" smtClean="0"/>
              <a:t>전문가 예상보다 빨라</a:t>
            </a:r>
            <a:r>
              <a:rPr lang="en-US" altLang="ko-KR" dirty="0" smtClean="0"/>
              <a:t>.. </a:t>
            </a:r>
            <a:r>
              <a:rPr lang="ko-KR" altLang="en-US" dirty="0" smtClean="0"/>
              <a:t>고령화 속도 세계 최고</a:t>
            </a:r>
            <a:endParaRPr lang="en-US" altLang="ko-KR" dirty="0" smtClean="0"/>
          </a:p>
          <a:p>
            <a:pPr>
              <a:lnSpc>
                <a:spcPct val="110000"/>
              </a:lnSpc>
            </a:pPr>
            <a:r>
              <a:rPr lang="ko-KR" altLang="en-US" dirty="0" smtClean="0"/>
              <a:t>사회</a:t>
            </a:r>
            <a:r>
              <a:rPr lang="en-US" altLang="ko-KR" dirty="0" smtClean="0"/>
              <a:t>·</a:t>
            </a:r>
            <a:r>
              <a:rPr lang="ko-KR" altLang="en-US" dirty="0" smtClean="0"/>
              <a:t>경제적 비용 증가 불가피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737194" y="2663818"/>
            <a:ext cx="273365" cy="11371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064630" y="2431498"/>
            <a:ext cx="242887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</a:t>
            </a:r>
            <a:r>
              <a:rPr lang="en-US" altLang="ko-KR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전북</a:t>
            </a:r>
            <a:r>
              <a:rPr lang="en-US" altLang="ko-KR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MBC</a:t>
            </a:r>
            <a:r>
              <a:rPr lang="ko-KR" altLang="en-US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2025-07-05 | </a:t>
            </a:r>
            <a:r>
              <a:rPr lang="ko-KR" altLang="en-US" sz="9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이하린</a:t>
            </a:r>
            <a:r>
              <a:rPr lang="ko-KR" altLang="en-US" sz="9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기자</a:t>
            </a:r>
            <a:endParaRPr lang="ko-KR" altLang="en-US" sz="9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552329" y="4669528"/>
            <a:ext cx="546971" cy="13693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7526328" y="4457700"/>
            <a:ext cx="546971" cy="158115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8500327" y="4102717"/>
            <a:ext cx="546971" cy="193613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9474326" y="3674745"/>
            <a:ext cx="546971" cy="236410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0448325" y="3062543"/>
            <a:ext cx="546971" cy="297630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" name="직선 연결선 27"/>
          <p:cNvCxnSpPr/>
          <p:nvPr/>
        </p:nvCxnSpPr>
        <p:spPr>
          <a:xfrm>
            <a:off x="6108700" y="6038850"/>
            <a:ext cx="5370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오른쪽 화살표 28"/>
          <p:cNvSpPr/>
          <p:nvPr/>
        </p:nvSpPr>
        <p:spPr>
          <a:xfrm rot="20292929">
            <a:off x="6939390" y="3669653"/>
            <a:ext cx="3668842" cy="517382"/>
          </a:xfrm>
          <a:prstGeom prst="rightArrow">
            <a:avLst/>
          </a:prstGeom>
          <a:gradFill flip="none" rotWithShape="1">
            <a:gsLst>
              <a:gs pos="0">
                <a:schemeClr val="bg2"/>
              </a:gs>
              <a:gs pos="100000">
                <a:srgbClr val="FFBD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6254661" y="4395772"/>
            <a:ext cx="1071821" cy="2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100" dirty="0" smtClean="0">
                <a:solidFill>
                  <a:schemeClr val="bg2">
                    <a:lumMod val="25000"/>
                  </a:schemeClr>
                </a:solidFill>
              </a:rPr>
              <a:t>9</a:t>
            </a:r>
            <a:r>
              <a:rPr lang="ko-KR" altLang="en-US" sz="1100" dirty="0" smtClean="0">
                <a:solidFill>
                  <a:schemeClr val="bg2">
                    <a:lumMod val="25000"/>
                  </a:schemeClr>
                </a:solidFill>
              </a:rPr>
              <a:t>조 </a:t>
            </a:r>
            <a:r>
              <a:rPr lang="en-US" altLang="ko-KR" sz="1100" dirty="0" smtClean="0">
                <a:solidFill>
                  <a:schemeClr val="bg2">
                    <a:lumMod val="25000"/>
                  </a:schemeClr>
                </a:solidFill>
              </a:rPr>
              <a:t>8248</a:t>
            </a:r>
            <a:r>
              <a:rPr lang="ko-KR" altLang="en-US" sz="1100" dirty="0" smtClean="0">
                <a:solidFill>
                  <a:schemeClr val="bg2">
                    <a:lumMod val="25000"/>
                  </a:schemeClr>
                </a:solidFill>
              </a:rPr>
              <a:t>억</a:t>
            </a:r>
            <a:endParaRPr lang="ko-KR" altLang="en-US" sz="1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63902" y="6069191"/>
            <a:ext cx="10718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dirty="0" smtClean="0"/>
              <a:t>2021</a:t>
            </a:r>
            <a:r>
              <a:rPr lang="ko-KR" altLang="en-US" sz="1600" dirty="0" smtClean="0"/>
              <a:t>년</a:t>
            </a:r>
            <a:endParaRPr lang="ko-KR" altLang="en-US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8248135" y="6069191"/>
            <a:ext cx="10718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dirty="0" smtClean="0"/>
              <a:t>2022</a:t>
            </a:r>
            <a:r>
              <a:rPr lang="ko-KR" altLang="en-US" sz="1600" dirty="0" smtClean="0"/>
              <a:t>년</a:t>
            </a:r>
            <a:endParaRPr lang="ko-KR" altLang="en-US" sz="1600" dirty="0"/>
          </a:p>
        </p:txBody>
      </p:sp>
      <p:sp>
        <p:nvSpPr>
          <p:cNvPr id="33" name="TextBox 32"/>
          <p:cNvSpPr txBox="1"/>
          <p:nvPr/>
        </p:nvSpPr>
        <p:spPr>
          <a:xfrm>
            <a:off x="9276414" y="6069191"/>
            <a:ext cx="10718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dirty="0" smtClean="0"/>
              <a:t>2023</a:t>
            </a:r>
            <a:r>
              <a:rPr lang="ko-KR" altLang="en-US" sz="1600" dirty="0" smtClean="0"/>
              <a:t>년</a:t>
            </a:r>
            <a:endParaRPr lang="ko-KR" altLang="en-US" sz="1600" dirty="0"/>
          </a:p>
        </p:txBody>
      </p:sp>
      <p:sp>
        <p:nvSpPr>
          <p:cNvPr id="34" name="TextBox 33"/>
          <p:cNvSpPr txBox="1"/>
          <p:nvPr/>
        </p:nvSpPr>
        <p:spPr>
          <a:xfrm>
            <a:off x="10216601" y="6069191"/>
            <a:ext cx="10718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dirty="0" smtClean="0"/>
              <a:t>2024</a:t>
            </a:r>
            <a:r>
              <a:rPr lang="ko-KR" altLang="en-US" sz="1600" dirty="0" smtClean="0"/>
              <a:t>년</a:t>
            </a:r>
            <a:endParaRPr lang="ko-KR" altLang="en-US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6271410" y="6070702"/>
            <a:ext cx="10718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dirty="0" smtClean="0"/>
              <a:t>2020</a:t>
            </a:r>
            <a:r>
              <a:rPr lang="ko-KR" altLang="en-US" sz="1600" dirty="0" smtClean="0"/>
              <a:t>년</a:t>
            </a:r>
            <a:endParaRPr lang="ko-KR" altLang="en-US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7270240" y="4192572"/>
            <a:ext cx="1071821" cy="2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100" dirty="0" smtClean="0">
                <a:solidFill>
                  <a:schemeClr val="bg2">
                    <a:lumMod val="25000"/>
                  </a:schemeClr>
                </a:solidFill>
              </a:rPr>
              <a:t>11</a:t>
            </a:r>
            <a:r>
              <a:rPr lang="ko-KR" altLang="en-US" sz="1100" dirty="0" smtClean="0">
                <a:solidFill>
                  <a:schemeClr val="bg2">
                    <a:lumMod val="25000"/>
                  </a:schemeClr>
                </a:solidFill>
              </a:rPr>
              <a:t>조 </a:t>
            </a:r>
            <a:r>
              <a:rPr lang="en-US" altLang="ko-KR" sz="1100" dirty="0" smtClean="0">
                <a:solidFill>
                  <a:schemeClr val="bg2">
                    <a:lumMod val="25000"/>
                  </a:schemeClr>
                </a:solidFill>
              </a:rPr>
              <a:t>1146</a:t>
            </a:r>
            <a:r>
              <a:rPr lang="ko-KR" altLang="en-US" sz="1100" dirty="0" smtClean="0">
                <a:solidFill>
                  <a:schemeClr val="bg2">
                    <a:lumMod val="25000"/>
                  </a:schemeClr>
                </a:solidFill>
              </a:rPr>
              <a:t>억</a:t>
            </a:r>
            <a:endParaRPr lang="ko-KR" altLang="en-US" sz="1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34124" y="3858744"/>
            <a:ext cx="1071821" cy="2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100" dirty="0" smtClean="0">
                <a:solidFill>
                  <a:schemeClr val="bg2">
                    <a:lumMod val="25000"/>
                  </a:schemeClr>
                </a:solidFill>
              </a:rPr>
              <a:t>12</a:t>
            </a:r>
            <a:r>
              <a:rPr lang="ko-KR" altLang="en-US" sz="1100" dirty="0" smtClean="0">
                <a:solidFill>
                  <a:schemeClr val="bg2">
                    <a:lumMod val="25000"/>
                  </a:schemeClr>
                </a:solidFill>
              </a:rPr>
              <a:t>조 </a:t>
            </a:r>
            <a:r>
              <a:rPr lang="en-US" altLang="ko-KR" sz="1100" dirty="0" smtClean="0">
                <a:solidFill>
                  <a:schemeClr val="bg2">
                    <a:lumMod val="25000"/>
                  </a:schemeClr>
                </a:solidFill>
              </a:rPr>
              <a:t>5742</a:t>
            </a:r>
            <a:r>
              <a:rPr lang="ko-KR" altLang="en-US" sz="1100" dirty="0" smtClean="0">
                <a:solidFill>
                  <a:schemeClr val="bg2">
                    <a:lumMod val="25000"/>
                  </a:schemeClr>
                </a:solidFill>
              </a:rPr>
              <a:t>억</a:t>
            </a:r>
            <a:endParaRPr lang="ko-KR" altLang="en-US" sz="1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5636" y="3423315"/>
            <a:ext cx="1071821" cy="2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100" dirty="0" smtClean="0">
                <a:solidFill>
                  <a:schemeClr val="bg2">
                    <a:lumMod val="25000"/>
                  </a:schemeClr>
                </a:solidFill>
              </a:rPr>
              <a:t>14</a:t>
            </a:r>
            <a:r>
              <a:rPr lang="ko-KR" altLang="en-US" sz="1100" dirty="0" smtClean="0">
                <a:solidFill>
                  <a:schemeClr val="bg2">
                    <a:lumMod val="25000"/>
                  </a:schemeClr>
                </a:solidFill>
              </a:rPr>
              <a:t>조 </a:t>
            </a:r>
            <a:r>
              <a:rPr lang="en-US" altLang="ko-KR" sz="1100" dirty="0" smtClean="0">
                <a:solidFill>
                  <a:schemeClr val="bg2">
                    <a:lumMod val="25000"/>
                  </a:schemeClr>
                </a:solidFill>
              </a:rPr>
              <a:t>4948</a:t>
            </a:r>
            <a:r>
              <a:rPr lang="ko-KR" altLang="en-US" sz="1100" dirty="0" smtClean="0">
                <a:solidFill>
                  <a:schemeClr val="bg2">
                    <a:lumMod val="25000"/>
                  </a:schemeClr>
                </a:solidFill>
              </a:rPr>
              <a:t>억</a:t>
            </a:r>
            <a:endParaRPr lang="ko-KR" altLang="en-US" sz="1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192111" y="2799202"/>
            <a:ext cx="1071821" cy="2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100" dirty="0" smtClean="0">
                <a:solidFill>
                  <a:srgbClr val="EF2065"/>
                </a:solidFill>
              </a:rPr>
              <a:t>16</a:t>
            </a:r>
            <a:r>
              <a:rPr lang="ko-KR" altLang="en-US" sz="1100" dirty="0" smtClean="0">
                <a:solidFill>
                  <a:srgbClr val="EF2065"/>
                </a:solidFill>
              </a:rPr>
              <a:t>조 </a:t>
            </a:r>
            <a:r>
              <a:rPr lang="en-US" altLang="ko-KR" sz="1100" dirty="0" smtClean="0">
                <a:solidFill>
                  <a:srgbClr val="EF2065"/>
                </a:solidFill>
              </a:rPr>
              <a:t>1762</a:t>
            </a:r>
            <a:r>
              <a:rPr lang="ko-KR" altLang="en-US" sz="1100" dirty="0" smtClean="0">
                <a:solidFill>
                  <a:srgbClr val="EF2065"/>
                </a:solidFill>
              </a:rPr>
              <a:t>억</a:t>
            </a:r>
            <a:endParaRPr lang="ko-KR" altLang="en-US" sz="1100" dirty="0">
              <a:solidFill>
                <a:srgbClr val="EF2065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737194" y="4125448"/>
            <a:ext cx="273365" cy="19292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위쪽 화살표 44"/>
          <p:cNvSpPr/>
          <p:nvPr/>
        </p:nvSpPr>
        <p:spPr>
          <a:xfrm>
            <a:off x="4339771" y="5258249"/>
            <a:ext cx="769258" cy="758221"/>
          </a:xfrm>
          <a:prstGeom prst="up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2728685" y="4811750"/>
            <a:ext cx="1040515" cy="1764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2714171" y="5758741"/>
            <a:ext cx="1040515" cy="1764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045944" y="4086351"/>
            <a:ext cx="5417485" cy="1988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400" dirty="0"/>
              <a:t>장기요양 급여비용 </a:t>
            </a:r>
            <a:r>
              <a:rPr lang="ko-KR" altLang="en-US" sz="2400" dirty="0" smtClean="0"/>
              <a:t>현황 </a:t>
            </a:r>
            <a:endParaRPr lang="en-US" altLang="ko-KR" sz="2400" dirty="0" smtClean="0"/>
          </a:p>
          <a:p>
            <a:pPr>
              <a:lnSpc>
                <a:spcPct val="110000"/>
              </a:lnSpc>
            </a:pPr>
            <a:r>
              <a:rPr lang="ko-KR" altLang="en-US" sz="3200" dirty="0" smtClean="0"/>
              <a:t>전년대비 </a:t>
            </a:r>
            <a:r>
              <a:rPr lang="en-US" altLang="ko-KR" sz="3200" dirty="0"/>
              <a:t>11.6% </a:t>
            </a:r>
            <a:r>
              <a:rPr lang="ko-KR" altLang="en-US" sz="3200" dirty="0"/>
              <a:t>증가</a:t>
            </a:r>
            <a:endParaRPr lang="en-US" altLang="ko-KR" sz="3200" dirty="0"/>
          </a:p>
          <a:p>
            <a:pPr>
              <a:lnSpc>
                <a:spcPct val="110000"/>
              </a:lnSpc>
            </a:pPr>
            <a:r>
              <a:rPr lang="ko-KR" altLang="en-US" sz="2400" dirty="0" smtClean="0"/>
              <a:t>장기요양기관 개수</a:t>
            </a:r>
            <a:endParaRPr lang="en-US" altLang="ko-KR" sz="2400" dirty="0" smtClean="0"/>
          </a:p>
          <a:p>
            <a:pPr>
              <a:lnSpc>
                <a:spcPct val="110000"/>
              </a:lnSpc>
            </a:pPr>
            <a:r>
              <a:rPr lang="ko-KR" altLang="en-US" sz="3200" dirty="0" smtClean="0"/>
              <a:t>전년대비 </a:t>
            </a:r>
            <a:r>
              <a:rPr lang="en-US" altLang="ko-KR" sz="3200" dirty="0" smtClean="0"/>
              <a:t>2.4% </a:t>
            </a:r>
            <a:r>
              <a:rPr lang="ko-KR" altLang="en-US" sz="3200" dirty="0" smtClean="0"/>
              <a:t>증가</a:t>
            </a:r>
            <a:endParaRPr lang="ko-KR" altLang="en-US" sz="32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5DADA0C-5795-4DB3-98AB-273E4F8BDECB}"/>
              </a:ext>
            </a:extLst>
          </p:cNvPr>
          <p:cNvSpPr txBox="1"/>
          <p:nvPr/>
        </p:nvSpPr>
        <p:spPr>
          <a:xfrm rot="20333651">
            <a:off x="7071362" y="2627713"/>
            <a:ext cx="2295821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contourClr>
                <a:srgbClr val="EF2065"/>
              </a:contourClr>
            </a:sp3d>
          </a:bodyPr>
          <a:lstStyle/>
          <a:p>
            <a:pPr algn="ctr"/>
            <a:r>
              <a:rPr lang="en-US" altLang="ko-KR" sz="2400" dirty="0" smtClean="0">
                <a:ln w="120650">
                  <a:solidFill>
                    <a:schemeClr val="tx1"/>
                  </a:solidFill>
                </a:ln>
              </a:rPr>
              <a:t>5</a:t>
            </a:r>
            <a:r>
              <a:rPr lang="ko-KR" altLang="en-US" sz="2400" dirty="0" smtClean="0">
                <a:ln w="120650">
                  <a:solidFill>
                    <a:schemeClr val="tx1"/>
                  </a:solidFill>
                </a:ln>
              </a:rPr>
              <a:t>년 만에</a:t>
            </a:r>
            <a:endParaRPr lang="en-US" altLang="ko-KR" sz="2400" dirty="0" smtClean="0">
              <a:ln w="120650">
                <a:solidFill>
                  <a:schemeClr val="tx1"/>
                </a:solidFill>
              </a:ln>
            </a:endParaRPr>
          </a:p>
          <a:p>
            <a:pPr algn="ctr"/>
            <a:r>
              <a:rPr lang="ko-KR" altLang="en-US" sz="2400" dirty="0" smtClean="0">
                <a:ln w="120650">
                  <a:solidFill>
                    <a:schemeClr val="tx1"/>
                  </a:solidFill>
                </a:ln>
              </a:rPr>
              <a:t> </a:t>
            </a:r>
            <a:r>
              <a:rPr lang="en-US" altLang="ko-KR" sz="4000" dirty="0" smtClean="0">
                <a:ln w="120650">
                  <a:solidFill>
                    <a:schemeClr val="tx1"/>
                  </a:solidFill>
                </a:ln>
              </a:rPr>
              <a:t>64.6</a:t>
            </a:r>
            <a:r>
              <a:rPr lang="en-US" altLang="ko-KR" sz="2400" dirty="0" smtClean="0">
                <a:ln w="120650">
                  <a:solidFill>
                    <a:schemeClr val="tx1"/>
                  </a:solidFill>
                </a:ln>
              </a:rPr>
              <a:t>% </a:t>
            </a:r>
            <a:r>
              <a:rPr lang="ko-KR" altLang="en-US" sz="2400" dirty="0" smtClean="0">
                <a:ln w="120650">
                  <a:solidFill>
                    <a:schemeClr val="tx1"/>
                  </a:solidFill>
                </a:ln>
              </a:rPr>
              <a:t>증가</a:t>
            </a:r>
            <a:endParaRPr lang="en-US" altLang="ko-KR" sz="2400" dirty="0">
              <a:ln w="120650">
                <a:solidFill>
                  <a:schemeClr val="tx1"/>
                </a:solidFill>
              </a:ln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419930B-C5E0-49CD-8E81-D6A0DE507703}"/>
              </a:ext>
            </a:extLst>
          </p:cNvPr>
          <p:cNvSpPr txBox="1"/>
          <p:nvPr/>
        </p:nvSpPr>
        <p:spPr>
          <a:xfrm rot="20333651">
            <a:off x="7154978" y="2610754"/>
            <a:ext cx="22156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solidFill>
                  <a:schemeClr val="bg1"/>
                </a:solidFill>
              </a:rPr>
              <a:t>5</a:t>
            </a:r>
            <a:r>
              <a:rPr lang="ko-KR" altLang="en-US" sz="2400" dirty="0" smtClean="0">
                <a:solidFill>
                  <a:schemeClr val="bg1"/>
                </a:solidFill>
              </a:rPr>
              <a:t>년 만에 </a:t>
            </a:r>
            <a:endParaRPr lang="en-US" altLang="ko-KR" sz="2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4000" dirty="0" smtClean="0">
                <a:solidFill>
                  <a:srgbClr val="FFFF00"/>
                </a:solidFill>
              </a:rPr>
              <a:t>64.6</a:t>
            </a:r>
            <a:r>
              <a:rPr lang="en-US" altLang="ko-KR" sz="2400" dirty="0" smtClean="0">
                <a:solidFill>
                  <a:srgbClr val="FFFF00"/>
                </a:solidFill>
              </a:rPr>
              <a:t>%</a:t>
            </a:r>
            <a:r>
              <a:rPr lang="en-US" altLang="ko-KR" sz="2400" dirty="0" smtClean="0">
                <a:solidFill>
                  <a:schemeClr val="bg1"/>
                </a:solidFill>
              </a:rPr>
              <a:t> </a:t>
            </a:r>
            <a:r>
              <a:rPr lang="ko-KR" altLang="en-US" sz="2400" dirty="0" smtClean="0">
                <a:solidFill>
                  <a:schemeClr val="bg1"/>
                </a:solidFill>
              </a:rPr>
              <a:t>증가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cxnSp>
        <p:nvCxnSpPr>
          <p:cNvPr id="56" name="직선 연결선 55"/>
          <p:cNvCxnSpPr/>
          <p:nvPr/>
        </p:nvCxnSpPr>
        <p:spPr>
          <a:xfrm>
            <a:off x="5747340" y="2662330"/>
            <a:ext cx="0" cy="3392347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373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>
          <a:xfrm>
            <a:off x="302986" y="1445161"/>
            <a:ext cx="11590943" cy="4981764"/>
          </a:xfrm>
          <a:prstGeom prst="roundRect">
            <a:avLst>
              <a:gd name="adj" fmla="val 2849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31" y="3800178"/>
            <a:ext cx="2502919" cy="2502919"/>
          </a:xfrm>
          <a:prstGeom prst="rect">
            <a:avLst/>
          </a:prstGeom>
        </p:spPr>
      </p:pic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200169"/>
              </p:ext>
            </p:extLst>
          </p:nvPr>
        </p:nvGraphicFramePr>
        <p:xfrm>
          <a:off x="4089401" y="1881460"/>
          <a:ext cx="7442200" cy="437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8129">
                  <a:extLst>
                    <a:ext uri="{9D8B030D-6E8A-4147-A177-3AD203B41FA5}">
                      <a16:colId xmlns:a16="http://schemas.microsoft.com/office/drawing/2014/main" val="1394559170"/>
                    </a:ext>
                  </a:extLst>
                </a:gridCol>
                <a:gridCol w="2692035">
                  <a:extLst>
                    <a:ext uri="{9D8B030D-6E8A-4147-A177-3AD203B41FA5}">
                      <a16:colId xmlns:a16="http://schemas.microsoft.com/office/drawing/2014/main" val="2604524832"/>
                    </a:ext>
                  </a:extLst>
                </a:gridCol>
                <a:gridCol w="736235">
                  <a:extLst>
                    <a:ext uri="{9D8B030D-6E8A-4147-A177-3AD203B41FA5}">
                      <a16:colId xmlns:a16="http://schemas.microsoft.com/office/drawing/2014/main" val="1935035052"/>
                    </a:ext>
                  </a:extLst>
                </a:gridCol>
                <a:gridCol w="1955801">
                  <a:extLst>
                    <a:ext uri="{9D8B030D-6E8A-4147-A177-3AD203B41FA5}">
                      <a16:colId xmlns:a16="http://schemas.microsoft.com/office/drawing/2014/main" val="2347498908"/>
                    </a:ext>
                  </a:extLst>
                </a:gridCol>
              </a:tblGrid>
              <a:tr h="3434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내용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102060"/>
                  </a:ext>
                </a:extLst>
              </a:tr>
              <a:tr h="245109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종구분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종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</a:t>
                      </a: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일반심사형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형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해약환급금지급형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269295"/>
                  </a:ext>
                </a:extLst>
              </a:tr>
              <a:tr h="2621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2</a:t>
                      </a:r>
                      <a:r>
                        <a:rPr lang="ko-KR" altLang="en-US" sz="1400" dirty="0" smtClean="0"/>
                        <a:t>형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무해지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21297"/>
                  </a:ext>
                </a:extLst>
              </a:tr>
              <a:tr h="24510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종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  (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경증간편가입형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형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해약환급금지급형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682501"/>
                  </a:ext>
                </a:extLst>
              </a:tr>
              <a:tr h="2621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2</a:t>
                      </a:r>
                      <a:r>
                        <a:rPr lang="ko-KR" altLang="en-US" sz="1400" dirty="0" smtClean="0"/>
                        <a:t>형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무해지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857359"/>
                  </a:ext>
                </a:extLst>
              </a:tr>
              <a:tr h="4902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보험기간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85/90/100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 만기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196169"/>
                  </a:ext>
                </a:extLst>
              </a:tr>
              <a:tr h="4902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납입기간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10/20/30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년납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509786"/>
                  </a:ext>
                </a:extLst>
              </a:tr>
              <a:tr h="4902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가입나이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 ~ </a:t>
                      </a:r>
                      <a:r>
                        <a:rPr lang="en-US" altLang="ko-KR" sz="2800" dirty="0" smtClean="0">
                          <a:solidFill>
                            <a:srgbClr val="EF2065"/>
                          </a:solidFill>
                        </a:rPr>
                        <a:t>80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570536"/>
                  </a:ext>
                </a:extLst>
              </a:tr>
              <a:tr h="4902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기본계약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장기요양등급진단비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( 1~2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등급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552481"/>
                  </a:ext>
                </a:extLst>
              </a:tr>
              <a:tr h="4902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납입면제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장기요양등급진단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( 1~2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등급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015040"/>
                  </a:ext>
                </a:extLst>
              </a:tr>
              <a:tr h="5706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적립보험료</a:t>
                      </a:r>
                      <a:endParaRPr lang="en-US" altLang="ko-KR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운영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형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만기환급형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형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순수보장형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93057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1093" y="2045612"/>
            <a:ext cx="3353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 smtClean="0"/>
              <a:t>25</a:t>
            </a:r>
            <a:r>
              <a:rPr lang="ko-KR" altLang="en-US" sz="2400" dirty="0" smtClean="0"/>
              <a:t>년 </a:t>
            </a:r>
            <a:r>
              <a:rPr lang="en-US" altLang="ko-KR" sz="2400" dirty="0" smtClean="0"/>
              <a:t>10</a:t>
            </a:r>
            <a:r>
              <a:rPr lang="ko-KR" altLang="en-US" sz="2400" dirty="0" smtClean="0"/>
              <a:t>월 출시</a:t>
            </a:r>
            <a:r>
              <a:rPr lang="en-US" altLang="ko-KR" sz="2400" dirty="0" smtClean="0"/>
              <a:t>!</a:t>
            </a:r>
            <a:endParaRPr lang="ko-KR" altLang="en-US" sz="11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DADA0C-5795-4DB3-98AB-273E4F8BDECB}"/>
              </a:ext>
            </a:extLst>
          </p:cNvPr>
          <p:cNvSpPr txBox="1"/>
          <p:nvPr/>
        </p:nvSpPr>
        <p:spPr>
          <a:xfrm>
            <a:off x="703943" y="2576104"/>
            <a:ext cx="31598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흥</a:t>
            </a:r>
            <a:r>
              <a:rPr lang="en-US" altLang="ko-KR" sz="32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Good </a:t>
            </a:r>
            <a:r>
              <a:rPr lang="ko-KR" altLang="en-US" sz="32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플러스</a:t>
            </a:r>
            <a:endParaRPr lang="en-US" altLang="ko-KR" sz="3200" dirty="0" smtClean="0">
              <a:ln w="133350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  <a:p>
            <a:pPr algn="ctr"/>
            <a:r>
              <a:rPr lang="ko-KR" altLang="en-US" sz="32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간편치매간병보험</a:t>
            </a:r>
            <a:endParaRPr lang="en-US" altLang="ko-KR" sz="3200" dirty="0">
              <a:ln w="133350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19930B-C5E0-49CD-8E81-D6A0DE507703}"/>
              </a:ext>
            </a:extLst>
          </p:cNvPr>
          <p:cNvSpPr txBox="1"/>
          <p:nvPr/>
        </p:nvSpPr>
        <p:spPr>
          <a:xfrm>
            <a:off x="717682" y="2576104"/>
            <a:ext cx="31598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</a:rPr>
              <a:t>흥</a:t>
            </a:r>
            <a:r>
              <a:rPr lang="en-US" altLang="ko-KR" sz="3200" dirty="0" smtClean="0">
                <a:solidFill>
                  <a:schemeClr val="bg1"/>
                </a:solidFill>
              </a:rPr>
              <a:t>Good </a:t>
            </a:r>
            <a:r>
              <a:rPr lang="ko-KR" altLang="en-US" sz="3200" dirty="0" smtClean="0">
                <a:solidFill>
                  <a:srgbClr val="FFFF00"/>
                </a:solidFill>
              </a:rPr>
              <a:t>플러스</a:t>
            </a:r>
            <a:endParaRPr lang="en-US" altLang="ko-KR" sz="3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</a:rPr>
              <a:t>간편</a:t>
            </a:r>
            <a:r>
              <a:rPr lang="ko-KR" altLang="en-US" sz="3200" dirty="0" smtClean="0">
                <a:solidFill>
                  <a:srgbClr val="FFFF00"/>
                </a:solidFill>
              </a:rPr>
              <a:t>치매간병</a:t>
            </a:r>
            <a:r>
              <a:rPr lang="ko-KR" altLang="en-US" sz="3200" dirty="0" smtClean="0">
                <a:solidFill>
                  <a:schemeClr val="bg1"/>
                </a:solidFill>
              </a:rPr>
              <a:t>보험</a:t>
            </a:r>
            <a:endParaRPr lang="en-US" altLang="ko-KR" sz="3200" dirty="0">
              <a:solidFill>
                <a:schemeClr val="bg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7860665" y="2823441"/>
            <a:ext cx="852170" cy="33481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731719" y="2855615"/>
            <a:ext cx="1135462" cy="27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3</a:t>
            </a:r>
            <a:r>
              <a:rPr lang="en-US" altLang="ko-KR" sz="1400" dirty="0" smtClean="0">
                <a:solidFill>
                  <a:srgbClr val="FFFF00"/>
                </a:solidFill>
              </a:rPr>
              <a:t>5</a:t>
            </a:r>
            <a:r>
              <a:rPr lang="en-US" altLang="ko-KR" sz="1400" dirty="0" smtClean="0">
                <a:solidFill>
                  <a:schemeClr val="bg1"/>
                </a:solidFill>
              </a:rPr>
              <a:t>5 </a:t>
            </a:r>
            <a:r>
              <a:rPr lang="ko-KR" altLang="en-US" sz="1400" dirty="0" smtClean="0">
                <a:solidFill>
                  <a:schemeClr val="bg1"/>
                </a:solidFill>
              </a:rPr>
              <a:t>고지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1354743" y="2993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smtClean="0"/>
              <a:t>그래서 흥국화재는</a:t>
            </a:r>
            <a:r>
              <a:rPr lang="en-US" altLang="ko-KR" sz="3200" smtClean="0"/>
              <a:t>! </a:t>
            </a:r>
            <a:r>
              <a:rPr lang="ko-KR" altLang="en-US" sz="3200" smtClean="0"/>
              <a:t>치매</a:t>
            </a:r>
            <a:r>
              <a:rPr lang="en-US" altLang="ko-KR" sz="3200" smtClean="0"/>
              <a:t> </a:t>
            </a:r>
            <a:r>
              <a:rPr lang="ko-KR" altLang="en-US" sz="3200" smtClean="0"/>
              <a:t>신상품 출시</a:t>
            </a:r>
            <a:r>
              <a:rPr lang="en-US" altLang="ko-KR" sz="3200" smtClean="0"/>
              <a:t>! </a:t>
            </a:r>
            <a:r>
              <a:rPr lang="en-US" altLang="ko-KR" sz="3200" smtClean="0">
                <a:solidFill>
                  <a:srgbClr val="EF2065"/>
                </a:solidFill>
              </a:rPr>
              <a:t>&lt; </a:t>
            </a:r>
            <a:r>
              <a:rPr lang="ko-KR" altLang="en-US" sz="3200" smtClean="0">
                <a:solidFill>
                  <a:srgbClr val="EF2065"/>
                </a:solidFill>
              </a:rPr>
              <a:t>플러스 치매간병 </a:t>
            </a:r>
            <a:r>
              <a:rPr lang="en-US" altLang="ko-KR" sz="3200" smtClean="0">
                <a:solidFill>
                  <a:srgbClr val="EF2065"/>
                </a:solidFill>
              </a:rPr>
              <a:t>&gt;</a:t>
            </a:r>
            <a:endParaRPr lang="ko-KR" altLang="en-US" sz="3200" dirty="0">
              <a:solidFill>
                <a:srgbClr val="EF2065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093" y="1717981"/>
            <a:ext cx="3353019" cy="1882335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1600" dirty="0" smtClean="0">
                <a:solidFill>
                  <a:srgbClr val="FE5694"/>
                </a:solidFill>
              </a:rPr>
              <a:t>♥</a:t>
            </a:r>
            <a:r>
              <a:rPr lang="ko-KR" altLang="en-US" sz="1600" dirty="0" smtClean="0">
                <a:solidFill>
                  <a:srgbClr val="EF2065"/>
                </a:solidFill>
              </a:rPr>
              <a:t> </a:t>
            </a:r>
            <a:r>
              <a:rPr lang="ko-KR" alt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치매대비를</a:t>
            </a:r>
            <a:r>
              <a:rPr lang="ko-KR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위한 최고의 신상품</a:t>
            </a:r>
            <a:r>
              <a:rPr lang="ko-KR" altLang="en-US" sz="1600" dirty="0" smtClean="0"/>
              <a:t> </a:t>
            </a:r>
            <a:r>
              <a:rPr lang="ko-KR" altLang="en-US" sz="1600" dirty="0" smtClean="0">
                <a:solidFill>
                  <a:srgbClr val="FE5694"/>
                </a:solidFill>
              </a:rPr>
              <a:t>♥</a:t>
            </a:r>
            <a:endParaRPr lang="ko-KR" altLang="en-US" sz="900" dirty="0">
              <a:solidFill>
                <a:srgbClr val="FE56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4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486394"/>
              </p:ext>
            </p:extLst>
          </p:nvPr>
        </p:nvGraphicFramePr>
        <p:xfrm>
          <a:off x="422382" y="1423822"/>
          <a:ext cx="11299718" cy="4979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5998">
                  <a:extLst>
                    <a:ext uri="{9D8B030D-6E8A-4147-A177-3AD203B41FA5}">
                      <a16:colId xmlns:a16="http://schemas.microsoft.com/office/drawing/2014/main" val="1394559170"/>
                    </a:ext>
                  </a:extLst>
                </a:gridCol>
                <a:gridCol w="545020">
                  <a:extLst>
                    <a:ext uri="{9D8B030D-6E8A-4147-A177-3AD203B41FA5}">
                      <a16:colId xmlns:a16="http://schemas.microsoft.com/office/drawing/2014/main" val="1817035516"/>
                    </a:ext>
                  </a:extLst>
                </a:gridCol>
                <a:gridCol w="2536308">
                  <a:extLst>
                    <a:ext uri="{9D8B030D-6E8A-4147-A177-3AD203B41FA5}">
                      <a16:colId xmlns:a16="http://schemas.microsoft.com/office/drawing/2014/main" val="1395046430"/>
                    </a:ext>
                  </a:extLst>
                </a:gridCol>
                <a:gridCol w="642407">
                  <a:extLst>
                    <a:ext uri="{9D8B030D-6E8A-4147-A177-3AD203B41FA5}">
                      <a16:colId xmlns:a16="http://schemas.microsoft.com/office/drawing/2014/main" val="2604524832"/>
                    </a:ext>
                  </a:extLst>
                </a:gridCol>
                <a:gridCol w="2497109">
                  <a:extLst>
                    <a:ext uri="{9D8B030D-6E8A-4147-A177-3AD203B41FA5}">
                      <a16:colId xmlns:a16="http://schemas.microsoft.com/office/drawing/2014/main" val="3785963612"/>
                    </a:ext>
                  </a:extLst>
                </a:gridCol>
                <a:gridCol w="663532">
                  <a:extLst>
                    <a:ext uri="{9D8B030D-6E8A-4147-A177-3AD203B41FA5}">
                      <a16:colId xmlns:a16="http://schemas.microsoft.com/office/drawing/2014/main" val="3516133809"/>
                    </a:ext>
                  </a:extLst>
                </a:gridCol>
                <a:gridCol w="2309344">
                  <a:extLst>
                    <a:ext uri="{9D8B030D-6E8A-4147-A177-3AD203B41FA5}">
                      <a16:colId xmlns:a16="http://schemas.microsoft.com/office/drawing/2014/main" val="1921539230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smtClean="0">
                          <a:solidFill>
                            <a:schemeClr val="bg1"/>
                          </a:solidFill>
                        </a:rPr>
                        <a:t>123</a:t>
                      </a:r>
                      <a:r>
                        <a:rPr lang="ko-KR" altLang="en-US" sz="2000" b="0" baseline="0" smtClean="0">
                          <a:solidFill>
                            <a:schemeClr val="bg1"/>
                          </a:solidFill>
                        </a:rPr>
                        <a:t> 치매보험</a:t>
                      </a:r>
                      <a:endParaRPr lang="ko-KR" altLang="en-US" sz="20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 smtClean="0">
                          <a:solidFill>
                            <a:schemeClr val="bg1"/>
                          </a:solidFill>
                        </a:rPr>
                        <a:t>가족사랑 치매간병보험</a:t>
                      </a:r>
                      <a:endParaRPr lang="ko-KR" altLang="en-US" sz="20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 smtClean="0">
                          <a:solidFill>
                            <a:schemeClr val="bg1"/>
                          </a:solidFill>
                        </a:rPr>
                        <a:t>플러스 치매간병보험</a:t>
                      </a:r>
                      <a:endParaRPr lang="ko-KR" altLang="en-US" sz="20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102060"/>
                  </a:ext>
                </a:extLst>
              </a:tr>
              <a:tr h="595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납입기간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10/20/30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년납</a:t>
                      </a:r>
                      <a:endParaRPr lang="en-US" altLang="ko-KR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10/15/20/25/30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년납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10/20/30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년납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509786"/>
                  </a:ext>
                </a:extLst>
              </a:tr>
              <a:tr h="595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가입나이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 ~ 70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 ~ 70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 ~ </a:t>
                      </a:r>
                      <a:r>
                        <a:rPr lang="en-US" altLang="ko-KR" sz="2400" dirty="0" smtClean="0">
                          <a:solidFill>
                            <a:srgbClr val="EF2065"/>
                          </a:solidFill>
                        </a:rPr>
                        <a:t>80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570536"/>
                  </a:ext>
                </a:extLst>
              </a:tr>
              <a:tr h="595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기본계약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장기요양등급진단비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( 1~2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장기요양등급진단비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( 1~2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중등도치매진단비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CDR 2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</a:rPr>
                        <a:t>점 이상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552481"/>
                  </a:ext>
                </a:extLst>
              </a:tr>
              <a:tr h="595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납입면제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중등도치매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 진단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CDR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</a:rPr>
                        <a:t>점 이상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장기요양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1~</a:t>
                      </a:r>
                      <a:r>
                        <a:rPr lang="en-US" altLang="ko-KR" sz="1600" dirty="0" smtClean="0">
                          <a:solidFill>
                            <a:srgbClr val="EF2065"/>
                          </a:solidFill>
                        </a:rPr>
                        <a:t>5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진단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상해질병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80%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이상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장기요양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1~</a:t>
                      </a:r>
                      <a:r>
                        <a:rPr lang="en-US" altLang="ko-KR" sz="1600" dirty="0" smtClean="0">
                          <a:solidFill>
                            <a:srgbClr val="EF2065"/>
                          </a:solidFill>
                        </a:rPr>
                        <a:t>2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진단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015040"/>
                  </a:ext>
                </a:extLst>
              </a:tr>
              <a:tr h="50400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고지사항</a:t>
                      </a:r>
                      <a:endParaRPr lang="en-US" altLang="ko-KR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 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smtClean="0">
                          <a:solidFill>
                            <a:srgbClr val="EF2065"/>
                          </a:solidFill>
                        </a:rPr>
                        <a:t> 치매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또는 </a:t>
                      </a:r>
                      <a:r>
                        <a:rPr lang="ko-KR" altLang="en-US" sz="1050" dirty="0" smtClean="0">
                          <a:solidFill>
                            <a:srgbClr val="EF2065"/>
                          </a:solidFill>
                        </a:rPr>
                        <a:t>경도 이상의 인지기능장애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로 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 의사로부터 진찰 또는 검사를 통하여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 추가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재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개월내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진찰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질병의심소견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추가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개월내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진찰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질병의심소견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추가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930572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EF2065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64039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 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아래의 질병 또는 상해로 의사로부터</a:t>
                      </a:r>
                      <a:endParaRPr lang="en-US" altLang="ko-KR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입원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계속하여 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일 이상 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치료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계속하여 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일 이상 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투약</a:t>
                      </a:r>
                      <a:endParaRPr lang="en-US" altLang="ko-KR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05581"/>
                  </a:ext>
                </a:extLst>
              </a:tr>
              <a:tr h="5816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대 질병으로 진단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대 질병으로 진단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977598"/>
                  </a:ext>
                </a:extLst>
              </a:tr>
            </a:tbl>
          </a:graphicData>
        </a:graphic>
      </p:graphicFrame>
      <p:sp>
        <p:nvSpPr>
          <p:cNvPr id="12" name="제목 1"/>
          <p:cNvSpPr txBox="1">
            <a:spLocks/>
          </p:cNvSpPr>
          <p:nvPr/>
        </p:nvSpPr>
        <p:spPr>
          <a:xfrm>
            <a:off x="1142408" y="2823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dirty="0" smtClean="0">
                <a:solidFill>
                  <a:srgbClr val="EF2065"/>
                </a:solidFill>
              </a:rPr>
              <a:t>&lt; </a:t>
            </a:r>
            <a:r>
              <a:rPr lang="ko-KR" altLang="en-US" sz="32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3200" dirty="0" err="1" smtClean="0">
                <a:solidFill>
                  <a:srgbClr val="EF2065"/>
                </a:solidFill>
              </a:rPr>
              <a:t>치매간병</a:t>
            </a:r>
            <a:r>
              <a:rPr lang="ko-KR" altLang="en-US" sz="3200" dirty="0" smtClean="0">
                <a:solidFill>
                  <a:srgbClr val="EF2065"/>
                </a:solidFill>
              </a:rPr>
              <a:t> </a:t>
            </a:r>
            <a:r>
              <a:rPr lang="en-US" altLang="ko-KR" sz="3200" dirty="0" smtClean="0">
                <a:solidFill>
                  <a:srgbClr val="EF2065"/>
                </a:solidFill>
              </a:rPr>
              <a:t>&gt;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</a:rPr>
              <a:t>기존 치매 상품들과 뭐가 </a:t>
            </a:r>
            <a:r>
              <a:rPr lang="ko-KR" altLang="en-US" sz="3200" dirty="0" err="1" smtClean="0">
                <a:solidFill>
                  <a:schemeClr val="tx1"/>
                </a:solidFill>
              </a:rPr>
              <a:t>다르냐면요</a:t>
            </a:r>
            <a:r>
              <a:rPr lang="en-US" altLang="ko-KR" sz="3200" dirty="0" smtClean="0">
                <a:solidFill>
                  <a:schemeClr val="tx1"/>
                </a:solidFill>
              </a:rPr>
              <a:t>! 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03300" y="5702300"/>
            <a:ext cx="927100" cy="2794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89760" y="5713511"/>
            <a:ext cx="115418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300" smtClean="0">
                <a:solidFill>
                  <a:schemeClr val="bg1"/>
                </a:solidFill>
              </a:rPr>
              <a:t>간편심사형</a:t>
            </a:r>
            <a:endParaRPr lang="ko-KR" altLang="en-US" sz="13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21185" y="6095338"/>
            <a:ext cx="2701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□ 치매 □ 경도 이상의 인지기능장애 □ 알츠하이머 </a:t>
            </a:r>
            <a:endParaRPr lang="en-US" altLang="ko-KR" sz="700" dirty="0" smtClean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  <a:p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□ 파킨슨병 □ 외상성뇌손상 □ 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뇌졸중증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□ 심근경색</a:t>
            </a:r>
            <a:endParaRPr lang="ko-KR" altLang="en-US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19" name="양쪽 모서리가 둥근 사각형 18"/>
          <p:cNvSpPr/>
          <p:nvPr/>
        </p:nvSpPr>
        <p:spPr>
          <a:xfrm rot="16200000">
            <a:off x="1531442" y="5403275"/>
            <a:ext cx="1653316" cy="346364"/>
          </a:xfrm>
          <a:prstGeom prst="round2SameRect">
            <a:avLst>
              <a:gd name="adj1" fmla="val 38447"/>
              <a:gd name="adj2" fmla="val 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065120" y="5055970"/>
            <a:ext cx="57243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치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매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고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23" name="양쪽 모서리가 둥근 사각형 22"/>
          <p:cNvSpPr/>
          <p:nvPr/>
        </p:nvSpPr>
        <p:spPr>
          <a:xfrm rot="16200000">
            <a:off x="4609456" y="5403275"/>
            <a:ext cx="1653316" cy="346364"/>
          </a:xfrm>
          <a:prstGeom prst="round2SameRect">
            <a:avLst>
              <a:gd name="adj1" fmla="val 38447"/>
              <a:gd name="adj2" fmla="val 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143134" y="5055970"/>
            <a:ext cx="572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병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err="1" smtClean="0">
                <a:solidFill>
                  <a:schemeClr val="bg1"/>
                </a:solidFill>
              </a:rPr>
              <a:t>력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고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48814" y="6237996"/>
            <a:ext cx="32688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6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대질병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암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협심증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심근경색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간경화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뇌졸중증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심장판막증</a:t>
            </a:r>
            <a:endParaRPr lang="ko-KR" altLang="en-US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312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22382" y="1423822"/>
          <a:ext cx="11299718" cy="4979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5998">
                  <a:extLst>
                    <a:ext uri="{9D8B030D-6E8A-4147-A177-3AD203B41FA5}">
                      <a16:colId xmlns:a16="http://schemas.microsoft.com/office/drawing/2014/main" val="1394559170"/>
                    </a:ext>
                  </a:extLst>
                </a:gridCol>
                <a:gridCol w="545020">
                  <a:extLst>
                    <a:ext uri="{9D8B030D-6E8A-4147-A177-3AD203B41FA5}">
                      <a16:colId xmlns:a16="http://schemas.microsoft.com/office/drawing/2014/main" val="1817035516"/>
                    </a:ext>
                  </a:extLst>
                </a:gridCol>
                <a:gridCol w="2536308">
                  <a:extLst>
                    <a:ext uri="{9D8B030D-6E8A-4147-A177-3AD203B41FA5}">
                      <a16:colId xmlns:a16="http://schemas.microsoft.com/office/drawing/2014/main" val="1395046430"/>
                    </a:ext>
                  </a:extLst>
                </a:gridCol>
                <a:gridCol w="642407">
                  <a:extLst>
                    <a:ext uri="{9D8B030D-6E8A-4147-A177-3AD203B41FA5}">
                      <a16:colId xmlns:a16="http://schemas.microsoft.com/office/drawing/2014/main" val="2604524832"/>
                    </a:ext>
                  </a:extLst>
                </a:gridCol>
                <a:gridCol w="2497109">
                  <a:extLst>
                    <a:ext uri="{9D8B030D-6E8A-4147-A177-3AD203B41FA5}">
                      <a16:colId xmlns:a16="http://schemas.microsoft.com/office/drawing/2014/main" val="3785963612"/>
                    </a:ext>
                  </a:extLst>
                </a:gridCol>
                <a:gridCol w="663532">
                  <a:extLst>
                    <a:ext uri="{9D8B030D-6E8A-4147-A177-3AD203B41FA5}">
                      <a16:colId xmlns:a16="http://schemas.microsoft.com/office/drawing/2014/main" val="3516133809"/>
                    </a:ext>
                  </a:extLst>
                </a:gridCol>
                <a:gridCol w="2309344">
                  <a:extLst>
                    <a:ext uri="{9D8B030D-6E8A-4147-A177-3AD203B41FA5}">
                      <a16:colId xmlns:a16="http://schemas.microsoft.com/office/drawing/2014/main" val="1921539230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smtClean="0">
                          <a:solidFill>
                            <a:schemeClr val="bg1"/>
                          </a:solidFill>
                        </a:rPr>
                        <a:t>123</a:t>
                      </a:r>
                      <a:r>
                        <a:rPr lang="ko-KR" altLang="en-US" sz="2000" b="0" baseline="0" smtClean="0">
                          <a:solidFill>
                            <a:schemeClr val="bg1"/>
                          </a:solidFill>
                        </a:rPr>
                        <a:t> 치매보험</a:t>
                      </a:r>
                      <a:endParaRPr lang="ko-KR" altLang="en-US" sz="20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 smtClean="0">
                          <a:solidFill>
                            <a:schemeClr val="bg1"/>
                          </a:solidFill>
                        </a:rPr>
                        <a:t>가족사랑 치매간병보험</a:t>
                      </a:r>
                      <a:endParaRPr lang="ko-KR" altLang="en-US" sz="20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 smtClean="0">
                          <a:solidFill>
                            <a:schemeClr val="bg1"/>
                          </a:solidFill>
                        </a:rPr>
                        <a:t>플러스 치매간병보험</a:t>
                      </a:r>
                      <a:endParaRPr lang="ko-KR" altLang="en-US" sz="20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102060"/>
                  </a:ext>
                </a:extLst>
              </a:tr>
              <a:tr h="595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납입기간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10/20/30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년납</a:t>
                      </a:r>
                      <a:endParaRPr lang="en-US" altLang="ko-KR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10/15/20/25/30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년납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10/20/30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년납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509786"/>
                  </a:ext>
                </a:extLst>
              </a:tr>
              <a:tr h="595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가입나이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 ~ 70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 ~ 70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 ~ </a:t>
                      </a:r>
                      <a:r>
                        <a:rPr lang="en-US" altLang="ko-KR" sz="2400" dirty="0" smtClean="0">
                          <a:solidFill>
                            <a:srgbClr val="EF2065"/>
                          </a:solidFill>
                        </a:rPr>
                        <a:t>80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570536"/>
                  </a:ext>
                </a:extLst>
              </a:tr>
              <a:tr h="595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기본계약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장기요양등급진단비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( 1~2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장기요양등급진단비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( 1~2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중등도치매진단비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CDR 2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</a:rPr>
                        <a:t>점 이상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552481"/>
                  </a:ext>
                </a:extLst>
              </a:tr>
              <a:tr h="595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납입면제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중등도치매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 진단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CDR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</a:rPr>
                        <a:t>점 이상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장기요양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1~</a:t>
                      </a:r>
                      <a:r>
                        <a:rPr lang="en-US" altLang="ko-KR" sz="1600" dirty="0" smtClean="0">
                          <a:solidFill>
                            <a:srgbClr val="EF2065"/>
                          </a:solidFill>
                        </a:rPr>
                        <a:t>5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진단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solidFill>
                            <a:schemeClr val="tx1"/>
                          </a:solidFill>
                        </a:rPr>
                        <a:t>상해질병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80%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이상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장기요양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1~</a:t>
                      </a:r>
                      <a:r>
                        <a:rPr lang="en-US" altLang="ko-KR" sz="1600" dirty="0" smtClean="0">
                          <a:solidFill>
                            <a:srgbClr val="EF2065"/>
                          </a:solidFill>
                        </a:rPr>
                        <a:t>2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진단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015040"/>
                  </a:ext>
                </a:extLst>
              </a:tr>
              <a:tr h="50400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고지사항</a:t>
                      </a:r>
                      <a:endParaRPr lang="en-US" altLang="ko-KR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 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smtClean="0">
                          <a:solidFill>
                            <a:srgbClr val="EF2065"/>
                          </a:solidFill>
                        </a:rPr>
                        <a:t> 치매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또는 </a:t>
                      </a:r>
                      <a:r>
                        <a:rPr lang="ko-KR" altLang="en-US" sz="1050" dirty="0" smtClean="0">
                          <a:solidFill>
                            <a:srgbClr val="EF2065"/>
                          </a:solidFill>
                        </a:rPr>
                        <a:t>경도 이상의 인지기능장애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로 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 의사로부터 진찰 또는 검사를 통하여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 추가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재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개월내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진찰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질병의심소견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추가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개월내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진찰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질병의심소견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추가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930572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EF2065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64039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 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아래의 질병 또는 상해로 의사로부터</a:t>
                      </a:r>
                      <a:endParaRPr lang="en-US" altLang="ko-KR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입원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계속하여 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ko-KR" altLang="en-US" sz="1050" dirty="0" err="1" smtClean="0">
                          <a:solidFill>
                            <a:schemeClr val="tx1"/>
                          </a:solidFill>
                        </a:rPr>
                        <a:t>일이상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치료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계속하여 </a:t>
                      </a:r>
                      <a:r>
                        <a:rPr lang="en-US" altLang="ko-KR" sz="105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lang="ko-KR" altLang="en-US" sz="1050" dirty="0" err="1" smtClean="0">
                          <a:solidFill>
                            <a:schemeClr val="tx1"/>
                          </a:solidFill>
                        </a:rPr>
                        <a:t>일이상</a:t>
                      </a:r>
                      <a:r>
                        <a:rPr lang="ko-KR" altLang="en-US" sz="1050" dirty="0" smtClean="0">
                          <a:solidFill>
                            <a:schemeClr val="tx1"/>
                          </a:solidFill>
                        </a:rPr>
                        <a:t> 투약</a:t>
                      </a:r>
                      <a:endParaRPr lang="en-US" altLang="ko-KR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05581"/>
                  </a:ext>
                </a:extLst>
              </a:tr>
              <a:tr h="5816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대 질병으로 진단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</a:rPr>
                        <a:t>대질병으로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진단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977598"/>
                  </a:ext>
                </a:extLst>
              </a:tr>
            </a:tbl>
          </a:graphicData>
        </a:graphic>
      </p:graphicFrame>
      <p:sp>
        <p:nvSpPr>
          <p:cNvPr id="12" name="제목 1"/>
          <p:cNvSpPr txBox="1">
            <a:spLocks/>
          </p:cNvSpPr>
          <p:nvPr/>
        </p:nvSpPr>
        <p:spPr>
          <a:xfrm>
            <a:off x="1142408" y="2823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dirty="0" smtClean="0">
                <a:solidFill>
                  <a:srgbClr val="EF2065"/>
                </a:solidFill>
              </a:rPr>
              <a:t>&lt; </a:t>
            </a:r>
            <a:r>
              <a:rPr lang="ko-KR" altLang="en-US" sz="32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3200" dirty="0" err="1" smtClean="0">
                <a:solidFill>
                  <a:srgbClr val="EF2065"/>
                </a:solidFill>
              </a:rPr>
              <a:t>치매간병</a:t>
            </a:r>
            <a:r>
              <a:rPr lang="ko-KR" altLang="en-US" sz="3200" dirty="0" smtClean="0">
                <a:solidFill>
                  <a:srgbClr val="EF2065"/>
                </a:solidFill>
              </a:rPr>
              <a:t> </a:t>
            </a:r>
            <a:r>
              <a:rPr lang="en-US" altLang="ko-KR" sz="3200" dirty="0" smtClean="0">
                <a:solidFill>
                  <a:srgbClr val="EF2065"/>
                </a:solidFill>
              </a:rPr>
              <a:t>&gt;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</a:rPr>
              <a:t>기존 치매 상품들과 뭐가 </a:t>
            </a:r>
            <a:r>
              <a:rPr lang="ko-KR" altLang="en-US" sz="3200" dirty="0" err="1" smtClean="0">
                <a:solidFill>
                  <a:schemeClr val="tx1"/>
                </a:solidFill>
              </a:rPr>
              <a:t>다르냐면요</a:t>
            </a:r>
            <a:r>
              <a:rPr lang="en-US" altLang="ko-KR" sz="3200" dirty="0" smtClean="0">
                <a:solidFill>
                  <a:schemeClr val="tx1"/>
                </a:solidFill>
              </a:rPr>
              <a:t>! 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03300" y="5702300"/>
            <a:ext cx="927100" cy="2794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89760" y="5713511"/>
            <a:ext cx="115418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300" smtClean="0">
                <a:solidFill>
                  <a:schemeClr val="bg1"/>
                </a:solidFill>
              </a:rPr>
              <a:t>간편심사형</a:t>
            </a:r>
            <a:endParaRPr lang="ko-KR" altLang="en-US" sz="13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21185" y="6095338"/>
            <a:ext cx="2701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□ 치매 □ 경도 이상의 인지기능장애 □ 알츠하이머 </a:t>
            </a:r>
            <a:endParaRPr lang="en-US" altLang="ko-KR" sz="700" dirty="0" smtClean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  <a:p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□ 파킨슨병 □ 외상성뇌손상 □ 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뇌졸중증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□ 심근경색</a:t>
            </a:r>
            <a:endParaRPr lang="ko-KR" altLang="en-US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19" name="양쪽 모서리가 둥근 사각형 18"/>
          <p:cNvSpPr/>
          <p:nvPr/>
        </p:nvSpPr>
        <p:spPr>
          <a:xfrm rot="16200000">
            <a:off x="1531442" y="5403275"/>
            <a:ext cx="1653316" cy="346364"/>
          </a:xfrm>
          <a:prstGeom prst="round2SameRect">
            <a:avLst>
              <a:gd name="adj1" fmla="val 38447"/>
              <a:gd name="adj2" fmla="val 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065120" y="5055970"/>
            <a:ext cx="57243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치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매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고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23" name="양쪽 모서리가 둥근 사각형 22"/>
          <p:cNvSpPr/>
          <p:nvPr/>
        </p:nvSpPr>
        <p:spPr>
          <a:xfrm rot="16200000">
            <a:off x="4609456" y="5403275"/>
            <a:ext cx="1653316" cy="346364"/>
          </a:xfrm>
          <a:prstGeom prst="round2SameRect">
            <a:avLst>
              <a:gd name="adj1" fmla="val 38447"/>
              <a:gd name="adj2" fmla="val 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143134" y="5055970"/>
            <a:ext cx="572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병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err="1" smtClean="0">
                <a:solidFill>
                  <a:schemeClr val="bg1"/>
                </a:solidFill>
              </a:rPr>
              <a:t>력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고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48814" y="6237996"/>
            <a:ext cx="32688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6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대질병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암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협심증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심근경색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간경화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뇌졸중증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심장판막증</a:t>
            </a:r>
            <a:endParaRPr lang="ko-KR" altLang="en-US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오각형 6"/>
          <p:cNvSpPr/>
          <p:nvPr/>
        </p:nvSpPr>
        <p:spPr>
          <a:xfrm>
            <a:off x="2550262" y="2732538"/>
            <a:ext cx="6118067" cy="2019300"/>
          </a:xfrm>
          <a:prstGeom prst="homePlate">
            <a:avLst/>
          </a:prstGeom>
          <a:solidFill>
            <a:srgbClr val="EF206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772" y="1885601"/>
            <a:ext cx="2447955" cy="2892304"/>
          </a:xfrm>
          <a:prstGeom prst="rect">
            <a:avLst/>
          </a:prstGeom>
        </p:spPr>
      </p:pic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079255"/>
              </p:ext>
            </p:extLst>
          </p:nvPr>
        </p:nvGraphicFramePr>
        <p:xfrm>
          <a:off x="8753124" y="1436262"/>
          <a:ext cx="2972876" cy="4979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3532">
                  <a:extLst>
                    <a:ext uri="{9D8B030D-6E8A-4147-A177-3AD203B41FA5}">
                      <a16:colId xmlns:a16="http://schemas.microsoft.com/office/drawing/2014/main" val="3516133809"/>
                    </a:ext>
                  </a:extLst>
                </a:gridCol>
                <a:gridCol w="2309344">
                  <a:extLst>
                    <a:ext uri="{9D8B030D-6E8A-4147-A177-3AD203B41FA5}">
                      <a16:colId xmlns:a16="http://schemas.microsoft.com/office/drawing/2014/main" val="1921539230"/>
                    </a:ext>
                  </a:extLst>
                </a:gridCol>
              </a:tblGrid>
              <a:tr h="93600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 smtClean="0">
                          <a:solidFill>
                            <a:schemeClr val="bg1"/>
                          </a:solidFill>
                        </a:rPr>
                        <a:t>플러스 치매간병보험</a:t>
                      </a:r>
                      <a:endParaRPr lang="ko-KR" altLang="en-US" sz="20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102060"/>
                  </a:ext>
                </a:extLst>
              </a:tr>
              <a:tr h="5954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10/20/30</a:t>
                      </a: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년납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509786"/>
                  </a:ext>
                </a:extLst>
              </a:tr>
              <a:tr h="5954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 ~ </a:t>
                      </a:r>
                      <a:r>
                        <a:rPr lang="en-US" altLang="ko-KR" sz="2400" dirty="0" smtClean="0">
                          <a:solidFill>
                            <a:srgbClr val="EF2065"/>
                          </a:solidFill>
                        </a:rPr>
                        <a:t>80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세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570536"/>
                  </a:ext>
                </a:extLst>
              </a:tr>
              <a:tr h="5954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중등도치매진단비</a:t>
                      </a:r>
                      <a:endParaRPr lang="en-US" altLang="ko-K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(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CDR 2</a:t>
                      </a:r>
                      <a:r>
                        <a:rPr lang="ko-KR" altLang="en-US" sz="1600" baseline="0" dirty="0" smtClean="0">
                          <a:solidFill>
                            <a:schemeClr val="tx1"/>
                          </a:solidFill>
                        </a:rPr>
                        <a:t>점 이상 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552481"/>
                  </a:ext>
                </a:extLst>
              </a:tr>
              <a:tr h="59541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장기요양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1~</a:t>
                      </a:r>
                      <a:r>
                        <a:rPr lang="en-US" altLang="ko-KR" sz="1600" dirty="0" smtClean="0">
                          <a:solidFill>
                            <a:srgbClr val="EF2065"/>
                          </a:solidFill>
                        </a:rPr>
                        <a:t>2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등급 진단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01504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개월내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진찰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질병의심소견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추가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검사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93057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EF2065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640390"/>
                  </a:ext>
                </a:extLst>
              </a:tr>
              <a:tr h="5816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년내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대 질병으로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진단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입원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97759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46356" y="4713141"/>
            <a:ext cx="248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chemeClr val="bg1"/>
                </a:solidFill>
              </a:rPr>
              <a:t>※ 60~70</a:t>
            </a:r>
            <a:r>
              <a:rPr lang="ko-KR" altLang="en-US" sz="1000" dirty="0" smtClean="0">
                <a:solidFill>
                  <a:schemeClr val="bg1"/>
                </a:solidFill>
              </a:rPr>
              <a:t>세 구간 평균 인하율 기재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606800" y="3736067"/>
            <a:ext cx="573722" cy="593782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27491" y="2902862"/>
            <a:ext cx="48895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 smtClean="0">
                <a:solidFill>
                  <a:schemeClr val="bg1"/>
                </a:solidFill>
              </a:rPr>
              <a:t>보험료 최대 </a:t>
            </a:r>
            <a:r>
              <a:rPr lang="en-US" altLang="ko-KR" sz="6000" dirty="0" smtClean="0">
                <a:solidFill>
                  <a:srgbClr val="FFFF00"/>
                </a:solidFill>
              </a:rPr>
              <a:t>30</a:t>
            </a:r>
            <a:r>
              <a:rPr lang="en-US" altLang="ko-KR" sz="4400" dirty="0" smtClean="0">
                <a:solidFill>
                  <a:srgbClr val="FFFF00"/>
                </a:solidFill>
              </a:rPr>
              <a:t>%</a:t>
            </a:r>
            <a:r>
              <a:rPr lang="en-US" altLang="ko-KR" sz="4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ko-KR" altLang="en-US" sz="4400" dirty="0" smtClean="0">
                <a:solidFill>
                  <a:schemeClr val="bg1"/>
                </a:solidFill>
              </a:rPr>
              <a:t>더 </a:t>
            </a:r>
            <a:r>
              <a:rPr lang="ko-KR" altLang="en-US" sz="4400" dirty="0" err="1" smtClean="0">
                <a:solidFill>
                  <a:schemeClr val="bg1"/>
                </a:solidFill>
              </a:rPr>
              <a:t>저렴해짐</a:t>
            </a:r>
            <a:r>
              <a:rPr lang="en-US" altLang="ko-KR" sz="4400" dirty="0" smtClean="0">
                <a:solidFill>
                  <a:schemeClr val="bg1"/>
                </a:solidFill>
              </a:rPr>
              <a:t>~!</a:t>
            </a:r>
            <a:endParaRPr lang="ko-KR" altLang="en-US" sz="440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DADA0C-5795-4DB3-98AB-273E4F8BDECB}"/>
              </a:ext>
            </a:extLst>
          </p:cNvPr>
          <p:cNvSpPr txBox="1"/>
          <p:nvPr/>
        </p:nvSpPr>
        <p:spPr>
          <a:xfrm>
            <a:off x="3328567" y="2317053"/>
            <a:ext cx="456887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contourClr>
                <a:srgbClr val="EF2065"/>
              </a:contourClr>
            </a:sp3d>
          </a:bodyPr>
          <a:lstStyle/>
          <a:p>
            <a:pPr algn="ctr"/>
            <a:r>
              <a:rPr lang="ko-KR" altLang="en-US" sz="2400" dirty="0" err="1" smtClean="0">
                <a:ln w="120650">
                  <a:solidFill>
                    <a:schemeClr val="tx1"/>
                  </a:solidFill>
                </a:ln>
              </a:rPr>
              <a:t>납면</a:t>
            </a:r>
            <a:r>
              <a:rPr lang="en-US" altLang="ko-KR" sz="2400" dirty="0" smtClean="0">
                <a:ln w="120650">
                  <a:solidFill>
                    <a:schemeClr val="tx1"/>
                  </a:solidFill>
                </a:ln>
              </a:rPr>
              <a:t>·</a:t>
            </a:r>
            <a:r>
              <a:rPr lang="ko-KR" altLang="en-US" sz="2400" dirty="0" smtClean="0">
                <a:ln w="120650">
                  <a:solidFill>
                    <a:schemeClr val="tx1"/>
                  </a:solidFill>
                </a:ln>
              </a:rPr>
              <a:t>고지 변경이 </a:t>
            </a:r>
            <a:r>
              <a:rPr lang="ko-KR" altLang="en-US" sz="2400" dirty="0" err="1" smtClean="0">
                <a:ln w="120650">
                  <a:solidFill>
                    <a:schemeClr val="tx1"/>
                  </a:solidFill>
                </a:ln>
              </a:rPr>
              <a:t>아쉬우시다구요</a:t>
            </a:r>
            <a:r>
              <a:rPr lang="en-US" altLang="ko-KR" sz="2400" dirty="0" smtClean="0">
                <a:ln w="120650">
                  <a:solidFill>
                    <a:schemeClr val="tx1"/>
                  </a:solidFill>
                </a:ln>
              </a:rPr>
              <a:t>?</a:t>
            </a:r>
            <a:endParaRPr lang="en-US" altLang="ko-KR" sz="2400" dirty="0">
              <a:ln w="120650">
                <a:solidFill>
                  <a:schemeClr val="tx1"/>
                </a:solidFill>
              </a:ln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19930B-C5E0-49CD-8E81-D6A0DE507703}"/>
              </a:ext>
            </a:extLst>
          </p:cNvPr>
          <p:cNvSpPr txBox="1"/>
          <p:nvPr/>
        </p:nvSpPr>
        <p:spPr>
          <a:xfrm>
            <a:off x="3324856" y="2315266"/>
            <a:ext cx="4568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 err="1" smtClean="0">
                <a:solidFill>
                  <a:schemeClr val="bg1"/>
                </a:solidFill>
              </a:rPr>
              <a:t>납면</a:t>
            </a:r>
            <a:r>
              <a:rPr lang="en-US" altLang="ko-KR" sz="2400" dirty="0" smtClean="0">
                <a:solidFill>
                  <a:schemeClr val="bg1"/>
                </a:solidFill>
              </a:rPr>
              <a:t>·</a:t>
            </a:r>
            <a:r>
              <a:rPr lang="ko-KR" altLang="en-US" sz="2400" dirty="0" smtClean="0">
                <a:solidFill>
                  <a:schemeClr val="bg1"/>
                </a:solidFill>
              </a:rPr>
              <a:t>고지 변경이 </a:t>
            </a:r>
            <a:r>
              <a:rPr lang="ko-KR" altLang="en-US" sz="2400" dirty="0" err="1" smtClean="0">
                <a:solidFill>
                  <a:schemeClr val="bg1"/>
                </a:solidFill>
              </a:rPr>
              <a:t>아쉬우시다구요</a:t>
            </a:r>
            <a:r>
              <a:rPr lang="en-US" altLang="ko-KR" sz="2400" dirty="0" smtClean="0">
                <a:solidFill>
                  <a:schemeClr val="bg1"/>
                </a:solidFill>
              </a:rPr>
              <a:t>?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4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>
                <a:solidFill>
                  <a:srgbClr val="EF2065"/>
                </a:solidFill>
              </a:rPr>
              <a:t>&lt; </a:t>
            </a:r>
            <a:r>
              <a:rPr lang="ko-KR" altLang="en-US" sz="32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3200" dirty="0" err="1" smtClean="0">
                <a:solidFill>
                  <a:srgbClr val="EF2065"/>
                </a:solidFill>
              </a:rPr>
              <a:t>치매간병</a:t>
            </a:r>
            <a:r>
              <a:rPr lang="ko-KR" altLang="en-US" sz="3200" dirty="0" smtClean="0">
                <a:solidFill>
                  <a:srgbClr val="EF2065"/>
                </a:solidFill>
              </a:rPr>
              <a:t> </a:t>
            </a:r>
            <a:r>
              <a:rPr lang="en-US" altLang="ko-KR" sz="3200" dirty="0" smtClean="0">
                <a:solidFill>
                  <a:srgbClr val="EF2065"/>
                </a:solidFill>
              </a:rPr>
              <a:t>&gt;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</a:rPr>
              <a:t>엔 최강 신담보들까지 탑재</a:t>
            </a:r>
            <a:r>
              <a:rPr lang="en-US" altLang="ko-KR" sz="3200" dirty="0" smtClean="0">
                <a:solidFill>
                  <a:schemeClr val="tx1"/>
                </a:solidFill>
              </a:rPr>
              <a:t>~!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55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2B46862-80FC-4957-A430-C23ED82DB053}"/>
              </a:ext>
            </a:extLst>
          </p:cNvPr>
          <p:cNvSpPr/>
          <p:nvPr/>
        </p:nvSpPr>
        <p:spPr>
          <a:xfrm>
            <a:off x="403817" y="2197099"/>
            <a:ext cx="11413912" cy="247293"/>
          </a:xfrm>
          <a:prstGeom prst="rect">
            <a:avLst/>
          </a:prstGeom>
          <a:solidFill>
            <a:srgbClr val="F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3199F35-1214-44F4-9310-BBC358F75996}"/>
              </a:ext>
            </a:extLst>
          </p:cNvPr>
          <p:cNvSpPr/>
          <p:nvPr/>
        </p:nvSpPr>
        <p:spPr>
          <a:xfrm>
            <a:off x="403817" y="2698717"/>
            <a:ext cx="2767078" cy="357028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FA2E5A-DFB8-4E05-86E4-C13AA552DDD3}"/>
              </a:ext>
            </a:extLst>
          </p:cNvPr>
          <p:cNvSpPr/>
          <p:nvPr/>
        </p:nvSpPr>
        <p:spPr>
          <a:xfrm>
            <a:off x="3272747" y="2698717"/>
            <a:ext cx="2767078" cy="357028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3208816" y="2988278"/>
            <a:ext cx="2909677" cy="305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dirty="0" smtClean="0">
                <a:solidFill>
                  <a:schemeClr val="bg1"/>
                </a:solidFill>
              </a:rPr>
              <a:t>치매</a:t>
            </a:r>
            <a:endParaRPr lang="en-US" altLang="ko-KR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dirty="0" smtClean="0">
                <a:solidFill>
                  <a:schemeClr val="bg1"/>
                </a:solidFill>
              </a:rPr>
              <a:t>장기요양급여금</a:t>
            </a:r>
            <a:endParaRPr lang="en-US" altLang="ko-KR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altLang="ko-KR" sz="2000" dirty="0" smtClean="0">
                <a:solidFill>
                  <a:schemeClr val="bg1"/>
                </a:solidFill>
              </a:rPr>
              <a:t>(1~5</a:t>
            </a:r>
            <a:r>
              <a:rPr lang="ko-KR" altLang="en-US" sz="2000" dirty="0" smtClean="0">
                <a:solidFill>
                  <a:schemeClr val="bg1"/>
                </a:solidFill>
              </a:rPr>
              <a:t>등급</a:t>
            </a:r>
            <a:r>
              <a:rPr lang="en-US" altLang="ko-KR" sz="2000" dirty="0" smtClean="0">
                <a:solidFill>
                  <a:schemeClr val="bg1"/>
                </a:solidFill>
              </a:rPr>
              <a:t>, </a:t>
            </a:r>
            <a:r>
              <a:rPr lang="ko-KR" altLang="en-US" sz="2000" dirty="0" smtClean="0">
                <a:solidFill>
                  <a:srgbClr val="FFFF00"/>
                </a:solidFill>
              </a:rPr>
              <a:t>복합재가</a:t>
            </a:r>
            <a:r>
              <a:rPr lang="ko-KR" altLang="en-US" sz="2000" dirty="0" smtClean="0">
                <a:solidFill>
                  <a:schemeClr val="bg1"/>
                </a:solidFill>
              </a:rPr>
              <a:t>급여</a:t>
            </a:r>
            <a:r>
              <a:rPr lang="en-US" altLang="ko-KR" sz="2000" dirty="0" smtClean="0">
                <a:solidFill>
                  <a:schemeClr val="bg1"/>
                </a:solidFill>
              </a:rPr>
              <a:t>)</a:t>
            </a:r>
          </a:p>
          <a:p>
            <a:pPr algn="ctr">
              <a:lnSpc>
                <a:spcPct val="110000"/>
              </a:lnSpc>
            </a:pPr>
            <a:endParaRPr lang="en-US" altLang="ko-KR" sz="1100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4000" dirty="0" smtClean="0">
                <a:solidFill>
                  <a:schemeClr val="bg1"/>
                </a:solidFill>
              </a:rPr>
              <a:t>월 </a:t>
            </a:r>
            <a:r>
              <a:rPr lang="en-US" altLang="ko-KR" sz="8000" dirty="0" smtClean="0">
                <a:solidFill>
                  <a:schemeClr val="bg1"/>
                </a:solidFill>
              </a:rPr>
              <a:t>70</a:t>
            </a:r>
            <a:r>
              <a:rPr lang="ko-KR" altLang="en-US" sz="5400" dirty="0" smtClean="0">
                <a:solidFill>
                  <a:schemeClr val="bg1"/>
                </a:solidFill>
              </a:rPr>
              <a:t>만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029C1BE-A3A5-425A-9E79-7140DA38C2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8"/>
          <a:stretch/>
        </p:blipFill>
        <p:spPr>
          <a:xfrm>
            <a:off x="9277085" y="495102"/>
            <a:ext cx="3087459" cy="224120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1DCBC07-1463-48B7-9CA1-614A440A2471}"/>
              </a:ext>
            </a:extLst>
          </p:cNvPr>
          <p:cNvSpPr txBox="1"/>
          <p:nvPr/>
        </p:nvSpPr>
        <p:spPr>
          <a:xfrm>
            <a:off x="366699" y="1623980"/>
            <a:ext cx="9414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800" dirty="0" smtClean="0">
                <a:solidFill>
                  <a:srgbClr val="EF2065"/>
                </a:solidFill>
              </a:rPr>
              <a:t>신상품</a:t>
            </a:r>
            <a:r>
              <a:rPr lang="ko-KR" altLang="en-US" sz="5800" dirty="0" smtClean="0">
                <a:solidFill>
                  <a:schemeClr val="bg2">
                    <a:lumMod val="25000"/>
                  </a:schemeClr>
                </a:solidFill>
              </a:rPr>
              <a:t>엔 </a:t>
            </a:r>
            <a:r>
              <a:rPr lang="ko-KR" altLang="en-US" sz="5800" dirty="0" err="1" smtClean="0">
                <a:solidFill>
                  <a:srgbClr val="EF2065"/>
                </a:solidFill>
              </a:rPr>
              <a:t>신담보</a:t>
            </a:r>
            <a:r>
              <a:rPr lang="ko-KR" altLang="en-US" sz="5800" dirty="0" err="1" smtClean="0">
                <a:solidFill>
                  <a:schemeClr val="bg2">
                    <a:lumMod val="25000"/>
                  </a:schemeClr>
                </a:solidFill>
              </a:rPr>
              <a:t>가</a:t>
            </a:r>
            <a:r>
              <a:rPr lang="ko-KR" altLang="en-US" sz="5800" dirty="0" smtClean="0">
                <a:solidFill>
                  <a:schemeClr val="bg2">
                    <a:lumMod val="25000"/>
                  </a:schemeClr>
                </a:solidFill>
              </a:rPr>
              <a:t> 제 맛이죠</a:t>
            </a:r>
            <a:r>
              <a:rPr lang="en-US" altLang="ko-KR" sz="5800" dirty="0" smtClean="0">
                <a:solidFill>
                  <a:schemeClr val="bg2">
                    <a:lumMod val="25000"/>
                  </a:schemeClr>
                </a:solidFill>
              </a:rPr>
              <a:t>~</a:t>
            </a:r>
            <a:endParaRPr lang="ko-KR" altLang="en-US" sz="5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26637" y="6249948"/>
            <a:ext cx="36731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※ </a:t>
            </a:r>
            <a:r>
              <a:rPr lang="ko-KR" altLang="en-US" sz="1050" dirty="0" err="1" smtClean="0"/>
              <a:t>일반심사형ㅣ</a:t>
            </a:r>
            <a:r>
              <a:rPr lang="en-US" altLang="ko-KR" sz="1050" dirty="0" smtClean="0"/>
              <a:t>65</a:t>
            </a:r>
            <a:r>
              <a:rPr lang="ko-KR" altLang="en-US" sz="1050" dirty="0" smtClean="0"/>
              <a:t>세 이하 최대가입금액 기재</a:t>
            </a:r>
            <a:endParaRPr lang="ko-KR" altLang="en-US" sz="1050" dirty="0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63FA2E5A-DFB8-4E05-86E4-C13AA552DDD3}"/>
              </a:ext>
            </a:extLst>
          </p:cNvPr>
          <p:cNvSpPr/>
          <p:nvPr/>
        </p:nvSpPr>
        <p:spPr>
          <a:xfrm>
            <a:off x="6158320" y="2698717"/>
            <a:ext cx="2767078" cy="357028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6169497" y="2988278"/>
            <a:ext cx="2645161" cy="307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dirty="0" smtClean="0">
                <a:solidFill>
                  <a:srgbClr val="FFFF00"/>
                </a:solidFill>
              </a:rPr>
              <a:t>통합</a:t>
            </a:r>
            <a:endParaRPr lang="en-US" altLang="ko-KR" sz="3200" dirty="0" smtClean="0">
              <a:solidFill>
                <a:srgbClr val="FFFF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dirty="0" smtClean="0">
                <a:solidFill>
                  <a:schemeClr val="bg1"/>
                </a:solidFill>
              </a:rPr>
              <a:t>장기요양등급 </a:t>
            </a:r>
            <a:r>
              <a:rPr lang="ko-KR" altLang="en-US" sz="3200" dirty="0" err="1" smtClean="0">
                <a:solidFill>
                  <a:schemeClr val="bg1"/>
                </a:solidFill>
              </a:rPr>
              <a:t>진단비</a:t>
            </a:r>
            <a:endParaRPr lang="en-US" altLang="ko-KR" sz="3200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  <a:tabLst>
                <a:tab pos="1085850" algn="l"/>
              </a:tabLst>
            </a:pPr>
            <a:r>
              <a:rPr lang="en-US" altLang="ko-KR" sz="8000" dirty="0" smtClean="0">
                <a:solidFill>
                  <a:schemeClr val="bg1"/>
                </a:solidFill>
              </a:rPr>
              <a:t>1</a:t>
            </a:r>
            <a:r>
              <a:rPr lang="ko-KR" altLang="en-US" sz="5400" dirty="0" smtClean="0">
                <a:solidFill>
                  <a:schemeClr val="bg1"/>
                </a:solidFill>
              </a:rPr>
              <a:t>천만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63FA2E5A-DFB8-4E05-86E4-C13AA552DDD3}"/>
              </a:ext>
            </a:extLst>
          </p:cNvPr>
          <p:cNvSpPr/>
          <p:nvPr/>
        </p:nvSpPr>
        <p:spPr>
          <a:xfrm>
            <a:off x="9050651" y="2698717"/>
            <a:ext cx="2767078" cy="357028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9061828" y="2988278"/>
            <a:ext cx="2645161" cy="307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dirty="0" smtClean="0">
                <a:solidFill>
                  <a:srgbClr val="FFFF00"/>
                </a:solidFill>
              </a:rPr>
              <a:t>치매 </a:t>
            </a:r>
            <a:endParaRPr lang="en-US" altLang="ko-KR" sz="3200" dirty="0" smtClean="0">
              <a:solidFill>
                <a:srgbClr val="FFFF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dirty="0" smtClean="0">
                <a:solidFill>
                  <a:srgbClr val="FFFF00"/>
                </a:solidFill>
              </a:rPr>
              <a:t>통합치료</a:t>
            </a:r>
            <a:r>
              <a:rPr lang="ko-KR" altLang="en-US" sz="3200" dirty="0" smtClean="0">
                <a:solidFill>
                  <a:schemeClr val="bg1"/>
                </a:solidFill>
              </a:rPr>
              <a:t>보장</a:t>
            </a:r>
            <a:endParaRPr lang="en-US" altLang="ko-KR" sz="3200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endParaRPr lang="en-US" altLang="ko-KR" sz="40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3600" dirty="0" smtClean="0">
                <a:solidFill>
                  <a:schemeClr val="bg1"/>
                </a:solidFill>
              </a:rPr>
              <a:t>세부 </a:t>
            </a:r>
            <a:r>
              <a:rPr lang="ko-KR" altLang="en-US" sz="3600" dirty="0" err="1" smtClean="0">
                <a:solidFill>
                  <a:schemeClr val="bg1"/>
                </a:solidFill>
              </a:rPr>
              <a:t>보장별</a:t>
            </a:r>
            <a:r>
              <a:rPr lang="ko-KR" altLang="en-US" sz="3600" dirty="0" smtClean="0">
                <a:solidFill>
                  <a:schemeClr val="bg1"/>
                </a:solidFill>
              </a:rPr>
              <a:t> 상이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333402" y="2988278"/>
            <a:ext cx="2909677" cy="307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dirty="0" smtClean="0">
                <a:solidFill>
                  <a:schemeClr val="bg1"/>
                </a:solidFill>
              </a:rPr>
              <a:t>장기요양</a:t>
            </a:r>
            <a:endParaRPr lang="en-US" altLang="ko-KR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dirty="0" smtClean="0">
                <a:solidFill>
                  <a:schemeClr val="bg1"/>
                </a:solidFill>
              </a:rPr>
              <a:t>급여금</a:t>
            </a:r>
            <a:endParaRPr lang="en-US" altLang="ko-KR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altLang="ko-KR" sz="2000" dirty="0" smtClean="0">
                <a:solidFill>
                  <a:schemeClr val="bg1"/>
                </a:solidFill>
              </a:rPr>
              <a:t>(1~5</a:t>
            </a:r>
            <a:r>
              <a:rPr lang="ko-KR" altLang="en-US" sz="2000" dirty="0" smtClean="0">
                <a:solidFill>
                  <a:schemeClr val="bg1"/>
                </a:solidFill>
              </a:rPr>
              <a:t>등급</a:t>
            </a:r>
            <a:r>
              <a:rPr lang="en-US" altLang="ko-KR" sz="2000" dirty="0" smtClean="0">
                <a:solidFill>
                  <a:schemeClr val="bg1"/>
                </a:solidFill>
              </a:rPr>
              <a:t>, </a:t>
            </a:r>
            <a:r>
              <a:rPr lang="ko-KR" altLang="en-US" sz="2000" dirty="0" smtClean="0">
                <a:solidFill>
                  <a:srgbClr val="FFFF00"/>
                </a:solidFill>
              </a:rPr>
              <a:t>복합재가</a:t>
            </a:r>
            <a:r>
              <a:rPr lang="ko-KR" altLang="en-US" sz="2000" dirty="0" smtClean="0">
                <a:solidFill>
                  <a:schemeClr val="bg1"/>
                </a:solidFill>
              </a:rPr>
              <a:t>급여</a:t>
            </a:r>
            <a:r>
              <a:rPr lang="en-US" altLang="ko-KR" sz="2000" dirty="0" smtClean="0">
                <a:solidFill>
                  <a:schemeClr val="bg1"/>
                </a:solidFill>
              </a:rPr>
              <a:t>)</a:t>
            </a:r>
            <a:endParaRPr lang="en-US" altLang="ko-KR" sz="3200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endParaRPr lang="en-US" altLang="ko-KR" sz="12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4000" dirty="0" smtClean="0">
                <a:solidFill>
                  <a:schemeClr val="bg1"/>
                </a:solidFill>
              </a:rPr>
              <a:t>월 </a:t>
            </a:r>
            <a:r>
              <a:rPr lang="en-US" altLang="ko-KR" sz="8000" dirty="0" smtClean="0">
                <a:solidFill>
                  <a:schemeClr val="bg1"/>
                </a:solidFill>
              </a:rPr>
              <a:t>70</a:t>
            </a:r>
            <a:r>
              <a:rPr lang="ko-KR" altLang="en-US" sz="5400" dirty="0" smtClean="0">
                <a:solidFill>
                  <a:schemeClr val="bg1"/>
                </a:solidFill>
              </a:rPr>
              <a:t>만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모서리가 둥근 직사각형 37"/>
          <p:cNvSpPr/>
          <p:nvPr/>
        </p:nvSpPr>
        <p:spPr>
          <a:xfrm>
            <a:off x="6915740" y="1695451"/>
            <a:ext cx="3540405" cy="11879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24" b="25203"/>
          <a:stretch/>
        </p:blipFill>
        <p:spPr>
          <a:xfrm>
            <a:off x="9253691" y="1196182"/>
            <a:ext cx="2404909" cy="318505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1AF4D32D-AFA2-45C1-8F42-F0E33B1E0393}"/>
              </a:ext>
            </a:extLst>
          </p:cNvPr>
          <p:cNvSpPr/>
          <p:nvPr/>
        </p:nvSpPr>
        <p:spPr>
          <a:xfrm>
            <a:off x="591140" y="1695450"/>
            <a:ext cx="6153194" cy="4565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양쪽 모서리가 둥근 사각형 26"/>
          <p:cNvSpPr/>
          <p:nvPr/>
        </p:nvSpPr>
        <p:spPr>
          <a:xfrm flipV="1">
            <a:off x="836073" y="3162343"/>
            <a:ext cx="5640927" cy="2876507"/>
          </a:xfrm>
          <a:prstGeom prst="round2SameRect">
            <a:avLst>
              <a:gd name="adj1" fmla="val 872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>
                <a:solidFill>
                  <a:srgbClr val="EF2065"/>
                </a:solidFill>
              </a:rPr>
              <a:t>&lt; </a:t>
            </a:r>
            <a:r>
              <a:rPr lang="ko-KR" altLang="en-US" sz="32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3200" dirty="0" err="1" smtClean="0">
                <a:solidFill>
                  <a:srgbClr val="EF2065"/>
                </a:solidFill>
              </a:rPr>
              <a:t>치매간병</a:t>
            </a:r>
            <a:r>
              <a:rPr lang="ko-KR" altLang="en-US" sz="3200" dirty="0" smtClean="0">
                <a:solidFill>
                  <a:srgbClr val="EF2065"/>
                </a:solidFill>
              </a:rPr>
              <a:t> </a:t>
            </a:r>
            <a:r>
              <a:rPr lang="en-US" altLang="ko-KR" sz="3200" dirty="0" smtClean="0">
                <a:solidFill>
                  <a:srgbClr val="EF2065"/>
                </a:solidFill>
              </a:rPr>
              <a:t>&gt;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</a:rPr>
              <a:t>엔 최강 신담보들까지 탑재</a:t>
            </a:r>
            <a:r>
              <a:rPr lang="en-US" altLang="ko-KR" sz="3200" dirty="0" smtClean="0">
                <a:solidFill>
                  <a:schemeClr val="tx1"/>
                </a:solidFill>
              </a:rPr>
              <a:t>~!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66BE27-D232-4DC3-9CBF-72A7942EA3C0}"/>
              </a:ext>
            </a:extLst>
          </p:cNvPr>
          <p:cNvSpPr txBox="1"/>
          <p:nvPr/>
        </p:nvSpPr>
        <p:spPr>
          <a:xfrm>
            <a:off x="652794" y="1944650"/>
            <a:ext cx="6074757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600" dirty="0" smtClean="0">
                <a:solidFill>
                  <a:schemeClr val="bg1"/>
                </a:solidFill>
              </a:rPr>
              <a:t>  치매 </a:t>
            </a:r>
            <a:r>
              <a:rPr lang="en-US" altLang="ko-KR" sz="3600" dirty="0" smtClean="0">
                <a:solidFill>
                  <a:schemeClr val="bg1"/>
                </a:solidFill>
              </a:rPr>
              <a:t>/ </a:t>
            </a:r>
            <a:r>
              <a:rPr lang="ko-KR" altLang="en-US" sz="3600" dirty="0" smtClean="0">
                <a:solidFill>
                  <a:schemeClr val="bg1"/>
                </a:solidFill>
              </a:rPr>
              <a:t>장기요양급여금</a:t>
            </a:r>
            <a:endParaRPr lang="en-US" altLang="ko-KR" sz="28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altLang="ko-KR" sz="2800" dirty="0" smtClean="0">
                <a:solidFill>
                  <a:schemeClr val="bg1"/>
                </a:solidFill>
              </a:rPr>
              <a:t> ( 1~5</a:t>
            </a:r>
            <a:r>
              <a:rPr lang="ko-KR" altLang="en-US" sz="2800" dirty="0" smtClean="0">
                <a:solidFill>
                  <a:schemeClr val="bg1"/>
                </a:solidFill>
              </a:rPr>
              <a:t>등급</a:t>
            </a:r>
            <a:r>
              <a:rPr lang="en-US" altLang="ko-KR" sz="2800" dirty="0" smtClean="0">
                <a:solidFill>
                  <a:schemeClr val="bg1"/>
                </a:solidFill>
              </a:rPr>
              <a:t>, </a:t>
            </a:r>
            <a:r>
              <a:rPr lang="ko-KR" altLang="en-US" sz="2800" dirty="0" smtClean="0">
                <a:solidFill>
                  <a:srgbClr val="FFFF00"/>
                </a:solidFill>
              </a:rPr>
              <a:t>복합재가</a:t>
            </a:r>
            <a:r>
              <a:rPr lang="ko-KR" altLang="en-US" sz="2800" dirty="0" smtClean="0">
                <a:solidFill>
                  <a:schemeClr val="bg1"/>
                </a:solidFill>
              </a:rPr>
              <a:t>급여 </a:t>
            </a:r>
            <a:r>
              <a:rPr lang="en-US" altLang="ko-KR" sz="2800" dirty="0" smtClean="0">
                <a:solidFill>
                  <a:schemeClr val="bg1"/>
                </a:solidFill>
              </a:rPr>
              <a:t>)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1AF4D32D-AFA2-45C1-8F42-F0E33B1E0393}"/>
              </a:ext>
            </a:extLst>
          </p:cNvPr>
          <p:cNvSpPr/>
          <p:nvPr/>
        </p:nvSpPr>
        <p:spPr>
          <a:xfrm>
            <a:off x="6915740" y="3137954"/>
            <a:ext cx="4742860" cy="3122696"/>
          </a:xfrm>
          <a:prstGeom prst="rect">
            <a:avLst/>
          </a:prstGeom>
          <a:solidFill>
            <a:srgbClr val="009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9FAE2E-A396-4F29-909F-67D889201F50}"/>
              </a:ext>
            </a:extLst>
          </p:cNvPr>
          <p:cNvSpPr txBox="1"/>
          <p:nvPr/>
        </p:nvSpPr>
        <p:spPr>
          <a:xfrm>
            <a:off x="2784785" y="3451445"/>
            <a:ext cx="36922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보장개시일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(90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이후 노인장기요양보험 수급대상으로 인정되어 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1~5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등급의 장기요양등급으로 판정 받고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지급기간 내에 </a:t>
            </a:r>
            <a:r>
              <a:rPr lang="ko-KR" altLang="en-US" sz="1400" dirty="0" smtClean="0">
                <a:solidFill>
                  <a:srgbClr val="EF2065"/>
                </a:solidFill>
                <a:latin typeface="+mn-ea"/>
              </a:rPr>
              <a:t>복합재가급여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를 이용한 경우 </a:t>
            </a:r>
            <a:r>
              <a:rPr lang="ko-KR" altLang="en-US" sz="1400" dirty="0" smtClean="0">
                <a:solidFill>
                  <a:srgbClr val="EF2065"/>
                </a:solidFill>
                <a:latin typeface="+mn-ea"/>
              </a:rPr>
              <a:t>월 </a:t>
            </a:r>
            <a:r>
              <a:rPr lang="en-US" altLang="ko-KR" sz="1400" dirty="0" smtClean="0">
                <a:solidFill>
                  <a:srgbClr val="EF2065"/>
                </a:solidFill>
                <a:latin typeface="+mn-ea"/>
              </a:rPr>
              <a:t>1</a:t>
            </a:r>
            <a:r>
              <a:rPr lang="ko-KR" altLang="en-US" sz="1400" dirty="0" smtClean="0">
                <a:solidFill>
                  <a:srgbClr val="EF2065"/>
                </a:solidFill>
                <a:latin typeface="+mn-ea"/>
              </a:rPr>
              <a:t>회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에 한하여 가입금액 지급</a:t>
            </a:r>
            <a:endParaRPr lang="ko-KR" altLang="en-US" sz="14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047158" y="3419475"/>
            <a:ext cx="1757075" cy="10477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1047158" y="4754568"/>
            <a:ext cx="1757075" cy="10477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6E7B2AF-A6B3-46E5-A6CF-616B06104DEA}"/>
              </a:ext>
            </a:extLst>
          </p:cNvPr>
          <p:cNvSpPr txBox="1"/>
          <p:nvPr/>
        </p:nvSpPr>
        <p:spPr>
          <a:xfrm>
            <a:off x="1019838" y="3647073"/>
            <a:ext cx="1811713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장기요양급여금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(1-5</a:t>
            </a:r>
            <a:r>
              <a:rPr lang="ko-KR" altLang="en-US" sz="1200" dirty="0" smtClean="0">
                <a:solidFill>
                  <a:schemeClr val="bg1"/>
                </a:solidFill>
              </a:rPr>
              <a:t>등급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ko-KR" altLang="en-US" sz="1200" dirty="0" smtClean="0">
                <a:solidFill>
                  <a:srgbClr val="FFFF00"/>
                </a:solidFill>
              </a:rPr>
              <a:t>복합재가</a:t>
            </a:r>
            <a:r>
              <a:rPr lang="ko-KR" altLang="en-US" sz="1200" dirty="0" smtClean="0">
                <a:solidFill>
                  <a:schemeClr val="bg1"/>
                </a:solidFill>
              </a:rPr>
              <a:t>급여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E7B2AF-A6B3-46E5-A6CF-616B06104DEA}"/>
              </a:ext>
            </a:extLst>
          </p:cNvPr>
          <p:cNvSpPr txBox="1"/>
          <p:nvPr/>
        </p:nvSpPr>
        <p:spPr>
          <a:xfrm>
            <a:off x="1019838" y="4791696"/>
            <a:ext cx="1811713" cy="972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mtClean="0">
                <a:solidFill>
                  <a:schemeClr val="bg1"/>
                </a:solidFill>
              </a:rPr>
              <a:t>치매</a:t>
            </a:r>
            <a:endParaRPr lang="en-US" altLang="ko-KR" sz="20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장기요양급여금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(1-5</a:t>
            </a:r>
            <a:r>
              <a:rPr lang="ko-KR" altLang="en-US" sz="1200" dirty="0" smtClean="0">
                <a:solidFill>
                  <a:schemeClr val="bg1"/>
                </a:solidFill>
              </a:rPr>
              <a:t>등급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ko-KR" altLang="en-US" sz="1200" dirty="0" smtClean="0">
                <a:solidFill>
                  <a:srgbClr val="FFFF00"/>
                </a:solidFill>
              </a:rPr>
              <a:t>복합재가</a:t>
            </a:r>
            <a:r>
              <a:rPr lang="ko-KR" altLang="en-US" sz="1200" dirty="0" smtClean="0">
                <a:solidFill>
                  <a:schemeClr val="bg1"/>
                </a:solidFill>
              </a:rPr>
              <a:t>급여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9FAE2E-A396-4F29-909F-67D889201F50}"/>
              </a:ext>
            </a:extLst>
          </p:cNvPr>
          <p:cNvSpPr txBox="1"/>
          <p:nvPr/>
        </p:nvSpPr>
        <p:spPr>
          <a:xfrm>
            <a:off x="2784785" y="4792146"/>
            <a:ext cx="36922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보장개시일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(90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이후 치매로 진단확정되고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치매를 원인으로 하여 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1~5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등급의 장기요양등급으로 판정 받고</a:t>
            </a:r>
            <a:r>
              <a:rPr lang="en-US" altLang="ko-KR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지급기간 내에 </a:t>
            </a:r>
            <a:r>
              <a:rPr lang="ko-KR" altLang="en-US" sz="1400" dirty="0" smtClean="0">
                <a:solidFill>
                  <a:srgbClr val="EF2065"/>
                </a:solidFill>
                <a:latin typeface="+mn-ea"/>
              </a:rPr>
              <a:t>복합재가급여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를 이용한 경우 </a:t>
            </a:r>
            <a:r>
              <a:rPr lang="ko-KR" altLang="en-US" sz="1400" dirty="0" smtClean="0">
                <a:solidFill>
                  <a:srgbClr val="EF2065"/>
                </a:solidFill>
                <a:latin typeface="+mn-ea"/>
              </a:rPr>
              <a:t>월 </a:t>
            </a:r>
            <a:r>
              <a:rPr lang="en-US" altLang="ko-KR" sz="1400" dirty="0" smtClean="0">
                <a:solidFill>
                  <a:srgbClr val="EF2065"/>
                </a:solidFill>
                <a:latin typeface="+mn-ea"/>
              </a:rPr>
              <a:t>1</a:t>
            </a:r>
            <a:r>
              <a:rPr lang="ko-KR" altLang="en-US" sz="1400" dirty="0" smtClean="0">
                <a:solidFill>
                  <a:srgbClr val="EF2065"/>
                </a:solidFill>
                <a:latin typeface="+mn-ea"/>
              </a:rPr>
              <a:t>회</a:t>
            </a:r>
            <a:r>
              <a:rPr lang="ko-KR" altLang="en-US" sz="14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에 한하여 가입금액 지급</a:t>
            </a:r>
            <a:endParaRPr lang="ko-KR" altLang="en-US" sz="14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25718" y="1888310"/>
            <a:ext cx="30700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/>
              <a:t>여기서 잠깐</a:t>
            </a:r>
            <a:r>
              <a:rPr lang="en-US" altLang="ko-KR" sz="2400" dirty="0" smtClean="0"/>
              <a:t>,</a:t>
            </a:r>
          </a:p>
          <a:p>
            <a:r>
              <a:rPr lang="ko-KR" altLang="en-US" sz="2400" dirty="0" err="1" smtClean="0">
                <a:solidFill>
                  <a:srgbClr val="EF2065"/>
                </a:solidFill>
              </a:rPr>
              <a:t>복합재가</a:t>
            </a:r>
            <a:r>
              <a:rPr lang="ko-KR" altLang="en-US" sz="2400" dirty="0" err="1" smtClean="0"/>
              <a:t>가</a:t>
            </a:r>
            <a:r>
              <a:rPr lang="ko-KR" altLang="en-US" sz="2400" dirty="0" smtClean="0"/>
              <a:t> 뭔데요</a:t>
            </a:r>
            <a:r>
              <a:rPr lang="en-US" altLang="ko-KR" sz="2400" dirty="0" smtClean="0"/>
              <a:t>~?</a:t>
            </a:r>
            <a:endParaRPr lang="ko-KR" altLang="en-US" sz="2400" dirty="0"/>
          </a:p>
        </p:txBody>
      </p:sp>
      <p:sp>
        <p:nvSpPr>
          <p:cNvPr id="39" name="이등변 삼각형 38"/>
          <p:cNvSpPr/>
          <p:nvPr/>
        </p:nvSpPr>
        <p:spPr>
          <a:xfrm rot="16430073">
            <a:off x="6483612" y="3730645"/>
            <a:ext cx="443972" cy="584956"/>
          </a:xfrm>
          <a:prstGeom prst="triangle">
            <a:avLst/>
          </a:prstGeom>
          <a:solidFill>
            <a:srgbClr val="009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366BE27-D232-4DC3-9CBF-72A7942EA3C0}"/>
              </a:ext>
            </a:extLst>
          </p:cNvPr>
          <p:cNvSpPr txBox="1"/>
          <p:nvPr/>
        </p:nvSpPr>
        <p:spPr>
          <a:xfrm>
            <a:off x="6761341" y="3344494"/>
            <a:ext cx="1336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4000" dirty="0" smtClean="0">
                <a:solidFill>
                  <a:schemeClr val="bg1"/>
                </a:solidFill>
              </a:rPr>
              <a:t>복</a:t>
            </a:r>
            <a:endParaRPr lang="en-US" altLang="ko-KR" sz="40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4000" dirty="0" smtClean="0">
                <a:solidFill>
                  <a:schemeClr val="bg1"/>
                </a:solidFill>
              </a:rPr>
              <a:t>합</a:t>
            </a:r>
            <a:endParaRPr lang="en-US" altLang="ko-KR" sz="40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4000" dirty="0" smtClean="0">
                <a:solidFill>
                  <a:schemeClr val="bg1"/>
                </a:solidFill>
              </a:rPr>
              <a:t>재</a:t>
            </a:r>
            <a:endParaRPr lang="en-US" altLang="ko-KR" sz="40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4000" dirty="0">
                <a:solidFill>
                  <a:schemeClr val="bg1"/>
                </a:solidFill>
              </a:rPr>
              <a:t>가</a:t>
            </a:r>
          </a:p>
        </p:txBody>
      </p:sp>
      <p:sp>
        <p:nvSpPr>
          <p:cNvPr id="42" name="양쪽 모서리가 둥근 사각형 41"/>
          <p:cNvSpPr/>
          <p:nvPr/>
        </p:nvSpPr>
        <p:spPr>
          <a:xfrm rot="16200000" flipV="1">
            <a:off x="8350544" y="2977473"/>
            <a:ext cx="2631534" cy="3480575"/>
          </a:xfrm>
          <a:prstGeom prst="round2SameRect">
            <a:avLst>
              <a:gd name="adj1" fmla="val 872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21B474-5591-4CAB-A034-41540368E420}"/>
              </a:ext>
            </a:extLst>
          </p:cNvPr>
          <p:cNvSpPr txBox="1"/>
          <p:nvPr/>
        </p:nvSpPr>
        <p:spPr>
          <a:xfrm>
            <a:off x="7868214" y="3562794"/>
            <a:ext cx="36102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/>
              <a:t>아래 </a:t>
            </a:r>
            <a:r>
              <a:rPr lang="ko-KR" altLang="en-US" sz="2000" dirty="0" err="1" smtClean="0"/>
              <a:t>재가급여</a:t>
            </a:r>
            <a:r>
              <a:rPr lang="ko-KR" altLang="en-US" sz="2000" dirty="0" smtClean="0"/>
              <a:t> 중 </a:t>
            </a:r>
            <a:r>
              <a:rPr lang="ko-KR" altLang="en-US" sz="2000" dirty="0" smtClean="0">
                <a:solidFill>
                  <a:srgbClr val="0000FF"/>
                </a:solidFill>
              </a:rPr>
              <a:t>두 </a:t>
            </a:r>
            <a:r>
              <a:rPr lang="ko-KR" altLang="en-US" sz="2000" dirty="0" smtClean="0">
                <a:solidFill>
                  <a:srgbClr val="0000FF"/>
                </a:solidFill>
              </a:rPr>
              <a:t>가지 </a:t>
            </a:r>
            <a:r>
              <a:rPr lang="ko-KR" altLang="en-US" sz="2000" dirty="0" smtClean="0">
                <a:solidFill>
                  <a:srgbClr val="0000FF"/>
                </a:solidFill>
              </a:rPr>
              <a:t>이상</a:t>
            </a:r>
            <a:r>
              <a:rPr lang="ko-KR" altLang="en-US" sz="2000" dirty="0" smtClean="0"/>
              <a:t>의</a:t>
            </a:r>
            <a:r>
              <a:rPr lang="en-US" altLang="ko-KR" sz="2000" dirty="0" smtClean="0"/>
              <a:t> </a:t>
            </a:r>
          </a:p>
          <a:p>
            <a:pPr algn="ctr"/>
            <a:r>
              <a:rPr lang="ko-KR" altLang="en-US" sz="2000" dirty="0" smtClean="0"/>
              <a:t>급여를 이용하는 경우</a:t>
            </a:r>
            <a:endParaRPr lang="ko-KR" altLang="en-US" sz="2000" dirty="0"/>
          </a:p>
        </p:txBody>
      </p:sp>
      <p:sp>
        <p:nvSpPr>
          <p:cNvPr id="44" name="직사각형 43"/>
          <p:cNvSpPr/>
          <p:nvPr/>
        </p:nvSpPr>
        <p:spPr>
          <a:xfrm>
            <a:off x="8078717" y="4405371"/>
            <a:ext cx="951856" cy="69836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9200054" y="4405371"/>
            <a:ext cx="951856" cy="69836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10312626" y="4405371"/>
            <a:ext cx="951856" cy="69836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8078717" y="5204532"/>
            <a:ext cx="951856" cy="69836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9200054" y="5204532"/>
            <a:ext cx="951856" cy="69836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10312626" y="5204532"/>
            <a:ext cx="951856" cy="69836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8040881" y="4520064"/>
            <a:ext cx="1018227" cy="397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mtClean="0">
                <a:solidFill>
                  <a:schemeClr val="bg1"/>
                </a:solidFill>
              </a:rPr>
              <a:t>방문요양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9157197" y="4520064"/>
            <a:ext cx="1018228" cy="397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mtClean="0">
                <a:solidFill>
                  <a:schemeClr val="bg1"/>
                </a:solidFill>
              </a:rPr>
              <a:t>방문목욕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10269785" y="4520064"/>
            <a:ext cx="1018228" cy="397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dirty="0" smtClean="0">
                <a:solidFill>
                  <a:schemeClr val="bg1"/>
                </a:solidFill>
              </a:rPr>
              <a:t>방문간호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8145076" y="5208104"/>
            <a:ext cx="809837" cy="701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dirty="0" smtClean="0">
                <a:solidFill>
                  <a:schemeClr val="bg1"/>
                </a:solidFill>
              </a:rPr>
              <a:t>주야간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dirty="0" smtClean="0">
                <a:solidFill>
                  <a:schemeClr val="bg1"/>
                </a:solidFill>
              </a:rPr>
              <a:t>보호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9157197" y="5345890"/>
            <a:ext cx="1018227" cy="397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dirty="0" err="1" smtClean="0">
                <a:solidFill>
                  <a:schemeClr val="bg1"/>
                </a:solidFill>
              </a:rPr>
              <a:t>단기보호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64B9023-CB69-4888-96F1-A9ECC9AA76CE}"/>
              </a:ext>
            </a:extLst>
          </p:cNvPr>
          <p:cNvSpPr txBox="1"/>
          <p:nvPr/>
        </p:nvSpPr>
        <p:spPr>
          <a:xfrm>
            <a:off x="10269788" y="5208104"/>
            <a:ext cx="1018227" cy="701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dirty="0" smtClean="0">
                <a:solidFill>
                  <a:schemeClr val="bg1"/>
                </a:solidFill>
              </a:rPr>
              <a:t>기타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dirty="0" err="1" smtClean="0">
                <a:solidFill>
                  <a:schemeClr val="bg1"/>
                </a:solidFill>
              </a:rPr>
              <a:t>재가급여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57" name="오각형 56"/>
          <p:cNvSpPr/>
          <p:nvPr/>
        </p:nvSpPr>
        <p:spPr>
          <a:xfrm>
            <a:off x="448126" y="1617926"/>
            <a:ext cx="1388563" cy="633026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448126" y="1699893"/>
            <a:ext cx="239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월 </a:t>
            </a:r>
            <a:r>
              <a:rPr lang="en-US" altLang="ko-KR" sz="2800" dirty="0" smtClean="0"/>
              <a:t>70</a:t>
            </a:r>
            <a:r>
              <a:rPr lang="ko-KR" altLang="en-US" sz="2800" dirty="0" smtClean="0"/>
              <a:t>만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9966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>
                <a:solidFill>
                  <a:srgbClr val="EF2065"/>
                </a:solidFill>
              </a:rPr>
              <a:t>&lt; </a:t>
            </a:r>
            <a:r>
              <a:rPr lang="ko-KR" altLang="en-US" sz="32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3200" dirty="0" err="1" smtClean="0">
                <a:solidFill>
                  <a:srgbClr val="EF2065"/>
                </a:solidFill>
              </a:rPr>
              <a:t>치매간병</a:t>
            </a:r>
            <a:r>
              <a:rPr lang="ko-KR" altLang="en-US" sz="3200" dirty="0" smtClean="0">
                <a:solidFill>
                  <a:srgbClr val="EF2065"/>
                </a:solidFill>
              </a:rPr>
              <a:t> </a:t>
            </a:r>
            <a:r>
              <a:rPr lang="en-US" altLang="ko-KR" sz="3200" dirty="0" smtClean="0">
                <a:solidFill>
                  <a:srgbClr val="EF2065"/>
                </a:solidFill>
              </a:rPr>
              <a:t>&gt;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</a:rPr>
              <a:t>엔 최강 신담보들까지 탑재</a:t>
            </a:r>
            <a:r>
              <a:rPr lang="en-US" altLang="ko-KR" sz="3200" dirty="0" smtClean="0">
                <a:solidFill>
                  <a:schemeClr val="tx1"/>
                </a:solidFill>
              </a:rPr>
              <a:t>~!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57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AF4D32D-AFA2-45C1-8F42-F0E33B1E0393}"/>
              </a:ext>
            </a:extLst>
          </p:cNvPr>
          <p:cNvSpPr/>
          <p:nvPr/>
        </p:nvSpPr>
        <p:spPr>
          <a:xfrm>
            <a:off x="533990" y="1695450"/>
            <a:ext cx="11143660" cy="4565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양쪽 모서리가 둥근 사각형 14"/>
          <p:cNvSpPr/>
          <p:nvPr/>
        </p:nvSpPr>
        <p:spPr>
          <a:xfrm rot="16200000" flipV="1">
            <a:off x="5509101" y="116975"/>
            <a:ext cx="4119649" cy="7722149"/>
          </a:xfrm>
          <a:prstGeom prst="round2SameRect">
            <a:avLst>
              <a:gd name="adj1" fmla="val 640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66BE27-D232-4DC3-9CBF-72A7942EA3C0}"/>
              </a:ext>
            </a:extLst>
          </p:cNvPr>
          <p:cNvSpPr txBox="1"/>
          <p:nvPr/>
        </p:nvSpPr>
        <p:spPr>
          <a:xfrm>
            <a:off x="439140" y="2391370"/>
            <a:ext cx="3363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smtClean="0">
                <a:solidFill>
                  <a:srgbClr val="FFFF00"/>
                </a:solidFill>
              </a:rPr>
              <a:t>통합</a:t>
            </a:r>
            <a:endParaRPr lang="en-US" altLang="ko-KR" sz="54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5400" dirty="0" smtClean="0">
                <a:solidFill>
                  <a:schemeClr val="bg1"/>
                </a:solidFill>
              </a:rPr>
              <a:t>장기요양</a:t>
            </a:r>
            <a:endParaRPr lang="en-US" altLang="ko-KR" sz="54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5400" dirty="0" smtClean="0">
                <a:solidFill>
                  <a:schemeClr val="bg1"/>
                </a:solidFill>
              </a:rPr>
              <a:t>등급</a:t>
            </a:r>
            <a:endParaRPr lang="en-US" altLang="ko-KR" sz="54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5400" dirty="0" err="1" smtClean="0">
                <a:solidFill>
                  <a:schemeClr val="bg1"/>
                </a:solidFill>
              </a:rPr>
              <a:t>진단비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751107"/>
              </p:ext>
            </p:extLst>
          </p:nvPr>
        </p:nvGraphicFramePr>
        <p:xfrm>
          <a:off x="3935226" y="2991223"/>
          <a:ext cx="7296425" cy="2861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8026">
                  <a:extLst>
                    <a:ext uri="{9D8B030D-6E8A-4147-A177-3AD203B41FA5}">
                      <a16:colId xmlns:a16="http://schemas.microsoft.com/office/drawing/2014/main" val="1394559170"/>
                    </a:ext>
                  </a:extLst>
                </a:gridCol>
                <a:gridCol w="2438399">
                  <a:extLst>
                    <a:ext uri="{9D8B030D-6E8A-4147-A177-3AD203B41FA5}">
                      <a16:colId xmlns:a16="http://schemas.microsoft.com/office/drawing/2014/main" val="2604524832"/>
                    </a:ext>
                  </a:extLst>
                </a:gridCol>
              </a:tblGrid>
              <a:tr h="3434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보장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지급기준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102060"/>
                  </a:ext>
                </a:extLst>
              </a:tr>
              <a:tr h="5036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장기요양등급진단비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(1~2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등급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가입금액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* 50%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96169"/>
                  </a:ext>
                </a:extLst>
              </a:tr>
              <a:tr h="5036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장기요양등급진단비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(1~3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등급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가입금액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* 20%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509786"/>
                  </a:ext>
                </a:extLst>
              </a:tr>
              <a:tr h="5036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장기요양등급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(1~4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등급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가입금액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* 20%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570536"/>
                  </a:ext>
                </a:extLst>
              </a:tr>
              <a:tr h="5036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장기요양등급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(1~5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등급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인지지원등급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가입금액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* 10%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552481"/>
                  </a:ext>
                </a:extLst>
              </a:tr>
              <a:tr h="5036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ko-KR" altLang="en-US" dirty="0" smtClean="0">
                          <a:solidFill>
                            <a:schemeClr val="bg1"/>
                          </a:solidFill>
                        </a:rPr>
                        <a:t>등급 이상 진단 시 </a:t>
                      </a:r>
                      <a:endParaRPr lang="ko-KR" altLang="en-US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최대</a:t>
                      </a:r>
                      <a:r>
                        <a:rPr lang="ko-KR" altLang="en-US" dirty="0" smtClean="0">
                          <a:solidFill>
                            <a:srgbClr val="EF2065"/>
                          </a:solidFill>
                        </a:rPr>
                        <a:t> </a:t>
                      </a:r>
                      <a:r>
                        <a:rPr lang="en-US" altLang="ko-KR" dirty="0" smtClean="0">
                          <a:solidFill>
                            <a:srgbClr val="EF2065"/>
                          </a:solidFill>
                        </a:rPr>
                        <a:t>1,000</a:t>
                      </a:r>
                      <a:r>
                        <a:rPr lang="ko-KR" altLang="en-US" dirty="0" smtClean="0">
                          <a:solidFill>
                            <a:srgbClr val="EF2065"/>
                          </a:solidFill>
                        </a:rPr>
                        <a:t>만원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015040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9B9FAE2E-A396-4F29-909F-67D889201F50}"/>
              </a:ext>
            </a:extLst>
          </p:cNvPr>
          <p:cNvSpPr txBox="1"/>
          <p:nvPr/>
        </p:nvSpPr>
        <p:spPr>
          <a:xfrm>
            <a:off x="4806256" y="2033663"/>
            <a:ext cx="6412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보험기간 중 노인장기요양보험 수급대상으로 인정되어 국민건강보험공단 </a:t>
            </a:r>
            <a:endParaRPr lang="en-US" altLang="ko-KR" sz="1600" dirty="0" smtClean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  <a:p>
            <a:r>
              <a:rPr lang="ko-KR" altLang="en-US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등급판정위원회에 의해 아래의 </a:t>
            </a:r>
            <a:r>
              <a:rPr lang="en-US" altLang="ko-KR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“</a:t>
            </a:r>
            <a:r>
              <a:rPr lang="ko-KR" altLang="en-US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장기요양등급</a:t>
            </a:r>
            <a:r>
              <a:rPr lang="en-US" altLang="ko-KR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” </a:t>
            </a:r>
            <a:r>
              <a:rPr lang="ko-KR" altLang="en-US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판정 시 </a:t>
            </a:r>
            <a:r>
              <a:rPr lang="ko-KR" altLang="en-US" sz="1600" dirty="0" smtClean="0">
                <a:solidFill>
                  <a:srgbClr val="EF2065"/>
                </a:solidFill>
                <a:latin typeface="+mj-ea"/>
                <a:ea typeface="+mj-ea"/>
              </a:rPr>
              <a:t>각각 최초 </a:t>
            </a:r>
            <a:r>
              <a:rPr lang="en-US" altLang="ko-KR" sz="1600" dirty="0" smtClean="0">
                <a:solidFill>
                  <a:srgbClr val="EF2065"/>
                </a:solidFill>
                <a:latin typeface="+mj-ea"/>
                <a:ea typeface="+mj-ea"/>
              </a:rPr>
              <a:t>1</a:t>
            </a:r>
            <a:r>
              <a:rPr lang="ko-KR" altLang="en-US" sz="1600" dirty="0" smtClean="0">
                <a:solidFill>
                  <a:srgbClr val="EF2065"/>
                </a:solidFill>
                <a:latin typeface="+mj-ea"/>
                <a:ea typeface="+mj-ea"/>
              </a:rPr>
              <a:t>회</a:t>
            </a:r>
            <a:r>
              <a:rPr lang="ko-KR" altLang="en-US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에 </a:t>
            </a:r>
            <a:endParaRPr lang="en-US" altLang="ko-KR" sz="1600" dirty="0" smtClean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  <a:p>
            <a:r>
              <a:rPr lang="ko-KR" altLang="en-US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한하여 보험가입금액을 지급</a:t>
            </a:r>
            <a:endParaRPr lang="en-US" altLang="ko-KR" sz="1600" dirty="0" smtClean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926578" y="2011546"/>
            <a:ext cx="741286" cy="91800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E7B2AF-A6B3-46E5-A6CF-616B06104DEA}"/>
              </a:ext>
            </a:extLst>
          </p:cNvPr>
          <p:cNvSpPr txBox="1"/>
          <p:nvPr/>
        </p:nvSpPr>
        <p:spPr>
          <a:xfrm>
            <a:off x="3972452" y="2095219"/>
            <a:ext cx="6495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보장</a:t>
            </a:r>
            <a:endParaRPr lang="en-US" altLang="ko-KR" sz="20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내용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24" name="오각형 23"/>
          <p:cNvSpPr/>
          <p:nvPr/>
        </p:nvSpPr>
        <p:spPr>
          <a:xfrm>
            <a:off x="448126" y="1617926"/>
            <a:ext cx="1714503" cy="633026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462640" y="1699893"/>
            <a:ext cx="239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최대 </a:t>
            </a:r>
            <a:r>
              <a:rPr lang="en-US" altLang="ko-KR" sz="2800" dirty="0" smtClean="0"/>
              <a:t>1</a:t>
            </a:r>
            <a:r>
              <a:rPr lang="ko-KR" altLang="en-US" sz="2800" dirty="0" smtClean="0"/>
              <a:t>천만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0343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1AF4D32D-AFA2-45C1-8F42-F0E33B1E0393}"/>
              </a:ext>
            </a:extLst>
          </p:cNvPr>
          <p:cNvSpPr/>
          <p:nvPr/>
        </p:nvSpPr>
        <p:spPr>
          <a:xfrm>
            <a:off x="533990" y="1695450"/>
            <a:ext cx="11143660" cy="4565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양쪽 모서리가 둥근 사각형 26"/>
          <p:cNvSpPr/>
          <p:nvPr/>
        </p:nvSpPr>
        <p:spPr>
          <a:xfrm rot="16200000" flipV="1">
            <a:off x="5509101" y="116975"/>
            <a:ext cx="4119649" cy="7722149"/>
          </a:xfrm>
          <a:prstGeom prst="round2SameRect">
            <a:avLst>
              <a:gd name="adj1" fmla="val 640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>
                <a:solidFill>
                  <a:srgbClr val="EF2065"/>
                </a:solidFill>
              </a:rPr>
              <a:t>&lt; </a:t>
            </a:r>
            <a:r>
              <a:rPr lang="ko-KR" altLang="en-US" sz="32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3200" dirty="0" err="1" smtClean="0">
                <a:solidFill>
                  <a:srgbClr val="EF2065"/>
                </a:solidFill>
              </a:rPr>
              <a:t>치매간병</a:t>
            </a:r>
            <a:r>
              <a:rPr lang="ko-KR" altLang="en-US" sz="3200" dirty="0" smtClean="0">
                <a:solidFill>
                  <a:srgbClr val="EF2065"/>
                </a:solidFill>
              </a:rPr>
              <a:t> </a:t>
            </a:r>
            <a:r>
              <a:rPr lang="en-US" altLang="ko-KR" sz="3200" dirty="0" smtClean="0">
                <a:solidFill>
                  <a:srgbClr val="EF2065"/>
                </a:solidFill>
              </a:rPr>
              <a:t>&gt;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</a:rPr>
              <a:t>엔 최강 신담보들까지 탑재</a:t>
            </a:r>
            <a:r>
              <a:rPr lang="en-US" altLang="ko-KR" sz="3200" dirty="0" smtClean="0">
                <a:solidFill>
                  <a:schemeClr val="tx1"/>
                </a:solidFill>
              </a:rPr>
              <a:t>~!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58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66BE27-D232-4DC3-9CBF-72A7942EA3C0}"/>
              </a:ext>
            </a:extLst>
          </p:cNvPr>
          <p:cNvSpPr txBox="1"/>
          <p:nvPr/>
        </p:nvSpPr>
        <p:spPr>
          <a:xfrm>
            <a:off x="404917" y="2501024"/>
            <a:ext cx="3363560" cy="2834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5400" dirty="0" smtClean="0">
                <a:solidFill>
                  <a:srgbClr val="FFFF00"/>
                </a:solidFill>
              </a:rPr>
              <a:t>치매</a:t>
            </a:r>
            <a:endParaRPr lang="en-US" altLang="ko-KR" sz="5400" dirty="0" smtClean="0">
              <a:solidFill>
                <a:srgbClr val="FFFF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5400" dirty="0" err="1" smtClean="0">
                <a:solidFill>
                  <a:srgbClr val="FFFF00"/>
                </a:solidFill>
              </a:rPr>
              <a:t>통합치료</a:t>
            </a:r>
            <a:endParaRPr lang="en-US" altLang="ko-KR" sz="5400" dirty="0" smtClean="0">
              <a:solidFill>
                <a:srgbClr val="FFFF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5400" dirty="0" smtClean="0">
                <a:solidFill>
                  <a:schemeClr val="bg1"/>
                </a:solidFill>
              </a:rPr>
              <a:t>보장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245181"/>
              </p:ext>
            </p:extLst>
          </p:nvPr>
        </p:nvGraphicFramePr>
        <p:xfrm>
          <a:off x="3926578" y="2733878"/>
          <a:ext cx="7239764" cy="3092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9206">
                  <a:extLst>
                    <a:ext uri="{9D8B030D-6E8A-4147-A177-3AD203B41FA5}">
                      <a16:colId xmlns:a16="http://schemas.microsoft.com/office/drawing/2014/main" val="1394559170"/>
                    </a:ext>
                  </a:extLst>
                </a:gridCol>
                <a:gridCol w="969316">
                  <a:extLst>
                    <a:ext uri="{9D8B030D-6E8A-4147-A177-3AD203B41FA5}">
                      <a16:colId xmlns:a16="http://schemas.microsoft.com/office/drawing/2014/main" val="2604524832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4004328495"/>
                    </a:ext>
                  </a:extLst>
                </a:gridCol>
                <a:gridCol w="1057142">
                  <a:extLst>
                    <a:ext uri="{9D8B030D-6E8A-4147-A177-3AD203B41FA5}">
                      <a16:colId xmlns:a16="http://schemas.microsoft.com/office/drawing/2014/main" val="32782550"/>
                    </a:ext>
                  </a:extLst>
                </a:gridCol>
              </a:tblGrid>
              <a:tr h="2421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</a:rPr>
                        <a:t>보장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 smtClean="0">
                          <a:solidFill>
                            <a:schemeClr val="tx1"/>
                          </a:solidFill>
                        </a:rPr>
                        <a:t>지급금액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</a:rPr>
                        <a:t>보장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 smtClean="0">
                          <a:solidFill>
                            <a:schemeClr val="tx1"/>
                          </a:solidFill>
                        </a:rPr>
                        <a:t>지급금액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102060"/>
                  </a:ext>
                </a:extLst>
              </a:tr>
              <a:tr h="3550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</a:rPr>
                        <a:t>표적치매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약물허가치료비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1,000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상해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1~5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종 수술동반입원비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1~3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종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96169"/>
                  </a:ext>
                </a:extLst>
              </a:tr>
              <a:tr h="3550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치매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장기요양급여금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(1~4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등급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</a:rPr>
                        <a:t>복합재가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4~5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종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509786"/>
                  </a:ext>
                </a:extLst>
              </a:tr>
              <a:tr h="3550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                혈관성치매치료비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baseline="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간병인사용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질병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상해입원지원비</a:t>
                      </a:r>
                      <a:r>
                        <a:rPr lang="ko-KR" altLang="en-US" sz="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dirty="0" smtClean="0">
                          <a:solidFill>
                            <a:schemeClr val="tx1"/>
                          </a:solidFill>
                        </a:rPr>
                        <a:t>요양병원 外</a:t>
                      </a:r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각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1,000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570536"/>
                  </a:ext>
                </a:extLst>
              </a:tr>
              <a:tr h="3550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             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특정치매치료비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552481"/>
                  </a:ext>
                </a:extLst>
              </a:tr>
              <a:tr h="3550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          치매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직접치료통원비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간병인사용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질병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상해입원지원비</a:t>
                      </a:r>
                      <a:r>
                        <a:rPr lang="ko-KR" altLang="en-US" sz="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dirty="0" smtClean="0">
                          <a:solidFill>
                            <a:schemeClr val="tx1"/>
                          </a:solidFill>
                        </a:rPr>
                        <a:t>요양병원</a:t>
                      </a:r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각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200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015040"/>
                  </a:ext>
                </a:extLst>
              </a:tr>
              <a:tr h="3550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      치매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MRI/PET/CT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200" baseline="0" dirty="0" err="1" smtClean="0">
                          <a:solidFill>
                            <a:schemeClr val="tx1"/>
                          </a:solidFill>
                        </a:rPr>
                        <a:t>검사지원비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930572"/>
                  </a:ext>
                </a:extLst>
              </a:tr>
              <a:tr h="72000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업계 최초 </a:t>
                      </a:r>
                      <a:r>
                        <a:rPr lang="ko-KR" altLang="en-US" sz="1600" dirty="0" err="1" smtClean="0">
                          <a:solidFill>
                            <a:srgbClr val="EF2065"/>
                          </a:solidFill>
                        </a:rPr>
                        <a:t>통합형</a:t>
                      </a:r>
                      <a:r>
                        <a:rPr lang="ko-KR" altLang="en-US" sz="1600" dirty="0" smtClean="0">
                          <a:solidFill>
                            <a:srgbClr val="EF2065"/>
                          </a:solidFill>
                        </a:rPr>
                        <a:t> 치매 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보장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한 개의 담보로 치매 올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ko-KR" altLang="en-US" sz="1600" dirty="0" smtClean="0">
                          <a:solidFill>
                            <a:schemeClr val="tx1"/>
                          </a:solidFill>
                        </a:rPr>
                        <a:t>케어 가능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!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62887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B9FAE2E-A396-4F29-909F-67D889201F50}"/>
              </a:ext>
            </a:extLst>
          </p:cNvPr>
          <p:cNvSpPr txBox="1"/>
          <p:nvPr/>
        </p:nvSpPr>
        <p:spPr>
          <a:xfrm>
            <a:off x="4742756" y="2046363"/>
            <a:ext cx="6412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피보험자에게 다음의</a:t>
            </a:r>
            <a:r>
              <a:rPr lang="ko-KR" altLang="en-US" sz="1600" dirty="0" smtClean="0">
                <a:solidFill>
                  <a:srgbClr val="EF2065"/>
                </a:solidFill>
                <a:latin typeface="+mj-ea"/>
                <a:ea typeface="+mj-ea"/>
              </a:rPr>
              <a:t> 세부 보장</a:t>
            </a:r>
            <a:r>
              <a:rPr lang="ko-KR" altLang="en-US" sz="16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에 해당되는 사유가 발생한 때에는 보험 수익자에게 약정한 보험료를 지급</a:t>
            </a:r>
            <a:endParaRPr lang="en-US" altLang="ko-KR" sz="1600" dirty="0" smtClean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926578" y="2075046"/>
            <a:ext cx="741286" cy="54838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E7B2AF-A6B3-46E5-A6CF-616B06104DEA}"/>
              </a:ext>
            </a:extLst>
          </p:cNvPr>
          <p:cNvSpPr txBox="1"/>
          <p:nvPr/>
        </p:nvSpPr>
        <p:spPr>
          <a:xfrm>
            <a:off x="4042984" y="2057120"/>
            <a:ext cx="508473" cy="56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보장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내용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31033" y="5266444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( 20</a:t>
            </a:r>
            <a:r>
              <a:rPr lang="ko-KR" altLang="en-US" dirty="0" smtClean="0">
                <a:solidFill>
                  <a:schemeClr val="bg1"/>
                </a:solidFill>
              </a:rPr>
              <a:t>년 갱신 </a:t>
            </a:r>
            <a:r>
              <a:rPr lang="en-US" altLang="ko-KR" dirty="0">
                <a:solidFill>
                  <a:schemeClr val="bg1"/>
                </a:solidFill>
              </a:rPr>
              <a:t>)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029700" y="3783765"/>
            <a:ext cx="939800" cy="240735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E7B2AF-A6B3-46E5-A6CF-616B06104DEA}"/>
              </a:ext>
            </a:extLst>
          </p:cNvPr>
          <p:cNvSpPr txBox="1"/>
          <p:nvPr/>
        </p:nvSpPr>
        <p:spPr>
          <a:xfrm>
            <a:off x="9017913" y="3744898"/>
            <a:ext cx="971741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50%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페이백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9029700" y="4489681"/>
            <a:ext cx="939800" cy="240735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E7B2AF-A6B3-46E5-A6CF-616B06104DEA}"/>
              </a:ext>
            </a:extLst>
          </p:cNvPr>
          <p:cNvSpPr txBox="1"/>
          <p:nvPr/>
        </p:nvSpPr>
        <p:spPr>
          <a:xfrm>
            <a:off x="9017913" y="4450814"/>
            <a:ext cx="971741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50%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페이백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9FAE2E-A396-4F29-909F-67D889201F50}"/>
              </a:ext>
            </a:extLst>
          </p:cNvPr>
          <p:cNvSpPr txBox="1"/>
          <p:nvPr/>
        </p:nvSpPr>
        <p:spPr>
          <a:xfrm>
            <a:off x="7559991" y="5816237"/>
            <a:ext cx="3692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최대 한도 </a:t>
            </a:r>
            <a:r>
              <a:rPr lang="ko-KR" altLang="en-US" sz="8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기재ㅣ장기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입원 피보험자 가입 불가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(100</a:t>
            </a:r>
            <a:r>
              <a:rPr lang="ko-KR" altLang="en-US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 초과</a:t>
            </a:r>
            <a:r>
              <a:rPr lang="en-US" altLang="ko-KR" sz="8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82434" y="2401490"/>
            <a:ext cx="3069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-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기존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담보와 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누적관리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표적치매약물허가치료비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</a:p>
          <a:p>
            <a:pPr algn="r"/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간병인 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페이백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치매장기요양급여금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700" dirty="0" err="1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복합재가</a:t>
            </a:r>
            <a:r>
              <a:rPr lang="en-US" altLang="ko-KR" sz="700" dirty="0" smtClean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</a:t>
            </a:r>
            <a:endParaRPr lang="ko-KR" altLang="en-US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5810435" y="3023140"/>
            <a:ext cx="685800" cy="230832"/>
            <a:chOff x="7429820" y="2486327"/>
            <a:chExt cx="685800" cy="230832"/>
          </a:xfrm>
        </p:grpSpPr>
        <p:sp>
          <p:nvSpPr>
            <p:cNvPr id="8" name="직사각형 7"/>
            <p:cNvSpPr/>
            <p:nvPr/>
          </p:nvSpPr>
          <p:spPr>
            <a:xfrm>
              <a:off x="7467600" y="2501024"/>
              <a:ext cx="501650" cy="20824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429820" y="2486327"/>
              <a:ext cx="6858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900" smtClean="0">
                  <a:solidFill>
                    <a:schemeClr val="bg1"/>
                  </a:solidFill>
                </a:rPr>
                <a:t>최초 </a:t>
              </a:r>
              <a:r>
                <a:rPr lang="en-US" altLang="ko-KR" sz="900" dirty="0" smtClean="0">
                  <a:solidFill>
                    <a:schemeClr val="bg1"/>
                  </a:solidFill>
                </a:rPr>
                <a:t>1</a:t>
              </a:r>
              <a:r>
                <a:rPr lang="ko-KR" altLang="en-US" sz="900" dirty="0" smtClean="0">
                  <a:solidFill>
                    <a:schemeClr val="bg1"/>
                  </a:solidFill>
                </a:rPr>
                <a:t>회</a:t>
              </a:r>
              <a:endParaRPr lang="ko-KR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300302" y="3386246"/>
            <a:ext cx="479918" cy="230832"/>
            <a:chOff x="7478466" y="2496261"/>
            <a:chExt cx="479918" cy="230832"/>
          </a:xfrm>
        </p:grpSpPr>
        <p:sp>
          <p:nvSpPr>
            <p:cNvPr id="28" name="직사각형 27"/>
            <p:cNvSpPr/>
            <p:nvPr/>
          </p:nvSpPr>
          <p:spPr>
            <a:xfrm>
              <a:off x="7511132" y="2505787"/>
              <a:ext cx="414586" cy="20824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78466" y="2496261"/>
              <a:ext cx="47991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>
                  <a:solidFill>
                    <a:schemeClr val="bg1"/>
                  </a:solidFill>
                </a:rPr>
                <a:t>월</a:t>
              </a:r>
              <a:r>
                <a:rPr lang="ko-KR" altLang="en-US" sz="900" dirty="0" smtClean="0">
                  <a:solidFill>
                    <a:schemeClr val="bg1"/>
                  </a:solidFill>
                </a:rPr>
                <a:t> </a:t>
              </a:r>
              <a:r>
                <a:rPr lang="en-US" altLang="ko-KR" sz="900" dirty="0" smtClean="0">
                  <a:solidFill>
                    <a:schemeClr val="bg1"/>
                  </a:solidFill>
                </a:rPr>
                <a:t>1</a:t>
              </a:r>
              <a:r>
                <a:rPr lang="ko-KR" altLang="en-US" sz="900" dirty="0" smtClean="0">
                  <a:solidFill>
                    <a:schemeClr val="bg1"/>
                  </a:solidFill>
                </a:rPr>
                <a:t>회</a:t>
              </a:r>
              <a:endParaRPr lang="ko-KR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5709503" y="3762926"/>
            <a:ext cx="479918" cy="230832"/>
            <a:chOff x="7478466" y="2496261"/>
            <a:chExt cx="479918" cy="230832"/>
          </a:xfrm>
        </p:grpSpPr>
        <p:sp>
          <p:nvSpPr>
            <p:cNvPr id="31" name="직사각형 30"/>
            <p:cNvSpPr/>
            <p:nvPr/>
          </p:nvSpPr>
          <p:spPr>
            <a:xfrm>
              <a:off x="7511132" y="2505787"/>
              <a:ext cx="414586" cy="20824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478466" y="2496261"/>
              <a:ext cx="47991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smtClean="0">
                  <a:solidFill>
                    <a:schemeClr val="bg1"/>
                  </a:solidFill>
                </a:rPr>
                <a:t>연 </a:t>
              </a:r>
              <a:r>
                <a:rPr lang="en-US" altLang="ko-KR" sz="900" dirty="0" smtClean="0">
                  <a:solidFill>
                    <a:schemeClr val="bg1"/>
                  </a:solidFill>
                </a:rPr>
                <a:t>1</a:t>
              </a:r>
              <a:r>
                <a:rPr lang="ko-KR" altLang="en-US" sz="900" dirty="0" smtClean="0">
                  <a:solidFill>
                    <a:schemeClr val="bg1"/>
                  </a:solidFill>
                </a:rPr>
                <a:t>회</a:t>
              </a:r>
              <a:endParaRPr lang="ko-KR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5709503" y="4115351"/>
            <a:ext cx="479918" cy="230832"/>
            <a:chOff x="7478466" y="2496261"/>
            <a:chExt cx="479918" cy="230832"/>
          </a:xfrm>
        </p:grpSpPr>
        <p:sp>
          <p:nvSpPr>
            <p:cNvPr id="34" name="직사각형 33"/>
            <p:cNvSpPr/>
            <p:nvPr/>
          </p:nvSpPr>
          <p:spPr>
            <a:xfrm>
              <a:off x="7511132" y="2505787"/>
              <a:ext cx="414586" cy="20824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478466" y="2496261"/>
              <a:ext cx="47991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smtClean="0">
                  <a:solidFill>
                    <a:schemeClr val="bg1"/>
                  </a:solidFill>
                </a:rPr>
                <a:t>연 </a:t>
              </a:r>
              <a:r>
                <a:rPr lang="en-US" altLang="ko-KR" sz="900" dirty="0" smtClean="0">
                  <a:solidFill>
                    <a:schemeClr val="bg1"/>
                  </a:solidFill>
                </a:rPr>
                <a:t>1</a:t>
              </a:r>
              <a:r>
                <a:rPr lang="ko-KR" altLang="en-US" sz="900" dirty="0" smtClean="0">
                  <a:solidFill>
                    <a:schemeClr val="bg1"/>
                  </a:solidFill>
                </a:rPr>
                <a:t>회</a:t>
              </a:r>
              <a:endParaRPr lang="ko-KR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5659112" y="4462680"/>
            <a:ext cx="580701" cy="369332"/>
            <a:chOff x="7478466" y="2496261"/>
            <a:chExt cx="479918" cy="369332"/>
          </a:xfrm>
        </p:grpSpPr>
        <p:sp>
          <p:nvSpPr>
            <p:cNvPr id="37" name="직사각형 36"/>
            <p:cNvSpPr/>
            <p:nvPr/>
          </p:nvSpPr>
          <p:spPr>
            <a:xfrm>
              <a:off x="7511132" y="2505787"/>
              <a:ext cx="414586" cy="20824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478466" y="2496261"/>
              <a:ext cx="479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smtClean="0">
                  <a:solidFill>
                    <a:schemeClr val="bg1"/>
                  </a:solidFill>
                </a:rPr>
                <a:t>연 </a:t>
              </a:r>
              <a:r>
                <a:rPr lang="en-US" altLang="ko-KR" sz="900" dirty="0" smtClean="0">
                  <a:solidFill>
                    <a:schemeClr val="bg1"/>
                  </a:solidFill>
                </a:rPr>
                <a:t>12</a:t>
              </a:r>
              <a:r>
                <a:rPr lang="ko-KR" altLang="en-US" sz="900" dirty="0" smtClean="0">
                  <a:solidFill>
                    <a:schemeClr val="bg1"/>
                  </a:solidFill>
                </a:rPr>
                <a:t>회</a:t>
              </a:r>
              <a:endParaRPr lang="ko-KR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6156755" y="4819336"/>
            <a:ext cx="479918" cy="230832"/>
            <a:chOff x="7478466" y="2496261"/>
            <a:chExt cx="479918" cy="230832"/>
          </a:xfrm>
        </p:grpSpPr>
        <p:sp>
          <p:nvSpPr>
            <p:cNvPr id="40" name="직사각형 39"/>
            <p:cNvSpPr/>
            <p:nvPr/>
          </p:nvSpPr>
          <p:spPr>
            <a:xfrm>
              <a:off x="7511132" y="2505787"/>
              <a:ext cx="414586" cy="20824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78466" y="2496261"/>
              <a:ext cx="47991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smtClean="0">
                  <a:solidFill>
                    <a:schemeClr val="bg1"/>
                  </a:solidFill>
                </a:rPr>
                <a:t>연 </a:t>
              </a:r>
              <a:r>
                <a:rPr lang="en-US" altLang="ko-KR" sz="900" dirty="0" smtClean="0">
                  <a:solidFill>
                    <a:schemeClr val="bg1"/>
                  </a:solidFill>
                </a:rPr>
                <a:t>1</a:t>
              </a:r>
              <a:r>
                <a:rPr lang="ko-KR" altLang="en-US" sz="900" dirty="0" smtClean="0">
                  <a:solidFill>
                    <a:schemeClr val="bg1"/>
                  </a:solidFill>
                </a:rPr>
                <a:t>회</a:t>
              </a:r>
              <a:endParaRPr lang="ko-KR" altLang="en-US" sz="9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9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>
                <a:solidFill>
                  <a:srgbClr val="EF2065"/>
                </a:solidFill>
              </a:rPr>
              <a:t>&lt; </a:t>
            </a:r>
            <a:r>
              <a:rPr lang="ko-KR" altLang="en-US" sz="32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3200" dirty="0" err="1" smtClean="0">
                <a:solidFill>
                  <a:srgbClr val="EF2065"/>
                </a:solidFill>
              </a:rPr>
              <a:t>치매간병</a:t>
            </a:r>
            <a:r>
              <a:rPr lang="ko-KR" altLang="en-US" sz="3200" dirty="0" smtClean="0">
                <a:solidFill>
                  <a:srgbClr val="EF2065"/>
                </a:solidFill>
              </a:rPr>
              <a:t> </a:t>
            </a:r>
            <a:r>
              <a:rPr lang="en-US" altLang="ko-KR" sz="3200" dirty="0" smtClean="0">
                <a:solidFill>
                  <a:srgbClr val="EF2065"/>
                </a:solidFill>
              </a:rPr>
              <a:t>&gt;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</a:rPr>
              <a:t>기존 업계 최초 담보들도 당근 탑재</a:t>
            </a:r>
            <a:r>
              <a:rPr lang="en-US" altLang="ko-KR" sz="3200" dirty="0" smtClean="0">
                <a:solidFill>
                  <a:schemeClr val="tx1"/>
                </a:solidFill>
              </a:rPr>
              <a:t>!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59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6840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612723" y="2702182"/>
            <a:ext cx="5333264" cy="3422405"/>
          </a:xfrm>
          <a:prstGeom prst="roundRect">
            <a:avLst>
              <a:gd name="adj" fmla="val 0"/>
            </a:avLst>
          </a:prstGeom>
          <a:solidFill>
            <a:srgbClr val="2E1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모서리가 둥근 직사각형 73"/>
          <p:cNvSpPr/>
          <p:nvPr/>
        </p:nvSpPr>
        <p:spPr>
          <a:xfrm>
            <a:off x="6171606" y="2702182"/>
            <a:ext cx="5333264" cy="3422405"/>
          </a:xfrm>
          <a:prstGeom prst="roundRect">
            <a:avLst>
              <a:gd name="adj" fmla="val 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모서리가 둥근 직사각형 74"/>
          <p:cNvSpPr/>
          <p:nvPr/>
        </p:nvSpPr>
        <p:spPr>
          <a:xfrm>
            <a:off x="896211" y="2936723"/>
            <a:ext cx="4766288" cy="2922511"/>
          </a:xfrm>
          <a:prstGeom prst="roundRect">
            <a:avLst>
              <a:gd name="adj" fmla="val 82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896211" y="2103949"/>
            <a:ext cx="4944548" cy="769442"/>
            <a:chOff x="6194316" y="8534310"/>
            <a:chExt cx="4944548" cy="69949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5DADA0C-5795-4DB3-98AB-273E4F8BDECB}"/>
                </a:ext>
              </a:extLst>
            </p:cNvPr>
            <p:cNvSpPr txBox="1"/>
            <p:nvPr/>
          </p:nvSpPr>
          <p:spPr>
            <a:xfrm>
              <a:off x="6194316" y="8534311"/>
              <a:ext cx="4934364" cy="699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4400" dirty="0" err="1" smtClean="0">
                  <a:ln w="133350">
                    <a:solidFill>
                      <a:srgbClr val="2E1E67"/>
                    </a:solidFill>
                  </a:ln>
                </a:rPr>
                <a:t>표적치매</a:t>
              </a:r>
              <a:r>
                <a:rPr lang="ko-KR" altLang="en-US" sz="4400" dirty="0" smtClean="0">
                  <a:ln w="133350">
                    <a:solidFill>
                      <a:srgbClr val="2E1E67"/>
                    </a:solidFill>
                  </a:ln>
                </a:rPr>
                <a:t> </a:t>
              </a:r>
              <a:r>
                <a:rPr lang="ko-KR" altLang="en-US" sz="4400" dirty="0" err="1" smtClean="0">
                  <a:ln w="133350">
                    <a:solidFill>
                      <a:srgbClr val="2E1E67"/>
                    </a:solidFill>
                  </a:ln>
                </a:rPr>
                <a:t>약물치료비</a:t>
              </a:r>
              <a:endParaRPr lang="en-US" altLang="ko-KR" sz="4400" dirty="0">
                <a:ln w="133350">
                  <a:solidFill>
                    <a:srgbClr val="2E1E67"/>
                  </a:solidFill>
                </a:ln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19930B-C5E0-49CD-8E81-D6A0DE507703}"/>
                </a:ext>
              </a:extLst>
            </p:cNvPr>
            <p:cNvSpPr txBox="1"/>
            <p:nvPr/>
          </p:nvSpPr>
          <p:spPr>
            <a:xfrm>
              <a:off x="6204500" y="8534310"/>
              <a:ext cx="4934364" cy="699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4400" dirty="0" err="1" smtClean="0">
                  <a:solidFill>
                    <a:srgbClr val="FFDDEB"/>
                  </a:solidFill>
                </a:rPr>
                <a:t>표적치매</a:t>
              </a:r>
              <a:r>
                <a:rPr lang="en-US" altLang="ko-KR" sz="4400" dirty="0">
                  <a:solidFill>
                    <a:schemeClr val="bg1"/>
                  </a:solidFill>
                </a:rPr>
                <a:t> </a:t>
              </a:r>
              <a:r>
                <a:rPr lang="ko-KR" altLang="en-US" sz="4400" dirty="0" err="1" smtClean="0">
                  <a:solidFill>
                    <a:schemeClr val="bg1"/>
                  </a:solidFill>
                </a:rPr>
                <a:t>약물치료비</a:t>
              </a:r>
              <a:endParaRPr lang="en-US" altLang="ko-KR" sz="44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그룹 76"/>
          <p:cNvGrpSpPr/>
          <p:nvPr/>
        </p:nvGrpSpPr>
        <p:grpSpPr>
          <a:xfrm>
            <a:off x="6710775" y="2097345"/>
            <a:ext cx="4433190" cy="776044"/>
            <a:chOff x="6449997" y="8528308"/>
            <a:chExt cx="4433190" cy="705494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5DADA0C-5795-4DB3-98AB-273E4F8BDECB}"/>
                </a:ext>
              </a:extLst>
            </p:cNvPr>
            <p:cNvSpPr txBox="1"/>
            <p:nvPr/>
          </p:nvSpPr>
          <p:spPr>
            <a:xfrm>
              <a:off x="6449997" y="8534311"/>
              <a:ext cx="4423006" cy="699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4400" dirty="0" err="1" smtClean="0">
                  <a:ln w="133350">
                    <a:solidFill>
                      <a:srgbClr val="002060"/>
                    </a:solidFill>
                  </a:ln>
                </a:rPr>
                <a:t>치매실종</a:t>
              </a:r>
              <a:r>
                <a:rPr lang="ko-KR" altLang="en-US" sz="4400" dirty="0" smtClean="0">
                  <a:ln w="133350">
                    <a:solidFill>
                      <a:srgbClr val="002060"/>
                    </a:solidFill>
                  </a:ln>
                </a:rPr>
                <a:t> </a:t>
              </a:r>
              <a:r>
                <a:rPr lang="ko-KR" altLang="en-US" sz="4400" dirty="0" err="1" smtClean="0">
                  <a:ln w="133350">
                    <a:solidFill>
                      <a:srgbClr val="002060"/>
                    </a:solidFill>
                  </a:ln>
                </a:rPr>
                <a:t>피해보장</a:t>
              </a:r>
              <a:endParaRPr lang="en-US" altLang="ko-KR" sz="4400" dirty="0">
                <a:ln w="133350"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419930B-C5E0-49CD-8E81-D6A0DE507703}"/>
                </a:ext>
              </a:extLst>
            </p:cNvPr>
            <p:cNvSpPr txBox="1"/>
            <p:nvPr/>
          </p:nvSpPr>
          <p:spPr>
            <a:xfrm>
              <a:off x="6460181" y="8528308"/>
              <a:ext cx="4423006" cy="699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4400" dirty="0" err="1" smtClean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치매실종</a:t>
              </a:r>
              <a:r>
                <a:rPr lang="ko-KR" altLang="en-US" sz="4400" dirty="0" smtClean="0">
                  <a:solidFill>
                    <a:schemeClr val="bg1"/>
                  </a:solidFill>
                </a:rPr>
                <a:t> </a:t>
              </a:r>
              <a:r>
                <a:rPr lang="ko-KR" altLang="en-US" sz="4400" dirty="0" err="1" smtClean="0">
                  <a:solidFill>
                    <a:schemeClr val="bg1"/>
                  </a:solidFill>
                </a:rPr>
                <a:t>피해보장</a:t>
              </a:r>
              <a:endParaRPr lang="en-US" altLang="ko-KR" sz="44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80" name="모서리가 둥근 직사각형 79"/>
          <p:cNvSpPr/>
          <p:nvPr/>
        </p:nvSpPr>
        <p:spPr>
          <a:xfrm>
            <a:off x="6460185" y="2936723"/>
            <a:ext cx="4766288" cy="2922511"/>
          </a:xfrm>
          <a:prstGeom prst="roundRect">
            <a:avLst>
              <a:gd name="adj" fmla="val 82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1040470" y="3240171"/>
            <a:ext cx="442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</a:t>
            </a:r>
            <a:r>
              <a:rPr lang="en-US" altLang="ko-KR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~ 80</a:t>
            </a:r>
            <a:r>
              <a:rPr lang="ko-KR" altLang="en-US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세까지 </a:t>
            </a:r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가입 가능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040470" y="3837632"/>
            <a:ext cx="442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</a:t>
            </a:r>
            <a:r>
              <a:rPr lang="en-US" altLang="ko-KR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CDR 0.5</a:t>
            </a:r>
            <a:r>
              <a:rPr lang="ko-KR" altLang="en-US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점부터 </a:t>
            </a:r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보장 가능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40470" y="4434198"/>
            <a:ext cx="442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</a:t>
            </a:r>
            <a:r>
              <a:rPr lang="ko-KR" altLang="en-US" sz="2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레켐비</a:t>
            </a:r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+</a:t>
            </a:r>
            <a:r>
              <a:rPr lang="ko-KR" altLang="en-US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향후 출시 신약</a:t>
            </a:r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도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84" name="그림 8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34" y="2639644"/>
            <a:ext cx="1254115" cy="125411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4571D987-AAA3-42F1-BA52-338195AD352A}"/>
              </a:ext>
            </a:extLst>
          </p:cNvPr>
          <p:cNvSpPr txBox="1"/>
          <p:nvPr/>
        </p:nvSpPr>
        <p:spPr>
          <a:xfrm>
            <a:off x="538629" y="2780453"/>
            <a:ext cx="556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업계</a:t>
            </a:r>
            <a:endParaRPr lang="en-US" altLang="ko-KR" sz="1600" dirty="0" smtClean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16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최초</a:t>
            </a:r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86" name="그림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913" y="2639644"/>
            <a:ext cx="1254115" cy="1254115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4571D987-AAA3-42F1-BA52-338195AD352A}"/>
              </a:ext>
            </a:extLst>
          </p:cNvPr>
          <p:cNvSpPr txBox="1"/>
          <p:nvPr/>
        </p:nvSpPr>
        <p:spPr>
          <a:xfrm>
            <a:off x="6100108" y="2780453"/>
            <a:ext cx="556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업계</a:t>
            </a:r>
            <a:endParaRPr lang="en-US" altLang="ko-KR" sz="1600" dirty="0" smtClean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16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유일</a:t>
            </a:r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1112768" y="5059811"/>
            <a:ext cx="4309468" cy="674497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C7F216B-923B-289B-F8D3-E2A6FDF5F276}"/>
              </a:ext>
            </a:extLst>
          </p:cNvPr>
          <p:cNvSpPr txBox="1"/>
          <p:nvPr/>
        </p:nvSpPr>
        <p:spPr>
          <a:xfrm>
            <a:off x="1156835" y="5167688"/>
            <a:ext cx="422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</a:t>
            </a:r>
            <a:r>
              <a:rPr lang="ko-KR" altLang="en-US" sz="2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년 </a:t>
            </a:r>
            <a:r>
              <a:rPr lang="ko-KR" altLang="en-US" sz="24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또는</a:t>
            </a:r>
            <a:r>
              <a:rPr lang="en-US" altLang="ko-KR" sz="2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5</a:t>
            </a:r>
            <a:r>
              <a:rPr lang="ko-KR" altLang="en-US" sz="2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년</a:t>
            </a:r>
            <a:r>
              <a:rPr lang="en-US" altLang="ko-KR" sz="2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400" dirty="0" err="1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갱신형</a:t>
            </a:r>
            <a:r>
              <a:rPr lang="en-US" altLang="ko-KR" sz="2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4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선택 가능</a:t>
            </a:r>
            <a:endParaRPr lang="ko-KR" altLang="en-US" sz="2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613401" y="3240171"/>
            <a:ext cx="442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배타적 사용권</a:t>
            </a:r>
            <a:r>
              <a:rPr lang="ko-KR" altLang="en-US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6</a:t>
            </a:r>
            <a:r>
              <a:rPr lang="ko-KR" altLang="en-US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개월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613401" y="3837632"/>
            <a:ext cx="442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</a:t>
            </a:r>
            <a:r>
              <a:rPr lang="ko-KR" altLang="en-US" sz="2800" dirty="0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치매환자 실종 신고</a:t>
            </a:r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보장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613401" y="4434198"/>
            <a:ext cx="442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백 원 이하 </a:t>
            </a:r>
            <a:r>
              <a:rPr lang="ko-KR" altLang="en-US" sz="2800" dirty="0" err="1" smtClean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초저렴</a:t>
            </a:r>
            <a:r>
              <a:rPr lang="ko-KR" altLang="en-US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보험료</a:t>
            </a:r>
            <a:r>
              <a:rPr lang="en-US" altLang="ko-KR" sz="2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2" name="직사각형 91"/>
          <p:cNvSpPr/>
          <p:nvPr/>
        </p:nvSpPr>
        <p:spPr>
          <a:xfrm>
            <a:off x="6685699" y="5059811"/>
            <a:ext cx="4309468" cy="67449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C7F216B-923B-289B-F8D3-E2A6FDF5F276}"/>
              </a:ext>
            </a:extLst>
          </p:cNvPr>
          <p:cNvSpPr txBox="1"/>
          <p:nvPr/>
        </p:nvSpPr>
        <p:spPr>
          <a:xfrm>
            <a:off x="6729766" y="5167688"/>
            <a:ext cx="422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실종 신고 시</a:t>
            </a:r>
            <a:r>
              <a:rPr lang="ko-KR" altLang="en-US" sz="2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2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</a:t>
            </a:r>
            <a:r>
              <a:rPr lang="ko-KR" altLang="en-US" sz="240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 </a:t>
            </a:r>
            <a:r>
              <a:rPr lang="ko-KR" altLang="en-US" sz="24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보장</a:t>
            </a:r>
            <a:r>
              <a:rPr lang="en-US" altLang="ko-KR" sz="24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4" name="오각형 93"/>
          <p:cNvSpPr/>
          <p:nvPr/>
        </p:nvSpPr>
        <p:spPr>
          <a:xfrm rot="9791043">
            <a:off x="5424885" y="1630710"/>
            <a:ext cx="1578759" cy="472850"/>
          </a:xfrm>
          <a:prstGeom prst="homePlate">
            <a:avLst/>
          </a:prstGeom>
          <a:solidFill>
            <a:srgbClr val="FFFF00"/>
          </a:solidFill>
          <a:ln w="38100">
            <a:solidFill>
              <a:srgbClr val="2E1E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95" name="TextBox 94"/>
          <p:cNvSpPr txBox="1"/>
          <p:nvPr/>
        </p:nvSpPr>
        <p:spPr>
          <a:xfrm rot="20567796">
            <a:off x="5434376" y="1629322"/>
            <a:ext cx="1680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rgbClr val="2E1E67"/>
                </a:solidFill>
              </a:rPr>
              <a:t>연령 확대</a:t>
            </a:r>
            <a:endParaRPr lang="ko-KR" altLang="en-US" sz="2400" dirty="0">
              <a:solidFill>
                <a:srgbClr val="2E1E67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 rot="20502953">
            <a:off x="5201969" y="1475599"/>
            <a:ext cx="13555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 smtClean="0">
                <a:solidFill>
                  <a:srgbClr val="2E1E67"/>
                </a:solidFill>
              </a:rPr>
              <a:t>신상품만</a:t>
            </a:r>
            <a:r>
              <a:rPr lang="en-US" altLang="ko-KR" sz="1200" dirty="0" smtClean="0">
                <a:solidFill>
                  <a:srgbClr val="2E1E67"/>
                </a:solidFill>
              </a:rPr>
              <a:t>!</a:t>
            </a:r>
            <a:endParaRPr lang="ko-KR" altLang="en-US" sz="1200" dirty="0">
              <a:solidFill>
                <a:srgbClr val="2E1E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5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111E5-0FF3-AA87-A331-12AE2C964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C62607-EC87-EA9C-FC9D-5FA07318F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월부터 변경되는 </a:t>
            </a:r>
            <a:r>
              <a:rPr lang="ko-KR" altLang="en-US" dirty="0" smtClean="0">
                <a:solidFill>
                  <a:srgbClr val="0070C0"/>
                </a:solidFill>
              </a:rPr>
              <a:t>상품</a:t>
            </a:r>
            <a:r>
              <a:rPr lang="en-US" altLang="ko-KR" dirty="0" smtClean="0"/>
              <a:t> </a:t>
            </a:r>
            <a:r>
              <a:rPr lang="ko-KR" altLang="en-US" dirty="0"/>
              <a:t>내용 정리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5683BB1-0A49-1DAE-8545-A8DE83EF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39690B-7EF5-9F2A-62EB-EC118E8E992E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/>
          </p:nvPr>
        </p:nvGraphicFramePr>
        <p:xfrm>
          <a:off x="463066" y="3736975"/>
          <a:ext cx="11201399" cy="20907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66725">
                  <a:extLst>
                    <a:ext uri="{9D8B030D-6E8A-4147-A177-3AD203B41FA5}">
                      <a16:colId xmlns:a16="http://schemas.microsoft.com/office/drawing/2014/main" val="271665567"/>
                    </a:ext>
                  </a:extLst>
                </a:gridCol>
                <a:gridCol w="3489809">
                  <a:extLst>
                    <a:ext uri="{9D8B030D-6E8A-4147-A177-3AD203B41FA5}">
                      <a16:colId xmlns:a16="http://schemas.microsoft.com/office/drawing/2014/main" val="4220968200"/>
                    </a:ext>
                  </a:extLst>
                </a:gridCol>
                <a:gridCol w="1978275">
                  <a:extLst>
                    <a:ext uri="{9D8B030D-6E8A-4147-A177-3AD203B41FA5}">
                      <a16:colId xmlns:a16="http://schemas.microsoft.com/office/drawing/2014/main" val="3429671904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44798147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3599325005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693644643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804493358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2984099954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2834420333"/>
                    </a:ext>
                  </a:extLst>
                </a:gridCol>
              </a:tblGrid>
              <a:tr h="20907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Ⅱ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감액없음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[</a:t>
                      </a: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유사암</a:t>
                      </a: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유사암제외</a:t>
                      </a: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]</a:t>
                      </a:r>
                    </a:p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암수술비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580198"/>
                  </a:ext>
                </a:extLst>
              </a:tr>
              <a:tr h="2090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항암방사선치료비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0250317"/>
                  </a:ext>
                </a:extLst>
              </a:tr>
              <a:tr h="2090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항암약물치료비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3291811"/>
                  </a:ext>
                </a:extLst>
              </a:tr>
              <a:tr h="2090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항암호르몬약물치료비</a:t>
                      </a:r>
                      <a:endParaRPr kumimoji="0" lang="ko-KR" altLang="en-US" sz="12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E4007F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04830"/>
                  </a:ext>
                </a:extLst>
              </a:tr>
              <a:tr h="2090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암중환자실치료비</a:t>
                      </a:r>
                      <a:r>
                        <a:rPr kumimoji="0" lang="ko-KR" altLang="en-US" sz="1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</a:t>
                      </a:r>
                      <a:r>
                        <a:rPr kumimoji="0" lang="en-US" altLang="ko-KR" sz="1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종합병원</a:t>
                      </a:r>
                      <a:r>
                        <a:rPr kumimoji="0" lang="en-US" altLang="ko-KR" sz="1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endParaRPr kumimoji="0" lang="ko-KR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0537116"/>
                  </a:ext>
                </a:extLst>
              </a:tr>
              <a:tr h="209077"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상급종합병원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국립암센터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원자력병원포함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kumimoji="0" lang="ko-KR" altLang="en-US" sz="1400" b="1" i="0" u="none" strike="noStrike" kern="0" cap="none" spc="-4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암주주요치료비</a:t>
                      </a:r>
                      <a:r>
                        <a:rPr kumimoji="0" lang="en-US" altLang="ko-KR" sz="1400" b="1" i="0" u="none" strike="noStrike" kern="0" cap="none" spc="-4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Ⅱ</a:t>
                      </a:r>
                      <a:r>
                        <a:rPr kumimoji="0" lang="en-US" altLang="ko-KR" sz="1200" b="0" i="0" u="none" strike="noStrike" kern="0" cap="none" spc="-4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-4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감액없음</a:t>
                      </a:r>
                      <a:r>
                        <a:rPr kumimoji="0" lang="en-US" altLang="ko-KR" sz="1200" b="0" i="0" u="none" strike="noStrike" kern="0" cap="none" spc="-4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kumimoji="0" lang="en-US" altLang="ko-KR" sz="1400" b="0" i="0" u="none" strike="noStrike" kern="0" cap="none" spc="-4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[</a:t>
                      </a:r>
                      <a:r>
                        <a:rPr kumimoji="0" lang="ko-KR" altLang="en-US" sz="1400" b="0" i="0" u="none" strike="noStrike" kern="0" cap="none" spc="-4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유사암</a:t>
                      </a:r>
                      <a:r>
                        <a:rPr kumimoji="0" lang="en-US" altLang="ko-KR" sz="1400" b="0" i="0" u="none" strike="noStrike" kern="0" cap="none" spc="-4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0" cap="none" spc="-4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유사암제외</a:t>
                      </a:r>
                      <a:r>
                        <a:rPr kumimoji="0" lang="en-US" altLang="ko-KR" sz="1400" b="0" i="0" u="none" strike="noStrike" kern="0" cap="none" spc="-4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]</a:t>
                      </a:r>
                    </a:p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1" i="0" u="none" strike="noStrike" kern="0" cap="none" spc="-4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암수술비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907322"/>
                  </a:ext>
                </a:extLst>
              </a:tr>
              <a:tr h="209077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항암방사선치료비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9166120"/>
                  </a:ext>
                </a:extLst>
              </a:tr>
              <a:tr h="2090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항암약물치료비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2872239"/>
                  </a:ext>
                </a:extLst>
              </a:tr>
              <a:tr h="209077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항암호르몬약물치료비</a:t>
                      </a:r>
                      <a:endParaRPr kumimoji="0" lang="ko-KR" altLang="en-US" sz="12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E4007F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154070"/>
                  </a:ext>
                </a:extLst>
              </a:tr>
              <a:tr h="209077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암중환자실치료비</a:t>
                      </a:r>
                      <a:r>
                        <a:rPr kumimoji="0" lang="ko-KR" altLang="en-US" sz="1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</a:t>
                      </a:r>
                      <a:r>
                        <a:rPr kumimoji="0" lang="en-US" altLang="ko-KR" sz="1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종합병원</a:t>
                      </a:r>
                      <a:r>
                        <a:rPr kumimoji="0" lang="en-US" altLang="ko-KR" sz="1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endParaRPr kumimoji="0" lang="ko-KR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862605"/>
                  </a:ext>
                </a:extLst>
              </a:tr>
            </a:tbl>
          </a:graphicData>
        </a:graphic>
      </p:graphicFrame>
      <p:sp>
        <p:nvSpPr>
          <p:cNvPr id="18" name="직사각형 17"/>
          <p:cNvSpPr/>
          <p:nvPr/>
        </p:nvSpPr>
        <p:spPr>
          <a:xfrm>
            <a:off x="2257425" y="4289425"/>
            <a:ext cx="1119554" cy="16045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만기보장</a:t>
            </a:r>
            <a:endParaRPr lang="ko-KR" altLang="en-US" sz="10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038225" y="4289425"/>
            <a:ext cx="1119554" cy="16045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치료별</a:t>
            </a:r>
            <a:r>
              <a:rPr lang="ko-KR" altLang="en-US" sz="1050" dirty="0" smtClean="0">
                <a:solidFill>
                  <a:schemeClr val="bg1"/>
                </a:solidFill>
                <a:latin typeface="+mj-ea"/>
                <a:ea typeface="+mj-ea"/>
              </a:rPr>
              <a:t> 보장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2257425" y="5443416"/>
            <a:ext cx="1119554" cy="16045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만기보장</a:t>
            </a:r>
            <a:endParaRPr lang="ko-KR" altLang="en-US" sz="10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038225" y="5443416"/>
            <a:ext cx="1119554" cy="16045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치료별</a:t>
            </a:r>
            <a:r>
              <a:rPr lang="ko-KR" altLang="en-US" sz="1050" dirty="0" smtClean="0">
                <a:solidFill>
                  <a:schemeClr val="bg1"/>
                </a:solidFill>
                <a:latin typeface="+mj-ea"/>
                <a:ea typeface="+mj-ea"/>
              </a:rPr>
              <a:t> 보장</a:t>
            </a:r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934339"/>
              </p:ext>
            </p:extLst>
          </p:nvPr>
        </p:nvGraphicFramePr>
        <p:xfrm>
          <a:off x="463066" y="1543050"/>
          <a:ext cx="11201398" cy="219927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66725">
                  <a:extLst>
                    <a:ext uri="{9D8B030D-6E8A-4147-A177-3AD203B41FA5}">
                      <a16:colId xmlns:a16="http://schemas.microsoft.com/office/drawing/2014/main" val="271665567"/>
                    </a:ext>
                  </a:extLst>
                </a:gridCol>
                <a:gridCol w="5468083">
                  <a:extLst>
                    <a:ext uri="{9D8B030D-6E8A-4147-A177-3AD203B41FA5}">
                      <a16:colId xmlns:a16="http://schemas.microsoft.com/office/drawing/2014/main" val="4220968200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44798147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3599325005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693644643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804493358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2984099954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2834420333"/>
                    </a:ext>
                  </a:extLst>
                </a:gridCol>
              </a:tblGrid>
              <a:tr h="275843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담보명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건강체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유병자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모두암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뉴키즈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608796"/>
                  </a:ext>
                </a:extLst>
              </a:tr>
              <a:tr h="275843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오건강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더건강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3.N.5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3.2.5</a:t>
                      </a:r>
                      <a:r>
                        <a:rPr lang="en-US" altLang="ko-KR" sz="14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4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암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565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36945"/>
                  </a:ext>
                </a:extLst>
              </a:tr>
              <a:tr h="31476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Ⅱ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유사암제외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)(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진단후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10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endParaRPr kumimoji="0" lang="ko-KR" altLang="en-US" sz="12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580198"/>
                  </a:ext>
                </a:extLst>
              </a:tr>
              <a:tr h="314766"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Ⅱ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유사암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)(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진단후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10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endParaRPr kumimoji="0" lang="ko-KR" altLang="en-US" sz="12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907322"/>
                  </a:ext>
                </a:extLst>
              </a:tr>
              <a:tr h="50902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endParaRPr lang="en-US" altLang="ko-KR" sz="1400" b="1" i="0" u="none" strike="noStrike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상급종합병원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국립암센터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원자력병원포함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Ⅱ</a:t>
                      </a:r>
                    </a:p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유사암제외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)(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진단후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10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endParaRPr kumimoji="0" lang="ko-KR" altLang="en-US" sz="12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9166120"/>
                  </a:ext>
                </a:extLst>
              </a:tr>
              <a:tr h="50902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endParaRPr lang="en-US" altLang="ko-KR" sz="1400" b="1" i="0" u="none" strike="noStrike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상급종합병원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국립암센터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원자력병원포함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Ⅱ</a:t>
                      </a:r>
                    </a:p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유사암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)(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진단후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10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endParaRPr kumimoji="0" lang="ko-KR" altLang="en-US" sz="12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154070"/>
                  </a:ext>
                </a:extLst>
              </a:tr>
            </a:tbl>
          </a:graphicData>
        </a:graphic>
      </p:graphicFrame>
      <p:sp>
        <p:nvSpPr>
          <p:cNvPr id="23" name="직사각형 22"/>
          <p:cNvSpPr/>
          <p:nvPr/>
        </p:nvSpPr>
        <p:spPr>
          <a:xfrm>
            <a:off x="5152297" y="2152197"/>
            <a:ext cx="1119554" cy="18050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rgbClr val="FFFF00"/>
                </a:solidFill>
                <a:latin typeface="+mj-ea"/>
                <a:ea typeface="+mj-ea"/>
              </a:rPr>
              <a:t>항암호르몬</a:t>
            </a:r>
            <a:r>
              <a:rPr lang="ko-KR" altLang="en-US" sz="1050" dirty="0" smtClean="0">
                <a:solidFill>
                  <a:srgbClr val="FFFF00"/>
                </a:solidFill>
                <a:latin typeface="+mj-ea"/>
                <a:ea typeface="+mj-ea"/>
              </a:rPr>
              <a:t> 제외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5152297" y="2475141"/>
            <a:ext cx="1119554" cy="16045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rgbClr val="FFFF00"/>
                </a:solidFill>
                <a:latin typeface="+mj-ea"/>
                <a:ea typeface="+mj-ea"/>
              </a:rPr>
              <a:t>항암호르몬</a:t>
            </a:r>
            <a:r>
              <a:rPr lang="ko-KR" altLang="en-US" sz="1050" dirty="0" smtClean="0">
                <a:solidFill>
                  <a:srgbClr val="FFFF00"/>
                </a:solidFill>
                <a:latin typeface="+mj-ea"/>
                <a:ea typeface="+mj-ea"/>
              </a:rPr>
              <a:t> 제외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152297" y="2790825"/>
            <a:ext cx="1119554" cy="16045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rgbClr val="FFFF00"/>
                </a:solidFill>
                <a:latin typeface="+mj-ea"/>
                <a:ea typeface="+mj-ea"/>
              </a:rPr>
              <a:t>항암호르몬</a:t>
            </a:r>
            <a:r>
              <a:rPr lang="ko-KR" altLang="en-US" sz="1050" dirty="0" smtClean="0">
                <a:solidFill>
                  <a:srgbClr val="FFFF00"/>
                </a:solidFill>
                <a:latin typeface="+mj-ea"/>
                <a:ea typeface="+mj-ea"/>
              </a:rPr>
              <a:t> 제외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5152297" y="3305175"/>
            <a:ext cx="1119554" cy="16045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smtClean="0">
                <a:solidFill>
                  <a:srgbClr val="FFFF00"/>
                </a:solidFill>
                <a:latin typeface="+mj-ea"/>
                <a:ea typeface="+mj-ea"/>
              </a:rPr>
              <a:t>항암호르몬</a:t>
            </a:r>
            <a:r>
              <a:rPr lang="ko-KR" altLang="en-US" sz="1050" dirty="0" smtClean="0">
                <a:solidFill>
                  <a:srgbClr val="FFFF00"/>
                </a:solidFill>
                <a:latin typeface="+mj-ea"/>
                <a:ea typeface="+mj-ea"/>
              </a:rPr>
              <a:t> 제외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5152297" y="5884741"/>
            <a:ext cx="1119554" cy="160459"/>
          </a:xfrm>
          <a:prstGeom prst="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만기보장</a:t>
            </a:r>
            <a:endParaRPr lang="ko-KR" altLang="en-US" sz="10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072103"/>
              </p:ext>
            </p:extLst>
          </p:nvPr>
        </p:nvGraphicFramePr>
        <p:xfrm>
          <a:off x="463066" y="5816600"/>
          <a:ext cx="11201398" cy="6295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66725">
                  <a:extLst>
                    <a:ext uri="{9D8B030D-6E8A-4147-A177-3AD203B41FA5}">
                      <a16:colId xmlns:a16="http://schemas.microsoft.com/office/drawing/2014/main" val="526866203"/>
                    </a:ext>
                  </a:extLst>
                </a:gridCol>
                <a:gridCol w="5468083">
                  <a:extLst>
                    <a:ext uri="{9D8B030D-6E8A-4147-A177-3AD203B41FA5}">
                      <a16:colId xmlns:a16="http://schemas.microsoft.com/office/drawing/2014/main" val="834173339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2984627341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883053860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932593391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203628556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315081330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248512508"/>
                    </a:ext>
                  </a:extLst>
                </a:gridCol>
              </a:tblGrid>
              <a:tr h="31476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7</a:t>
                      </a:r>
                      <a:endParaRPr lang="en-US" altLang="ko-KR" sz="1400" b="1" i="0" u="none" strike="noStrike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비급여 암주요치료비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전액본인부담포함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기탑재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기탑재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기탑재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9169538"/>
                  </a:ext>
                </a:extLst>
              </a:tr>
              <a:tr h="31476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8</a:t>
                      </a:r>
                      <a:endParaRPr lang="en-US" altLang="ko-KR" sz="1400" b="1" i="0" u="none" strike="noStrike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암진단비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유사암제외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(5</a:t>
                      </a: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회지급형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E4007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endParaRPr kumimoji="0" lang="ko-KR" altLang="en-US" sz="12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E4007F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기탑재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기탑재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기탑재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144125"/>
                  </a:ext>
                </a:extLst>
              </a:tr>
            </a:tbl>
          </a:graphicData>
        </a:graphic>
      </p:graphicFrame>
      <p:grpSp>
        <p:nvGrpSpPr>
          <p:cNvPr id="29" name="그룹 28"/>
          <p:cNvGrpSpPr/>
          <p:nvPr/>
        </p:nvGrpSpPr>
        <p:grpSpPr>
          <a:xfrm>
            <a:off x="567174" y="1495426"/>
            <a:ext cx="1066800" cy="484902"/>
            <a:chOff x="567174" y="1495426"/>
            <a:chExt cx="1066800" cy="484902"/>
          </a:xfrm>
        </p:grpSpPr>
        <p:sp>
          <p:nvSpPr>
            <p:cNvPr id="30" name="오각형 29"/>
            <p:cNvSpPr/>
            <p:nvPr/>
          </p:nvSpPr>
          <p:spPr>
            <a:xfrm rot="5400000">
              <a:off x="858123" y="1218328"/>
              <a:ext cx="484902" cy="1039097"/>
            </a:xfrm>
            <a:prstGeom prst="homePlate">
              <a:avLst>
                <a:gd name="adj" fmla="val 26428"/>
              </a:avLst>
            </a:prstGeom>
            <a:solidFill>
              <a:srgbClr val="E4007F"/>
            </a:solidFill>
            <a:ln>
              <a:solidFill>
                <a:srgbClr val="E400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174" y="1639766"/>
              <a:ext cx="1066800" cy="152400"/>
            </a:xfrm>
            <a:prstGeom prst="rect">
              <a:avLst/>
            </a:prstGeom>
            <a:noFill/>
          </p:spPr>
          <p:txBody>
            <a:bodyPr vert="horz" wrap="square" lIns="0" tIns="12700" rIns="0" bIns="0" rtlCol="0" anchor="ctr">
              <a:noAutofit/>
            </a:bodyPr>
            <a:lstStyle/>
            <a:p>
              <a:pPr marL="12700" marR="5080" algn="ctr">
                <a:lnSpc>
                  <a:spcPct val="100000"/>
                </a:lnSpc>
                <a:spcBef>
                  <a:spcPts val="100"/>
                </a:spcBef>
              </a:pPr>
              <a:r>
                <a:rPr lang="ko-KR" altLang="en-US" b="0" dirty="0" err="1" smtClean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  <a:cs typeface="공체 Medium"/>
                </a:rPr>
                <a:t>신담보</a:t>
              </a:r>
              <a:endParaRPr lang="ko-KR" altLang="en-US" b="0" dirty="0" smtClean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485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하트 3"/>
          <p:cNvSpPr/>
          <p:nvPr/>
        </p:nvSpPr>
        <p:spPr>
          <a:xfrm>
            <a:off x="1155866" y="2997744"/>
            <a:ext cx="3995360" cy="3001773"/>
          </a:xfrm>
          <a:prstGeom prst="heart">
            <a:avLst/>
          </a:prstGeom>
          <a:solidFill>
            <a:srgbClr val="F8D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760" y="1974147"/>
            <a:ext cx="4258277" cy="4258277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60</a:t>
            </a:fld>
            <a:endParaRPr lang="ko-KR" altLang="en-US"/>
          </a:p>
        </p:txBody>
      </p:sp>
      <p:sp>
        <p:nvSpPr>
          <p:cNvPr id="79" name="모서리가 둥근 직사각형 78"/>
          <p:cNvSpPr/>
          <p:nvPr/>
        </p:nvSpPr>
        <p:spPr>
          <a:xfrm>
            <a:off x="884173" y="1551489"/>
            <a:ext cx="4614863" cy="8679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1641788" y="1637268"/>
            <a:ext cx="3108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ko-KR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TextBox 80"/>
          <p:cNvSpPr txBox="1"/>
          <p:nvPr/>
        </p:nvSpPr>
        <p:spPr>
          <a:xfrm flipH="1">
            <a:off x="854805" y="1229836"/>
            <a:ext cx="467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흥국화재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2025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 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월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영업 방향</a:t>
            </a:r>
          </a:p>
        </p:txBody>
      </p:sp>
      <p:sp>
        <p:nvSpPr>
          <p:cNvPr id="54" name="모서리가 둥근 직사각형 30">
            <a:extLst>
              <a:ext uri="{FF2B5EF4-FFF2-40B4-BE49-F238E27FC236}">
                <a16:creationId xmlns:a16="http://schemas.microsoft.com/office/drawing/2014/main" id="{F7617807-C047-427A-927A-72499A4046EC}"/>
              </a:ext>
            </a:extLst>
          </p:cNvPr>
          <p:cNvSpPr/>
          <p:nvPr/>
        </p:nvSpPr>
        <p:spPr>
          <a:xfrm>
            <a:off x="5903118" y="1551489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31">
            <a:extLst>
              <a:ext uri="{FF2B5EF4-FFF2-40B4-BE49-F238E27FC236}">
                <a16:creationId xmlns:a16="http://schemas.microsoft.com/office/drawing/2014/main" id="{1A475204-7A73-460D-B95D-AE6283A1054F}"/>
              </a:ext>
            </a:extLst>
          </p:cNvPr>
          <p:cNvSpPr/>
          <p:nvPr/>
        </p:nvSpPr>
        <p:spPr>
          <a:xfrm>
            <a:off x="5903118" y="2603200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모서리가 둥근 직사각형 33">
            <a:extLst>
              <a:ext uri="{FF2B5EF4-FFF2-40B4-BE49-F238E27FC236}">
                <a16:creationId xmlns:a16="http://schemas.microsoft.com/office/drawing/2014/main" id="{FE59E9B6-58EB-4BC7-A425-1CCA918FA48E}"/>
              </a:ext>
            </a:extLst>
          </p:cNvPr>
          <p:cNvSpPr/>
          <p:nvPr/>
        </p:nvSpPr>
        <p:spPr>
          <a:xfrm>
            <a:off x="5903118" y="3630711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모서리가 둥근 직사각형 34">
            <a:extLst>
              <a:ext uri="{FF2B5EF4-FFF2-40B4-BE49-F238E27FC236}">
                <a16:creationId xmlns:a16="http://schemas.microsoft.com/office/drawing/2014/main" id="{2D613A85-E66E-4B3A-BD9C-1DC5AF692FAE}"/>
              </a:ext>
            </a:extLst>
          </p:cNvPr>
          <p:cNvSpPr/>
          <p:nvPr/>
        </p:nvSpPr>
        <p:spPr>
          <a:xfrm>
            <a:off x="5903118" y="4658222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43C9335-F2A2-41BF-BF99-5E4649B49BF1}"/>
              </a:ext>
            </a:extLst>
          </p:cNvPr>
          <p:cNvSpPr txBox="1"/>
          <p:nvPr/>
        </p:nvSpPr>
        <p:spPr>
          <a:xfrm>
            <a:off x="6756032" y="1852746"/>
            <a:ext cx="478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rgbClr val="EF2065"/>
                </a:solidFill>
              </a:rPr>
              <a:t>비급여 </a:t>
            </a:r>
            <a:r>
              <a:rPr lang="en-US" altLang="ko-KR" sz="2800" dirty="0" smtClean="0">
                <a:solidFill>
                  <a:srgbClr val="EF2065"/>
                </a:solidFill>
              </a:rPr>
              <a:t>10</a:t>
            </a:r>
            <a:r>
              <a:rPr lang="ko-KR" altLang="en-US" sz="2800" dirty="0" smtClean="0">
                <a:solidFill>
                  <a:srgbClr val="EF2065"/>
                </a:solidFill>
              </a:rPr>
              <a:t>억 통장 </a:t>
            </a:r>
            <a:r>
              <a:rPr lang="en-US" altLang="ko-KR" sz="2800" dirty="0" smtClean="0"/>
              <a:t>+</a:t>
            </a:r>
            <a:r>
              <a:rPr lang="en-US" altLang="ko-KR" sz="2800" dirty="0" smtClean="0">
                <a:solidFill>
                  <a:srgbClr val="EF2065"/>
                </a:solidFill>
              </a:rPr>
              <a:t> </a:t>
            </a:r>
            <a:r>
              <a:rPr lang="ko-KR" altLang="en-US" sz="2800" dirty="0" err="1" smtClean="0">
                <a:solidFill>
                  <a:srgbClr val="EF2065"/>
                </a:solidFill>
              </a:rPr>
              <a:t>암주치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259D81EE-394B-4AE7-9CB3-B9367EA0B0A7}"/>
              </a:ext>
            </a:extLst>
          </p:cNvPr>
          <p:cNvSpPr/>
          <p:nvPr/>
        </p:nvSpPr>
        <p:spPr>
          <a:xfrm>
            <a:off x="6000750" y="1630037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175BFF0-9803-41B5-809A-5FFD70AE0788}"/>
              </a:ext>
            </a:extLst>
          </p:cNvPr>
          <p:cNvSpPr txBox="1"/>
          <p:nvPr/>
        </p:nvSpPr>
        <p:spPr>
          <a:xfrm>
            <a:off x="6161607" y="1687646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1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41D50E76-623B-4DB4-97F0-B1813AEC3641}"/>
              </a:ext>
            </a:extLst>
          </p:cNvPr>
          <p:cNvSpPr/>
          <p:nvPr/>
        </p:nvSpPr>
        <p:spPr>
          <a:xfrm>
            <a:off x="6000750" y="2678670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B3D0659-724E-47D1-8903-1181BFEB64ED}"/>
              </a:ext>
            </a:extLst>
          </p:cNvPr>
          <p:cNvSpPr txBox="1"/>
          <p:nvPr/>
        </p:nvSpPr>
        <p:spPr>
          <a:xfrm>
            <a:off x="6115120" y="2736279"/>
            <a:ext cx="473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2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36EA4845-A84B-470E-8796-449AF0740BA4}"/>
              </a:ext>
            </a:extLst>
          </p:cNvPr>
          <p:cNvSpPr/>
          <p:nvPr/>
        </p:nvSpPr>
        <p:spPr>
          <a:xfrm>
            <a:off x="6000750" y="3707659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C9B21F0-27F6-4C9F-8079-4BB1269ED075}"/>
              </a:ext>
            </a:extLst>
          </p:cNvPr>
          <p:cNvSpPr txBox="1"/>
          <p:nvPr/>
        </p:nvSpPr>
        <p:spPr>
          <a:xfrm>
            <a:off x="6113517" y="3765268"/>
            <a:ext cx="4764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3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id="{EBECFF2C-454A-4901-888C-C0342420B5E7}"/>
              </a:ext>
            </a:extLst>
          </p:cNvPr>
          <p:cNvSpPr/>
          <p:nvPr/>
        </p:nvSpPr>
        <p:spPr>
          <a:xfrm>
            <a:off x="6000750" y="4743852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4468605-F984-497D-B754-89AA0852EDBA}"/>
              </a:ext>
            </a:extLst>
          </p:cNvPr>
          <p:cNvSpPr txBox="1"/>
          <p:nvPr/>
        </p:nvSpPr>
        <p:spPr>
          <a:xfrm>
            <a:off x="6102295" y="4801461"/>
            <a:ext cx="498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4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EA610C2-AB4A-466E-A223-956680644684}"/>
              </a:ext>
            </a:extLst>
          </p:cNvPr>
          <p:cNvSpPr txBox="1"/>
          <p:nvPr/>
        </p:nvSpPr>
        <p:spPr>
          <a:xfrm>
            <a:off x="6764474" y="1630864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비급여 치료 완벽 대비 가능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현장에서 먼저 알아보는 최강 조합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981DA8A-7FD3-43F9-874B-5D8797BE5729}"/>
              </a:ext>
            </a:extLst>
          </p:cNvPr>
          <p:cNvSpPr txBox="1"/>
          <p:nvPr/>
        </p:nvSpPr>
        <p:spPr>
          <a:xfrm>
            <a:off x="6756033" y="2908419"/>
            <a:ext cx="458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322AA98-F30D-414F-8F6A-EFFC6B28B3DC}"/>
              </a:ext>
            </a:extLst>
          </p:cNvPr>
          <p:cNvSpPr txBox="1"/>
          <p:nvPr/>
        </p:nvSpPr>
        <p:spPr>
          <a:xfrm>
            <a:off x="6764474" y="2686537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업계 최강 조건의 어른이 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5.10.10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보험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5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세부터 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50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세까지 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OK!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D5724A9-77AD-470A-8947-6560BE0F1FBB}"/>
              </a:ext>
            </a:extLst>
          </p:cNvPr>
          <p:cNvSpPr txBox="1"/>
          <p:nvPr/>
        </p:nvSpPr>
        <p:spPr>
          <a:xfrm>
            <a:off x="6756032" y="3919642"/>
            <a:ext cx="4893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최강 인수</a:t>
            </a:r>
            <a:r>
              <a:rPr lang="en-US" altLang="ko-KR" sz="2800" dirty="0" smtClean="0"/>
              <a:t>! </a:t>
            </a:r>
            <a:r>
              <a:rPr lang="ko-KR" altLang="en-US" sz="2800" dirty="0" smtClean="0">
                <a:solidFill>
                  <a:srgbClr val="EF2065"/>
                </a:solidFill>
              </a:rPr>
              <a:t>암만 생각해도 </a:t>
            </a:r>
            <a:r>
              <a:rPr lang="en-US" altLang="ko-KR" sz="2800" dirty="0" smtClean="0">
                <a:solidFill>
                  <a:srgbClr val="EF2065"/>
                </a:solidFill>
              </a:rPr>
              <a:t>325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98B99C5-01FD-42A6-B48A-1EB08B28597B}"/>
              </a:ext>
            </a:extLst>
          </p:cNvPr>
          <p:cNvSpPr txBox="1"/>
          <p:nvPr/>
        </p:nvSpPr>
        <p:spPr>
          <a:xfrm>
            <a:off x="6756032" y="4945333"/>
            <a:ext cx="4876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깜짝 신상품</a:t>
            </a:r>
            <a:r>
              <a:rPr lang="en-US" altLang="ko-KR" sz="2800" dirty="0" smtClean="0"/>
              <a:t>!</a:t>
            </a:r>
            <a:r>
              <a:rPr lang="ko-KR" altLang="en-US" sz="2800" dirty="0" smtClean="0">
                <a:solidFill>
                  <a:srgbClr val="EF2065"/>
                </a:solidFill>
              </a:rPr>
              <a:t> </a:t>
            </a:r>
            <a:r>
              <a:rPr lang="en-US" altLang="ko-KR" sz="2800" dirty="0" smtClean="0">
                <a:solidFill>
                  <a:srgbClr val="EF2065"/>
                </a:solidFill>
              </a:rPr>
              <a:t>&lt;</a:t>
            </a:r>
            <a:r>
              <a:rPr lang="ko-KR" altLang="en-US" sz="2800" dirty="0" smtClean="0">
                <a:solidFill>
                  <a:srgbClr val="EF2065"/>
                </a:solidFill>
              </a:rPr>
              <a:t>플러스 </a:t>
            </a:r>
            <a:r>
              <a:rPr lang="ko-KR" altLang="en-US" sz="2800" dirty="0" err="1" smtClean="0">
                <a:solidFill>
                  <a:srgbClr val="EF2065"/>
                </a:solidFill>
              </a:rPr>
              <a:t>치매간병</a:t>
            </a:r>
            <a:r>
              <a:rPr lang="en-US" altLang="ko-KR" sz="2800" dirty="0" smtClean="0">
                <a:solidFill>
                  <a:srgbClr val="EF2065"/>
                </a:solidFill>
              </a:rPr>
              <a:t>&gt;</a:t>
            </a:r>
            <a:endParaRPr lang="ko-KR" altLang="en-US" sz="2800" dirty="0">
              <a:solidFill>
                <a:srgbClr val="EF2065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2BF2416-8DBD-4B08-821E-77F53441B6A1}"/>
              </a:ext>
            </a:extLst>
          </p:cNvPr>
          <p:cNvSpPr txBox="1"/>
          <p:nvPr/>
        </p:nvSpPr>
        <p:spPr>
          <a:xfrm>
            <a:off x="6764474" y="4723451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치매 신상품 </a:t>
            </a:r>
            <a:r>
              <a:rPr lang="ko-KR" alt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大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출시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치매 관련 </a:t>
            </a:r>
            <a:r>
              <a:rPr lang="ko-KR" altLang="en-US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신담보에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ko-KR" altLang="en-US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가입연령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확대까지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~!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66EFC2B-23FB-461B-BD50-4137C9BB9FE6}"/>
              </a:ext>
            </a:extLst>
          </p:cNvPr>
          <p:cNvSpPr txBox="1"/>
          <p:nvPr/>
        </p:nvSpPr>
        <p:spPr>
          <a:xfrm>
            <a:off x="6756033" y="2887876"/>
            <a:ext cx="458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최강 가입조건</a:t>
            </a:r>
            <a:r>
              <a:rPr lang="en-US" altLang="ko-KR" sz="2800" dirty="0" smtClean="0"/>
              <a:t>! </a:t>
            </a:r>
            <a:r>
              <a:rPr lang="ko-KR" altLang="en-US" sz="2800" dirty="0" err="1" smtClean="0">
                <a:solidFill>
                  <a:srgbClr val="EF2065"/>
                </a:solidFill>
              </a:rPr>
              <a:t>오건강</a:t>
            </a:r>
            <a:r>
              <a:rPr lang="en-US" altLang="ko-KR" sz="2800" dirty="0" smtClean="0">
                <a:solidFill>
                  <a:srgbClr val="EF2065"/>
                </a:solidFill>
              </a:rPr>
              <a:t>(0550)</a:t>
            </a:r>
            <a:endParaRPr lang="ko-KR" altLang="en-US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15043B8-0167-45A8-ADDD-160872C41FE1}"/>
              </a:ext>
            </a:extLst>
          </p:cNvPr>
          <p:cNvSpPr txBox="1"/>
          <p:nvPr/>
        </p:nvSpPr>
        <p:spPr>
          <a:xfrm>
            <a:off x="5903118" y="5831706"/>
            <a:ext cx="5583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[ </a:t>
            </a:r>
            <a:r>
              <a:rPr lang="ko-KR" altLang="en-US" sz="1600" dirty="0" smtClean="0"/>
              <a:t>부록 </a:t>
            </a:r>
            <a:r>
              <a:rPr lang="en-US" altLang="ko-KR" sz="1600" dirty="0" smtClean="0"/>
              <a:t>] </a:t>
            </a:r>
            <a:r>
              <a:rPr lang="ko-KR" altLang="en-US" sz="1600" dirty="0" smtClean="0"/>
              <a:t>흥국화재 </a:t>
            </a:r>
            <a:r>
              <a:rPr lang="ko-KR" altLang="en-US" sz="1600" dirty="0" err="1" smtClean="0"/>
              <a:t>주요치료비</a:t>
            </a:r>
            <a:r>
              <a:rPr lang="ko-KR" altLang="en-US" sz="1600" dirty="0" smtClean="0"/>
              <a:t> 한 장 정리</a:t>
            </a:r>
            <a:r>
              <a:rPr lang="en-US" altLang="ko-KR" dirty="0" smtClean="0"/>
              <a:t>, </a:t>
            </a:r>
            <a:r>
              <a:rPr lang="en-US" altLang="ko-KR" sz="1600" dirty="0" smtClean="0"/>
              <a:t>2</a:t>
            </a:r>
            <a:r>
              <a:rPr lang="ko-KR" altLang="en-US" sz="1600" dirty="0"/>
              <a:t>대</a:t>
            </a:r>
            <a:r>
              <a:rPr lang="en-US" altLang="ko-KR" sz="1600" dirty="0"/>
              <a:t>·</a:t>
            </a:r>
            <a:r>
              <a:rPr lang="ko-KR" altLang="en-US" sz="1600" dirty="0"/>
              <a:t>순환계 </a:t>
            </a:r>
            <a:r>
              <a:rPr lang="ko-KR" altLang="en-US" sz="1600" dirty="0" smtClean="0"/>
              <a:t>보장 </a:t>
            </a:r>
            <a:r>
              <a:rPr lang="ko-KR" altLang="en-US" sz="1600" dirty="0" err="1" smtClean="0"/>
              <a:t>범위표</a:t>
            </a:r>
            <a:endParaRPr lang="ko-KR" altLang="en-US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E2EBF4-F786-49BC-B1E5-388DC2CCF9EB}"/>
              </a:ext>
            </a:extLst>
          </p:cNvPr>
          <p:cNvSpPr txBox="1"/>
          <p:nvPr/>
        </p:nvSpPr>
        <p:spPr>
          <a:xfrm>
            <a:off x="6813732" y="3697762"/>
            <a:ext cx="6490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월엔 인수 잘 되는 회사부터 진행 필수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 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인수 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Good </a:t>
            </a:r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추천상품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7526" y="4088433"/>
            <a:ext cx="4843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rgbClr val="DA506A">
                    <a:alpha val="69000"/>
                  </a:srgbClr>
                </a:solidFill>
              </a:rPr>
              <a:t>흥국      화재</a:t>
            </a:r>
            <a:endParaRPr lang="ko-KR" altLang="en-US" sz="6000" dirty="0">
              <a:solidFill>
                <a:srgbClr val="DA506A">
                  <a:alpha val="69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5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DB4B1703-405B-4233-BBE6-25E78FB6D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25067"/>
              </p:ext>
            </p:extLst>
          </p:nvPr>
        </p:nvGraphicFramePr>
        <p:xfrm>
          <a:off x="600074" y="1050469"/>
          <a:ext cx="11034039" cy="5342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7916">
                  <a:extLst>
                    <a:ext uri="{9D8B030D-6E8A-4147-A177-3AD203B41FA5}">
                      <a16:colId xmlns:a16="http://schemas.microsoft.com/office/drawing/2014/main" val="1750319580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2583060325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235968017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1008532230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2642169690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2446743600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3426675260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232589500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4270259182"/>
                    </a:ext>
                  </a:extLst>
                </a:gridCol>
                <a:gridCol w="1127347">
                  <a:extLst>
                    <a:ext uri="{9D8B030D-6E8A-4147-A177-3AD203B41FA5}">
                      <a16:colId xmlns:a16="http://schemas.microsoft.com/office/drawing/2014/main" val="3779871382"/>
                    </a:ext>
                  </a:extLst>
                </a:gridCol>
              </a:tblGrid>
              <a:tr h="710227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( 10</a:t>
                      </a:r>
                      <a:r>
                        <a:rPr lang="ko-KR" altLang="en-US" sz="110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년보장</a:t>
                      </a: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암주요치료비</a:t>
                      </a:r>
                      <a:endParaRPr lang="en-US" altLang="ko-KR" sz="1200" dirty="0" smtClean="0">
                        <a:solidFill>
                          <a:srgbClr val="FFFF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10</a:t>
                      </a:r>
                      <a:r>
                        <a:rPr lang="ko-KR" altLang="en-US" sz="1100" baseline="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년보장</a:t>
                      </a:r>
                      <a:r>
                        <a:rPr lang="ko-KR" altLang="en-US" sz="1100" baseline="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baseline="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상급종합병원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( 10</a:t>
                      </a:r>
                      <a:r>
                        <a:rPr lang="ko-KR" altLang="en-US" sz="110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년보장</a:t>
                      </a: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상급종합병원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암주요치료비</a:t>
                      </a:r>
                      <a:endParaRPr lang="en-US" altLang="ko-KR" sz="1200" dirty="0" smtClean="0">
                        <a:solidFill>
                          <a:srgbClr val="FFFF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( 10</a:t>
                      </a:r>
                      <a:r>
                        <a:rPr lang="ko-KR" altLang="en-US" sz="110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년보장</a:t>
                      </a: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암주요치료비</a:t>
                      </a:r>
                      <a:endParaRPr lang="en-US" altLang="ko-KR" sz="1200" dirty="0" smtClean="0">
                        <a:solidFill>
                          <a:srgbClr val="FFFF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</a:t>
                      </a:r>
                      <a:r>
                        <a:rPr lang="ko-KR" altLang="en-US" sz="110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만기보장</a:t>
                      </a: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상급종합병원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l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암주요치료비</a:t>
                      </a:r>
                      <a:endParaRPr lang="en-US" altLang="ko-KR" sz="1200" dirty="0" smtClean="0">
                        <a:solidFill>
                          <a:srgbClr val="FFFF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</a:t>
                      </a:r>
                      <a:r>
                        <a:rPr lang="ko-KR" altLang="en-US" sz="110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만기보장</a:t>
                      </a: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( 10</a:t>
                      </a:r>
                      <a:r>
                        <a:rPr lang="ko-KR" altLang="en-US" sz="110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년보장</a:t>
                      </a: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</a:t>
                      </a:r>
                      <a:r>
                        <a:rPr lang="ko-KR" altLang="en-US" sz="110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만기보장</a:t>
                      </a: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항암약물치료비</a:t>
                      </a:r>
                      <a:endParaRPr lang="en-US" altLang="ko-KR" sz="1200" dirty="0" smtClean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( 10</a:t>
                      </a:r>
                      <a:r>
                        <a:rPr lang="ko-KR" altLang="en-US" sz="1100" dirty="0" err="1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년보장</a:t>
                      </a: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247405"/>
                  </a:ext>
                </a:extLst>
              </a:tr>
              <a:tr h="5505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</a:t>
                      </a:r>
                      <a:r>
                        <a:rPr lang="ko-KR" altLang="en-US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기간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 후</a:t>
                      </a:r>
                      <a:endParaRPr lang="en-US" altLang="ko-KR" sz="12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6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 보장</a:t>
                      </a:r>
                      <a:endParaRPr lang="ko-KR" altLang="en-US" sz="16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 후</a:t>
                      </a:r>
                      <a:endParaRPr lang="en-US" altLang="ko-KR" sz="12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6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 보장</a:t>
                      </a:r>
                      <a:endParaRPr lang="ko-KR" altLang="en-US" sz="16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 후</a:t>
                      </a:r>
                      <a:endParaRPr lang="en-US" altLang="ko-KR" sz="12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6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 보장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 후</a:t>
                      </a:r>
                      <a:endParaRPr lang="en-US" altLang="ko-KR" sz="12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6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6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 보장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600" dirty="0" smtClean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600" dirty="0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 보장</a:t>
                      </a:r>
                      <a:endParaRPr lang="ko-KR" altLang="en-US" sz="20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600" kern="1200" dirty="0" smtClean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600" kern="1200" dirty="0" smtClean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만기 보장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진단 후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 보장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kern="1200" dirty="0" err="1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만기보장</a:t>
                      </a:r>
                      <a:endParaRPr lang="ko-KR" altLang="en-US" sz="1600" kern="12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진단 후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 보장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741514"/>
                  </a:ext>
                </a:extLst>
              </a:tr>
              <a:tr h="4650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</a:t>
                      </a:r>
                      <a:r>
                        <a:rPr lang="ko-KR" altLang="en-US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횟수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en-US" altLang="ko-K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en-US" altLang="ko-K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en-US" altLang="ko-K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  <a:endParaRPr kumimoji="0" lang="en-US" altLang="ko-K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440442"/>
                  </a:ext>
                </a:extLst>
              </a:tr>
              <a:tr h="464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항암호르몬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</a:t>
                      </a:r>
                      <a:endParaRPr lang="en-US" altLang="ko-KR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불가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 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</a:t>
                      </a:r>
                      <a:endParaRPr lang="en-US" altLang="ko-KR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불가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6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</a:t>
                      </a:r>
                      <a:endParaRPr lang="en-US" altLang="ko-KR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 smtClean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</a:t>
                      </a:r>
                      <a:endParaRPr lang="en-US" altLang="ko-KR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</a:t>
                      </a:r>
                      <a:endParaRPr lang="en-US" altLang="ko-KR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O</a:t>
                      </a:r>
                      <a:endParaRPr lang="en-US" altLang="ko-KR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가능 </a:t>
                      </a:r>
                      <a:r>
                        <a:rPr lang="en-US" altLang="ko-KR" sz="11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 smtClean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6765747"/>
                  </a:ext>
                </a:extLst>
              </a:tr>
              <a:tr h="174791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금액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300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300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수술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수술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2,000</a:t>
                      </a:r>
                      <a:r>
                        <a:rPr kumimoji="0" lang="ko-KR" alt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268720"/>
                  </a:ext>
                </a:extLst>
              </a:tr>
              <a:tr h="1747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방사선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방사선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00695"/>
                  </a:ext>
                </a:extLst>
              </a:tr>
              <a:tr h="1747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약물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약물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3,000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542098"/>
                  </a:ext>
                </a:extLst>
              </a:tr>
              <a:tr h="1747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중환자실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1,500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중환자실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1,500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111497"/>
                  </a:ext>
                </a:extLst>
              </a:tr>
              <a:tr h="17479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300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849805"/>
                  </a:ext>
                </a:extLst>
              </a:tr>
              <a:tr h="2355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1.08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1.08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EB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122988"/>
                  </a:ext>
                </a:extLst>
              </a:tr>
              <a:tr h="5564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병원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상급종합병원 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&amp;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종합 中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국립암센터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원자력병원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서울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부산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상급종합병원 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&amp;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종합 中</a:t>
                      </a:r>
                      <a:endParaRPr kumimoji="0" lang="en-US" altLang="ko-KR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국립암센터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원자력병원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서울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부산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413970"/>
                  </a:ext>
                </a:extLst>
              </a:tr>
              <a:tr h="265039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</a:t>
                      </a:r>
                      <a:r>
                        <a:rPr lang="ko-KR" altLang="en-US" sz="1400" baseline="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치료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암수술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암수술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암수술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암수술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암수술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암수술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암수술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암수술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101813"/>
                  </a:ext>
                </a:extLst>
              </a:tr>
              <a:tr h="2650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항암방사선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항암방사선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항암방사선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항암방사선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항암방사선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항암방사선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항암방사선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항암방사선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556213"/>
                  </a:ext>
                </a:extLst>
              </a:tr>
              <a:tr h="2819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kern="1200" dirty="0" smtClean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항암약물</a:t>
                      </a:r>
                      <a:r>
                        <a:rPr kumimoji="0" lang="ko-KR" alt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호르몬 外</a:t>
                      </a: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909759"/>
                  </a:ext>
                </a:extLst>
              </a:tr>
              <a:tr h="2650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항암호르몬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014729"/>
                  </a:ext>
                </a:extLst>
              </a:tr>
              <a:tr h="26503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암중환자실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암중환자실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90392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00734" y="6374990"/>
            <a:ext cx="28169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※ 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단</a:t>
            </a:r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중환자실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입원치료는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종합병원 이상 보장</a:t>
            </a:r>
            <a:endParaRPr lang="ko-KR" altLang="en-US" sz="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2" y="603375"/>
            <a:ext cx="7000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</a:t>
            </a:r>
            <a:r>
              <a:rPr lang="en-US" altLang="ko-KR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25.10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 흥국화재 </a:t>
            </a:r>
            <a:r>
              <a:rPr lang="ko-KR" altLang="en-US" sz="2400" dirty="0" smtClean="0">
                <a:solidFill>
                  <a:srgbClr val="FF0066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암주요치료비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라인업</a:t>
            </a:r>
            <a:endParaRPr lang="ko-KR" altLang="en-US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30132" y="834208"/>
            <a:ext cx="39875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※ 25.10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 판매 담보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기준ㅣ건강체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상품 기준 각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담보별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최대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가입가능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금액 기재</a:t>
            </a:r>
            <a:endParaRPr lang="ko-KR" altLang="en-US" sz="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3472352" y="1186935"/>
            <a:ext cx="325730" cy="261610"/>
            <a:chOff x="5273778" y="-273040"/>
            <a:chExt cx="325730" cy="261610"/>
          </a:xfrm>
        </p:grpSpPr>
        <p:sp>
          <p:nvSpPr>
            <p:cNvPr id="7" name="타원 6"/>
            <p:cNvSpPr/>
            <p:nvPr/>
          </p:nvSpPr>
          <p:spPr>
            <a:xfrm>
              <a:off x="5335902" y="-241283"/>
              <a:ext cx="195839" cy="19583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273778" y="-273040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5751406" y="1269354"/>
            <a:ext cx="325730" cy="261610"/>
            <a:chOff x="5273778" y="-284057"/>
            <a:chExt cx="325730" cy="261610"/>
          </a:xfrm>
        </p:grpSpPr>
        <p:sp>
          <p:nvSpPr>
            <p:cNvPr id="10" name="타원 9"/>
            <p:cNvSpPr/>
            <p:nvPr/>
          </p:nvSpPr>
          <p:spPr>
            <a:xfrm>
              <a:off x="5335902" y="-241283"/>
              <a:ext cx="195839" cy="19583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5273778" y="-284057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844603" y="1189139"/>
            <a:ext cx="325730" cy="261610"/>
            <a:chOff x="5275592" y="-277707"/>
            <a:chExt cx="325730" cy="261610"/>
          </a:xfrm>
        </p:grpSpPr>
        <p:sp>
          <p:nvSpPr>
            <p:cNvPr id="13" name="타원 12"/>
            <p:cNvSpPr/>
            <p:nvPr/>
          </p:nvSpPr>
          <p:spPr>
            <a:xfrm>
              <a:off x="5335902" y="-241283"/>
              <a:ext cx="195839" cy="19583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275592" y="-277707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7971983" y="1269355"/>
            <a:ext cx="325730" cy="261610"/>
            <a:chOff x="5273778" y="-284057"/>
            <a:chExt cx="325730" cy="261610"/>
          </a:xfrm>
        </p:grpSpPr>
        <p:sp>
          <p:nvSpPr>
            <p:cNvPr id="16" name="타원 15"/>
            <p:cNvSpPr/>
            <p:nvPr/>
          </p:nvSpPr>
          <p:spPr>
            <a:xfrm>
              <a:off x="5335902" y="-241283"/>
              <a:ext cx="195839" cy="19583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5273778" y="-284057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45"/>
          <a:stretch/>
        </p:blipFill>
        <p:spPr>
          <a:xfrm>
            <a:off x="5544535" y="-96465"/>
            <a:ext cx="1586404" cy="1131976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4E2509A9-05E0-9582-6E06-205E7E6AB0D3}"/>
              </a:ext>
            </a:extLst>
          </p:cNvPr>
          <p:cNvGrpSpPr/>
          <p:nvPr/>
        </p:nvGrpSpPr>
        <p:grpSpPr>
          <a:xfrm>
            <a:off x="5751406" y="1797070"/>
            <a:ext cx="1604478" cy="265877"/>
            <a:chOff x="3763793" y="1773726"/>
            <a:chExt cx="1950245" cy="307239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20339650-74C5-7411-47F0-54E3DCF27AA6}"/>
                </a:ext>
              </a:extLst>
            </p:cNvPr>
            <p:cNvSpPr/>
            <p:nvPr/>
          </p:nvSpPr>
          <p:spPr>
            <a:xfrm>
              <a:off x="4252685" y="1799771"/>
              <a:ext cx="972458" cy="23222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9C7ED6-5873-DC33-2FA2-2876CE598E65}"/>
                </a:ext>
              </a:extLst>
            </p:cNvPr>
            <p:cNvSpPr txBox="1"/>
            <p:nvPr/>
          </p:nvSpPr>
          <p:spPr>
            <a:xfrm>
              <a:off x="3763793" y="1773726"/>
              <a:ext cx="1950245" cy="30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치료별</a:t>
              </a:r>
              <a:endParaRPr lang="ko-KR" altLang="en-US" sz="105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4E2509A9-05E0-9582-6E06-205E7E6AB0D3}"/>
              </a:ext>
            </a:extLst>
          </p:cNvPr>
          <p:cNvGrpSpPr/>
          <p:nvPr/>
        </p:nvGrpSpPr>
        <p:grpSpPr>
          <a:xfrm>
            <a:off x="6873471" y="1794557"/>
            <a:ext cx="1604478" cy="265877"/>
            <a:chOff x="3763793" y="1773726"/>
            <a:chExt cx="1950245" cy="307239"/>
          </a:xfrm>
        </p:grpSpPr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20339650-74C5-7411-47F0-54E3DCF27AA6}"/>
                </a:ext>
              </a:extLst>
            </p:cNvPr>
            <p:cNvSpPr/>
            <p:nvPr/>
          </p:nvSpPr>
          <p:spPr>
            <a:xfrm>
              <a:off x="4252685" y="1799771"/>
              <a:ext cx="972458" cy="23222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99C7ED6-5873-DC33-2FA2-2876CE598E65}"/>
                </a:ext>
              </a:extLst>
            </p:cNvPr>
            <p:cNvSpPr txBox="1"/>
            <p:nvPr/>
          </p:nvSpPr>
          <p:spPr>
            <a:xfrm>
              <a:off x="3763793" y="1773726"/>
              <a:ext cx="1950245" cy="30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치료별</a:t>
              </a:r>
              <a:endParaRPr lang="ko-KR" altLang="en-US" sz="105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25" name="슬라이드 번호 개체 틀 2">
            <a:extLst>
              <a:ext uri="{FF2B5EF4-FFF2-40B4-BE49-F238E27FC236}">
                <a16:creationId xmlns:a16="http://schemas.microsoft.com/office/drawing/2014/main" id="{2C1E4BAA-5825-98E5-C16F-117C0086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61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035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67"/>
          <a:stretch/>
        </p:blipFill>
        <p:spPr>
          <a:xfrm>
            <a:off x="6865391" y="97230"/>
            <a:ext cx="1356818" cy="10628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00734" y="6355940"/>
            <a:ext cx="28169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※ 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단</a:t>
            </a:r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중환자실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입원치료는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종합병원 이상 보장</a:t>
            </a:r>
            <a:endParaRPr lang="ko-KR" altLang="en-US" sz="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2" y="603375"/>
            <a:ext cx="7000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</a:t>
            </a:r>
            <a:r>
              <a:rPr lang="en-US" altLang="ko-KR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25.10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 흥국화재 </a:t>
            </a:r>
            <a:r>
              <a:rPr lang="en-US" altLang="ko-KR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</a:t>
            </a:r>
            <a:r>
              <a:rPr lang="ko-KR" altLang="en-US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대</a:t>
            </a:r>
            <a:r>
              <a:rPr lang="en-US" altLang="ko-KR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·</a:t>
            </a:r>
            <a:r>
              <a:rPr lang="ko-KR" altLang="en-US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 </a:t>
            </a:r>
            <a:r>
              <a:rPr lang="ko-KR" altLang="en-US" sz="2400" dirty="0" err="1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주요치료비</a:t>
            </a:r>
            <a:r>
              <a:rPr lang="ko-KR" altLang="en-US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라인업</a:t>
            </a:r>
            <a:endParaRPr lang="ko-KR" altLang="en-US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30132" y="834208"/>
            <a:ext cx="39875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※ 25.10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 판매 담보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기준ㅣ건강체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상품 기준 각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담보별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최대 </a:t>
            </a:r>
            <a:r>
              <a:rPr lang="ko-KR" altLang="en-US" sz="8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가입가능</a:t>
            </a:r>
            <a:r>
              <a:rPr lang="ko-KR" altLang="en-US" sz="8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금액 기재</a:t>
            </a:r>
            <a:endParaRPr lang="ko-KR" altLang="en-US" sz="8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DD8D1257-68D4-F8CC-323C-C04B1E1760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054294"/>
              </p:ext>
            </p:extLst>
          </p:nvPr>
        </p:nvGraphicFramePr>
        <p:xfrm>
          <a:off x="609600" y="1065039"/>
          <a:ext cx="11001830" cy="526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230">
                  <a:extLst>
                    <a:ext uri="{9D8B030D-6E8A-4147-A177-3AD203B41FA5}">
                      <a16:colId xmlns:a16="http://schemas.microsoft.com/office/drawing/2014/main" val="1750319580"/>
                    </a:ext>
                  </a:extLst>
                </a:gridCol>
                <a:gridCol w="1355800">
                  <a:extLst>
                    <a:ext uri="{9D8B030D-6E8A-4147-A177-3AD203B41FA5}">
                      <a16:colId xmlns:a16="http://schemas.microsoft.com/office/drawing/2014/main" val="235968017"/>
                    </a:ext>
                  </a:extLst>
                </a:gridCol>
                <a:gridCol w="1355800">
                  <a:extLst>
                    <a:ext uri="{9D8B030D-6E8A-4147-A177-3AD203B41FA5}">
                      <a16:colId xmlns:a16="http://schemas.microsoft.com/office/drawing/2014/main" val="1429342656"/>
                    </a:ext>
                  </a:extLst>
                </a:gridCol>
                <a:gridCol w="1355800">
                  <a:extLst>
                    <a:ext uri="{9D8B030D-6E8A-4147-A177-3AD203B41FA5}">
                      <a16:colId xmlns:a16="http://schemas.microsoft.com/office/drawing/2014/main" val="1008532230"/>
                    </a:ext>
                  </a:extLst>
                </a:gridCol>
                <a:gridCol w="1355800">
                  <a:extLst>
                    <a:ext uri="{9D8B030D-6E8A-4147-A177-3AD203B41FA5}">
                      <a16:colId xmlns:a16="http://schemas.microsoft.com/office/drawing/2014/main" val="2630268043"/>
                    </a:ext>
                  </a:extLst>
                </a:gridCol>
                <a:gridCol w="1355800">
                  <a:extLst>
                    <a:ext uri="{9D8B030D-6E8A-4147-A177-3AD203B41FA5}">
                      <a16:colId xmlns:a16="http://schemas.microsoft.com/office/drawing/2014/main" val="4198997582"/>
                    </a:ext>
                  </a:extLst>
                </a:gridCol>
                <a:gridCol w="1355800">
                  <a:extLst>
                    <a:ext uri="{9D8B030D-6E8A-4147-A177-3AD203B41FA5}">
                      <a16:colId xmlns:a16="http://schemas.microsoft.com/office/drawing/2014/main" val="1557036335"/>
                    </a:ext>
                  </a:extLst>
                </a:gridCol>
                <a:gridCol w="1355800">
                  <a:extLst>
                    <a:ext uri="{9D8B030D-6E8A-4147-A177-3AD203B41FA5}">
                      <a16:colId xmlns:a16="http://schemas.microsoft.com/office/drawing/2014/main" val="2446743600"/>
                    </a:ext>
                  </a:extLst>
                </a:gridCol>
              </a:tblGrid>
              <a:tr h="5099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  <a:endParaRPr lang="ko-KR" altLang="en-US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 </a:t>
                      </a:r>
                      <a:r>
                        <a:rPr lang="ko-KR" altLang="en-US" sz="18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1B6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1B6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순환계 </a:t>
                      </a:r>
                      <a:r>
                        <a:rPr lang="ko-KR" altLang="en-US" sz="18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316512"/>
                  </a:ext>
                </a:extLst>
              </a:tr>
              <a:tr h="2413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기존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1B6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년후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배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1B6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기존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년후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배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NEW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247405"/>
                  </a:ext>
                </a:extLst>
              </a:tr>
              <a:tr h="5680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기간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 후</a:t>
                      </a: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 보장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6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 보장</a:t>
                      </a:r>
                      <a:endParaRPr lang="ko-KR" altLang="en-US" sz="24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6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6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만기보장</a:t>
                      </a:r>
                      <a:endParaRPr lang="ko-KR" altLang="en-US" sz="24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진단 후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600" kern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lang="ko-KR" altLang="en-US" sz="1600" kern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 보장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만기보장</a:t>
                      </a:r>
                      <a:r>
                        <a:rPr lang="en-US" altLang="ko-KR" sz="16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endParaRPr lang="ko-KR" altLang="en-US" sz="16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만기보장</a:t>
                      </a:r>
                      <a:r>
                        <a:rPr lang="en-US" altLang="ko-KR" sz="16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endParaRPr lang="ko-KR" altLang="en-US" sz="16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6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 보장</a:t>
                      </a:r>
                      <a:endParaRPr lang="ko-KR" altLang="en-US" sz="20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741514"/>
                  </a:ext>
                </a:extLst>
              </a:tr>
              <a:tr h="486047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치료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대 각각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치료별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연 </a:t>
                      </a:r>
                      <a:r>
                        <a:rPr kumimoji="0" lang="en-US" altLang="ko-K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6</a:t>
                      </a: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회</a:t>
                      </a:r>
                      <a:endParaRPr kumimoji="0" lang="en-US" altLang="ko-K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4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440442"/>
                  </a:ext>
                </a:extLst>
              </a:tr>
              <a:tr h="21663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수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.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혈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.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중</a:t>
                      </a: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-</a:t>
                      </a:r>
                      <a:r>
                        <a:rPr kumimoji="0" lang="en-US" altLang="ko-KR" sz="1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!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2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대 수술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혈전용해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중환자실 입원치료 등</a:t>
                      </a:r>
                      <a:endParaRPr lang="ko-KR" altLang="en-US" sz="20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수술 </a:t>
                      </a:r>
                      <a:r>
                        <a:rPr lang="en-US" altLang="ko-KR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천만</a:t>
                      </a:r>
                      <a:endParaRPr lang="ko-KR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수술 </a:t>
                      </a:r>
                      <a:r>
                        <a:rPr lang="en-US" altLang="ko-KR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백만</a:t>
                      </a:r>
                      <a:endParaRPr lang="ko-KR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수</a:t>
                      </a: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.</a:t>
                      </a: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혈</a:t>
                      </a: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.</a:t>
                      </a: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중</a:t>
                      </a: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-</a:t>
                      </a:r>
                      <a:r>
                        <a:rPr kumimoji="0" lang="en-US" altLang="ko-KR" sz="2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!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대 수술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혈전용해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중환자실 입원치료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특정급여치료 등</a:t>
                      </a:r>
                      <a:endParaRPr lang="ko-KR" altLang="en-US" sz="24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0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 </a:t>
                      </a:r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천만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6765747"/>
                  </a:ext>
                </a:extLst>
              </a:tr>
              <a:tr h="722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혈전제거</a:t>
                      </a:r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천만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26003"/>
                  </a:ext>
                </a:extLst>
              </a:tr>
              <a:tr h="14442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혈전용해</a:t>
                      </a: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천만 </a:t>
                      </a:r>
                      <a:endParaRPr lang="ko-KR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혈전용해</a:t>
                      </a: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백만</a:t>
                      </a:r>
                      <a:endParaRPr lang="ko-KR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213827"/>
                  </a:ext>
                </a:extLst>
              </a:tr>
              <a:tr h="14442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혈전용해</a:t>
                      </a:r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천만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669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중환자실 </a:t>
                      </a:r>
                      <a:r>
                        <a:rPr lang="en-US" altLang="ko-KR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천만</a:t>
                      </a:r>
                      <a:endParaRPr lang="ko-KR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중환자실 </a:t>
                      </a:r>
                      <a:r>
                        <a:rPr lang="en-US" altLang="ko-KR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2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ea"/>
                          <a:ea typeface="+mn-ea"/>
                          <a:cs typeface="+mn-cs"/>
                        </a:rPr>
                        <a:t>백만</a:t>
                      </a:r>
                      <a:endParaRPr lang="ko-KR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263993"/>
                  </a:ext>
                </a:extLst>
              </a:tr>
              <a:tr h="2166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중환자실 </a:t>
                      </a:r>
                      <a:r>
                        <a:rPr lang="en-US" altLang="ko-KR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100" dirty="0" smtClean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천만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1186699"/>
                  </a:ext>
                </a:extLst>
              </a:tr>
              <a:tr h="59278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금액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1.2</a:t>
                      </a: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년간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300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년후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천만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endParaRPr kumimoji="0" lang="en-US" altLang="ko-K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천만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최대 약 </a:t>
                      </a:r>
                      <a:r>
                        <a:rPr kumimoji="0" lang="en-US" altLang="ko-K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</a:t>
                      </a: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년간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300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년후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천만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 최대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 </a:t>
                      </a: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268720"/>
                  </a:ext>
                </a:extLst>
              </a:tr>
              <a:tr h="50781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최대 약 </a:t>
                      </a: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억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195201"/>
                  </a:ext>
                </a:extLst>
              </a:tr>
              <a:tr h="5469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 병원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모든 병원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413970"/>
                  </a:ext>
                </a:extLst>
              </a:tr>
              <a:tr h="4952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보험료 </a:t>
                      </a:r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남</a:t>
                      </a:r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en-US" altLang="ko-KR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각 </a:t>
                      </a:r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천만 가입 시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6,130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14,810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14,253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8,970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13,750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12,099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18,860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646795"/>
                  </a:ext>
                </a:extLst>
              </a:tr>
              <a:tr h="4952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보혐료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여</a:t>
                      </a:r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en-US" altLang="ko-KR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각 </a:t>
                      </a:r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lang="ko-KR" altLang="en-US" sz="1000" kern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천만 가입 시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3,370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7,590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7,295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5,090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6,450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5,808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9,670</a:t>
                      </a:r>
                      <a:endParaRPr kumimoji="0" lang="ko-KR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277421"/>
                  </a:ext>
                </a:extLst>
              </a:tr>
            </a:tbl>
          </a:graphicData>
        </a:graphic>
      </p:graphicFrame>
      <p:grpSp>
        <p:nvGrpSpPr>
          <p:cNvPr id="20" name="그룹 19">
            <a:extLst>
              <a:ext uri="{FF2B5EF4-FFF2-40B4-BE49-F238E27FC236}">
                <a16:creationId xmlns:a16="http://schemas.microsoft.com/office/drawing/2014/main" id="{4E2509A9-05E0-9582-6E06-205E7E6AB0D3}"/>
              </a:ext>
            </a:extLst>
          </p:cNvPr>
          <p:cNvGrpSpPr/>
          <p:nvPr/>
        </p:nvGrpSpPr>
        <p:grpSpPr>
          <a:xfrm>
            <a:off x="3348687" y="1856242"/>
            <a:ext cx="1604478" cy="265877"/>
            <a:chOff x="3763793" y="1773726"/>
            <a:chExt cx="1950245" cy="307239"/>
          </a:xfrm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20339650-74C5-7411-47F0-54E3DCF27AA6}"/>
                </a:ext>
              </a:extLst>
            </p:cNvPr>
            <p:cNvSpPr/>
            <p:nvPr/>
          </p:nvSpPr>
          <p:spPr>
            <a:xfrm>
              <a:off x="4252685" y="1799771"/>
              <a:ext cx="972458" cy="23222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99C7ED6-5873-DC33-2FA2-2876CE598E65}"/>
                </a:ext>
              </a:extLst>
            </p:cNvPr>
            <p:cNvSpPr txBox="1"/>
            <p:nvPr/>
          </p:nvSpPr>
          <p:spPr>
            <a:xfrm>
              <a:off x="3763793" y="1773726"/>
              <a:ext cx="1950245" cy="30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치료별</a:t>
              </a:r>
              <a:endParaRPr lang="ko-KR" altLang="en-US" sz="105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40B941F3-5296-BF0C-3776-D25D1A4D345D}"/>
              </a:ext>
            </a:extLst>
          </p:cNvPr>
          <p:cNvSpPr txBox="1"/>
          <p:nvPr/>
        </p:nvSpPr>
        <p:spPr>
          <a:xfrm>
            <a:off x="517289" y="6340552"/>
            <a:ext cx="80006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더건강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ㅣ일반고지형ㅣ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세만기ㅣ상해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급ㅣ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40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세ㅣ해당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담보限 보험료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기재ㅣ단위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4E2509A9-05E0-9582-6E06-205E7E6AB0D3}"/>
              </a:ext>
            </a:extLst>
          </p:cNvPr>
          <p:cNvGrpSpPr/>
          <p:nvPr/>
        </p:nvGrpSpPr>
        <p:grpSpPr>
          <a:xfrm>
            <a:off x="4698516" y="1856242"/>
            <a:ext cx="1604478" cy="265877"/>
            <a:chOff x="3763793" y="1773726"/>
            <a:chExt cx="1950245" cy="307239"/>
          </a:xfrm>
        </p:grpSpPr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20339650-74C5-7411-47F0-54E3DCF27AA6}"/>
                </a:ext>
              </a:extLst>
            </p:cNvPr>
            <p:cNvSpPr/>
            <p:nvPr/>
          </p:nvSpPr>
          <p:spPr>
            <a:xfrm>
              <a:off x="4252685" y="1799771"/>
              <a:ext cx="972458" cy="23222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99C7ED6-5873-DC33-2FA2-2876CE598E65}"/>
                </a:ext>
              </a:extLst>
            </p:cNvPr>
            <p:cNvSpPr txBox="1"/>
            <p:nvPr/>
          </p:nvSpPr>
          <p:spPr>
            <a:xfrm>
              <a:off x="3763793" y="1773726"/>
              <a:ext cx="1950245" cy="30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치료별</a:t>
              </a:r>
              <a:endParaRPr lang="ko-KR" altLang="en-US" sz="105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4E2509A9-05E0-9582-6E06-205E7E6AB0D3}"/>
              </a:ext>
            </a:extLst>
          </p:cNvPr>
          <p:cNvGrpSpPr/>
          <p:nvPr/>
        </p:nvGrpSpPr>
        <p:grpSpPr>
          <a:xfrm>
            <a:off x="10113184" y="1856242"/>
            <a:ext cx="1604478" cy="265877"/>
            <a:chOff x="3763793" y="1773726"/>
            <a:chExt cx="1950245" cy="307239"/>
          </a:xfrm>
        </p:grpSpPr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20339650-74C5-7411-47F0-54E3DCF27AA6}"/>
                </a:ext>
              </a:extLst>
            </p:cNvPr>
            <p:cNvSpPr/>
            <p:nvPr/>
          </p:nvSpPr>
          <p:spPr>
            <a:xfrm>
              <a:off x="4252685" y="1799771"/>
              <a:ext cx="972458" cy="23222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99C7ED6-5873-DC33-2FA2-2876CE598E65}"/>
                </a:ext>
              </a:extLst>
            </p:cNvPr>
            <p:cNvSpPr txBox="1"/>
            <p:nvPr/>
          </p:nvSpPr>
          <p:spPr>
            <a:xfrm>
              <a:off x="3763793" y="1773726"/>
              <a:ext cx="1950245" cy="30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치료별</a:t>
              </a:r>
              <a:endParaRPr lang="ko-KR" altLang="en-US" sz="105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17" name="슬라이드 번호 개체 틀 2">
            <a:extLst>
              <a:ext uri="{FF2B5EF4-FFF2-40B4-BE49-F238E27FC236}">
                <a16:creationId xmlns:a16="http://schemas.microsoft.com/office/drawing/2014/main" id="{2C1E4BAA-5825-98E5-C16F-117C0086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62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048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4990" y="603375"/>
            <a:ext cx="7000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■ </a:t>
            </a:r>
            <a:r>
              <a:rPr lang="en-US" altLang="ko-KR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25.10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월 흥국화재 </a:t>
            </a:r>
            <a:r>
              <a:rPr lang="en-US" altLang="ko-KR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</a:t>
            </a:r>
            <a:r>
              <a:rPr lang="ko-KR" altLang="en-US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대</a:t>
            </a:r>
            <a:r>
              <a:rPr lang="en-US" altLang="ko-KR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·</a:t>
            </a:r>
            <a:r>
              <a:rPr lang="ko-KR" altLang="en-US" sz="2400" dirty="0" smtClean="0">
                <a:solidFill>
                  <a:srgbClr val="0000FF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 </a:t>
            </a:r>
            <a:r>
              <a:rPr lang="ko-KR" altLang="en-US" sz="2400" dirty="0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담보 보장 </a:t>
            </a:r>
            <a:r>
              <a:rPr lang="ko-KR" altLang="en-US" sz="2400" dirty="0" err="1" smtClean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범위표</a:t>
            </a:r>
            <a:endParaRPr lang="ko-KR" altLang="en-US" sz="2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544954"/>
              </p:ext>
            </p:extLst>
          </p:nvPr>
        </p:nvGraphicFramePr>
        <p:xfrm>
          <a:off x="439092" y="1064900"/>
          <a:ext cx="11313816" cy="53783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54629">
                  <a:extLst>
                    <a:ext uri="{9D8B030D-6E8A-4147-A177-3AD203B41FA5}">
                      <a16:colId xmlns:a16="http://schemas.microsoft.com/office/drawing/2014/main" val="3834861266"/>
                    </a:ext>
                  </a:extLst>
                </a:gridCol>
                <a:gridCol w="1905844">
                  <a:extLst>
                    <a:ext uri="{9D8B030D-6E8A-4147-A177-3AD203B41FA5}">
                      <a16:colId xmlns:a16="http://schemas.microsoft.com/office/drawing/2014/main" val="2372441139"/>
                    </a:ext>
                  </a:extLst>
                </a:gridCol>
                <a:gridCol w="979049">
                  <a:extLst>
                    <a:ext uri="{9D8B030D-6E8A-4147-A177-3AD203B41FA5}">
                      <a16:colId xmlns:a16="http://schemas.microsoft.com/office/drawing/2014/main" val="706889597"/>
                    </a:ext>
                  </a:extLst>
                </a:gridCol>
                <a:gridCol w="979049">
                  <a:extLst>
                    <a:ext uri="{9D8B030D-6E8A-4147-A177-3AD203B41FA5}">
                      <a16:colId xmlns:a16="http://schemas.microsoft.com/office/drawing/2014/main" val="2897035410"/>
                    </a:ext>
                  </a:extLst>
                </a:gridCol>
                <a:gridCol w="979049">
                  <a:extLst>
                    <a:ext uri="{9D8B030D-6E8A-4147-A177-3AD203B41FA5}">
                      <a16:colId xmlns:a16="http://schemas.microsoft.com/office/drawing/2014/main" val="2193656166"/>
                    </a:ext>
                  </a:extLst>
                </a:gridCol>
                <a:gridCol w="979049">
                  <a:extLst>
                    <a:ext uri="{9D8B030D-6E8A-4147-A177-3AD203B41FA5}">
                      <a16:colId xmlns:a16="http://schemas.microsoft.com/office/drawing/2014/main" val="1771850053"/>
                    </a:ext>
                  </a:extLst>
                </a:gridCol>
                <a:gridCol w="979049">
                  <a:extLst>
                    <a:ext uri="{9D8B030D-6E8A-4147-A177-3AD203B41FA5}">
                      <a16:colId xmlns:a16="http://schemas.microsoft.com/office/drawing/2014/main" val="2738269603"/>
                    </a:ext>
                  </a:extLst>
                </a:gridCol>
                <a:gridCol w="979049">
                  <a:extLst>
                    <a:ext uri="{9D8B030D-6E8A-4147-A177-3AD203B41FA5}">
                      <a16:colId xmlns:a16="http://schemas.microsoft.com/office/drawing/2014/main" val="3914528230"/>
                    </a:ext>
                  </a:extLst>
                </a:gridCol>
                <a:gridCol w="979049">
                  <a:extLst>
                    <a:ext uri="{9D8B030D-6E8A-4147-A177-3AD203B41FA5}">
                      <a16:colId xmlns:a16="http://schemas.microsoft.com/office/drawing/2014/main" val="408420089"/>
                    </a:ext>
                  </a:extLst>
                </a:gridCol>
              </a:tblGrid>
              <a:tr h="66287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</a:t>
                      </a:r>
                      <a:r>
                        <a:rPr lang="ko-KR" altLang="en-US" sz="1100" b="0" u="none" strike="noStrike" dirty="0" err="1" smtClean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u="none" strike="noStrike" dirty="0" err="1" smtClean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질병코드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05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endParaRPr lang="en-US" altLang="ko-KR" sz="1050" b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105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endParaRPr lang="ko-KR" altLang="en-US" sz="105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순환계</a:t>
                      </a:r>
                      <a:endParaRPr lang="en-US" altLang="ko-KR" sz="105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  <a:endParaRPr lang="en-US" altLang="ko-KR" sz="105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(2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+</a:t>
                      </a:r>
                      <a:r>
                        <a:rPr lang="ko-KR" altLang="en-US" sz="10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특정순환계질환</a:t>
                      </a:r>
                      <a:endParaRPr lang="en-US" altLang="ko-KR" sz="105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105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수술비</a:t>
                      </a:r>
                      <a:endParaRPr lang="ko-KR" altLang="en-US" sz="105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통합뇌</a:t>
                      </a:r>
                      <a:endParaRPr lang="en-US" altLang="ko-KR" sz="105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진단비</a:t>
                      </a:r>
                      <a:endParaRPr lang="ko-KR" altLang="en-US" sz="105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통합심장</a:t>
                      </a:r>
                      <a:endParaRPr lang="en-US" altLang="ko-KR" sz="105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진단비</a:t>
                      </a:r>
                      <a:endParaRPr lang="ko-KR" altLang="en-US" sz="105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특정심혈관</a:t>
                      </a:r>
                      <a:endParaRPr lang="en-US" altLang="ko-KR" sz="105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진단비</a:t>
                      </a:r>
                      <a:r>
                        <a:rPr lang="ko-KR" altLang="en-US" sz="105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05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en-US" altLang="ko-KR" sz="100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(I49)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특정심혈관</a:t>
                      </a:r>
                      <a:endParaRPr lang="en-US" altLang="ko-KR" sz="105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105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진단비</a:t>
                      </a:r>
                      <a:r>
                        <a:rPr lang="en-US" altLang="ko-KR" sz="105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en-US" altLang="ko-KR" sz="1000" b="0" i="0" u="none" strike="noStrike" dirty="0" smtClean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(I49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제외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856601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급성류마티스열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I00~02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169"/>
                  </a:ext>
                </a:extLst>
              </a:tr>
              <a:tr h="36036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만성 류마티스심장질환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I05~09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altLang="ko-KR" sz="9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(I06.0,06.2)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532759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협심증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I20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356646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급성심근경색증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I21~23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53484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허혈성심질환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I24~25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  <a:endParaRPr lang="en-US" altLang="ko-KR" sz="105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426630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err="1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폐성</a:t>
                      </a:r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심장병 및 폐순환의 질환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I26~28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185414"/>
                  </a:ext>
                </a:extLst>
              </a:tr>
              <a:tr h="21029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심장판막협착증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I35.0,35.2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288598"/>
                  </a:ext>
                </a:extLst>
              </a:tr>
              <a:tr h="21029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심장염증질환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 smtClean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I30~33,38,40,41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8671897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err="1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심근병증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I42~43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113882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err="1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방실차단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I44.1~3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844562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err="1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인공소생에</a:t>
                      </a:r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성공한 심장정지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I46.0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135756"/>
                  </a:ext>
                </a:extLst>
              </a:tr>
              <a:tr h="3771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부정맥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I47~49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  <a:endParaRPr lang="en-US" altLang="ko-KR" sz="10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(I49)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  <a:endParaRPr lang="en-US" altLang="ko-KR" sz="9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(I47,48)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51936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심부전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I50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981479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뇌혈관질환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I60~69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O</a:t>
                      </a: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806820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죽상경화증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I70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201033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대동맥동맥류 및 박리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I71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550616"/>
                  </a:ext>
                </a:extLst>
              </a:tr>
              <a:tr h="21029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 동맥혈관질환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I72,74,77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603122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smtClean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문맥 </a:t>
                      </a:r>
                      <a:r>
                        <a:rPr lang="ko-KR" altLang="en-US" sz="1100" u="none" strike="noStrike" dirty="0" err="1" smtClean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혈전증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I81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848301"/>
                  </a:ext>
                </a:extLst>
              </a:tr>
              <a:tr h="21029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식도정맥류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I85,I98.2~3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03949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위정맥류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I86.4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053354"/>
                  </a:ext>
                </a:extLst>
              </a:tr>
              <a:tr h="2091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뇌전증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  <a:r>
                        <a:rPr lang="en-US" altLang="ko-KR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일과성뇌허혈발작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G40~41,</a:t>
                      </a:r>
                      <a:r>
                        <a:rPr lang="en-US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45.0~45.3, 45.8~45.9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000" marR="72000" marT="6752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562987"/>
                  </a:ext>
                </a:extLst>
              </a:tr>
            </a:tbl>
          </a:graphicData>
        </a:graphic>
      </p:graphicFrame>
      <p:sp>
        <p:nvSpPr>
          <p:cNvPr id="15" name="슬라이드 번호 개체 틀 2">
            <a:extLst>
              <a:ext uri="{FF2B5EF4-FFF2-40B4-BE49-F238E27FC236}">
                <a16:creationId xmlns:a16="http://schemas.microsoft.com/office/drawing/2014/main" id="{2C1E4BAA-5825-98E5-C16F-117C0086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r>
              <a:rPr lang="en-US" altLang="ko-KR" dirty="0" smtClean="0"/>
              <a:t>63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646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2879202"/>
            <a:ext cx="12192000" cy="18077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64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330661" y="1463671"/>
            <a:ext cx="55306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7200" dirty="0">
                <a:solidFill>
                  <a:srgbClr val="EF2065"/>
                </a:solidFill>
                <a:latin typeface="+mj-ea"/>
                <a:ea typeface="+mj-ea"/>
              </a:rPr>
              <a:t>THANK YOU</a:t>
            </a:r>
            <a:endParaRPr lang="ko-KR" altLang="en-US" sz="7200" dirty="0">
              <a:solidFill>
                <a:srgbClr val="EF2065"/>
              </a:solidFill>
              <a:latin typeface="+mj-ea"/>
              <a:ea typeface="+mj-ea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4579661" y="1036061"/>
            <a:ext cx="3113162" cy="307777"/>
            <a:chOff x="5039590" y="1515299"/>
            <a:chExt cx="2830147" cy="307777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5039590" y="1518307"/>
              <a:ext cx="2830147" cy="29419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TextBox 6"/>
            <p:cNvSpPr txBox="1"/>
            <p:nvPr/>
          </p:nvSpPr>
          <p:spPr>
            <a:xfrm flipH="1">
              <a:off x="5039590" y="1515299"/>
              <a:ext cx="2830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흥국화재 </a:t>
              </a:r>
              <a:r>
                <a:rPr lang="en-US" altLang="ko-KR" sz="1400" dirty="0">
                  <a:solidFill>
                    <a:schemeClr val="bg1"/>
                  </a:solidFill>
                  <a:latin typeface="+mj-ea"/>
                  <a:ea typeface="+mj-ea"/>
                </a:rPr>
                <a:t>2025</a:t>
              </a:r>
              <a:r>
                <a:rPr lang="ko-KR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년 </a:t>
              </a:r>
              <a:r>
                <a:rPr lang="en-US" altLang="ko-KR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ko-KR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월 </a:t>
              </a: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판매 포인트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788308" y="1365857"/>
            <a:ext cx="4629794" cy="269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 </a:t>
            </a:r>
            <a:r>
              <a:rPr lang="ko-KR" altLang="en-US" sz="11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흥국화재 전략영업본부 </a:t>
            </a:r>
            <a:r>
              <a:rPr lang="en-US" altLang="ko-KR" sz="11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r>
              <a:rPr lang="ko-KR" altLang="en-US" sz="11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월 </a:t>
            </a:r>
            <a:r>
              <a:rPr lang="ko-KR" altLang="en-US" sz="11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상품 판매 포인트 </a:t>
            </a:r>
            <a:r>
              <a:rPr lang="en-US" altLang="ko-KR" sz="11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] </a:t>
            </a:r>
            <a:r>
              <a:rPr lang="ko-KR" altLang="en-US" sz="11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흥국화재 </a:t>
            </a:r>
            <a:r>
              <a:rPr lang="en-US" altLang="ko-KR" sz="11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GA</a:t>
            </a:r>
            <a:r>
              <a:rPr lang="ko-KR" altLang="en-US" sz="115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지원팀</a:t>
            </a:r>
            <a:r>
              <a:rPr lang="ko-KR" altLang="en-US" sz="11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ko-KR" altLang="en-US" sz="11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제작</a:t>
            </a:r>
            <a:endParaRPr lang="en-US" altLang="ko-KR" sz="11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301" y="3398375"/>
            <a:ext cx="4615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</a:t>
            </a:r>
            <a:r>
              <a:rPr lang="ko-KR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월도 </a:t>
            </a:r>
            <a:r>
              <a:rPr lang="en-US" altLang="ko-KR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</a:t>
            </a:r>
            <a:r>
              <a:rPr lang="ko-KR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점 만점</a:t>
            </a:r>
            <a:r>
              <a:rPr lang="en-US" altLang="ko-KR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08687" y="3404245"/>
            <a:ext cx="42130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400" dirty="0" err="1" smtClean="0">
                <a:solidFill>
                  <a:srgbClr val="262626"/>
                </a:solidFill>
              </a:rPr>
              <a:t>흥국화재로</a:t>
            </a:r>
            <a:r>
              <a:rPr lang="ko-KR" altLang="en-US" sz="4400" dirty="0" smtClean="0">
                <a:solidFill>
                  <a:srgbClr val="262626"/>
                </a:solidFill>
              </a:rPr>
              <a:t> </a:t>
            </a:r>
            <a:r>
              <a:rPr lang="en-US" altLang="ko-KR" sz="4400" dirty="0" smtClean="0">
                <a:solidFill>
                  <a:srgbClr val="262626"/>
                </a:solidFill>
              </a:rPr>
              <a:t>GO~!</a:t>
            </a:r>
            <a:endParaRPr lang="ko-KR" altLang="en-US" sz="4400" dirty="0">
              <a:solidFill>
                <a:srgbClr val="262626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945" y="1568385"/>
            <a:ext cx="5152516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111E5-0FF3-AA87-A331-12AE2C964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C62607-EC87-EA9C-FC9D-5FA07318F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0070C0"/>
                </a:solidFill>
              </a:rPr>
              <a:t>상품</a:t>
            </a:r>
            <a:r>
              <a:rPr lang="en-US" altLang="ko-KR" dirty="0"/>
              <a:t> </a:t>
            </a:r>
            <a:r>
              <a:rPr lang="ko-KR" altLang="en-US" dirty="0"/>
              <a:t>내용 정리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5683BB1-0A49-1DAE-8545-A8DE83EF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39690B-7EF5-9F2A-62EB-EC118E8E992E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/>
          </p:nvPr>
        </p:nvGraphicFramePr>
        <p:xfrm>
          <a:off x="463066" y="1723576"/>
          <a:ext cx="11201399" cy="45116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66725">
                  <a:extLst>
                    <a:ext uri="{9D8B030D-6E8A-4147-A177-3AD203B41FA5}">
                      <a16:colId xmlns:a16="http://schemas.microsoft.com/office/drawing/2014/main" val="271665567"/>
                    </a:ext>
                  </a:extLst>
                </a:gridCol>
                <a:gridCol w="2734042">
                  <a:extLst>
                    <a:ext uri="{9D8B030D-6E8A-4147-A177-3AD203B41FA5}">
                      <a16:colId xmlns:a16="http://schemas.microsoft.com/office/drawing/2014/main" val="4220968200"/>
                    </a:ext>
                  </a:extLst>
                </a:gridCol>
                <a:gridCol w="1367021">
                  <a:extLst>
                    <a:ext uri="{9D8B030D-6E8A-4147-A177-3AD203B41FA5}">
                      <a16:colId xmlns:a16="http://schemas.microsoft.com/office/drawing/2014/main" val="679604901"/>
                    </a:ext>
                  </a:extLst>
                </a:gridCol>
                <a:gridCol w="1367021">
                  <a:extLst>
                    <a:ext uri="{9D8B030D-6E8A-4147-A177-3AD203B41FA5}">
                      <a16:colId xmlns:a16="http://schemas.microsoft.com/office/drawing/2014/main" val="3561167156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44798147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3599325005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693644643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1804493358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2984099954"/>
                    </a:ext>
                  </a:extLst>
                </a:gridCol>
                <a:gridCol w="877765">
                  <a:extLst>
                    <a:ext uri="{9D8B030D-6E8A-4147-A177-3AD203B41FA5}">
                      <a16:colId xmlns:a16="http://schemas.microsoft.com/office/drawing/2014/main" val="2834420333"/>
                    </a:ext>
                  </a:extLst>
                </a:gridCol>
              </a:tblGrid>
              <a:tr h="275843"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담보명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건강체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유병자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모두암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뉴키즈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608796"/>
                  </a:ext>
                </a:extLst>
              </a:tr>
              <a:tr h="275843">
                <a:tc gridSpan="4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오건강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더건강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3.N.5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3.2.5</a:t>
                      </a:r>
                      <a:r>
                        <a:rPr lang="en-US" altLang="ko-KR" sz="1400" b="0" i="0" u="none" strike="noStrike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400" b="0" i="0" u="none" strike="noStrike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암</a:t>
                      </a:r>
                      <a:endParaRPr lang="ko-KR" altLang="en-US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36945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endParaRPr lang="ko-KR" altLang="en-US" sz="14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                                      </a:t>
                      </a: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                </a:t>
                      </a: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[</a:t>
                      </a: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유사암</a:t>
                      </a: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유사암제외</a:t>
                      </a: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]</a:t>
                      </a:r>
                      <a:endParaRPr kumimoji="0" lang="ko-KR" altLang="en-US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580198"/>
                  </a:ext>
                </a:extLst>
              </a:tr>
              <a:tr h="396000"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u="none" strike="noStrike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  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[</a:t>
                      </a: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유사암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/</a:t>
                      </a: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유사암제외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]</a:t>
                      </a:r>
                    </a:p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암수술비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항암방사선치료비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-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907322"/>
                  </a:ext>
                </a:extLst>
              </a:tr>
              <a:tr h="396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항암약물치료비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암중환자실치료비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846903"/>
                  </a:ext>
                </a:extLst>
              </a:tr>
              <a:tr h="396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endParaRPr lang="en-US" altLang="ko-KR" sz="1400" b="1" i="0" u="none" strike="noStrike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상급종합병원</a:t>
                      </a:r>
                      <a:r>
                        <a:rPr kumimoji="0" lang="en-US" altLang="ko-KR" sz="1200" b="1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1200" b="1" i="0" u="none" strike="noStrike" kern="0" cap="none" spc="-10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국립암센터</a:t>
                      </a:r>
                      <a:r>
                        <a:rPr kumimoji="0" lang="en-US" altLang="ko-KR" sz="1200" b="1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ko-KR" altLang="en-US" sz="1200" b="1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원자력병원포함</a:t>
                      </a:r>
                      <a:r>
                        <a:rPr kumimoji="0" lang="en-US" altLang="ko-KR" sz="1200" b="1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kumimoji="0" lang="en-US" altLang="ko-KR" sz="1400" b="1" i="0" u="none" strike="noStrike" kern="0" cap="none" spc="-100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  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[</a:t>
                      </a: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유사암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/</a:t>
                      </a: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유사암제외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]</a:t>
                      </a:r>
                    </a:p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암수술비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항암방사선치료비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-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9166120"/>
                  </a:ext>
                </a:extLst>
              </a:tr>
              <a:tr h="396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항암약물치료비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암중환자실치료비</a:t>
                      </a:r>
                      <a:endParaRPr kumimoji="0" lang="ko-KR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223178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endParaRPr lang="en-US" altLang="ko-KR" sz="1400" b="1" i="0" u="none" strike="noStrike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  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[</a:t>
                      </a: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유사암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/</a:t>
                      </a: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유사암제외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]</a:t>
                      </a: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기삭제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기삭제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기삭제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기삭제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5407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endParaRPr lang="en-US" altLang="ko-KR" sz="1400" b="1" i="0" u="none" strike="noStrike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상급종합병원</a:t>
                      </a:r>
                      <a:r>
                        <a:rPr kumimoji="0" lang="en-US" altLang="ko-KR" sz="1200" b="1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1" i="0" u="none" strike="noStrike" kern="0" cap="none" spc="-10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국립암센터</a:t>
                      </a:r>
                      <a:r>
                        <a:rPr kumimoji="0" lang="en-US" altLang="ko-KR" sz="1200" b="1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</a:t>
                      </a:r>
                      <a:r>
                        <a:rPr kumimoji="0" lang="ko-KR" altLang="en-US" sz="1200" b="1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원자력병원포함</a:t>
                      </a:r>
                      <a:r>
                        <a:rPr kumimoji="0" lang="en-US" altLang="ko-KR" sz="1200" b="1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ko-KR" altLang="en-US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암주요치료비  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[</a:t>
                      </a: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유사암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/</a:t>
                      </a:r>
                      <a:r>
                        <a:rPr kumimoji="0" lang="ko-KR" altLang="en-US" sz="1400" b="1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유사암제외</a:t>
                      </a:r>
                      <a:r>
                        <a:rPr kumimoji="0" lang="en-US" altLang="ko-KR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]</a:t>
                      </a:r>
                    </a:p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108000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기삭제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기삭제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기삭제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○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세방고딕 Bold"/>
                          <a:ea typeface="세방고딕 Bold"/>
                          <a:cs typeface="+mn-cs"/>
                        </a:rPr>
                        <a:t>기삭제</a:t>
                      </a:r>
                      <a:endParaRPr kumimoji="0" lang="ko-KR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세방고딕 Bold"/>
                        <a:ea typeface="세방고딕 Bold"/>
                        <a:cs typeface="+mn-cs"/>
                      </a:endParaRPr>
                    </a:p>
                  </a:txBody>
                  <a:tcPr marL="2974" marR="2974" marT="2974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1967597"/>
                  </a:ext>
                </a:extLst>
              </a:tr>
            </a:tbl>
          </a:graphicData>
        </a:graphic>
      </p:graphicFrame>
      <p:grpSp>
        <p:nvGrpSpPr>
          <p:cNvPr id="18" name="그룹 17"/>
          <p:cNvGrpSpPr/>
          <p:nvPr/>
        </p:nvGrpSpPr>
        <p:grpSpPr>
          <a:xfrm>
            <a:off x="567174" y="1675952"/>
            <a:ext cx="1066800" cy="484902"/>
            <a:chOff x="567174" y="1495426"/>
            <a:chExt cx="1066800" cy="484902"/>
          </a:xfrm>
        </p:grpSpPr>
        <p:sp>
          <p:nvSpPr>
            <p:cNvPr id="19" name="오각형 18"/>
            <p:cNvSpPr/>
            <p:nvPr/>
          </p:nvSpPr>
          <p:spPr>
            <a:xfrm rot="5400000">
              <a:off x="858123" y="1218328"/>
              <a:ext cx="484902" cy="1039097"/>
            </a:xfrm>
            <a:prstGeom prst="homePlate">
              <a:avLst>
                <a:gd name="adj" fmla="val 26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67174" y="1639766"/>
              <a:ext cx="1066800" cy="152400"/>
            </a:xfrm>
            <a:prstGeom prst="rect">
              <a:avLst/>
            </a:prstGeom>
            <a:noFill/>
          </p:spPr>
          <p:txBody>
            <a:bodyPr vert="horz" wrap="square" lIns="0" tIns="12700" rIns="0" bIns="0" rtlCol="0" anchor="ctr">
              <a:noAutofit/>
            </a:bodyPr>
            <a:lstStyle/>
            <a:p>
              <a:pPr marL="12700" marR="5080" algn="ctr">
                <a:lnSpc>
                  <a:spcPct val="100000"/>
                </a:lnSpc>
                <a:spcBef>
                  <a:spcPts val="100"/>
                </a:spcBef>
              </a:pPr>
              <a:r>
                <a:rPr lang="ko-KR" altLang="en-US" b="0" dirty="0" err="1" smtClean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  <a:cs typeface="공체 Medium"/>
                </a:rPr>
                <a:t>삭제담보</a:t>
              </a:r>
              <a:endParaRPr lang="ko-KR" altLang="en-US" b="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3248025" y="2572767"/>
            <a:ext cx="1119554" cy="1604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만기보장</a:t>
            </a:r>
            <a:endParaRPr lang="ko-KR" altLang="en-US" sz="10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028825" y="2572767"/>
            <a:ext cx="1119554" cy="1604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050" dirty="0" smtClean="0">
                <a:solidFill>
                  <a:srgbClr val="FFFF00"/>
                </a:solidFill>
                <a:latin typeface="+mj-ea"/>
                <a:ea typeface="+mj-ea"/>
              </a:rPr>
              <a:t>10</a:t>
            </a:r>
            <a:r>
              <a:rPr lang="ko-KR" altLang="en-US" sz="1050" dirty="0" err="1" smtClean="0">
                <a:solidFill>
                  <a:srgbClr val="FFFF00"/>
                </a:solidFill>
                <a:latin typeface="+mj-ea"/>
                <a:ea typeface="+mj-ea"/>
              </a:rPr>
              <a:t>년후</a:t>
            </a:r>
            <a:r>
              <a:rPr lang="ko-KR" altLang="en-US" sz="1050" dirty="0" smtClean="0">
                <a:solidFill>
                  <a:srgbClr val="FFFF00"/>
                </a:solidFill>
                <a:latin typeface="+mj-ea"/>
                <a:ea typeface="+mj-ea"/>
              </a:rPr>
              <a:t> </a:t>
            </a:r>
            <a:r>
              <a:rPr lang="en-US" altLang="ko-KR" sz="1050" dirty="0" smtClean="0">
                <a:solidFill>
                  <a:srgbClr val="FFFF00"/>
                </a:solidFill>
                <a:latin typeface="+mj-ea"/>
                <a:ea typeface="+mj-ea"/>
              </a:rPr>
              <a:t>10</a:t>
            </a:r>
            <a:r>
              <a:rPr lang="ko-KR" altLang="en-US" sz="1050" dirty="0" err="1" smtClean="0">
                <a:solidFill>
                  <a:srgbClr val="FFFF00"/>
                </a:solidFill>
                <a:latin typeface="+mj-ea"/>
                <a:ea typeface="+mj-ea"/>
              </a:rPr>
              <a:t>배보장</a:t>
            </a:r>
            <a:endParaRPr lang="ko-KR" altLang="en-US" sz="1050" dirty="0" smtClean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257425" y="3496692"/>
            <a:ext cx="1119554" cy="1604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만기보장</a:t>
            </a:r>
            <a:endParaRPr lang="ko-KR" altLang="en-US" sz="10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038225" y="3496692"/>
            <a:ext cx="1119554" cy="1604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치료별</a:t>
            </a:r>
            <a:r>
              <a:rPr lang="ko-KR" altLang="en-US" sz="1050" dirty="0" smtClean="0">
                <a:solidFill>
                  <a:schemeClr val="bg1"/>
                </a:solidFill>
                <a:latin typeface="+mj-ea"/>
                <a:ea typeface="+mj-ea"/>
              </a:rPr>
              <a:t> 보장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2257425" y="4372992"/>
            <a:ext cx="1119554" cy="1604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만기보장</a:t>
            </a:r>
            <a:endParaRPr lang="ko-KR" altLang="en-US" sz="10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038225" y="4372992"/>
            <a:ext cx="1119554" cy="1604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치료별</a:t>
            </a:r>
            <a:r>
              <a:rPr lang="ko-KR" altLang="en-US" sz="1050" dirty="0" smtClean="0">
                <a:solidFill>
                  <a:schemeClr val="bg1"/>
                </a:solidFill>
                <a:latin typeface="+mj-ea"/>
                <a:ea typeface="+mj-ea"/>
              </a:rPr>
              <a:t> 보장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3648075" y="4962076"/>
            <a:ext cx="1119554" cy="1604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만기보장</a:t>
            </a:r>
            <a:endParaRPr lang="ko-KR" altLang="en-US" sz="10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038225" y="5868417"/>
            <a:ext cx="1119554" cy="1604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50" dirty="0" err="1" smtClean="0">
                <a:solidFill>
                  <a:schemeClr val="bg1"/>
                </a:solidFill>
                <a:latin typeface="+mj-ea"/>
                <a:ea typeface="+mj-ea"/>
              </a:rPr>
              <a:t>만기보장</a:t>
            </a:r>
            <a:endParaRPr lang="ko-KR" altLang="en-US" sz="10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9498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10</a:t>
            </a:r>
            <a:r>
              <a:rPr lang="ko-KR" altLang="en-US" dirty="0" smtClean="0"/>
              <a:t>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상품 관련 </a:t>
            </a:r>
            <a:r>
              <a:rPr lang="ko-KR" altLang="en-US" dirty="0" smtClean="0">
                <a:solidFill>
                  <a:srgbClr val="0070C0"/>
                </a:solidFill>
              </a:rPr>
              <a:t>추가 변경사항</a:t>
            </a:r>
            <a:r>
              <a:rPr lang="ko-KR" altLang="en-US" dirty="0" smtClean="0"/>
              <a:t>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39690B-7EF5-9F2A-62EB-EC118E8E992E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914400" y="1702556"/>
            <a:ext cx="4495800" cy="4578727"/>
            <a:chOff x="1279348" y="1600956"/>
            <a:chExt cx="2895600" cy="4578727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1279348" y="1600956"/>
              <a:ext cx="2895600" cy="4578727"/>
            </a:xfrm>
            <a:prstGeom prst="roundRect">
              <a:avLst>
                <a:gd name="adj" fmla="val 7785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426584" y="3091243"/>
              <a:ext cx="2601131" cy="2783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469429" y="1715157"/>
              <a:ext cx="2438400" cy="1261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000" dirty="0" smtClean="0">
                  <a:solidFill>
                    <a:schemeClr val="bg1"/>
                  </a:solidFill>
                  <a:latin typeface="+mj-ea"/>
                  <a:ea typeface="+mj-ea"/>
                </a:rPr>
                <a:t>일부 담보</a:t>
              </a:r>
              <a:endParaRPr lang="en-US" altLang="ko-KR" sz="4000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ko-KR" altLang="en-US" sz="3600" dirty="0" smtClean="0">
                  <a:solidFill>
                    <a:srgbClr val="FF0000"/>
                  </a:solidFill>
                  <a:latin typeface="+mj-ea"/>
                  <a:ea typeface="+mj-ea"/>
                </a:rPr>
                <a:t>보험료 변경 </a:t>
              </a:r>
              <a:r>
                <a:rPr lang="ko-KR" altLang="en-US" sz="3600" dirty="0" smtClean="0">
                  <a:solidFill>
                    <a:schemeClr val="bg1"/>
                  </a:solidFill>
                  <a:latin typeface="+mj-ea"/>
                  <a:ea typeface="+mj-ea"/>
                </a:rPr>
                <a:t>확정</a:t>
              </a:r>
              <a:endParaRPr lang="en-US" altLang="ko-KR" sz="3600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1417492" y="3832274"/>
              <a:ext cx="2610222" cy="4616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dirty="0" err="1" smtClean="0">
                  <a:solidFill>
                    <a:srgbClr val="404040"/>
                  </a:solidFill>
                  <a:latin typeface="+mj-ea"/>
                  <a:ea typeface="+mj-ea"/>
                </a:rPr>
                <a:t>암진단비</a:t>
              </a:r>
              <a:r>
                <a:rPr lang="en-US" altLang="ko-KR" sz="2000" b="1" dirty="0" smtClean="0">
                  <a:solidFill>
                    <a:srgbClr val="404040"/>
                  </a:solidFill>
                  <a:latin typeface="+mj-ea"/>
                  <a:ea typeface="+mj-ea"/>
                </a:rPr>
                <a:t>(</a:t>
              </a:r>
              <a:r>
                <a:rPr lang="ko-KR" altLang="en-US" sz="2000" b="1" dirty="0" err="1" smtClean="0">
                  <a:solidFill>
                    <a:srgbClr val="404040"/>
                  </a:solidFill>
                  <a:latin typeface="+mj-ea"/>
                  <a:ea typeface="+mj-ea"/>
                </a:rPr>
                <a:t>유사암제외</a:t>
              </a:r>
              <a:r>
                <a:rPr lang="en-US" altLang="ko-KR" sz="2000" b="1" dirty="0" smtClean="0">
                  <a:solidFill>
                    <a:srgbClr val="404040"/>
                  </a:solidFill>
                  <a:latin typeface="+mj-ea"/>
                  <a:ea typeface="+mj-ea"/>
                </a:rPr>
                <a:t>)</a:t>
              </a:r>
              <a:r>
                <a:rPr lang="en-US" altLang="ko-KR" sz="2400" b="1" dirty="0" smtClean="0">
                  <a:solidFill>
                    <a:srgbClr val="404040"/>
                  </a:solidFill>
                  <a:latin typeface="+mj-ea"/>
                  <a:ea typeface="+mj-ea"/>
                </a:rPr>
                <a:t> </a:t>
              </a:r>
              <a:r>
                <a:rPr lang="ko-KR" altLang="en-US" sz="2400" b="1" dirty="0" smtClean="0">
                  <a:solidFill>
                    <a:srgbClr val="404040"/>
                  </a:solidFill>
                  <a:latin typeface="+mj-ea"/>
                  <a:ea typeface="+mj-ea"/>
                </a:rPr>
                <a:t>담보만</a:t>
              </a:r>
              <a:endParaRPr lang="en-US" altLang="ko-KR" sz="2400" b="1" dirty="0" smtClean="0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1188079" y="3378200"/>
            <a:ext cx="3936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더건강</a:t>
            </a:r>
            <a:r>
              <a:rPr lang="en-US" altLang="ko-KR" sz="28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800" dirty="0" err="1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모두암</a:t>
            </a:r>
            <a:r>
              <a:rPr lang="ko-KR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 상품 한정</a:t>
            </a:r>
            <a:endParaRPr lang="en-US" altLang="ko-KR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6096000" y="1625600"/>
            <a:ext cx="0" cy="4655683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/>
          <p:cNvGrpSpPr/>
          <p:nvPr/>
        </p:nvGrpSpPr>
        <p:grpSpPr>
          <a:xfrm>
            <a:off x="6781800" y="1702556"/>
            <a:ext cx="4495800" cy="4578727"/>
            <a:chOff x="1279348" y="1600956"/>
            <a:chExt cx="2895600" cy="4578727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279348" y="1600956"/>
              <a:ext cx="2895600" cy="4578727"/>
            </a:xfrm>
            <a:prstGeom prst="roundRect">
              <a:avLst>
                <a:gd name="adj" fmla="val 7785"/>
              </a:avLst>
            </a:prstGeom>
            <a:solidFill>
              <a:srgbClr val="215968"/>
            </a:solidFill>
            <a:ln>
              <a:solidFill>
                <a:srgbClr val="2159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426584" y="3091243"/>
              <a:ext cx="2601131" cy="2783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469429" y="1715157"/>
              <a:ext cx="2438400" cy="1261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000" dirty="0" smtClean="0">
                  <a:solidFill>
                    <a:srgbClr val="FFFF00"/>
                  </a:solidFill>
                  <a:latin typeface="+mj-ea"/>
                  <a:ea typeface="+mj-ea"/>
                </a:rPr>
                <a:t>치매간병보험</a:t>
              </a:r>
              <a:endParaRPr lang="en-US" altLang="ko-KR" sz="4000" dirty="0" smtClean="0">
                <a:solidFill>
                  <a:srgbClr val="FFFF00"/>
                </a:solidFill>
                <a:latin typeface="+mj-ea"/>
                <a:ea typeface="+mj-ea"/>
              </a:endParaRPr>
            </a:p>
            <a:p>
              <a:pPr algn="ctr"/>
              <a:r>
                <a:rPr lang="ko-KR" altLang="en-US" sz="3600" dirty="0" smtClean="0">
                  <a:solidFill>
                    <a:schemeClr val="bg1"/>
                  </a:solidFill>
                  <a:latin typeface="+mj-ea"/>
                  <a:ea typeface="+mj-ea"/>
                </a:rPr>
                <a:t>신상품 전격 출시</a:t>
              </a:r>
              <a:endParaRPr lang="en-US" altLang="ko-KR" sz="3200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1662591" y="4572000"/>
            <a:ext cx="3036409" cy="951030"/>
            <a:chOff x="593537" y="4870891"/>
            <a:chExt cx="3340051" cy="104613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B73DF9-078D-4C42-B88A-AF3E499EA5EA}"/>
                </a:ext>
              </a:extLst>
            </p:cNvPr>
            <p:cNvSpPr txBox="1"/>
            <p:nvPr/>
          </p:nvSpPr>
          <p:spPr>
            <a:xfrm>
              <a:off x="593537" y="4886479"/>
              <a:ext cx="3340051" cy="1015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40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약 </a:t>
              </a:r>
              <a:r>
                <a:rPr lang="en-US" altLang="ko-KR" sz="60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5%</a:t>
              </a:r>
              <a:r>
                <a:rPr lang="en-US" altLang="ko-KR" sz="40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 </a:t>
              </a:r>
              <a:r>
                <a:rPr lang="ko-KR" altLang="en-US" sz="4000" dirty="0" smtClean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수준</a:t>
              </a:r>
              <a:endParaRPr lang="en-US" altLang="ko-KR" sz="40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71589ED-E720-4321-8218-F20365C130AE}"/>
                </a:ext>
              </a:extLst>
            </p:cNvPr>
            <p:cNvSpPr txBox="1"/>
            <p:nvPr/>
          </p:nvSpPr>
          <p:spPr>
            <a:xfrm>
              <a:off x="601480" y="4870891"/>
              <a:ext cx="3322418" cy="1046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4000" dirty="0" smtClean="0">
                  <a:solidFill>
                    <a:schemeClr val="bg1"/>
                  </a:solidFill>
                  <a:latin typeface="+mj-ea"/>
                  <a:ea typeface="+mj-ea"/>
                </a:rPr>
                <a:t>약</a:t>
              </a:r>
              <a:r>
                <a:rPr lang="ko-KR" altLang="en-US" sz="3800" dirty="0" smtClean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ko-KR" sz="6200" dirty="0" smtClean="0">
                  <a:solidFill>
                    <a:schemeClr val="bg1"/>
                  </a:solidFill>
                  <a:latin typeface="+mj-ea"/>
                  <a:ea typeface="+mj-ea"/>
                </a:rPr>
                <a:t>5%</a:t>
              </a:r>
              <a:r>
                <a:rPr lang="en-US" altLang="ko-KR" sz="3800" dirty="0" smtClean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ko-KR" altLang="en-US" sz="4000" dirty="0" smtClean="0">
                  <a:solidFill>
                    <a:schemeClr val="bg1"/>
                  </a:solidFill>
                  <a:latin typeface="+mj-ea"/>
                  <a:ea typeface="+mj-ea"/>
                </a:rPr>
                <a:t>수준</a:t>
              </a:r>
              <a:endParaRPr lang="en-US" altLang="ko-KR" sz="4000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739900" y="5433956"/>
            <a:ext cx="2886277" cy="3191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보험료 인상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203926" y="3898348"/>
            <a:ext cx="3667274" cy="889552"/>
          </a:xfrm>
          <a:prstGeom prst="roundRect">
            <a:avLst/>
          </a:prstGeom>
          <a:solidFill>
            <a:srgbClr val="E4007F"/>
          </a:solidFill>
          <a:ln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en-US" altLang="ko-KR" sz="2400" dirty="0" smtClean="0">
                <a:solidFill>
                  <a:srgbClr val="FFFF00"/>
                </a:solidFill>
                <a:latin typeface="+mj-ea"/>
                <a:ea typeface="+mj-ea"/>
              </a:rPr>
              <a:t>5</a:t>
            </a:r>
            <a:r>
              <a:rPr lang="en-US" altLang="ko-KR" sz="2400" dirty="0" smtClean="0">
                <a:solidFill>
                  <a:schemeClr val="bg1"/>
                </a:solidFill>
                <a:latin typeface="+mj-ea"/>
                <a:ea typeface="+mj-ea"/>
              </a:rPr>
              <a:t>5 </a:t>
            </a:r>
            <a:r>
              <a:rPr lang="ko-KR" altLang="en-US" sz="2400" dirty="0" err="1" smtClean="0">
                <a:solidFill>
                  <a:schemeClr val="bg1"/>
                </a:solidFill>
                <a:latin typeface="+mj-ea"/>
                <a:ea typeface="+mj-ea"/>
              </a:rPr>
              <a:t>간편가입형</a:t>
            </a:r>
            <a:r>
              <a:rPr lang="ko-KR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 신설</a:t>
            </a:r>
            <a:r>
              <a:rPr lang="ko-KR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로</a:t>
            </a:r>
            <a:endParaRPr lang="en-US" altLang="ko-KR" sz="20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보험료 </a:t>
            </a:r>
            <a:r>
              <a:rPr lang="en-US" altLang="ko-KR" sz="2800" dirty="0" smtClean="0">
                <a:solidFill>
                  <a:srgbClr val="FFFF00"/>
                </a:solidFill>
                <a:latin typeface="+mj-ea"/>
                <a:ea typeface="+mj-ea"/>
              </a:rPr>
              <a:t>30% </a:t>
            </a:r>
            <a:r>
              <a:rPr lang="ko-KR" altLang="en-US" sz="2400" dirty="0" smtClean="0">
                <a:solidFill>
                  <a:srgbClr val="FFFF00"/>
                </a:solidFill>
                <a:latin typeface="+mj-ea"/>
                <a:ea typeface="+mj-ea"/>
              </a:rPr>
              <a:t>이상 인하 효과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7074529" y="3353241"/>
            <a:ext cx="3936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olidFill>
                  <a:srgbClr val="215968"/>
                </a:solidFill>
                <a:latin typeface="+mj-ea"/>
                <a:ea typeface="+mj-ea"/>
              </a:rPr>
              <a:t>플러스 간편치매간병보험</a:t>
            </a:r>
            <a:endParaRPr lang="en-US" altLang="ko-KR" sz="2800" dirty="0">
              <a:solidFill>
                <a:srgbClr val="215968"/>
              </a:solidFill>
              <a:latin typeface="+mj-ea"/>
              <a:ea typeface="+mj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7151356" y="4915333"/>
            <a:ext cx="17014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가입연령</a:t>
            </a:r>
            <a:endParaRPr lang="en-US" altLang="ko-KR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확대</a:t>
            </a:r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9195741" y="4907224"/>
            <a:ext cx="17014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신담보</a:t>
            </a:r>
            <a:endParaRPr lang="en-US" altLang="ko-KR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대거탑재</a:t>
            </a:r>
            <a:endParaRPr lang="en-US" altLang="ko-KR" sz="2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덧셈 기호 23"/>
          <p:cNvSpPr/>
          <p:nvPr/>
        </p:nvSpPr>
        <p:spPr>
          <a:xfrm>
            <a:off x="8789967" y="5085528"/>
            <a:ext cx="508000" cy="508000"/>
          </a:xfrm>
          <a:prstGeom prst="mathPlus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224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10</a:t>
            </a:r>
            <a:r>
              <a:rPr lang="ko-KR" altLang="en-US" dirty="0" smtClean="0"/>
              <a:t>월을 </a:t>
            </a:r>
            <a:r>
              <a:rPr lang="ko-KR" altLang="en-US" dirty="0" err="1" smtClean="0"/>
              <a:t>살펴보면요</a:t>
            </a:r>
            <a:r>
              <a:rPr lang="en-US" altLang="ko-KR" dirty="0" smtClean="0"/>
              <a:t>.. </a:t>
            </a:r>
            <a:r>
              <a:rPr lang="ko-KR" altLang="en-US" dirty="0" err="1" smtClean="0"/>
              <a:t>어라라</a:t>
            </a:r>
            <a:r>
              <a:rPr lang="en-US" altLang="ko-KR" dirty="0" smtClean="0"/>
              <a:t>? </a:t>
            </a:r>
            <a:r>
              <a:rPr lang="ko-KR" altLang="en-US" dirty="0" smtClean="0"/>
              <a:t>영업일수가</a:t>
            </a:r>
            <a:r>
              <a:rPr lang="en-US" altLang="ko-KR" dirty="0" smtClean="0"/>
              <a:t>..? </a:t>
            </a:r>
            <a:r>
              <a:rPr lang="ko-KR" altLang="en-US" sz="4000" dirty="0" smtClean="0"/>
              <a:t>😯</a:t>
            </a:r>
            <a:r>
              <a:rPr lang="en-US" altLang="ko-KR" sz="4000" dirty="0" smtClean="0"/>
              <a:t>!!</a:t>
            </a:r>
            <a:r>
              <a:rPr lang="ko-KR" altLang="en-US" sz="4000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90"/>
          <a:stretch/>
        </p:blipFill>
        <p:spPr>
          <a:xfrm>
            <a:off x="6896100" y="1447800"/>
            <a:ext cx="4999643" cy="4975149"/>
          </a:xfrm>
          <a:prstGeom prst="round2SameRect">
            <a:avLst>
              <a:gd name="adj1" fmla="val 2074"/>
              <a:gd name="adj2" fmla="val 6630"/>
            </a:avLst>
          </a:prstGeom>
        </p:spPr>
      </p:pic>
      <p:sp>
        <p:nvSpPr>
          <p:cNvPr id="6" name="직사각형 5"/>
          <p:cNvSpPr/>
          <p:nvPr/>
        </p:nvSpPr>
        <p:spPr>
          <a:xfrm>
            <a:off x="526044" y="1805140"/>
            <a:ext cx="6826869" cy="10831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73868" y="2002230"/>
            <a:ext cx="6579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 smtClean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월 영업일수</a:t>
            </a:r>
            <a:r>
              <a:rPr lang="en-US" altLang="ko-KR" sz="4400" dirty="0" smtClean="0">
                <a:solidFill>
                  <a:schemeClr val="bg1"/>
                </a:solidFill>
                <a:latin typeface="+mj-ea"/>
                <a:ea typeface="+mj-ea"/>
              </a:rPr>
              <a:t>,</a:t>
            </a: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 단         </a:t>
            </a:r>
            <a:r>
              <a:rPr lang="ko-KR" altLang="en-US" sz="4400" dirty="0" smtClean="0">
                <a:solidFill>
                  <a:srgbClr val="FF6364"/>
                </a:solidFill>
                <a:latin typeface="+mj-ea"/>
                <a:ea typeface="+mj-ea"/>
              </a:rPr>
              <a:t>일</a:t>
            </a:r>
            <a:r>
              <a:rPr lang="en-US" altLang="ko-KR" sz="4400" i="1" dirty="0" smtClean="0">
                <a:solidFill>
                  <a:schemeClr val="bg1"/>
                </a:solidFill>
                <a:latin typeface="+mj-ea"/>
                <a:ea typeface="+mj-ea"/>
              </a:rPr>
              <a:t>!</a:t>
            </a: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ko-KR" altLang="en-US" sz="44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DADA0C-5795-4DB3-98AB-273E4F8BDECB}"/>
              </a:ext>
            </a:extLst>
          </p:cNvPr>
          <p:cNvSpPr txBox="1"/>
          <p:nvPr/>
        </p:nvSpPr>
        <p:spPr>
          <a:xfrm>
            <a:off x="4881263" y="1468505"/>
            <a:ext cx="1492716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400" dirty="0" smtClean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18</a:t>
            </a:r>
            <a:endParaRPr lang="en-US" altLang="ko-KR" sz="9400" dirty="0">
              <a:ln w="133350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19930B-C5E0-49CD-8E81-D6A0DE507703}"/>
              </a:ext>
            </a:extLst>
          </p:cNvPr>
          <p:cNvSpPr txBox="1"/>
          <p:nvPr/>
        </p:nvSpPr>
        <p:spPr>
          <a:xfrm>
            <a:off x="4883289" y="1462314"/>
            <a:ext cx="1492716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400" dirty="0" smtClean="0">
                <a:solidFill>
                  <a:srgbClr val="FF6364"/>
                </a:solidFill>
              </a:rPr>
              <a:t>18</a:t>
            </a:r>
            <a:endParaRPr lang="en-US" altLang="ko-KR" sz="9400" dirty="0">
              <a:solidFill>
                <a:srgbClr val="FF6364"/>
              </a:solidFill>
            </a:endParaRPr>
          </a:p>
        </p:txBody>
      </p:sp>
      <p:sp>
        <p:nvSpPr>
          <p:cNvPr id="10" name="평행 사변형 9"/>
          <p:cNvSpPr/>
          <p:nvPr/>
        </p:nvSpPr>
        <p:spPr>
          <a:xfrm>
            <a:off x="10449297" y="2617125"/>
            <a:ext cx="842818" cy="91812"/>
          </a:xfrm>
          <a:prstGeom prst="parallelogram">
            <a:avLst>
              <a:gd name="adj" fmla="val 80523"/>
            </a:avLst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평행 사변형 10"/>
          <p:cNvSpPr/>
          <p:nvPr/>
        </p:nvSpPr>
        <p:spPr>
          <a:xfrm rot="196257">
            <a:off x="8392681" y="3259060"/>
            <a:ext cx="2596010" cy="83465"/>
          </a:xfrm>
          <a:prstGeom prst="parallelogram">
            <a:avLst>
              <a:gd name="adj" fmla="val 80523"/>
            </a:avLst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90443" y="2981387"/>
            <a:ext cx="6192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dirty="0" smtClean="0">
                <a:latin typeface="+mj-ea"/>
                <a:ea typeface="+mj-ea"/>
              </a:rPr>
              <a:t>짧은 영업일 </a:t>
            </a:r>
            <a:r>
              <a:rPr lang="en-US" altLang="ko-KR" sz="3600" dirty="0" smtClean="0">
                <a:latin typeface="+mj-ea"/>
                <a:ea typeface="+mj-ea"/>
              </a:rPr>
              <a:t>= </a:t>
            </a:r>
            <a:r>
              <a:rPr lang="ko-KR" altLang="en-US" sz="3600" dirty="0" smtClean="0">
                <a:latin typeface="+mj-ea"/>
                <a:ea typeface="+mj-ea"/>
              </a:rPr>
              <a:t>빠른 </a:t>
            </a:r>
            <a:r>
              <a:rPr lang="ko-KR" altLang="en-US" sz="3600" dirty="0" err="1" smtClean="0">
                <a:latin typeface="+mj-ea"/>
                <a:ea typeface="+mj-ea"/>
              </a:rPr>
              <a:t>클로징</a:t>
            </a:r>
            <a:r>
              <a:rPr lang="ko-KR" altLang="en-US" sz="3600" dirty="0" smtClean="0">
                <a:latin typeface="+mj-ea"/>
                <a:ea typeface="+mj-ea"/>
              </a:rPr>
              <a:t> 필수</a:t>
            </a:r>
            <a:r>
              <a:rPr lang="en-US" altLang="ko-KR" sz="3600" i="1" dirty="0" smtClean="0">
                <a:latin typeface="+mj-ea"/>
                <a:ea typeface="+mj-ea"/>
              </a:rPr>
              <a:t>!</a:t>
            </a:r>
            <a:endParaRPr lang="en-US" altLang="ko-KR" sz="3600" i="1" dirty="0">
              <a:latin typeface="+mj-ea"/>
              <a:ea typeface="+mj-ea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26044" y="3720801"/>
            <a:ext cx="6826869" cy="2587207"/>
          </a:xfrm>
          <a:prstGeom prst="rect">
            <a:avLst/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522012" y="4190711"/>
            <a:ext cx="293542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>
                <a:latin typeface="+mj-ea"/>
              </a:rPr>
              <a:t>쉽고 빠른 </a:t>
            </a:r>
            <a:endParaRPr lang="en-US" altLang="ko-KR" sz="3600" dirty="0" smtClean="0">
              <a:latin typeface="+mj-ea"/>
            </a:endParaRPr>
          </a:p>
          <a:p>
            <a:pPr algn="ctr"/>
            <a:r>
              <a:rPr lang="ko-KR" altLang="en-US" sz="3600" dirty="0" err="1" smtClean="0">
                <a:latin typeface="+mj-ea"/>
              </a:rPr>
              <a:t>클로징을</a:t>
            </a:r>
            <a:r>
              <a:rPr lang="ko-KR" altLang="en-US" sz="3600" dirty="0" smtClean="0">
                <a:latin typeface="+mj-ea"/>
              </a:rPr>
              <a:t> </a:t>
            </a:r>
            <a:r>
              <a:rPr lang="ko-KR" altLang="en-US" sz="3600" dirty="0">
                <a:latin typeface="+mj-ea"/>
              </a:rPr>
              <a:t>위한 </a:t>
            </a:r>
            <a:endParaRPr lang="en-US" altLang="ko-KR" sz="3600" dirty="0" smtClean="0">
              <a:latin typeface="+mj-ea"/>
            </a:endParaRPr>
          </a:p>
          <a:p>
            <a:pPr algn="ctr"/>
            <a:r>
              <a:rPr lang="ko-KR" altLang="en-US" sz="3600" dirty="0" smtClean="0">
                <a:latin typeface="+mj-ea"/>
              </a:rPr>
              <a:t>핵심 </a:t>
            </a:r>
            <a:r>
              <a:rPr lang="ko-KR" altLang="en-US" sz="3600" dirty="0">
                <a:latin typeface="+mj-ea"/>
              </a:rPr>
              <a:t>포인트</a:t>
            </a:r>
          </a:p>
        </p:txBody>
      </p:sp>
      <p:sp>
        <p:nvSpPr>
          <p:cNvPr id="28" name="양쪽 모서리가 둥근 사각형 27"/>
          <p:cNvSpPr/>
          <p:nvPr/>
        </p:nvSpPr>
        <p:spPr>
          <a:xfrm rot="5400000">
            <a:off x="4227857" y="3167920"/>
            <a:ext cx="2161485" cy="3744807"/>
          </a:xfrm>
          <a:prstGeom prst="round2SameRect">
            <a:avLst>
              <a:gd name="adj1" fmla="val 119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846388" y="4045139"/>
            <a:ext cx="1194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無</a:t>
            </a:r>
            <a:r>
              <a:rPr lang="ko-KR" altLang="en-US" sz="2800" dirty="0" smtClean="0">
                <a:latin typeface="+mj-ea"/>
                <a:ea typeface="+mj-ea"/>
              </a:rPr>
              <a:t>연계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20" name="오각형 19"/>
          <p:cNvSpPr/>
          <p:nvPr/>
        </p:nvSpPr>
        <p:spPr>
          <a:xfrm>
            <a:off x="3668504" y="4081716"/>
            <a:ext cx="1133554" cy="409575"/>
          </a:xfrm>
          <a:prstGeom prst="homePlat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오각형 30"/>
          <p:cNvSpPr/>
          <p:nvPr/>
        </p:nvSpPr>
        <p:spPr>
          <a:xfrm>
            <a:off x="3668504" y="4595270"/>
            <a:ext cx="1133554" cy="409575"/>
          </a:xfrm>
          <a:prstGeom prst="homePlat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오각형 31"/>
          <p:cNvSpPr/>
          <p:nvPr/>
        </p:nvSpPr>
        <p:spPr>
          <a:xfrm>
            <a:off x="3668504" y="5108824"/>
            <a:ext cx="1133554" cy="409575"/>
          </a:xfrm>
          <a:prstGeom prst="homePlat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오각형 32"/>
          <p:cNvSpPr/>
          <p:nvPr/>
        </p:nvSpPr>
        <p:spPr>
          <a:xfrm>
            <a:off x="3668504" y="5609730"/>
            <a:ext cx="1133554" cy="409575"/>
          </a:xfrm>
          <a:prstGeom prst="homePlat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4881263" y="4539820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+mj-ea"/>
                <a:ea typeface="+mj-ea"/>
              </a:rPr>
              <a:t>누적 </a:t>
            </a:r>
            <a:r>
              <a:rPr lang="en-US" altLang="ko-KR" sz="2800" dirty="0" smtClean="0">
                <a:latin typeface="+mj-ea"/>
                <a:ea typeface="+mj-ea"/>
              </a:rPr>
              <a:t>Pass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844619" y="5053908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+mj-ea"/>
                <a:ea typeface="+mj-ea"/>
              </a:rPr>
              <a:t>쉬운 인수조건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68775" y="5555977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+mj-ea"/>
                <a:ea typeface="+mj-ea"/>
              </a:rPr>
              <a:t>저렴한 보험료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37" name="평행 사변형 36"/>
          <p:cNvSpPr/>
          <p:nvPr/>
        </p:nvSpPr>
        <p:spPr>
          <a:xfrm rot="334218">
            <a:off x="8085346" y="3704926"/>
            <a:ext cx="324943" cy="91812"/>
          </a:xfrm>
          <a:prstGeom prst="parallelogram">
            <a:avLst>
              <a:gd name="adj" fmla="val 80523"/>
            </a:avLst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719447" y="412015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Point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96203" y="4640467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Point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95402" y="5149967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Point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89791" y="5630610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Point</a:t>
            </a:r>
            <a:r>
              <a:rPr lang="ko-KR" altLang="en-US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4905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025 교안">
      <a:majorFont>
        <a:latin typeface="세방고딕 Bold"/>
        <a:ea typeface="세방고딕 Bold"/>
        <a:cs typeface=""/>
      </a:majorFont>
      <a:minorFont>
        <a:latin typeface="세방고딕 Bold"/>
        <a:ea typeface="세방고딕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63989</TotalTime>
  <Words>7914</Words>
  <Application>Microsoft Office PowerPoint</Application>
  <PresentationFormat>와이드스크린</PresentationFormat>
  <Paragraphs>2402</Paragraphs>
  <Slides>64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64</vt:i4>
      </vt:variant>
    </vt:vector>
  </HeadingPairs>
  <TitlesOfParts>
    <vt:vector size="73" baseType="lpstr">
      <vt:lpstr>세방고딕 Regular</vt:lpstr>
      <vt:lpstr>맑은 고딕</vt:lpstr>
      <vt:lpstr>공체 Medium</vt:lpstr>
      <vt:lpstr>나눔고딕</vt:lpstr>
      <vt:lpstr>Arial</vt:lpstr>
      <vt:lpstr>세방고딕 Bold</vt:lpstr>
      <vt:lpstr>이사만루체 Bold</vt:lpstr>
      <vt:lpstr>배달의민족 을지로체 TTF</vt:lpstr>
      <vt:lpstr>Office 테마</vt:lpstr>
      <vt:lpstr>흥국화재 상품 판매 포인트</vt:lpstr>
      <vt:lpstr>콩그레츄~레이션! 흥국화재 역대급 기네스 실적 달성!</vt:lpstr>
      <vt:lpstr>10월부터 변경되는 U/W 내용 정리</vt:lpstr>
      <vt:lpstr>10월부터 변경되는 U/W 내용 정리</vt:lpstr>
      <vt:lpstr>10월부터 변경되는 U/W 내용 정리</vt:lpstr>
      <vt:lpstr>10월부터 변경되는 상품 내용 정리</vt:lpstr>
      <vt:lpstr>10월부터 변경되는 상품 내용 정리</vt:lpstr>
      <vt:lpstr>10월, 상품 관련 추가 변경사항은?</vt:lpstr>
      <vt:lpstr>10월을 살펴보면요.. 어라라? 영업일수가..? 😯!! </vt:lpstr>
      <vt:lpstr>10월을 살펴보면요.. 어라라? 영업일수가..? 😯!! </vt:lpstr>
      <vt:lpstr>PowerPoint 프레젠테이션</vt:lpstr>
      <vt:lpstr>PowerPoint 프레젠테이션</vt:lpstr>
      <vt:lpstr>시대가 변화함에 따라 보험 대비도 달라져야 합니다!</vt:lpstr>
      <vt:lpstr>효과 좋은 치료.. 시작은 무조건 ‘ 비급여 ’입니다!</vt:lpstr>
      <vt:lpstr>효과 좋은 치료.. 시작은 무조건 ‘ 비급여 ’입니다!</vt:lpstr>
      <vt:lpstr>실제 사례로 살펴볼수록, 비급여 치료비 대비가 필수적!</vt:lpstr>
      <vt:lpstr>실제 사례로 살펴볼수록, 비급여 치료비 대비가 필수적!</vt:lpstr>
      <vt:lpstr>곧 급여화 되겠지.. 이 정도 시간을 기다릴 수 있으신가요?</vt:lpstr>
      <vt:lpstr>곧 급여화 되겠지.. 이 정도 시간을 기다릴 수 있으신가요?</vt:lpstr>
      <vt:lpstr>어떤 담보로 대비해야 할까요? 바로 흥국화재 두 가지 담보로^^</vt:lpstr>
      <vt:lpstr>비급여 치료 보장을 위한 흥국화재만의 첫 번째 무기</vt:lpstr>
      <vt:lpstr>시장이 알아본 비급여 통장, 누적 매출 10억 초과 달성!!</vt:lpstr>
      <vt:lpstr>한 가지 담보로! 무려 10가지 보장~!</vt:lpstr>
      <vt:lpstr>고연령도! 무연계! 10월도 이어갑니다~!</vt:lpstr>
      <vt:lpstr>업계 유일! 흥국화재에만 있는 추천플랜 </vt:lpstr>
      <vt:lpstr>PowerPoint 프레젠테이션</vt:lpstr>
      <vt:lpstr>비급여 치료 보장을 위한 흥국화재만의 두 번째 무기</vt:lpstr>
      <vt:lpstr>암 치료 패러다임의 변화에 따라 보장도 바뀌어야죠!</vt:lpstr>
      <vt:lpstr>이에 맞춰 10월, 새롭게 단장한 흥국화재 암 주요치료비</vt:lpstr>
      <vt:lpstr>보험료와 보장 모두 만족하는 암 주요치료비 추천 플랜</vt:lpstr>
      <vt:lpstr>한가지 무기가 더! 암 고민 타파, 5회 지급형 암진단비!</vt:lpstr>
      <vt:lpstr>흥국화재만 가지고 있는 업셀링 최적화 담보!</vt:lpstr>
      <vt:lpstr>보험료도 가성비 미쳤습니다! &lt; 5회보장 암진단비 &gt;</vt:lpstr>
      <vt:lpstr>빠른 클로징 가능한 5회보장 암진단비 누적PASS 플랜! </vt:lpstr>
      <vt:lpstr>PowerPoint 프레젠테이션</vt:lpstr>
      <vt:lpstr>업계 최고 MZ보험 &lt;오건강&gt; 기억하시죠?</vt:lpstr>
      <vt:lpstr>업계 어른이 보험을 비교해볼수록, 정답은 &lt; 오건강 &gt;!</vt:lpstr>
      <vt:lpstr>&lt; 오건강 &gt; 가입 가능 연령</vt:lpstr>
      <vt:lpstr>&lt;오건강&gt;으로 알아보는 ‘진짜배기’ 갑상선암 보장!</vt:lpstr>
      <vt:lpstr>갑상선암 수술 시 납입면제 + 납입지원! 암 추천플랜</vt:lpstr>
      <vt:lpstr>납면 ② - 순환계 주요치료 시 납입면제? 뭐가 좋은 건데요?</vt:lpstr>
      <vt:lpstr>순환계 주요치료 시 납입면제? 뭐가 좋은 건데요?</vt:lpstr>
      <vt:lpstr>&lt;오건강&gt;으로 알아보는 ‘진짜배기’ 순환계 보장!</vt:lpstr>
      <vt:lpstr>순환계 주치 시 납입면제 + 납입지원! 순환계 추천플랜</vt:lpstr>
      <vt:lpstr>PowerPoint 프레젠테이션</vt:lpstr>
      <vt:lpstr>PowerPoint 프레젠테이션</vt:lpstr>
      <vt:lpstr>업계 유일! 5년 내 중대질환은 ‘암’만 물어보고 종합으로 가입 OK!</vt:lpstr>
      <vt:lpstr>흥Good 든든한 325 암만 생각해도 간편종합보험!</vt:lpstr>
      <vt:lpstr>암만 보는 325로 준비하는 2대 질환 추천 플랜</vt:lpstr>
      <vt:lpstr>PowerPoint 프레젠테이션</vt:lpstr>
      <vt:lpstr>치매, 대비의 필요성이 점점 커져갑니다..!</vt:lpstr>
      <vt:lpstr>PowerPoint 프레젠테이션</vt:lpstr>
      <vt:lpstr>PowerPoint 프레젠테이션</vt:lpstr>
      <vt:lpstr>PowerPoint 프레젠테이션</vt:lpstr>
      <vt:lpstr>&lt; 플러스 치매간병 &gt; 엔 최강 신담보들까지 탑재~!</vt:lpstr>
      <vt:lpstr>&lt; 플러스 치매간병 &gt; 엔 최강 신담보들까지 탑재~!</vt:lpstr>
      <vt:lpstr>&lt; 플러스 치매간병 &gt; 엔 최강 신담보들까지 탑재~!</vt:lpstr>
      <vt:lpstr>&lt; 플러스 치매간병 &gt; 엔 최강 신담보들까지 탑재~!</vt:lpstr>
      <vt:lpstr>&lt; 플러스 치매간병 &gt; 기존 업계 최초 담보들도 당근 탑재!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6267</cp:revision>
  <cp:lastPrinted>2024-12-18T04:58:41Z</cp:lastPrinted>
  <dcterms:created xsi:type="dcterms:W3CDTF">2024-12-18T00:13:25Z</dcterms:created>
  <dcterms:modified xsi:type="dcterms:W3CDTF">2025-09-26T09:12:40Z</dcterms:modified>
</cp:coreProperties>
</file>