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0"/>
  </p:notesMasterIdLst>
  <p:sldIdLst>
    <p:sldId id="2076138471" r:id="rId2"/>
    <p:sldId id="407" r:id="rId3"/>
    <p:sldId id="2076138472" r:id="rId4"/>
    <p:sldId id="2076138601" r:id="rId5"/>
    <p:sldId id="2076138703" r:id="rId6"/>
    <p:sldId id="2076138742" r:id="rId7"/>
    <p:sldId id="2076138739" r:id="rId8"/>
    <p:sldId id="2076138743" r:id="rId9"/>
    <p:sldId id="2076138735" r:id="rId10"/>
    <p:sldId id="2076138677" r:id="rId11"/>
    <p:sldId id="2076138699" r:id="rId12"/>
    <p:sldId id="2076138701" r:id="rId13"/>
    <p:sldId id="2076138700" r:id="rId14"/>
    <p:sldId id="2076138736" r:id="rId15"/>
    <p:sldId id="2076138737" r:id="rId16"/>
    <p:sldId id="2076138702" r:id="rId17"/>
    <p:sldId id="2076138704" r:id="rId18"/>
    <p:sldId id="2076138707" r:id="rId19"/>
    <p:sldId id="2076138708" r:id="rId20"/>
    <p:sldId id="2076138709" r:id="rId21"/>
    <p:sldId id="2076138711" r:id="rId22"/>
    <p:sldId id="2076138712" r:id="rId23"/>
    <p:sldId id="2076138714" r:id="rId24"/>
    <p:sldId id="2076138716" r:id="rId25"/>
    <p:sldId id="2076138715" r:id="rId26"/>
    <p:sldId id="2076138713" r:id="rId27"/>
    <p:sldId id="2076138705" r:id="rId28"/>
    <p:sldId id="2076138706" r:id="rId29"/>
    <p:sldId id="2076138721" r:id="rId30"/>
    <p:sldId id="2076138717" r:id="rId31"/>
    <p:sldId id="2076138718" r:id="rId32"/>
    <p:sldId id="2076138720" r:id="rId33"/>
    <p:sldId id="2076138719" r:id="rId34"/>
    <p:sldId id="2076138683" r:id="rId35"/>
    <p:sldId id="2076138685" r:id="rId36"/>
    <p:sldId id="2076138722" r:id="rId37"/>
    <p:sldId id="2076138684" r:id="rId38"/>
    <p:sldId id="2076138723" r:id="rId39"/>
    <p:sldId id="2076138726" r:id="rId40"/>
    <p:sldId id="2076138725" r:id="rId41"/>
    <p:sldId id="2076138084" r:id="rId42"/>
    <p:sldId id="2076138662" r:id="rId43"/>
    <p:sldId id="2076138664" r:id="rId44"/>
    <p:sldId id="2076138745" r:id="rId45"/>
    <p:sldId id="2076138729" r:id="rId46"/>
    <p:sldId id="2076138730" r:id="rId47"/>
    <p:sldId id="2076138744" r:id="rId48"/>
    <p:sldId id="2076138746" r:id="rId49"/>
    <p:sldId id="2076138731" r:id="rId50"/>
    <p:sldId id="2076138732" r:id="rId51"/>
    <p:sldId id="2076138595" r:id="rId52"/>
    <p:sldId id="2076138644" r:id="rId53"/>
    <p:sldId id="2076138676" r:id="rId54"/>
    <p:sldId id="2076138674" r:id="rId55"/>
    <p:sldId id="2076138727" r:id="rId56"/>
    <p:sldId id="2076138728" r:id="rId57"/>
    <p:sldId id="2076138599" r:id="rId58"/>
    <p:sldId id="2076138558" r:id="rId59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47"/>
    <a:srgbClr val="006835"/>
    <a:srgbClr val="FFF8E5"/>
    <a:srgbClr val="A7A7A7"/>
    <a:srgbClr val="383735"/>
    <a:srgbClr val="00CC00"/>
    <a:srgbClr val="0000FF"/>
    <a:srgbClr val="E6EAE7"/>
    <a:srgbClr val="66FF33"/>
    <a:srgbClr val="373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10" autoAdjust="0"/>
    <p:restoredTop sz="86424" autoAdjust="0"/>
  </p:normalViewPr>
  <p:slideViewPr>
    <p:cSldViewPr snapToGrid="0">
      <p:cViewPr>
        <p:scale>
          <a:sx n="66" d="100"/>
          <a:sy n="66" d="100"/>
        </p:scale>
        <p:origin x="3012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C4758-91B1-4143-8C7F-A825CA84D486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396EC-5861-4EA7-A925-381F11B49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8471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44152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80903-FE22-BD8F-DA37-C8349F0B1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D8DA8CE-B948-2E5B-EF68-2779343A9E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F24EE71-0A3E-F96A-E4DB-F639C0E93F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6AB9C80-85E4-3E5C-AE2F-8C0D6AD620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666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34992-9EA6-2884-A436-07AB7741A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2F63F05-452A-D054-D5B7-37ADD510E6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B5D6169-6F97-DE25-4022-B77870804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7F401-7B46-F1B5-AB84-F29B57382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37094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21056-6B91-FF1E-D217-24E071BE1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8DF319F-E409-C0C4-1649-2AE72516B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97D2411-2385-FF5D-D32C-E418C86AF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4958C3A-359A-5BE1-9B8E-265688B363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96175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C90B-2F2C-2F0A-AFFB-D7CDC3B6B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CBF248F-840C-4B0E-3495-201AA0C698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86A3A85-FA24-3108-6595-051BAD996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36644B1-36A4-F395-E343-1E09622E70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992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E0B8B-F6FB-1DB5-9460-C27581E4C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E19DEE-7595-0F59-BECB-BA3794D414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995902A-E133-EB1F-374D-C955585BD4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BD27DEC-C4BF-EEA8-F136-2B540D4459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48635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900B5-E2A4-108F-7F82-ADEF85754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8D5BC62-9A67-81CD-5204-21C14A74D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D816E3F-1E4E-B02D-C5B5-10F297BD9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976E6D3-AAC9-390F-CDF0-098AC70E0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2413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3593F-54B9-11F8-AAC4-ABDD0F035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803361C-1AC2-6FE8-A31F-2AB91BF82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1FA162E-00A4-865E-2BA3-A2BEF6ABD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920676D-7A78-0BBB-4825-72A197A342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309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1C501-44EB-7A83-2F07-B2AC490E5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9EB0E42-A17D-B157-8097-410CF2662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39E773F-6A07-782E-2776-325BA34F8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A21338-FDEF-A36F-BAC5-C89FAEC65F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2032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9C08A-9F8A-2823-20E7-420B1FB8E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18DF426-9D84-A6AF-EE3C-FCD7AF1FF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711699A-C53C-4D53-287A-499F7D0A19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39B1FB1-F643-A399-D594-A5C6412B26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9212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79AED-3F12-AED6-3237-F5425129C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0B63110-3990-6A4C-3F2E-E97984A61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5FCE0C7-219F-C1E6-3113-ECB8C997B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95808DB-1FBF-1ED4-76AE-1D7758C98A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5429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6344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C558F-3BCC-1F8A-1E28-BD04B2460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3B00501-4374-D6D8-F0AE-37618B260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676C87B-12AC-D3A3-61D8-70B87DD493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0508944-14D4-B8EC-B164-90AABC8BD4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659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39822-0C9E-CEB4-3E62-0319F054F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AF38726-C41B-4A9B-4504-71069D302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666E352-C4C4-C395-FD3F-C8539845F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E676149-B4C9-3142-3F1A-70A01F9D51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1408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292B0-08D7-5521-6106-95ED61CA6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75F88E9-99B2-848D-0BEF-9227D45795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1245FFB-8C0B-86E6-879D-B856B1AEC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EB589F0-D758-7655-D711-7DC197C500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287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8E87B-6794-4299-177B-7847F6E5D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BEEBF2A-E274-23E4-81A7-B4B8C81021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3CA955C-E6CA-C85B-169D-FA0886B3C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63AB83-4703-29B2-1B10-8E333F0CD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2868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7E899-869F-93EB-A09E-438CBAC77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9642D22-9D8E-D558-E749-1A5343FF62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E915B2A-CF5A-9E0E-6AD9-186B5704F1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509989B-C80E-546D-5375-431F4FA920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03476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62AC0-FE6D-75DF-67E3-031B2C3A0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B819FD7-7B92-1F72-0294-827DA51B6C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B13CA25-829F-61F7-F777-D321026076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8C33F85-F475-92C5-3BA7-382CD2A0D3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27830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E34D6-8872-FDF3-71D0-CE722DB8E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DC933B8-AECD-AF4C-F77E-F02AF45513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85D6748-243F-555E-028A-0B7928006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C89923-7D27-6D33-A1C7-02A2B28B82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5421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BB632-6FB8-D7DF-93C1-A1A3C1BD6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BDE521C-3DB8-D4CB-85FA-6158501B65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B8DCBB6-E934-865A-C6CE-DFD989C2E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73DB58D-7CAC-EAB5-8B06-5D7E0AC6F9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143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ACF4F-A8DC-C836-3022-09663C52F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EE71CF7-8D66-C477-58A5-529DE42B3F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8532D81-5A07-FEAA-8B67-D05CB31EBB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7BE64E3-78E9-650F-554E-D05CEEB56E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297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B0DB2-18B3-39A5-90D6-9D3ACDF2F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D68D4AB-C3E5-AC1D-8870-5CFAD36A4F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DD660B2-C068-6549-09A1-CDA9384620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E226E72-D929-A633-CFF6-4A620997B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0066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B2EC6-6AFD-C45E-7711-E19751508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1E21C3A-02AC-26B7-F49C-130EC12FBE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107E83B-0239-1208-B79E-37E0C2DBD9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6D49EF-3DCE-D0B8-77CD-53FEA2DA8B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992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4835F-0C21-6D81-7089-630606876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CBEDD66-8737-208B-25CF-13565692F1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BCFEFDB-1A23-5453-485F-0DB338594D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4B58230-7040-036A-5B8A-81C605245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46885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099D5-EB12-EDDB-9E7C-CE0EC62C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4E3ADBF-F2D3-CCA0-8429-14F0370941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A77985C-B4EE-A386-DFEB-10518A639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D890753-5564-8B97-6A35-F67687F441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5363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D1414-6BAF-0DAE-6CFB-489765CE7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523EE02-2487-ACFC-D2C7-4B32C9EDFB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2E554DA-C040-C9CF-2D91-9A26A08157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A3621BF-1E94-7731-2BA4-DFC05B6D2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61880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F92A2-1109-4D72-4807-101A6B9AA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ACBA62D-EEE0-8C2C-BB76-D684260CB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02006B7-4DAE-291B-7BF8-A4B0A7F5B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4403115-F2AE-C43A-BF71-7F2C06E062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72675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3C0DB-AF42-1D63-95F0-0407CAE06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32FB176-12E0-1925-2337-B3FC8B4B41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48AE1E7-026F-AC52-5B8F-F814B2AE0D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35A7CA2-2C98-79B5-9468-D650FCBF3D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9615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C248-065E-0F39-5DF1-1C24DDC21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E3D0867-05E6-45AA-8403-D6EC4D3B61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02F84F7-2E57-B6E4-3168-8A689482F7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2D113DB-E2FC-74A2-F1A5-0601010E66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34750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23519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4D3AE-14C0-3A37-847A-01B42A65F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BB36EBA-7DD5-59EC-7910-12FB34331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1CEC3D0-B14B-F1EC-061A-921398A3A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F3FEF2-29B8-D4BF-0725-134A41C65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18347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C10E7-5A9E-7B38-3BF9-F44E4A860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B583B93-5203-871C-53D2-53A534D6F9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B79B54D-6043-054F-BAB5-A84E6C039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6147A5-F459-F781-103E-CB43A8FA51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15989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152E6-9EC1-A35C-0859-60F1F113B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9BD1798-9C10-433D-764F-23B2996C0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B7FC466-1EFE-CD3A-2FCC-138D08C39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85E6EFF-520F-05F4-69B3-8C5008E851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757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396EC-5861-4EA7-A925-381F11B49811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01044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0CD65-7287-35ED-DCA8-B0A81FFEF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FCC9BB2-5C2A-15BB-142E-FE8494FD4F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8C6DB6B-2BFB-7B59-B29C-A5CEEBFDA3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7828D8C-249E-842A-DA61-5651F9F3C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4712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34621-ECC5-2A95-1999-3559A71CC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C2ADD5F-5538-39C5-B06B-6C3A29EDD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91F4C18-484E-4531-2183-CB5DDD2D22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1189740-83FA-AD9C-2E80-0C618CF09B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2251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6FFC4-6D57-2169-B001-D20944B9C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D8A0ED8-5BCB-109F-8E05-0FD0E9874E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24BECA2-5206-59EA-74CA-924218CAE8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6A9E2E7-AAB7-B8EA-22BE-1CA9F63A84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137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90A42-7236-7DEB-6AFE-088A7A5C4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C9EA353-017D-91C6-9753-BDFC8D16B5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BFC988B-6E14-1457-91ED-F66E2FF3B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4973CA-C687-F822-D68F-5D1FF45AB9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5676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5E4B6-E4D4-90D4-8B5C-988F0289F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9DFC6EA-3D96-1988-14AD-DED3404234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A67FA36-9868-2627-0D2B-144C0430A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C533BC-FB43-0B55-7948-A2DA1ED94D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57153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47F8E-D2D7-9C28-7F6E-1B5DA8BF4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81227F9-5938-1555-0A6A-AF467D9BF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BA4BE80-2A9D-F2AB-B551-696943C48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B605923-8B86-5E76-FE6B-A04868C31E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61774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61212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9DB11-C972-1DFF-1CA3-9C2CC09D9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0AC8C4B-5CF2-B1A9-4EAA-115EBEC5D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0DAA99B-7FF8-D6F7-36C7-D20D75A1E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ACCE77E-C123-BE83-8A0A-E1868B51DA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50225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26D8E-50E0-C75A-B118-375228CF1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00461CA-1087-D89F-CC5F-FFD6C05FA2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25F610-5AD5-A3D7-E354-FFB38D270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3D04E7E-D40F-DBD8-6514-BBB3230896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75173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D2E92-876D-B599-AEF4-C03AD7F0D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EB9F89B-E81E-BA62-5C0C-98763EA299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E7E93D3-9FA8-851E-9F64-345201F0E0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80741B-590F-8DFA-BD8B-F7EC0F6161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2181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D45EF-9151-4889-E0D6-FC55F9242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F8BD192-9751-69BB-DEE3-401D74902F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5AE3C41-1C8F-C9B7-229A-1821EB4A16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73A1404-9157-21DC-7194-45B7A4A1C2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945953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17EB9-3B95-3533-C2EA-1218BFEA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5435FF5-12E0-F9DF-31C2-B17EE93EC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9DC33B8-0DF9-FD7D-8C9E-F26FD4C1A3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554CBD8-A36D-EC1B-675F-F3C1E62700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6911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A54E7-69D0-023C-CFDC-721C6D09D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9A241C6-0133-FFF6-2604-36A4ED6EAB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328212E-AEE2-8216-5299-F67B6D5B10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D4E3BF7-6150-FEE8-EE9C-6721EE6D43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22601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4CFE0-EB07-D64D-6F0C-21EF215CE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4F5232B-B851-7E34-7D73-E6FCA3B252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663C6BA-FFDD-685E-E875-7F3662522C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C281A89-13AD-493F-8AA5-11D10BFF2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86573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25D8F-BC83-2EFE-EAE5-CFBA9F0A8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A400A61-2AE8-59A4-672F-C98508682D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8537A49-57C3-F03A-BD19-6C40DB4886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7077DF4-CA01-99E0-544D-D823F64DAD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34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DD96E-D69E-44E4-E650-F5B90247D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5B666C9-B6FF-2247-7FCD-AA0EC00D9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69C373C-0F6A-92AD-D545-151F976652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0B25271-8019-4758-1A66-AE70B95D1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5199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6975C-E5F3-2E8D-F065-15F466D7A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BDD6E9C-0659-E5FA-95A0-34A992460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1C8D541-8E3E-5DA1-E7F6-C9B7C64A99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2BA515-064F-351D-9087-52020E365A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48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3E315-560D-85DD-1FE9-D2EF68F94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805ADC1-CD90-BA54-DD70-F54AEBF488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4E0ADFC-8899-C06D-3E1F-2E1B44A30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2CC4356-EC39-8BCD-3D0F-D7C8072D3F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8019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26C5B-5A7F-D0DB-42D1-9DD6AAD8F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B86A2E9-D2EA-43DD-4B28-96492B339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46125" y="1350963"/>
            <a:ext cx="5264150" cy="36464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E33F026-D27B-4E9E-66EC-37067DB98D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E74AB83-B7EA-8B53-47B8-12825A2672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740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716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5470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7968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96E4137C-C9EE-B8F5-732B-3CC06C77BCD3}"/>
              </a:ext>
            </a:extLst>
          </p:cNvPr>
          <p:cNvCxnSpPr>
            <a:cxnSpLocks/>
          </p:cNvCxnSpPr>
          <p:nvPr userDrawn="1"/>
        </p:nvCxnSpPr>
        <p:spPr>
          <a:xfrm>
            <a:off x="173000" y="856984"/>
            <a:ext cx="9612000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34B34361-9B65-7DDD-2F6A-7EF929184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042" y="221162"/>
            <a:ext cx="1276520" cy="390918"/>
          </a:xfrm>
          <a:prstGeom prst="rect">
            <a:avLst/>
          </a:prstGeom>
        </p:spPr>
      </p:pic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E87C64B4-7EE9-7BC0-B762-076342CB1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8517" y="6492877"/>
            <a:ext cx="1295220" cy="365125"/>
          </a:xfrm>
          <a:prstGeom prst="rect">
            <a:avLst/>
          </a:prstGeom>
        </p:spPr>
        <p:txBody>
          <a:bodyPr/>
          <a:lstStyle/>
          <a:p>
            <a:fld id="{9DFB0D04-F738-4650-925C-2A9EDFCFC4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680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53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D4FAD34-8B1A-90B8-AF4C-C20DFD1C6CFD}"/>
              </a:ext>
            </a:extLst>
          </p:cNvPr>
          <p:cNvCxnSpPr/>
          <p:nvPr userDrawn="1"/>
        </p:nvCxnSpPr>
        <p:spPr>
          <a:xfrm>
            <a:off x="4953000" y="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37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879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61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75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340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977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78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04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66146-B53C-4236-92C4-ACC4546A4770}" type="datetimeFigureOut">
              <a:rPr lang="ko-KR" altLang="en-US" smtClean="0"/>
              <a:t>2025-09-30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947B6-5F54-4089-9F73-F68233D8A8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23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3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3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4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4.png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59.png"/><Relationship Id="rId4" Type="http://schemas.openxmlformats.org/officeDocument/2006/relationships/image" Target="../media/image4.png"/><Relationship Id="rId9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3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59.png"/><Relationship Id="rId4" Type="http://schemas.openxmlformats.org/officeDocument/2006/relationships/image" Target="../media/image4.png"/><Relationship Id="rId9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3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3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3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3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4.png"/><Relationship Id="rId9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3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5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85.png"/><Relationship Id="rId4" Type="http://schemas.openxmlformats.org/officeDocument/2006/relationships/image" Target="../media/image4.png"/><Relationship Id="rId9" Type="http://schemas.openxmlformats.org/officeDocument/2006/relationships/image" Target="../media/image9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85.png"/><Relationship Id="rId4" Type="http://schemas.openxmlformats.org/officeDocument/2006/relationships/image" Target="../media/image4.png"/><Relationship Id="rId9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31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3.pn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4.png"/><Relationship Id="rId4" Type="http://schemas.openxmlformats.org/officeDocument/2006/relationships/image" Target="../media/image1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5" Type="http://schemas.openxmlformats.org/officeDocument/2006/relationships/image" Target="../media/image25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70C4F21-2089-8B07-4415-77E98D892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D83252-3F9D-6F9D-0E88-1683EEDA0BCB}"/>
              </a:ext>
            </a:extLst>
          </p:cNvPr>
          <p:cNvSpPr txBox="1"/>
          <p:nvPr/>
        </p:nvSpPr>
        <p:spPr>
          <a:xfrm>
            <a:off x="6137972" y="3290500"/>
            <a:ext cx="25702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3176" fontAlgn="base">
              <a:spcAft>
                <a:spcPct val="0"/>
              </a:spcAft>
              <a:defRPr/>
            </a:pPr>
            <a:r>
              <a:rPr kumimoji="1" lang="en-US" altLang="ko-KR" sz="12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GA</a:t>
            </a:r>
            <a:r>
              <a:rPr kumimoji="1" lang="ko-KR" altLang="en-US" sz="12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영업기획파트 제작</a:t>
            </a:r>
            <a:r>
              <a:rPr kumimoji="1" lang="en-US" altLang="ko-KR" sz="12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(2025.10)</a:t>
            </a:r>
            <a:endParaRPr kumimoji="1" lang="en-US" altLang="ko-KR" sz="14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8523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19184-48EE-75A8-CC9B-C5F51EA19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85548A86-B1FA-D5C1-6442-A2136A048280}"/>
              </a:ext>
            </a:extLst>
          </p:cNvPr>
          <p:cNvSpPr/>
          <p:nvPr/>
        </p:nvSpPr>
        <p:spPr>
          <a:xfrm>
            <a:off x="12421470" y="2312714"/>
            <a:ext cx="2966731" cy="13400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F11EAF3-959E-F7C2-0CF2-017295A570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9ED7F25-2C93-0D27-581E-82935AF4D372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C6954B4C-3990-7B23-A180-28B86CDB8BF4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17910F78-1FD1-D138-F6AE-5ED88765DA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88" name="그림 87">
            <a:extLst>
              <a:ext uri="{FF2B5EF4-FFF2-40B4-BE49-F238E27FC236}">
                <a16:creationId xmlns:a16="http://schemas.microsoft.com/office/drawing/2014/main" id="{CAEA6CD1-CED5-EC05-FC0C-379A41B4F7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11637" y="3743232"/>
            <a:ext cx="5191088" cy="2400273"/>
          </a:xfrm>
          <a:prstGeom prst="rect">
            <a:avLst/>
          </a:prstGeom>
        </p:spPr>
      </p:pic>
      <p:sp>
        <p:nvSpPr>
          <p:cNvPr id="105" name="Title 1">
            <a:extLst>
              <a:ext uri="{FF2B5EF4-FFF2-40B4-BE49-F238E27FC236}">
                <a16:creationId xmlns:a16="http://schemas.microsoft.com/office/drawing/2014/main" id="{4860BC5A-A646-5732-B83D-566713D6623A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146" name="그룹 145">
            <a:extLst>
              <a:ext uri="{FF2B5EF4-FFF2-40B4-BE49-F238E27FC236}">
                <a16:creationId xmlns:a16="http://schemas.microsoft.com/office/drawing/2014/main" id="{84F503DD-8E0E-ABEE-EC0F-BF93076484B4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152" name="그룹 151">
              <a:extLst>
                <a:ext uri="{FF2B5EF4-FFF2-40B4-BE49-F238E27FC236}">
                  <a16:creationId xmlns:a16="http://schemas.microsoft.com/office/drawing/2014/main" id="{5604B44A-A43D-CB8E-F763-CC2D6B715839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D9874877-B610-A75A-8A23-4B8D3AEB59F6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중입자치료비 </a:t>
                </a:r>
                <a:r>
                  <a:rPr lang="ko-KR" altLang="en-US" sz="3600" dirty="0" err="1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선지급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실시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154" name="그룹 153">
                <a:extLst>
                  <a:ext uri="{FF2B5EF4-FFF2-40B4-BE49-F238E27FC236}">
                    <a16:creationId xmlns:a16="http://schemas.microsoft.com/office/drawing/2014/main" id="{0B7C5E27-C5D9-B56C-B478-92E569E2EA66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155" name="직선 연결선 154">
                  <a:extLst>
                    <a:ext uri="{FF2B5EF4-FFF2-40B4-BE49-F238E27FC236}">
                      <a16:creationId xmlns:a16="http://schemas.microsoft.com/office/drawing/2014/main" id="{5FCE8339-0486-856B-FAD7-3BE013C49D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직선 연결선 155">
                  <a:extLst>
                    <a:ext uri="{FF2B5EF4-FFF2-40B4-BE49-F238E27FC236}">
                      <a16:creationId xmlns:a16="http://schemas.microsoft.com/office/drawing/2014/main" id="{FDE78BD0-B664-A1B3-5091-4909AE8243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직선 연결선 156">
                  <a:extLst>
                    <a:ext uri="{FF2B5EF4-FFF2-40B4-BE49-F238E27FC236}">
                      <a16:creationId xmlns:a16="http://schemas.microsoft.com/office/drawing/2014/main" id="{6924DC4B-074C-A44A-9D00-683153EC68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8" name="직사각형 157">
                  <a:extLst>
                    <a:ext uri="{FF2B5EF4-FFF2-40B4-BE49-F238E27FC236}">
                      <a16:creationId xmlns:a16="http://schemas.microsoft.com/office/drawing/2014/main" id="{5F16726A-0BDD-29CD-877A-4CFE4BF7FF64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9" name="직사각형 158">
                  <a:extLst>
                    <a:ext uri="{FF2B5EF4-FFF2-40B4-BE49-F238E27FC236}">
                      <a16:creationId xmlns:a16="http://schemas.microsoft.com/office/drawing/2014/main" id="{4F6C32FB-63FC-D8A4-CC9A-A37EFCCEF81F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09D26160-74AC-0AC1-2939-B608951D63D8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161" name="직사각형 160">
                  <a:extLst>
                    <a:ext uri="{FF2B5EF4-FFF2-40B4-BE49-F238E27FC236}">
                      <a16:creationId xmlns:a16="http://schemas.microsoft.com/office/drawing/2014/main" id="{A44BB92C-F12F-3BAF-520D-3E5D14B02781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48" name="그룹 147">
              <a:extLst>
                <a:ext uri="{FF2B5EF4-FFF2-40B4-BE49-F238E27FC236}">
                  <a16:creationId xmlns:a16="http://schemas.microsoft.com/office/drawing/2014/main" id="{68D07A6D-1975-57E3-F307-55B6FF63BC23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149" name="순서도: 수행의 시작/종료 148">
                <a:extLst>
                  <a:ext uri="{FF2B5EF4-FFF2-40B4-BE49-F238E27FC236}">
                    <a16:creationId xmlns:a16="http://schemas.microsoft.com/office/drawing/2014/main" id="{84A767EF-F745-A0E4-DFDB-E3B264B76820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24656E12-A597-207B-03D8-1C1904734C47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pic>
        <p:nvPicPr>
          <p:cNvPr id="164" name="그림 163">
            <a:extLst>
              <a:ext uri="{FF2B5EF4-FFF2-40B4-BE49-F238E27FC236}">
                <a16:creationId xmlns:a16="http://schemas.microsoft.com/office/drawing/2014/main" id="{0799D1CD-34B2-1CCD-1984-908871F75F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81251" y="1151029"/>
            <a:ext cx="518652" cy="429008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BA955101-EC09-9BA2-2CD2-B2E3EDC7FB43}"/>
              </a:ext>
            </a:extLst>
          </p:cNvPr>
          <p:cNvGrpSpPr/>
          <p:nvPr/>
        </p:nvGrpSpPr>
        <p:grpSpPr>
          <a:xfrm>
            <a:off x="12426151" y="2376214"/>
            <a:ext cx="5205081" cy="1217846"/>
            <a:chOff x="12426151" y="2376214"/>
            <a:chExt cx="5205081" cy="1217846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8C66D3B-113B-619D-1D7D-5A23E4D854B7}"/>
                </a:ext>
              </a:extLst>
            </p:cNvPr>
            <p:cNvGrpSpPr/>
            <p:nvPr/>
          </p:nvGrpSpPr>
          <p:grpSpPr>
            <a:xfrm>
              <a:off x="12426151" y="2376214"/>
              <a:ext cx="5205081" cy="1217846"/>
              <a:chOff x="11210784" y="2380903"/>
              <a:chExt cx="8611458" cy="2084081"/>
            </a:xfrm>
          </p:grpSpPr>
          <p:sp>
            <p:nvSpPr>
              <p:cNvPr id="7" name="화살표: 오른쪽 6">
                <a:extLst>
                  <a:ext uri="{FF2B5EF4-FFF2-40B4-BE49-F238E27FC236}">
                    <a16:creationId xmlns:a16="http://schemas.microsoft.com/office/drawing/2014/main" id="{942E4E30-724C-7770-182B-3664661A1D96}"/>
                  </a:ext>
                </a:extLst>
              </p:cNvPr>
              <p:cNvSpPr/>
              <p:nvPr/>
            </p:nvSpPr>
            <p:spPr>
              <a:xfrm>
                <a:off x="11210784" y="2709802"/>
                <a:ext cx="8611458" cy="1526711"/>
              </a:xfrm>
              <a:prstGeom prst="rightArrow">
                <a:avLst>
                  <a:gd name="adj1" fmla="val 50000"/>
                  <a:gd name="adj2" fmla="val 36953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CDB90322-4A0D-A9F5-0C57-5AC684A46898}"/>
                  </a:ext>
                </a:extLst>
              </p:cNvPr>
              <p:cNvSpPr/>
              <p:nvPr/>
            </p:nvSpPr>
            <p:spPr>
              <a:xfrm>
                <a:off x="11500783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해외치료상담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(</a:t>
                </a:r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중개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)</a:t>
                </a:r>
                <a:endParaRPr lang="ko-KR" altLang="en-US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F0DF2567-17C5-EBBA-DF10-F0D44CB3D434}"/>
                  </a:ext>
                </a:extLst>
              </p:cNvPr>
              <p:cNvSpPr/>
              <p:nvPr/>
            </p:nvSpPr>
            <p:spPr>
              <a:xfrm>
                <a:off x="13821188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 w="38100">
                <a:solidFill>
                  <a:srgbClr val="FFFF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해외치료 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선지급</a:t>
                </a:r>
                <a:endParaRPr lang="ko-KR" altLang="en-US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</p:txBody>
          </p:sp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5D08800A-830C-B2B2-EA56-356391EB1D7D}"/>
                  </a:ext>
                </a:extLst>
              </p:cNvPr>
              <p:cNvSpPr/>
              <p:nvPr/>
            </p:nvSpPr>
            <p:spPr>
              <a:xfrm>
                <a:off x="16919011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치료비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(</a:t>
                </a:r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치료당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)</a:t>
                </a: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6633516-BE47-2EAF-5ADF-5172BD7CD9E9}"/>
                </a:ext>
              </a:extLst>
            </p:cNvPr>
            <p:cNvSpPr txBox="1"/>
            <p:nvPr/>
          </p:nvSpPr>
          <p:spPr>
            <a:xfrm>
              <a:off x="15383255" y="2823463"/>
              <a:ext cx="4536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kern="0" spc="-51" dirty="0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or</a:t>
              </a:r>
              <a:endParaRPr lang="ko-KR" altLang="en-US" dirty="0"/>
            </a:p>
          </p:txBody>
        </p:sp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B90AE72-6FFF-D665-2184-BF6AFCA3E480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455BD02-1B0A-4E0E-915A-3167133AD434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F9003A-13EC-BB7D-8B9A-2CA18D0F08E0}"/>
              </a:ext>
            </a:extLst>
          </p:cNvPr>
          <p:cNvSpPr txBox="1"/>
          <p:nvPr/>
        </p:nvSpPr>
        <p:spPr>
          <a:xfrm>
            <a:off x="18435843" y="704629"/>
            <a:ext cx="14743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A7FBB50D-51A5-304D-2FC4-BEE9169F38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6" y="94199"/>
            <a:ext cx="9784928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98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035F4-23DA-3251-9749-78EE193AC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80FCBA3-A121-EF7C-8672-3096CAC07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68C5155-3BCE-6530-2025-E48E42A39759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3ADF2545-73B3-0EC1-1217-8A9BB33FD496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9B7DC94B-1068-C1CA-DFE3-6C9E8E24CC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FE366E63-1797-FAE8-D272-C54FF2D44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4189" y="5399040"/>
            <a:ext cx="5156153" cy="649125"/>
          </a:xfrm>
          <a:prstGeom prst="rect">
            <a:avLst/>
          </a:prstGeom>
        </p:spPr>
      </p:pic>
      <p:sp>
        <p:nvSpPr>
          <p:cNvPr id="76" name="Title 1">
            <a:extLst>
              <a:ext uri="{FF2B5EF4-FFF2-40B4-BE49-F238E27FC236}">
                <a16:creationId xmlns:a16="http://schemas.microsoft.com/office/drawing/2014/main" id="{AC3E00AA-8323-AAE2-C99B-C37EC578C7AB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107" name="그룹 106">
            <a:extLst>
              <a:ext uri="{FF2B5EF4-FFF2-40B4-BE49-F238E27FC236}">
                <a16:creationId xmlns:a16="http://schemas.microsoft.com/office/drawing/2014/main" id="{0090091F-600A-61A3-9C75-76CF61AF747A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108" name="그룹 107">
              <a:extLst>
                <a:ext uri="{FF2B5EF4-FFF2-40B4-BE49-F238E27FC236}">
                  <a16:creationId xmlns:a16="http://schemas.microsoft.com/office/drawing/2014/main" id="{41DE48A8-A1C9-5F7B-36FA-01C200978402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7B7777A8-E32E-8624-9FED-65E9EAE2265C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중입자치료비 </a:t>
                </a:r>
                <a:r>
                  <a:rPr lang="ko-KR" altLang="en-US" sz="3600" dirty="0" err="1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선지급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실시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113" name="그룹 112">
                <a:extLst>
                  <a:ext uri="{FF2B5EF4-FFF2-40B4-BE49-F238E27FC236}">
                    <a16:creationId xmlns:a16="http://schemas.microsoft.com/office/drawing/2014/main" id="{11EA342E-C3BA-4A55-D5FC-7B37B05C4A5E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114" name="직선 연결선 113">
                  <a:extLst>
                    <a:ext uri="{FF2B5EF4-FFF2-40B4-BE49-F238E27FC236}">
                      <a16:creationId xmlns:a16="http://schemas.microsoft.com/office/drawing/2014/main" id="{D8016371-3D7F-AE9E-94AC-331CDDC78C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직선 연결선 114">
                  <a:extLst>
                    <a:ext uri="{FF2B5EF4-FFF2-40B4-BE49-F238E27FC236}">
                      <a16:creationId xmlns:a16="http://schemas.microsoft.com/office/drawing/2014/main" id="{B7B50836-92E2-51C7-C461-E78FEEEBB9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직선 연결선 115">
                  <a:extLst>
                    <a:ext uri="{FF2B5EF4-FFF2-40B4-BE49-F238E27FC236}">
                      <a16:creationId xmlns:a16="http://schemas.microsoft.com/office/drawing/2014/main" id="{61779962-45F6-635B-C6DF-9729211AC8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직사각형 116">
                  <a:extLst>
                    <a:ext uri="{FF2B5EF4-FFF2-40B4-BE49-F238E27FC236}">
                      <a16:creationId xmlns:a16="http://schemas.microsoft.com/office/drawing/2014/main" id="{F9DC8F54-2E68-76F2-5124-0AF9534CD9B9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8" name="직사각형 117">
                  <a:extLst>
                    <a:ext uri="{FF2B5EF4-FFF2-40B4-BE49-F238E27FC236}">
                      <a16:creationId xmlns:a16="http://schemas.microsoft.com/office/drawing/2014/main" id="{2F575DD3-83BE-46D5-27C6-1A1E63C9A7AF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82A96F51-2478-F5DC-880B-D1CD16DA8BE5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120" name="직사각형 119">
                  <a:extLst>
                    <a:ext uri="{FF2B5EF4-FFF2-40B4-BE49-F238E27FC236}">
                      <a16:creationId xmlns:a16="http://schemas.microsoft.com/office/drawing/2014/main" id="{87697D00-C407-2AE6-A5F9-E7CE62542426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09" name="그룹 108">
              <a:extLst>
                <a:ext uri="{FF2B5EF4-FFF2-40B4-BE49-F238E27FC236}">
                  <a16:creationId xmlns:a16="http://schemas.microsoft.com/office/drawing/2014/main" id="{C4E764F9-1556-AC24-55FE-EB691A2DB8DA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110" name="순서도: 수행의 시작/종료 109">
                <a:extLst>
                  <a:ext uri="{FF2B5EF4-FFF2-40B4-BE49-F238E27FC236}">
                    <a16:creationId xmlns:a16="http://schemas.microsoft.com/office/drawing/2014/main" id="{B6ECD8FC-0B7D-B6B3-1C91-EA0CEE5F592F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61483C31-5827-DB9A-622D-5F0891275332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pic>
        <p:nvPicPr>
          <p:cNvPr id="121" name="그림 120">
            <a:extLst>
              <a:ext uri="{FF2B5EF4-FFF2-40B4-BE49-F238E27FC236}">
                <a16:creationId xmlns:a16="http://schemas.microsoft.com/office/drawing/2014/main" id="{82756FC1-3C4D-0453-E152-2B98426B95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81251" y="1151029"/>
            <a:ext cx="518652" cy="42900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297F423-7C3A-29D6-E2C2-16D488E8B0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01940" y="2230640"/>
            <a:ext cx="5236502" cy="301446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D31F272-DBE0-1FBC-A807-67727DCADE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7EF3E-E251-A863-FC9C-41E983086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DA351C9-79B2-E8C0-DBD9-5C7B7141F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EDA6227-D1EB-FAF4-CEF9-D4C7AA3FF121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CC418DD3-1AEF-F25A-3AA7-E4339F095CA2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4A8EDB46-A606-7BE0-00B7-C5529C7B70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A65D9636-0F03-4D11-BF6F-47C82DFF0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7094" y="3853353"/>
            <a:ext cx="4263366" cy="2237341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AEEF4C43-F38E-5641-11F4-8280A3610B0F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CF8B9FF8-656E-DE3B-C6D6-FBE4FF364924}"/>
              </a:ext>
            </a:extLst>
          </p:cNvPr>
          <p:cNvGrpSpPr/>
          <p:nvPr/>
        </p:nvGrpSpPr>
        <p:grpSpPr>
          <a:xfrm>
            <a:off x="11843281" y="991789"/>
            <a:ext cx="6174529" cy="857307"/>
            <a:chOff x="11843281" y="991789"/>
            <a:chExt cx="6174529" cy="857307"/>
          </a:xfrm>
        </p:grpSpPr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A241E0DF-23AF-ACD6-0988-26F412437E61}"/>
                </a:ext>
              </a:extLst>
            </p:cNvPr>
            <p:cNvGrpSpPr/>
            <p:nvPr/>
          </p:nvGrpSpPr>
          <p:grpSpPr>
            <a:xfrm>
              <a:off x="11843281" y="991789"/>
              <a:ext cx="6174529" cy="734439"/>
              <a:chOff x="11565473" y="1004332"/>
              <a:chExt cx="6174529" cy="734439"/>
            </a:xfrm>
          </p:grpSpPr>
          <p:pic>
            <p:nvPicPr>
              <p:cNvPr id="53" name="그림 52">
                <a:extLst>
                  <a:ext uri="{FF2B5EF4-FFF2-40B4-BE49-F238E27FC236}">
                    <a16:creationId xmlns:a16="http://schemas.microsoft.com/office/drawing/2014/main" id="{752B9DCE-C032-2B43-1CF6-153533B669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56" name="그룹 55">
                <a:extLst>
                  <a:ext uri="{FF2B5EF4-FFF2-40B4-BE49-F238E27FC236}">
                    <a16:creationId xmlns:a16="http://schemas.microsoft.com/office/drawing/2014/main" id="{7A4CCF06-57FA-3AF4-7A1E-EA13CF7711E7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20BEF086-2E50-0D69-C9F5-EA4934B18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직선 연결선 57">
                  <a:extLst>
                    <a:ext uri="{FF2B5EF4-FFF2-40B4-BE49-F238E27FC236}">
                      <a16:creationId xmlns:a16="http://schemas.microsoft.com/office/drawing/2014/main" id="{C6AF94A4-EEFC-88FF-D7D6-430AAB2A80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B5A006D5-75AB-58BA-64CB-2AB74A3AB0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직사각형 59">
                  <a:extLst>
                    <a:ext uri="{FF2B5EF4-FFF2-40B4-BE49-F238E27FC236}">
                      <a16:creationId xmlns:a16="http://schemas.microsoft.com/office/drawing/2014/main" id="{FDCBF8BE-2668-8292-D402-7C238BB11B09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직사각형 60">
                  <a:extLst>
                    <a:ext uri="{FF2B5EF4-FFF2-40B4-BE49-F238E27FC236}">
                      <a16:creationId xmlns:a16="http://schemas.microsoft.com/office/drawing/2014/main" id="{3597A457-04F0-58DC-7FB9-55BD840432FC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340BA3B3-6E05-E12A-98FC-563093D5724D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63" name="직사각형 62">
                  <a:extLst>
                    <a:ext uri="{FF2B5EF4-FFF2-40B4-BE49-F238E27FC236}">
                      <a16:creationId xmlns:a16="http://schemas.microsoft.com/office/drawing/2014/main" id="{A2538C03-4A96-9415-F4FD-5B3B1E0254C5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C0B1E62D-89EE-C170-BC4D-0ED49E5A5669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1" name="순서도: 수행의 시작/종료 50">
                <a:extLst>
                  <a:ext uri="{FF2B5EF4-FFF2-40B4-BE49-F238E27FC236}">
                    <a16:creationId xmlns:a16="http://schemas.microsoft.com/office/drawing/2014/main" id="{43D20CBE-3CAF-0424-D925-F784593217E0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BD93744-6594-8B28-F888-716AE97E0999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07D02CD-D5B3-A519-EA22-3FCABBED4B22}"/>
              </a:ext>
            </a:extLst>
          </p:cNvPr>
          <p:cNvSpPr txBox="1"/>
          <p:nvPr/>
        </p:nvSpPr>
        <p:spPr>
          <a:xfrm>
            <a:off x="12058345" y="1221816"/>
            <a:ext cx="645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중입자치료비 </a:t>
            </a:r>
            <a:r>
              <a:rPr lang="en-US" altLang="ko-KR" sz="32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(</a:t>
            </a:r>
            <a:r>
              <a:rPr lang="ko-KR" altLang="en-US" sz="32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치료당</a:t>
            </a:r>
            <a:r>
              <a:rPr lang="en-US" altLang="ko-KR" sz="32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)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출시</a:t>
            </a:r>
            <a:endParaRPr lang="ko-KR" altLang="en-US" sz="3600" dirty="0">
              <a:solidFill>
                <a:srgbClr val="006835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89D1506-B404-1E3B-EF64-B85C8B5A1EC8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DD7B4B4-2748-4F65-F675-284FFBD6BD47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E6FF572-2036-7B0D-2F9A-231922C94CDB}"/>
              </a:ext>
            </a:extLst>
          </p:cNvPr>
          <p:cNvSpPr txBox="1"/>
          <p:nvPr/>
        </p:nvSpPr>
        <p:spPr>
          <a:xfrm>
            <a:off x="18435843" y="704629"/>
            <a:ext cx="14743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66BCAB56-DC4C-C9F8-6D4C-41840E9613D0}"/>
              </a:ext>
            </a:extLst>
          </p:cNvPr>
          <p:cNvSpPr/>
          <p:nvPr/>
        </p:nvSpPr>
        <p:spPr>
          <a:xfrm>
            <a:off x="12421470" y="2312714"/>
            <a:ext cx="2966731" cy="13400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2203169C-CD01-1054-F2B9-77097A45F660}"/>
              </a:ext>
            </a:extLst>
          </p:cNvPr>
          <p:cNvGrpSpPr/>
          <p:nvPr/>
        </p:nvGrpSpPr>
        <p:grpSpPr>
          <a:xfrm>
            <a:off x="12426151" y="2376214"/>
            <a:ext cx="5205081" cy="1217846"/>
            <a:chOff x="12426151" y="2376214"/>
            <a:chExt cx="5205081" cy="1217846"/>
          </a:xfrm>
        </p:grpSpPr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5D325EB6-5FF9-2780-4509-09D32C33FAF8}"/>
                </a:ext>
              </a:extLst>
            </p:cNvPr>
            <p:cNvGrpSpPr/>
            <p:nvPr/>
          </p:nvGrpSpPr>
          <p:grpSpPr>
            <a:xfrm>
              <a:off x="12426151" y="2376214"/>
              <a:ext cx="5205081" cy="1217846"/>
              <a:chOff x="11210784" y="2380903"/>
              <a:chExt cx="8611458" cy="2084081"/>
            </a:xfrm>
          </p:grpSpPr>
          <p:sp>
            <p:nvSpPr>
              <p:cNvPr id="39" name="화살표: 오른쪽 38">
                <a:extLst>
                  <a:ext uri="{FF2B5EF4-FFF2-40B4-BE49-F238E27FC236}">
                    <a16:creationId xmlns:a16="http://schemas.microsoft.com/office/drawing/2014/main" id="{6FE0D315-C8A8-0FCA-A9F2-2A2911A4287E}"/>
                  </a:ext>
                </a:extLst>
              </p:cNvPr>
              <p:cNvSpPr/>
              <p:nvPr/>
            </p:nvSpPr>
            <p:spPr>
              <a:xfrm>
                <a:off x="11210784" y="2709802"/>
                <a:ext cx="8611458" cy="1526711"/>
              </a:xfrm>
              <a:prstGeom prst="rightArrow">
                <a:avLst>
                  <a:gd name="adj1" fmla="val 50000"/>
                  <a:gd name="adj2" fmla="val 36953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23304ECB-AD43-113D-16CB-866DB2A40248}"/>
                  </a:ext>
                </a:extLst>
              </p:cNvPr>
              <p:cNvSpPr/>
              <p:nvPr/>
            </p:nvSpPr>
            <p:spPr>
              <a:xfrm>
                <a:off x="11500783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해외치료상담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(</a:t>
                </a:r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중개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)</a:t>
                </a:r>
                <a:endParaRPr lang="ko-KR" altLang="en-US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</p:txBody>
          </p:sp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813D5409-342A-8805-9635-49B8B6864CF8}"/>
                  </a:ext>
                </a:extLst>
              </p:cNvPr>
              <p:cNvSpPr/>
              <p:nvPr/>
            </p:nvSpPr>
            <p:spPr>
              <a:xfrm>
                <a:off x="13821188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 w="38100">
                <a:solidFill>
                  <a:srgbClr val="FFFF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해외치료 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선지급</a:t>
                </a:r>
                <a:endParaRPr lang="ko-KR" altLang="en-US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</p:txBody>
          </p:sp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0E77C12A-0729-61BB-21F1-3A64387C6618}"/>
                  </a:ext>
                </a:extLst>
              </p:cNvPr>
              <p:cNvSpPr/>
              <p:nvPr/>
            </p:nvSpPr>
            <p:spPr>
              <a:xfrm>
                <a:off x="16919011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치료비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(</a:t>
                </a:r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치료당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)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40DD26D-9B32-9EF4-6BA7-0C9CAED0839D}"/>
                </a:ext>
              </a:extLst>
            </p:cNvPr>
            <p:cNvSpPr txBox="1"/>
            <p:nvPr/>
          </p:nvSpPr>
          <p:spPr>
            <a:xfrm>
              <a:off x="15383255" y="2823463"/>
              <a:ext cx="4536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kern="0" spc="-51" dirty="0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or</a:t>
              </a:r>
              <a:endParaRPr lang="ko-KR" altLang="en-US" dirty="0"/>
            </a:p>
          </p:txBody>
        </p:sp>
      </p:grpSp>
      <p:pic>
        <p:nvPicPr>
          <p:cNvPr id="43" name="그림 42">
            <a:extLst>
              <a:ext uri="{FF2B5EF4-FFF2-40B4-BE49-F238E27FC236}">
                <a16:creationId xmlns:a16="http://schemas.microsoft.com/office/drawing/2014/main" id="{711FCB93-6CA5-B198-880A-C4D6181222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6" y="94199"/>
            <a:ext cx="9784928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31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5AE21-48CC-162B-FADB-95A7B48A2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65609DF-5106-3A19-0D23-9B25FFD69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43E135A-C447-4A47-FE90-0A991EDF1CCF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6BCB2542-ABE6-5AF9-664C-7DCD62823116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77295539-360B-8728-B41B-8FCAFA92A5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B350467-7BF7-850C-A06C-B7D03687E90A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828B2753-30A0-8763-CA1F-D073D75AA1E9}"/>
              </a:ext>
            </a:extLst>
          </p:cNvPr>
          <p:cNvGrpSpPr/>
          <p:nvPr/>
        </p:nvGrpSpPr>
        <p:grpSpPr>
          <a:xfrm>
            <a:off x="11843281" y="991789"/>
            <a:ext cx="6673565" cy="876358"/>
            <a:chOff x="11843281" y="991789"/>
            <a:chExt cx="6673565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5CFEB9B8-837C-EF4C-4AD0-DEB182DAE069}"/>
                </a:ext>
              </a:extLst>
            </p:cNvPr>
            <p:cNvGrpSpPr/>
            <p:nvPr/>
          </p:nvGrpSpPr>
          <p:grpSpPr>
            <a:xfrm>
              <a:off x="11843281" y="991789"/>
              <a:ext cx="6673565" cy="876358"/>
              <a:chOff x="11565473" y="1004332"/>
              <a:chExt cx="6673565" cy="876358"/>
            </a:xfrm>
          </p:grpSpPr>
          <p:pic>
            <p:nvPicPr>
              <p:cNvPr id="54" name="그림 53">
                <a:extLst>
                  <a:ext uri="{FF2B5EF4-FFF2-40B4-BE49-F238E27FC236}">
                    <a16:creationId xmlns:a16="http://schemas.microsoft.com/office/drawing/2014/main" id="{3C79090C-832A-BE12-578C-7EB69BFDA7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90F740BB-3A12-BEF8-2B16-BBBFAEBDC115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547253" cy="876358"/>
                <a:chOff x="11691785" y="1004332"/>
                <a:chExt cx="6547253" cy="876358"/>
              </a:xfrm>
            </p:grpSpPr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D0465EC7-5F3B-7D60-7C0E-E3FCA2BA6845}"/>
                    </a:ext>
                  </a:extLst>
                </p:cNvPr>
                <p:cNvSpPr txBox="1"/>
                <p:nvPr/>
              </p:nvSpPr>
              <p:spPr>
                <a:xfrm>
                  <a:off x="11780537" y="1234359"/>
                  <a:ext cx="645850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치료당 만기까지 </a:t>
                  </a:r>
                  <a:r>
                    <a:rPr lang="ko-KR" altLang="en-US" sz="3600" dirty="0" err="1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든든보장</a:t>
                  </a:r>
                  <a:endParaRPr lang="ko-KR" altLang="en-US" sz="3600" dirty="0">
                    <a:solidFill>
                      <a:srgbClr val="006835"/>
                    </a:solidFill>
                    <a:latin typeface="여기어때 잘난체 고딕 TTF" pitchFamily="2" charset="-127"/>
                    <a:ea typeface="여기어때 잘난체 고딕 TTF" pitchFamily="2" charset="-127"/>
                  </a:endParaRPr>
                </a:p>
              </p:txBody>
            </p:sp>
            <p:grpSp>
              <p:nvGrpSpPr>
                <p:cNvPr id="57" name="그룹 56">
                  <a:extLst>
                    <a:ext uri="{FF2B5EF4-FFF2-40B4-BE49-F238E27FC236}">
                      <a16:creationId xmlns:a16="http://schemas.microsoft.com/office/drawing/2014/main" id="{1867F96E-24AA-6D6C-3609-4B0775ADB8FB}"/>
                    </a:ext>
                  </a:extLst>
                </p:cNvPr>
                <p:cNvGrpSpPr/>
                <p:nvPr/>
              </p:nvGrpSpPr>
              <p:grpSpPr>
                <a:xfrm>
                  <a:off x="11691785" y="1004332"/>
                  <a:ext cx="6048217" cy="734439"/>
                  <a:chOff x="11691785" y="1004332"/>
                  <a:chExt cx="6048217" cy="734439"/>
                </a:xfrm>
              </p:grpSpPr>
              <p:cxnSp>
                <p:nvCxnSpPr>
                  <p:cNvPr id="58" name="직선 연결선 57">
                    <a:extLst>
                      <a:ext uri="{FF2B5EF4-FFF2-40B4-BE49-F238E27FC236}">
                        <a16:creationId xmlns:a16="http://schemas.microsoft.com/office/drawing/2014/main" id="{09CF83DF-BC2A-81BD-19FC-2D2D8381D5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81762" y="1137415"/>
                    <a:ext cx="0" cy="601356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직선 연결선 58">
                    <a:extLst>
                      <a:ext uri="{FF2B5EF4-FFF2-40B4-BE49-F238E27FC236}">
                        <a16:creationId xmlns:a16="http://schemas.microsoft.com/office/drawing/2014/main" id="{F6DF7986-9D26-AB0C-B6CF-11F44B8B17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691785" y="1738771"/>
                    <a:ext cx="502230" cy="0"/>
                  </a:xfrm>
                  <a:prstGeom prst="line">
                    <a:avLst/>
                  </a:prstGeom>
                  <a:ln w="57150">
                    <a:solidFill>
                      <a:srgbClr val="00964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직선 연결선 59">
                    <a:extLst>
                      <a:ext uri="{FF2B5EF4-FFF2-40B4-BE49-F238E27FC236}">
                        <a16:creationId xmlns:a16="http://schemas.microsoft.com/office/drawing/2014/main" id="{923C4FA4-0327-EA76-F8D5-C88D90FD76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69353" y="1146940"/>
                    <a:ext cx="4314696" cy="0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직사각형 60">
                    <a:extLst>
                      <a:ext uri="{FF2B5EF4-FFF2-40B4-BE49-F238E27FC236}">
                        <a16:creationId xmlns:a16="http://schemas.microsoft.com/office/drawing/2014/main" id="{0BE8AF23-8D8C-20E5-9EC8-CFA5F4AA2E8C}"/>
                      </a:ext>
                    </a:extLst>
                  </p:cNvPr>
                  <p:cNvSpPr/>
                  <p:nvPr/>
                </p:nvSpPr>
                <p:spPr>
                  <a:xfrm>
                    <a:off x="16528993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2" name="직사각형 61">
                    <a:extLst>
                      <a:ext uri="{FF2B5EF4-FFF2-40B4-BE49-F238E27FC236}">
                        <a16:creationId xmlns:a16="http://schemas.microsoft.com/office/drawing/2014/main" id="{9BFB19C9-A84E-73A7-27ED-3156A9C5617E}"/>
                      </a:ext>
                    </a:extLst>
                  </p:cNvPr>
                  <p:cNvSpPr/>
                  <p:nvPr/>
                </p:nvSpPr>
                <p:spPr>
                  <a:xfrm>
                    <a:off x="16651727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5168EA2B-B03C-769D-093D-E769B10C3F76}"/>
                      </a:ext>
                    </a:extLst>
                  </p:cNvPr>
                  <p:cNvSpPr txBox="1"/>
                  <p:nvPr/>
                </p:nvSpPr>
                <p:spPr>
                  <a:xfrm>
                    <a:off x="16804081" y="1004332"/>
                    <a:ext cx="935921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000" dirty="0"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</a:rPr>
                      <a:t>DB-PASS</a:t>
                    </a:r>
                    <a:endParaRPr lang="ko-KR" altLang="en-US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endParaRPr>
                  </a:p>
                </p:txBody>
              </p:sp>
              <p:sp>
                <p:nvSpPr>
                  <p:cNvPr id="64" name="직사각형 63">
                    <a:extLst>
                      <a:ext uri="{FF2B5EF4-FFF2-40B4-BE49-F238E27FC236}">
                        <a16:creationId xmlns:a16="http://schemas.microsoft.com/office/drawing/2014/main" id="{FEFC2E54-4163-C902-7D48-371B79E2833F}"/>
                      </a:ext>
                    </a:extLst>
                  </p:cNvPr>
                  <p:cNvSpPr/>
                  <p:nvPr/>
                </p:nvSpPr>
                <p:spPr>
                  <a:xfrm>
                    <a:off x="16775468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DBE5D6A8-4B99-AB7C-3CBE-799AF1D0458C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D79009BC-D21A-53C4-B513-9B6A53E70B6E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41E3F22-0C32-C436-6781-790D32FB61FB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FE686A7-6A2B-6BAF-E95D-767DF0C6D9E9}"/>
              </a:ext>
            </a:extLst>
          </p:cNvPr>
          <p:cNvGrpSpPr/>
          <p:nvPr/>
        </p:nvGrpSpPr>
        <p:grpSpPr>
          <a:xfrm>
            <a:off x="12272993" y="2325019"/>
            <a:ext cx="5358395" cy="3541192"/>
            <a:chOff x="12258479" y="2267447"/>
            <a:chExt cx="5358395" cy="3598764"/>
          </a:xfrm>
        </p:grpSpPr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9F40762D-B07B-586F-F55A-BCABB1A74D03}"/>
                </a:ext>
              </a:extLst>
            </p:cNvPr>
            <p:cNvGrpSpPr/>
            <p:nvPr/>
          </p:nvGrpSpPr>
          <p:grpSpPr>
            <a:xfrm>
              <a:off x="12258479" y="2267447"/>
              <a:ext cx="5358395" cy="3598764"/>
              <a:chOff x="12299676" y="2414775"/>
              <a:chExt cx="5358395" cy="3598764"/>
            </a:xfrm>
          </p:grpSpPr>
          <p:pic>
            <p:nvPicPr>
              <p:cNvPr id="34" name="그림 33">
                <a:extLst>
                  <a:ext uri="{FF2B5EF4-FFF2-40B4-BE49-F238E27FC236}">
                    <a16:creationId xmlns:a16="http://schemas.microsoft.com/office/drawing/2014/main" id="{B5EC3859-E241-DC8C-AFCC-F5A0217FB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470132" y="2414775"/>
                <a:ext cx="5135890" cy="1417323"/>
              </a:xfrm>
              <a:prstGeom prst="rect">
                <a:avLst/>
              </a:prstGeom>
            </p:spPr>
          </p:pic>
          <p:pic>
            <p:nvPicPr>
              <p:cNvPr id="36" name="그림 35">
                <a:extLst>
                  <a:ext uri="{FF2B5EF4-FFF2-40B4-BE49-F238E27FC236}">
                    <a16:creationId xmlns:a16="http://schemas.microsoft.com/office/drawing/2014/main" id="{A72DF3A5-FFC4-3B59-645A-14B9029B90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299676" y="3868425"/>
                <a:ext cx="5358395" cy="2145114"/>
              </a:xfrm>
              <a:prstGeom prst="rect">
                <a:avLst/>
              </a:prstGeom>
            </p:spPr>
          </p:pic>
        </p:grpSp>
        <p:pic>
          <p:nvPicPr>
            <p:cNvPr id="82" name="그림 81">
              <a:extLst>
                <a:ext uri="{FF2B5EF4-FFF2-40B4-BE49-F238E27FC236}">
                  <a16:creationId xmlns:a16="http://schemas.microsoft.com/office/drawing/2014/main" id="{C974FD2F-3222-A3D9-2899-C6D071166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398112" y="2703991"/>
              <a:ext cx="1066892" cy="403852"/>
            </a:xfrm>
            <a:prstGeom prst="rect">
              <a:avLst/>
            </a:prstGeom>
          </p:spPr>
        </p:pic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577A7AC2-10D3-BA0D-96C1-0E6B8DA75E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28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1C414-0BAA-E80A-FB3D-F87F90C7D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E9AFCC0-59AE-8795-8B87-80EADA8A5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86E0DAF-BBBF-3638-E5B1-54B30223B463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293F116-7F1B-0143-8734-EA0B31B9CAF1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404BC6FD-1175-1CCA-EF65-DAD85783CD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AAB7AF9-CD3E-CB47-8042-CD87E2D7CD4C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FC2A79B6-0A6D-F784-B65E-B343487DD1E7}"/>
              </a:ext>
            </a:extLst>
          </p:cNvPr>
          <p:cNvGrpSpPr/>
          <p:nvPr/>
        </p:nvGrpSpPr>
        <p:grpSpPr>
          <a:xfrm>
            <a:off x="11843281" y="991789"/>
            <a:ext cx="6174529" cy="857307"/>
            <a:chOff x="11843281" y="991789"/>
            <a:chExt cx="6174529" cy="857307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3E5E5F84-A681-F0EF-1A92-3CCDFCFE9B6A}"/>
                </a:ext>
              </a:extLst>
            </p:cNvPr>
            <p:cNvGrpSpPr/>
            <p:nvPr/>
          </p:nvGrpSpPr>
          <p:grpSpPr>
            <a:xfrm>
              <a:off x="11843281" y="991789"/>
              <a:ext cx="6174529" cy="734439"/>
              <a:chOff x="11565473" y="1004332"/>
              <a:chExt cx="6174529" cy="734439"/>
            </a:xfrm>
          </p:grpSpPr>
          <p:pic>
            <p:nvPicPr>
              <p:cNvPr id="54" name="그림 53">
                <a:extLst>
                  <a:ext uri="{FF2B5EF4-FFF2-40B4-BE49-F238E27FC236}">
                    <a16:creationId xmlns:a16="http://schemas.microsoft.com/office/drawing/2014/main" id="{F37EF618-2A38-B9BB-CA76-50EAA8975C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57" name="그룹 56">
                <a:extLst>
                  <a:ext uri="{FF2B5EF4-FFF2-40B4-BE49-F238E27FC236}">
                    <a16:creationId xmlns:a16="http://schemas.microsoft.com/office/drawing/2014/main" id="{039D33C6-F78E-9C01-556B-218DE88351E7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8" name="직선 연결선 57">
                  <a:extLst>
                    <a:ext uri="{FF2B5EF4-FFF2-40B4-BE49-F238E27FC236}">
                      <a16:creationId xmlns:a16="http://schemas.microsoft.com/office/drawing/2014/main" id="{5A7403D8-57D4-313C-FF9F-9F52333F11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B0A9E106-C7AF-5601-5E4E-E89ED1D09A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직선 연결선 59">
                  <a:extLst>
                    <a:ext uri="{FF2B5EF4-FFF2-40B4-BE49-F238E27FC236}">
                      <a16:creationId xmlns:a16="http://schemas.microsoft.com/office/drawing/2014/main" id="{CE9F6B96-0714-FEAF-8F51-08C2351277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직사각형 60">
                  <a:extLst>
                    <a:ext uri="{FF2B5EF4-FFF2-40B4-BE49-F238E27FC236}">
                      <a16:creationId xmlns:a16="http://schemas.microsoft.com/office/drawing/2014/main" id="{A72517BF-8281-5992-8AE9-3A2C4631FFEA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직사각형 61">
                  <a:extLst>
                    <a:ext uri="{FF2B5EF4-FFF2-40B4-BE49-F238E27FC236}">
                      <a16:creationId xmlns:a16="http://schemas.microsoft.com/office/drawing/2014/main" id="{EEED1D7B-FA41-34DB-1B83-7575762EE90E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1D4605F1-8E3A-DBE9-FA85-3015EF0B07B3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64" name="직사각형 63">
                  <a:extLst>
                    <a:ext uri="{FF2B5EF4-FFF2-40B4-BE49-F238E27FC236}">
                      <a16:creationId xmlns:a16="http://schemas.microsoft.com/office/drawing/2014/main" id="{76D116AD-E905-9B20-A837-625A3FC6C753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0687AADE-A666-DE0D-3DFD-CFF398B0C177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F332CA36-1119-4FCD-7419-1F747AC50890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4BE5EE17-6EC3-81A6-199D-5B580349E6B6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145C217-5B37-9BC4-ABA6-05D3CD4F85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02897"/>
              </p:ext>
            </p:extLst>
          </p:nvPr>
        </p:nvGraphicFramePr>
        <p:xfrm>
          <a:off x="12376357" y="2699103"/>
          <a:ext cx="5135890" cy="2841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945">
                  <a:extLst>
                    <a:ext uri="{9D8B030D-6E8A-4147-A177-3AD203B41FA5}">
                      <a16:colId xmlns:a16="http://schemas.microsoft.com/office/drawing/2014/main" val="1628580224"/>
                    </a:ext>
                  </a:extLst>
                </a:gridCol>
                <a:gridCol w="2567945">
                  <a:extLst>
                    <a:ext uri="{9D8B030D-6E8A-4147-A177-3AD203B41FA5}">
                      <a16:colId xmlns:a16="http://schemas.microsoft.com/office/drawing/2014/main" val="1089619462"/>
                    </a:ext>
                  </a:extLst>
                </a:gridCol>
              </a:tblGrid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암종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/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부위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치료 횟수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868056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일반암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전체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평균 약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12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202503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두경부암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/ 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두개저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종양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약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16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117749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폐암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(1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기 비소세포 암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1~4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110511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간암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간세포암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2~4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345413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췌장암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8~12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188366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전립선암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12~20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576317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직장암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16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301057"/>
                  </a:ext>
                </a:extLst>
              </a:tr>
              <a:tr h="315759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자궁암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약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16105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BDE0994-8094-99BF-0707-852B84FE1E70}"/>
              </a:ext>
            </a:extLst>
          </p:cNvPr>
          <p:cNvSpPr txBox="1"/>
          <p:nvPr/>
        </p:nvSpPr>
        <p:spPr>
          <a:xfrm>
            <a:off x="12058345" y="1221816"/>
            <a:ext cx="645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치료당 만기까지 </a:t>
            </a:r>
            <a:r>
              <a:rPr lang="ko-KR" altLang="en-US" sz="3600" dirty="0" err="1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든든보장</a:t>
            </a:r>
            <a:endParaRPr lang="ko-KR" altLang="en-US" sz="3600" dirty="0">
              <a:solidFill>
                <a:srgbClr val="006835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55529A03-2C2D-7E72-1DAB-5553C528C344}"/>
              </a:ext>
            </a:extLst>
          </p:cNvPr>
          <p:cNvGrpSpPr/>
          <p:nvPr/>
        </p:nvGrpSpPr>
        <p:grpSpPr>
          <a:xfrm>
            <a:off x="15502020" y="2962330"/>
            <a:ext cx="294337" cy="281113"/>
            <a:chOff x="12139453" y="2245788"/>
            <a:chExt cx="294337" cy="281113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4474FDAE-8DC2-6F89-F543-418EAFB526F8}"/>
                </a:ext>
              </a:extLst>
            </p:cNvPr>
            <p:cNvSpPr/>
            <p:nvPr/>
          </p:nvSpPr>
          <p:spPr>
            <a:xfrm>
              <a:off x="12169428" y="2374497"/>
              <a:ext cx="173197" cy="1524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D94E6DF1-D33B-DD30-30B4-1FFFBFC65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9453" y="2245788"/>
              <a:ext cx="294337" cy="264903"/>
            </a:xfrm>
            <a:prstGeom prst="rect">
              <a:avLst/>
            </a:prstGeom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D54E8CC-1442-3D65-029E-1DF001FC53E8}"/>
              </a:ext>
            </a:extLst>
          </p:cNvPr>
          <p:cNvGrpSpPr/>
          <p:nvPr/>
        </p:nvGrpSpPr>
        <p:grpSpPr>
          <a:xfrm>
            <a:off x="13575283" y="2178752"/>
            <a:ext cx="2762463" cy="321321"/>
            <a:chOff x="13543343" y="2360504"/>
            <a:chExt cx="3000744" cy="321321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F2E10836-C21E-62FC-BA3D-83384703E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E1BD4033-A8A8-504A-D694-875E17E8AA3E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AFB43BD-73E1-627D-9AAA-CE81BD8640D9}"/>
                </a:ext>
              </a:extLst>
            </p:cNvPr>
            <p:cNvSpPr txBox="1"/>
            <p:nvPr/>
          </p:nvSpPr>
          <p:spPr>
            <a:xfrm>
              <a:off x="13683998" y="2374048"/>
              <a:ext cx="2860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err="1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암종별</a:t>
              </a:r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ko-KR" altLang="en-US" sz="1400" b="1" dirty="0" err="1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중입자</a:t>
              </a:r>
              <a:r>
                <a:rPr lang="ko-KR" altLang="en-US" sz="1400" b="1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치료횟수</a:t>
              </a:r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id="{9A1E12C9-25E5-C2BB-615E-0B2DBD52F8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80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AC6DA-5094-9830-DF01-8CEF19CD8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78CA21D-F037-8651-74DD-61AC8C52E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EC3578BD-B9E1-AC15-8358-F0DFE131E2FE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74BCF36E-FF8E-2DF6-1F5E-C7E3F20C10B9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3653F7D8-0014-EF2C-F7F6-E0495F70D7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4AE37D-514C-117D-241E-B2A075884987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4963ABE5-141C-41ED-61A0-29A2C8B82378}"/>
              </a:ext>
            </a:extLst>
          </p:cNvPr>
          <p:cNvGrpSpPr/>
          <p:nvPr/>
        </p:nvGrpSpPr>
        <p:grpSpPr>
          <a:xfrm>
            <a:off x="11843281" y="991789"/>
            <a:ext cx="6673565" cy="876358"/>
            <a:chOff x="11843281" y="991789"/>
            <a:chExt cx="6673565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6499F2CD-1A4B-0326-72E9-C9734F85E81B}"/>
                </a:ext>
              </a:extLst>
            </p:cNvPr>
            <p:cNvGrpSpPr/>
            <p:nvPr/>
          </p:nvGrpSpPr>
          <p:grpSpPr>
            <a:xfrm>
              <a:off x="11843281" y="991789"/>
              <a:ext cx="6673565" cy="876358"/>
              <a:chOff x="11565473" y="1004332"/>
              <a:chExt cx="6673565" cy="876358"/>
            </a:xfrm>
          </p:grpSpPr>
          <p:pic>
            <p:nvPicPr>
              <p:cNvPr id="54" name="그림 53">
                <a:extLst>
                  <a:ext uri="{FF2B5EF4-FFF2-40B4-BE49-F238E27FC236}">
                    <a16:creationId xmlns:a16="http://schemas.microsoft.com/office/drawing/2014/main" id="{6C4EFD97-E874-567A-395C-77A5C19C9C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723314FF-8F43-4394-DDF1-2013CB2DEC5A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547253" cy="876358"/>
                <a:chOff x="11691785" y="1004332"/>
                <a:chExt cx="6547253" cy="876358"/>
              </a:xfrm>
            </p:grpSpPr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FAD84862-4CFC-BD8E-5075-D408BC37AC71}"/>
                    </a:ext>
                  </a:extLst>
                </p:cNvPr>
                <p:cNvSpPr txBox="1"/>
                <p:nvPr/>
              </p:nvSpPr>
              <p:spPr>
                <a:xfrm>
                  <a:off x="11780537" y="1234359"/>
                  <a:ext cx="645850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  저렴하게 보장은 든든하게 </a:t>
                  </a:r>
                  <a:r>
                    <a:rPr lang="en-US" altLang="ko-KR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!</a:t>
                  </a:r>
                  <a:endParaRPr lang="ko-KR" altLang="en-US" sz="3600" dirty="0">
                    <a:solidFill>
                      <a:srgbClr val="006835"/>
                    </a:solidFill>
                    <a:latin typeface="여기어때 잘난체 고딕 TTF" pitchFamily="2" charset="-127"/>
                    <a:ea typeface="여기어때 잘난체 고딕 TTF" pitchFamily="2" charset="-127"/>
                  </a:endParaRPr>
                </a:p>
              </p:txBody>
            </p:sp>
            <p:grpSp>
              <p:nvGrpSpPr>
                <p:cNvPr id="57" name="그룹 56">
                  <a:extLst>
                    <a:ext uri="{FF2B5EF4-FFF2-40B4-BE49-F238E27FC236}">
                      <a16:creationId xmlns:a16="http://schemas.microsoft.com/office/drawing/2014/main" id="{242E0955-8994-1AFA-8245-291AED3962BC}"/>
                    </a:ext>
                  </a:extLst>
                </p:cNvPr>
                <p:cNvGrpSpPr/>
                <p:nvPr/>
              </p:nvGrpSpPr>
              <p:grpSpPr>
                <a:xfrm>
                  <a:off x="11691785" y="1004332"/>
                  <a:ext cx="6048217" cy="734439"/>
                  <a:chOff x="11691785" y="1004332"/>
                  <a:chExt cx="6048217" cy="734439"/>
                </a:xfrm>
              </p:grpSpPr>
              <p:cxnSp>
                <p:nvCxnSpPr>
                  <p:cNvPr id="58" name="직선 연결선 57">
                    <a:extLst>
                      <a:ext uri="{FF2B5EF4-FFF2-40B4-BE49-F238E27FC236}">
                        <a16:creationId xmlns:a16="http://schemas.microsoft.com/office/drawing/2014/main" id="{19C0CA29-8F2B-87EB-B137-8AB28EA783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81762" y="1137415"/>
                    <a:ext cx="0" cy="601356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직선 연결선 58">
                    <a:extLst>
                      <a:ext uri="{FF2B5EF4-FFF2-40B4-BE49-F238E27FC236}">
                        <a16:creationId xmlns:a16="http://schemas.microsoft.com/office/drawing/2014/main" id="{E5EFA9EF-1102-D469-5E9D-C463EAA021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691785" y="1738771"/>
                    <a:ext cx="502230" cy="0"/>
                  </a:xfrm>
                  <a:prstGeom prst="line">
                    <a:avLst/>
                  </a:prstGeom>
                  <a:ln w="57150">
                    <a:solidFill>
                      <a:srgbClr val="00964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직선 연결선 59">
                    <a:extLst>
                      <a:ext uri="{FF2B5EF4-FFF2-40B4-BE49-F238E27FC236}">
                        <a16:creationId xmlns:a16="http://schemas.microsoft.com/office/drawing/2014/main" id="{929E1AEA-455A-BE49-958D-E97C54F0D7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69353" y="1146940"/>
                    <a:ext cx="4314696" cy="0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직사각형 60">
                    <a:extLst>
                      <a:ext uri="{FF2B5EF4-FFF2-40B4-BE49-F238E27FC236}">
                        <a16:creationId xmlns:a16="http://schemas.microsoft.com/office/drawing/2014/main" id="{7C13375B-0880-CCFE-E224-22EBE5294A78}"/>
                      </a:ext>
                    </a:extLst>
                  </p:cNvPr>
                  <p:cNvSpPr/>
                  <p:nvPr/>
                </p:nvSpPr>
                <p:spPr>
                  <a:xfrm>
                    <a:off x="16528993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2" name="직사각형 61">
                    <a:extLst>
                      <a:ext uri="{FF2B5EF4-FFF2-40B4-BE49-F238E27FC236}">
                        <a16:creationId xmlns:a16="http://schemas.microsoft.com/office/drawing/2014/main" id="{6693D722-1676-9054-B7BB-4751B1FF149D}"/>
                      </a:ext>
                    </a:extLst>
                  </p:cNvPr>
                  <p:cNvSpPr/>
                  <p:nvPr/>
                </p:nvSpPr>
                <p:spPr>
                  <a:xfrm>
                    <a:off x="16651727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4C15C793-91A1-19F4-B3A0-2C524137B643}"/>
                      </a:ext>
                    </a:extLst>
                  </p:cNvPr>
                  <p:cNvSpPr txBox="1"/>
                  <p:nvPr/>
                </p:nvSpPr>
                <p:spPr>
                  <a:xfrm>
                    <a:off x="16804081" y="1004332"/>
                    <a:ext cx="935921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000" dirty="0"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</a:rPr>
                      <a:t>DB-PASS</a:t>
                    </a:r>
                    <a:endParaRPr lang="ko-KR" altLang="en-US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endParaRPr>
                  </a:p>
                </p:txBody>
              </p:sp>
              <p:sp>
                <p:nvSpPr>
                  <p:cNvPr id="64" name="직사각형 63">
                    <a:extLst>
                      <a:ext uri="{FF2B5EF4-FFF2-40B4-BE49-F238E27FC236}">
                        <a16:creationId xmlns:a16="http://schemas.microsoft.com/office/drawing/2014/main" id="{C7AD2E0E-9EB8-F8AE-B770-B11FF85CCB38}"/>
                      </a:ext>
                    </a:extLst>
                  </p:cNvPr>
                  <p:cNvSpPr/>
                  <p:nvPr/>
                </p:nvSpPr>
                <p:spPr>
                  <a:xfrm>
                    <a:off x="16775468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E45CCAD9-522E-B331-FBD8-7863D1ECC4D7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ADC19A73-B47E-8BD7-F91A-A44A40661397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820CC18-3F3A-8A6E-3555-D063F0E8AE5A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75DA75C-712A-2501-D9FE-D8CA741CB5C9}"/>
              </a:ext>
            </a:extLst>
          </p:cNvPr>
          <p:cNvSpPr/>
          <p:nvPr/>
        </p:nvSpPr>
        <p:spPr>
          <a:xfrm>
            <a:off x="13324885" y="2486504"/>
            <a:ext cx="3816425" cy="40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최초 </a:t>
            </a:r>
            <a:r>
              <a:rPr lang="en-US" altLang="ko-KR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1</a:t>
            </a: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회한 보다 </a:t>
            </a: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최대 </a:t>
            </a:r>
            <a:r>
              <a:rPr lang="en-US" altLang="ko-KR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40% </a:t>
            </a: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저렴한 보험료</a:t>
            </a:r>
            <a:endParaRPr lang="en-US" altLang="ko-KR" sz="1600" b="1" kern="0" spc="-51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06835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F08BDAE5-9CDA-0381-9628-C9AC074D2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48244"/>
              </p:ext>
            </p:extLst>
          </p:nvPr>
        </p:nvGraphicFramePr>
        <p:xfrm>
          <a:off x="12442795" y="3020199"/>
          <a:ext cx="5135887" cy="2441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229">
                  <a:extLst>
                    <a:ext uri="{9D8B030D-6E8A-4147-A177-3AD203B41FA5}">
                      <a16:colId xmlns:a16="http://schemas.microsoft.com/office/drawing/2014/main" val="4119714736"/>
                    </a:ext>
                  </a:extLst>
                </a:gridCol>
                <a:gridCol w="637091">
                  <a:extLst>
                    <a:ext uri="{9D8B030D-6E8A-4147-A177-3AD203B41FA5}">
                      <a16:colId xmlns:a16="http://schemas.microsoft.com/office/drawing/2014/main" val="2487273373"/>
                    </a:ext>
                  </a:extLst>
                </a:gridCol>
                <a:gridCol w="5295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9559">
                  <a:extLst>
                    <a:ext uri="{9D8B030D-6E8A-4147-A177-3AD203B41FA5}">
                      <a16:colId xmlns:a16="http://schemas.microsoft.com/office/drawing/2014/main" val="4151994949"/>
                    </a:ext>
                  </a:extLst>
                </a:gridCol>
                <a:gridCol w="529559">
                  <a:extLst>
                    <a:ext uri="{9D8B030D-6E8A-4147-A177-3AD203B41FA5}">
                      <a16:colId xmlns:a16="http://schemas.microsoft.com/office/drawing/2014/main" val="227113318"/>
                    </a:ext>
                  </a:extLst>
                </a:gridCol>
                <a:gridCol w="529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559">
                  <a:extLst>
                    <a:ext uri="{9D8B030D-6E8A-4147-A177-3AD203B41FA5}">
                      <a16:colId xmlns:a16="http://schemas.microsoft.com/office/drawing/2014/main" val="3503006523"/>
                    </a:ext>
                  </a:extLst>
                </a:gridCol>
                <a:gridCol w="529559">
                  <a:extLst>
                    <a:ext uri="{9D8B030D-6E8A-4147-A177-3AD203B41FA5}">
                      <a16:colId xmlns:a16="http://schemas.microsoft.com/office/drawing/2014/main" val="593657737"/>
                    </a:ext>
                  </a:extLst>
                </a:gridCol>
              </a:tblGrid>
              <a:tr h="330182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담보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35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가입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금액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35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남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ko-KR" altLang="en-US" sz="1100" spc="-5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여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982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30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40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50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30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40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50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681635"/>
                  </a:ext>
                </a:extLst>
              </a:tr>
              <a:tr h="70685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항암중입자</a:t>
                      </a:r>
                      <a:endParaRPr lang="en-US" altLang="ko-KR" sz="12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방사선 치료비</a:t>
                      </a:r>
                      <a:endParaRPr lang="en-US" altLang="ko-KR" sz="12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</a:t>
                      </a:r>
                      <a:r>
                        <a:rPr lang="ko-KR" altLang="en-US" sz="12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치료당</a:t>
                      </a: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200</a:t>
                      </a: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만</a:t>
                      </a:r>
                      <a:endParaRPr lang="en-US" altLang="ko-KR" sz="12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1,620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2,900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1,660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5609389"/>
                  </a:ext>
                </a:extLst>
              </a:tr>
              <a:tr h="40161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50" b="1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최초</a:t>
                      </a: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</a:t>
                      </a: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회한 </a:t>
                      </a:r>
                      <a:r>
                        <a:rPr lang="ko-KR" altLang="en-US" sz="1200" b="1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比</a:t>
                      </a:r>
                      <a:endParaRPr lang="en-US" altLang="ko-KR" sz="1200" b="1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1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00FF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00FF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00FF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00FF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00FF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00FF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914155"/>
                  </a:ext>
                </a:extLst>
              </a:tr>
              <a:tr h="70685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항암중입자</a:t>
                      </a:r>
                      <a:endParaRPr lang="en-US" altLang="ko-KR" sz="12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방사선 치료비</a:t>
                      </a:r>
                      <a:endParaRPr lang="en-US" altLang="ko-KR" sz="12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</a:t>
                      </a: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최초</a:t>
                      </a: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</a:t>
                      </a: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회한</a:t>
                      </a: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5</a:t>
                      </a:r>
                      <a:r>
                        <a:rPr lang="ko-KR" altLang="en-US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천만</a:t>
                      </a:r>
                      <a:endParaRPr lang="en-US" altLang="ko-KR" sz="12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3,650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4,800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2,800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817985"/>
                  </a:ext>
                </a:extLst>
              </a:tr>
            </a:tbl>
          </a:graphicData>
        </a:graphic>
      </p:graphicFrame>
      <p:grpSp>
        <p:nvGrpSpPr>
          <p:cNvPr id="17" name="그룹 16">
            <a:extLst>
              <a:ext uri="{FF2B5EF4-FFF2-40B4-BE49-F238E27FC236}">
                <a16:creationId xmlns:a16="http://schemas.microsoft.com/office/drawing/2014/main" id="{97C46E33-7EDC-90FD-4CB7-281B082D33CC}"/>
              </a:ext>
            </a:extLst>
          </p:cNvPr>
          <p:cNvGrpSpPr/>
          <p:nvPr/>
        </p:nvGrpSpPr>
        <p:grpSpPr>
          <a:xfrm>
            <a:off x="13091738" y="2513218"/>
            <a:ext cx="294337" cy="281113"/>
            <a:chOff x="12139453" y="2245788"/>
            <a:chExt cx="294337" cy="281113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395F10B5-A62B-78FD-2F64-5598DCAAF4C6}"/>
                </a:ext>
              </a:extLst>
            </p:cNvPr>
            <p:cNvSpPr/>
            <p:nvPr/>
          </p:nvSpPr>
          <p:spPr>
            <a:xfrm>
              <a:off x="12169428" y="2374497"/>
              <a:ext cx="173197" cy="1524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DAB5FFBF-83A1-594C-10F5-0A8A574F9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9453" y="2245788"/>
              <a:ext cx="294337" cy="264903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8AEFCDC-CC86-2D52-3227-3F600B370926}"/>
              </a:ext>
            </a:extLst>
          </p:cNvPr>
          <p:cNvSpPr txBox="1"/>
          <p:nvPr/>
        </p:nvSpPr>
        <p:spPr>
          <a:xfrm>
            <a:off x="15585029" y="5467182"/>
            <a:ext cx="216059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 * 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당사 종합보험 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100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세 만기 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20</a:t>
            </a:r>
            <a:r>
              <a:rPr lang="ko-KR" altLang="en-US" sz="700" kern="0" spc="-100" dirty="0" err="1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년납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,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 무해지 납면적용기준</a:t>
            </a:r>
            <a:endParaRPr lang="ko-KR" altLang="en-US" sz="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CFC17F-A567-CE9D-A86A-CD38FEF81E6F}"/>
              </a:ext>
            </a:extLst>
          </p:cNvPr>
          <p:cNvSpPr txBox="1"/>
          <p:nvPr/>
        </p:nvSpPr>
        <p:spPr>
          <a:xfrm>
            <a:off x="13847515" y="2814100"/>
            <a:ext cx="3816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단위 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원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DA004A-C268-0FD3-A228-6A526A4C60EB}"/>
              </a:ext>
            </a:extLst>
          </p:cNvPr>
          <p:cNvGrpSpPr/>
          <p:nvPr/>
        </p:nvGrpSpPr>
        <p:grpSpPr>
          <a:xfrm>
            <a:off x="14232189" y="2185599"/>
            <a:ext cx="1493369" cy="321321"/>
            <a:chOff x="13543343" y="2360504"/>
            <a:chExt cx="2989468" cy="321321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F8B8A30D-5659-EE16-4A04-0B35EA2E0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A1332CB3-9BFF-2BFC-87F8-AD532BD110B4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52C19A-2F85-19E7-F732-4682F26EF643}"/>
                </a:ext>
              </a:extLst>
            </p:cNvPr>
            <p:cNvSpPr txBox="1"/>
            <p:nvPr/>
          </p:nvSpPr>
          <p:spPr>
            <a:xfrm>
              <a:off x="13614484" y="2374048"/>
              <a:ext cx="28600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보험료 예시</a:t>
              </a:r>
              <a:endParaRPr lang="ko-KR" altLang="en-US" sz="1400" b="1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FB17410-D76D-906A-72C5-CA2761726893}"/>
              </a:ext>
            </a:extLst>
          </p:cNvPr>
          <p:cNvSpPr txBox="1"/>
          <p:nvPr/>
        </p:nvSpPr>
        <p:spPr>
          <a:xfrm>
            <a:off x="15733813" y="5592471"/>
            <a:ext cx="194830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* 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중입자치료비 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(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최초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1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회한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)  5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천가입시 중복가입불가</a:t>
            </a:r>
            <a:endParaRPr lang="ko-KR" altLang="en-US" sz="7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BD35FDD-7499-2E49-1D44-884966C808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65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FD94C-65F3-7033-2BD6-12D21E83B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7E7A143-84BA-5ED9-014B-857340C5A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AB60562-6752-EE8C-BBD5-524F6125536E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631B219B-5DED-8F63-414E-8ECB478A01A9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89EB465F-941D-4876-EED9-A607F94297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EE2EA3C-41B7-4672-1470-9A45D62DD4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62984" y="1113874"/>
            <a:ext cx="549910" cy="491965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CAE62340-9AA5-CC4E-76F9-D99636350007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31FF3BF1-9513-D35C-D11C-8C3832DCBFDE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E109611-5412-DFDF-6FB9-9B0FEF1DED2C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비급여 암주요치료비 출시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BDAAC5A1-A224-5725-A28B-0894963CD8CE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665C0771-4D31-EA29-47DF-8914FBEDEC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7B8AB725-B994-D774-9550-5051AC4B3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A1FE43CD-408C-AD1C-C06A-A952EA339D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95CA3565-16F3-7311-4EB6-A0B9D52DCBC8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3D3B666F-8EAE-3BB5-39DB-1A1F7F7E3E5E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EA6957A-573D-EE2B-A60B-E09A129C716D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0F9AD614-F1C4-375A-9CBE-D978BA713BCE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4BF8F67B-35B0-F883-C53C-F95E7B58AB85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C9CBB794-E364-D7BC-04D6-280185149E24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20F3BD0-37AB-91EE-B615-36988DEA0CAB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F8E2273C-E3A7-9E43-C856-B60A5F74099F}"/>
              </a:ext>
            </a:extLst>
          </p:cNvPr>
          <p:cNvGrpSpPr/>
          <p:nvPr/>
        </p:nvGrpSpPr>
        <p:grpSpPr>
          <a:xfrm>
            <a:off x="12304525" y="2398234"/>
            <a:ext cx="5398193" cy="3427357"/>
            <a:chOff x="12645281" y="2575977"/>
            <a:chExt cx="4995026" cy="3220073"/>
          </a:xfrm>
        </p:grpSpPr>
        <p:grpSp>
          <p:nvGrpSpPr>
            <p:cNvPr id="124" name="그룹 123">
              <a:extLst>
                <a:ext uri="{FF2B5EF4-FFF2-40B4-BE49-F238E27FC236}">
                  <a16:creationId xmlns:a16="http://schemas.microsoft.com/office/drawing/2014/main" id="{562A9800-4173-AE8B-36B8-3355706F39CC}"/>
                </a:ext>
              </a:extLst>
            </p:cNvPr>
            <p:cNvGrpSpPr/>
            <p:nvPr/>
          </p:nvGrpSpPr>
          <p:grpSpPr>
            <a:xfrm>
              <a:off x="12645281" y="2575977"/>
              <a:ext cx="4995026" cy="874336"/>
              <a:chOff x="12467481" y="2438400"/>
              <a:chExt cx="4995026" cy="874336"/>
            </a:xfrm>
          </p:grpSpPr>
          <p:grpSp>
            <p:nvGrpSpPr>
              <p:cNvPr id="126" name="그룹 125">
                <a:extLst>
                  <a:ext uri="{FF2B5EF4-FFF2-40B4-BE49-F238E27FC236}">
                    <a16:creationId xmlns:a16="http://schemas.microsoft.com/office/drawing/2014/main" id="{332EB22E-574F-5348-6C8E-23B460AA5A27}"/>
                  </a:ext>
                </a:extLst>
              </p:cNvPr>
              <p:cNvGrpSpPr/>
              <p:nvPr/>
            </p:nvGrpSpPr>
            <p:grpSpPr>
              <a:xfrm>
                <a:off x="12467481" y="2438400"/>
                <a:ext cx="4995026" cy="712743"/>
                <a:chOff x="12467481" y="2438400"/>
                <a:chExt cx="4995026" cy="712743"/>
              </a:xfrm>
            </p:grpSpPr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BC10C255-571D-4EEE-CF67-53AC6C5D9259}"/>
                    </a:ext>
                  </a:extLst>
                </p:cNvPr>
                <p:cNvSpPr/>
                <p:nvPr/>
              </p:nvSpPr>
              <p:spPr>
                <a:xfrm>
                  <a:off x="12467481" y="2438400"/>
                  <a:ext cx="4995026" cy="712743"/>
                </a:xfrm>
                <a:prstGeom prst="rect">
                  <a:avLst/>
                </a:prstGeom>
                <a:noFill/>
                <a:ln w="19050">
                  <a:solidFill>
                    <a:srgbClr val="383735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pic>
              <p:nvPicPr>
                <p:cNvPr id="130" name="그림 129">
                  <a:extLst>
                    <a:ext uri="{FF2B5EF4-FFF2-40B4-BE49-F238E27FC236}">
                      <a16:creationId xmlns:a16="http://schemas.microsoft.com/office/drawing/2014/main" id="{F08C16FE-2C72-5518-814D-CC20CE1C01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2578569" y="2613248"/>
                  <a:ext cx="4800610" cy="496825"/>
                </a:xfrm>
                <a:prstGeom prst="rect">
                  <a:avLst/>
                </a:prstGeom>
              </p:spPr>
            </p:pic>
          </p:grpSp>
          <p:pic>
            <p:nvPicPr>
              <p:cNvPr id="127" name="그림 126">
                <a:extLst>
                  <a:ext uri="{FF2B5EF4-FFF2-40B4-BE49-F238E27FC236}">
                    <a16:creationId xmlns:a16="http://schemas.microsoft.com/office/drawing/2014/main" id="{D5BA6B0C-5471-6919-645B-3B90D8EE27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571691" y="3175576"/>
                <a:ext cx="886970" cy="137160"/>
              </a:xfrm>
              <a:prstGeom prst="rect">
                <a:avLst/>
              </a:prstGeom>
            </p:spPr>
          </p:pic>
        </p:grpSp>
        <p:pic>
          <p:nvPicPr>
            <p:cNvPr id="125" name="그림 124">
              <a:extLst>
                <a:ext uri="{FF2B5EF4-FFF2-40B4-BE49-F238E27FC236}">
                  <a16:creationId xmlns:a16="http://schemas.microsoft.com/office/drawing/2014/main" id="{A56BB9AB-D9F1-7E3A-BF80-9539BC35C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676101" y="3577735"/>
              <a:ext cx="4960360" cy="2218315"/>
            </a:xfrm>
            <a:prstGeom prst="rect">
              <a:avLst/>
            </a:prstGeom>
          </p:spPr>
        </p:pic>
      </p:grpSp>
      <p:pic>
        <p:nvPicPr>
          <p:cNvPr id="81" name="그림 80">
            <a:extLst>
              <a:ext uri="{FF2B5EF4-FFF2-40B4-BE49-F238E27FC236}">
                <a16:creationId xmlns:a16="http://schemas.microsoft.com/office/drawing/2014/main" id="{A12D3872-6EDA-D1CF-3D47-22B566E74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4579" y="2244288"/>
            <a:ext cx="2989468" cy="304996"/>
          </a:xfrm>
          <a:prstGeom prst="rect">
            <a:avLst/>
          </a:prstGeom>
        </p:spPr>
      </p:pic>
      <p:sp>
        <p:nvSpPr>
          <p:cNvPr id="83" name="Title 1">
            <a:extLst>
              <a:ext uri="{FF2B5EF4-FFF2-40B4-BE49-F238E27FC236}">
                <a16:creationId xmlns:a16="http://schemas.microsoft.com/office/drawing/2014/main" id="{DBDF9CDA-9911-55B0-DC24-61F6927539FB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E7EDF4D1-351A-40C5-F61F-ABC50FB5372F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844D667-B08B-59FF-91DD-5D5331DD94C6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9798713-18F0-8F75-D2FD-D738C57260FF}"/>
              </a:ext>
            </a:extLst>
          </p:cNvPr>
          <p:cNvSpPr txBox="1"/>
          <p:nvPr/>
        </p:nvSpPr>
        <p:spPr>
          <a:xfrm>
            <a:off x="18435843" y="704629"/>
            <a:ext cx="14743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7847989A-B5DD-C80B-D330-779F277DB1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536" y="94199"/>
            <a:ext cx="9784928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84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B31B8-ED9F-2ACA-2072-3B90DB633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5362790-D616-1BC9-A1F8-722B9A56C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9667912-D41F-A39D-F24D-568A853319E3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E58E8A0-15B0-0264-B79C-119EA7849C24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0815DB61-6F33-D853-B5DF-D318DDEF34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F3319DB-698A-0707-3C55-8B08985C9B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62984" y="1113874"/>
            <a:ext cx="549910" cy="491965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D61789E9-A243-5B5F-1978-FF707E98045F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E95FFD9C-05CB-AC5E-9718-13CCB88F85A1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E8B3328-41E6-1683-4B72-72DF1EDAF7F6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비급여 암주요치료비 출시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CC62426B-DD34-A792-D780-0ADE4E9B6D33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3314319B-E835-3377-B769-0D4FC52C62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469448BA-DD51-611A-93E9-BF0173C5E0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3AD0A4B0-8211-9179-E1F4-A8CDF86301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5199F70C-BF24-A9E5-8535-23251FE760FE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DBF94E3E-B166-DA3E-826D-F02D2AA4BEB3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E844D2E-BEB1-78F6-BE2E-75A2B26741BB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A077C96B-34EA-D477-4C9B-0E8061105417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4CB8FDC5-88C6-3318-6F05-71B1D0A25389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73679369-E36E-8698-F364-186B59F658E5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4E35978-BE07-3DDD-077C-F8064F0C0423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3DE86E6E-7D8C-60F2-F30C-241900593E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76926" y="2759630"/>
            <a:ext cx="5803895" cy="2743204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D8600182-0E84-17B6-26A4-A89578EF7D39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1DF822A-8159-B77B-71DC-4B9E75D7D59A}"/>
              </a:ext>
            </a:extLst>
          </p:cNvPr>
          <p:cNvGrpSpPr/>
          <p:nvPr/>
        </p:nvGrpSpPr>
        <p:grpSpPr>
          <a:xfrm>
            <a:off x="13575281" y="2178752"/>
            <a:ext cx="2752082" cy="304996"/>
            <a:chOff x="13543343" y="2360504"/>
            <a:chExt cx="2989468" cy="304996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84F3534-5D99-61AF-A838-04369843F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3A1CCEDA-A5AB-FF3E-A489-B5C9A4C5AE09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96777162-83F3-8145-C48C-34875B27AE67}"/>
              </a:ext>
            </a:extLst>
          </p:cNvPr>
          <p:cNvGrpSpPr/>
          <p:nvPr/>
        </p:nvGrpSpPr>
        <p:grpSpPr>
          <a:xfrm>
            <a:off x="13375704" y="2173246"/>
            <a:ext cx="3137196" cy="321321"/>
            <a:chOff x="13543343" y="2360504"/>
            <a:chExt cx="3000744" cy="32132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9DBDCA1-9CF1-314F-5E56-DFB9D28BE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2185CB25-E3E8-2554-7935-3722CE9ED544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C1171A-FE96-1BB9-DAE0-184F3E1CA428}"/>
                </a:ext>
              </a:extLst>
            </p:cNvPr>
            <p:cNvSpPr txBox="1"/>
            <p:nvPr/>
          </p:nvSpPr>
          <p:spPr>
            <a:xfrm>
              <a:off x="13683998" y="2374048"/>
              <a:ext cx="2860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비급여 암치료</a:t>
              </a:r>
              <a:r>
                <a:rPr lang="ko-KR" altLang="en-US" sz="1400" b="1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도 넉넉한</a:t>
              </a:r>
              <a:r>
                <a:rPr lang="ko-KR" altLang="en-US" sz="1400" b="1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만기보장</a:t>
              </a:r>
            </a:p>
          </p:txBody>
        </p:sp>
      </p:grpSp>
      <p:pic>
        <p:nvPicPr>
          <p:cNvPr id="19" name="그림 18">
            <a:extLst>
              <a:ext uri="{FF2B5EF4-FFF2-40B4-BE49-F238E27FC236}">
                <a16:creationId xmlns:a16="http://schemas.microsoft.com/office/drawing/2014/main" id="{F7E0717D-230F-7156-2388-9241A9D865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73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C7AD5-D34D-B680-63CF-1AA4569A4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25E314BD-8F0E-C758-D02D-187A45A5B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ED676D5-B05D-B1F4-487C-C813E4F6C504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B6F0059A-B2D9-B629-F500-2E0EDF9EEBC5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ED581277-4792-D607-A145-95BEEE2CD4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C048670-2983-88D6-978B-C7B880347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33956" y="1113874"/>
            <a:ext cx="549910" cy="491965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6422AD45-53F7-5681-1872-FF38A37A3590}"/>
              </a:ext>
            </a:extLst>
          </p:cNvPr>
          <p:cNvGrpSpPr/>
          <p:nvPr/>
        </p:nvGrpSpPr>
        <p:grpSpPr>
          <a:xfrm>
            <a:off x="11850521" y="991789"/>
            <a:ext cx="6528171" cy="876358"/>
            <a:chOff x="11850521" y="991789"/>
            <a:chExt cx="6528171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1B5A7C05-4F24-83BE-2090-1E925CCCE1DC}"/>
                </a:ext>
              </a:extLst>
            </p:cNvPr>
            <p:cNvGrpSpPr/>
            <p:nvPr/>
          </p:nvGrpSpPr>
          <p:grpSpPr>
            <a:xfrm>
              <a:off x="11969593" y="991789"/>
              <a:ext cx="6409099" cy="876358"/>
              <a:chOff x="11691785" y="1004332"/>
              <a:chExt cx="6409099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E87FEED-F40A-FC37-A4B2-BC51D808DD50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632034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비급여 </a:t>
                </a:r>
                <a:r>
                  <a:rPr lang="ko-KR" altLang="en-US" sz="3600" dirty="0" err="1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암주치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200% 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활용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BE1371B1-7D7E-C58B-F2D7-7E7C76963BA5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D41AE1E1-F9B7-83F0-8012-46EBD889FC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2DAD55FB-E8F5-C0BC-71FF-DC0C912476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ED7B6C48-CAA9-2A3A-E7DE-7518D89210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FB421631-3E23-513D-0C0D-4AF19C7077E7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BCC9696E-2665-4740-190A-BF6DE5E92EA2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3F0AE858-0DE6-BEA7-3844-00A26F7F9F91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26D2AA7D-CB67-3A70-6778-76E09E721AE1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E4D0530C-357D-A144-3B7E-A6B110C7A0A6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B65754A7-C19A-5541-55CF-41BB898E4C10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680F641E-CB30-B8D6-E01A-165A8FED36CC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BACK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DC055A51-1066-768B-E643-4AE7291F0017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D0EE00E-3DC2-0A71-B396-F4DCD8923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22355" y="2003405"/>
            <a:ext cx="4160528" cy="539497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95DCA77F-24FD-B7BE-3F8A-C31BCC75F0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43610" y="2828074"/>
            <a:ext cx="5492617" cy="297427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6E5BCD4-37D4-BC66-E828-306E06664C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38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2DBBD-A63E-021B-8519-480124733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4DA1E92-170F-CA01-7112-02EC9191C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D6C3D98F-6892-1D43-F789-7C658BE71CA9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34DF4087-2E85-E05B-807A-ACA12C253924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D4867FBB-394F-374B-4D5A-ED5F476731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B3B11A1-2AFB-5E98-CB99-C87DE6D190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33956" y="1113874"/>
            <a:ext cx="549910" cy="491965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F5335A74-15FB-89B2-557D-4532B3A16AA5}"/>
              </a:ext>
            </a:extLst>
          </p:cNvPr>
          <p:cNvGrpSpPr/>
          <p:nvPr/>
        </p:nvGrpSpPr>
        <p:grpSpPr>
          <a:xfrm>
            <a:off x="11850521" y="991789"/>
            <a:ext cx="6528171" cy="876358"/>
            <a:chOff x="11850521" y="991789"/>
            <a:chExt cx="6528171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1DB3000A-3649-613C-BC59-D16CD1136D9B}"/>
                </a:ext>
              </a:extLst>
            </p:cNvPr>
            <p:cNvGrpSpPr/>
            <p:nvPr/>
          </p:nvGrpSpPr>
          <p:grpSpPr>
            <a:xfrm>
              <a:off x="11969593" y="991789"/>
              <a:ext cx="6409099" cy="876358"/>
              <a:chOff x="11691785" y="1004332"/>
              <a:chExt cx="6409099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31D3169-8103-5523-350C-D8B53A33A2B5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632034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타사는 어떨까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? 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전격비교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63506DDB-2080-56A3-953F-882773285F08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FF85A1BD-7273-ADBD-9E63-3637E18D8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350F2BF1-13B8-57BA-E283-5F64FA13EA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FC7EDB33-27EB-3800-2A8A-B8FD10F4EF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EE086018-FFC3-E7BC-CBEA-01458245CEC6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E571660-1E3A-CDBB-FD95-3044FD8FD22B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38CDDA8E-9AD5-7FAA-A2F9-4CC8BA031246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F708A616-703D-C34C-F3A2-A7B45B4C66B3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75645C4B-0364-82AE-815A-C3345FE269A2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4D4B9666-66F9-9FC1-4B8E-DD32C15F3339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84521CD-E4BC-7AA0-19AB-5ADFEB5B03B4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BACK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A7CBC9E9-7C8C-CF15-8F56-1054BBBB9FFE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551056F-0A84-A574-6960-3FBC73D6DE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87730" y="2858791"/>
            <a:ext cx="5213390" cy="298611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9B979FD5-153E-227A-16D3-216F2ED4B8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00430" y="2304039"/>
            <a:ext cx="5178910" cy="39739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DC111A95-7FA5-5F11-D710-F5C2BA46A5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62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304"/>
          <p:cNvSpPr>
            <a:spLocks noChangeArrowheads="1"/>
          </p:cNvSpPr>
          <p:nvPr/>
        </p:nvSpPr>
        <p:spPr bwMode="auto">
          <a:xfrm>
            <a:off x="10235292" y="2743858"/>
            <a:ext cx="9683750" cy="27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본 자료는 </a:t>
            </a:r>
            <a:r>
              <a:rPr lang="ko-KR" altLang="en-US" sz="391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모집인 사내 교육용 자료</a:t>
            </a: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이므로</a:t>
            </a:r>
            <a:r>
              <a:rPr lang="en-US" altLang="ko-KR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,</a:t>
            </a: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고객 교부 및 </a:t>
            </a:r>
            <a:r>
              <a:rPr lang="ko-KR" altLang="en-US" sz="3129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온라인게시</a:t>
            </a: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 목적으로</a:t>
            </a:r>
            <a:endParaRPr lang="en-US" altLang="ko-KR" sz="312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사용할 수 없습니다</a:t>
            </a:r>
            <a:r>
              <a:rPr lang="en-US" altLang="ko-KR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[</a:t>
            </a:r>
            <a:r>
              <a:rPr lang="ko-KR" altLang="en-US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금융소비자보호법 제</a:t>
            </a: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22</a:t>
            </a:r>
            <a:r>
              <a:rPr lang="ko-KR" altLang="en-US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조 준수 목적</a:t>
            </a: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]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3564390" y="1493058"/>
            <a:ext cx="2739422" cy="738819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/>
          </a:p>
        </p:txBody>
      </p:sp>
      <p:sp>
        <p:nvSpPr>
          <p:cNvPr id="46" name="Rectangle 304"/>
          <p:cNvSpPr>
            <a:spLocks noChangeArrowheads="1"/>
          </p:cNvSpPr>
          <p:nvPr/>
        </p:nvSpPr>
        <p:spPr bwMode="auto">
          <a:xfrm>
            <a:off x="10697271" y="1375659"/>
            <a:ext cx="8473662" cy="84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91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주 의 사 항</a:t>
            </a:r>
            <a:endParaRPr lang="en-US" altLang="ko-KR" sz="391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6E03676-89E9-7DF1-547E-B58E62FAB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0627" y="6536174"/>
            <a:ext cx="9124340" cy="321827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544251D3-82BB-3D56-FCFD-CAD23DFEAB6A}"/>
              </a:ext>
            </a:extLst>
          </p:cNvPr>
          <p:cNvSpPr/>
          <p:nvPr/>
        </p:nvSpPr>
        <p:spPr>
          <a:xfrm>
            <a:off x="19073689" y="6519965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79593C77-AC67-4C6E-9893-79FA19599550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그림 17">
            <a:extLst>
              <a:ext uri="{FF2B5EF4-FFF2-40B4-BE49-F238E27FC236}">
                <a16:creationId xmlns:a16="http://schemas.microsoft.com/office/drawing/2014/main" id="{E0AB163F-DBE9-4080-9804-7844F2CD5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CB5E3415-D35D-4432-AA75-C31CC56EA40E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45B0049-1726-45F8-9DD6-38133237D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9" y="39330"/>
            <a:ext cx="9797121" cy="67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07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43BA0-D807-2452-19F3-5BDA7F974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136193A-5028-CAF3-D2A0-EE06D1EFD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766C8A25-5F99-3692-4BBF-9DC03C5E3703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E9B7AACC-DD08-E106-C1F4-2155082688A4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680336AC-43EF-03B8-9E0B-DB00E67450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CE251E02-3807-0F58-8706-E36514FD45E8}"/>
              </a:ext>
            </a:extLst>
          </p:cNvPr>
          <p:cNvGrpSpPr/>
          <p:nvPr/>
        </p:nvGrpSpPr>
        <p:grpSpPr>
          <a:xfrm>
            <a:off x="11850521" y="991789"/>
            <a:ext cx="6167289" cy="840208"/>
            <a:chOff x="11850521" y="991789"/>
            <a:chExt cx="6167289" cy="840208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D633B8ED-41F4-B4D6-943E-8D45037C2C59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734439"/>
              <a:chOff x="11691785" y="1004332"/>
              <a:chExt cx="6048217" cy="734439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F446539F-6A66-FB65-CE37-C56C98A4D4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81762" y="1137415"/>
                <a:ext cx="0" cy="6013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E8D47FA3-B20D-9815-8B93-EA54A43D2D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91785" y="1738771"/>
                <a:ext cx="502230" cy="0"/>
              </a:xfrm>
              <a:prstGeom prst="line">
                <a:avLst/>
              </a:prstGeom>
              <a:ln w="57150">
                <a:solidFill>
                  <a:srgbClr val="0096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95C97D73-57E1-2919-A488-67C1CA484E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9353" y="1146940"/>
                <a:ext cx="4314696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1792C4F8-11C9-460D-D97E-12AF6E4BD51F}"/>
                  </a:ext>
                </a:extLst>
              </p:cNvPr>
              <p:cNvSpPr/>
              <p:nvPr/>
            </p:nvSpPr>
            <p:spPr>
              <a:xfrm>
                <a:off x="16528993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5ADD18E2-2F8F-300C-99AB-9D70A264013A}"/>
                  </a:ext>
                </a:extLst>
              </p:cNvPr>
              <p:cNvSpPr/>
              <p:nvPr/>
            </p:nvSpPr>
            <p:spPr>
              <a:xfrm>
                <a:off x="16651727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227A317-647C-426C-E334-5F19AE3A0C32}"/>
                  </a:ext>
                </a:extLst>
              </p:cNvPr>
              <p:cNvSpPr txBox="1"/>
              <p:nvPr/>
            </p:nvSpPr>
            <p:spPr>
              <a:xfrm>
                <a:off x="16804081" y="1004332"/>
                <a:ext cx="9359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rPr>
                  <a:t>DB-PASS</a:t>
                </a:r>
                <a:endParaRPr lang="ko-KR" altLang="en-US" sz="1000" dirty="0">
                  <a:solidFill>
                    <a:srgbClr val="006835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5435F097-2772-F163-D97D-4E4F020BCA57}"/>
                  </a:ext>
                </a:extLst>
              </p:cNvPr>
              <p:cNvSpPr/>
              <p:nvPr/>
            </p:nvSpPr>
            <p:spPr>
              <a:xfrm>
                <a:off x="16775468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71FE823E-CADE-52C9-985F-A6544C751EDD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21C8EB53-73AB-5563-ADDD-764A5874C64B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0E71EC6-A67C-180B-A059-6DCF664211FA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361AE801-A81F-FB91-F392-31732C655DCC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B638BEE-552A-1175-0428-FBA7A604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0581" y="2055516"/>
            <a:ext cx="3603839" cy="49528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8ADB6CA-9DF7-A7EA-665B-59A0ADA3AA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06314" y="2804786"/>
            <a:ext cx="4559884" cy="490734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FB7DA5CB-F7A0-307B-0A95-FBAEFC7F46F4}"/>
              </a:ext>
            </a:extLst>
          </p:cNvPr>
          <p:cNvSpPr/>
          <p:nvPr/>
        </p:nvSpPr>
        <p:spPr>
          <a:xfrm>
            <a:off x="12282061" y="2727568"/>
            <a:ext cx="5422855" cy="646330"/>
          </a:xfrm>
          <a:prstGeom prst="rect">
            <a:avLst/>
          </a:prstGeom>
          <a:noFill/>
          <a:ln w="19050">
            <a:solidFill>
              <a:srgbClr val="3837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D2C9DB99-7BD0-BFDD-1BB3-F94BFBD0544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858" t="1379"/>
          <a:stretch>
            <a:fillRect/>
          </a:stretch>
        </p:blipFill>
        <p:spPr>
          <a:xfrm>
            <a:off x="12247794" y="3848100"/>
            <a:ext cx="5499055" cy="1818733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E0A07CAB-08A6-4B61-3DD5-B77E216FC0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1975F7E-9254-6736-D25A-3228CEC16F34}"/>
              </a:ext>
            </a:extLst>
          </p:cNvPr>
          <p:cNvSpPr txBox="1"/>
          <p:nvPr/>
        </p:nvSpPr>
        <p:spPr>
          <a:xfrm>
            <a:off x="12058346" y="1221816"/>
            <a:ext cx="641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암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.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주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.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치 </a:t>
            </a:r>
            <a:r>
              <a:rPr lang="ko-KR" altLang="en-US" sz="3600" dirty="0" err="1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신담보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출시 </a:t>
            </a:r>
            <a:r>
              <a:rPr lang="ko-KR" altLang="en-US" sz="3600" dirty="0">
                <a:solidFill>
                  <a:srgbClr val="00B050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①</a:t>
            </a:r>
            <a:endParaRPr lang="ko-KR" altLang="en-US" sz="3600" dirty="0">
              <a:solidFill>
                <a:srgbClr val="00B050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pic>
        <p:nvPicPr>
          <p:cNvPr id="46" name="그림 45">
            <a:extLst>
              <a:ext uri="{FF2B5EF4-FFF2-40B4-BE49-F238E27FC236}">
                <a16:creationId xmlns:a16="http://schemas.microsoft.com/office/drawing/2014/main" id="{F030725A-0C78-13E0-B9D1-F0963DB7DC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70" y="94199"/>
            <a:ext cx="9730059" cy="6669602"/>
          </a:xfrm>
          <a:prstGeom prst="rect">
            <a:avLst/>
          </a:prstGeom>
        </p:spPr>
      </p:pic>
      <p:sp>
        <p:nvSpPr>
          <p:cNvPr id="47" name="직사각형 46">
            <a:extLst>
              <a:ext uri="{FF2B5EF4-FFF2-40B4-BE49-F238E27FC236}">
                <a16:creationId xmlns:a16="http://schemas.microsoft.com/office/drawing/2014/main" id="{648CA8B0-3227-19B1-846A-9B53701397BC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F800CC8E-AC6D-DA15-355E-B9E9D2B51D81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BC35694-D4EB-C235-9A9C-2E8C95846137}"/>
              </a:ext>
            </a:extLst>
          </p:cNvPr>
          <p:cNvSpPr txBox="1"/>
          <p:nvPr/>
        </p:nvSpPr>
        <p:spPr>
          <a:xfrm>
            <a:off x="18435843" y="704629"/>
            <a:ext cx="14743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</p:spTree>
    <p:extLst>
      <p:ext uri="{BB962C8B-B14F-4D97-AF65-F5344CB8AC3E}">
        <p14:creationId xmlns:p14="http://schemas.microsoft.com/office/powerpoint/2010/main" val="756282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0863-A0DE-C1F7-74BA-596CECF0E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8F1A03F-77A4-0AEA-BAB4-0131DF4EB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5EBE0F1-04FB-E58E-6342-8521BB4BC56A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546B7D00-ECAF-5289-3341-DF53A808A33F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DB5A3BE2-2A1E-0384-F18F-0FF8A066BD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CE790EBE-7850-CA15-F61A-DF3E7D533063}"/>
              </a:ext>
            </a:extLst>
          </p:cNvPr>
          <p:cNvGrpSpPr/>
          <p:nvPr/>
        </p:nvGrpSpPr>
        <p:grpSpPr>
          <a:xfrm>
            <a:off x="11850521" y="991789"/>
            <a:ext cx="6620607" cy="876358"/>
            <a:chOff x="11850521" y="991789"/>
            <a:chExt cx="6620607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BA89E1B7-9B5D-A95F-4ABF-61F56AC5220D}"/>
                </a:ext>
              </a:extLst>
            </p:cNvPr>
            <p:cNvGrpSpPr/>
            <p:nvPr/>
          </p:nvGrpSpPr>
          <p:grpSpPr>
            <a:xfrm>
              <a:off x="11969593" y="991789"/>
              <a:ext cx="6501535" cy="876358"/>
              <a:chOff x="11691785" y="1004332"/>
              <a:chExt cx="6501535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B724B17-6610-9355-075A-30506767FA92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64127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암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.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주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.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치 </a:t>
                </a:r>
                <a:r>
                  <a:rPr lang="ko-KR" altLang="en-US" sz="3600" dirty="0" err="1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신담보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출시 </a:t>
                </a:r>
                <a:r>
                  <a:rPr lang="ko-KR" altLang="en-US" sz="3600" dirty="0">
                    <a:ln>
                      <a:solidFill>
                        <a:srgbClr val="00CC00"/>
                      </a:solidFill>
                    </a:ln>
                    <a:solidFill>
                      <a:srgbClr val="00B050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①</a:t>
                </a:r>
                <a:endParaRPr lang="ko-KR" altLang="en-US" sz="3600" dirty="0">
                  <a:ln>
                    <a:solidFill>
                      <a:srgbClr val="00CC00"/>
                    </a:solidFill>
                  </a:ln>
                  <a:solidFill>
                    <a:srgbClr val="00B050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E0A033C0-40CA-BA76-CEC8-49192BD38BF4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54DBC066-9C08-8841-2908-725AD2FE1E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AA82BB4A-50DF-ADA0-1BC2-F35110B155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905358DD-6720-DDB4-CFF8-B12A73405F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090AADA3-F0C3-9650-2617-55C6A54772A0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5D3A5B3D-ED80-975A-5169-A705458FA961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1346093F-5F4D-032C-3DE7-4A39CC067918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C9186BB2-EDFB-E165-54EF-1892CB0CF3F6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C037DA16-3F08-B283-104D-F3701E7D71F5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DDE12AC9-288A-4337-B9D7-054E3F7AD775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9055A354-0614-AC5D-2073-DECF0081683B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FB028FE4-7528-780C-C679-AE1EFFADE278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EF87D68F-2F4F-7E3F-DD15-9991641531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53CD97AE-9B91-CF14-C668-15B77C32686D}"/>
              </a:ext>
            </a:extLst>
          </p:cNvPr>
          <p:cNvGrpSpPr/>
          <p:nvPr/>
        </p:nvGrpSpPr>
        <p:grpSpPr>
          <a:xfrm>
            <a:off x="13690419" y="2661482"/>
            <a:ext cx="2576907" cy="321321"/>
            <a:chOff x="13543343" y="2360504"/>
            <a:chExt cx="2989468" cy="32132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8044097C-98E5-39D9-2F61-21CCA18DA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AFA421AA-B87A-D582-0E3A-F5E324C41580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ADA6A6-FF52-F559-290D-3BC2C00C366F}"/>
                </a:ext>
              </a:extLst>
            </p:cNvPr>
            <p:cNvSpPr txBox="1"/>
            <p:nvPr/>
          </p:nvSpPr>
          <p:spPr>
            <a:xfrm>
              <a:off x="13643378" y="2374048"/>
              <a:ext cx="2860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가입금액 별</a:t>
              </a:r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최대 보장한도  </a:t>
              </a: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20F2A54F-8E6F-6689-E4F8-3CD00A6BB6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24380" y="3127096"/>
            <a:ext cx="5530220" cy="25616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06A0C4-D514-16EF-5D40-45C47779416B}"/>
              </a:ext>
            </a:extLst>
          </p:cNvPr>
          <p:cNvSpPr txBox="1"/>
          <p:nvPr/>
        </p:nvSpPr>
        <p:spPr>
          <a:xfrm>
            <a:off x="16487411" y="5660414"/>
            <a:ext cx="150256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9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 *</a:t>
            </a:r>
            <a:r>
              <a:rPr lang="ko-KR" altLang="en-US" sz="900" kern="0" spc="-100" dirty="0" err="1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병원급</a:t>
            </a:r>
            <a:r>
              <a:rPr lang="en-US" altLang="ko-KR" sz="9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: </a:t>
            </a:r>
            <a:r>
              <a:rPr lang="ko-KR" altLang="en-US" sz="9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상급종합병원 限</a:t>
            </a:r>
            <a:endParaRPr lang="ko-KR" altLang="en-US" sz="9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78ECB77-4734-2E13-60DB-AB82C8B09F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0581" y="2055516"/>
            <a:ext cx="3603839" cy="49528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6B7A4DA-5099-3955-018F-DD6DB372ADF8}"/>
              </a:ext>
            </a:extLst>
          </p:cNvPr>
          <p:cNvSpPr txBox="1"/>
          <p:nvPr/>
        </p:nvSpPr>
        <p:spPr>
          <a:xfrm>
            <a:off x="15820926" y="3143421"/>
            <a:ext cx="1881861" cy="169277"/>
          </a:xfrm>
          <a:prstGeom prst="rect">
            <a:avLst/>
          </a:prstGeom>
          <a:solidFill>
            <a:srgbClr val="006835"/>
          </a:solidFill>
        </p:spPr>
        <p:txBody>
          <a:bodyPr wrap="square">
            <a:spAutoFit/>
          </a:bodyPr>
          <a:lstStyle/>
          <a:p>
            <a:pPr algn="ctr"/>
            <a:endParaRPr lang="ko-KR" altLang="en-US" sz="5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D81D2B-AF9D-23F1-EE61-AD1B371FD4E9}"/>
              </a:ext>
            </a:extLst>
          </p:cNvPr>
          <p:cNvSpPr txBox="1"/>
          <p:nvPr/>
        </p:nvSpPr>
        <p:spPr>
          <a:xfrm>
            <a:off x="15801875" y="3110756"/>
            <a:ext cx="188186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5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latin typeface="+mn-ea"/>
                <a:cs typeface="Arial" charset="0"/>
              </a:rPr>
              <a:t> </a:t>
            </a:r>
            <a:r>
              <a:rPr lang="ko-KR" altLang="en-US" sz="105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latin typeface="+mn-ea"/>
                <a:cs typeface="Arial" charset="0"/>
              </a:rPr>
              <a:t>보장금액 </a:t>
            </a:r>
            <a:r>
              <a:rPr lang="en-US" altLang="ko-KR" sz="105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latin typeface="+mn-ea"/>
                <a:cs typeface="Arial" charset="0"/>
              </a:rPr>
              <a:t>(</a:t>
            </a:r>
            <a:r>
              <a:rPr lang="ko-KR" altLang="en-US" sz="105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latin typeface="+mn-ea"/>
                <a:cs typeface="Arial" charset="0"/>
              </a:rPr>
              <a:t>연간가입금액 한도</a:t>
            </a:r>
            <a:r>
              <a:rPr lang="en-US" altLang="ko-KR" sz="105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latin typeface="+mn-ea"/>
                <a:cs typeface="Arial" charset="0"/>
              </a:rPr>
              <a:t>)</a:t>
            </a:r>
            <a:endParaRPr lang="ko-KR" altLang="en-US" sz="1050" b="1" dirty="0">
              <a:solidFill>
                <a:schemeClr val="bg1"/>
              </a:solidFill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CA26715-5934-54D6-3682-39EF89CF53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55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00E93-332C-2DD1-E6AE-1E16ADDCC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1F45BE2-8CB2-1668-DF7A-E0F22E5F4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ED8EA6AA-E357-4586-7770-544CCC96BF35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54289BCD-795D-C7A3-9381-97DB87884F35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C8DB3A1A-2203-1606-EED1-A974E65A67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6A5AB974-C5A3-3805-288A-86D2E1A25F3A}"/>
              </a:ext>
            </a:extLst>
          </p:cNvPr>
          <p:cNvGrpSpPr/>
          <p:nvPr/>
        </p:nvGrpSpPr>
        <p:grpSpPr>
          <a:xfrm>
            <a:off x="11850521" y="991789"/>
            <a:ext cx="6167289" cy="840208"/>
            <a:chOff x="11850521" y="991789"/>
            <a:chExt cx="6167289" cy="840208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E5743CAE-A735-6530-7CCA-9F555E314B11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734439"/>
              <a:chOff x="11691785" y="1004332"/>
              <a:chExt cx="6048217" cy="734439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ADAC5342-E87B-9FE5-3861-A760FBC81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81762" y="1137415"/>
                <a:ext cx="0" cy="6013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DB88138-2803-8DD4-F74B-9684BE6195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91785" y="1738771"/>
                <a:ext cx="502230" cy="0"/>
              </a:xfrm>
              <a:prstGeom prst="line">
                <a:avLst/>
              </a:prstGeom>
              <a:ln w="57150">
                <a:solidFill>
                  <a:srgbClr val="0096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4FA51459-C210-7448-E57D-345952C498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9353" y="1146940"/>
                <a:ext cx="4314696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09F743C6-BBFA-83EC-0D4F-46A4668B4B68}"/>
                  </a:ext>
                </a:extLst>
              </p:cNvPr>
              <p:cNvSpPr/>
              <p:nvPr/>
            </p:nvSpPr>
            <p:spPr>
              <a:xfrm>
                <a:off x="16528993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29D0E994-E885-5524-0C45-A68B33433692}"/>
                  </a:ext>
                </a:extLst>
              </p:cNvPr>
              <p:cNvSpPr/>
              <p:nvPr/>
            </p:nvSpPr>
            <p:spPr>
              <a:xfrm>
                <a:off x="16651727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46B7671-048B-5B89-6A64-C5797D00AE40}"/>
                  </a:ext>
                </a:extLst>
              </p:cNvPr>
              <p:cNvSpPr txBox="1"/>
              <p:nvPr/>
            </p:nvSpPr>
            <p:spPr>
              <a:xfrm>
                <a:off x="16804081" y="1004332"/>
                <a:ext cx="9359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rPr>
                  <a:t>DB-PASS</a:t>
                </a:r>
                <a:endParaRPr lang="ko-KR" altLang="en-US" sz="1000" dirty="0">
                  <a:solidFill>
                    <a:srgbClr val="006835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11E84609-6041-25A4-3246-DC7C0D90A63A}"/>
                  </a:ext>
                </a:extLst>
              </p:cNvPr>
              <p:cNvSpPr/>
              <p:nvPr/>
            </p:nvSpPr>
            <p:spPr>
              <a:xfrm>
                <a:off x="16775468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8A505C24-8AAF-2B7D-A6F0-336337BA0502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2AF6D6F6-4606-8287-E75A-3D56E5E4A5E5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434112D-AB68-7062-B7BF-C72BC8EC078E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454E0593-CE3F-44C0-FAE9-C96236FF5097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F8945ED4-928F-3BA9-6889-0CCF148D5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8EF6AA95-2C82-989C-1B27-54DBD7394F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88025" y="2967653"/>
            <a:ext cx="5981696" cy="189349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C09CAAF-1427-31B3-1884-5F54CCA9CF79}"/>
              </a:ext>
            </a:extLst>
          </p:cNvPr>
          <p:cNvSpPr txBox="1"/>
          <p:nvPr/>
        </p:nvSpPr>
        <p:spPr>
          <a:xfrm>
            <a:off x="12058346" y="1221816"/>
            <a:ext cx="641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암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.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주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.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치 </a:t>
            </a:r>
            <a:r>
              <a:rPr lang="ko-KR" altLang="en-US" sz="3600" dirty="0" err="1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신담보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출시 </a:t>
            </a:r>
            <a:r>
              <a:rPr lang="ko-KR" altLang="en-US" sz="3600" dirty="0">
                <a:ln>
                  <a:solidFill>
                    <a:srgbClr val="00CC00"/>
                  </a:solidFill>
                </a:ln>
                <a:solidFill>
                  <a:srgbClr val="00B050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②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EC7AA0D1-1624-311D-9222-ED17136308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00010" y="5091271"/>
            <a:ext cx="5357727" cy="44876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51BF1CD8-2E3C-0C2D-940D-BEFB3615A3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94216" y="2049716"/>
            <a:ext cx="4369313" cy="4824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BF42DD-3F9C-53C6-CD42-57D8761F4EE5}"/>
              </a:ext>
            </a:extLst>
          </p:cNvPr>
          <p:cNvSpPr txBox="1"/>
          <p:nvPr/>
        </p:nvSpPr>
        <p:spPr>
          <a:xfrm>
            <a:off x="16126461" y="4803624"/>
            <a:ext cx="182277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 * </a:t>
            </a:r>
            <a:r>
              <a:rPr lang="ko-KR" altLang="en-US" sz="700" kern="0" spc="-100" dirty="0" err="1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병원급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 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(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종합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/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상급종합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) 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선택가입</a:t>
            </a:r>
            <a:endParaRPr lang="ko-KR" altLang="en-US" sz="7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B255C1F-956B-4160-E2CB-DEAC5FB6AFA7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21E9535-51AF-511D-1947-50C7AE907CDA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635EA1-6963-749A-215A-C65507A15E27}"/>
              </a:ext>
            </a:extLst>
          </p:cNvPr>
          <p:cNvSpPr txBox="1"/>
          <p:nvPr/>
        </p:nvSpPr>
        <p:spPr>
          <a:xfrm>
            <a:off x="18435843" y="704629"/>
            <a:ext cx="14743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4BB08E6-6371-0096-46D6-E7B48F3779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36" y="94199"/>
            <a:ext cx="9784928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29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56BBE-0C71-F229-9845-C2978516F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CD20ED0-F74D-A6E5-8EC6-4050BBBDF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4C15D66-4683-7122-6C52-B2D6CBDC925C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5F9ED3D-6B24-B670-510B-59BCE420C4EA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CBDEB3A1-233F-4931-43A0-318F0513DD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27F80D82-5CF6-1265-698E-1DF184AD6BC9}"/>
              </a:ext>
            </a:extLst>
          </p:cNvPr>
          <p:cNvGrpSpPr/>
          <p:nvPr/>
        </p:nvGrpSpPr>
        <p:grpSpPr>
          <a:xfrm>
            <a:off x="11850521" y="991789"/>
            <a:ext cx="6167289" cy="840208"/>
            <a:chOff x="11850521" y="991789"/>
            <a:chExt cx="6167289" cy="840208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8F5B8B4C-0D61-A5D5-86BE-43CC41191FFB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734439"/>
              <a:chOff x="11691785" y="1004332"/>
              <a:chExt cx="6048217" cy="734439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24FB675-2820-03F4-5D6E-B026F91DD2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81762" y="1137415"/>
                <a:ext cx="0" cy="6013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20592F60-38FB-5BAD-E046-AD940E50B4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91785" y="1738771"/>
                <a:ext cx="502230" cy="0"/>
              </a:xfrm>
              <a:prstGeom prst="line">
                <a:avLst/>
              </a:prstGeom>
              <a:ln w="57150">
                <a:solidFill>
                  <a:srgbClr val="0096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815D5BAB-D891-C788-A517-E99469E47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9353" y="1146940"/>
                <a:ext cx="4314696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6D4146BA-EA01-BA2F-8BE8-634B2D8F1B07}"/>
                  </a:ext>
                </a:extLst>
              </p:cNvPr>
              <p:cNvSpPr/>
              <p:nvPr/>
            </p:nvSpPr>
            <p:spPr>
              <a:xfrm>
                <a:off x="16528993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3980B1C0-9731-CBF6-820C-FDF13C3C13FF}"/>
                  </a:ext>
                </a:extLst>
              </p:cNvPr>
              <p:cNvSpPr/>
              <p:nvPr/>
            </p:nvSpPr>
            <p:spPr>
              <a:xfrm>
                <a:off x="16651727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B8FE3A3-8AF7-F02D-AC6E-9A908C699A8D}"/>
                  </a:ext>
                </a:extLst>
              </p:cNvPr>
              <p:cNvSpPr txBox="1"/>
              <p:nvPr/>
            </p:nvSpPr>
            <p:spPr>
              <a:xfrm>
                <a:off x="16804081" y="1004332"/>
                <a:ext cx="9359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rPr>
                  <a:t>DB-PASS</a:t>
                </a:r>
                <a:endParaRPr lang="ko-KR" altLang="en-US" sz="1000" dirty="0">
                  <a:solidFill>
                    <a:srgbClr val="006835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B9C5B7E6-0C30-80E5-CDC4-2A378316852E}"/>
                  </a:ext>
                </a:extLst>
              </p:cNvPr>
              <p:cNvSpPr/>
              <p:nvPr/>
            </p:nvSpPr>
            <p:spPr>
              <a:xfrm>
                <a:off x="16775468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E9D326CF-82B3-48C1-E16D-303DEF3FE5F8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A9AB2C0F-672B-E66B-6647-EEF2A7144C1D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B3960CA6-A266-D028-806F-116FCFAA031E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752B376F-E080-1DA8-543B-2418D436F213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4A829FDB-13C7-9C82-46E7-8AA214BC61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DB13496-2DB6-481B-DB1D-CF810CC4492A}"/>
              </a:ext>
            </a:extLst>
          </p:cNvPr>
          <p:cNvSpPr txBox="1"/>
          <p:nvPr/>
        </p:nvSpPr>
        <p:spPr>
          <a:xfrm>
            <a:off x="12058346" y="1221816"/>
            <a:ext cx="641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    어떤 암치료를 받더라도</a:t>
            </a:r>
            <a:endParaRPr lang="ko-KR" altLang="en-US" sz="3600" dirty="0">
              <a:solidFill>
                <a:srgbClr val="006835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876FBBE9-A6DF-A05E-0242-C2D417A3DB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47200" y="2914025"/>
            <a:ext cx="5812548" cy="2468825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DD7F9B23-B5D3-BDED-F0CD-755CDA2392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38351" y="2047274"/>
            <a:ext cx="3822544" cy="49811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245E8278-2D05-E382-D7A2-E4DD7ED285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99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EE68E-A928-B596-2A32-B1E44F74B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0F26D56-43EB-8A91-BF5F-E65A9C24C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E04F516-B765-156A-BB88-F0E92CD9CE15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F49DB959-CF28-4085-C993-FCCBB982A812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07816622-29AA-1355-2CD6-F75E210265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E2F07EA5-1EC1-B794-000E-C0320FB833AD}"/>
              </a:ext>
            </a:extLst>
          </p:cNvPr>
          <p:cNvGrpSpPr/>
          <p:nvPr/>
        </p:nvGrpSpPr>
        <p:grpSpPr>
          <a:xfrm>
            <a:off x="11850521" y="991789"/>
            <a:ext cx="6167289" cy="840208"/>
            <a:chOff x="11850521" y="991789"/>
            <a:chExt cx="6167289" cy="840208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7F5622C-3FBE-0DCA-198E-98C169E64D0D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734439"/>
              <a:chOff x="11691785" y="1004332"/>
              <a:chExt cx="6048217" cy="734439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2440E73B-041C-86B1-2394-9BE925DFFC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81762" y="1137415"/>
                <a:ext cx="0" cy="6013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FC99C345-27D1-E9D2-A05B-F31233F1E1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91785" y="1738771"/>
                <a:ext cx="502230" cy="0"/>
              </a:xfrm>
              <a:prstGeom prst="line">
                <a:avLst/>
              </a:prstGeom>
              <a:ln w="57150">
                <a:solidFill>
                  <a:srgbClr val="0096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E8DFEB73-B7C3-B25E-FFE1-0009B375EA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9353" y="1146940"/>
                <a:ext cx="4314696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DD6540C3-B2FB-AF64-A490-C8832BF25372}"/>
                  </a:ext>
                </a:extLst>
              </p:cNvPr>
              <p:cNvSpPr/>
              <p:nvPr/>
            </p:nvSpPr>
            <p:spPr>
              <a:xfrm>
                <a:off x="16528993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9A65C487-9910-0719-5448-4287B01FD70F}"/>
                  </a:ext>
                </a:extLst>
              </p:cNvPr>
              <p:cNvSpPr/>
              <p:nvPr/>
            </p:nvSpPr>
            <p:spPr>
              <a:xfrm>
                <a:off x="16651727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B2972D29-9985-31DA-BCA0-E9273EE9BEAB}"/>
                  </a:ext>
                </a:extLst>
              </p:cNvPr>
              <p:cNvSpPr txBox="1"/>
              <p:nvPr/>
            </p:nvSpPr>
            <p:spPr>
              <a:xfrm>
                <a:off x="16804081" y="1004332"/>
                <a:ext cx="9359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rPr>
                  <a:t>DB-PASS</a:t>
                </a:r>
                <a:endParaRPr lang="ko-KR" altLang="en-US" sz="1000" dirty="0">
                  <a:solidFill>
                    <a:srgbClr val="006835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B7506D17-B9E7-7D11-4F9E-10D7B296CF25}"/>
                  </a:ext>
                </a:extLst>
              </p:cNvPr>
              <p:cNvSpPr/>
              <p:nvPr/>
            </p:nvSpPr>
            <p:spPr>
              <a:xfrm>
                <a:off x="16775468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50901534-2F04-F084-3146-46ED5EE0F01A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60B02FFA-E98A-4E99-821F-541D137830DE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B43A2A8-1383-0162-CE3B-6C9028755096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BEFEA331-A077-1A65-423F-847DF0EC99B3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CCDBBA87-429D-5E01-DF7D-247FE383AD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8285EF1-1F2F-1FA2-96E4-7821FC2A19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20246" y="2859755"/>
            <a:ext cx="6122153" cy="27056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2355B8-2BDB-DFD4-FB0D-7B532E6BB288}"/>
              </a:ext>
            </a:extLst>
          </p:cNvPr>
          <p:cNvSpPr txBox="1"/>
          <p:nvPr/>
        </p:nvSpPr>
        <p:spPr>
          <a:xfrm>
            <a:off x="12058346" y="1221816"/>
            <a:ext cx="641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   보장은 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UP 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보험료 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DOWN</a:t>
            </a:r>
            <a:endParaRPr lang="ko-KR" altLang="en-US" sz="3600" dirty="0">
              <a:solidFill>
                <a:srgbClr val="006835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EEF3FEA-7364-4352-D8C0-C374694572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94216" y="2037016"/>
            <a:ext cx="4369313" cy="48248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DA48B88-5FA9-55FB-A55E-AB0DD00EF2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41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4A99F-FFF8-D38D-41DA-027562C7E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DD82D54-7C5F-BC42-657E-CE36C5118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2A4E472-4CA2-BE88-E75C-74F203A1958A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3941EEC0-1EF0-4DF8-E578-9BE6C347FC9D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283E1DEB-1DE1-B062-36F8-38C2311AF3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D83776B0-B4DF-2A4E-D6CB-19F759036AAD}"/>
              </a:ext>
            </a:extLst>
          </p:cNvPr>
          <p:cNvGrpSpPr/>
          <p:nvPr/>
        </p:nvGrpSpPr>
        <p:grpSpPr>
          <a:xfrm>
            <a:off x="11850521" y="991789"/>
            <a:ext cx="6167289" cy="840208"/>
            <a:chOff x="11850521" y="991789"/>
            <a:chExt cx="6167289" cy="840208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1B39C30C-9410-16FE-0DC3-EB9DD5306148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734439"/>
              <a:chOff x="11691785" y="1004332"/>
              <a:chExt cx="6048217" cy="734439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B7067249-A055-063A-FD43-BAB02D0098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81762" y="1137415"/>
                <a:ext cx="0" cy="6013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1875C0A7-6666-A6F1-32BA-2806BA03C4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91785" y="1738771"/>
                <a:ext cx="502230" cy="0"/>
              </a:xfrm>
              <a:prstGeom prst="line">
                <a:avLst/>
              </a:prstGeom>
              <a:ln w="57150">
                <a:solidFill>
                  <a:srgbClr val="0096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A09D968E-18EA-4ACA-336E-FFB82809F8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9353" y="1146940"/>
                <a:ext cx="4314696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1B66E23A-C0B3-5FDC-C9CA-CE67792283CC}"/>
                  </a:ext>
                </a:extLst>
              </p:cNvPr>
              <p:cNvSpPr/>
              <p:nvPr/>
            </p:nvSpPr>
            <p:spPr>
              <a:xfrm>
                <a:off x="16528993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8E4F1B98-FBAA-E1AC-87CB-080C72CD2CB5}"/>
                  </a:ext>
                </a:extLst>
              </p:cNvPr>
              <p:cNvSpPr/>
              <p:nvPr/>
            </p:nvSpPr>
            <p:spPr>
              <a:xfrm>
                <a:off x="16651727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F9361A10-A73B-F8EE-99EC-C1421267436A}"/>
                  </a:ext>
                </a:extLst>
              </p:cNvPr>
              <p:cNvSpPr txBox="1"/>
              <p:nvPr/>
            </p:nvSpPr>
            <p:spPr>
              <a:xfrm>
                <a:off x="16804081" y="1004332"/>
                <a:ext cx="9359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rPr>
                  <a:t>DB-PASS</a:t>
                </a:r>
                <a:endParaRPr lang="ko-KR" altLang="en-US" sz="1000" dirty="0">
                  <a:solidFill>
                    <a:srgbClr val="006835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92C7864A-3587-46E3-5080-A0A6D937B027}"/>
                  </a:ext>
                </a:extLst>
              </p:cNvPr>
              <p:cNvSpPr/>
              <p:nvPr/>
            </p:nvSpPr>
            <p:spPr>
              <a:xfrm>
                <a:off x="16775468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83897C6B-1C37-197A-F2F2-5C7D114B48DB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EECDF8DA-1120-FEA2-C927-DC53167B357C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1831A6AE-53CB-834D-4931-89CA0482563E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0E6F0951-8697-B263-CE5D-F4D5F46910FA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ABE42954-8C82-7E09-C6AA-63BC4D2193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6B474CC-0F3D-DD2F-2836-6F61855D5506}"/>
              </a:ext>
            </a:extLst>
          </p:cNvPr>
          <p:cNvSpPr txBox="1"/>
          <p:nvPr/>
        </p:nvSpPr>
        <p:spPr>
          <a:xfrm>
            <a:off x="12058346" y="1221816"/>
            <a:ext cx="641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    보장은 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UP </a:t>
            </a:r>
            <a:r>
              <a:rPr lang="ko-KR" altLang="en-US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보험료 </a:t>
            </a:r>
            <a:r>
              <a:rPr lang="en-US" altLang="ko-KR" sz="36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DOWN</a:t>
            </a:r>
            <a:endParaRPr lang="ko-KR" altLang="en-US" sz="3600" dirty="0">
              <a:solidFill>
                <a:srgbClr val="006835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711DFF8-43D7-9C48-0E08-10CC93E1C961}"/>
              </a:ext>
            </a:extLst>
          </p:cNvPr>
          <p:cNvGrpSpPr/>
          <p:nvPr/>
        </p:nvGrpSpPr>
        <p:grpSpPr>
          <a:xfrm>
            <a:off x="12057196" y="2915137"/>
            <a:ext cx="5795375" cy="2688402"/>
            <a:chOff x="12058346" y="2867080"/>
            <a:chExt cx="5765900" cy="2568520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D0E3F957-EBEB-A255-BD60-A72BD1438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58346" y="2867080"/>
              <a:ext cx="5765900" cy="2560173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9897C540-4430-03E9-6D24-30414DFB9DFE}"/>
                </a:ext>
              </a:extLst>
            </p:cNvPr>
            <p:cNvSpPr/>
            <p:nvPr/>
          </p:nvSpPr>
          <p:spPr>
            <a:xfrm>
              <a:off x="12120709" y="5295900"/>
              <a:ext cx="617391" cy="139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3C9CFD89-6914-0877-B784-3BEDDEC2E4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94216" y="2037016"/>
            <a:ext cx="4369313" cy="48248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C3B670A-91E4-3B49-2093-69FB8E8524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17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58FB0-992A-4B90-C8A1-140A3ADA6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6AB088E-28FA-B81A-2884-7AB6A6C56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2A14AA1-2DF3-92E2-5823-462C2631F4EE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CB431951-8C51-214F-8CBE-E11AF3EB9BCA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54CE766E-7F13-1167-1856-0F6AC8ACC8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32469070-7197-C0DC-D532-02C9F2087E31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719CD95-9F64-D2A8-E35D-714FB539EA27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767DEEA-6081-3A17-532B-1F88B5D75C21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80B5F57D-8C32-84F7-1C6B-F8D1B866368C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4F4A7B8D-4BC9-F175-AB7A-308ADC130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D5C11A13-69AD-BCB0-7E9A-2A6A4C328B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E3809FDE-511E-D0E7-7291-9144E6E563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296972A5-DA7F-E6E1-DE23-A7B6415F1217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6FCAC16B-BD7B-34AA-4E7D-93D46C3F636C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63690BF-E889-8E3C-F04A-44AA76529337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1C584CFB-1C12-7AD3-8804-C20A05A84519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1C7F0D00-3B40-70FA-3CEF-E935888557B5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95787406-3ABC-188B-2A75-FC157C8DD7F9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301278A-ED4C-F4A6-5176-8DF37D3834BD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7AAC3808-0754-C038-9250-B3C045BA2EB7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E542878F-7B9E-88E0-E75A-B6A203491E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533ADE1-A2BD-D58B-6061-5CFACF54FF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09547" y="1292754"/>
            <a:ext cx="4369313" cy="482484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D85709BD-B595-27B8-71D5-027BC6024B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83958" y="2114013"/>
            <a:ext cx="5256342" cy="371774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D706F0A-0654-A2D9-53A2-47AA2489C1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8942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AD0A2-BE35-1820-906E-B71D6112D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5EB3F96-A1BB-D83E-6B89-D25F74851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E4933593-45D6-DBCF-64A4-AE69E56D081B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D46DB4D1-FDAD-97B3-CF19-012B06CDD2ED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52DC537D-A637-5F19-98EA-474A14A015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A6A81AA4-E079-C2DC-C9C7-E2FCA9613568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07F13C5E-D146-D299-1D5D-1A52ADF89506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FF11A7D-0A0E-C4C6-15C0-429760ECC5D3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돌아온 만기보장 암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.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주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.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치  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CBAB2E24-B677-16DC-E542-93521DC1D946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84DDDBCB-0BB8-DFBC-A922-3FF8001BEC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508F539B-8AC4-A568-4642-AD5179170C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BB8CDC04-7B44-2E05-6E45-B99AD1E1BC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F2764382-3A1C-0A73-56C6-AD53B746EC73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C033DF77-EEB6-66A0-C7E9-CF347B1F1A72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AFB1A361-A723-0F85-9387-F4405496C7CC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8588586E-785F-020B-1031-9AC02FE2FBC6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4C6C1D2E-FF9B-9B84-EDA1-35E43EFA0B2A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F427B080-1D6B-0AF3-B7AD-38A75F7F43AD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4F1F099-4070-20B0-1F50-4C87CDCCF899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BACK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58AD323C-F155-7861-03E5-758174F5BF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21520" y="2001489"/>
            <a:ext cx="4974348" cy="67120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5DD33D3-9EF8-41CF-0DB2-79F268ADD2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98503" y="2833914"/>
            <a:ext cx="5194982" cy="2905297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615D0FBF-0B00-C3F7-035E-2D245A4D8F3F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E484DC7C-5625-07DF-793C-1B4D0B8D2A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sp>
        <p:nvSpPr>
          <p:cNvPr id="42" name="직사각형 41">
            <a:extLst>
              <a:ext uri="{FF2B5EF4-FFF2-40B4-BE49-F238E27FC236}">
                <a16:creationId xmlns:a16="http://schemas.microsoft.com/office/drawing/2014/main" id="{4171DC92-9552-3FC8-33F8-A7BB4036C751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A2F6A70C-E787-C198-6FA3-7667FF5F371D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2F117B-C1EE-0DAD-FBE9-8912223BF1AB}"/>
              </a:ext>
            </a:extLst>
          </p:cNvPr>
          <p:cNvSpPr txBox="1"/>
          <p:nvPr/>
        </p:nvSpPr>
        <p:spPr>
          <a:xfrm>
            <a:off x="18455139" y="704629"/>
            <a:ext cx="13979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82CCE8C7-6B16-35E0-AD21-7E06B1B6DA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970" y="94199"/>
            <a:ext cx="9730059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908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80BC9-ABC0-A1DC-55B2-FBC97FDDC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BDAB49E-09E8-7889-374E-816216823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4904E45-A972-A3B5-4726-22737AD69541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EDF6236D-7D46-D8FF-D6FF-4E07EACFD910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A78E2F09-7F69-8F2D-8318-D52A005E0F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1626DE40-49C4-BD76-4E10-84D309A5F10E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FD836A4A-4169-3C21-C845-82C936F3D3C7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39A2F59-64B3-6D9F-9828-E75DA5EB8194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돌아온 만기보장 암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.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주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.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치  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B88EB52B-5558-EDD5-848A-6AFC6E2CEF24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2176E053-A37B-453D-C1EB-F2197D226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B730BFF8-382B-D8E6-399C-531B3C7A82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7340058E-EC31-C728-5018-B542609088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A92B0DD4-478E-643C-B45A-A9FB0E8106D7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BADBBDCE-E029-1EF9-2F31-E89E770FCD1A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2AAF7A9B-FD0F-103C-040F-589EDAB90AEF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B2E2341D-FAD6-3107-3320-03E5CE595BC2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1E2801FE-DDA0-EBA9-796F-193BA4B0F9E0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75F5519E-638A-D1C7-53A8-4993766E73D9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6AB9837-5601-1904-10EE-5511343AFF55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BACK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4616AAF-198D-B000-AA76-F6540919FDC2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5013FFB-2FC4-787C-1903-2AF785A91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31421" y="2039816"/>
            <a:ext cx="2813310" cy="55168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6A32464-9CA4-44D0-DD2E-20F5E31625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13559" y="2949754"/>
            <a:ext cx="5547434" cy="2803875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30381CEA-0675-0382-AE7C-8313670E5D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7572" y="1125802"/>
            <a:ext cx="517892" cy="48379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CE1A36C-DE3B-6637-0A96-21CA866F6C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331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B0DDDF0-9AB7-67E3-EBAF-8EAA0F8147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05" r="-1" b="31346"/>
          <a:stretch>
            <a:fillRect/>
          </a:stretch>
        </p:blipFill>
        <p:spPr>
          <a:xfrm>
            <a:off x="12072598" y="2827988"/>
            <a:ext cx="5806452" cy="292334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60742EE-B175-7189-BAFD-DE6296CE0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3E5E1B4E-171D-3DA6-2E03-3B7B4A32F9DB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1B48085-0EB7-4446-8347-41AA79FB5C5D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:a16="http://schemas.microsoft.com/office/drawing/2014/main" id="{FDD7A307-EA36-4A0F-3841-01AB7417F1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5C8AB1E-BCFE-AFFF-7B16-EE2181ECE7EB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AFFFCCC-282F-8BD4-1BA1-14DECC2CDD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9273" r="4758" b="19037"/>
          <a:stretch>
            <a:fillRect/>
          </a:stretch>
        </p:blipFill>
        <p:spPr>
          <a:xfrm>
            <a:off x="13560681" y="952500"/>
            <a:ext cx="2784219" cy="18034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102998D1-706A-CF62-92A6-45C99427DC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84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0627" y="6536174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9073689" y="6519965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1E1705-EFFF-E5FD-BA90-710977FB9444}"/>
              </a:ext>
            </a:extLst>
          </p:cNvPr>
          <p:cNvSpPr txBox="1"/>
          <p:nvPr/>
        </p:nvSpPr>
        <p:spPr>
          <a:xfrm>
            <a:off x="10135507" y="754704"/>
            <a:ext cx="9686735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3200" spc="-150" dirty="0">
                <a:solidFill>
                  <a:srgbClr val="40404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10</a:t>
            </a:r>
            <a:r>
              <a:rPr lang="ko-KR" altLang="en-US" sz="3200" spc="-150" dirty="0">
                <a:solidFill>
                  <a:srgbClr val="40404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월 </a:t>
            </a:r>
            <a:r>
              <a:rPr lang="en-US" altLang="ko-KR" sz="3200" spc="-150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DB</a:t>
            </a:r>
            <a:r>
              <a:rPr lang="ko-KR" altLang="en-US" sz="3200" spc="-150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손해보험</a:t>
            </a:r>
            <a:r>
              <a:rPr lang="en-US" altLang="ko-KR" sz="3200" spc="-150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ko-KR" altLang="en-US" sz="3200" spc="-150" dirty="0">
                <a:solidFill>
                  <a:srgbClr val="40404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영업이슈</a:t>
            </a:r>
            <a:endParaRPr lang="en-US" altLang="ko-KR" sz="3200" spc="-150" dirty="0">
              <a:solidFill>
                <a:srgbClr val="404040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6FC494EE-6317-41B4-838A-1921C6062B1E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그림 32">
            <a:extLst>
              <a:ext uri="{FF2B5EF4-FFF2-40B4-BE49-F238E27FC236}">
                <a16:creationId xmlns:a16="http://schemas.microsoft.com/office/drawing/2014/main" id="{A73D9F1E-59C0-4930-ADB3-D8B5E0D2F2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0D43FA7-1537-4E99-A4D4-254C34DB4D79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6D0003D-0297-FC3C-F2D9-9AD78F4636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7597" y="1396308"/>
            <a:ext cx="6622554" cy="92753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6BBF974-64A4-5882-8698-12B6C3D4CADA}"/>
              </a:ext>
            </a:extLst>
          </p:cNvPr>
          <p:cNvSpPr txBox="1"/>
          <p:nvPr/>
        </p:nvSpPr>
        <p:spPr>
          <a:xfrm>
            <a:off x="11767971" y="1641554"/>
            <a:ext cx="642180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500" spc="300" dirty="0" err="1">
                <a:solidFill>
                  <a:srgbClr val="00B050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네</a:t>
            </a:r>
            <a:r>
              <a:rPr lang="ko-KR" altLang="en-US" spc="300" dirty="0" err="1">
                <a:solidFill>
                  <a:srgbClr val="006835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가지</a:t>
            </a:r>
            <a:r>
              <a:rPr lang="ko-KR" altLang="en-US" sz="2500" dirty="0">
                <a:solidFill>
                  <a:srgbClr val="006835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 </a:t>
            </a:r>
            <a:r>
              <a:rPr lang="ko-KR" altLang="en-US" spc="300" dirty="0">
                <a:solidFill>
                  <a:srgbClr val="006835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치료</a:t>
            </a:r>
            <a:r>
              <a:rPr lang="ko-KR" altLang="en-US" sz="2500" spc="600" dirty="0">
                <a:solidFill>
                  <a:srgbClr val="00B050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비</a:t>
            </a:r>
            <a:r>
              <a:rPr lang="ko-KR" altLang="en-US" sz="2500" dirty="0">
                <a:solidFill>
                  <a:srgbClr val="006835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 </a:t>
            </a:r>
            <a:r>
              <a:rPr lang="en-US" altLang="ko-KR" sz="2500" dirty="0">
                <a:solidFill>
                  <a:srgbClr val="006835"/>
                </a:solidFill>
                <a:latin typeface="여기어때 잘난체 고딕 TTF" pitchFamily="2" charset="-127"/>
                <a:ea typeface="여기어때 잘난체 고딕 TTF" pitchFamily="2" charset="-127"/>
              </a:rPr>
              <a:t>: </a:t>
            </a:r>
            <a:r>
              <a:rPr lang="ko-KR" altLang="en-US" sz="2500" dirty="0">
                <a:solidFill>
                  <a:srgbClr val="006835"/>
                </a:solidFill>
                <a:effectLst>
                  <a:outerShdw blurRad="50800" dist="50800" dir="5400000" algn="ctr" rotWithShape="0">
                    <a:schemeClr val="accent4">
                      <a:lumMod val="40000"/>
                      <a:lumOff val="60000"/>
                    </a:schemeClr>
                  </a:outerShdw>
                </a:effectLst>
                <a:latin typeface="여기어때 잘난체 고딕 TTF" pitchFamily="2" charset="-127"/>
                <a:ea typeface="여기어때 잘난체 고딕 TTF" pitchFamily="2" charset="-127"/>
              </a:rPr>
              <a:t>가동으로 가는 지름길 </a:t>
            </a:r>
            <a:endParaRPr lang="ko-KR" altLang="en-US" sz="2500" dirty="0">
              <a:solidFill>
                <a:srgbClr val="006835"/>
              </a:solidFill>
              <a:latin typeface="여기어때 잘난체 고딕 TTF" pitchFamily="2" charset="-127"/>
              <a:ea typeface="여기어때 잘난체 고딕 TTF" pitchFamily="2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48465E1-4CDC-DC33-62EB-FB51DB9E8F9B}"/>
              </a:ext>
            </a:extLst>
          </p:cNvPr>
          <p:cNvGrpSpPr/>
          <p:nvPr/>
        </p:nvGrpSpPr>
        <p:grpSpPr>
          <a:xfrm>
            <a:off x="12223911" y="2712166"/>
            <a:ext cx="5942490" cy="3169175"/>
            <a:chOff x="11981233" y="2380362"/>
            <a:chExt cx="6514890" cy="3800134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83A9D248-DB57-4916-AEEB-A08D9BFE44F5}"/>
                </a:ext>
              </a:extLst>
            </p:cNvPr>
            <p:cNvSpPr/>
            <p:nvPr/>
          </p:nvSpPr>
          <p:spPr>
            <a:xfrm>
              <a:off x="11981839" y="4412416"/>
              <a:ext cx="6213783" cy="76483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5C6176-8EE7-47A7-BDF1-A768D85E9E71}"/>
                </a:ext>
              </a:extLst>
            </p:cNvPr>
            <p:cNvSpPr txBox="1"/>
            <p:nvPr/>
          </p:nvSpPr>
          <p:spPr>
            <a:xfrm>
              <a:off x="11985565" y="4591026"/>
              <a:ext cx="6392925" cy="498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spc="-300">
                  <a:solidFill>
                    <a:srgbClr val="006938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defRPr>
              </a:lvl1pPr>
            </a:lstStyle>
            <a:p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</a:t>
              </a:r>
              <a:r>
                <a:rPr lang="ko-KR" altLang="en-US" sz="2100" spc="-15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진단비</a:t>
              </a:r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1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2</a:t>
              </a:r>
              <a:r>
                <a:rPr lang="ko-KR" altLang="en-US" sz="21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천만</a:t>
              </a:r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1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UP</a:t>
              </a:r>
              <a:r>
                <a:rPr lang="en-US" altLang="ko-KR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&amp; </a:t>
              </a:r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최저보험료 </a:t>
              </a:r>
              <a:r>
                <a:rPr lang="en-US" altLang="ko-KR" sz="21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1</a:t>
              </a:r>
              <a:r>
                <a:rPr lang="ko-KR" altLang="en-US" sz="21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만원</a:t>
              </a:r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E5A345A4-2195-F8A9-0F51-5602570B27AC}"/>
                </a:ext>
              </a:extLst>
            </p:cNvPr>
            <p:cNvSpPr/>
            <p:nvPr/>
          </p:nvSpPr>
          <p:spPr>
            <a:xfrm>
              <a:off x="11981638" y="5415662"/>
              <a:ext cx="6213783" cy="76483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2A7A8D-4771-5877-D575-A51300434F72}"/>
                </a:ext>
              </a:extLst>
            </p:cNvPr>
            <p:cNvSpPr txBox="1"/>
            <p:nvPr/>
          </p:nvSpPr>
          <p:spPr>
            <a:xfrm>
              <a:off x="11985363" y="5575996"/>
              <a:ext cx="6392925" cy="516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spc="-300">
                  <a:solidFill>
                    <a:srgbClr val="006938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defRPr>
              </a:lvl1pPr>
            </a:lstStyle>
            <a:p>
              <a:r>
                <a:rPr lang="ko-KR" altLang="en-US" sz="2200" spc="-150" dirty="0">
                  <a:solidFill>
                    <a:srgbClr val="005327"/>
                  </a:solidFill>
                </a:rPr>
                <a:t>         </a:t>
              </a:r>
              <a:r>
                <a:rPr lang="ko-KR" altLang="en-US" sz="2100" b="1" spc="-150" dirty="0">
                  <a:solidFill>
                    <a:srgbClr val="404040"/>
                  </a:solidFill>
                  <a:latin typeface="+mn-ea"/>
                  <a:ea typeface="+mn-ea"/>
                </a:rPr>
                <a:t>新</a:t>
              </a:r>
              <a:r>
                <a:rPr lang="ko-KR" altLang="en-US" sz="2000" spc="0" dirty="0">
                  <a:solidFill>
                    <a:srgbClr val="00B050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 </a:t>
              </a:r>
              <a:r>
                <a:rPr lang="ko-KR" altLang="en-US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고고당</a:t>
              </a:r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치료비  </a:t>
              </a:r>
              <a:r>
                <a:rPr lang="en-US" altLang="ko-KR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&amp;</a:t>
              </a:r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ko-KR" altLang="en-US" sz="2100" spc="-15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현물급부</a:t>
              </a:r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ko-KR" altLang="en-US" sz="2100" spc="-15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진단비</a:t>
              </a:r>
              <a:r>
                <a:rPr lang="en-US" altLang="ko-KR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ko-KR" altLang="en-US" sz="2100" spc="-1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3055C605-F876-0FB1-3D4E-8AAAAE3224A6}"/>
                </a:ext>
              </a:extLst>
            </p:cNvPr>
            <p:cNvSpPr/>
            <p:nvPr/>
          </p:nvSpPr>
          <p:spPr>
            <a:xfrm>
              <a:off x="11981435" y="3383608"/>
              <a:ext cx="6213783" cy="76483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2CDEA1-DBAC-8C1C-0B00-3ED6023510EC}"/>
                </a:ext>
              </a:extLst>
            </p:cNvPr>
            <p:cNvSpPr txBox="1"/>
            <p:nvPr/>
          </p:nvSpPr>
          <p:spPr>
            <a:xfrm>
              <a:off x="12103198" y="3504240"/>
              <a:ext cx="6392925" cy="553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spc="-300">
                  <a:solidFill>
                    <a:srgbClr val="006938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defRPr>
              </a:lvl1pPr>
            </a:lstStyle>
            <a:p>
              <a:r>
                <a:rPr lang="en-US" altLang="ko-KR" sz="2400" spc="-150" dirty="0">
                  <a:ln w="19050">
                    <a:solidFill>
                      <a:srgbClr val="FF0000">
                        <a:alpha val="75000"/>
                      </a:srgbClr>
                    </a:solidFill>
                  </a:ln>
                  <a:solidFill>
                    <a:srgbClr val="FFFF00"/>
                  </a:solidFill>
                </a:rPr>
                <a:t>     </a:t>
              </a:r>
              <a:r>
                <a:rPr lang="ko-KR" altLang="en-US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슬림형 </a:t>
              </a:r>
              <a:r>
                <a:rPr lang="en-US" altLang="ko-KR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/ </a:t>
              </a:r>
              <a:r>
                <a:rPr lang="ko-KR" altLang="en-US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보장강화</a:t>
              </a:r>
              <a:r>
                <a:rPr lang="en-US" altLang="ko-KR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 / </a:t>
              </a:r>
              <a:r>
                <a:rPr lang="ko-KR" altLang="en-US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만기보장 </a:t>
              </a:r>
              <a:r>
                <a:rPr lang="ko-KR" altLang="en-US" sz="2100" spc="-15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신담보</a:t>
              </a:r>
              <a:endParaRPr lang="ko-KR" altLang="en-US" sz="2100" spc="-1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BD68F1D0-F433-1B13-2B2D-FBEEFD72FD44}"/>
                </a:ext>
              </a:extLst>
            </p:cNvPr>
            <p:cNvSpPr/>
            <p:nvPr/>
          </p:nvSpPr>
          <p:spPr>
            <a:xfrm>
              <a:off x="11981233" y="2380362"/>
              <a:ext cx="6213783" cy="76483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6130590-5967-E84C-8587-8197208A6E66}"/>
                </a:ext>
              </a:extLst>
            </p:cNvPr>
            <p:cNvSpPr txBox="1"/>
            <p:nvPr/>
          </p:nvSpPr>
          <p:spPr>
            <a:xfrm>
              <a:off x="11984959" y="2551444"/>
              <a:ext cx="6392925" cy="498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spc="-300">
                  <a:solidFill>
                    <a:srgbClr val="006938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defRPr>
              </a:lvl1pPr>
            </a:lstStyle>
            <a:p>
              <a:r>
                <a:rPr lang="ko-KR" altLang="en-US" sz="2100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  업계 최초  </a:t>
              </a:r>
              <a:r>
                <a:rPr lang="ko-KR" altLang="en-US" sz="2000" spc="0" dirty="0" err="1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치료당</a:t>
              </a:r>
              <a:r>
                <a:rPr lang="ko-KR" altLang="en-US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  만기보장  </a:t>
              </a:r>
              <a:r>
                <a:rPr lang="en-US" altLang="ko-KR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+ </a:t>
              </a:r>
              <a:r>
                <a:rPr lang="ko-KR" altLang="en-US" sz="2000" spc="0" dirty="0" err="1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선지급</a:t>
              </a:r>
              <a:r>
                <a:rPr lang="ko-KR" altLang="en-US" sz="2000" spc="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 </a:t>
              </a:r>
            </a:p>
          </p:txBody>
        </p: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3C967FB6-D07C-E686-2FA6-AAF851150C38}"/>
                </a:ext>
              </a:extLst>
            </p:cNvPr>
            <p:cNvSpPr/>
            <p:nvPr/>
          </p:nvSpPr>
          <p:spPr>
            <a:xfrm>
              <a:off x="12103198" y="2532521"/>
              <a:ext cx="856833" cy="429521"/>
            </a:xfrm>
            <a:prstGeom prst="roundRect">
              <a:avLst/>
            </a:prstGeom>
            <a:solidFill>
              <a:srgbClr val="005327"/>
            </a:solidFill>
            <a:ln w="19050">
              <a:solidFill>
                <a:srgbClr val="0068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중입자</a:t>
              </a:r>
              <a:endParaRPr lang="en-US" altLang="ko-KR" sz="1200" b="1" dirty="0"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7ADA1EC3-5448-E105-347F-08D817897D6E}"/>
                </a:ext>
              </a:extLst>
            </p:cNvPr>
            <p:cNvSpPr/>
            <p:nvPr/>
          </p:nvSpPr>
          <p:spPr>
            <a:xfrm>
              <a:off x="12104973" y="4592106"/>
              <a:ext cx="855056" cy="392461"/>
            </a:xfrm>
            <a:prstGeom prst="roundRect">
              <a:avLst/>
            </a:prstGeom>
            <a:solidFill>
              <a:srgbClr val="005327"/>
            </a:solidFill>
            <a:ln w="19050">
              <a:solidFill>
                <a:srgbClr val="0068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순환계</a:t>
              </a:r>
              <a:endParaRPr lang="en-US" altLang="ko-KR" sz="1200" b="1" dirty="0"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C1EFCF69-32F8-4903-9E67-4BF4EA865ADA}"/>
                </a:ext>
              </a:extLst>
            </p:cNvPr>
            <p:cNvSpPr/>
            <p:nvPr/>
          </p:nvSpPr>
          <p:spPr>
            <a:xfrm>
              <a:off x="12114502" y="3576843"/>
              <a:ext cx="845528" cy="405779"/>
            </a:xfrm>
            <a:prstGeom prst="roundRect">
              <a:avLst/>
            </a:prstGeom>
            <a:solidFill>
              <a:srgbClr val="005327"/>
            </a:solidFill>
            <a:ln w="19050">
              <a:solidFill>
                <a:srgbClr val="0068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암주요</a:t>
              </a:r>
              <a:endParaRPr lang="en-US" altLang="ko-KR" sz="1200" b="1" dirty="0"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55A0F9BB-98D3-4006-9FEE-E738E5A687FF}"/>
                </a:ext>
              </a:extLst>
            </p:cNvPr>
            <p:cNvSpPr/>
            <p:nvPr/>
          </p:nvSpPr>
          <p:spPr>
            <a:xfrm>
              <a:off x="12114502" y="5607787"/>
              <a:ext cx="856831" cy="390871"/>
            </a:xfrm>
            <a:prstGeom prst="roundRect">
              <a:avLst/>
            </a:prstGeom>
            <a:solidFill>
              <a:srgbClr val="005327"/>
            </a:solidFill>
            <a:ln w="19050">
              <a:solidFill>
                <a:srgbClr val="0068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고</a:t>
              </a:r>
              <a:r>
                <a:rPr lang="en-US" altLang="ko-KR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·</a:t>
              </a:r>
              <a:r>
                <a:rPr lang="ko-KR" altLang="en-US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고</a:t>
              </a:r>
              <a:r>
                <a:rPr lang="en-US" altLang="ko-KR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·</a:t>
              </a:r>
              <a:r>
                <a:rPr lang="ko-KR" altLang="en-US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당</a:t>
              </a:r>
              <a:r>
                <a:rPr lang="en-US" altLang="ko-KR" sz="1200" b="1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 </a:t>
              </a:r>
              <a:endParaRPr lang="ko-KR" altLang="en-US" sz="1200" b="1" dirty="0"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38" name="그림 37">
            <a:extLst>
              <a:ext uri="{FF2B5EF4-FFF2-40B4-BE49-F238E27FC236}">
                <a16:creationId xmlns:a16="http://schemas.microsoft.com/office/drawing/2014/main" id="{C766FD3E-A3E6-4C9C-BA05-34DDEDCB02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0171" y="2866000"/>
            <a:ext cx="317122" cy="351717"/>
          </a:xfrm>
          <a:prstGeom prst="rect">
            <a:avLst/>
          </a:prstGeom>
          <a:ln w="19050">
            <a:noFill/>
          </a:ln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F31DC6A6-2577-4F91-B291-9CD1EF992E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0993" y="3689126"/>
            <a:ext cx="317122" cy="351717"/>
          </a:xfrm>
          <a:prstGeom prst="rect">
            <a:avLst/>
          </a:prstGeom>
          <a:ln w="19050">
            <a:noFill/>
          </a:ln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1D36C664-48D1-459A-9F18-86F0F7B47B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83768" y="4556930"/>
            <a:ext cx="317122" cy="351717"/>
          </a:xfrm>
          <a:prstGeom prst="rect">
            <a:avLst/>
          </a:prstGeom>
          <a:ln w="19050">
            <a:noFill/>
          </a:ln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05FE1D28-449B-4EF5-9B0D-6ADB01BB7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83768" y="5386560"/>
            <a:ext cx="317122" cy="351717"/>
          </a:xfrm>
          <a:prstGeom prst="rect">
            <a:avLst/>
          </a:prstGeom>
          <a:ln w="19050">
            <a:noFill/>
          </a:ln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307EA52F-040B-4707-9265-F0959C9689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67" y="39330"/>
            <a:ext cx="9717866" cy="67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835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EA6013-40CB-E40E-15FF-77CF72B2D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7022A82-9A48-0067-3734-5A943A90C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E101A00-C22D-CB9D-AB6C-CE4AA948D049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883F516-1355-A8C7-C626-F357F60FBC9F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15E0CE9F-3B52-F3DB-7AD2-A4E27538D6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09FAB429-DC5C-2AF2-A2AA-221F969A4A41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05076E4C-B1A8-0388-C2C5-A79C31C1B9DC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0B0632D-18AE-6E9F-3C45-8D04CDBCD28F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 성인 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3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대 만성질환 주의보  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EAF6F481-1C9A-4C6A-FE9A-BCC0E2B7134E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A3B73074-BBA4-4ADC-0983-DDDF13ECEB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5AEF0847-8E82-6F1D-3EDC-F71E9B3AF7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9FCD8906-A11E-09C9-E7D4-E5CFF27D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203C94F0-D220-9A2B-B954-945437B9C33F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949C5AFE-4D78-75B6-3D7D-9B7AC4139693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FFF4371C-2357-6A06-B6ED-7855791A0F76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73741888-DD31-DED6-88F2-B24176E5D602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8E2294AA-CCD2-F449-39D5-22E6FBD01BBE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39BBCA5A-79AD-CD21-0398-EC1A7B460C3B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BCC3DA6-A1B9-8F5F-B234-E1124B5EBF49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4F3CA254-D39D-A87A-FC13-FBD4E7AE98FA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AB7AF7D-B523-38AC-FACB-D4C8D9663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2541" y="1099388"/>
            <a:ext cx="489764" cy="49982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9E42B24-1086-1BEF-35DE-AFA9CE8DCB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36689" y="2030655"/>
            <a:ext cx="5684370" cy="52830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47F42CBE-6650-B81F-6FBF-57D7026337A6}"/>
              </a:ext>
            </a:extLst>
          </p:cNvPr>
          <p:cNvSpPr/>
          <p:nvPr/>
        </p:nvSpPr>
        <p:spPr>
          <a:xfrm>
            <a:off x="12270755" y="2778368"/>
            <a:ext cx="5422855" cy="646330"/>
          </a:xfrm>
          <a:prstGeom prst="rect">
            <a:avLst/>
          </a:prstGeom>
          <a:noFill/>
          <a:ln w="19050">
            <a:solidFill>
              <a:srgbClr val="3837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B6E24773-EEDC-1111-21F2-711373513B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96870" y="2841766"/>
            <a:ext cx="4370623" cy="51953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707677B-A93F-16A1-6EF3-278D98907F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71046" y="3453602"/>
            <a:ext cx="5684371" cy="242773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2C0DFF03-7AED-CD5D-D9DD-DF89AD69E44F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6522FB5-A2AE-3514-EC02-ED8E5B55E81E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B9EC34-4B2C-25EA-9A26-8FDF0D990D84}"/>
              </a:ext>
            </a:extLst>
          </p:cNvPr>
          <p:cNvSpPr txBox="1"/>
          <p:nvPr/>
        </p:nvSpPr>
        <p:spPr>
          <a:xfrm>
            <a:off x="18455139" y="704629"/>
            <a:ext cx="13979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12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12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BF1FFA79-5413-676C-2A8A-CC3E1B708F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70" y="94199"/>
            <a:ext cx="9730059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752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C4FA3-B00B-CBC6-29DE-0492FEF59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940BA58-4E5F-8C3A-5745-6D9AAEDFA0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7B66CCC2-9F12-5CED-238F-F0CA0EE55197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6B1275DB-F051-9B90-9B2E-4B6F1169C24F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CA465920-3361-0B78-A318-47EEA148EF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884AA456-92C3-AA96-0F01-FE0E5ECCCDFE}"/>
              </a:ext>
            </a:extLst>
          </p:cNvPr>
          <p:cNvGrpSpPr/>
          <p:nvPr/>
        </p:nvGrpSpPr>
        <p:grpSpPr>
          <a:xfrm>
            <a:off x="11850521" y="991789"/>
            <a:ext cx="6167289" cy="876358"/>
            <a:chOff x="11850521" y="991789"/>
            <a:chExt cx="6167289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210CFF15-E36D-9886-1CC0-AF0CE306D65F}"/>
                </a:ext>
              </a:extLst>
            </p:cNvPr>
            <p:cNvGrpSpPr/>
            <p:nvPr/>
          </p:nvGrpSpPr>
          <p:grpSpPr>
            <a:xfrm>
              <a:off x="11969593" y="991789"/>
              <a:ext cx="6048217" cy="876358"/>
              <a:chOff x="11691785" y="1004332"/>
              <a:chExt cx="6048217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338D08C-54B9-D942-67D3-D990FF5DFA17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59594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 성인 </a:t>
                </a:r>
                <a:r>
                  <a:rPr lang="en-US" altLang="ko-KR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3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대 만성질환 주의보  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115FC93E-168B-59B2-B7A8-0DDB5773D383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B2CAEE5B-979C-B3E8-E43F-61CD2D5CA4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E0FFFAD2-9A29-3BDD-0C80-BD6FBBADC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85489EBB-052E-68FC-F186-C46AF593E8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BE48BD04-A897-D3F5-0DF4-0F81C7AC0EE8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74ED7C7A-E3BE-F4B4-8482-FAA494ED29C7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9E875975-2438-B2DF-0856-2630299FCA9F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DA32259C-B865-6C4D-1C64-AFF9CAB42984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F7A276FA-9BAC-3D52-92C6-EDB5DBA960CF}"/>
                </a:ext>
              </a:extLst>
            </p:cNvPr>
            <p:cNvGrpSpPr/>
            <p:nvPr/>
          </p:nvGrpSpPr>
          <p:grpSpPr>
            <a:xfrm>
              <a:off x="11850521" y="1616553"/>
              <a:ext cx="549909" cy="215444"/>
              <a:chOff x="11871999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AA5F091F-E8CD-92A5-2BC9-8BEECDE67B88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47E0942-C360-3F5F-C6F1-0E74C209142F}"/>
                  </a:ext>
                </a:extLst>
              </p:cNvPr>
              <p:cNvSpPr txBox="1"/>
              <p:nvPr/>
            </p:nvSpPr>
            <p:spPr>
              <a:xfrm>
                <a:off x="11871999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F0AB61D7-AA15-3AB3-7C36-E5C6CB2B1B46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F2EDB8E-A967-764B-58E0-980B12D6FE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2541" y="1099388"/>
            <a:ext cx="489764" cy="49982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A652F5F-3536-7FD2-0B90-9B9158057B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67088" y="2748862"/>
            <a:ext cx="5623571" cy="324612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7D57D5C-E286-E69A-8008-1BFBF96917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36689" y="2030655"/>
            <a:ext cx="5684370" cy="52830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04AC05B-D5E6-B596-71B0-B4B3696A36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64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3640B-FB3E-8241-D3F2-17D7ECA95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86F21A3-27D3-527A-A70A-AE55E454A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4B2C822-9639-47DB-707E-FD4CBA8E374E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871B8FD-04C4-236E-563B-5BBB429737B6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DD282E75-7AF9-9CA8-85F8-00F3D823CA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id="{D1A4F7A9-5B2F-9445-C2E5-F146EA650A83}"/>
              </a:ext>
            </a:extLst>
          </p:cNvPr>
          <p:cNvGrpSpPr/>
          <p:nvPr/>
        </p:nvGrpSpPr>
        <p:grpSpPr>
          <a:xfrm>
            <a:off x="11850518" y="991789"/>
            <a:ext cx="6252063" cy="876358"/>
            <a:chOff x="11850518" y="991789"/>
            <a:chExt cx="6252063" cy="87635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6F6D617E-5C4A-A835-0FC6-4378ACE1CB83}"/>
                </a:ext>
              </a:extLst>
            </p:cNvPr>
            <p:cNvGrpSpPr/>
            <p:nvPr/>
          </p:nvGrpSpPr>
          <p:grpSpPr>
            <a:xfrm>
              <a:off x="11969593" y="991789"/>
              <a:ext cx="6132988" cy="876358"/>
              <a:chOff x="11691785" y="1004332"/>
              <a:chExt cx="6132988" cy="8763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3246EC2-5A55-5FC9-DFCC-7017E1A2D021}"/>
                  </a:ext>
                </a:extLst>
              </p:cNvPr>
              <p:cNvSpPr txBox="1"/>
              <p:nvPr/>
            </p:nvSpPr>
            <p:spPr>
              <a:xfrm>
                <a:off x="11780538" y="1234359"/>
                <a:ext cx="604423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1879600" algn="l"/>
                  </a:tabLst>
                </a:pP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  </a:t>
                </a:r>
                <a:r>
                  <a:rPr lang="ko-KR" altLang="en-US" sz="3600" dirty="0">
                    <a:ln w="19050">
                      <a:solidFill>
                        <a:srgbClr val="006835"/>
                      </a:solidFill>
                    </a:ln>
                    <a:solidFill>
                      <a:srgbClr val="FFFF00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고고당</a:t>
                </a:r>
                <a:r>
                  <a:rPr lang="ko-KR" altLang="en-US" sz="3600" dirty="0">
                    <a:solidFill>
                      <a:srgbClr val="006835"/>
                    </a:solidFill>
                    <a:effectLst>
                      <a:outerShdw blurRad="50800" dist="50800" dir="5400000" algn="ctr" rotWithShape="0">
                        <a:schemeClr val="accent4">
                          <a:lumMod val="40000"/>
                          <a:lumOff val="60000"/>
                        </a:schemeClr>
                      </a:outerShdw>
                    </a:effectLst>
                    <a:latin typeface="여기어때 잘난체 고딕 TTF" pitchFamily="2" charset="-127"/>
                    <a:ea typeface="여기어때 잘난체 고딕 TTF" pitchFamily="2" charset="-127"/>
                  </a:rPr>
                  <a:t> 타겟 고객 제안화법 </a:t>
                </a:r>
                <a:endParaRPr lang="ko-KR" altLang="en-US" sz="3600" dirty="0">
                  <a:solidFill>
                    <a:srgbClr val="006835"/>
                  </a:solidFill>
                  <a:latin typeface="여기어때 잘난체 고딕 TTF" pitchFamily="2" charset="-127"/>
                  <a:ea typeface="여기어때 잘난체 고딕 TTF" pitchFamily="2" charset="-127"/>
                </a:endParaRPr>
              </a:p>
            </p:txBody>
          </p:sp>
          <p:grpSp>
            <p:nvGrpSpPr>
              <p:cNvPr id="55" name="그룹 54">
                <a:extLst>
                  <a:ext uri="{FF2B5EF4-FFF2-40B4-BE49-F238E27FC236}">
                    <a16:creationId xmlns:a16="http://schemas.microsoft.com/office/drawing/2014/main" id="{EDF6E60A-BE4A-BA29-9CD4-D6D30FD56C18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048217" cy="734439"/>
                <a:chOff x="11691785" y="1004332"/>
                <a:chExt cx="6048217" cy="734439"/>
              </a:xfrm>
            </p:grpSpPr>
            <p:cxnSp>
              <p:nvCxnSpPr>
                <p:cNvPr id="56" name="직선 연결선 55">
                  <a:extLst>
                    <a:ext uri="{FF2B5EF4-FFF2-40B4-BE49-F238E27FC236}">
                      <a16:creationId xmlns:a16="http://schemas.microsoft.com/office/drawing/2014/main" id="{87A0233A-CAF6-ABD5-6424-CA43021BCE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81762" y="1137415"/>
                  <a:ext cx="0" cy="60135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>
                  <a:extLst>
                    <a:ext uri="{FF2B5EF4-FFF2-40B4-BE49-F238E27FC236}">
                      <a16:creationId xmlns:a16="http://schemas.microsoft.com/office/drawing/2014/main" id="{20FB1185-7F67-B3A9-247E-DFB75B84DE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691785" y="1738771"/>
                  <a:ext cx="502230" cy="0"/>
                </a:xfrm>
                <a:prstGeom prst="line">
                  <a:avLst/>
                </a:prstGeom>
                <a:ln w="57150">
                  <a:solidFill>
                    <a:srgbClr val="0096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7DBDF28A-598B-01FF-F820-C7794162DB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69353" y="1146940"/>
                  <a:ext cx="4314696" cy="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직사각형 75">
                  <a:extLst>
                    <a:ext uri="{FF2B5EF4-FFF2-40B4-BE49-F238E27FC236}">
                      <a16:creationId xmlns:a16="http://schemas.microsoft.com/office/drawing/2014/main" id="{F3081CFF-F2A6-4339-6CB3-688CCF41A0E7}"/>
                    </a:ext>
                  </a:extLst>
                </p:cNvPr>
                <p:cNvSpPr/>
                <p:nvPr/>
              </p:nvSpPr>
              <p:spPr>
                <a:xfrm>
                  <a:off x="16528993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6CCC067E-776E-2D4C-F140-FC153910F8B9}"/>
                    </a:ext>
                  </a:extLst>
                </p:cNvPr>
                <p:cNvSpPr/>
                <p:nvPr/>
              </p:nvSpPr>
              <p:spPr>
                <a:xfrm>
                  <a:off x="16651727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3623569-F49B-3933-7200-9AD31B014E86}"/>
                    </a:ext>
                  </a:extLst>
                </p:cNvPr>
                <p:cNvSpPr txBox="1"/>
                <p:nvPr/>
              </p:nvSpPr>
              <p:spPr>
                <a:xfrm>
                  <a:off x="16804081" y="1004332"/>
                  <a:ext cx="93592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rPr>
                    <a:t>DB-PASS</a:t>
                  </a:r>
                  <a:endParaRPr lang="ko-KR" altLang="en-US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endParaRPr>
                </a:p>
              </p:txBody>
            </p:sp>
            <p:sp>
              <p:nvSpPr>
                <p:cNvPr id="79" name="직사각형 78">
                  <a:extLst>
                    <a:ext uri="{FF2B5EF4-FFF2-40B4-BE49-F238E27FC236}">
                      <a16:creationId xmlns:a16="http://schemas.microsoft.com/office/drawing/2014/main" id="{1ABDEF46-F7A3-0212-58ED-36F26D68166D}"/>
                    </a:ext>
                  </a:extLst>
                </p:cNvPr>
                <p:cNvSpPr/>
                <p:nvPr/>
              </p:nvSpPr>
              <p:spPr>
                <a:xfrm>
                  <a:off x="16775468" y="1126417"/>
                  <a:ext cx="45719" cy="45719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67509AA4-E89E-5EE5-EFE2-4FB418A82E03}"/>
                </a:ext>
              </a:extLst>
            </p:cNvPr>
            <p:cNvGrpSpPr/>
            <p:nvPr/>
          </p:nvGrpSpPr>
          <p:grpSpPr>
            <a:xfrm>
              <a:off x="11850518" y="1616553"/>
              <a:ext cx="549909" cy="215444"/>
              <a:chOff x="11871996" y="1633261"/>
              <a:chExt cx="528707" cy="185933"/>
            </a:xfrm>
          </p:grpSpPr>
          <p:sp>
            <p:nvSpPr>
              <p:cNvPr id="52" name="순서도: 수행의 시작/종료 51">
                <a:extLst>
                  <a:ext uri="{FF2B5EF4-FFF2-40B4-BE49-F238E27FC236}">
                    <a16:creationId xmlns:a16="http://schemas.microsoft.com/office/drawing/2014/main" id="{7D8AB7C8-92D2-4A0C-D7BF-F62F316F76E6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154C29F0-44CD-2740-1E55-21AB07271B2F}"/>
                  </a:ext>
                </a:extLst>
              </p:cNvPr>
              <p:cNvSpPr txBox="1"/>
              <p:nvPr/>
            </p:nvSpPr>
            <p:spPr>
              <a:xfrm>
                <a:off x="11871996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F24793F6-FDB5-9170-70AE-9B77962C80E6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4ABBA70-3900-5183-72B6-1E488F642B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2541" y="1099388"/>
            <a:ext cx="489764" cy="49982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5CE0B9F-6E2B-34F3-8A43-A6E7B619994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94" r="-556" b="1495"/>
          <a:stretch>
            <a:fillRect/>
          </a:stretch>
        </p:blipFill>
        <p:spPr>
          <a:xfrm>
            <a:off x="12310873" y="2125136"/>
            <a:ext cx="5310717" cy="224442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21C5BFB-4503-B2D2-356E-915BA7B74F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23798" y="4212684"/>
            <a:ext cx="348025" cy="64633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1CA060D-FC2C-1950-E845-84BCC76D76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59570" y="4432744"/>
            <a:ext cx="5135890" cy="158191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8D80760-F7EB-DB59-5344-1634BC32E9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410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97747-DA14-7E00-C0BC-77EF387FE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9924B8A-D3CC-1506-B309-50FB3BD9B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441743F-F93B-AA1A-2986-015BAAE0B380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54E72A97-0781-7FBB-3634-54700146A2C6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02C4FDBF-B80C-2896-1218-0836ADFFD3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grpSp>
        <p:nvGrpSpPr>
          <p:cNvPr id="50" name="그룹 49">
            <a:extLst>
              <a:ext uri="{FF2B5EF4-FFF2-40B4-BE49-F238E27FC236}">
                <a16:creationId xmlns:a16="http://schemas.microsoft.com/office/drawing/2014/main" id="{56A12B80-BAC6-81CE-1887-EA66FFAA7F34}"/>
              </a:ext>
            </a:extLst>
          </p:cNvPr>
          <p:cNvGrpSpPr/>
          <p:nvPr/>
        </p:nvGrpSpPr>
        <p:grpSpPr>
          <a:xfrm>
            <a:off x="11969593" y="991789"/>
            <a:ext cx="6132988" cy="876358"/>
            <a:chOff x="11691785" y="1004332"/>
            <a:chExt cx="6132988" cy="87635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3108DAB-7A39-666D-FBEE-1BDEF05F6E64}"/>
                </a:ext>
              </a:extLst>
            </p:cNvPr>
            <p:cNvSpPr txBox="1"/>
            <p:nvPr/>
          </p:nvSpPr>
          <p:spPr>
            <a:xfrm>
              <a:off x="11780538" y="1234359"/>
              <a:ext cx="60442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879600" algn="l"/>
                </a:tabLst>
              </a:pPr>
              <a:r>
                <a:rPr lang="ko-KR" altLang="en-US" sz="360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   </a:t>
              </a:r>
              <a:r>
                <a:rPr lang="ko-KR" altLang="en-US" sz="3600" dirty="0">
                  <a:ln w="19050">
                    <a:solidFill>
                      <a:srgbClr val="006835"/>
                    </a:solidFill>
                  </a:ln>
                  <a:solidFill>
                    <a:srgbClr val="FFFF00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고고당</a:t>
              </a:r>
              <a:r>
                <a:rPr lang="ko-KR" altLang="en-US" sz="3600" dirty="0">
                  <a:solidFill>
                    <a:srgbClr val="006835"/>
                  </a:solidFill>
                  <a:effectLst>
                    <a:outerShdw blurRad="50800" dist="50800" dir="5400000" algn="ctr" rotWithShape="0">
                      <a:schemeClr val="accent4">
                        <a:lumMod val="40000"/>
                        <a:lumOff val="60000"/>
                      </a:schemeClr>
                    </a:outerShdw>
                  </a:effectLst>
                  <a:latin typeface="여기어때 잘난체 고딕 TTF" pitchFamily="2" charset="-127"/>
                  <a:ea typeface="여기어때 잘난체 고딕 TTF" pitchFamily="2" charset="-127"/>
                </a:rPr>
                <a:t> 타겟 고객 제안화법 </a:t>
              </a:r>
              <a:endParaRPr lang="ko-KR" altLang="en-US" sz="3600" dirty="0">
                <a:solidFill>
                  <a:srgbClr val="006835"/>
                </a:solidFill>
                <a:latin typeface="여기어때 잘난체 고딕 TTF" pitchFamily="2" charset="-127"/>
                <a:ea typeface="여기어때 잘난체 고딕 TTF" pitchFamily="2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5224F565-B744-F437-BD8B-1C4F58AB95B2}"/>
                </a:ext>
              </a:extLst>
            </p:cNvPr>
            <p:cNvGrpSpPr/>
            <p:nvPr/>
          </p:nvGrpSpPr>
          <p:grpSpPr>
            <a:xfrm>
              <a:off x="11691785" y="1004332"/>
              <a:ext cx="6048217" cy="734439"/>
              <a:chOff x="11691785" y="1004332"/>
              <a:chExt cx="6048217" cy="734439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15A38C3E-C71A-F97F-8B56-B7674A4B22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81762" y="1137415"/>
                <a:ext cx="0" cy="6013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DE04E273-C0BE-6E6D-5444-228C20B1BF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91785" y="1738771"/>
                <a:ext cx="502230" cy="0"/>
              </a:xfrm>
              <a:prstGeom prst="line">
                <a:avLst/>
              </a:prstGeom>
              <a:ln w="57150">
                <a:solidFill>
                  <a:srgbClr val="0096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4682F0CD-57BD-38A6-A956-91A2002CB8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9353" y="1146940"/>
                <a:ext cx="4314696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2D39E77C-8C58-E57E-868A-3FA5411CB73C}"/>
                  </a:ext>
                </a:extLst>
              </p:cNvPr>
              <p:cNvSpPr/>
              <p:nvPr/>
            </p:nvSpPr>
            <p:spPr>
              <a:xfrm>
                <a:off x="16528993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6C12BA70-5A06-9FC7-2BBD-7BBF29F98E33}"/>
                  </a:ext>
                </a:extLst>
              </p:cNvPr>
              <p:cNvSpPr/>
              <p:nvPr/>
            </p:nvSpPr>
            <p:spPr>
              <a:xfrm>
                <a:off x="16651727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52B4147-B2DE-3F34-983D-8FB8F93D6568}"/>
                  </a:ext>
                </a:extLst>
              </p:cNvPr>
              <p:cNvSpPr txBox="1"/>
              <p:nvPr/>
            </p:nvSpPr>
            <p:spPr>
              <a:xfrm>
                <a:off x="16804081" y="1004332"/>
                <a:ext cx="9359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>
                    <a:solidFill>
                      <a:srgbClr val="006835"/>
                    </a:solidFill>
                    <a:latin typeface="여기어때 잘난체 고딕" panose="00000500000000000000" pitchFamily="50" charset="-127"/>
                    <a:ea typeface="여기어때 잘난체 고딕" panose="00000500000000000000" pitchFamily="50" charset="-127"/>
                  </a:rPr>
                  <a:t>DB-PASS</a:t>
                </a:r>
                <a:endParaRPr lang="ko-KR" altLang="en-US" sz="1000" dirty="0">
                  <a:solidFill>
                    <a:srgbClr val="006835"/>
                  </a:solidFill>
                  <a:latin typeface="여기어때 잘난체 고딕" panose="00000500000000000000" pitchFamily="50" charset="-127"/>
                  <a:ea typeface="여기어때 잘난체 고딕" panose="00000500000000000000" pitchFamily="50" charset="-127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6A6A1B3A-73AC-3E21-4C52-1F7BD8EAA4A9}"/>
                  </a:ext>
                </a:extLst>
              </p:cNvPr>
              <p:cNvSpPr/>
              <p:nvPr/>
            </p:nvSpPr>
            <p:spPr>
              <a:xfrm>
                <a:off x="16775468" y="1126417"/>
                <a:ext cx="45719" cy="45719"/>
              </a:xfrm>
              <a:prstGeom prst="rect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0111EF4F-A447-32D0-C899-F901F68248A5}"/>
              </a:ext>
            </a:extLst>
          </p:cNvPr>
          <p:cNvGrpSpPr/>
          <p:nvPr/>
        </p:nvGrpSpPr>
        <p:grpSpPr>
          <a:xfrm>
            <a:off x="11850527" y="1616557"/>
            <a:ext cx="549909" cy="215444"/>
            <a:chOff x="11872005" y="1633265"/>
            <a:chExt cx="528707" cy="185933"/>
          </a:xfrm>
        </p:grpSpPr>
        <p:sp>
          <p:nvSpPr>
            <p:cNvPr id="52" name="순서도: 수행의 시작/종료 51">
              <a:extLst>
                <a:ext uri="{FF2B5EF4-FFF2-40B4-BE49-F238E27FC236}">
                  <a16:creationId xmlns:a16="http://schemas.microsoft.com/office/drawing/2014/main" id="{28DBD0DB-55F6-DC6F-F9D9-0986BC719D66}"/>
                </a:ext>
              </a:extLst>
            </p:cNvPr>
            <p:cNvSpPr/>
            <p:nvPr/>
          </p:nvSpPr>
          <p:spPr>
            <a:xfrm>
              <a:off x="11918410" y="1642229"/>
              <a:ext cx="426720" cy="162000"/>
            </a:xfrm>
            <a:prstGeom prst="flowChartTerminator">
              <a:avLst/>
            </a:prstGeom>
            <a:solidFill>
              <a:srgbClr val="E4EA8B"/>
            </a:solidFill>
            <a:ln>
              <a:solidFill>
                <a:srgbClr val="0068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F23C5D1-1BBC-80EA-3676-FE024096826B}"/>
                </a:ext>
              </a:extLst>
            </p:cNvPr>
            <p:cNvSpPr txBox="1"/>
            <p:nvPr/>
          </p:nvSpPr>
          <p:spPr>
            <a:xfrm>
              <a:off x="11872001" y="1633261"/>
              <a:ext cx="528707" cy="18593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rPr>
                <a:t>NEW</a:t>
              </a:r>
              <a:endParaRPr lang="ko-KR" altLang="en-US" sz="800" dirty="0">
                <a:solidFill>
                  <a:srgbClr val="006835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2CB65077-E063-A137-4129-9FA32E4D1A80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528CD55-FE5C-7B76-8A86-19956A4248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2541" y="1099388"/>
            <a:ext cx="489764" cy="499823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43BC4069-1CF9-42A4-6C80-3839B10CED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70059" y="2462331"/>
            <a:ext cx="5765720" cy="1413261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09AE08C4-A235-2F12-7835-E99165339A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62561" y="4010737"/>
            <a:ext cx="5117602" cy="158191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2A78DCB3-CFA8-8EC1-E927-5EE30763FA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613438">
            <a:off x="12096698" y="3642492"/>
            <a:ext cx="348025" cy="646331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5E3B750B-9A46-BCCE-9063-031CBA414C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173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BE14D-9EFA-5469-AED5-3BDB61BAB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1A6A6FA-AC7D-9A83-9B21-E847550E9AF6}"/>
              </a:ext>
            </a:extLst>
          </p:cNvPr>
          <p:cNvSpPr/>
          <p:nvPr/>
        </p:nvSpPr>
        <p:spPr>
          <a:xfrm>
            <a:off x="10237107" y="436086"/>
            <a:ext cx="9686735" cy="5932596"/>
          </a:xfrm>
          <a:prstGeom prst="rect">
            <a:avLst/>
          </a:prstGeom>
          <a:gradFill flip="none" rotWithShape="1">
            <a:gsLst>
              <a:gs pos="0">
                <a:srgbClr val="002A1C"/>
              </a:gs>
              <a:gs pos="33000">
                <a:srgbClr val="019139"/>
              </a:gs>
              <a:gs pos="100000">
                <a:srgbClr val="016543"/>
              </a:gs>
            </a:gsLst>
            <a:lin ang="135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AF4095F-3A28-2559-1044-040A2AA89E78}"/>
              </a:ext>
            </a:extLst>
          </p:cNvPr>
          <p:cNvSpPr/>
          <p:nvPr/>
        </p:nvSpPr>
        <p:spPr>
          <a:xfrm>
            <a:off x="10630000" y="2128117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>
              <a:ln w="57150">
                <a:solidFill>
                  <a:schemeClr val="tx1"/>
                </a:solidFill>
              </a:ln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3956A6E-C308-FDD4-B967-D54CC8400BFA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0654596" y="6447381"/>
            <a:ext cx="9124340" cy="32182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02052A6B-8D25-1732-A1ED-0F516DAE8362}"/>
              </a:ext>
            </a:extLst>
          </p:cNvPr>
          <p:cNvSpPr/>
          <p:nvPr/>
        </p:nvSpPr>
        <p:spPr>
          <a:xfrm>
            <a:off x="19227658" y="6431172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8044EF5D-72CD-AB08-CAAF-5F9B0912CC02}"/>
              </a:ext>
            </a:extLst>
          </p:cNvPr>
          <p:cNvCxnSpPr>
            <a:cxnSpLocks/>
          </p:cNvCxnSpPr>
          <p:nvPr/>
        </p:nvCxnSpPr>
        <p:spPr>
          <a:xfrm>
            <a:off x="102371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4ADEA84F-DCE7-51D0-52D2-057C1628D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292" y="77203"/>
            <a:ext cx="1050653" cy="2974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EBBF7F-3013-7C2A-E2F4-88CD5013816C}"/>
              </a:ext>
            </a:extLst>
          </p:cNvPr>
          <p:cNvSpPr txBox="1"/>
          <p:nvPr/>
        </p:nvSpPr>
        <p:spPr>
          <a:xfrm>
            <a:off x="10877636" y="3271468"/>
            <a:ext cx="8402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spc="-146" dirty="0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순환계 주요치료비</a:t>
            </a:r>
            <a:endParaRPr lang="en-US" altLang="ko-KR" sz="4800" spc="-146" dirty="0">
              <a:solidFill>
                <a:srgbClr val="FF362D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E36AB7-F571-8CEF-BCC1-9A1EEC02B791}"/>
              </a:ext>
            </a:extLst>
          </p:cNvPr>
          <p:cNvSpPr txBox="1"/>
          <p:nvPr/>
        </p:nvSpPr>
        <p:spPr>
          <a:xfrm>
            <a:off x="10877636" y="2541111"/>
            <a:ext cx="8402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고고당 치료비와 최고의 조합</a:t>
            </a:r>
            <a:endParaRPr lang="en-US" altLang="ko-KR" sz="4000" spc="-14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AEFD6AB-9658-B9C0-B6DB-CCFF5DECA3FD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sp>
        <p:nvSpPr>
          <p:cNvPr id="6" name="자유형 13">
            <a:extLst>
              <a:ext uri="{FF2B5EF4-FFF2-40B4-BE49-F238E27FC236}">
                <a16:creationId xmlns:a16="http://schemas.microsoft.com/office/drawing/2014/main" id="{1D0DCFE2-AA82-EBC8-D186-9C77206E400A}"/>
              </a:ext>
            </a:extLst>
          </p:cNvPr>
          <p:cNvSpPr/>
          <p:nvPr/>
        </p:nvSpPr>
        <p:spPr>
          <a:xfrm>
            <a:off x="18208868" y="431900"/>
            <a:ext cx="1407270" cy="625506"/>
          </a:xfrm>
          <a:custGeom>
            <a:avLst/>
            <a:gdLst>
              <a:gd name="connsiteX0" fmla="*/ 0 w 1584176"/>
              <a:gd name="connsiteY0" fmla="*/ 0 h 353297"/>
              <a:gd name="connsiteX1" fmla="*/ 1584176 w 1584176"/>
              <a:gd name="connsiteY1" fmla="*/ 0 h 353297"/>
              <a:gd name="connsiteX2" fmla="*/ 1584176 w 1584176"/>
              <a:gd name="connsiteY2" fmla="*/ 275203 h 353297"/>
              <a:gd name="connsiteX3" fmla="*/ 1506082 w 1584176"/>
              <a:gd name="connsiteY3" fmla="*/ 353297 h 353297"/>
              <a:gd name="connsiteX4" fmla="*/ 78094 w 1584176"/>
              <a:gd name="connsiteY4" fmla="*/ 353297 h 353297"/>
              <a:gd name="connsiteX5" fmla="*/ 0 w 1584176"/>
              <a:gd name="connsiteY5" fmla="*/ 275203 h 3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176" h="353297">
                <a:moveTo>
                  <a:pt x="0" y="0"/>
                </a:moveTo>
                <a:lnTo>
                  <a:pt x="1584176" y="0"/>
                </a:lnTo>
                <a:lnTo>
                  <a:pt x="1584176" y="275203"/>
                </a:lnTo>
                <a:cubicBezTo>
                  <a:pt x="1584176" y="318333"/>
                  <a:pt x="1549212" y="353297"/>
                  <a:pt x="1506082" y="353297"/>
                </a:cubicBezTo>
                <a:lnTo>
                  <a:pt x="78094" y="353297"/>
                </a:lnTo>
                <a:cubicBezTo>
                  <a:pt x="34964" y="353297"/>
                  <a:pt x="0" y="318333"/>
                  <a:pt x="0" y="2752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b="1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895502-ADBB-EC5F-CCBF-AC3F4B96C00C}"/>
              </a:ext>
            </a:extLst>
          </p:cNvPr>
          <p:cNvSpPr txBox="1"/>
          <p:nvPr/>
        </p:nvSpPr>
        <p:spPr>
          <a:xfrm>
            <a:off x="18194359" y="464770"/>
            <a:ext cx="14639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종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자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간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(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세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무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연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)</a:t>
            </a:r>
            <a:endParaRPr lang="en-US" altLang="ko-KR" sz="1100" b="1" dirty="0">
              <a:solidFill>
                <a:srgbClr val="016543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  <a:p>
            <a:pPr algn="ctr"/>
            <a:endParaRPr lang="en-US" altLang="ko-KR" sz="900" b="1" dirty="0">
              <a:solidFill>
                <a:srgbClr val="38856B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상품별 가입금액상이</a:t>
            </a:r>
            <a:endParaRPr lang="en-US" altLang="ko-KR" sz="11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BE98007-FD1D-9A06-8743-EB9612CD503D}"/>
              </a:ext>
            </a:extLst>
          </p:cNvPr>
          <p:cNvCxnSpPr>
            <a:cxnSpLocks/>
          </p:cNvCxnSpPr>
          <p:nvPr/>
        </p:nvCxnSpPr>
        <p:spPr>
          <a:xfrm>
            <a:off x="18372462" y="748254"/>
            <a:ext cx="1069974" cy="0"/>
          </a:xfrm>
          <a:prstGeom prst="line">
            <a:avLst/>
          </a:prstGeom>
          <a:ln w="19050">
            <a:solidFill>
              <a:srgbClr val="017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1BD7A3F3-0FB6-B0E4-9419-7D90A05A3E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4" y="85054"/>
            <a:ext cx="9815411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579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97D7E-AA46-60E6-933C-4BA745A5D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8D8B20E-309D-287C-92EE-05F1C2CA1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96D8997-BB34-CC7C-4AD6-3A5FB36963A0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EA126C8F-1AA7-A9CD-112A-5484A44BCB19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B3AE471D-2CA3-FA50-0CEB-09ECD25795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92AF534-E778-0871-E9EC-E5ED567DD9E8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38ECFFF-FADD-25B4-E573-78636AF58D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1548" y="2400181"/>
            <a:ext cx="5481297" cy="35180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215154B-54DE-41D0-9E70-7CE0044656DE}"/>
              </a:ext>
            </a:extLst>
          </p:cNvPr>
          <p:cNvSpPr txBox="1"/>
          <p:nvPr/>
        </p:nvSpPr>
        <p:spPr>
          <a:xfrm>
            <a:off x="10123978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고고당 치료비와 함께 준비하는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만기보장 순환계치료비</a:t>
            </a:r>
            <a:endParaRPr lang="en-US" altLang="ko-KR" sz="4000" spc="-96" dirty="0">
              <a:solidFill>
                <a:srgbClr val="016543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EA203A6-48C4-FDAE-18CE-BCBB455512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765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FF197-7058-5634-8686-2E71B703E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9CDCDA4-E18C-F395-F3F3-20CFDB076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1E5A3A8F-EB74-F20C-6A90-BED8BB3C1955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B17C2BC9-9C06-B635-2CD8-7674442859EA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969E5D3D-9F53-C0D8-B5D7-94E58D2648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73A9C9-5AB8-3E69-FD11-36CBD4C5B8B4}"/>
              </a:ext>
            </a:extLst>
          </p:cNvPr>
          <p:cNvSpPr txBox="1"/>
          <p:nvPr/>
        </p:nvSpPr>
        <p:spPr>
          <a:xfrm>
            <a:off x="10123978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고고당 치료비와 함께 준비하는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만기보장 순환계치료비</a:t>
            </a:r>
            <a:endParaRPr lang="en-US" altLang="ko-KR" sz="4000" spc="-96" dirty="0">
              <a:solidFill>
                <a:srgbClr val="016543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A66357-2D21-43A0-488B-424FA365AFA5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A3813202-C58C-F82D-0D3E-72926FBD6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94428" y="2618427"/>
            <a:ext cx="5731942" cy="296413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213387F-2452-F134-69E6-78209AFC50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455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A0A8F-7FDD-7AA5-7CE1-772DBC90B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7EB112E-5BAA-37A1-C766-743186E6D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1C3E27-9F01-F235-C55F-32BFDEBE7CD1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7329FB2C-ED2F-8353-CBD0-53E654F2D1C9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06D48951-20BC-7FC9-FDFE-4B895C0AF5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AE920D-3DEF-1915-B242-7CE0F6E2BCD2}"/>
              </a:ext>
            </a:extLst>
          </p:cNvPr>
          <p:cNvSpPr txBox="1"/>
          <p:nvPr/>
        </p:nvSpPr>
        <p:spPr>
          <a:xfrm>
            <a:off x="10123978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기왕력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고객 고민타파</a:t>
            </a:r>
          </a:p>
          <a:p>
            <a:pPr algn="ctr">
              <a:lnSpc>
                <a:spcPct val="120000"/>
              </a:lnSpc>
            </a:pP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진단확정 문구 없는 치료비</a:t>
            </a:r>
            <a:r>
              <a:rPr lang="en-US" altLang="ko-KR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+</a:t>
            </a: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수술비  </a:t>
            </a:r>
            <a:r>
              <a:rPr lang="en-US" altLang="ko-KR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 </a:t>
            </a:r>
            <a:endParaRPr lang="en-US" altLang="ko-KR" sz="4000" spc="-96" dirty="0">
              <a:solidFill>
                <a:srgbClr val="016543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685D560-2708-5173-D5DC-D0629DF2D7D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" t="43963" r="-524"/>
          <a:stretch>
            <a:fillRect/>
          </a:stretch>
        </p:blipFill>
        <p:spPr>
          <a:xfrm>
            <a:off x="12069029" y="4038599"/>
            <a:ext cx="5761772" cy="168993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96A49B8-5C9E-2AAB-1802-477CD70F43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16462" y="2581385"/>
            <a:ext cx="5724823" cy="138234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3534C23-7B22-47FE-3F6E-D9CC94BE884B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53EEC2A6-516B-7323-206A-6FF21A4EAF98}"/>
              </a:ext>
            </a:extLst>
          </p:cNvPr>
          <p:cNvCxnSpPr>
            <a:cxnSpLocks/>
          </p:cNvCxnSpPr>
          <p:nvPr/>
        </p:nvCxnSpPr>
        <p:spPr>
          <a:xfrm>
            <a:off x="12876530" y="4792345"/>
            <a:ext cx="31623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0BA817ED-B654-3AF4-A067-149E4B03E4D9}"/>
              </a:ext>
            </a:extLst>
          </p:cNvPr>
          <p:cNvCxnSpPr>
            <a:cxnSpLocks/>
          </p:cNvCxnSpPr>
          <p:nvPr/>
        </p:nvCxnSpPr>
        <p:spPr>
          <a:xfrm>
            <a:off x="14495780" y="5089525"/>
            <a:ext cx="11709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BD809628-46D4-0D3F-796C-7431E98492F2}"/>
              </a:ext>
            </a:extLst>
          </p:cNvPr>
          <p:cNvCxnSpPr>
            <a:cxnSpLocks/>
          </p:cNvCxnSpPr>
          <p:nvPr/>
        </p:nvCxnSpPr>
        <p:spPr>
          <a:xfrm>
            <a:off x="16003270" y="5276215"/>
            <a:ext cx="9017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B35BE3C2-8445-5684-00F8-6ADBB3EB8E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7371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FA0BE-3756-4D2A-37B2-81FD8D4F2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292A442-507C-2EB1-C324-704F3879F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FB3ADA62-E51C-4D6D-CF87-C0FAD9DE7664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DE66C89E-7AFC-ACFF-653B-04030077CEE9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7D1882D7-6944-B726-EBE3-542CB8AB1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91C0386-4BBC-C5B5-B444-8227BD580FB0}"/>
              </a:ext>
            </a:extLst>
          </p:cNvPr>
          <p:cNvSpPr txBox="1"/>
          <p:nvPr/>
        </p:nvSpPr>
        <p:spPr>
          <a:xfrm>
            <a:off x="10123978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기왕력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고객 고민타파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진단확정 문구 없는 치료비</a:t>
            </a:r>
            <a:r>
              <a:rPr lang="en-US" altLang="ko-KR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+</a:t>
            </a: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수술비  </a:t>
            </a:r>
            <a:r>
              <a:rPr lang="en-US" altLang="ko-KR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 </a:t>
            </a:r>
            <a:endParaRPr lang="en-US" altLang="ko-KR" sz="4000" spc="-96" dirty="0">
              <a:solidFill>
                <a:srgbClr val="016543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65A349-40C7-6C3B-4273-8C1767775D8D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EF8FF5BC-2280-B882-5609-4C47ADBC0C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5106" y="2844800"/>
            <a:ext cx="5831094" cy="259939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30BC239-5788-1299-AF8C-94BEF78284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165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1FE2F-DD7A-CFB9-1BC9-A717D85FD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0AD36A9-ACF9-FAD8-DC98-41B5E4042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36B7042-F2A6-65BE-E06E-9336AF06FE59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3CA48550-EEE6-817A-8022-1BA2E425EDEB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FB526E2E-DE41-B127-A2DD-F713575E2B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04B44A6-78DE-264A-5214-ED51BEAF52AE}"/>
              </a:ext>
            </a:extLst>
          </p:cNvPr>
          <p:cNvSpPr txBox="1"/>
          <p:nvPr/>
        </p:nvSpPr>
        <p:spPr>
          <a:xfrm>
            <a:off x="10123978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공동간병인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비용도 </a:t>
            </a:r>
            <a:r>
              <a:rPr lang="en-US" altLang="ko-KR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OK</a:t>
            </a:r>
          </a:p>
          <a:p>
            <a:pPr algn="ctr">
              <a:lnSpc>
                <a:spcPct val="120000"/>
              </a:lnSpc>
            </a:pPr>
            <a:r>
              <a:rPr lang="en-US" altLang="ko-KR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DB 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간병인사용일당 </a:t>
            </a:r>
            <a:endParaRPr lang="en-US" altLang="ko-KR" sz="4000" spc="-96" dirty="0">
              <a:solidFill>
                <a:srgbClr val="016543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16F17BC-4E4E-2872-3300-DB0B759BB8FD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F48988C-EFE2-22FB-FD20-4FCDBCDA8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87006" y="2857500"/>
            <a:ext cx="5792994" cy="289350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505D068-85B3-EBB3-2482-C038E8F826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90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그림 50">
            <a:extLst>
              <a:ext uri="{FF2B5EF4-FFF2-40B4-BE49-F238E27FC236}">
                <a16:creationId xmlns:a16="http://schemas.microsoft.com/office/drawing/2014/main" id="{BC1567BB-B3AD-E185-17FF-37AEF3249C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1795" y="6362358"/>
            <a:ext cx="9124340" cy="321827"/>
          </a:xfrm>
          <a:prstGeom prst="rect">
            <a:avLst/>
          </a:prstGeom>
        </p:spPr>
      </p:pic>
      <p:sp>
        <p:nvSpPr>
          <p:cNvPr id="52" name="직사각형 51">
            <a:extLst>
              <a:ext uri="{FF2B5EF4-FFF2-40B4-BE49-F238E27FC236}">
                <a16:creationId xmlns:a16="http://schemas.microsoft.com/office/drawing/2014/main" id="{090C2FEE-340A-17D4-B312-2F2AC26CE678}"/>
              </a:ext>
            </a:extLst>
          </p:cNvPr>
          <p:cNvSpPr/>
          <p:nvPr/>
        </p:nvSpPr>
        <p:spPr>
          <a:xfrm>
            <a:off x="18884857" y="6346149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731CF15-05AD-4118-8A6B-1C68D8BF08EA}"/>
              </a:ext>
            </a:extLst>
          </p:cNvPr>
          <p:cNvGrpSpPr/>
          <p:nvPr/>
        </p:nvGrpSpPr>
        <p:grpSpPr>
          <a:xfrm>
            <a:off x="13598273" y="1075757"/>
            <a:ext cx="2761201" cy="551200"/>
            <a:chOff x="3461274" y="821733"/>
            <a:chExt cx="2761201" cy="551200"/>
          </a:xfrm>
        </p:grpSpPr>
        <p:sp>
          <p:nvSpPr>
            <p:cNvPr id="23" name="Rectangle 304"/>
            <p:cNvSpPr>
              <a:spLocks noChangeArrowheads="1"/>
            </p:cNvSpPr>
            <p:nvPr/>
          </p:nvSpPr>
          <p:spPr bwMode="auto">
            <a:xfrm>
              <a:off x="3461274" y="852338"/>
              <a:ext cx="2761201" cy="51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>
                <a:defRPr/>
              </a:pPr>
              <a:r>
                <a:rPr lang="en-US" altLang="ko-KR" sz="2737" b="1" spc="541" dirty="0">
                  <a:latin typeface="에스코어 드림 9 Black" panose="020B0A03030302020204" pitchFamily="34" charset="-127"/>
                  <a:ea typeface="에스코어 드림 9 Black" panose="020B0A03030302020204" pitchFamily="34" charset="-127"/>
                </a:rPr>
                <a:t>CONTENTS</a:t>
              </a:r>
            </a:p>
          </p:txBody>
        </p:sp>
        <p:grpSp>
          <p:nvGrpSpPr>
            <p:cNvPr id="24" name="그룹 5"/>
            <p:cNvGrpSpPr>
              <a:grpSpLocks/>
            </p:cNvGrpSpPr>
            <p:nvPr/>
          </p:nvGrpSpPr>
          <p:grpSpPr bwMode="auto">
            <a:xfrm>
              <a:off x="3461274" y="821733"/>
              <a:ext cx="2761201" cy="551200"/>
              <a:chOff x="2737892" y="-635886"/>
              <a:chExt cx="3816424" cy="588046"/>
            </a:xfrm>
          </p:grpSpPr>
          <p:cxnSp>
            <p:nvCxnSpPr>
              <p:cNvPr id="25" name="직선 연결선 22"/>
              <p:cNvCxnSpPr>
                <a:cxnSpLocks noChangeShapeType="1"/>
              </p:cNvCxnSpPr>
              <p:nvPr/>
            </p:nvCxnSpPr>
            <p:spPr bwMode="auto">
              <a:xfrm>
                <a:off x="2737892" y="-635886"/>
                <a:ext cx="3816424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직선 연결선 23"/>
              <p:cNvCxnSpPr>
                <a:cxnSpLocks noChangeShapeType="1"/>
              </p:cNvCxnSpPr>
              <p:nvPr/>
            </p:nvCxnSpPr>
            <p:spPr bwMode="auto">
              <a:xfrm>
                <a:off x="2737892" y="-47840"/>
                <a:ext cx="3816424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E4721A4-C431-4A00-AB46-1CCC9E496FDB}"/>
              </a:ext>
            </a:extLst>
          </p:cNvPr>
          <p:cNvGrpSpPr/>
          <p:nvPr/>
        </p:nvGrpSpPr>
        <p:grpSpPr>
          <a:xfrm>
            <a:off x="11062715" y="2676607"/>
            <a:ext cx="7497674" cy="2968197"/>
            <a:chOff x="1246068" y="1540049"/>
            <a:chExt cx="6980818" cy="2968197"/>
          </a:xfrm>
        </p:grpSpPr>
        <p:sp>
          <p:nvSpPr>
            <p:cNvPr id="79" name="Rectangle 304">
              <a:extLst>
                <a:ext uri="{FF2B5EF4-FFF2-40B4-BE49-F238E27FC236}">
                  <a16:creationId xmlns:a16="http://schemas.microsoft.com/office/drawing/2014/main" id="{BBEAFD05-F8FF-7D89-C22D-03C9B659E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0105" y="1544264"/>
              <a:ext cx="50613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defRPr/>
              </a:pPr>
              <a:r>
                <a:rPr kumimoji="0" lang="en-US" altLang="ko-KR" sz="1759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D-MAP : </a:t>
              </a:r>
              <a:r>
                <a:rPr kumimoji="0" lang="ko-KR" altLang="en-US" sz="1759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네가지 치료비</a:t>
              </a:r>
              <a:endParaRPr kumimoji="0" lang="en-US" altLang="ko-KR" sz="1759" b="1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80" name="Rectangle 304">
              <a:extLst>
                <a:ext uri="{FF2B5EF4-FFF2-40B4-BE49-F238E27FC236}">
                  <a16:creationId xmlns:a16="http://schemas.microsoft.com/office/drawing/2014/main" id="{44EAEB66-EABB-1F91-4CE5-9870335D9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068" y="1540049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01</a:t>
              </a:r>
            </a:p>
          </p:txBody>
        </p:sp>
        <p:sp>
          <p:nvSpPr>
            <p:cNvPr id="81" name="Rectangle 304">
              <a:extLst>
                <a:ext uri="{FF2B5EF4-FFF2-40B4-BE49-F238E27FC236}">
                  <a16:creationId xmlns:a16="http://schemas.microsoft.com/office/drawing/2014/main" id="{1E970619-3D5F-A82C-EA35-45B2BDBB8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86" y="1587038"/>
              <a:ext cx="1446100" cy="330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06p</a:t>
              </a:r>
            </a:p>
          </p:txBody>
        </p:sp>
        <p:cxnSp>
          <p:nvCxnSpPr>
            <p:cNvPr id="82" name="직선 연결선 55">
              <a:extLst>
                <a:ext uri="{FF2B5EF4-FFF2-40B4-BE49-F238E27FC236}">
                  <a16:creationId xmlns:a16="http://schemas.microsoft.com/office/drawing/2014/main" id="{F235E7A6-DD5C-AE2C-6CB6-D4566E21A20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839777" y="1817170"/>
              <a:ext cx="2313435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4" name="Rectangle 304">
              <a:extLst>
                <a:ext uri="{FF2B5EF4-FFF2-40B4-BE49-F238E27FC236}">
                  <a16:creationId xmlns:a16="http://schemas.microsoft.com/office/drawing/2014/main" id="{1F3983BB-E98D-D21E-8761-0BA486581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0105" y="2185031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defRPr/>
              </a:pPr>
              <a:r>
                <a:rPr kumimoji="0" lang="ko-KR" altLang="en-US" sz="1759" b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순환계주요치료비 </a:t>
              </a:r>
              <a:endParaRPr kumimoji="0" lang="en-US" altLang="ko-KR" sz="1759" b="1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85" name="Rectangle 304">
              <a:extLst>
                <a:ext uri="{FF2B5EF4-FFF2-40B4-BE49-F238E27FC236}">
                  <a16:creationId xmlns:a16="http://schemas.microsoft.com/office/drawing/2014/main" id="{C4FE8D52-35A0-27C8-2255-C55346BED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068" y="2191027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02</a:t>
              </a:r>
            </a:p>
          </p:txBody>
        </p:sp>
        <p:sp>
          <p:nvSpPr>
            <p:cNvPr id="86" name="Rectangle 304">
              <a:extLst>
                <a:ext uri="{FF2B5EF4-FFF2-40B4-BE49-F238E27FC236}">
                  <a16:creationId xmlns:a16="http://schemas.microsoft.com/office/drawing/2014/main" id="{D01BDE66-1F3F-27F4-700D-4D4952154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86" y="2232179"/>
              <a:ext cx="1446100" cy="330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34p</a:t>
              </a:r>
            </a:p>
          </p:txBody>
        </p:sp>
        <p:cxnSp>
          <p:nvCxnSpPr>
            <p:cNvPr id="87" name="직선 연결선 55">
              <a:extLst>
                <a:ext uri="{FF2B5EF4-FFF2-40B4-BE49-F238E27FC236}">
                  <a16:creationId xmlns:a16="http://schemas.microsoft.com/office/drawing/2014/main" id="{0C804589-E319-7BD1-D205-B6AFDC2DB0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324566" y="2462821"/>
              <a:ext cx="2836506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Rectangle 304">
              <a:extLst>
                <a:ext uri="{FF2B5EF4-FFF2-40B4-BE49-F238E27FC236}">
                  <a16:creationId xmlns:a16="http://schemas.microsoft.com/office/drawing/2014/main" id="{D671F8E7-DC41-3F69-B617-D6AD9ADDB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0105" y="2825798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defRPr/>
              </a:pPr>
              <a:r>
                <a:rPr kumimoji="0" lang="en-US" altLang="ko-KR" sz="1759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NEW </a:t>
              </a:r>
              <a:r>
                <a:rPr kumimoji="0" lang="ko-KR" altLang="en-US" sz="1759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간병인사용일당 </a:t>
              </a:r>
              <a:endParaRPr kumimoji="0" lang="en-US" altLang="ko-KR" sz="1759" b="1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90" name="Rectangle 304">
              <a:extLst>
                <a:ext uri="{FF2B5EF4-FFF2-40B4-BE49-F238E27FC236}">
                  <a16:creationId xmlns:a16="http://schemas.microsoft.com/office/drawing/2014/main" id="{CD058C0B-7D0E-7E30-8315-174DB6129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068" y="2827491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03</a:t>
              </a:r>
            </a:p>
          </p:txBody>
        </p:sp>
        <p:sp>
          <p:nvSpPr>
            <p:cNvPr id="91" name="Rectangle 304">
              <a:extLst>
                <a:ext uri="{FF2B5EF4-FFF2-40B4-BE49-F238E27FC236}">
                  <a16:creationId xmlns:a16="http://schemas.microsoft.com/office/drawing/2014/main" id="{EAAEC1BD-65DF-2064-E8C3-0660C1597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86" y="2909250"/>
              <a:ext cx="1446100" cy="33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41p</a:t>
              </a:r>
            </a:p>
          </p:txBody>
        </p:sp>
        <p:cxnSp>
          <p:nvCxnSpPr>
            <p:cNvPr id="92" name="직선 연결선 55">
              <a:extLst>
                <a:ext uri="{FF2B5EF4-FFF2-40B4-BE49-F238E27FC236}">
                  <a16:creationId xmlns:a16="http://schemas.microsoft.com/office/drawing/2014/main" id="{FF220694-98F7-72DF-73DA-6174E9EF675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75922" y="3109200"/>
              <a:ext cx="2478391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4" name="Rectangle 304">
              <a:extLst>
                <a:ext uri="{FF2B5EF4-FFF2-40B4-BE49-F238E27FC236}">
                  <a16:creationId xmlns:a16="http://schemas.microsoft.com/office/drawing/2014/main" id="{DCBD1A14-8462-BCA4-C70C-9448258B7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0105" y="3466565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tabLst>
                  <a:tab pos="4127500" algn="l"/>
                </a:tabLst>
                <a:defRPr/>
              </a:pPr>
              <a:r>
                <a:rPr kumimoji="0" lang="ko-KR" altLang="en-US" sz="1759" b="1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건강할때</a:t>
              </a:r>
              <a:r>
                <a:rPr kumimoji="0" lang="ko-KR" altLang="en-US" sz="1759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 준비하는 </a:t>
              </a:r>
              <a:r>
                <a:rPr kumimoji="0" lang="ko-KR" altLang="en-US" sz="1759" b="1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행복케어종합</a:t>
              </a:r>
              <a:endParaRPr kumimoji="0" lang="en-US" altLang="ko-KR" sz="1759" b="1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95" name="Rectangle 304">
              <a:extLst>
                <a:ext uri="{FF2B5EF4-FFF2-40B4-BE49-F238E27FC236}">
                  <a16:creationId xmlns:a16="http://schemas.microsoft.com/office/drawing/2014/main" id="{27611AD5-21C8-8D18-643A-4EE210AF3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068" y="3463955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04</a:t>
              </a:r>
            </a:p>
          </p:txBody>
        </p:sp>
        <p:sp>
          <p:nvSpPr>
            <p:cNvPr id="96" name="Rectangle 304">
              <a:extLst>
                <a:ext uri="{FF2B5EF4-FFF2-40B4-BE49-F238E27FC236}">
                  <a16:creationId xmlns:a16="http://schemas.microsoft.com/office/drawing/2014/main" id="{794F4D84-3432-734A-D77D-71502B8C8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86" y="3536152"/>
              <a:ext cx="1446100" cy="33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45p</a:t>
              </a:r>
            </a:p>
          </p:txBody>
        </p:sp>
        <p:cxnSp>
          <p:nvCxnSpPr>
            <p:cNvPr id="97" name="직선 연결선 55">
              <a:extLst>
                <a:ext uri="{FF2B5EF4-FFF2-40B4-BE49-F238E27FC236}">
                  <a16:creationId xmlns:a16="http://schemas.microsoft.com/office/drawing/2014/main" id="{AF599574-3BB0-0717-89A7-F8F79A0995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43508" y="3733810"/>
              <a:ext cx="1410808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5" name="Rectangle 304">
              <a:extLst>
                <a:ext uri="{FF2B5EF4-FFF2-40B4-BE49-F238E27FC236}">
                  <a16:creationId xmlns:a16="http://schemas.microsoft.com/office/drawing/2014/main" id="{FD2050D0-084D-6521-273A-5F604A41A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0105" y="4107332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defRPr/>
              </a:pPr>
              <a:r>
                <a:rPr kumimoji="0" lang="ko-KR" altLang="en-US" sz="1759" b="1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참좋은</a:t>
              </a:r>
              <a:r>
                <a:rPr kumimoji="0" lang="ko-KR" altLang="en-US" sz="1759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 운전자</a:t>
              </a:r>
              <a:endParaRPr kumimoji="0" lang="en-US" altLang="ko-KR" sz="1759" b="1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106" name="Rectangle 304">
              <a:extLst>
                <a:ext uri="{FF2B5EF4-FFF2-40B4-BE49-F238E27FC236}">
                  <a16:creationId xmlns:a16="http://schemas.microsoft.com/office/drawing/2014/main" id="{FB029D8E-2FEA-701B-E6CC-65A9AF1D8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068" y="4114933"/>
              <a:ext cx="2104011" cy="39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05</a:t>
              </a:r>
            </a:p>
          </p:txBody>
        </p:sp>
        <p:sp>
          <p:nvSpPr>
            <p:cNvPr id="107" name="Rectangle 304">
              <a:extLst>
                <a:ext uri="{FF2B5EF4-FFF2-40B4-BE49-F238E27FC236}">
                  <a16:creationId xmlns:a16="http://schemas.microsoft.com/office/drawing/2014/main" id="{85AA1687-2EDD-585B-FA84-2C213A096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86" y="4173214"/>
              <a:ext cx="1446100" cy="33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51p</a:t>
              </a:r>
            </a:p>
          </p:txBody>
        </p:sp>
        <p:cxnSp>
          <p:nvCxnSpPr>
            <p:cNvPr id="108" name="직선 연결선 55">
              <a:extLst>
                <a:ext uri="{FF2B5EF4-FFF2-40B4-BE49-F238E27FC236}">
                  <a16:creationId xmlns:a16="http://schemas.microsoft.com/office/drawing/2014/main" id="{2B7B2A9D-8EF4-82C4-DB5E-B486552D1E3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41113" y="4373658"/>
              <a:ext cx="3212099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F8C776C1-CAD5-4898-959F-D562653D0886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그림 38">
            <a:extLst>
              <a:ext uri="{FF2B5EF4-FFF2-40B4-BE49-F238E27FC236}">
                <a16:creationId xmlns:a16="http://schemas.microsoft.com/office/drawing/2014/main" id="{219BDCBD-702C-4F83-A44F-B4C0F4945F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id="{09A0CBE4-D82A-4F42-A13D-7C79DA3039F2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목차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DC70B82-BDDD-4077-8BB8-730E1D58DD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67" y="127730"/>
            <a:ext cx="9717866" cy="66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650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5AD-F148-1D5F-AAE1-60D64F110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B21A4F5-C248-DD52-5FEF-CF6E9C6F1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647FCF3-8499-DEAC-AF55-40E2875E471E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265EDA52-57CE-B13F-20DA-82529C3D1F69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0B85AF1D-2CFC-0A7B-4B2D-324753A476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0964618-41EB-EFA9-6BCD-45854E8EAC11}"/>
              </a:ext>
            </a:extLst>
          </p:cNvPr>
          <p:cNvSpPr txBox="1"/>
          <p:nvPr/>
        </p:nvSpPr>
        <p:spPr>
          <a:xfrm>
            <a:off x="10123978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순환계치료비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금액대별 가동 플랜 추천</a:t>
            </a:r>
            <a:endParaRPr lang="en-US" altLang="ko-KR" sz="4000" spc="-96" dirty="0">
              <a:solidFill>
                <a:srgbClr val="016543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478154-FD3F-7ACB-6FB9-1E133C9E07B6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Ⅱ.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주요치료비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00FDF76-83B0-41C9-036C-6F2134B2B9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14620" y="2608531"/>
            <a:ext cx="5547850" cy="330967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1538985-4CF1-F5C7-78EF-23A3B55388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28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10120993" y="436086"/>
            <a:ext cx="9686735" cy="5932596"/>
          </a:xfrm>
          <a:prstGeom prst="rect">
            <a:avLst/>
          </a:prstGeom>
          <a:gradFill flip="none" rotWithShape="1">
            <a:gsLst>
              <a:gs pos="0">
                <a:srgbClr val="002A1C"/>
              </a:gs>
              <a:gs pos="33000">
                <a:srgbClr val="019139"/>
              </a:gs>
              <a:gs pos="100000">
                <a:srgbClr val="016543"/>
              </a:gs>
            </a:gsLst>
            <a:lin ang="135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513886" y="2128117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0266136" y="3271468"/>
            <a:ext cx="936368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700" spc="-146" dirty="0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간병인사용일당 </a:t>
            </a:r>
            <a:endParaRPr lang="en-US" altLang="ko-KR" sz="4700" spc="-146" dirty="0">
              <a:solidFill>
                <a:srgbClr val="FF362D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62E9296-AA1B-BE68-F1D9-10033CDE5EAC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0538482" y="6447381"/>
            <a:ext cx="9124340" cy="32182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7A38943F-D36B-8674-19EF-3B1B1D38B7DD}"/>
              </a:ext>
            </a:extLst>
          </p:cNvPr>
          <p:cNvSpPr/>
          <p:nvPr/>
        </p:nvSpPr>
        <p:spPr>
          <a:xfrm>
            <a:off x="19111544" y="6431172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10120993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4178" y="77203"/>
            <a:ext cx="1050653" cy="2974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801AF6C-88D4-4F06-8BD8-FE0EAB78F516}"/>
              </a:ext>
            </a:extLst>
          </p:cNvPr>
          <p:cNvSpPr txBox="1"/>
          <p:nvPr/>
        </p:nvSpPr>
        <p:spPr>
          <a:xfrm>
            <a:off x="10761522" y="2541111"/>
            <a:ext cx="8402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46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신담보</a:t>
            </a:r>
            <a:r>
              <a:rPr lang="ko-KR" altLang="en-US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en-US" altLang="ko-KR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2</a:t>
            </a:r>
            <a:r>
              <a:rPr lang="ko-KR" altLang="en-US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종 출시</a:t>
            </a:r>
            <a:endParaRPr lang="en-US" altLang="ko-KR" sz="4000" spc="-14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6" name="자유형 13">
            <a:extLst>
              <a:ext uri="{FF2B5EF4-FFF2-40B4-BE49-F238E27FC236}">
                <a16:creationId xmlns:a16="http://schemas.microsoft.com/office/drawing/2014/main" id="{F47E128D-8A63-4F83-AE5C-BD7F438C0FD0}"/>
              </a:ext>
            </a:extLst>
          </p:cNvPr>
          <p:cNvSpPr/>
          <p:nvPr/>
        </p:nvSpPr>
        <p:spPr>
          <a:xfrm>
            <a:off x="18208868" y="431900"/>
            <a:ext cx="1407270" cy="625506"/>
          </a:xfrm>
          <a:custGeom>
            <a:avLst/>
            <a:gdLst>
              <a:gd name="connsiteX0" fmla="*/ 0 w 1584176"/>
              <a:gd name="connsiteY0" fmla="*/ 0 h 353297"/>
              <a:gd name="connsiteX1" fmla="*/ 1584176 w 1584176"/>
              <a:gd name="connsiteY1" fmla="*/ 0 h 353297"/>
              <a:gd name="connsiteX2" fmla="*/ 1584176 w 1584176"/>
              <a:gd name="connsiteY2" fmla="*/ 275203 h 353297"/>
              <a:gd name="connsiteX3" fmla="*/ 1506082 w 1584176"/>
              <a:gd name="connsiteY3" fmla="*/ 353297 h 353297"/>
              <a:gd name="connsiteX4" fmla="*/ 78094 w 1584176"/>
              <a:gd name="connsiteY4" fmla="*/ 353297 h 353297"/>
              <a:gd name="connsiteX5" fmla="*/ 0 w 1584176"/>
              <a:gd name="connsiteY5" fmla="*/ 275203 h 3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176" h="353297">
                <a:moveTo>
                  <a:pt x="0" y="0"/>
                </a:moveTo>
                <a:lnTo>
                  <a:pt x="1584176" y="0"/>
                </a:lnTo>
                <a:lnTo>
                  <a:pt x="1584176" y="275203"/>
                </a:lnTo>
                <a:cubicBezTo>
                  <a:pt x="1584176" y="318333"/>
                  <a:pt x="1549212" y="353297"/>
                  <a:pt x="1506082" y="353297"/>
                </a:cubicBezTo>
                <a:lnTo>
                  <a:pt x="78094" y="353297"/>
                </a:lnTo>
                <a:cubicBezTo>
                  <a:pt x="34964" y="353297"/>
                  <a:pt x="0" y="318333"/>
                  <a:pt x="0" y="2752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b="1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3FD7AC-BA23-483C-AB66-6C00453B1644}"/>
              </a:ext>
            </a:extLst>
          </p:cNvPr>
          <p:cNvSpPr txBox="1"/>
          <p:nvPr/>
        </p:nvSpPr>
        <p:spPr>
          <a:xfrm>
            <a:off x="18194359" y="464770"/>
            <a:ext cx="14639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종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자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간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(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세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무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연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)</a:t>
            </a:r>
            <a:endParaRPr lang="en-US" altLang="ko-KR" sz="1100" b="1" dirty="0">
              <a:solidFill>
                <a:srgbClr val="016543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  <a:p>
            <a:pPr algn="ctr"/>
            <a:endParaRPr lang="en-US" altLang="ko-KR" sz="900" b="1" dirty="0">
              <a:solidFill>
                <a:srgbClr val="38856B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상품별 가입금액상이</a:t>
            </a:r>
            <a:endParaRPr lang="en-US" altLang="ko-KR" sz="11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8B10A7A3-3206-453A-9924-916B20EFED98}"/>
              </a:ext>
            </a:extLst>
          </p:cNvPr>
          <p:cNvCxnSpPr>
            <a:cxnSpLocks/>
          </p:cNvCxnSpPr>
          <p:nvPr/>
        </p:nvCxnSpPr>
        <p:spPr>
          <a:xfrm>
            <a:off x="18372462" y="748254"/>
            <a:ext cx="1069974" cy="0"/>
          </a:xfrm>
          <a:prstGeom prst="line">
            <a:avLst/>
          </a:prstGeom>
          <a:ln w="19050">
            <a:solidFill>
              <a:srgbClr val="017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9B595CB4-BA5B-41ED-8C48-67F4CAF496FD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Ⅲ. 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간병인사용일당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1089175-A93D-EB5C-317B-AD444A4786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15" y="85054"/>
            <a:ext cx="9711770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385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3A6A6-0C71-B172-D54F-3E5565FE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A76B678-B596-BCAA-2FFD-8836BBA18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DBBFB89-425D-FCCF-A345-FAE220C1708B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AD20FC29-B43D-E984-2482-44286857B7FC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CC8350CF-7AAA-FC13-EF5A-E211D88A55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309DE8EB-935A-0230-25BD-25BA1538CE4F}"/>
              </a:ext>
            </a:extLst>
          </p:cNvPr>
          <p:cNvSpPr txBox="1"/>
          <p:nvPr/>
        </p:nvSpPr>
        <p:spPr>
          <a:xfrm>
            <a:off x="10135507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간병인사용일당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여전히 </a:t>
            </a:r>
            <a:r>
              <a:rPr lang="en-US" altLang="ko-KR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DB</a:t>
            </a:r>
            <a:r>
              <a:rPr lang="ko-KR" altLang="en-US" sz="4000" spc="-96" dirty="0" err="1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손보가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인기 있는 이유</a:t>
            </a:r>
            <a:endParaRPr lang="en-US" altLang="ko-KR" sz="4000" spc="-96" dirty="0">
              <a:solidFill>
                <a:srgbClr val="92D050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F682080-0287-982A-82DF-14E6ABC3F0E0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Ⅲ. 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간병인사용일당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1CBC59E-4358-B44D-80A0-915B6FF11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3550" y="2750869"/>
            <a:ext cx="5757684" cy="295905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CDB83DF-FB41-9F98-2833-0EDD67EC14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829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D0E88-D225-B41A-82CF-31601305F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D69ED93-D1CF-A339-BCEA-598CC731F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1F32DF94-E67C-D9F5-C64F-14CCCDCCD1B0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BD09B80A-6BAC-1644-DED2-2805EAE5A167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DD20E2F1-8B04-7592-AC94-64547F11E5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239367-CF62-3E0F-DA06-A16DF50DA8CE}"/>
              </a:ext>
            </a:extLst>
          </p:cNvPr>
          <p:cNvSpPr txBox="1"/>
          <p:nvPr/>
        </p:nvSpPr>
        <p:spPr>
          <a:xfrm>
            <a:off x="10135507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간병인사용일당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“ 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요양등급별 </a:t>
            </a:r>
            <a:r>
              <a:rPr lang="en-US" altLang="ko-KR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/ 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환자분류별 </a:t>
            </a: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7589977-D707-3ABC-DBF8-17726574122E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Ⅲ. 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간병인사용일당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DA1ECCD-9F57-A687-31A4-EC5DF83F9A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0" y="2603794"/>
            <a:ext cx="5592055" cy="3301306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7DF3B446-88B7-BFDB-CA37-F700E1AB8BD9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0D314DD-DA93-B7D3-F6B8-6105D63B3CF7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917994-769D-A282-6C8F-2C207B2024A9}"/>
              </a:ext>
            </a:extLst>
          </p:cNvPr>
          <p:cNvSpPr txBox="1"/>
          <p:nvPr/>
        </p:nvSpPr>
        <p:spPr>
          <a:xfrm>
            <a:off x="18455139" y="704629"/>
            <a:ext cx="139794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  <a:r>
              <a:rPr lang="en-US" altLang="ko-KR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(</a:t>
            </a:r>
            <a:r>
              <a:rPr lang="ko-KR" altLang="en-US" sz="800" dirty="0" err="1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환자별</a:t>
            </a:r>
            <a:r>
              <a:rPr lang="en-US" altLang="ko-KR" sz="8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)</a:t>
            </a:r>
            <a:endParaRPr lang="ko-KR" altLang="en-US" sz="800" dirty="0">
              <a:solidFill>
                <a:srgbClr val="006835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2A7FBA3F-6CF7-6870-3473-32B609784E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70" y="94199"/>
            <a:ext cx="9730059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097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80EE4-A5A8-6CA3-42DF-9B021318E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B1D30A4-F34A-2A68-642C-0304F77FB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CE3A9DC-204A-681C-D19D-81880A8FB6A7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842E21C6-FBD8-405D-54F2-DF04E9AEB26B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19BC8D58-0A57-7166-6FF4-C8C995AC54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F8E4F1-D73C-C3F2-9B41-81B2B8578E61}"/>
              </a:ext>
            </a:extLst>
          </p:cNvPr>
          <p:cNvSpPr txBox="1"/>
          <p:nvPr/>
        </p:nvSpPr>
        <p:spPr>
          <a:xfrm>
            <a:off x="10088977" y="927098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간병인사용일당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“ 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추가 </a:t>
            </a:r>
            <a:r>
              <a:rPr lang="en-US" altLang="ko-KR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5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만 </a:t>
            </a:r>
            <a:r>
              <a:rPr lang="ko-KR" altLang="en-US" sz="4000" spc="-96" dirty="0" err="1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업셀링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플랜 </a:t>
            </a: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4080DBF-8FA2-9D61-4E09-44E1E13DEDAB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Ⅲ. 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간병인사용일당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94BD6EF2-9088-A31E-E627-CAB3B8D3F796}"/>
              </a:ext>
            </a:extLst>
          </p:cNvPr>
          <p:cNvGrpSpPr/>
          <p:nvPr/>
        </p:nvGrpSpPr>
        <p:grpSpPr>
          <a:xfrm>
            <a:off x="12343624" y="2998596"/>
            <a:ext cx="5219700" cy="2354924"/>
            <a:chOff x="12395200" y="2820796"/>
            <a:chExt cx="5219700" cy="2354924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3DBD306-C672-A18C-121D-B330217D59B8}"/>
                </a:ext>
              </a:extLst>
            </p:cNvPr>
            <p:cNvSpPr/>
            <p:nvPr/>
          </p:nvSpPr>
          <p:spPr>
            <a:xfrm>
              <a:off x="12395200" y="4502620"/>
              <a:ext cx="5219700" cy="673100"/>
            </a:xfrm>
            <a:prstGeom prst="rect">
              <a:avLst/>
            </a:prstGeom>
            <a:solidFill>
              <a:srgbClr val="0068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간병인 사용일당</a:t>
              </a:r>
              <a:endParaRPr lang="en-US" altLang="ko-KR" sz="16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r>
                <a:rPr lang="en-US" altLang="ko-KR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(10</a:t>
              </a:r>
              <a:r>
                <a:rPr lang="ko-KR" altLang="en-US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 기가입자</a:t>
              </a:r>
              <a:r>
                <a:rPr lang="en-US" altLang="ko-KR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)</a:t>
              </a:r>
              <a:endParaRPr lang="ko-KR" altLang="en-US" sz="16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766E786-A03E-CADF-73E3-1ADBDD57FB93}"/>
                </a:ext>
              </a:extLst>
            </p:cNvPr>
            <p:cNvSpPr/>
            <p:nvPr/>
          </p:nvSpPr>
          <p:spPr>
            <a:xfrm>
              <a:off x="13131800" y="3696177"/>
              <a:ext cx="3289300" cy="673100"/>
            </a:xfrm>
            <a:prstGeom prst="rect">
              <a:avLst/>
            </a:prstGeom>
            <a:solidFill>
              <a:srgbClr val="0096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요양 </a:t>
              </a:r>
              <a:r>
                <a:rPr lang="en-US" altLang="ko-KR" sz="16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1-5 / </a:t>
              </a:r>
              <a:r>
                <a:rPr lang="ko-KR" altLang="en-US" sz="16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인지지원등급</a:t>
              </a:r>
              <a:endParaRPr lang="en-US" altLang="ko-KR" sz="16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r>
                <a:rPr lang="ko-KR" altLang="en-US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간병인 사용일당 </a:t>
              </a:r>
              <a:r>
                <a:rPr lang="en-US" altLang="ko-KR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(3</a:t>
              </a:r>
              <a:r>
                <a:rPr lang="ko-KR" altLang="en-US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</a:t>
              </a:r>
              <a:r>
                <a:rPr lang="en-US" altLang="ko-KR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)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DAC3AD4E-C2E5-7426-8C78-A3E28DA90596}"/>
                </a:ext>
              </a:extLst>
            </p:cNvPr>
            <p:cNvSpPr/>
            <p:nvPr/>
          </p:nvSpPr>
          <p:spPr>
            <a:xfrm>
              <a:off x="14084300" y="2889734"/>
              <a:ext cx="2336800" cy="6731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요양 </a:t>
              </a:r>
              <a:r>
                <a:rPr lang="en-US" altLang="ko-KR" sz="16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1-2</a:t>
              </a:r>
              <a:r>
                <a:rPr lang="ko-KR" altLang="en-US" sz="16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등급</a:t>
              </a:r>
              <a:endParaRPr lang="en-US" altLang="ko-KR" sz="16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r>
                <a:rPr lang="ko-KR" altLang="en-US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간병인 사용일당 </a:t>
              </a:r>
              <a:r>
                <a:rPr lang="en-US" altLang="ko-KR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(2</a:t>
              </a:r>
              <a:r>
                <a:rPr lang="ko-KR" altLang="en-US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</a:t>
              </a:r>
              <a:r>
                <a:rPr lang="en-US" altLang="ko-KR" sz="16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)</a:t>
              </a: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79ECF137-A4D7-ACF8-15A4-0CDC0733E4D6}"/>
                </a:ext>
              </a:extLst>
            </p:cNvPr>
            <p:cNvSpPr/>
            <p:nvPr/>
          </p:nvSpPr>
          <p:spPr>
            <a:xfrm>
              <a:off x="16522700" y="2889734"/>
              <a:ext cx="1092200" cy="147954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0068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>
                  <a:solidFill>
                    <a:srgbClr val="383735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기가입자</a:t>
              </a:r>
              <a:endParaRPr lang="en-US" altLang="ko-KR" sz="1600" dirty="0">
                <a:solidFill>
                  <a:srgbClr val="3837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r>
                <a:rPr lang="ko-KR" altLang="en-US" sz="1600" dirty="0" err="1">
                  <a:solidFill>
                    <a:srgbClr val="383735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업셀링</a:t>
              </a:r>
              <a:endParaRPr lang="en-US" altLang="ko-KR" sz="1600" dirty="0">
                <a:solidFill>
                  <a:srgbClr val="3837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endParaRPr lang="en-US" altLang="ko-KR" sz="1600" dirty="0">
                <a:solidFill>
                  <a:srgbClr val="3837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r>
                <a:rPr lang="en-US" altLang="ko-KR" sz="2800" b="1" dirty="0">
                  <a:solidFill>
                    <a:srgbClr val="006835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5</a:t>
              </a:r>
              <a:r>
                <a:rPr lang="ko-KR" altLang="en-US" sz="2800" b="1" dirty="0">
                  <a:solidFill>
                    <a:srgbClr val="006835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</a:t>
              </a:r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C8DDFBDA-B4A2-A8B8-946E-70E2F7408B3F}"/>
                </a:ext>
              </a:extLst>
            </p:cNvPr>
            <p:cNvGrpSpPr/>
            <p:nvPr/>
          </p:nvGrpSpPr>
          <p:grpSpPr>
            <a:xfrm>
              <a:off x="13809345" y="2820796"/>
              <a:ext cx="549909" cy="215444"/>
              <a:chOff x="11872005" y="1633265"/>
              <a:chExt cx="528707" cy="185933"/>
            </a:xfrm>
          </p:grpSpPr>
          <p:sp>
            <p:nvSpPr>
              <p:cNvPr id="15" name="순서도: 수행의 시작/종료 14">
                <a:extLst>
                  <a:ext uri="{FF2B5EF4-FFF2-40B4-BE49-F238E27FC236}">
                    <a16:creationId xmlns:a16="http://schemas.microsoft.com/office/drawing/2014/main" id="{648AA1B7-A50F-0C8A-4BB7-CF0A691AEDDE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E0B18B0-8F1A-0597-0F72-022D4C665F09}"/>
                  </a:ext>
                </a:extLst>
              </p:cNvPr>
              <p:cNvSpPr txBox="1"/>
              <p:nvPr/>
            </p:nvSpPr>
            <p:spPr>
              <a:xfrm>
                <a:off x="11872001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8B805B8F-CB94-0BFA-77F6-7231C60AF0BC}"/>
                </a:ext>
              </a:extLst>
            </p:cNvPr>
            <p:cNvGrpSpPr/>
            <p:nvPr/>
          </p:nvGrpSpPr>
          <p:grpSpPr>
            <a:xfrm>
              <a:off x="12856845" y="3614991"/>
              <a:ext cx="549909" cy="215444"/>
              <a:chOff x="11872005" y="1633265"/>
              <a:chExt cx="528707" cy="185933"/>
            </a:xfrm>
          </p:grpSpPr>
          <p:sp>
            <p:nvSpPr>
              <p:cNvPr id="18" name="순서도: 수행의 시작/종료 17">
                <a:extLst>
                  <a:ext uri="{FF2B5EF4-FFF2-40B4-BE49-F238E27FC236}">
                    <a16:creationId xmlns:a16="http://schemas.microsoft.com/office/drawing/2014/main" id="{493F1A8F-9D79-7ACD-6A1C-73BCD35585CE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436DB-A255-C496-843B-1F9D3E290704}"/>
                  </a:ext>
                </a:extLst>
              </p:cNvPr>
              <p:cNvSpPr txBox="1"/>
              <p:nvPr/>
            </p:nvSpPr>
            <p:spPr>
              <a:xfrm>
                <a:off x="11872001" y="1633261"/>
                <a:ext cx="528707" cy="1859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9FB42D2-D238-50EF-1DC6-0FE95AC5A327}"/>
              </a:ext>
            </a:extLst>
          </p:cNvPr>
          <p:cNvSpPr/>
          <p:nvPr/>
        </p:nvSpPr>
        <p:spPr>
          <a:xfrm>
            <a:off x="12435885" y="2486504"/>
            <a:ext cx="5699715" cy="40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간병인 사용일당 </a:t>
            </a:r>
            <a:r>
              <a:rPr lang="en-US" altLang="ko-KR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(</a:t>
            </a: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장기요양등급별</a:t>
            </a:r>
            <a:r>
              <a:rPr lang="en-US" altLang="ko-KR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) (8</a:t>
            </a: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시간이상</a:t>
            </a:r>
            <a:r>
              <a:rPr lang="en-US" altLang="ko-KR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, 1-180</a:t>
            </a:r>
            <a:r>
              <a:rPr lang="ko-KR" altLang="en-US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일한도</a:t>
            </a:r>
            <a:r>
              <a:rPr lang="en-US" altLang="ko-KR" sz="16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)</a:t>
            </a:r>
            <a:endParaRPr lang="en-US" altLang="ko-KR" sz="1600" b="1" kern="0" spc="-51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06835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955CD45D-E6E9-553F-63A9-6DF6E2FD5BA5}"/>
              </a:ext>
            </a:extLst>
          </p:cNvPr>
          <p:cNvGrpSpPr/>
          <p:nvPr/>
        </p:nvGrpSpPr>
        <p:grpSpPr>
          <a:xfrm>
            <a:off x="12202738" y="2513218"/>
            <a:ext cx="294337" cy="281113"/>
            <a:chOff x="12139453" y="2245788"/>
            <a:chExt cx="294337" cy="281113"/>
          </a:xfrm>
        </p:grpSpPr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89142516-D2DC-848B-F678-113C15BC51BE}"/>
                </a:ext>
              </a:extLst>
            </p:cNvPr>
            <p:cNvSpPr/>
            <p:nvPr/>
          </p:nvSpPr>
          <p:spPr>
            <a:xfrm>
              <a:off x="12169428" y="2374497"/>
              <a:ext cx="173197" cy="1524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F10F91EA-4D05-9C96-8BD5-7F954DD4A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9453" y="2245788"/>
              <a:ext cx="294337" cy="264903"/>
            </a:xfrm>
            <a:prstGeom prst="rect">
              <a:avLst/>
            </a:prstGeom>
          </p:spPr>
        </p:pic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53AACC8-0459-A5D8-11A1-BABA59D7EA93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0D82C36E-B7ED-96CF-ED79-CE95607591EE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0F9A1D8-4783-ED3A-DDE3-36C06EFB76DC}"/>
              </a:ext>
            </a:extLst>
          </p:cNvPr>
          <p:cNvSpPr txBox="1"/>
          <p:nvPr/>
        </p:nvSpPr>
        <p:spPr>
          <a:xfrm>
            <a:off x="18455139" y="704629"/>
            <a:ext cx="13979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12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12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</a:t>
            </a: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8AAB9542-13AC-4854-E4B6-091DDF8F8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81" y="94199"/>
            <a:ext cx="9766638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6311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CF764-386A-79EA-0933-1699D4252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D58BD70-F9ED-AA0A-C789-19B53B6B28BC}"/>
              </a:ext>
            </a:extLst>
          </p:cNvPr>
          <p:cNvSpPr/>
          <p:nvPr/>
        </p:nvSpPr>
        <p:spPr>
          <a:xfrm>
            <a:off x="10120993" y="436086"/>
            <a:ext cx="9686735" cy="5932596"/>
          </a:xfrm>
          <a:prstGeom prst="rect">
            <a:avLst/>
          </a:prstGeom>
          <a:gradFill flip="none" rotWithShape="1">
            <a:gsLst>
              <a:gs pos="0">
                <a:srgbClr val="002A1C"/>
              </a:gs>
              <a:gs pos="33000">
                <a:srgbClr val="019139"/>
              </a:gs>
              <a:gs pos="100000">
                <a:srgbClr val="016543"/>
              </a:gs>
            </a:gsLst>
            <a:lin ang="135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A36AA369-98F6-FC2D-D597-A1646F6F03BD}"/>
              </a:ext>
            </a:extLst>
          </p:cNvPr>
          <p:cNvSpPr/>
          <p:nvPr/>
        </p:nvSpPr>
        <p:spPr>
          <a:xfrm>
            <a:off x="10513886" y="2128117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7DF8E-A7C1-6017-C2D7-AEC9FFDFAF1E}"/>
              </a:ext>
            </a:extLst>
          </p:cNvPr>
          <p:cNvSpPr txBox="1"/>
          <p:nvPr/>
        </p:nvSpPr>
        <p:spPr>
          <a:xfrm>
            <a:off x="10266136" y="3271468"/>
            <a:ext cx="936368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700" spc="-146" dirty="0" err="1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건강할때</a:t>
            </a:r>
            <a:r>
              <a:rPr lang="ko-KR" altLang="en-US" sz="4700" spc="-146" dirty="0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준비하는 </a:t>
            </a:r>
            <a:r>
              <a:rPr lang="ko-KR" altLang="en-US" sz="4700" spc="-146" dirty="0" err="1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행복케어종합</a:t>
            </a:r>
            <a:endParaRPr lang="en-US" altLang="ko-KR" sz="4700" spc="-146" dirty="0">
              <a:solidFill>
                <a:srgbClr val="FF362D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32B8337-5784-D3A5-156B-387B09A4D970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0538482" y="6447381"/>
            <a:ext cx="9124340" cy="32182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EB89DD3E-E6EF-39AD-A1F4-4372708C788E}"/>
              </a:ext>
            </a:extLst>
          </p:cNvPr>
          <p:cNvSpPr/>
          <p:nvPr/>
        </p:nvSpPr>
        <p:spPr>
          <a:xfrm>
            <a:off x="19111544" y="6431172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16010322-AF55-8335-D5ED-2F3707784D32}"/>
              </a:ext>
            </a:extLst>
          </p:cNvPr>
          <p:cNvCxnSpPr>
            <a:cxnSpLocks/>
          </p:cNvCxnSpPr>
          <p:nvPr/>
        </p:nvCxnSpPr>
        <p:spPr>
          <a:xfrm>
            <a:off x="10120993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D999D1D3-3C73-9D66-5F13-73C254E6FD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4178" y="77203"/>
            <a:ext cx="1050653" cy="2974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D5F67CA-72A1-4866-B153-6BC5EACE6FA2}"/>
              </a:ext>
            </a:extLst>
          </p:cNvPr>
          <p:cNvSpPr txBox="1"/>
          <p:nvPr/>
        </p:nvSpPr>
        <p:spPr>
          <a:xfrm>
            <a:off x="10761522" y="2541111"/>
            <a:ext cx="8402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건강고지 신상품</a:t>
            </a:r>
            <a:endParaRPr lang="en-US" altLang="ko-KR" sz="4000" spc="-14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6" name="자유형 13">
            <a:extLst>
              <a:ext uri="{FF2B5EF4-FFF2-40B4-BE49-F238E27FC236}">
                <a16:creationId xmlns:a16="http://schemas.microsoft.com/office/drawing/2014/main" id="{5CDB7D91-B738-E4AE-86BD-A3DD0550FD46}"/>
              </a:ext>
            </a:extLst>
          </p:cNvPr>
          <p:cNvSpPr/>
          <p:nvPr/>
        </p:nvSpPr>
        <p:spPr>
          <a:xfrm>
            <a:off x="18208868" y="431900"/>
            <a:ext cx="1407270" cy="625506"/>
          </a:xfrm>
          <a:custGeom>
            <a:avLst/>
            <a:gdLst>
              <a:gd name="connsiteX0" fmla="*/ 0 w 1584176"/>
              <a:gd name="connsiteY0" fmla="*/ 0 h 353297"/>
              <a:gd name="connsiteX1" fmla="*/ 1584176 w 1584176"/>
              <a:gd name="connsiteY1" fmla="*/ 0 h 353297"/>
              <a:gd name="connsiteX2" fmla="*/ 1584176 w 1584176"/>
              <a:gd name="connsiteY2" fmla="*/ 275203 h 353297"/>
              <a:gd name="connsiteX3" fmla="*/ 1506082 w 1584176"/>
              <a:gd name="connsiteY3" fmla="*/ 353297 h 353297"/>
              <a:gd name="connsiteX4" fmla="*/ 78094 w 1584176"/>
              <a:gd name="connsiteY4" fmla="*/ 353297 h 353297"/>
              <a:gd name="connsiteX5" fmla="*/ 0 w 1584176"/>
              <a:gd name="connsiteY5" fmla="*/ 275203 h 3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176" h="353297">
                <a:moveTo>
                  <a:pt x="0" y="0"/>
                </a:moveTo>
                <a:lnTo>
                  <a:pt x="1584176" y="0"/>
                </a:lnTo>
                <a:lnTo>
                  <a:pt x="1584176" y="275203"/>
                </a:lnTo>
                <a:cubicBezTo>
                  <a:pt x="1584176" y="318333"/>
                  <a:pt x="1549212" y="353297"/>
                  <a:pt x="1506082" y="353297"/>
                </a:cubicBezTo>
                <a:lnTo>
                  <a:pt x="78094" y="353297"/>
                </a:lnTo>
                <a:cubicBezTo>
                  <a:pt x="34964" y="353297"/>
                  <a:pt x="0" y="318333"/>
                  <a:pt x="0" y="2752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b="1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7EA284-9E73-F961-42FD-03C09422C86B}"/>
              </a:ext>
            </a:extLst>
          </p:cNvPr>
          <p:cNvSpPr txBox="1"/>
          <p:nvPr/>
        </p:nvSpPr>
        <p:spPr>
          <a:xfrm>
            <a:off x="18194359" y="464770"/>
            <a:ext cx="14639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종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자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간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(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세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무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연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)</a:t>
            </a:r>
            <a:endParaRPr lang="en-US" altLang="ko-KR" sz="1100" b="1" dirty="0">
              <a:solidFill>
                <a:srgbClr val="016543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  <a:p>
            <a:pPr algn="ctr"/>
            <a:endParaRPr lang="en-US" altLang="ko-KR" sz="900" b="1" dirty="0">
              <a:solidFill>
                <a:srgbClr val="38856B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상품별 가입금액상이</a:t>
            </a:r>
            <a:endParaRPr lang="en-US" altLang="ko-KR" sz="11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92461180-1DE0-B9C9-10C0-86BAA78A327F}"/>
              </a:ext>
            </a:extLst>
          </p:cNvPr>
          <p:cNvCxnSpPr>
            <a:cxnSpLocks/>
          </p:cNvCxnSpPr>
          <p:nvPr/>
        </p:nvCxnSpPr>
        <p:spPr>
          <a:xfrm>
            <a:off x="18372462" y="748254"/>
            <a:ext cx="1069974" cy="0"/>
          </a:xfrm>
          <a:prstGeom prst="line">
            <a:avLst/>
          </a:prstGeom>
          <a:ln w="19050">
            <a:solidFill>
              <a:srgbClr val="017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9CBEBD7C-9DEC-03EC-DC8B-CB7C71846F60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Ⅳ. 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신상품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준비하는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행복케어종합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1BFCF8B-61F6-4F96-A8B4-B0DF629222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15" y="85054"/>
            <a:ext cx="9711770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868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07477-A9C0-3F6E-7B40-1AEB3DD7C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A8D4041-1E1C-9CF1-7208-5273BE032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A12873D-3435-879E-D3A5-817A66F4F9F2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C145B2A0-B718-F80A-7E45-38888792B81E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E3DCDF79-6B33-26F4-790A-9670EC9D8F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0299DB-249F-2423-E74D-E7D2A714343E}"/>
              </a:ext>
            </a:extLst>
          </p:cNvPr>
          <p:cNvSpPr txBox="1"/>
          <p:nvPr/>
        </p:nvSpPr>
        <p:spPr>
          <a:xfrm>
            <a:off x="10135507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건강고지도 이제 저렴하게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“ 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갱신형 출시 </a:t>
            </a: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41089E-4A09-A7E4-A1D1-68843C8CA8C6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Ⅳ. 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신상품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준비하는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행복케어종합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AA7B67E-F50C-F372-ED25-D84EDB17B3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09502" y="2884715"/>
            <a:ext cx="5938743" cy="254092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46B31A4-1621-E7A8-B8F7-797A70EDA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1954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3CFF7-6034-2BBA-420B-E9366CBC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55692D1-5F03-F54A-24E3-9F9B5C288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228BD68-2F96-7477-E1B3-C240652F7291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08D61D5-E0D2-FCEC-8EFB-76443FBA6D4C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F080363F-D8A5-70E0-8B70-84CFA2C14C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FD762D-5B06-DE3C-746D-FA31428E7340}"/>
              </a:ext>
            </a:extLst>
          </p:cNvPr>
          <p:cNvSpPr txBox="1"/>
          <p:nvPr/>
        </p:nvSpPr>
        <p:spPr>
          <a:xfrm>
            <a:off x="10135507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건강고지 갱신형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“ </a:t>
            </a:r>
            <a:r>
              <a:rPr lang="ko-KR" altLang="en-US" sz="4000" spc="-96" dirty="0" err="1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건강할때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준비하는 </a:t>
            </a:r>
            <a:r>
              <a:rPr lang="ko-KR" altLang="en-US" sz="4000" spc="-96" dirty="0" err="1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행복케어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61ADDB-BC4D-5F09-47FF-9573A3B42643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Ⅳ. 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신상품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준비하는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행복케어종합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07634043-951D-F942-D174-C31A99CFD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178436"/>
              </p:ext>
            </p:extLst>
          </p:nvPr>
        </p:nvGraphicFramePr>
        <p:xfrm>
          <a:off x="12416692" y="2882895"/>
          <a:ext cx="5135890" cy="2938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236">
                  <a:extLst>
                    <a:ext uri="{9D8B030D-6E8A-4147-A177-3AD203B41FA5}">
                      <a16:colId xmlns:a16="http://schemas.microsoft.com/office/drawing/2014/main" val="3917646218"/>
                    </a:ext>
                  </a:extLst>
                </a:gridCol>
                <a:gridCol w="2815681">
                  <a:extLst>
                    <a:ext uri="{9D8B030D-6E8A-4147-A177-3AD203B41FA5}">
                      <a16:colId xmlns:a16="http://schemas.microsoft.com/office/drawing/2014/main" val="1387298324"/>
                    </a:ext>
                  </a:extLst>
                </a:gridCol>
                <a:gridCol w="1283973">
                  <a:extLst>
                    <a:ext uri="{9D8B030D-6E8A-4147-A177-3AD203B41FA5}">
                      <a16:colId xmlns:a16="http://schemas.microsoft.com/office/drawing/2014/main" val="905999362"/>
                    </a:ext>
                  </a:extLst>
                </a:gridCol>
              </a:tblGrid>
              <a:tr h="3447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구분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113164"/>
                  </a:ext>
                </a:extLst>
              </a:tr>
              <a:tr h="48164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가입연령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40 ~ 75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(39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세 이하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: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건강고지 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청춘어람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 內 갱신플랜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271976"/>
                  </a:ext>
                </a:extLst>
              </a:tr>
              <a:tr h="344707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보험기간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10 /20 / 30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년만기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갱신형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794920"/>
                  </a:ext>
                </a:extLst>
              </a:tr>
              <a:tr h="481645">
                <a:tc rowSpan="2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유형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해지환급급 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미지급형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일반고지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211902"/>
                  </a:ext>
                </a:extLst>
              </a:tr>
              <a:tr h="4816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건강고지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( 6/ 7 / 8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년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916120"/>
                  </a:ext>
                </a:extLst>
              </a:tr>
              <a:tr h="67997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납입면제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(12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종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상해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·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질병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80%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후유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,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암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·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뇌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·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심 진단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,</a:t>
                      </a: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말기 간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·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폐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·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신 진단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,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뇌혈관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·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허혈심장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 수술 등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10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종 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+ 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만성당뇨합병증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, 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양성뇌종양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2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3498"/>
                  </a:ext>
                </a:extLst>
              </a:tr>
            </a:tbl>
          </a:graphicData>
        </a:graphic>
      </p:graphicFrame>
      <p:grpSp>
        <p:nvGrpSpPr>
          <p:cNvPr id="9" name="그룹 8">
            <a:extLst>
              <a:ext uri="{FF2B5EF4-FFF2-40B4-BE49-F238E27FC236}">
                <a16:creationId xmlns:a16="http://schemas.microsoft.com/office/drawing/2014/main" id="{4BE14453-D8C2-54B8-13D3-79DE1DE976DC}"/>
              </a:ext>
            </a:extLst>
          </p:cNvPr>
          <p:cNvGrpSpPr/>
          <p:nvPr/>
        </p:nvGrpSpPr>
        <p:grpSpPr>
          <a:xfrm>
            <a:off x="14279673" y="2415854"/>
            <a:ext cx="1409928" cy="321321"/>
            <a:chOff x="13543343" y="2360504"/>
            <a:chExt cx="2989468" cy="321321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41D3D09-08CE-FF29-D782-CF6E47814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946BE4A7-540D-ADC0-658B-75EF3319CF8E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3172328-A83E-404C-A2E8-CFEACC37E7C3}"/>
                </a:ext>
              </a:extLst>
            </p:cNvPr>
            <p:cNvSpPr txBox="1"/>
            <p:nvPr/>
          </p:nvSpPr>
          <p:spPr>
            <a:xfrm>
              <a:off x="13630142" y="2374048"/>
              <a:ext cx="28600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상품 구조</a:t>
              </a:r>
              <a:endParaRPr lang="ko-KR" altLang="en-US" sz="1400" b="1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endParaRPr>
            </a:p>
          </p:txBody>
        </p:sp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55E577AE-1A7A-A0E7-B172-C08E8FACBC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705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CB3D0-9097-F9D1-DE53-4A686168E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33D3ECF-3F20-1D18-4C6A-5E614B553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F58CE5FC-FCBB-90CC-3149-4B8088910894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2BA186C5-35AB-F09A-4C8A-1420CDEDBCD1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AB9CEB51-3369-3C74-6AAF-D40F92F153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3B4172-5805-055E-4F9B-E45F4C8D510D}"/>
              </a:ext>
            </a:extLst>
          </p:cNvPr>
          <p:cNvSpPr txBox="1"/>
          <p:nvPr/>
        </p:nvSpPr>
        <p:spPr>
          <a:xfrm>
            <a:off x="10135507" y="927097"/>
            <a:ext cx="9640205" cy="139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건강고지 갱신형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“ </a:t>
            </a:r>
            <a:r>
              <a:rPr lang="ko-KR" altLang="en-US" sz="4000" spc="-96" dirty="0" err="1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건강할때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준비하는 </a:t>
            </a:r>
            <a:r>
              <a:rPr lang="ko-KR" altLang="en-US" sz="4000" spc="-96" dirty="0" err="1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행복케어</a:t>
            </a:r>
            <a:r>
              <a:rPr lang="ko-KR" altLang="en-US" sz="4000" spc="-96" dirty="0">
                <a:solidFill>
                  <a:srgbClr val="016543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en-US" altLang="ko-KR" sz="4000" spc="-96" dirty="0">
                <a:solidFill>
                  <a:srgbClr val="92D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B6FD2-C63E-0E2C-BBF4-0A61B7890413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Ⅳ. 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신상품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준비하는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행복케어종합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2ED02F25-C310-CF8D-706E-1726A179CD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814693"/>
              </p:ext>
            </p:extLst>
          </p:nvPr>
        </p:nvGraphicFramePr>
        <p:xfrm>
          <a:off x="12416692" y="2889335"/>
          <a:ext cx="5135890" cy="2932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236">
                  <a:extLst>
                    <a:ext uri="{9D8B030D-6E8A-4147-A177-3AD203B41FA5}">
                      <a16:colId xmlns:a16="http://schemas.microsoft.com/office/drawing/2014/main" val="3917646218"/>
                    </a:ext>
                  </a:extLst>
                </a:gridCol>
                <a:gridCol w="4099654">
                  <a:extLst>
                    <a:ext uri="{9D8B030D-6E8A-4147-A177-3AD203B41FA5}">
                      <a16:colId xmlns:a16="http://schemas.microsoft.com/office/drawing/2014/main" val="1387298324"/>
                    </a:ext>
                  </a:extLst>
                </a:gridCol>
              </a:tblGrid>
              <a:tr h="3937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구분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113164"/>
                  </a:ext>
                </a:extLst>
              </a:tr>
              <a:tr h="987942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만성질환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271976"/>
                  </a:ext>
                </a:extLst>
              </a:tr>
              <a:tr h="775361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생활질환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794920"/>
                  </a:ext>
                </a:extLst>
              </a:tr>
              <a:tr h="775361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중증질환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211902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3AE298A9-2D24-3E1E-3A0B-D4448EA48D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75401"/>
              </p:ext>
            </p:extLst>
          </p:nvPr>
        </p:nvGraphicFramePr>
        <p:xfrm>
          <a:off x="13551352" y="4519481"/>
          <a:ext cx="3919897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02">
                  <a:extLst>
                    <a:ext uri="{9D8B030D-6E8A-4147-A177-3AD203B41FA5}">
                      <a16:colId xmlns:a16="http://schemas.microsoft.com/office/drawing/2014/main" val="6431674"/>
                    </a:ext>
                  </a:extLst>
                </a:gridCol>
                <a:gridCol w="1405763">
                  <a:extLst>
                    <a:ext uri="{9D8B030D-6E8A-4147-A177-3AD203B41FA5}">
                      <a16:colId xmlns:a16="http://schemas.microsoft.com/office/drawing/2014/main" val="3346903805"/>
                    </a:ext>
                  </a:extLst>
                </a:gridCol>
                <a:gridCol w="1306632">
                  <a:extLst>
                    <a:ext uri="{9D8B030D-6E8A-4147-A177-3AD203B41FA5}">
                      <a16:colId xmlns:a16="http://schemas.microsoft.com/office/drawing/2014/main" val="29141414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만성질환 고고당</a:t>
                      </a:r>
                      <a:endParaRPr lang="en-US" altLang="ko-KR" sz="1000" b="1" kern="1200" spc="-50" dirty="0">
                        <a:solidFill>
                          <a:srgbClr val="FFFF00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치료비 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경도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)</a:t>
                      </a:r>
                      <a:endParaRPr lang="ko-KR" altLang="en-US" sz="800" b="0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요양등급별</a:t>
                      </a:r>
                      <a:endParaRPr lang="en-US" altLang="ko-KR" sz="1000" b="1" kern="1200" spc="-50" dirty="0">
                        <a:solidFill>
                          <a:srgbClr val="FFFF00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간병인사용일당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요양병원</a:t>
                      </a:r>
                      <a:endParaRPr lang="en-US" altLang="ko-KR" sz="1000" b="1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입원일당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EE7BED91-A5D9-90E3-DDB7-C04658A5E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877956"/>
              </p:ext>
            </p:extLst>
          </p:nvPr>
        </p:nvGraphicFramePr>
        <p:xfrm>
          <a:off x="13551352" y="5273378"/>
          <a:ext cx="391989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01">
                  <a:extLst>
                    <a:ext uri="{9D8B030D-6E8A-4147-A177-3AD203B41FA5}">
                      <a16:colId xmlns:a16="http://schemas.microsoft.com/office/drawing/2014/main" val="6431674"/>
                    </a:ext>
                  </a:extLst>
                </a:gridCol>
                <a:gridCol w="1405763">
                  <a:extLst>
                    <a:ext uri="{9D8B030D-6E8A-4147-A177-3AD203B41FA5}">
                      <a16:colId xmlns:a16="http://schemas.microsoft.com/office/drawing/2014/main" val="3346903805"/>
                    </a:ext>
                  </a:extLst>
                </a:gridCol>
                <a:gridCol w="1306632">
                  <a:extLst>
                    <a:ext uri="{9D8B030D-6E8A-4147-A177-3AD203B41FA5}">
                      <a16:colId xmlns:a16="http://schemas.microsoft.com/office/drawing/2014/main" val="29141414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000" b="1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암주요치료비</a:t>
                      </a:r>
                      <a:endParaRPr lang="en-US" altLang="ko-KR" sz="1000" b="1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보장강화 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/ </a:t>
                      </a:r>
                      <a:r>
                        <a:rPr lang="ko-KR" altLang="en-US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슬림형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)</a:t>
                      </a:r>
                      <a:endParaRPr lang="ko-KR" altLang="en-US" sz="800" b="0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000" b="1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비급여 </a:t>
                      </a:r>
                      <a:endParaRPr lang="en-US" altLang="ko-KR" sz="1000" b="1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1000" b="1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암주요치료비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000" b="1" kern="1200" spc="-50" dirty="0" err="1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항암중입자</a:t>
                      </a:r>
                      <a:endParaRPr lang="en-US" altLang="ko-KR" sz="1000" b="1" kern="1200" spc="-50" dirty="0">
                        <a:solidFill>
                          <a:srgbClr val="FFFF00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방사선치료 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spc="-50" dirty="0" err="1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치료당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)</a:t>
                      </a:r>
                      <a:endParaRPr lang="ko-KR" altLang="en-US" sz="800" b="0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82EF88B7-284C-AEE3-8E08-DE21F2CAF3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44982"/>
              </p:ext>
            </p:extLst>
          </p:nvPr>
        </p:nvGraphicFramePr>
        <p:xfrm>
          <a:off x="13551352" y="3572607"/>
          <a:ext cx="3919897" cy="623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02">
                  <a:extLst>
                    <a:ext uri="{9D8B030D-6E8A-4147-A177-3AD203B41FA5}">
                      <a16:colId xmlns:a16="http://schemas.microsoft.com/office/drawing/2014/main" val="6431674"/>
                    </a:ext>
                  </a:extLst>
                </a:gridCol>
                <a:gridCol w="1405763">
                  <a:extLst>
                    <a:ext uri="{9D8B030D-6E8A-4147-A177-3AD203B41FA5}">
                      <a16:colId xmlns:a16="http://schemas.microsoft.com/office/drawing/2014/main" val="3346903805"/>
                    </a:ext>
                  </a:extLst>
                </a:gridCol>
                <a:gridCol w="1306632">
                  <a:extLst>
                    <a:ext uri="{9D8B030D-6E8A-4147-A177-3AD203B41FA5}">
                      <a16:colId xmlns:a16="http://schemas.microsoft.com/office/drawing/2014/main" val="2914141410"/>
                    </a:ext>
                  </a:extLst>
                </a:gridCol>
              </a:tblGrid>
              <a:tr h="1800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고혈압 진단 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원발성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)</a:t>
                      </a:r>
                      <a:endParaRPr lang="ko-KR" altLang="en-US" sz="900" b="0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-50" dirty="0" err="1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고지혈증</a:t>
                      </a:r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 진단</a:t>
                      </a:r>
                      <a:endParaRPr lang="en-US" altLang="ko-KR" sz="1000" b="1" kern="1200" spc="-50" dirty="0">
                        <a:solidFill>
                          <a:srgbClr val="FFFF00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-50" dirty="0">
                          <a:solidFill>
                            <a:srgbClr val="FFFF00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당뇨병 진단 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(6.5% </a:t>
                      </a:r>
                      <a:r>
                        <a:rPr lang="ko-KR" altLang="en-US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이상</a:t>
                      </a:r>
                      <a:r>
                        <a:rPr lang="en-US" altLang="ko-KR" sz="800" b="0" kern="1200" spc="-50" dirty="0">
                          <a:solidFill>
                            <a:schemeClr val="bg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)</a:t>
                      </a:r>
                      <a:endParaRPr lang="ko-KR" altLang="en-US" sz="800" b="0" kern="1200" spc="-50" dirty="0">
                        <a:solidFill>
                          <a:schemeClr val="bg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76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연속혈압측정기</a:t>
                      </a:r>
                      <a:endParaRPr lang="en-US" altLang="ko-KR" sz="900" b="0" kern="1200" spc="-5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spc="-50" dirty="0" err="1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카트비피</a:t>
                      </a:r>
                      <a:r>
                        <a:rPr lang="ko-KR" altLang="en-US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 반지형혈압계</a:t>
                      </a:r>
                      <a:endParaRPr lang="en-US" altLang="ko-KR" sz="900" b="0" kern="1200" spc="-5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체성분분석기</a:t>
                      </a:r>
                      <a:endParaRPr lang="en-US" altLang="ko-KR" sz="900" b="0" kern="1200" spc="-5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가정용 </a:t>
                      </a:r>
                      <a:r>
                        <a:rPr lang="ko-KR" altLang="en-US" sz="900" b="0" kern="1200" spc="-50" dirty="0" err="1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인바디</a:t>
                      </a:r>
                      <a:endParaRPr lang="en-US" altLang="ko-KR" sz="900" b="0" kern="1200" spc="-5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연속혈당측정기</a:t>
                      </a:r>
                      <a:endParaRPr lang="en-US" altLang="ko-KR" sz="900" b="0" kern="1200" spc="-5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CGM</a:t>
                      </a:r>
                      <a:r>
                        <a:rPr lang="ko-KR" altLang="en-US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 </a:t>
                      </a:r>
                      <a:r>
                        <a:rPr lang="en-US" altLang="ko-KR" sz="900" b="0" kern="1200" spc="-50" dirty="0">
                          <a:solidFill>
                            <a:schemeClr val="tx1"/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G7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032967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A6FA345E-7A1C-BE6A-24BD-15BC49B97547}"/>
              </a:ext>
            </a:extLst>
          </p:cNvPr>
          <p:cNvSpPr txBox="1"/>
          <p:nvPr/>
        </p:nvSpPr>
        <p:spPr>
          <a:xfrm>
            <a:off x="13470019" y="3322998"/>
            <a:ext cx="3900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ko-KR" altLang="en-US" sz="1100" b="1" spc="-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고</a:t>
            </a:r>
            <a:r>
              <a:rPr lang="en-US" altLang="ko-KR" sz="1100" b="1" spc="-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·</a:t>
            </a:r>
            <a:r>
              <a:rPr lang="ko-KR" altLang="en-US" sz="1100" b="1" spc="-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고</a:t>
            </a:r>
            <a:r>
              <a:rPr lang="en-US" altLang="ko-KR" sz="1100" b="1" spc="-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·</a:t>
            </a:r>
            <a:r>
              <a:rPr lang="ko-KR" altLang="en-US" sz="1100" b="1" spc="-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당 현물보장 통한 실질보장 제고 </a:t>
            </a:r>
          </a:p>
        </p:txBody>
      </p:sp>
      <p:sp>
        <p:nvSpPr>
          <p:cNvPr id="20" name="순서도: 데이터 19">
            <a:extLst>
              <a:ext uri="{FF2B5EF4-FFF2-40B4-BE49-F238E27FC236}">
                <a16:creationId xmlns:a16="http://schemas.microsoft.com/office/drawing/2014/main" id="{CB1D1765-7D4F-1D0F-45A8-B9B7E1059CDF}"/>
              </a:ext>
            </a:extLst>
          </p:cNvPr>
          <p:cNvSpPr/>
          <p:nvPr/>
        </p:nvSpPr>
        <p:spPr>
          <a:xfrm>
            <a:off x="16043053" y="3390196"/>
            <a:ext cx="810454" cy="120044"/>
          </a:xfrm>
          <a:prstGeom prst="flowChartInputOutput">
            <a:avLst/>
          </a:prstGeom>
          <a:solidFill>
            <a:srgbClr val="00B05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217">
              <a:spcBef>
                <a:spcPts val="200"/>
              </a:spcBef>
            </a:pPr>
            <a:r>
              <a:rPr lang="ko-KR" altLang="en-US" sz="800" b="1" kern="0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white"/>
                </a:solidFill>
                <a:latin typeface="+mj-ea"/>
                <a:ea typeface="+mj-ea"/>
                <a:cs typeface="Arial" charset="0"/>
              </a:rPr>
              <a:t>업계최초</a:t>
            </a:r>
          </a:p>
        </p:txBody>
      </p:sp>
      <p:sp>
        <p:nvSpPr>
          <p:cNvPr id="21" name="순서도: 데이터 20">
            <a:extLst>
              <a:ext uri="{FF2B5EF4-FFF2-40B4-BE49-F238E27FC236}">
                <a16:creationId xmlns:a16="http://schemas.microsoft.com/office/drawing/2014/main" id="{0925A0A3-177F-9548-B3D8-B9C7A88FDE18}"/>
              </a:ext>
            </a:extLst>
          </p:cNvPr>
          <p:cNvSpPr/>
          <p:nvPr/>
        </p:nvSpPr>
        <p:spPr>
          <a:xfrm>
            <a:off x="14758618" y="4401651"/>
            <a:ext cx="810454" cy="120044"/>
          </a:xfrm>
          <a:prstGeom prst="flowChartInputOutput">
            <a:avLst/>
          </a:prstGeom>
          <a:solidFill>
            <a:srgbClr val="00B05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217">
              <a:spcBef>
                <a:spcPts val="200"/>
              </a:spcBef>
            </a:pPr>
            <a:r>
              <a:rPr lang="ko-KR" altLang="en-US" sz="800" b="1" kern="0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white"/>
                </a:solidFill>
                <a:latin typeface="+mj-ea"/>
                <a:ea typeface="+mj-ea"/>
                <a:cs typeface="Arial" charset="0"/>
              </a:rPr>
              <a:t>업계최초</a:t>
            </a:r>
          </a:p>
        </p:txBody>
      </p:sp>
      <p:sp>
        <p:nvSpPr>
          <p:cNvPr id="22" name="순서도: 데이터 21">
            <a:extLst>
              <a:ext uri="{FF2B5EF4-FFF2-40B4-BE49-F238E27FC236}">
                <a16:creationId xmlns:a16="http://schemas.microsoft.com/office/drawing/2014/main" id="{947A651D-785F-9650-A823-CC0E99851B77}"/>
              </a:ext>
            </a:extLst>
          </p:cNvPr>
          <p:cNvSpPr/>
          <p:nvPr/>
        </p:nvSpPr>
        <p:spPr>
          <a:xfrm>
            <a:off x="13551352" y="4402551"/>
            <a:ext cx="810454" cy="120044"/>
          </a:xfrm>
          <a:prstGeom prst="flowChartInputOutput">
            <a:avLst/>
          </a:prstGeom>
          <a:solidFill>
            <a:srgbClr val="00B05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217">
              <a:spcBef>
                <a:spcPts val="200"/>
              </a:spcBef>
            </a:pPr>
            <a:r>
              <a:rPr lang="ko-KR" altLang="en-US" sz="800" b="1" kern="0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white"/>
                </a:solidFill>
                <a:latin typeface="+mj-ea"/>
                <a:ea typeface="+mj-ea"/>
                <a:cs typeface="Arial" charset="0"/>
              </a:rPr>
              <a:t>업계최초</a:t>
            </a:r>
          </a:p>
        </p:txBody>
      </p:sp>
      <p:sp>
        <p:nvSpPr>
          <p:cNvPr id="23" name="순서도: 데이터 22">
            <a:extLst>
              <a:ext uri="{FF2B5EF4-FFF2-40B4-BE49-F238E27FC236}">
                <a16:creationId xmlns:a16="http://schemas.microsoft.com/office/drawing/2014/main" id="{8264CE1B-BDFE-835C-3520-2FFE0423E5C4}"/>
              </a:ext>
            </a:extLst>
          </p:cNvPr>
          <p:cNvSpPr/>
          <p:nvPr/>
        </p:nvSpPr>
        <p:spPr>
          <a:xfrm>
            <a:off x="16172632" y="5154512"/>
            <a:ext cx="810454" cy="120044"/>
          </a:xfrm>
          <a:prstGeom prst="flowChartInputOutput">
            <a:avLst/>
          </a:prstGeom>
          <a:solidFill>
            <a:srgbClr val="00B05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217">
              <a:spcBef>
                <a:spcPts val="200"/>
              </a:spcBef>
            </a:pPr>
            <a:r>
              <a:rPr lang="ko-KR" altLang="en-US" sz="800" b="1" kern="0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white"/>
                </a:solidFill>
                <a:latin typeface="+mj-ea"/>
                <a:ea typeface="+mj-ea"/>
                <a:cs typeface="Arial" charset="0"/>
              </a:rPr>
              <a:t>업계최초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BEAE029-D0D1-5EF1-E1FC-B690B661CD2B}"/>
              </a:ext>
            </a:extLst>
          </p:cNvPr>
          <p:cNvGrpSpPr/>
          <p:nvPr/>
        </p:nvGrpSpPr>
        <p:grpSpPr>
          <a:xfrm>
            <a:off x="14279673" y="2415854"/>
            <a:ext cx="1409928" cy="321321"/>
            <a:chOff x="13543343" y="2360504"/>
            <a:chExt cx="2989468" cy="321321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F66E1568-B095-554D-8CE7-531B72037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C501BC30-AD8B-1556-DF07-CBA34DE5FCA3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CF3A795-921D-8DCF-2F5C-5A2A9947B7BB}"/>
                </a:ext>
              </a:extLst>
            </p:cNvPr>
            <p:cNvSpPr txBox="1"/>
            <p:nvPr/>
          </p:nvSpPr>
          <p:spPr>
            <a:xfrm>
              <a:off x="13630142" y="2374048"/>
              <a:ext cx="28600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주요 담보</a:t>
              </a:r>
              <a:endParaRPr lang="ko-KR" altLang="en-US" sz="1400" b="1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endParaRPr>
            </a:p>
          </p:txBody>
        </p:sp>
      </p:grpSp>
      <p:pic>
        <p:nvPicPr>
          <p:cNvPr id="34" name="그림 33">
            <a:extLst>
              <a:ext uri="{FF2B5EF4-FFF2-40B4-BE49-F238E27FC236}">
                <a16:creationId xmlns:a16="http://schemas.microsoft.com/office/drawing/2014/main" id="{ACDA731D-4A74-6298-9048-3DC2A97073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128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F8344-04ED-AB36-8D3A-435A8B545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FB73CDE-FB1A-9F49-62B1-CFD4CE2A3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15D6C72-B9EE-3E15-FC31-898AE95DEDC7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2CF1891C-F1BF-64ED-D69D-C09229B41D14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F3335956-8DC6-6EEF-B27C-ADD7D2E316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5F04CF-A683-3EE2-515F-0371B4B85CFB}"/>
              </a:ext>
            </a:extLst>
          </p:cNvPr>
          <p:cNvSpPr txBox="1"/>
          <p:nvPr/>
        </p:nvSpPr>
        <p:spPr>
          <a:xfrm>
            <a:off x="10135507" y="927097"/>
            <a:ext cx="9640205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고고당 만성질환 </a:t>
            </a:r>
            <a:r>
              <a:rPr lang="ko-KR" altLang="en-US" sz="3200" spc="-96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진단시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현물지원 </a:t>
            </a:r>
            <a:endParaRPr lang="en-US" altLang="ko-KR" sz="32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9E010D-93B2-7765-DD6C-40567D424155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Ⅳ. 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신상품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준비하는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행복케어종합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C3ABE97-0275-E6A1-BE9B-B9E125D623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9488" y="1892295"/>
            <a:ext cx="5318771" cy="403860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1CEC5F36-B7E9-E9F5-BA90-158AC9C9C8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5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CF297-0122-F714-1766-35F957190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0A6AE07E-628F-86DA-392F-0432530E0F8D}"/>
              </a:ext>
            </a:extLst>
          </p:cNvPr>
          <p:cNvSpPr/>
          <p:nvPr/>
        </p:nvSpPr>
        <p:spPr>
          <a:xfrm>
            <a:off x="10237107" y="436086"/>
            <a:ext cx="9686735" cy="5932596"/>
          </a:xfrm>
          <a:prstGeom prst="rect">
            <a:avLst/>
          </a:prstGeom>
          <a:gradFill flip="none" rotWithShape="1">
            <a:gsLst>
              <a:gs pos="0">
                <a:srgbClr val="002A1C"/>
              </a:gs>
              <a:gs pos="33000">
                <a:srgbClr val="019139"/>
              </a:gs>
              <a:gs pos="100000">
                <a:srgbClr val="016543"/>
              </a:gs>
            </a:gsLst>
            <a:lin ang="135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75704A0-D826-BEAC-7D4F-312EC2A93128}"/>
              </a:ext>
            </a:extLst>
          </p:cNvPr>
          <p:cNvSpPr/>
          <p:nvPr/>
        </p:nvSpPr>
        <p:spPr>
          <a:xfrm>
            <a:off x="10630000" y="2128117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>
              <a:ln w="57150">
                <a:solidFill>
                  <a:schemeClr val="tx1"/>
                </a:solidFill>
              </a:ln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EA0F7EC-26F3-74D7-0BA1-78B1A0F7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0654596" y="6447381"/>
            <a:ext cx="9124340" cy="32182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70761225-835C-9E3A-09E1-722F1B6C55B6}"/>
              </a:ext>
            </a:extLst>
          </p:cNvPr>
          <p:cNvSpPr/>
          <p:nvPr/>
        </p:nvSpPr>
        <p:spPr>
          <a:xfrm>
            <a:off x="19227658" y="6431172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1234E551-C45B-421C-02BC-11939E717FA5}"/>
              </a:ext>
            </a:extLst>
          </p:cNvPr>
          <p:cNvCxnSpPr>
            <a:cxnSpLocks/>
          </p:cNvCxnSpPr>
          <p:nvPr/>
        </p:nvCxnSpPr>
        <p:spPr>
          <a:xfrm>
            <a:off x="102371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04F5FCCC-DD43-A500-F61F-2160462DCB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292" y="77203"/>
            <a:ext cx="1050653" cy="2974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0CBEB77-E382-61F8-3AAD-0C9A0B05DA1F}"/>
              </a:ext>
            </a:extLst>
          </p:cNvPr>
          <p:cNvSpPr txBox="1"/>
          <p:nvPr/>
        </p:nvSpPr>
        <p:spPr>
          <a:xfrm>
            <a:off x="10877636" y="3271468"/>
            <a:ext cx="8402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spc="-14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D-MAP</a:t>
            </a:r>
            <a:r>
              <a:rPr lang="ko-KR" altLang="en-US" sz="4800" spc="-14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en-US" altLang="ko-KR" sz="4800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『</a:t>
            </a:r>
            <a:r>
              <a:rPr lang="en-US" altLang="ko-KR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ko-KR" altLang="en-US" sz="4800" dirty="0">
                <a:solidFill>
                  <a:srgbClr val="00CC0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네</a:t>
            </a:r>
            <a:r>
              <a:rPr lang="ko-KR" altLang="en-US" sz="3600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가지 치료</a:t>
            </a:r>
            <a:r>
              <a:rPr lang="ko-KR" altLang="en-US" sz="4800" dirty="0">
                <a:solidFill>
                  <a:srgbClr val="00CC0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비 </a:t>
            </a:r>
            <a:r>
              <a:rPr lang="en-US" altLang="ko-KR" sz="4800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AC489F-16A6-BE95-28F5-3C34B3DAC2D3}"/>
              </a:ext>
            </a:extLst>
          </p:cNvPr>
          <p:cNvSpPr txBox="1"/>
          <p:nvPr/>
        </p:nvSpPr>
        <p:spPr>
          <a:xfrm>
            <a:off x="10877636" y="2541111"/>
            <a:ext cx="8402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10</a:t>
            </a:r>
            <a:r>
              <a:rPr lang="ko-KR" altLang="en-US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월 가동 스타트</a:t>
            </a:r>
            <a:endParaRPr lang="en-US" altLang="ko-KR" sz="4000" spc="-14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6" name="자유형 13">
            <a:extLst>
              <a:ext uri="{FF2B5EF4-FFF2-40B4-BE49-F238E27FC236}">
                <a16:creationId xmlns:a16="http://schemas.microsoft.com/office/drawing/2014/main" id="{E2B862B5-F316-992E-128F-DAC6F6C25E5F}"/>
              </a:ext>
            </a:extLst>
          </p:cNvPr>
          <p:cNvSpPr/>
          <p:nvPr/>
        </p:nvSpPr>
        <p:spPr>
          <a:xfrm>
            <a:off x="18208868" y="431900"/>
            <a:ext cx="1407270" cy="625506"/>
          </a:xfrm>
          <a:custGeom>
            <a:avLst/>
            <a:gdLst>
              <a:gd name="connsiteX0" fmla="*/ 0 w 1584176"/>
              <a:gd name="connsiteY0" fmla="*/ 0 h 353297"/>
              <a:gd name="connsiteX1" fmla="*/ 1584176 w 1584176"/>
              <a:gd name="connsiteY1" fmla="*/ 0 h 353297"/>
              <a:gd name="connsiteX2" fmla="*/ 1584176 w 1584176"/>
              <a:gd name="connsiteY2" fmla="*/ 275203 h 353297"/>
              <a:gd name="connsiteX3" fmla="*/ 1506082 w 1584176"/>
              <a:gd name="connsiteY3" fmla="*/ 353297 h 353297"/>
              <a:gd name="connsiteX4" fmla="*/ 78094 w 1584176"/>
              <a:gd name="connsiteY4" fmla="*/ 353297 h 353297"/>
              <a:gd name="connsiteX5" fmla="*/ 0 w 1584176"/>
              <a:gd name="connsiteY5" fmla="*/ 275203 h 3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176" h="353297">
                <a:moveTo>
                  <a:pt x="0" y="0"/>
                </a:moveTo>
                <a:lnTo>
                  <a:pt x="1584176" y="0"/>
                </a:lnTo>
                <a:lnTo>
                  <a:pt x="1584176" y="275203"/>
                </a:lnTo>
                <a:cubicBezTo>
                  <a:pt x="1584176" y="318333"/>
                  <a:pt x="1549212" y="353297"/>
                  <a:pt x="1506082" y="353297"/>
                </a:cubicBezTo>
                <a:lnTo>
                  <a:pt x="78094" y="353297"/>
                </a:lnTo>
                <a:cubicBezTo>
                  <a:pt x="34964" y="353297"/>
                  <a:pt x="0" y="318333"/>
                  <a:pt x="0" y="2752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b="1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76A38F-0134-4F35-123F-10292E568FBE}"/>
              </a:ext>
            </a:extLst>
          </p:cNvPr>
          <p:cNvSpPr txBox="1"/>
          <p:nvPr/>
        </p:nvSpPr>
        <p:spPr>
          <a:xfrm>
            <a:off x="18194359" y="464770"/>
            <a:ext cx="14639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종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자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간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(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세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무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/</a:t>
            </a:r>
            <a:r>
              <a:rPr lang="ko-KR" altLang="en-US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연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)</a:t>
            </a:r>
            <a:endParaRPr lang="en-US" altLang="ko-KR" sz="1100" b="1" dirty="0">
              <a:solidFill>
                <a:srgbClr val="016543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  <a:p>
            <a:pPr algn="ctr"/>
            <a:endParaRPr lang="en-US" altLang="ko-KR" sz="900" b="1" dirty="0">
              <a:solidFill>
                <a:srgbClr val="38856B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상품별 가입금액상이</a:t>
            </a:r>
            <a:endParaRPr lang="en-US" altLang="ko-KR" sz="11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C332C556-0581-AC65-E5E1-8B258C0D1D6B}"/>
              </a:ext>
            </a:extLst>
          </p:cNvPr>
          <p:cNvCxnSpPr>
            <a:cxnSpLocks/>
          </p:cNvCxnSpPr>
          <p:nvPr/>
        </p:nvCxnSpPr>
        <p:spPr>
          <a:xfrm>
            <a:off x="18372462" y="748254"/>
            <a:ext cx="1069974" cy="0"/>
          </a:xfrm>
          <a:prstGeom prst="line">
            <a:avLst/>
          </a:prstGeom>
          <a:ln w="19050">
            <a:solidFill>
              <a:srgbClr val="017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9DAF95A-946B-4011-1B7B-77F6169880FD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E37918F-C309-18B1-84C7-30C436A03A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4" y="85054"/>
            <a:ext cx="9815411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860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F06BB-4018-8881-9FC4-0485FA1D7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FFBC21A-78B1-797E-FF86-69DCB0AF4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21F87C4-465D-398B-C6FE-B4F2819AD0A5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AAC5309-C45F-B3AD-8B7F-17010CB83CB0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ACBDE863-BCB9-9E21-8CE7-6F44277928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5109B0-F144-38DD-95FB-513390876F11}"/>
              </a:ext>
            </a:extLst>
          </p:cNvPr>
          <p:cNvSpPr txBox="1"/>
          <p:nvPr/>
        </p:nvSpPr>
        <p:spPr>
          <a:xfrm>
            <a:off x="10135507" y="927097"/>
            <a:ext cx="9640205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만성질환</a:t>
            </a:r>
            <a:r>
              <a:rPr lang="ko-KR" altLang="en-US" sz="32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ko-KR" altLang="en-US" sz="3200" spc="-96" dirty="0"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현물지원 프로세스</a:t>
            </a:r>
            <a:endParaRPr lang="en-US" altLang="ko-KR" sz="3200" spc="-96" dirty="0"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D5B46-A207-F206-1076-517BE1913645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Ⅳ. 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신상품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준비하는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행복케어종합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F2A9177-84AD-3FFE-BBA9-B0588B22F4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8778" y="2232265"/>
            <a:ext cx="5865254" cy="338552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A46DDDE0-EAC0-B96F-C8B7-2D5B5E88467F}"/>
              </a:ext>
            </a:extLst>
          </p:cNvPr>
          <p:cNvSpPr/>
          <p:nvPr/>
        </p:nvSpPr>
        <p:spPr>
          <a:xfrm>
            <a:off x="11928929" y="2090057"/>
            <a:ext cx="6110514" cy="3657600"/>
          </a:xfrm>
          <a:prstGeom prst="rect">
            <a:avLst/>
          </a:prstGeom>
          <a:noFill/>
          <a:ln w="28575">
            <a:solidFill>
              <a:srgbClr val="0068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5D4261-88DE-B67C-C1C1-1336C3F1AA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793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10237107" y="436086"/>
            <a:ext cx="9686735" cy="5932596"/>
          </a:xfrm>
          <a:prstGeom prst="rect">
            <a:avLst/>
          </a:prstGeom>
          <a:gradFill flip="none" rotWithShape="1">
            <a:gsLst>
              <a:gs pos="0">
                <a:srgbClr val="002A1C"/>
              </a:gs>
              <a:gs pos="33000">
                <a:srgbClr val="019139"/>
              </a:gs>
              <a:gs pos="100000">
                <a:srgbClr val="016543"/>
              </a:gs>
            </a:gsLst>
            <a:lin ang="135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630000" y="2128117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>
              <a:ln w="57150">
                <a:solidFill>
                  <a:schemeClr val="tx1"/>
                </a:solidFill>
              </a:ln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62E9296-AA1B-BE68-F1D9-10033CDE5EAC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0654596" y="6447381"/>
            <a:ext cx="9124340" cy="32182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7A38943F-D36B-8674-19EF-3B1B1D38B7DD}"/>
              </a:ext>
            </a:extLst>
          </p:cNvPr>
          <p:cNvSpPr/>
          <p:nvPr/>
        </p:nvSpPr>
        <p:spPr>
          <a:xfrm>
            <a:off x="19227658" y="6431172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102371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292" y="77203"/>
            <a:ext cx="1050653" cy="2974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A604C97-9F2A-4625-A572-BEA869B12943}"/>
              </a:ext>
            </a:extLst>
          </p:cNvPr>
          <p:cNvSpPr txBox="1"/>
          <p:nvPr/>
        </p:nvSpPr>
        <p:spPr>
          <a:xfrm>
            <a:off x="10877636" y="3271468"/>
            <a:ext cx="8402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spc="-146" dirty="0" err="1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참좋은</a:t>
            </a:r>
            <a:r>
              <a:rPr lang="ko-KR" altLang="en-US" sz="4800" spc="-146" dirty="0">
                <a:solidFill>
                  <a:srgbClr val="FF362D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운전자</a:t>
            </a:r>
            <a:endParaRPr lang="en-US" altLang="ko-KR" sz="4800" spc="-146" dirty="0">
              <a:solidFill>
                <a:srgbClr val="FF362D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4BD6C2-8F3B-448F-8C53-F64F439B47C4}"/>
              </a:ext>
            </a:extLst>
          </p:cNvPr>
          <p:cNvSpPr txBox="1"/>
          <p:nvPr/>
        </p:nvSpPr>
        <p:spPr>
          <a:xfrm>
            <a:off x="10877636" y="2541111"/>
            <a:ext cx="8402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4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배타적 사용권 획득</a:t>
            </a:r>
            <a:endParaRPr lang="en-US" altLang="ko-KR" sz="4000" spc="-14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DB6D792-D3E9-6861-C8BC-669AD8F3CFD6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Ⅴ.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참좋은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운전자</a:t>
            </a:r>
          </a:p>
        </p:txBody>
      </p:sp>
      <p:sp>
        <p:nvSpPr>
          <p:cNvPr id="8" name="자유형 13">
            <a:extLst>
              <a:ext uri="{FF2B5EF4-FFF2-40B4-BE49-F238E27FC236}">
                <a16:creationId xmlns:a16="http://schemas.microsoft.com/office/drawing/2014/main" id="{2A37D5E1-BBCB-42C3-F4B1-71C077A5AF58}"/>
              </a:ext>
            </a:extLst>
          </p:cNvPr>
          <p:cNvSpPr/>
          <p:nvPr/>
        </p:nvSpPr>
        <p:spPr>
          <a:xfrm>
            <a:off x="18208868" y="431900"/>
            <a:ext cx="1407270" cy="625506"/>
          </a:xfrm>
          <a:custGeom>
            <a:avLst/>
            <a:gdLst>
              <a:gd name="connsiteX0" fmla="*/ 0 w 1584176"/>
              <a:gd name="connsiteY0" fmla="*/ 0 h 353297"/>
              <a:gd name="connsiteX1" fmla="*/ 1584176 w 1584176"/>
              <a:gd name="connsiteY1" fmla="*/ 0 h 353297"/>
              <a:gd name="connsiteX2" fmla="*/ 1584176 w 1584176"/>
              <a:gd name="connsiteY2" fmla="*/ 275203 h 353297"/>
              <a:gd name="connsiteX3" fmla="*/ 1506082 w 1584176"/>
              <a:gd name="connsiteY3" fmla="*/ 353297 h 353297"/>
              <a:gd name="connsiteX4" fmla="*/ 78094 w 1584176"/>
              <a:gd name="connsiteY4" fmla="*/ 353297 h 353297"/>
              <a:gd name="connsiteX5" fmla="*/ 0 w 1584176"/>
              <a:gd name="connsiteY5" fmla="*/ 275203 h 3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176" h="353297">
                <a:moveTo>
                  <a:pt x="0" y="0"/>
                </a:moveTo>
                <a:lnTo>
                  <a:pt x="1584176" y="0"/>
                </a:lnTo>
                <a:lnTo>
                  <a:pt x="1584176" y="275203"/>
                </a:lnTo>
                <a:cubicBezTo>
                  <a:pt x="1584176" y="318333"/>
                  <a:pt x="1549212" y="353297"/>
                  <a:pt x="1506082" y="353297"/>
                </a:cubicBezTo>
                <a:lnTo>
                  <a:pt x="78094" y="353297"/>
                </a:lnTo>
                <a:cubicBezTo>
                  <a:pt x="34964" y="353297"/>
                  <a:pt x="0" y="318333"/>
                  <a:pt x="0" y="2752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b="1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E4EF1-52B4-ABE6-1485-25130D9E9B1E}"/>
              </a:ext>
            </a:extLst>
          </p:cNvPr>
          <p:cNvSpPr txBox="1"/>
          <p:nvPr/>
        </p:nvSpPr>
        <p:spPr>
          <a:xfrm>
            <a:off x="18194359" y="464770"/>
            <a:ext cx="14639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운전자</a:t>
            </a:r>
            <a:r>
              <a:rPr lang="en-US" altLang="ko-KR" sz="120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(</a:t>
            </a:r>
            <a:r>
              <a:rPr lang="ko-KR" altLang="en-US" sz="1050" b="1" dirty="0" err="1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연만기</a:t>
            </a:r>
            <a:r>
              <a:rPr lang="en-US" altLang="ko-KR" sz="1050" b="1" dirty="0">
                <a:solidFill>
                  <a:srgbClr val="01654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)</a:t>
            </a:r>
            <a:endParaRPr lang="en-US" altLang="ko-KR" sz="1100" b="1" dirty="0">
              <a:solidFill>
                <a:srgbClr val="016543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  <a:p>
            <a:pPr algn="ctr"/>
            <a:endParaRPr lang="en-US" altLang="ko-KR" sz="900" b="1" dirty="0">
              <a:solidFill>
                <a:srgbClr val="38856B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가입연령 </a:t>
            </a:r>
            <a:r>
              <a:rPr lang="en-US" altLang="ko-KR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: 18~80</a:t>
            </a:r>
            <a:r>
              <a:rPr lang="ko-KR" altLang="en-US" sz="10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세</a:t>
            </a:r>
            <a:endParaRPr lang="en-US" altLang="ko-KR" sz="11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F9356E1D-677B-58AB-3F7B-19E60F7A7512}"/>
              </a:ext>
            </a:extLst>
          </p:cNvPr>
          <p:cNvCxnSpPr>
            <a:cxnSpLocks/>
          </p:cNvCxnSpPr>
          <p:nvPr/>
        </p:nvCxnSpPr>
        <p:spPr>
          <a:xfrm>
            <a:off x="18372462" y="748254"/>
            <a:ext cx="1069974" cy="0"/>
          </a:xfrm>
          <a:prstGeom prst="line">
            <a:avLst/>
          </a:prstGeom>
          <a:ln w="19050">
            <a:solidFill>
              <a:srgbClr val="017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:a16="http://schemas.microsoft.com/office/drawing/2014/main" id="{50737E1A-FE7D-DD2B-72F9-D4244923EF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4" y="85054"/>
            <a:ext cx="9815411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018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A1FCA-4E33-1199-4F13-1E874F441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CAB8BF6-A354-3C51-FE92-316FC707E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ECB201D-E5AA-FB10-2197-1EEA6B951FA4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8241EF8-35F0-795B-71B8-CED55D66F72F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7FB68343-1CE1-21B9-C846-0E7B5AD24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37AF245-157B-2131-0D9A-D69D9BF3AE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85638" y="3474859"/>
            <a:ext cx="7186472" cy="217373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959230C-D061-11E7-C919-17FF42E43156}"/>
              </a:ext>
            </a:extLst>
          </p:cNvPr>
          <p:cNvSpPr txBox="1"/>
          <p:nvPr/>
        </p:nvSpPr>
        <p:spPr>
          <a:xfrm>
            <a:off x="10123978" y="927097"/>
            <a:ext cx="9640205" cy="132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운전자 </a:t>
            </a:r>
            <a:r>
              <a:rPr lang="ko-KR" altLang="en-US" sz="3200" b="1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新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보장영역</a:t>
            </a:r>
          </a:p>
          <a:p>
            <a:pPr algn="ctr">
              <a:lnSpc>
                <a:spcPct val="120000"/>
              </a:lnSpc>
            </a:pP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자동차 교환</a:t>
            </a:r>
            <a:r>
              <a:rPr lang="en-US" altLang="ko-KR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·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환불 중재 변호사 선임비용</a:t>
            </a:r>
            <a:endParaRPr lang="en-US" altLang="ko-KR" sz="36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F8F84E2-BF43-EC35-2506-C58A9D2D87BA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Ⅴ.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참좋은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운전자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B90F178-3B4D-2964-EFDE-14FE1EDDAB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26985" y="2659019"/>
            <a:ext cx="2234189" cy="62484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D29A3C5-5290-481E-2EB4-D3D7B0F082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210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EBFF5-E137-8239-8BA7-678346099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558D42-4ACD-6C1C-86FF-157896868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8616271-EA05-8AE8-883A-DE5019BA2F0E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0A3FAD07-5D55-38D0-6CB0-E3F46E3C0EEC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874DD855-7465-AB06-0DB6-622DC2D659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403A446-FBEB-61C8-239A-BB9EF8BEB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5277" y="3428651"/>
            <a:ext cx="6047194" cy="2120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5F4F94-76CB-7C92-B48F-FDC9778119BC}"/>
              </a:ext>
            </a:extLst>
          </p:cNvPr>
          <p:cNvSpPr txBox="1"/>
          <p:nvPr/>
        </p:nvSpPr>
        <p:spPr>
          <a:xfrm>
            <a:off x="10123978" y="927097"/>
            <a:ext cx="9640205" cy="132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운전자 </a:t>
            </a:r>
            <a:r>
              <a:rPr lang="ko-KR" altLang="en-US" sz="3200" b="1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新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보장영역</a:t>
            </a:r>
          </a:p>
          <a:p>
            <a:pPr algn="ctr">
              <a:lnSpc>
                <a:spcPct val="120000"/>
              </a:lnSpc>
            </a:pP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자동차 교환</a:t>
            </a:r>
            <a:r>
              <a:rPr lang="en-US" altLang="ko-KR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·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환불 중재 변호사 선임비용</a:t>
            </a:r>
            <a:endParaRPr lang="en-US" altLang="ko-KR" sz="36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20DA4BD-A990-D226-945F-6D92EB46A0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26985" y="2659019"/>
            <a:ext cx="2234189" cy="624841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17B7250-B5AF-A5DD-B02A-A1FD33125443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Ⅴ.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참좋은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운전자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782E662-CFBA-E871-C68F-6ED7CF6ED1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052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C79EE-EF74-68AA-272C-D66EA6B71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E456BAF-97B5-EC6F-BE59-1135FAFEF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AAE3CBF-A3BC-7FC5-AA99-5580691AA314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FB88418-0ED8-DB66-F1A6-FDB6D3DB3B18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212771EF-7921-B965-7C52-566889B7ED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ACD79B-9764-68DE-E97C-2E5B341D02F5}"/>
              </a:ext>
            </a:extLst>
          </p:cNvPr>
          <p:cNvSpPr txBox="1"/>
          <p:nvPr/>
        </p:nvSpPr>
        <p:spPr>
          <a:xfrm>
            <a:off x="10123978" y="927097"/>
            <a:ext cx="9640205" cy="132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운전자 </a:t>
            </a:r>
            <a:r>
              <a:rPr lang="ko-KR" altLang="en-US" sz="3200" b="1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新</a:t>
            </a: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보장영역</a:t>
            </a:r>
          </a:p>
          <a:p>
            <a:pPr algn="ctr">
              <a:lnSpc>
                <a:spcPct val="120000"/>
              </a:lnSpc>
            </a:pP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자동차 교환</a:t>
            </a:r>
            <a:r>
              <a:rPr lang="en-US" altLang="ko-KR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·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환불 중재 변호사 선임비용</a:t>
            </a:r>
            <a:endParaRPr lang="en-US" altLang="ko-KR" sz="36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CB8627F-25F0-1E48-A58E-C146DD2F1B5F}"/>
              </a:ext>
            </a:extLst>
          </p:cNvPr>
          <p:cNvSpPr/>
          <p:nvPr/>
        </p:nvSpPr>
        <p:spPr>
          <a:xfrm>
            <a:off x="12834019" y="2694260"/>
            <a:ext cx="4289710" cy="419100"/>
          </a:xfrm>
          <a:prstGeom prst="roundRect">
            <a:avLst/>
          </a:prstGeom>
          <a:solidFill>
            <a:srgbClr val="383735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spc="-96" dirty="0">
                <a:solidFill>
                  <a:schemeClr val="bg1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기존 변호사 비용에서 </a:t>
            </a:r>
            <a:r>
              <a:rPr lang="ko-KR" altLang="en-US" sz="1800" spc="-96" dirty="0">
                <a:solidFill>
                  <a:srgbClr val="FFFF0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보상하지 않습니다</a:t>
            </a:r>
            <a:endParaRPr lang="ko-KR" altLang="en-US" sz="1800" dirty="0">
              <a:solidFill>
                <a:srgbClr val="FFFF00"/>
              </a:solidFill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48F44618-9896-B116-1084-178DE20E7F60}"/>
              </a:ext>
            </a:extLst>
          </p:cNvPr>
          <p:cNvGrpSpPr/>
          <p:nvPr/>
        </p:nvGrpSpPr>
        <p:grpSpPr>
          <a:xfrm>
            <a:off x="11887934" y="3346601"/>
            <a:ext cx="6181880" cy="2768331"/>
            <a:chOff x="11887934" y="3375629"/>
            <a:chExt cx="6181880" cy="2768331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D90D0579-4FEB-6415-69CA-1CFB1DA76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87934" y="3388329"/>
              <a:ext cx="6181880" cy="2755631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879FAD9D-2CBB-8417-AB7C-D669A0557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35014" y="3375629"/>
              <a:ext cx="6084000" cy="1147070"/>
            </a:xfrm>
            <a:prstGeom prst="rect">
              <a:avLst/>
            </a:prstGeom>
          </p:spPr>
        </p:pic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6C6F45F-C1ED-E6FA-23C5-79186191567B}"/>
              </a:ext>
            </a:extLst>
          </p:cNvPr>
          <p:cNvSpPr/>
          <p:nvPr/>
        </p:nvSpPr>
        <p:spPr>
          <a:xfrm>
            <a:off x="4203700" y="4975560"/>
            <a:ext cx="228600" cy="11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A4EEFE6-5521-F671-63A9-791D1952FC72}"/>
              </a:ext>
            </a:extLst>
          </p:cNvPr>
          <p:cNvSpPr/>
          <p:nvPr/>
        </p:nvSpPr>
        <p:spPr>
          <a:xfrm>
            <a:off x="11887934" y="5473700"/>
            <a:ext cx="6131080" cy="714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EFD207BE-89F2-F39D-1942-714A820B50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05758" y="5422859"/>
            <a:ext cx="5476644" cy="71775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5FCE18F-66B4-608D-8E71-692DA931CA45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Ⅴ.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참좋은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운전자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049133B-C484-3809-79DE-EA8A4FCC16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859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EB7CA-1886-E768-413F-07E1C0E25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2E15AA1-9A56-4084-D3BF-FE812E679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5462768-B2AF-F57A-E723-83482EB6A395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48B30331-A91C-8A14-B3F3-405860F86371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35896FF2-031B-B680-F072-37A237D0B8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24ABD2E-715C-67B0-D081-5F55B85069A0}"/>
              </a:ext>
            </a:extLst>
          </p:cNvPr>
          <p:cNvSpPr txBox="1"/>
          <p:nvPr/>
        </p:nvSpPr>
        <p:spPr>
          <a:xfrm>
            <a:off x="10123978" y="927097"/>
            <a:ext cx="9640205" cy="132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고객님의 차량 대체 연락</a:t>
            </a:r>
            <a:r>
              <a:rPr lang="en-US" altLang="ko-KR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?</a:t>
            </a:r>
            <a:endParaRPr lang="ko-KR" altLang="en-US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600" spc="-96" dirty="0" err="1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레몬법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변호사 선입비용 제안 화법</a:t>
            </a:r>
            <a:endParaRPr lang="en-US" altLang="ko-KR" sz="36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DE2B8B0-FF69-F7EC-7D18-9174EA8A77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59142" y="2645610"/>
            <a:ext cx="5769876" cy="316078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3BBC0EF-8473-3CC1-0722-0667828915FB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Ⅴ.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참좋은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운전자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4C223F5-E405-395A-E887-F08FB3E1CF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919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B4CA3-7F86-23FE-691E-4E29D8347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2617DD9-39D6-FA56-C872-5F9DE3F01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7F499D7-4284-79F6-95DD-7F26288629F1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072A30C2-890F-F947-86FE-715E5FE3B6E1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721C1939-6B66-F29D-4B47-E3626AF6A2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02377AE-49BC-EBA2-7A4B-2ABE0614436A}"/>
              </a:ext>
            </a:extLst>
          </p:cNvPr>
          <p:cNvSpPr txBox="1"/>
          <p:nvPr/>
        </p:nvSpPr>
        <p:spPr>
          <a:xfrm>
            <a:off x="10123978" y="927097"/>
            <a:ext cx="9640205" cy="132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더욱 저렴해진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심급별 변호사 선임비용 출시</a:t>
            </a:r>
            <a:endParaRPr lang="en-US" altLang="ko-KR" sz="36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62CBE51-0E3E-4BDE-89AF-F6F12374F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72600" y="2602068"/>
            <a:ext cx="5812548" cy="327660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DCB343B2-3D8B-9B2F-AA47-2FFAEB9E2328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Ⅴ.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참좋은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운전자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F48FB217-7A61-9189-0314-56D9A133CC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538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0D7CB-C397-ECAB-E39D-06C1D0FF5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DCF3C9D-E6D5-5EEF-64D9-5F8B3DEC2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F66FCC53-0868-484F-AB1F-BBB5D087A0D8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78085C00-9AD9-4E9F-C96A-B803620AEA22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CF82D673-A2C9-03AE-4C3F-D496D20247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FC93DF6-050C-504A-A908-210FEAC1513E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자동차보험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영업용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DTG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안전운전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(UBI)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특약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0A4923-4A0F-F30F-4E34-A1A914891181}"/>
              </a:ext>
            </a:extLst>
          </p:cNvPr>
          <p:cNvSpPr txBox="1"/>
          <p:nvPr/>
        </p:nvSpPr>
        <p:spPr>
          <a:xfrm>
            <a:off x="10123978" y="927097"/>
            <a:ext cx="9640205" cy="132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2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화물차 기사님께</a:t>
            </a:r>
            <a:endParaRPr lang="en-US" altLang="ko-KR" sz="3200" spc="-96" dirty="0">
              <a:solidFill>
                <a:schemeClr val="tx1">
                  <a:lumMod val="85000"/>
                  <a:lumOff val="15000"/>
                </a:schemeClr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자동차 보험료 </a:t>
            </a:r>
            <a:r>
              <a:rPr lang="en-US" altLang="ko-KR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10% 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할인 특약  제공 </a:t>
            </a:r>
            <a:endParaRPr lang="en-US" altLang="ko-KR" sz="3600" spc="-96" dirty="0">
              <a:solidFill>
                <a:srgbClr val="006835"/>
              </a:solidFill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F346351D-ABFB-5CDB-13D4-60EBABE493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9707" y="2595339"/>
            <a:ext cx="5822185" cy="316078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BE3AE49-188E-360D-5DE1-9FA567C198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11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81607-B260-E1A7-1E74-4435CACA6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687FE43-62CC-89D6-3CBB-9B08EBD3C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9C3C86F-4C82-E5ED-6A6E-C87F6D3BCCF0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59B967-B3F9-427E-B6A7-ABFEF7CD48D3}"/>
              </a:ext>
            </a:extLst>
          </p:cNvPr>
          <p:cNvSpPr txBox="1"/>
          <p:nvPr/>
        </p:nvSpPr>
        <p:spPr>
          <a:xfrm>
            <a:off x="10123978" y="713529"/>
            <a:ext cx="9640205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6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 </a:t>
            </a:r>
            <a:r>
              <a:rPr lang="en-US" altLang="ko-KR" sz="44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10</a:t>
            </a:r>
            <a:r>
              <a:rPr lang="ko-KR" altLang="en-US" sz="36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월 </a:t>
            </a:r>
            <a:r>
              <a:rPr lang="en-US" altLang="ko-KR" sz="40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D-MAP</a:t>
            </a:r>
            <a:r>
              <a:rPr lang="en-US" altLang="ko-KR" sz="3600" spc="-96" dirty="0">
                <a:solidFill>
                  <a:schemeClr val="tx1">
                    <a:lumMod val="85000"/>
                    <a:lumOff val="15000"/>
                  </a:schemeClr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 </a:t>
            </a:r>
            <a:r>
              <a:rPr lang="ko-KR" altLang="en-US" sz="4400" spc="-96" dirty="0">
                <a:solidFill>
                  <a:srgbClr val="00B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네</a:t>
            </a:r>
            <a:r>
              <a:rPr lang="ko-KR" altLang="en-US" sz="36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가지 </a:t>
            </a:r>
            <a:r>
              <a:rPr lang="ko-KR" altLang="en-US" sz="4000" spc="-96" dirty="0">
                <a:solidFill>
                  <a:srgbClr val="006835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치료</a:t>
            </a:r>
            <a:r>
              <a:rPr lang="ko-KR" altLang="en-US" sz="4400" spc="-96" dirty="0">
                <a:solidFill>
                  <a:srgbClr val="00B050"/>
                </a:solidFill>
                <a:latin typeface="여기어때 잘난체 2" panose="00000500000000000000" pitchFamily="50" charset="-127"/>
                <a:ea typeface="여기어때 잘난체 2" panose="00000500000000000000" pitchFamily="50" charset="-127"/>
              </a:rPr>
              <a:t>비</a:t>
            </a:r>
            <a:endParaRPr lang="en-US" altLang="ko-KR" sz="3200" spc="-96" dirty="0">
              <a:latin typeface="여기어때 잘난체 2" panose="00000500000000000000" pitchFamily="50" charset="-127"/>
              <a:ea typeface="여기어때 잘난체 2" panose="00000500000000000000" pitchFamily="50" charset="-127"/>
            </a:endParaRPr>
          </a:p>
        </p:txBody>
      </p:sp>
      <p:pic>
        <p:nvPicPr>
          <p:cNvPr id="2052" name="Picture 4" descr="패턴 화 된 녹색 심장 벡터, 무늬가 있는 하트, 그라디언트 그린 하트, 마음 PNG, 일러스트 및 벡터 에 대한 무료 다운로드 -  Pngtree">
            <a:extLst>
              <a:ext uri="{FF2B5EF4-FFF2-40B4-BE49-F238E27FC236}">
                <a16:creationId xmlns:a16="http://schemas.microsoft.com/office/drawing/2014/main" id="{628E4B2B-CD89-4AC2-AFF9-D63C58A6B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6630">
            <a:off x="16729477" y="609416"/>
            <a:ext cx="1064614" cy="106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0AC0FEA1-A869-4178-8D18-A10A42806E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1186" y="1030513"/>
            <a:ext cx="1482579" cy="419714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77350496-E053-401E-B2C1-F92F0E1EA1CF}"/>
              </a:ext>
            </a:extLst>
          </p:cNvPr>
          <p:cNvSpPr/>
          <p:nvPr/>
        </p:nvSpPr>
        <p:spPr>
          <a:xfrm>
            <a:off x="10212085" y="1731072"/>
            <a:ext cx="9566612" cy="149685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8FF4BF82-A3FE-4DDE-BB6A-2F720176C715}"/>
              </a:ext>
            </a:extLst>
          </p:cNvPr>
          <p:cNvSpPr/>
          <p:nvPr/>
        </p:nvSpPr>
        <p:spPr>
          <a:xfrm>
            <a:off x="10212085" y="5820771"/>
            <a:ext cx="9566612" cy="149685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0CC652F-F730-4FAA-608C-342140D36E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5114" y="2016453"/>
            <a:ext cx="9414132" cy="356845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062798B-55C4-7D09-12E0-583FF702E3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404" y="301481"/>
            <a:ext cx="9675191" cy="625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355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40168-A956-024F-7298-B7309B6FE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AE6D785-66DB-9AEE-F6D1-1D73C24D6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A83B557F-E7DF-57DF-2E47-264A293F2B75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938016C-FB0B-E9E5-2D23-EE2002A39E2D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:a16="http://schemas.microsoft.com/office/drawing/2014/main" id="{CDEBBAD2-880A-6FB6-E472-C6B43B2F8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7565EC7-D209-043C-1831-6D5E441C2E7A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A33BC24-F07D-9AAE-F759-9B617B465071}"/>
              </a:ext>
            </a:extLst>
          </p:cNvPr>
          <p:cNvGrpSpPr/>
          <p:nvPr/>
        </p:nvGrpSpPr>
        <p:grpSpPr>
          <a:xfrm>
            <a:off x="11843281" y="991789"/>
            <a:ext cx="6386300" cy="876358"/>
            <a:chOff x="11843281" y="991789"/>
            <a:chExt cx="6386300" cy="876358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2451A633-802F-CCD7-897F-CD4B098DB29C}"/>
                </a:ext>
              </a:extLst>
            </p:cNvPr>
            <p:cNvGrpSpPr/>
            <p:nvPr/>
          </p:nvGrpSpPr>
          <p:grpSpPr>
            <a:xfrm>
              <a:off x="11843281" y="991789"/>
              <a:ext cx="6386300" cy="876358"/>
              <a:chOff x="11565473" y="1004332"/>
              <a:chExt cx="6386300" cy="876358"/>
            </a:xfrm>
          </p:grpSpPr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4BC40121-EE4D-01A8-073E-A3B2D6CE73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5CA67D66-305E-DB2E-0C5E-27BEC956AC15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259988" cy="876358"/>
                <a:chOff x="11691785" y="1004332"/>
                <a:chExt cx="6259988" cy="876358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F6629FA-BCF9-FD06-88E2-9828C6042CA4}"/>
                    </a:ext>
                  </a:extLst>
                </p:cNvPr>
                <p:cNvSpPr txBox="1"/>
                <p:nvPr/>
              </p:nvSpPr>
              <p:spPr>
                <a:xfrm>
                  <a:off x="11780538" y="1234359"/>
                  <a:ext cx="617123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중입자치료 현실적 한계</a:t>
                  </a:r>
                  <a:endParaRPr lang="ko-KR" altLang="en-US" sz="3600" dirty="0">
                    <a:solidFill>
                      <a:srgbClr val="006835"/>
                    </a:solidFill>
                    <a:latin typeface="여기어때 잘난체 고딕 TTF" pitchFamily="2" charset="-127"/>
                    <a:ea typeface="여기어때 잘난체 고딕 TTF" pitchFamily="2" charset="-127"/>
                  </a:endParaRPr>
                </a:p>
              </p:txBody>
            </p:sp>
            <p:grpSp>
              <p:nvGrpSpPr>
                <p:cNvPr id="19" name="그룹 18">
                  <a:extLst>
                    <a:ext uri="{FF2B5EF4-FFF2-40B4-BE49-F238E27FC236}">
                      <a16:creationId xmlns:a16="http://schemas.microsoft.com/office/drawing/2014/main" id="{6049A626-611B-48E5-8F1C-885540333856}"/>
                    </a:ext>
                  </a:extLst>
                </p:cNvPr>
                <p:cNvGrpSpPr/>
                <p:nvPr/>
              </p:nvGrpSpPr>
              <p:grpSpPr>
                <a:xfrm>
                  <a:off x="11691785" y="1004332"/>
                  <a:ext cx="6048217" cy="734439"/>
                  <a:chOff x="11691785" y="1004332"/>
                  <a:chExt cx="6048217" cy="734439"/>
                </a:xfrm>
              </p:grpSpPr>
              <p:cxnSp>
                <p:nvCxnSpPr>
                  <p:cNvPr id="20" name="직선 연결선 19">
                    <a:extLst>
                      <a:ext uri="{FF2B5EF4-FFF2-40B4-BE49-F238E27FC236}">
                        <a16:creationId xmlns:a16="http://schemas.microsoft.com/office/drawing/2014/main" id="{2D972766-8ED4-5307-6D69-E2F20D19F2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81762" y="1137415"/>
                    <a:ext cx="0" cy="601356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직선 연결선 20">
                    <a:extLst>
                      <a:ext uri="{FF2B5EF4-FFF2-40B4-BE49-F238E27FC236}">
                        <a16:creationId xmlns:a16="http://schemas.microsoft.com/office/drawing/2014/main" id="{D42E571E-A273-71F7-3C65-79645EB230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691785" y="1738771"/>
                    <a:ext cx="502230" cy="0"/>
                  </a:xfrm>
                  <a:prstGeom prst="line">
                    <a:avLst/>
                  </a:prstGeom>
                  <a:ln w="57150">
                    <a:solidFill>
                      <a:srgbClr val="00964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직선 연결선 21">
                    <a:extLst>
                      <a:ext uri="{FF2B5EF4-FFF2-40B4-BE49-F238E27FC236}">
                        <a16:creationId xmlns:a16="http://schemas.microsoft.com/office/drawing/2014/main" id="{23326440-A78A-038A-BC0C-F0C013D84A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69353" y="1146940"/>
                    <a:ext cx="4314696" cy="0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직사각형 22">
                    <a:extLst>
                      <a:ext uri="{FF2B5EF4-FFF2-40B4-BE49-F238E27FC236}">
                        <a16:creationId xmlns:a16="http://schemas.microsoft.com/office/drawing/2014/main" id="{595FDA6F-0704-A08B-9B07-C419FC677401}"/>
                      </a:ext>
                    </a:extLst>
                  </p:cNvPr>
                  <p:cNvSpPr/>
                  <p:nvPr/>
                </p:nvSpPr>
                <p:spPr>
                  <a:xfrm>
                    <a:off x="16528993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직사각형 23">
                    <a:extLst>
                      <a:ext uri="{FF2B5EF4-FFF2-40B4-BE49-F238E27FC236}">
                        <a16:creationId xmlns:a16="http://schemas.microsoft.com/office/drawing/2014/main" id="{4801AAB9-275A-914B-B457-222436131C7F}"/>
                      </a:ext>
                    </a:extLst>
                  </p:cNvPr>
                  <p:cNvSpPr/>
                  <p:nvPr/>
                </p:nvSpPr>
                <p:spPr>
                  <a:xfrm>
                    <a:off x="16651727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32A7D3A0-9E9B-86A4-C749-5EBA27E37C24}"/>
                      </a:ext>
                    </a:extLst>
                  </p:cNvPr>
                  <p:cNvSpPr txBox="1"/>
                  <p:nvPr/>
                </p:nvSpPr>
                <p:spPr>
                  <a:xfrm>
                    <a:off x="16804081" y="1004332"/>
                    <a:ext cx="935921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000" dirty="0"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</a:rPr>
                      <a:t>DB-PASS</a:t>
                    </a:r>
                    <a:endParaRPr lang="ko-KR" altLang="en-US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endParaRPr>
                  </a:p>
                </p:txBody>
              </p:sp>
              <p:sp>
                <p:nvSpPr>
                  <p:cNvPr id="26" name="직사각형 25">
                    <a:extLst>
                      <a:ext uri="{FF2B5EF4-FFF2-40B4-BE49-F238E27FC236}">
                        <a16:creationId xmlns:a16="http://schemas.microsoft.com/office/drawing/2014/main" id="{359CFB54-CBE5-8807-E8A7-EB74E8D23088}"/>
                      </a:ext>
                    </a:extLst>
                  </p:cNvPr>
                  <p:cNvSpPr/>
                  <p:nvPr/>
                </p:nvSpPr>
                <p:spPr>
                  <a:xfrm>
                    <a:off x="16775468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8C40BC11-6D21-8B33-C9C2-589B6841B819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14" name="순서도: 수행의 시작/종료 13">
                <a:extLst>
                  <a:ext uri="{FF2B5EF4-FFF2-40B4-BE49-F238E27FC236}">
                    <a16:creationId xmlns:a16="http://schemas.microsoft.com/office/drawing/2014/main" id="{0203B625-3EF4-C3F8-BCC1-49F101A214FA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0B9F5DF-6707-B5A0-7ACA-2D2CE58CF13A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grpSp>
        <p:nvGrpSpPr>
          <p:cNvPr id="119" name="그룹 118">
            <a:extLst>
              <a:ext uri="{FF2B5EF4-FFF2-40B4-BE49-F238E27FC236}">
                <a16:creationId xmlns:a16="http://schemas.microsoft.com/office/drawing/2014/main" id="{1F05A5EE-1E39-211A-0D6C-5767B2210AF9}"/>
              </a:ext>
            </a:extLst>
          </p:cNvPr>
          <p:cNvGrpSpPr/>
          <p:nvPr/>
        </p:nvGrpSpPr>
        <p:grpSpPr>
          <a:xfrm>
            <a:off x="13575283" y="2178752"/>
            <a:ext cx="2762463" cy="321321"/>
            <a:chOff x="13543343" y="2360504"/>
            <a:chExt cx="3000744" cy="321321"/>
          </a:xfrm>
        </p:grpSpPr>
        <p:pic>
          <p:nvPicPr>
            <p:cNvPr id="120" name="그림 119">
              <a:extLst>
                <a:ext uri="{FF2B5EF4-FFF2-40B4-BE49-F238E27FC236}">
                  <a16:creationId xmlns:a16="http://schemas.microsoft.com/office/drawing/2014/main" id="{4C395F22-E0EB-9DB7-AB38-C17F0B734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121" name="사각형: 둥근 모서리 120">
              <a:extLst>
                <a:ext uri="{FF2B5EF4-FFF2-40B4-BE49-F238E27FC236}">
                  <a16:creationId xmlns:a16="http://schemas.microsoft.com/office/drawing/2014/main" id="{90D0F4A6-9DE8-0ED4-E5A4-7B9B7BFAE54F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3B300662-22AD-E4EF-8E86-F6F01E3429F2}"/>
                </a:ext>
              </a:extLst>
            </p:cNvPr>
            <p:cNvSpPr txBox="1"/>
            <p:nvPr/>
          </p:nvSpPr>
          <p:spPr>
            <a:xfrm>
              <a:off x="13683998" y="2374048"/>
              <a:ext cx="2860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국내 </a:t>
              </a:r>
              <a:r>
                <a:rPr lang="ko-KR" altLang="en-US" sz="1400" b="1" dirty="0" err="1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중입자</a:t>
              </a:r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치료센터 현황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F5E6787D-5991-8FC2-91C7-E20E12A268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20868" y="3015667"/>
            <a:ext cx="5046867" cy="2799434"/>
          </a:xfrm>
          <a:prstGeom prst="rect">
            <a:avLst/>
          </a:prstGeom>
          <a:ln w="19050">
            <a:solidFill>
              <a:srgbClr val="006835"/>
            </a:solidFill>
          </a:ln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2EA9DA62-35B6-5F19-839F-92CB804970A7}"/>
              </a:ext>
            </a:extLst>
          </p:cNvPr>
          <p:cNvSpPr/>
          <p:nvPr/>
        </p:nvSpPr>
        <p:spPr>
          <a:xfrm>
            <a:off x="12708858" y="2539291"/>
            <a:ext cx="5366101" cy="382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ko-KR" altLang="en-US" sz="1500" b="1" kern="0" spc="-51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중입자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치료 평균 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대기기간 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4~6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개월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(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세브란스 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1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곳 </a:t>
            </a:r>
            <a:r>
              <a:rPr lang="ko-KR" altLang="en-US" sz="1500" b="1" kern="0" spc="-51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운영중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)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DA8CA56-27EF-615B-A9A5-6CFBD0233971}"/>
              </a:ext>
            </a:extLst>
          </p:cNvPr>
          <p:cNvGrpSpPr/>
          <p:nvPr/>
        </p:nvGrpSpPr>
        <p:grpSpPr>
          <a:xfrm>
            <a:off x="12475711" y="2539291"/>
            <a:ext cx="294337" cy="281113"/>
            <a:chOff x="12139453" y="2245788"/>
            <a:chExt cx="294337" cy="281113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171E7D28-26C7-811C-6078-1C152B0C0903}"/>
                </a:ext>
              </a:extLst>
            </p:cNvPr>
            <p:cNvSpPr/>
            <p:nvPr/>
          </p:nvSpPr>
          <p:spPr>
            <a:xfrm>
              <a:off x="12169428" y="2374497"/>
              <a:ext cx="173197" cy="1524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4AE2719D-F61C-39BC-29BC-2C1E160C9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9453" y="2245788"/>
              <a:ext cx="294337" cy="264903"/>
            </a:xfrm>
            <a:prstGeom prst="rect">
              <a:avLst/>
            </a:prstGeom>
          </p:spPr>
        </p:pic>
      </p:grp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747B732-3E91-F9B7-27C7-9D07F4C25577}"/>
              </a:ext>
            </a:extLst>
          </p:cNvPr>
          <p:cNvSpPr/>
          <p:nvPr/>
        </p:nvSpPr>
        <p:spPr>
          <a:xfrm>
            <a:off x="16407630" y="4196309"/>
            <a:ext cx="986660" cy="14398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078FC20-E541-3E03-A9C7-D077010C3629}"/>
              </a:ext>
            </a:extLst>
          </p:cNvPr>
          <p:cNvSpPr txBox="1"/>
          <p:nvPr/>
        </p:nvSpPr>
        <p:spPr>
          <a:xfrm>
            <a:off x="16710323" y="5829230"/>
            <a:ext cx="89187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출처 </a:t>
            </a:r>
            <a:r>
              <a:rPr lang="en-US" altLang="ko-KR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: </a:t>
            </a:r>
            <a:r>
              <a:rPr lang="ko-KR" altLang="en-US" sz="7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서울경제 뉴스</a:t>
            </a:r>
            <a:endParaRPr lang="ko-KR" altLang="en-US" sz="70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281DC138-5FDC-70DE-A3DB-7EFD6E4AB4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81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9BDED-1EFE-5E12-EA71-0AFD53428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05200ABD-B8D8-93C1-14A3-3C30F8275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4FAB8EB-7EA1-ADDA-6262-3A877AFD3519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5600AC59-B973-58C0-280F-A6F51072566B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:a16="http://schemas.microsoft.com/office/drawing/2014/main" id="{5F2685E1-693A-9286-2E4B-8D116B7BD8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2ED8B14-B475-D9FE-CB96-0FD5D35B3A50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0F11528-0B2F-CDB5-3357-77388A50CE65}"/>
              </a:ext>
            </a:extLst>
          </p:cNvPr>
          <p:cNvGrpSpPr/>
          <p:nvPr/>
        </p:nvGrpSpPr>
        <p:grpSpPr>
          <a:xfrm>
            <a:off x="11843281" y="991789"/>
            <a:ext cx="6386300" cy="876358"/>
            <a:chOff x="11843281" y="991789"/>
            <a:chExt cx="6386300" cy="876358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64812494-1E8C-BC70-44EF-65744E34679F}"/>
                </a:ext>
              </a:extLst>
            </p:cNvPr>
            <p:cNvGrpSpPr/>
            <p:nvPr/>
          </p:nvGrpSpPr>
          <p:grpSpPr>
            <a:xfrm>
              <a:off x="11843281" y="991789"/>
              <a:ext cx="6386300" cy="876358"/>
              <a:chOff x="11565473" y="1004332"/>
              <a:chExt cx="6386300" cy="876358"/>
            </a:xfrm>
          </p:grpSpPr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6401EFC7-FB73-1594-7D3F-862FDFBAAD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9FBCDAAF-FC10-3532-9A68-57675548A13D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259988" cy="876358"/>
                <a:chOff x="11691785" y="1004332"/>
                <a:chExt cx="6259988" cy="876358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E3C431C-BF06-A182-E166-F37AB3F09A45}"/>
                    </a:ext>
                  </a:extLst>
                </p:cNvPr>
                <p:cNvSpPr txBox="1"/>
                <p:nvPr/>
              </p:nvSpPr>
              <p:spPr>
                <a:xfrm>
                  <a:off x="11780538" y="1234359"/>
                  <a:ext cx="617123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중입자치료 현실적 한계</a:t>
                  </a:r>
                  <a:endParaRPr lang="ko-KR" altLang="en-US" sz="3600" dirty="0">
                    <a:solidFill>
                      <a:srgbClr val="006835"/>
                    </a:solidFill>
                    <a:latin typeface="여기어때 잘난체 고딕 TTF" pitchFamily="2" charset="-127"/>
                    <a:ea typeface="여기어때 잘난체 고딕 TTF" pitchFamily="2" charset="-127"/>
                  </a:endParaRPr>
                </a:p>
              </p:txBody>
            </p:sp>
            <p:grpSp>
              <p:nvGrpSpPr>
                <p:cNvPr id="19" name="그룹 18">
                  <a:extLst>
                    <a:ext uri="{FF2B5EF4-FFF2-40B4-BE49-F238E27FC236}">
                      <a16:creationId xmlns:a16="http://schemas.microsoft.com/office/drawing/2014/main" id="{FF5D3E8C-6360-729D-34FF-4201F05613F5}"/>
                    </a:ext>
                  </a:extLst>
                </p:cNvPr>
                <p:cNvGrpSpPr/>
                <p:nvPr/>
              </p:nvGrpSpPr>
              <p:grpSpPr>
                <a:xfrm>
                  <a:off x="11691785" y="1004332"/>
                  <a:ext cx="6048217" cy="734439"/>
                  <a:chOff x="11691785" y="1004332"/>
                  <a:chExt cx="6048217" cy="734439"/>
                </a:xfrm>
              </p:grpSpPr>
              <p:cxnSp>
                <p:nvCxnSpPr>
                  <p:cNvPr id="20" name="직선 연결선 19">
                    <a:extLst>
                      <a:ext uri="{FF2B5EF4-FFF2-40B4-BE49-F238E27FC236}">
                        <a16:creationId xmlns:a16="http://schemas.microsoft.com/office/drawing/2014/main" id="{F81FA7ED-4227-C500-B92E-05B572BAE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81762" y="1137415"/>
                    <a:ext cx="0" cy="601356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직선 연결선 20">
                    <a:extLst>
                      <a:ext uri="{FF2B5EF4-FFF2-40B4-BE49-F238E27FC236}">
                        <a16:creationId xmlns:a16="http://schemas.microsoft.com/office/drawing/2014/main" id="{38A3F41B-B65C-BC85-8AF4-3C938EB8F9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691785" y="1738771"/>
                    <a:ext cx="502230" cy="0"/>
                  </a:xfrm>
                  <a:prstGeom prst="line">
                    <a:avLst/>
                  </a:prstGeom>
                  <a:ln w="57150">
                    <a:solidFill>
                      <a:srgbClr val="00964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직선 연결선 21">
                    <a:extLst>
                      <a:ext uri="{FF2B5EF4-FFF2-40B4-BE49-F238E27FC236}">
                        <a16:creationId xmlns:a16="http://schemas.microsoft.com/office/drawing/2014/main" id="{118B293F-B77C-5830-AFD4-40EF338D12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69353" y="1146940"/>
                    <a:ext cx="4314696" cy="0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직사각형 22">
                    <a:extLst>
                      <a:ext uri="{FF2B5EF4-FFF2-40B4-BE49-F238E27FC236}">
                        <a16:creationId xmlns:a16="http://schemas.microsoft.com/office/drawing/2014/main" id="{B598DE81-7F76-612F-EF64-FB4D11186F9F}"/>
                      </a:ext>
                    </a:extLst>
                  </p:cNvPr>
                  <p:cNvSpPr/>
                  <p:nvPr/>
                </p:nvSpPr>
                <p:spPr>
                  <a:xfrm>
                    <a:off x="16528993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직사각형 23">
                    <a:extLst>
                      <a:ext uri="{FF2B5EF4-FFF2-40B4-BE49-F238E27FC236}">
                        <a16:creationId xmlns:a16="http://schemas.microsoft.com/office/drawing/2014/main" id="{1489D6A2-146A-EBE9-CAD9-5F52550F86C3}"/>
                      </a:ext>
                    </a:extLst>
                  </p:cNvPr>
                  <p:cNvSpPr/>
                  <p:nvPr/>
                </p:nvSpPr>
                <p:spPr>
                  <a:xfrm>
                    <a:off x="16651727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33B37621-F8F7-7520-81B5-F583A5A8E31D}"/>
                      </a:ext>
                    </a:extLst>
                  </p:cNvPr>
                  <p:cNvSpPr txBox="1"/>
                  <p:nvPr/>
                </p:nvSpPr>
                <p:spPr>
                  <a:xfrm>
                    <a:off x="16804081" y="1004332"/>
                    <a:ext cx="935921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000" dirty="0"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</a:rPr>
                      <a:t>DB-PASS</a:t>
                    </a:r>
                    <a:endParaRPr lang="ko-KR" altLang="en-US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endParaRPr>
                  </a:p>
                </p:txBody>
              </p:sp>
              <p:sp>
                <p:nvSpPr>
                  <p:cNvPr id="26" name="직사각형 25">
                    <a:extLst>
                      <a:ext uri="{FF2B5EF4-FFF2-40B4-BE49-F238E27FC236}">
                        <a16:creationId xmlns:a16="http://schemas.microsoft.com/office/drawing/2014/main" id="{C17466B0-CCD0-E361-F2CF-3A7578B5146F}"/>
                      </a:ext>
                    </a:extLst>
                  </p:cNvPr>
                  <p:cNvSpPr/>
                  <p:nvPr/>
                </p:nvSpPr>
                <p:spPr>
                  <a:xfrm>
                    <a:off x="16775468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A4CC7766-072B-1385-C10F-D3BD94C6CE18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14" name="순서도: 수행의 시작/종료 13">
                <a:extLst>
                  <a:ext uri="{FF2B5EF4-FFF2-40B4-BE49-F238E27FC236}">
                    <a16:creationId xmlns:a16="http://schemas.microsoft.com/office/drawing/2014/main" id="{160776AB-634E-CC2F-D22C-163D228E840B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9D1AF5E-737B-BA07-54C4-3DD812C186AA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grpSp>
        <p:nvGrpSpPr>
          <p:cNvPr id="143" name="그룹 142">
            <a:extLst>
              <a:ext uri="{FF2B5EF4-FFF2-40B4-BE49-F238E27FC236}">
                <a16:creationId xmlns:a16="http://schemas.microsoft.com/office/drawing/2014/main" id="{4AB5A691-7BD5-C7E3-153A-138B41E8A564}"/>
              </a:ext>
            </a:extLst>
          </p:cNvPr>
          <p:cNvGrpSpPr/>
          <p:nvPr/>
        </p:nvGrpSpPr>
        <p:grpSpPr>
          <a:xfrm>
            <a:off x="12758738" y="2178752"/>
            <a:ext cx="4440272" cy="3598205"/>
            <a:chOff x="12965083" y="2409470"/>
            <a:chExt cx="4440272" cy="3598205"/>
          </a:xfrm>
        </p:grpSpPr>
        <p:pic>
          <p:nvPicPr>
            <p:cNvPr id="118" name="그림 117">
              <a:extLst>
                <a:ext uri="{FF2B5EF4-FFF2-40B4-BE49-F238E27FC236}">
                  <a16:creationId xmlns:a16="http://schemas.microsoft.com/office/drawing/2014/main" id="{2DECD3A7-E57A-E06C-1D7F-C79C00978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65083" y="2775052"/>
              <a:ext cx="4419983" cy="3232623"/>
            </a:xfrm>
            <a:prstGeom prst="rect">
              <a:avLst/>
            </a:prstGeom>
          </p:spPr>
        </p:pic>
        <p:grpSp>
          <p:nvGrpSpPr>
            <p:cNvPr id="119" name="그룹 118">
              <a:extLst>
                <a:ext uri="{FF2B5EF4-FFF2-40B4-BE49-F238E27FC236}">
                  <a16:creationId xmlns:a16="http://schemas.microsoft.com/office/drawing/2014/main" id="{A798396C-00E3-2A44-B927-386D2F26FB6F}"/>
                </a:ext>
              </a:extLst>
            </p:cNvPr>
            <p:cNvGrpSpPr/>
            <p:nvPr/>
          </p:nvGrpSpPr>
          <p:grpSpPr>
            <a:xfrm>
              <a:off x="13781628" y="2409470"/>
              <a:ext cx="2762463" cy="321321"/>
              <a:chOff x="13543343" y="2360504"/>
              <a:chExt cx="3000744" cy="321321"/>
            </a:xfrm>
          </p:grpSpPr>
          <p:pic>
            <p:nvPicPr>
              <p:cNvPr id="120" name="그림 119">
                <a:extLst>
                  <a:ext uri="{FF2B5EF4-FFF2-40B4-BE49-F238E27FC236}">
                    <a16:creationId xmlns:a16="http://schemas.microsoft.com/office/drawing/2014/main" id="{298D174A-5277-490C-58ED-C875B064B5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543343" y="2360504"/>
                <a:ext cx="2989468" cy="304996"/>
              </a:xfrm>
              <a:prstGeom prst="rect">
                <a:avLst/>
              </a:prstGeom>
            </p:spPr>
          </p:pic>
          <p:sp>
            <p:nvSpPr>
              <p:cNvPr id="121" name="사각형: 둥근 모서리 120">
                <a:extLst>
                  <a:ext uri="{FF2B5EF4-FFF2-40B4-BE49-F238E27FC236}">
                    <a16:creationId xmlns:a16="http://schemas.microsoft.com/office/drawing/2014/main" id="{F7C24259-3F12-E8C2-8D3F-8FA0FBEAA962}"/>
                  </a:ext>
                </a:extLst>
              </p:cNvPr>
              <p:cNvSpPr/>
              <p:nvPr/>
            </p:nvSpPr>
            <p:spPr>
              <a:xfrm>
                <a:off x="13685520" y="2413844"/>
                <a:ext cx="2689860" cy="215056"/>
              </a:xfrm>
              <a:prstGeom prst="roundRect">
                <a:avLst/>
              </a:prstGeom>
              <a:solidFill>
                <a:srgbClr val="37363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383735"/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D5CAAE69-7D46-7664-3560-97DA17A83270}"/>
                  </a:ext>
                </a:extLst>
              </p:cNvPr>
              <p:cNvSpPr txBox="1"/>
              <p:nvPr/>
            </p:nvSpPr>
            <p:spPr>
              <a:xfrm>
                <a:off x="13683998" y="2374048"/>
                <a:ext cx="28600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>
                    <a:solidFill>
                      <a:srgbClr val="FFFF00"/>
                    </a:solidFill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일본 </a:t>
                </a:r>
                <a:r>
                  <a:rPr lang="ko-KR" altLang="en-US" sz="1400" b="1" dirty="0" err="1">
                    <a:solidFill>
                      <a:srgbClr val="FFFF00"/>
                    </a:solidFill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중입자</a:t>
                </a:r>
                <a:r>
                  <a:rPr lang="ko-KR" altLang="en-US" sz="1400" b="1" dirty="0">
                    <a:solidFill>
                      <a:srgbClr val="FFFF00"/>
                    </a:solidFill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 치료센터 현황</a:t>
                </a:r>
              </a:p>
            </p:txBody>
          </p: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7B3DC13-F753-80C8-4E6B-D66036A27C06}"/>
                </a:ext>
              </a:extLst>
            </p:cNvPr>
            <p:cNvSpPr txBox="1"/>
            <p:nvPr/>
          </p:nvSpPr>
          <p:spPr>
            <a:xfrm>
              <a:off x="16746914" y="5796050"/>
              <a:ext cx="658441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700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latin typeface="+mn-ea"/>
                  <a:cs typeface="Arial" charset="0"/>
                </a:rPr>
                <a:t> * 2023</a:t>
              </a:r>
              <a:r>
                <a:rPr lang="ko-KR" altLang="en-US" sz="700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latin typeface="+mn-ea"/>
                  <a:cs typeface="Arial" charset="0"/>
                </a:rPr>
                <a:t>년 기준</a:t>
              </a:r>
              <a:endParaRPr lang="ko-KR" altLang="en-US" sz="700" dirty="0"/>
            </a:p>
          </p:txBody>
        </p:sp>
        <p:pic>
          <p:nvPicPr>
            <p:cNvPr id="125" name="그림 124">
              <a:extLst>
                <a:ext uri="{FF2B5EF4-FFF2-40B4-BE49-F238E27FC236}">
                  <a16:creationId xmlns:a16="http://schemas.microsoft.com/office/drawing/2014/main" id="{C6FEEF98-1DE6-FD5B-7240-626279DEB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140266" y="3948112"/>
              <a:ext cx="516859" cy="377168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27" name="그림 126">
              <a:extLst>
                <a:ext uri="{FF2B5EF4-FFF2-40B4-BE49-F238E27FC236}">
                  <a16:creationId xmlns:a16="http://schemas.microsoft.com/office/drawing/2014/main" id="{3A02116A-3AC8-C40A-2204-3318B5D4A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632937" y="4210785"/>
              <a:ext cx="529923" cy="377168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29" name="그림 128">
              <a:extLst>
                <a:ext uri="{FF2B5EF4-FFF2-40B4-BE49-F238E27FC236}">
                  <a16:creationId xmlns:a16="http://schemas.microsoft.com/office/drawing/2014/main" id="{739C8E27-8274-1A6E-21BF-C6027D0CA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210624" y="3304800"/>
              <a:ext cx="529923" cy="377168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31" name="그림 130">
              <a:extLst>
                <a:ext uri="{FF2B5EF4-FFF2-40B4-BE49-F238E27FC236}">
                  <a16:creationId xmlns:a16="http://schemas.microsoft.com/office/drawing/2014/main" id="{F92314D0-AE9C-EEA5-CAD2-FC2794FB8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177195" y="5287594"/>
              <a:ext cx="514507" cy="377168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33" name="그림 132">
              <a:extLst>
                <a:ext uri="{FF2B5EF4-FFF2-40B4-BE49-F238E27FC236}">
                  <a16:creationId xmlns:a16="http://schemas.microsoft.com/office/drawing/2014/main" id="{384A0E03-4040-A57E-8026-5A8BD1293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905607" y="4817881"/>
              <a:ext cx="514507" cy="38273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35" name="그림 134">
              <a:extLst>
                <a:ext uri="{FF2B5EF4-FFF2-40B4-BE49-F238E27FC236}">
                  <a16:creationId xmlns:a16="http://schemas.microsoft.com/office/drawing/2014/main" id="{29C5AEF6-7F3C-E825-F0FE-49C6EADB2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49359" y="5164666"/>
              <a:ext cx="514507" cy="377168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37" name="그림 136">
              <a:extLst>
                <a:ext uri="{FF2B5EF4-FFF2-40B4-BE49-F238E27FC236}">
                  <a16:creationId xmlns:a16="http://schemas.microsoft.com/office/drawing/2014/main" id="{B2BC4190-D3FE-C5A3-C79B-08B5572A0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210624" y="4637013"/>
              <a:ext cx="529923" cy="361735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</p:pic>
        <p:grpSp>
          <p:nvGrpSpPr>
            <p:cNvPr id="138" name="그룹 137">
              <a:extLst>
                <a:ext uri="{FF2B5EF4-FFF2-40B4-BE49-F238E27FC236}">
                  <a16:creationId xmlns:a16="http://schemas.microsoft.com/office/drawing/2014/main" id="{10E7CA2F-AE8A-7CFA-3494-02FDED954933}"/>
                </a:ext>
              </a:extLst>
            </p:cNvPr>
            <p:cNvGrpSpPr/>
            <p:nvPr/>
          </p:nvGrpSpPr>
          <p:grpSpPr>
            <a:xfrm>
              <a:off x="13210625" y="2829138"/>
              <a:ext cx="191342" cy="203471"/>
              <a:chOff x="12139453" y="2245788"/>
              <a:chExt cx="294337" cy="281113"/>
            </a:xfrm>
          </p:grpSpPr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B1A558C0-72AC-EAFF-12C7-5D3E826875ED}"/>
                  </a:ext>
                </a:extLst>
              </p:cNvPr>
              <p:cNvSpPr/>
              <p:nvPr/>
            </p:nvSpPr>
            <p:spPr>
              <a:xfrm>
                <a:off x="12169428" y="2374497"/>
                <a:ext cx="173197" cy="15240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40" name="그림 139">
                <a:extLst>
                  <a:ext uri="{FF2B5EF4-FFF2-40B4-BE49-F238E27FC236}">
                    <a16:creationId xmlns:a16="http://schemas.microsoft.com/office/drawing/2014/main" id="{BB159BFF-963E-71A3-6153-D26EDF52E0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139453" y="2245788"/>
                <a:ext cx="294337" cy="264903"/>
              </a:xfrm>
              <a:prstGeom prst="rect">
                <a:avLst/>
              </a:prstGeom>
            </p:spPr>
          </p:pic>
        </p:grpSp>
        <p:sp>
          <p:nvSpPr>
            <p:cNvPr id="141" name="직사각형 140">
              <a:extLst>
                <a:ext uri="{FF2B5EF4-FFF2-40B4-BE49-F238E27FC236}">
                  <a16:creationId xmlns:a16="http://schemas.microsoft.com/office/drawing/2014/main" id="{D22B092D-DFA2-41B0-57BF-EE4EFDA23C3F}"/>
                </a:ext>
              </a:extLst>
            </p:cNvPr>
            <p:cNvSpPr/>
            <p:nvPr/>
          </p:nvSpPr>
          <p:spPr>
            <a:xfrm>
              <a:off x="13330003" y="2803763"/>
              <a:ext cx="1386565" cy="324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006" eaLnBrk="0" fontAlgn="base" hangingPunct="0">
                <a:lnSpc>
                  <a:spcPct val="140000"/>
                </a:lnSpc>
                <a:spcAft>
                  <a:spcPct val="0"/>
                </a:spcAft>
                <a:buClr>
                  <a:srgbClr val="003300"/>
                </a:buClr>
                <a:defRPr/>
              </a:pPr>
              <a:r>
                <a:rPr lang="ko-KR" altLang="en-US" sz="1200" b="1" kern="0" spc="-51" dirty="0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총 </a:t>
              </a:r>
              <a:r>
                <a:rPr lang="en-US" altLang="ko-KR" sz="1200" b="1" kern="0" spc="-51" dirty="0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7</a:t>
              </a:r>
              <a:r>
                <a:rPr lang="ko-KR" altLang="en-US" sz="1200" b="1" kern="0" spc="-51" dirty="0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곳 </a:t>
              </a:r>
              <a:r>
                <a:rPr lang="ko-KR" altLang="en-US" sz="1200" b="1" kern="0" spc="-51" dirty="0" err="1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운영중</a:t>
              </a:r>
              <a:endParaRPr lang="en-US" altLang="ko-KR" sz="12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endParaRPr>
            </a:p>
          </p:txBody>
        </p:sp>
      </p:grpSp>
      <p:pic>
        <p:nvPicPr>
          <p:cNvPr id="148" name="그림 147">
            <a:extLst>
              <a:ext uri="{FF2B5EF4-FFF2-40B4-BE49-F238E27FC236}">
                <a16:creationId xmlns:a16="http://schemas.microsoft.com/office/drawing/2014/main" id="{A4F9D553-CBF7-AA17-24CB-2A082259BBE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81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31536-3ADF-D580-A34C-DDD8DFE4E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6128663-B758-E849-F552-AA7519CAE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DD9F5FF-5258-8A92-9851-340B68A41396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EEA85E46-BF52-5833-6A67-32613B458A95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:a16="http://schemas.microsoft.com/office/drawing/2014/main" id="{1703343D-29E9-391B-E5B6-F6C27BE286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4EA00CA-9D2B-6253-8C09-7E3E0FDC2A56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BEC0AB1-B141-23C0-AE2C-B2B65BCD7D26}"/>
              </a:ext>
            </a:extLst>
          </p:cNvPr>
          <p:cNvGrpSpPr/>
          <p:nvPr/>
        </p:nvGrpSpPr>
        <p:grpSpPr>
          <a:xfrm>
            <a:off x="11843281" y="991789"/>
            <a:ext cx="6386300" cy="876358"/>
            <a:chOff x="11843281" y="991789"/>
            <a:chExt cx="6386300" cy="876358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B207865A-9273-651F-D444-38217A7EF956}"/>
                </a:ext>
              </a:extLst>
            </p:cNvPr>
            <p:cNvGrpSpPr/>
            <p:nvPr/>
          </p:nvGrpSpPr>
          <p:grpSpPr>
            <a:xfrm>
              <a:off x="11843281" y="991789"/>
              <a:ext cx="6386300" cy="876358"/>
              <a:chOff x="11565473" y="1004332"/>
              <a:chExt cx="6386300" cy="876358"/>
            </a:xfrm>
          </p:grpSpPr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DD73050A-3E31-FB68-D9A3-A21DCB7D52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DD5790F0-430D-67DD-5957-8FE3B25C217F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259988" cy="876358"/>
                <a:chOff x="11691785" y="1004332"/>
                <a:chExt cx="6259988" cy="876358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0246915C-5F19-2BD7-5028-45CC8F22537D}"/>
                    </a:ext>
                  </a:extLst>
                </p:cNvPr>
                <p:cNvSpPr txBox="1"/>
                <p:nvPr/>
              </p:nvSpPr>
              <p:spPr>
                <a:xfrm>
                  <a:off x="11780538" y="1234359"/>
                  <a:ext cx="617123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중입자치료 현실적 한계</a:t>
                  </a:r>
                  <a:endParaRPr lang="ko-KR" altLang="en-US" sz="3600" dirty="0">
                    <a:solidFill>
                      <a:srgbClr val="006835"/>
                    </a:solidFill>
                    <a:latin typeface="여기어때 잘난체 고딕 TTF" pitchFamily="2" charset="-127"/>
                    <a:ea typeface="여기어때 잘난체 고딕 TTF" pitchFamily="2" charset="-127"/>
                  </a:endParaRPr>
                </a:p>
              </p:txBody>
            </p:sp>
            <p:grpSp>
              <p:nvGrpSpPr>
                <p:cNvPr id="19" name="그룹 18">
                  <a:extLst>
                    <a:ext uri="{FF2B5EF4-FFF2-40B4-BE49-F238E27FC236}">
                      <a16:creationId xmlns:a16="http://schemas.microsoft.com/office/drawing/2014/main" id="{3264A25B-A65E-D0E6-8DDE-11868B2671ED}"/>
                    </a:ext>
                  </a:extLst>
                </p:cNvPr>
                <p:cNvGrpSpPr/>
                <p:nvPr/>
              </p:nvGrpSpPr>
              <p:grpSpPr>
                <a:xfrm>
                  <a:off x="11691785" y="1004332"/>
                  <a:ext cx="6048217" cy="734439"/>
                  <a:chOff x="11691785" y="1004332"/>
                  <a:chExt cx="6048217" cy="734439"/>
                </a:xfrm>
              </p:grpSpPr>
              <p:cxnSp>
                <p:nvCxnSpPr>
                  <p:cNvPr id="20" name="직선 연결선 19">
                    <a:extLst>
                      <a:ext uri="{FF2B5EF4-FFF2-40B4-BE49-F238E27FC236}">
                        <a16:creationId xmlns:a16="http://schemas.microsoft.com/office/drawing/2014/main" id="{0E3E4DB8-B079-4F9D-2561-9154689CDB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81762" y="1137415"/>
                    <a:ext cx="0" cy="601356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직선 연결선 20">
                    <a:extLst>
                      <a:ext uri="{FF2B5EF4-FFF2-40B4-BE49-F238E27FC236}">
                        <a16:creationId xmlns:a16="http://schemas.microsoft.com/office/drawing/2014/main" id="{C8A3C1C7-52D3-D2FB-056F-B03CA25725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691785" y="1738771"/>
                    <a:ext cx="502230" cy="0"/>
                  </a:xfrm>
                  <a:prstGeom prst="line">
                    <a:avLst/>
                  </a:prstGeom>
                  <a:ln w="57150">
                    <a:solidFill>
                      <a:srgbClr val="00964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직선 연결선 21">
                    <a:extLst>
                      <a:ext uri="{FF2B5EF4-FFF2-40B4-BE49-F238E27FC236}">
                        <a16:creationId xmlns:a16="http://schemas.microsoft.com/office/drawing/2014/main" id="{F206D3A4-EADB-E2BF-CFF0-BC81918762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69353" y="1146940"/>
                    <a:ext cx="4314696" cy="0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직사각형 22">
                    <a:extLst>
                      <a:ext uri="{FF2B5EF4-FFF2-40B4-BE49-F238E27FC236}">
                        <a16:creationId xmlns:a16="http://schemas.microsoft.com/office/drawing/2014/main" id="{3D800478-7E2B-A8AA-C281-EA21E75C0E47}"/>
                      </a:ext>
                    </a:extLst>
                  </p:cNvPr>
                  <p:cNvSpPr/>
                  <p:nvPr/>
                </p:nvSpPr>
                <p:spPr>
                  <a:xfrm>
                    <a:off x="16528993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직사각형 23">
                    <a:extLst>
                      <a:ext uri="{FF2B5EF4-FFF2-40B4-BE49-F238E27FC236}">
                        <a16:creationId xmlns:a16="http://schemas.microsoft.com/office/drawing/2014/main" id="{5D61645C-F0F7-4FB0-559B-0789897197B6}"/>
                      </a:ext>
                    </a:extLst>
                  </p:cNvPr>
                  <p:cNvSpPr/>
                  <p:nvPr/>
                </p:nvSpPr>
                <p:spPr>
                  <a:xfrm>
                    <a:off x="16651727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2D1B42AD-F347-DC2F-C817-6CBF10160CE7}"/>
                      </a:ext>
                    </a:extLst>
                  </p:cNvPr>
                  <p:cNvSpPr txBox="1"/>
                  <p:nvPr/>
                </p:nvSpPr>
                <p:spPr>
                  <a:xfrm>
                    <a:off x="16804081" y="1004332"/>
                    <a:ext cx="935921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000" dirty="0"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</a:rPr>
                      <a:t>DB-PASS</a:t>
                    </a:r>
                    <a:endParaRPr lang="ko-KR" altLang="en-US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endParaRPr>
                  </a:p>
                </p:txBody>
              </p:sp>
              <p:sp>
                <p:nvSpPr>
                  <p:cNvPr id="26" name="직사각형 25">
                    <a:extLst>
                      <a:ext uri="{FF2B5EF4-FFF2-40B4-BE49-F238E27FC236}">
                        <a16:creationId xmlns:a16="http://schemas.microsoft.com/office/drawing/2014/main" id="{9C1FB417-6EA9-F8F5-B7EF-ADF5C37B3053}"/>
                      </a:ext>
                    </a:extLst>
                  </p:cNvPr>
                  <p:cNvSpPr/>
                  <p:nvPr/>
                </p:nvSpPr>
                <p:spPr>
                  <a:xfrm>
                    <a:off x="16775468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9094701C-0B22-3A00-E8A2-87594AB87B89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14" name="순서도: 수행의 시작/종료 13">
                <a:extLst>
                  <a:ext uri="{FF2B5EF4-FFF2-40B4-BE49-F238E27FC236}">
                    <a16:creationId xmlns:a16="http://schemas.microsoft.com/office/drawing/2014/main" id="{68A3D7BE-E0FA-939F-0818-891E1FC84F2E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AC15261-F193-6B5F-0FFB-AAA515AF35B5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grpSp>
        <p:nvGrpSpPr>
          <p:cNvPr id="119" name="그룹 118">
            <a:extLst>
              <a:ext uri="{FF2B5EF4-FFF2-40B4-BE49-F238E27FC236}">
                <a16:creationId xmlns:a16="http://schemas.microsoft.com/office/drawing/2014/main" id="{77C6593E-B654-7E7C-4C83-2B3970880085}"/>
              </a:ext>
            </a:extLst>
          </p:cNvPr>
          <p:cNvGrpSpPr/>
          <p:nvPr/>
        </p:nvGrpSpPr>
        <p:grpSpPr>
          <a:xfrm>
            <a:off x="13575283" y="2178752"/>
            <a:ext cx="2762463" cy="321321"/>
            <a:chOff x="13543343" y="2360504"/>
            <a:chExt cx="3000744" cy="321321"/>
          </a:xfrm>
        </p:grpSpPr>
        <p:pic>
          <p:nvPicPr>
            <p:cNvPr id="120" name="그림 119">
              <a:extLst>
                <a:ext uri="{FF2B5EF4-FFF2-40B4-BE49-F238E27FC236}">
                  <a16:creationId xmlns:a16="http://schemas.microsoft.com/office/drawing/2014/main" id="{7689E69B-EEBF-A067-A8E8-CA2490DAE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543343" y="2360504"/>
              <a:ext cx="2989468" cy="304996"/>
            </a:xfrm>
            <a:prstGeom prst="rect">
              <a:avLst/>
            </a:prstGeom>
          </p:spPr>
        </p:pic>
        <p:sp>
          <p:nvSpPr>
            <p:cNvPr id="121" name="사각형: 둥근 모서리 120">
              <a:extLst>
                <a:ext uri="{FF2B5EF4-FFF2-40B4-BE49-F238E27FC236}">
                  <a16:creationId xmlns:a16="http://schemas.microsoft.com/office/drawing/2014/main" id="{F64E8B74-22CB-4C4D-829F-D64B35ABF1B2}"/>
                </a:ext>
              </a:extLst>
            </p:cNvPr>
            <p:cNvSpPr/>
            <p:nvPr/>
          </p:nvSpPr>
          <p:spPr>
            <a:xfrm>
              <a:off x="13685520" y="2413844"/>
              <a:ext cx="2689860" cy="215056"/>
            </a:xfrm>
            <a:prstGeom prst="roundRect">
              <a:avLst/>
            </a:prstGeom>
            <a:solidFill>
              <a:srgbClr val="3736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83735"/>
                </a:solidFill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8FE5488-C523-8F1F-22A3-A39401A0F9A1}"/>
                </a:ext>
              </a:extLst>
            </p:cNvPr>
            <p:cNvSpPr txBox="1"/>
            <p:nvPr/>
          </p:nvSpPr>
          <p:spPr>
            <a:xfrm>
              <a:off x="13683998" y="2374048"/>
              <a:ext cx="2860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err="1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중입자</a:t>
              </a:r>
              <a:r>
                <a:rPr lang="ko-KR" altLang="en-US" sz="1400" b="1" dirty="0">
                  <a:solidFill>
                    <a:srgbClr val="FFFF00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치료 </a:t>
              </a:r>
              <a:r>
                <a:rPr lang="ko-KR" altLang="en-US" sz="1400" b="1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국내 </a:t>
              </a:r>
              <a:r>
                <a:rPr lang="en-US" altLang="ko-KR" sz="1400" b="1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VS </a:t>
              </a:r>
              <a:r>
                <a:rPr lang="ko-KR" altLang="en-US" sz="1400" b="1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일본</a:t>
              </a: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3DF34BB5-73F7-40E7-37C0-3C99F28CE938}"/>
              </a:ext>
            </a:extLst>
          </p:cNvPr>
          <p:cNvSpPr/>
          <p:nvPr/>
        </p:nvSpPr>
        <p:spPr>
          <a:xfrm>
            <a:off x="12543758" y="2539291"/>
            <a:ext cx="5366101" cy="382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연간 암환자 수 약 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28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만명 → 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국내 인프라 부족</a:t>
            </a:r>
            <a:r>
              <a:rPr lang="en-US" altLang="ko-KR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,</a:t>
            </a:r>
            <a:r>
              <a:rPr lang="ko-KR" altLang="en-US" sz="1500" b="1" kern="0" spc="-51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한정된 치료기회</a:t>
            </a:r>
            <a:endParaRPr lang="en-US" altLang="ko-KR" sz="1500" b="1" kern="0" spc="-51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C000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1B66F5D-9278-58CD-12E2-0A2328291203}"/>
              </a:ext>
            </a:extLst>
          </p:cNvPr>
          <p:cNvGrpSpPr/>
          <p:nvPr/>
        </p:nvGrpSpPr>
        <p:grpSpPr>
          <a:xfrm>
            <a:off x="12310611" y="2539291"/>
            <a:ext cx="294337" cy="281113"/>
            <a:chOff x="12139453" y="2245788"/>
            <a:chExt cx="294337" cy="281113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A61E826-4569-1C5E-DB4E-60BC9628F0AF}"/>
                </a:ext>
              </a:extLst>
            </p:cNvPr>
            <p:cNvSpPr/>
            <p:nvPr/>
          </p:nvSpPr>
          <p:spPr>
            <a:xfrm>
              <a:off x="12169428" y="2374497"/>
              <a:ext cx="173197" cy="1524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1DCC0B29-9A90-40E7-04CC-817375945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9453" y="2245788"/>
              <a:ext cx="294337" cy="264903"/>
            </a:xfrm>
            <a:prstGeom prst="rect">
              <a:avLst/>
            </a:prstGeom>
          </p:spPr>
        </p:pic>
      </p:grpSp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0AB71FED-F67E-1C15-6194-FB7A95CB2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282350"/>
              </p:ext>
            </p:extLst>
          </p:nvPr>
        </p:nvGraphicFramePr>
        <p:xfrm>
          <a:off x="12265634" y="3040486"/>
          <a:ext cx="5464580" cy="2464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942">
                  <a:extLst>
                    <a:ext uri="{9D8B030D-6E8A-4147-A177-3AD203B41FA5}">
                      <a16:colId xmlns:a16="http://schemas.microsoft.com/office/drawing/2014/main" val="2382378853"/>
                    </a:ext>
                  </a:extLst>
                </a:gridCol>
                <a:gridCol w="2181319">
                  <a:extLst>
                    <a:ext uri="{9D8B030D-6E8A-4147-A177-3AD203B41FA5}">
                      <a16:colId xmlns:a16="http://schemas.microsoft.com/office/drawing/2014/main" val="258179894"/>
                    </a:ext>
                  </a:extLst>
                </a:gridCol>
                <a:gridCol w="2181319">
                  <a:extLst>
                    <a:ext uri="{9D8B030D-6E8A-4147-A177-3AD203B41FA5}">
                      <a16:colId xmlns:a16="http://schemas.microsoft.com/office/drawing/2014/main" val="820111859"/>
                    </a:ext>
                  </a:extLst>
                </a:gridCol>
              </a:tblGrid>
              <a:tr h="3869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항목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국내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세브란스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일본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(OST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병원 등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84840"/>
                  </a:ext>
                </a:extLst>
              </a:tr>
              <a:tr h="76334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치료 경험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2023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년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4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월 시작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치료 누적 환자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676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명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(25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년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6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월 기준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1994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년 최초 개발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30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년 이상 약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3</a:t>
                      </a:r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만여건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(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세계 총 치료건수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90%)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164706"/>
                  </a:ext>
                </a:extLst>
              </a:tr>
              <a:tr h="540702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치료 가능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암종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간암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,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폐암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,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췌장암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전립선암 위주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대부분의 </a:t>
                      </a:r>
                      <a:endParaRPr lang="en-US" altLang="ko-KR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  <a:cs typeface="Arial" charset="0"/>
                      </a:endParaRPr>
                    </a:p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 err="1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고형암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 치료 가능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5241282"/>
                  </a:ext>
                </a:extLst>
              </a:tr>
              <a:tr h="386973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비용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평균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8,500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만원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평균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1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억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(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항공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,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숙박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 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포함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Arial" charset="0"/>
                        </a:rPr>
                        <a:t>)</a:t>
                      </a:r>
                      <a:endParaRPr lang="ko-KR" altLang="en-US" sz="1400" b="0" kern="0" spc="-100" dirty="0">
                        <a:ln w="13500">
                          <a:solidFill>
                            <a:srgbClr val="4F81BD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642091"/>
                  </a:ext>
                </a:extLst>
              </a:tr>
              <a:tr h="386973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대기기간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약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4~6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개월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약 </a:t>
                      </a:r>
                      <a:r>
                        <a:rPr lang="en-US" altLang="ko-KR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1</a:t>
                      </a:r>
                      <a:r>
                        <a:rPr lang="ko-KR" altLang="en-US" sz="1400" b="0" kern="0" spc="-100" dirty="0">
                          <a:ln w="13500">
                            <a:solidFill>
                              <a:srgbClr val="4F81BD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006835"/>
                          </a:solidFill>
                          <a:latin typeface="여기어때 잘난체 고딕" panose="00000500000000000000" pitchFamily="50" charset="-127"/>
                          <a:ea typeface="여기어때 잘난체 고딕" panose="00000500000000000000" pitchFamily="50" charset="-127"/>
                          <a:cs typeface="Arial" charset="0"/>
                        </a:rPr>
                        <a:t>개월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498018"/>
                  </a:ext>
                </a:extLst>
              </a:tr>
            </a:tbl>
          </a:graphicData>
        </a:graphic>
      </p:graphicFrame>
      <p:pic>
        <p:nvPicPr>
          <p:cNvPr id="31" name="그림 30">
            <a:extLst>
              <a:ext uri="{FF2B5EF4-FFF2-40B4-BE49-F238E27FC236}">
                <a16:creationId xmlns:a16="http://schemas.microsoft.com/office/drawing/2014/main" id="{A59FAD91-643B-66E8-D660-01FFB14514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" y="94199"/>
            <a:ext cx="97178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43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67583-A1B1-D2E1-F173-22212C008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286C1458-5C79-D52A-D45F-EFC5D8B0F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420" y="6426187"/>
            <a:ext cx="9124340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858F7A1-1B18-BF54-B1C6-CEAE91C1A7A2}"/>
              </a:ext>
            </a:extLst>
          </p:cNvPr>
          <p:cNvSpPr/>
          <p:nvPr/>
        </p:nvSpPr>
        <p:spPr>
          <a:xfrm>
            <a:off x="18740482" y="6409978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15F8BF2D-CD6A-1231-D47A-7826D9CE995B}"/>
              </a:ext>
            </a:extLst>
          </p:cNvPr>
          <p:cNvCxnSpPr>
            <a:cxnSpLocks/>
          </p:cNvCxnSpPr>
          <p:nvPr/>
        </p:nvCxnSpPr>
        <p:spPr>
          <a:xfrm>
            <a:off x="10135507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72F51CDC-23AB-C597-5DC1-8843CEAD98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692" y="77203"/>
            <a:ext cx="1050653" cy="297437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DBDC46F1-6DBB-FD63-A447-44939FC65FFF}"/>
              </a:ext>
            </a:extLst>
          </p:cNvPr>
          <p:cNvSpPr txBox="1">
            <a:spLocks/>
          </p:cNvSpPr>
          <p:nvPr/>
        </p:nvSpPr>
        <p:spPr>
          <a:xfrm>
            <a:off x="10123978" y="90389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Ⅰ. D-MAP</a:t>
            </a:r>
            <a:r>
              <a:rPr lang="ko-KR" altLang="en-US" sz="20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</a:t>
            </a:r>
            <a:r>
              <a:rPr lang="ko-KR" altLang="en-US" sz="20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네</a:t>
            </a:r>
            <a:r>
              <a:rPr lang="ko-KR" altLang="en-US" sz="14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가지 치료</a:t>
            </a:r>
            <a:r>
              <a:rPr lang="ko-KR" altLang="en-US" sz="2000" b="1" spc="-45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0B05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34432732-8D4E-3A72-F2D8-8CD53A0045AB}"/>
              </a:ext>
            </a:extLst>
          </p:cNvPr>
          <p:cNvGrpSpPr/>
          <p:nvPr/>
        </p:nvGrpSpPr>
        <p:grpSpPr>
          <a:xfrm>
            <a:off x="11843281" y="991789"/>
            <a:ext cx="6386300" cy="876358"/>
            <a:chOff x="11843281" y="991789"/>
            <a:chExt cx="6386300" cy="876358"/>
          </a:xfrm>
        </p:grpSpPr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5BA840FA-D8CF-FDDA-D79D-9393971DB967}"/>
                </a:ext>
              </a:extLst>
            </p:cNvPr>
            <p:cNvGrpSpPr/>
            <p:nvPr/>
          </p:nvGrpSpPr>
          <p:grpSpPr>
            <a:xfrm>
              <a:off x="11843281" y="991789"/>
              <a:ext cx="6386300" cy="876358"/>
              <a:chOff x="11565473" y="1004332"/>
              <a:chExt cx="6386300" cy="876358"/>
            </a:xfrm>
          </p:grpSpPr>
          <p:pic>
            <p:nvPicPr>
              <p:cNvPr id="53" name="그림 52">
                <a:extLst>
                  <a:ext uri="{FF2B5EF4-FFF2-40B4-BE49-F238E27FC236}">
                    <a16:creationId xmlns:a16="http://schemas.microsoft.com/office/drawing/2014/main" id="{B494939F-13B9-58BC-5ED7-D67330536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65473" y="1116890"/>
                <a:ext cx="561912" cy="552175"/>
              </a:xfrm>
              <a:prstGeom prst="rect">
                <a:avLst/>
              </a:prstGeom>
            </p:spPr>
          </p:pic>
          <p:grpSp>
            <p:nvGrpSpPr>
              <p:cNvPr id="54" name="그룹 53">
                <a:extLst>
                  <a:ext uri="{FF2B5EF4-FFF2-40B4-BE49-F238E27FC236}">
                    <a16:creationId xmlns:a16="http://schemas.microsoft.com/office/drawing/2014/main" id="{572E2571-07D9-85CE-516F-3CD936D79DCC}"/>
                  </a:ext>
                </a:extLst>
              </p:cNvPr>
              <p:cNvGrpSpPr/>
              <p:nvPr/>
            </p:nvGrpSpPr>
            <p:grpSpPr>
              <a:xfrm>
                <a:off x="11691785" y="1004332"/>
                <a:ext cx="6259988" cy="876358"/>
                <a:chOff x="11691785" y="1004332"/>
                <a:chExt cx="6259988" cy="876358"/>
              </a:xfrm>
            </p:grpSpPr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B33B9F10-F308-A15C-D407-89E11C2A2812}"/>
                    </a:ext>
                  </a:extLst>
                </p:cNvPr>
                <p:cNvSpPr txBox="1"/>
                <p:nvPr/>
              </p:nvSpPr>
              <p:spPr>
                <a:xfrm>
                  <a:off x="11780538" y="1234359"/>
                  <a:ext cx="617123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중입자치료는 </a:t>
                  </a:r>
                  <a:r>
                    <a:rPr lang="en-US" altLang="ko-KR" sz="3600" dirty="0">
                      <a:solidFill>
                        <a:srgbClr val="006835"/>
                      </a:solidFill>
                      <a:effectLst>
                        <a:outerShdw blurRad="50800" dist="50800" dir="5400000" algn="ctr" rotWithShape="0">
                          <a:schemeClr val="accent4">
                            <a:lumMod val="40000"/>
                            <a:lumOff val="60000"/>
                          </a:schemeClr>
                        </a:outerShdw>
                      </a:effectLst>
                      <a:latin typeface="여기어때 잘난체 고딕 TTF" pitchFamily="2" charset="-127"/>
                      <a:ea typeface="여기어때 잘난체 고딕 TTF" pitchFamily="2" charset="-127"/>
                    </a:rPr>
                    <a:t>DB-PASS</a:t>
                  </a:r>
                  <a:endParaRPr lang="ko-KR" altLang="en-US" sz="3600" dirty="0">
                    <a:solidFill>
                      <a:srgbClr val="006835"/>
                    </a:solidFill>
                    <a:latin typeface="여기어때 잘난체 고딕 TTF" pitchFamily="2" charset="-127"/>
                    <a:ea typeface="여기어때 잘난체 고딕 TTF" pitchFamily="2" charset="-127"/>
                  </a:endParaRPr>
                </a:p>
              </p:txBody>
            </p:sp>
            <p:grpSp>
              <p:nvGrpSpPr>
                <p:cNvPr id="56" name="그룹 55">
                  <a:extLst>
                    <a:ext uri="{FF2B5EF4-FFF2-40B4-BE49-F238E27FC236}">
                      <a16:creationId xmlns:a16="http://schemas.microsoft.com/office/drawing/2014/main" id="{AED6DA4E-2210-5EBB-B5A4-03CA9099A2BF}"/>
                    </a:ext>
                  </a:extLst>
                </p:cNvPr>
                <p:cNvGrpSpPr/>
                <p:nvPr/>
              </p:nvGrpSpPr>
              <p:grpSpPr>
                <a:xfrm>
                  <a:off x="11691785" y="1004332"/>
                  <a:ext cx="6048217" cy="734439"/>
                  <a:chOff x="11691785" y="1004332"/>
                  <a:chExt cx="6048217" cy="734439"/>
                </a:xfrm>
              </p:grpSpPr>
              <p:cxnSp>
                <p:nvCxnSpPr>
                  <p:cNvPr id="57" name="직선 연결선 56">
                    <a:extLst>
                      <a:ext uri="{FF2B5EF4-FFF2-40B4-BE49-F238E27FC236}">
                        <a16:creationId xmlns:a16="http://schemas.microsoft.com/office/drawing/2014/main" id="{AE392337-4314-A60C-DA8C-C2F1736330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81762" y="1137415"/>
                    <a:ext cx="0" cy="601356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직선 연결선 57">
                    <a:extLst>
                      <a:ext uri="{FF2B5EF4-FFF2-40B4-BE49-F238E27FC236}">
                        <a16:creationId xmlns:a16="http://schemas.microsoft.com/office/drawing/2014/main" id="{81C10CDD-BBB6-BA44-E50B-AE13A90417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691785" y="1738771"/>
                    <a:ext cx="502230" cy="0"/>
                  </a:xfrm>
                  <a:prstGeom prst="line">
                    <a:avLst/>
                  </a:prstGeom>
                  <a:ln w="57150">
                    <a:solidFill>
                      <a:srgbClr val="00964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직선 연결선 58">
                    <a:extLst>
                      <a:ext uri="{FF2B5EF4-FFF2-40B4-BE49-F238E27FC236}">
                        <a16:creationId xmlns:a16="http://schemas.microsoft.com/office/drawing/2014/main" id="{53E838AF-0A17-AAA7-ED2C-5D9EE7F566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69353" y="1146940"/>
                    <a:ext cx="4314696" cy="0"/>
                  </a:xfrm>
                  <a:prstGeom prst="line">
                    <a:avLst/>
                  </a:prstGeom>
                  <a:ln w="28575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0" name="직사각형 59">
                    <a:extLst>
                      <a:ext uri="{FF2B5EF4-FFF2-40B4-BE49-F238E27FC236}">
                        <a16:creationId xmlns:a16="http://schemas.microsoft.com/office/drawing/2014/main" id="{F048BBC7-EC44-582D-A237-7302923BF196}"/>
                      </a:ext>
                    </a:extLst>
                  </p:cNvPr>
                  <p:cNvSpPr/>
                  <p:nvPr/>
                </p:nvSpPr>
                <p:spPr>
                  <a:xfrm>
                    <a:off x="16528993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1" name="직사각형 60">
                    <a:extLst>
                      <a:ext uri="{FF2B5EF4-FFF2-40B4-BE49-F238E27FC236}">
                        <a16:creationId xmlns:a16="http://schemas.microsoft.com/office/drawing/2014/main" id="{2939AA5D-182C-7C43-6E18-C712C0C6A0E8}"/>
                      </a:ext>
                    </a:extLst>
                  </p:cNvPr>
                  <p:cNvSpPr/>
                  <p:nvPr/>
                </p:nvSpPr>
                <p:spPr>
                  <a:xfrm>
                    <a:off x="16651727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01AA1FD9-8549-437E-891A-CC9E927F709F}"/>
                      </a:ext>
                    </a:extLst>
                  </p:cNvPr>
                  <p:cNvSpPr txBox="1"/>
                  <p:nvPr/>
                </p:nvSpPr>
                <p:spPr>
                  <a:xfrm>
                    <a:off x="16804081" y="1004332"/>
                    <a:ext cx="935921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000" dirty="0">
                        <a:solidFill>
                          <a:srgbClr val="006835"/>
                        </a:solidFill>
                        <a:latin typeface="여기어때 잘난체 고딕" panose="00000500000000000000" pitchFamily="50" charset="-127"/>
                        <a:ea typeface="여기어때 잘난체 고딕" panose="00000500000000000000" pitchFamily="50" charset="-127"/>
                      </a:rPr>
                      <a:t>DB-PASS</a:t>
                    </a:r>
                    <a:endParaRPr lang="ko-KR" altLang="en-US" sz="1000" dirty="0">
                      <a:solidFill>
                        <a:srgbClr val="006835"/>
                      </a:solidFill>
                      <a:latin typeface="여기어때 잘난체 고딕" panose="00000500000000000000" pitchFamily="50" charset="-127"/>
                      <a:ea typeface="여기어때 잘난체 고딕" panose="00000500000000000000" pitchFamily="50" charset="-127"/>
                    </a:endParaRPr>
                  </a:p>
                </p:txBody>
              </p:sp>
              <p:sp>
                <p:nvSpPr>
                  <p:cNvPr id="63" name="직사각형 62">
                    <a:extLst>
                      <a:ext uri="{FF2B5EF4-FFF2-40B4-BE49-F238E27FC236}">
                        <a16:creationId xmlns:a16="http://schemas.microsoft.com/office/drawing/2014/main" id="{F775B0F8-ADFD-B110-7974-2075CA22CA44}"/>
                      </a:ext>
                    </a:extLst>
                  </p:cNvPr>
                  <p:cNvSpPr/>
                  <p:nvPr/>
                </p:nvSpPr>
                <p:spPr>
                  <a:xfrm>
                    <a:off x="16775468" y="1126417"/>
                    <a:ext cx="45719" cy="45719"/>
                  </a:xfrm>
                  <a:prstGeom prst="rect">
                    <a:avLst/>
                  </a:prstGeom>
                  <a:solidFill>
                    <a:srgbClr val="00CC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18BCD6C7-5937-E29F-CE6D-8AAAC6ADA245}"/>
                </a:ext>
              </a:extLst>
            </p:cNvPr>
            <p:cNvGrpSpPr/>
            <p:nvPr/>
          </p:nvGrpSpPr>
          <p:grpSpPr>
            <a:xfrm>
              <a:off x="11850521" y="1599457"/>
              <a:ext cx="549909" cy="249639"/>
              <a:chOff x="11871999" y="1618506"/>
              <a:chExt cx="528707" cy="215444"/>
            </a:xfrm>
          </p:grpSpPr>
          <p:sp>
            <p:nvSpPr>
              <p:cNvPr id="51" name="순서도: 수행의 시작/종료 50">
                <a:extLst>
                  <a:ext uri="{FF2B5EF4-FFF2-40B4-BE49-F238E27FC236}">
                    <a16:creationId xmlns:a16="http://schemas.microsoft.com/office/drawing/2014/main" id="{3837023A-D3A8-E3C5-AADC-92AA61EA76D1}"/>
                  </a:ext>
                </a:extLst>
              </p:cNvPr>
              <p:cNvSpPr/>
              <p:nvPr/>
            </p:nvSpPr>
            <p:spPr>
              <a:xfrm>
                <a:off x="11918410" y="1642229"/>
                <a:ext cx="426720" cy="162000"/>
              </a:xfrm>
              <a:prstGeom prst="flowChartTerminator">
                <a:avLst/>
              </a:prstGeom>
              <a:solidFill>
                <a:srgbClr val="E4EA8B"/>
              </a:solidFill>
              <a:ln>
                <a:solidFill>
                  <a:srgbClr val="00683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AADF993-6C4D-1B9B-270B-90DCD33BBF1C}"/>
                  </a:ext>
                </a:extLst>
              </p:cNvPr>
              <p:cNvSpPr txBox="1"/>
              <p:nvPr/>
            </p:nvSpPr>
            <p:spPr>
              <a:xfrm>
                <a:off x="11871999" y="1618506"/>
                <a:ext cx="528707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800" dirty="0">
                    <a:solidFill>
                      <a:srgbClr val="006835"/>
                    </a:solidFill>
                    <a:latin typeface="에스코어 드림 8 Heavy" panose="020B0903030302020204" pitchFamily="34" charset="-127"/>
                    <a:ea typeface="에스코어 드림 8 Heavy" panose="020B0903030302020204" pitchFamily="34" charset="-127"/>
                  </a:rPr>
                  <a:t>NEW</a:t>
                </a:r>
                <a:endParaRPr lang="ko-KR" altLang="en-US" sz="800" dirty="0">
                  <a:solidFill>
                    <a:srgbClr val="006835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</a:endParaRPr>
              </a:p>
            </p:txBody>
          </p:sp>
        </p:grp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B717C8F-EA6F-9D52-10BC-94515BDE8E8B}"/>
              </a:ext>
            </a:extLst>
          </p:cNvPr>
          <p:cNvSpPr/>
          <p:nvPr/>
        </p:nvSpPr>
        <p:spPr>
          <a:xfrm>
            <a:off x="12809586" y="4121124"/>
            <a:ext cx="4424313" cy="1519351"/>
          </a:xfrm>
          <a:prstGeom prst="rect">
            <a:avLst/>
          </a:prstGeom>
          <a:noFill/>
          <a:ln w="28575">
            <a:solidFill>
              <a:srgbClr val="0068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C710C58-058C-0079-CF93-0D92ADA0D65E}"/>
              </a:ext>
            </a:extLst>
          </p:cNvPr>
          <p:cNvSpPr/>
          <p:nvPr/>
        </p:nvSpPr>
        <p:spPr>
          <a:xfrm>
            <a:off x="12796887" y="4168650"/>
            <a:ext cx="5557345" cy="180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buFont typeface="Wingdings" pitchFamily="2" charset="2"/>
              <a:buChar char="q"/>
              <a:defRPr/>
            </a:pP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(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해외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) 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6835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중입자치료 중개서비스 </a:t>
            </a:r>
            <a:endParaRPr lang="en-US" altLang="ko-KR" sz="1400" b="1" kern="0" spc="-10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6835"/>
              </a:solidFill>
              <a:latin typeface="여기어때 잘난체 고딕" panose="00000500000000000000" pitchFamily="50" charset="-127"/>
              <a:ea typeface="여기어때 잘난체 고딕" panose="00000500000000000000" pitchFamily="50" charset="-127"/>
              <a:cs typeface="Arial" charset="0"/>
            </a:endParaRPr>
          </a:p>
          <a:p>
            <a:pPr lvl="0"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  - 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대상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: 25.10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월 이후 </a:t>
            </a:r>
            <a:r>
              <a:rPr lang="ko-KR" altLang="en-US" sz="1400" b="1" kern="0" spc="-100" dirty="0" err="1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중입자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치료비 담보 계약자 </a:t>
            </a:r>
            <a:endParaRPr lang="en-US" altLang="ko-KR" sz="1400" b="1" kern="0" spc="-10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여기어때 잘난체 고딕" panose="00000500000000000000" pitchFamily="50" charset="-127"/>
              <a:ea typeface="여기어때 잘난체 고딕" panose="00000500000000000000" pitchFamily="50" charset="-127"/>
              <a:cs typeface="Arial" charset="0"/>
            </a:endParaRPr>
          </a:p>
          <a:p>
            <a:pPr lvl="0"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  -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부가서비스 제공조건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: </a:t>
            </a:r>
            <a:r>
              <a:rPr lang="ko-KR" altLang="en-US" sz="1400" b="1" kern="0" spc="-100" dirty="0" err="1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월납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10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만 →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9647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5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9647"/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만 이상</a:t>
            </a:r>
            <a:endParaRPr lang="en-US" altLang="ko-KR" sz="1400" b="1" kern="0" spc="-10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여기어때 잘난체 고딕" panose="00000500000000000000" pitchFamily="50" charset="-127"/>
              <a:ea typeface="여기어때 잘난체 고딕" panose="00000500000000000000" pitchFamily="50" charset="-127"/>
              <a:cs typeface="Arial" charset="0"/>
            </a:endParaRPr>
          </a:p>
          <a:p>
            <a:pPr lvl="0"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   - 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제공기간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: 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가입 후 </a:t>
            </a:r>
            <a:r>
              <a:rPr lang="en-US" altLang="ko-KR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5</a:t>
            </a:r>
            <a:r>
              <a:rPr lang="ko-KR" altLang="en-US" sz="1400" b="1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 고딕" panose="00000500000000000000" pitchFamily="50" charset="-127"/>
                <a:ea typeface="여기어때 잘난체 고딕" panose="00000500000000000000" pitchFamily="50" charset="-127"/>
                <a:cs typeface="Arial" charset="0"/>
              </a:rPr>
              <a:t>년 </a:t>
            </a:r>
            <a:endParaRPr lang="en-US" altLang="ko-KR" sz="1400" b="1" kern="0" spc="-10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9647"/>
              </a:solidFill>
              <a:latin typeface="여기어때 잘난체 고딕" panose="00000500000000000000" pitchFamily="50" charset="-127"/>
              <a:ea typeface="여기어때 잘난체 고딕" panose="00000500000000000000" pitchFamily="50" charset="-127"/>
              <a:cs typeface="Arial" charset="0"/>
            </a:endParaRPr>
          </a:p>
          <a:p>
            <a:pPr lvl="0"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r>
              <a:rPr lang="en-US" altLang="ko-KR" sz="9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        *</a:t>
            </a:r>
            <a:r>
              <a:rPr lang="ko-KR" altLang="en-US" sz="900" kern="0" spc="-10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+mn-ea"/>
                <a:cs typeface="Arial" charset="0"/>
              </a:rPr>
              <a:t>계약비용 별도</a:t>
            </a:r>
            <a:endParaRPr lang="en-US" altLang="ko-KR" sz="1050" kern="0" spc="-10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latin typeface="+mn-ea"/>
              <a:cs typeface="Arial" charset="0"/>
            </a:endParaRPr>
          </a:p>
          <a:p>
            <a:pPr lvl="0" defTabSz="914006" eaLnBrk="0" fontAlgn="base" hangingPunct="0">
              <a:lnSpc>
                <a:spcPct val="140000"/>
              </a:lnSpc>
              <a:spcAft>
                <a:spcPct val="0"/>
              </a:spcAft>
              <a:buClr>
                <a:srgbClr val="003300"/>
              </a:buClr>
              <a:defRPr/>
            </a:pPr>
            <a:endParaRPr lang="en-US" altLang="ko-KR" sz="1400" b="1" kern="0" spc="-10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9647"/>
              </a:solidFill>
              <a:latin typeface="여기어때 잘난체 고딕" panose="00000500000000000000" pitchFamily="50" charset="-127"/>
              <a:ea typeface="여기어때 잘난체 고딕" panose="00000500000000000000" pitchFamily="50" charset="-127"/>
              <a:cs typeface="Arial" charset="0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A8629BD-8FA9-C525-E6BC-62091B73DE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098640">
            <a:off x="12442820" y="3508168"/>
            <a:ext cx="348025" cy="646331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9C11DE6E-25B5-0C3B-DB67-7BBC0001AD65}"/>
              </a:ext>
            </a:extLst>
          </p:cNvPr>
          <p:cNvSpPr/>
          <p:nvPr/>
        </p:nvSpPr>
        <p:spPr>
          <a:xfrm>
            <a:off x="18516847" y="468212"/>
            <a:ext cx="1305395" cy="203998"/>
          </a:xfrm>
          <a:prstGeom prst="rect">
            <a:avLst/>
          </a:prstGeom>
          <a:solidFill>
            <a:srgbClr val="0068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탑재상품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856CD9DC-D87B-B81A-CEF9-13264ADCACEA}"/>
              </a:ext>
            </a:extLst>
          </p:cNvPr>
          <p:cNvSpPr/>
          <p:nvPr/>
        </p:nvSpPr>
        <p:spPr>
          <a:xfrm>
            <a:off x="18516847" y="672210"/>
            <a:ext cx="1305395" cy="319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746FCC-E6CB-F42B-CA96-8E032312B5DC}"/>
              </a:ext>
            </a:extLst>
          </p:cNvPr>
          <p:cNvSpPr txBox="1"/>
          <p:nvPr/>
        </p:nvSpPr>
        <p:spPr>
          <a:xfrm>
            <a:off x="18435843" y="704629"/>
            <a:ext cx="14743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자녀 </a:t>
            </a:r>
            <a:r>
              <a:rPr lang="en-US" altLang="ko-KR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/ </a:t>
            </a:r>
            <a:r>
              <a:rPr lang="ko-KR" altLang="en-US" sz="900" dirty="0">
                <a:solidFill>
                  <a:srgbClr val="006835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간편</a:t>
            </a: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152B3F57-7E13-0024-1F2F-370A19D20EB2}"/>
              </a:ext>
            </a:extLst>
          </p:cNvPr>
          <p:cNvSpPr/>
          <p:nvPr/>
        </p:nvSpPr>
        <p:spPr>
          <a:xfrm>
            <a:off x="12421470" y="2312714"/>
            <a:ext cx="2966731" cy="13400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B4205CB2-457B-6983-C498-112706CFEBE4}"/>
              </a:ext>
            </a:extLst>
          </p:cNvPr>
          <p:cNvGrpSpPr/>
          <p:nvPr/>
        </p:nvGrpSpPr>
        <p:grpSpPr>
          <a:xfrm>
            <a:off x="12426151" y="2376214"/>
            <a:ext cx="5205081" cy="1217846"/>
            <a:chOff x="12426151" y="2376214"/>
            <a:chExt cx="5205081" cy="1217846"/>
          </a:xfrm>
        </p:grpSpPr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A8964783-15A9-8E05-0C5D-55C71C0AA2C5}"/>
                </a:ext>
              </a:extLst>
            </p:cNvPr>
            <p:cNvGrpSpPr/>
            <p:nvPr/>
          </p:nvGrpSpPr>
          <p:grpSpPr>
            <a:xfrm>
              <a:off x="12426151" y="2376214"/>
              <a:ext cx="5205081" cy="1217846"/>
              <a:chOff x="11210784" y="2380903"/>
              <a:chExt cx="8611458" cy="2084081"/>
            </a:xfrm>
          </p:grpSpPr>
          <p:sp>
            <p:nvSpPr>
              <p:cNvPr id="38" name="화살표: 오른쪽 37">
                <a:extLst>
                  <a:ext uri="{FF2B5EF4-FFF2-40B4-BE49-F238E27FC236}">
                    <a16:creationId xmlns:a16="http://schemas.microsoft.com/office/drawing/2014/main" id="{99292AAE-C884-E824-288B-610C612B52DD}"/>
                  </a:ext>
                </a:extLst>
              </p:cNvPr>
              <p:cNvSpPr/>
              <p:nvPr/>
            </p:nvSpPr>
            <p:spPr>
              <a:xfrm>
                <a:off x="11210784" y="2709802"/>
                <a:ext cx="8611458" cy="1526711"/>
              </a:xfrm>
              <a:prstGeom prst="rightArrow">
                <a:avLst>
                  <a:gd name="adj1" fmla="val 50000"/>
                  <a:gd name="adj2" fmla="val 36953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84D3166-95E5-CB3C-8048-3C4FAA214994}"/>
                  </a:ext>
                </a:extLst>
              </p:cNvPr>
              <p:cNvSpPr/>
              <p:nvPr/>
            </p:nvSpPr>
            <p:spPr>
              <a:xfrm>
                <a:off x="11500783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해외치료상담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(</a:t>
                </a:r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중개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)</a:t>
                </a:r>
                <a:endParaRPr lang="ko-KR" altLang="en-US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</p:txBody>
          </p:sp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A99472BC-ACE3-8FA3-C3DD-AF31AAEF7BEB}"/>
                  </a:ext>
                </a:extLst>
              </p:cNvPr>
              <p:cNvSpPr/>
              <p:nvPr/>
            </p:nvSpPr>
            <p:spPr>
              <a:xfrm>
                <a:off x="13821188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 w="38100">
                <a:solidFill>
                  <a:srgbClr val="FFFF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해외치료 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선지급</a:t>
                </a:r>
                <a:endParaRPr lang="ko-KR" altLang="en-US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</p:txBody>
          </p:sp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CDFBE85E-081A-6183-BB3C-3D02029D2165}"/>
                  </a:ext>
                </a:extLst>
              </p:cNvPr>
              <p:cNvSpPr/>
              <p:nvPr/>
            </p:nvSpPr>
            <p:spPr>
              <a:xfrm>
                <a:off x="16919011" y="2380903"/>
                <a:ext cx="2084081" cy="2084081"/>
              </a:xfrm>
              <a:prstGeom prst="ellipse">
                <a:avLst/>
              </a:prstGeom>
              <a:solidFill>
                <a:srgbClr val="00683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b="1" kern="0" spc="-100" dirty="0" err="1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중입자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chemeClr val="bg1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치료비</a:t>
                </a:r>
                <a:endParaRPr lang="en-US" altLang="ko-KR" sz="1300" b="1" kern="0" spc="-10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chemeClr val="bg1"/>
                  </a:solidFill>
                  <a:latin typeface="여기어때 잘난체 2" panose="00000500000000000000" pitchFamily="50" charset="-127"/>
                  <a:ea typeface="여기어때 잘난체 2" panose="00000500000000000000" pitchFamily="50" charset="-127"/>
                  <a:cs typeface="Arial" charset="0"/>
                </a:endParaRPr>
              </a:p>
              <a:p>
                <a:pPr algn="ctr"/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(</a:t>
                </a:r>
                <a:r>
                  <a:rPr lang="ko-KR" altLang="en-US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치료당</a:t>
                </a:r>
                <a:r>
                  <a:rPr lang="en-US" altLang="ko-KR" sz="1300" b="1" kern="0" spc="-10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FFFF00"/>
                    </a:solidFill>
                    <a:latin typeface="여기어때 잘난체 2" panose="00000500000000000000" pitchFamily="50" charset="-127"/>
                    <a:ea typeface="여기어때 잘난체 2" panose="00000500000000000000" pitchFamily="50" charset="-127"/>
                    <a:cs typeface="Arial" charset="0"/>
                  </a:rPr>
                  <a:t>)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27D974E-C6B6-4A3D-A35F-56F9E177F6C3}"/>
                </a:ext>
              </a:extLst>
            </p:cNvPr>
            <p:cNvSpPr txBox="1"/>
            <p:nvPr/>
          </p:nvSpPr>
          <p:spPr>
            <a:xfrm>
              <a:off x="15383255" y="2823463"/>
              <a:ext cx="4536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kern="0" spc="-51" dirty="0">
                  <a:ln w="13500">
                    <a:solidFill>
                      <a:srgbClr val="00CC99">
                        <a:shade val="2500"/>
                        <a:alpha val="6500"/>
                      </a:srgbClr>
                    </a:solidFill>
                    <a:prstDash val="solid"/>
                  </a:ln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Arial" charset="0"/>
                </a:rPr>
                <a:t>or</a:t>
              </a:r>
              <a:endParaRPr lang="ko-KR" altLang="en-US" dirty="0"/>
            </a:p>
          </p:txBody>
        </p:sp>
      </p:grpSp>
      <p:pic>
        <p:nvPicPr>
          <p:cNvPr id="42" name="그림 41">
            <a:extLst>
              <a:ext uri="{FF2B5EF4-FFF2-40B4-BE49-F238E27FC236}">
                <a16:creationId xmlns:a16="http://schemas.microsoft.com/office/drawing/2014/main" id="{C91C659D-5A4F-2F45-7281-4EB0919ADA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6" y="94199"/>
            <a:ext cx="9784928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74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8125A36-4E8D-4683-B01E-7CFC0167F3D2}">
  <we:reference id="wa200005566" version="3.0.0.2" store="ko-KR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11479</TotalTime>
  <Words>1592</Words>
  <Application>Microsoft Office PowerPoint</Application>
  <PresentationFormat>A4 용지(210x297mm)</PresentationFormat>
  <Paragraphs>557</Paragraphs>
  <Slides>58</Slides>
  <Notes>53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58</vt:i4>
      </vt:variant>
    </vt:vector>
  </HeadingPairs>
  <TitlesOfParts>
    <vt:vector size="75" baseType="lpstr">
      <vt:lpstr>HY견명조</vt:lpstr>
      <vt:lpstr>맑은 고딕</vt:lpstr>
      <vt:lpstr>에스코어 드림 4 Regular</vt:lpstr>
      <vt:lpstr>에스코어 드림 5 Medium</vt:lpstr>
      <vt:lpstr>에스코어 드림 6 Bold</vt:lpstr>
      <vt:lpstr>에스코어 드림 7 ExtraBold</vt:lpstr>
      <vt:lpstr>에스코어 드림 8 Heavy</vt:lpstr>
      <vt:lpstr>에스코어 드림 9 Black</vt:lpstr>
      <vt:lpstr>여기어때 잘난체</vt:lpstr>
      <vt:lpstr>여기어때 잘난체 2</vt:lpstr>
      <vt:lpstr>여기어때 잘난체 고딕</vt:lpstr>
      <vt:lpstr>여기어때 잘난체 고딕 TTF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허정욱</dc:creator>
  <cp:lastModifiedBy>DEE141</cp:lastModifiedBy>
  <cp:revision>213</cp:revision>
  <cp:lastPrinted>2025-05-28T07:17:16Z</cp:lastPrinted>
  <dcterms:created xsi:type="dcterms:W3CDTF">2025-01-23T12:16:31Z</dcterms:created>
  <dcterms:modified xsi:type="dcterms:W3CDTF">2025-09-30T01:56:23Z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asoo_Trace_ID">
    <vt:lpwstr>eyJub2RlMSI6eyJkc2QiOiIwMTAwMDAwMDAwMDAyMjIyIiwibG9nVGltZSI6IjIwMjUtMDktMjZUMDM6NTM6NTVaIiwicElEIjoxLCJ0cmFjZUlkIjoiRTBFNjc0RkY3MUU3NEJBMzkxRDg2QTAxMzRGNDI2NEYiLCJ1c2VyQ29kZSI6IjExOTAwMjI0In0sIm5vZGUyIjp7ImRzZCI6IjAxMDAwMDAwMDAwMDIyMjIiLCJsb2dUaW1lIjoiMjAyNS0wOS0yNlQwMzo1Mzo1NVoiLCJwSUQiOjEsInRyYWNlSWQiOiJFMEU2NzRGRjcxRTc0QkEzOTFEODZBMDEzNEY0MjY0RiIsInVzZXJDb2RlIjoiMTE5MDAyMjQifSwibm9kZTMiOnsiZHNkIjoiMDEwMDAwMDAwMDAwMjIyMiIsImxvZ1RpbWUiOiIyMDI1LTA5LTI2VDAzOjUzOjU1WiIsInBJRCI6MSwidHJhY2VJZCI6IkUwRTY3NEZGNzFFNzRCQTM5MUQ4NkEwMTM0RjQyNjRGIiwidXNlckNvZGUiOiIxMTkwMDIyNCJ9LCJub2RlNCI6eyJkc2QiOiIwMTAwMDAwMDAwMDAyMjIyIiwibG9nVGltZSI6IjIwMjUtMDktMjZUMDM6NTM6NTVaIiwicElEIjoxLCJ0cmFjZUlkIjoiRTBFNjc0RkY3MUU3NEJBMzkxRDg2QTAxMzRGNDI2NEYiLCJ1c2VyQ29kZSI6IjExOTAwMjI0In0sIm5vZGU1Ijp7ImRzZCI6IjAwMDAwMDAwMDAwMDAwMDAiLCJsb2dUaW1lIjoiMjAyNS0wOS0yNlQwMzo1NTozM1oiLCJwSUQiOjIwNDgsInRyYWNlSWQiOiJGM0U4QjkyMjZBN0Y0RDk0OTFBNUZDMDlBNjVBNzlBNiIsInVzZXJDb2RlIjoiMTE5MDAyMjQifSwibm9kZUNvdW50IjoyLCJyb290VHJhY2VJZCI6IkUwRTY3NEZGNzFFNzRCQTM5MUQ4NkEwMTM0RjQyNjRGIn0=</vt:lpwstr>
  </property>
</Properties>
</file>